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課程綱要</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社交商務平台與案例分析</a:t>
            </a:r>
          </a:p>
        </p:txBody>
      </p:sp>
      <p:sp>
        <p:nvSpPr>
          <p:cNvPr id="3" name="Content Placeholder 2"/>
          <p:cNvSpPr>
            <a:spLocks noGrp="1"/>
          </p:cNvSpPr>
          <p:nvPr>
            <p:ph idx="1"/>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主流社交商務平台</a:t>
            </a:r>
          </a:p>
        </p:txBody>
      </p:sp>
      <p:sp>
        <p:nvSpPr>
          <p:cNvPr id="3" name="Content Placeholder 2"/>
          <p:cNvSpPr>
            <a:spLocks noGrp="1"/>
          </p:cNvSpPr>
          <p:nvPr>
            <p:ph idx="1"/>
          </p:nvPr>
        </p:nvSpPr>
        <p:spPr/>
        <p:txBody>
          <a:bodyPr/>
          <a:lstStyle/>
          <a:p/>
          <a:p>
            <a:br/>
            <a:br/>
            <a:pPr lvl="1"/>
            <a:r>
              <a:t>Instagram：Instagram提供了豐富的商業工具，如購物標籤、品牌合作管理工具等，幫助企業直接在平台內進行銷售和推廣。</a:t>
            </a:r>
            <a:br/>
            <a:br/>
          </a:p>
          <a:p>
            <a:pPr lvl="1"/>
            <a:r>
              <a:t>Instagram：Instagram提供了豐富的商業工具，如購物標籤、品牌合作管理工具等，幫助企業直接在平台內進行銷售和推廣。</a:t>
            </a:r>
          </a:p>
          <a:p>
            <a:br/>
            <a:br/>
            <a:pPr lvl="1"/>
            <a:r>
              <a:t>Facebook：Facebook Marketplace和Facebook Shops使企業能夠直接在平台上展示和銷售產品，同時借助Facebook的廣告系統精準投放廣告。</a:t>
            </a:r>
            <a:br/>
            <a:br/>
          </a:p>
          <a:p>
            <a:pPr lvl="1"/>
            <a:r>
              <a:t>Facebook：Facebook Marketplace和Facebook Shops使企業能夠直接在平台上展示和銷售產品，同時借助Facebook的廣告系統精準投放廣告。</a:t>
            </a:r>
          </a:p>
          <a:p>
            <a:br/>
            <a:br/>
            <a:pPr lvl="1"/>
            <a:r>
              <a:t>微信（WeChat）：微信結合了社交、支付和電商功能，形成了獨特的社交商務生態系統，特別是在中國市場具有強大影響力。</a:t>
            </a:r>
            <a:br/>
            <a:br/>
          </a:p>
          <a:p>
            <a:pPr lvl="1"/>
            <a:r>
              <a:t>微信（WeChat）：微信結合了社交、支付和電商功能，形成了獨特的社交商務生態系統，特別是在中國市場具有強大影響力。</a:t>
            </a:r>
          </a:p>
          <a:p>
            <a:br/>
            <a:br/>
            <a:pPr lvl="1"/>
            <a:r>
              <a:t>TikTok：TikTok通過短視頻內容和直播功能，迅速成為年輕一代消費者的重要購物渠道，品牌可以通過與創作者合作來進行產品推廣。</a:t>
            </a:r>
            <a:br/>
            <a:br/>
          </a:p>
          <a:p>
            <a:pPr lvl="1"/>
            <a:r>
              <a:t>TikTok：TikTok通過短視頻內容和直播功能，迅速成為年輕一代消費者的重要購物渠道，品牌可以通過與創作者合作來進行產品推廣。</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成功案例分析</a:t>
            </a:r>
          </a:p>
        </p:txBody>
      </p:sp>
      <p:sp>
        <p:nvSpPr>
          <p:cNvPr id="3" name="Content Placeholder 2"/>
          <p:cNvSpPr>
            <a:spLocks noGrp="1"/>
          </p:cNvSpPr>
          <p:nvPr>
            <p:ph idx="1"/>
          </p:nvPr>
        </p:nvSpPr>
        <p:spPr/>
        <p:txBody>
          <a:bodyPr/>
          <a:lstStyle/>
          <a:p/>
          <a:p>
            <a:br/>
            <a:br/>
            <a:pPr lvl="1"/>
            <a:r>
              <a:t>完美日記（Perfect Diary）：</a:t>
            </a:r>
            <a:br/>
            <a:br/>
          </a:p>
          <a:p>
            <a:pPr lvl="1"/>
            <a:r>
              <a:t>完美日記（Perfect Diary）：</a:t>
            </a:r>
          </a:p>
          <a:p>
            <a:pPr lvl="1"/>
            <a:r>
              <a:t>平台：微信、微博、小紅書</a:t>
            </a:r>
          </a:p>
          <a:p>
            <a:pPr lvl="1"/>
            <a:r>
              <a:t>策略：完美日記利用KOL和網紅進行社交媒體推廣，通過精準的內容營銷和社交電商活動，快速崛起成為中國市場的領先美妝品牌。</a:t>
            </a:r>
          </a:p>
          <a:p>
            <a:br/>
            <a:pPr lvl="1"/>
            <a:r>
              <a:t>結果：品牌迅速吸引了大量年輕消費者，並成功實現了多渠道銷售。</a:t>
            </a:r>
            <a:br/>
          </a:p>
          <a:p>
            <a:br/>
            <a:br/>
            <a:pPr lvl="1"/>
            <a:r>
              <a:t>Glossier：</a:t>
            </a:r>
            <a:br/>
            <a:br/>
          </a:p>
          <a:p>
            <a:pPr lvl="1"/>
            <a:r>
              <a:t>Glossier：</a:t>
            </a:r>
          </a:p>
          <a:p>
            <a:pPr lvl="1"/>
            <a:r>
              <a:t>平台：Instagram</a:t>
            </a:r>
          </a:p>
          <a:p>
            <a:pPr lvl="1"/>
            <a:r>
              <a:t>策略：Glossier通過用戶生成內容（UGC）和網紅合作，強調真實的消費者體驗，成功打造了一個受年輕女性歡迎的化妝品牌。</a:t>
            </a:r>
          </a:p>
          <a:p>
            <a:pPr lvl="1"/>
            <a:r>
              <a:t>結果：Glossier的品牌價值迅速提升，成為社交商務成功的典範之一。</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社交商務中的用戶生成內容（UGC）</a:t>
            </a:r>
          </a:p>
        </p:txBody>
      </p:sp>
      <p:sp>
        <p:nvSpPr>
          <p:cNvPr id="3" name="Content Placeholder 2"/>
          <p:cNvSpPr>
            <a:spLocks noGrp="1"/>
          </p:cNvSpPr>
          <p:nvPr>
            <p:ph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用戶生成內容的定義</a:t>
            </a:r>
          </a:p>
        </p:txBody>
      </p:sp>
      <p:sp>
        <p:nvSpPr>
          <p:cNvPr id="3" name="Content Placeholder 2"/>
          <p:cNvSpPr>
            <a:spLocks noGrp="1"/>
          </p:cNvSpPr>
          <p:nvPr>
            <p:ph idx="1"/>
          </p:nvPr>
        </p:nvSpPr>
        <p:spPr/>
        <p:txBody>
          <a:bodyPr/>
          <a:lstStyle/>
          <a:p/>
          <a:p>
            <a:pPr lvl="1"/>
            <a:r>
              <a:t>用戶生成內容（User-Generated Content, UGC）是指由消費者自發創作並分享的內容，這些內容包括產品評價、購物體驗、照片和視頻等。UGC通常在社交媒體平台上廣泛傳播，對其他消費者的購買決策有著重要影響。</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UGC在社交商務中的價值</a:t>
            </a:r>
          </a:p>
        </p:txBody>
      </p:sp>
      <p:sp>
        <p:nvSpPr>
          <p:cNvPr id="3" name="Content Placeholder 2"/>
          <p:cNvSpPr>
            <a:spLocks noGrp="1"/>
          </p:cNvSpPr>
          <p:nvPr>
            <p:ph idx="1"/>
          </p:nvPr>
        </p:nvSpPr>
        <p:spPr/>
        <p:txBody>
          <a:bodyPr/>
          <a:lstStyle/>
          <a:p/>
          <a:p>
            <a:br/>
            <a:br/>
            <a:pPr lvl="1"/>
            <a:r>
              <a:t>增加品牌可信度：UGC來自真實消費者的使用體驗，因此比傳統廣告更具說服力，能夠增強品牌的可信度和吸引力。</a:t>
            </a:r>
            <a:br/>
            <a:br/>
          </a:p>
          <a:p>
            <a:pPr lvl="1"/>
            <a:r>
              <a:t>增加品牌可信度：UGC來自真實消費者的使用體驗，因此比傳統廣告更具說服力，能夠增強品牌的可信度和吸引力。</a:t>
            </a:r>
          </a:p>
          <a:p>
            <a:br/>
            <a:br/>
            <a:pPr lvl="1"/>
            <a:r>
              <a:t>提升參與度：通過鼓勵用戶創作和分享內容，品牌可以增加與消費者的互動，提升品牌忠誠度和參與度。</a:t>
            </a:r>
            <a:br/>
            <a:br/>
          </a:p>
          <a:p>
            <a:pPr lvl="1"/>
            <a:r>
              <a:t>提升參與度：通過鼓勵用戶創作和分享內容，品牌可以增加與消費者的互動，提升品牌忠誠度和參與度。</a:t>
            </a:r>
          </a:p>
          <a:p>
            <a:br/>
            <a:br/>
            <a:pPr lvl="1"/>
            <a:r>
              <a:t>擴大品牌影響力：UGC在社交媒體上的廣泛分享，能夠快速擴大品牌的影響範圍，吸引更多潛在客戶。</a:t>
            </a:r>
            <a:br/>
            <a:br/>
          </a:p>
          <a:p>
            <a:pPr lvl="1"/>
            <a:r>
              <a:t>擴大品牌影響力：UGC在社交媒體上的廣泛分享，能夠快速擴大品牌的影響範圍，吸引更多潛在客戶。</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如何利用UGC進行營銷</a:t>
            </a:r>
          </a:p>
        </p:txBody>
      </p:sp>
      <p:sp>
        <p:nvSpPr>
          <p:cNvPr id="3" name="Content Placeholder 2"/>
          <p:cNvSpPr>
            <a:spLocks noGrp="1"/>
          </p:cNvSpPr>
          <p:nvPr>
            <p:ph idx="1"/>
          </p:nvPr>
        </p:nvSpPr>
        <p:spPr/>
        <p:txBody>
          <a:bodyPr/>
          <a:lstStyle/>
          <a:p/>
          <a:p>
            <a:br/>
            <a:br/>
            <a:pPr lvl="1"/>
            <a:r>
              <a:t>鼓勵用戶分享：品牌可以通過促銷活動或社交媒體挑戰，激勵消費者創作和分享與品牌相關的內容。</a:t>
            </a:r>
            <a:br/>
            <a:br/>
          </a:p>
          <a:p>
            <a:pPr lvl="1"/>
            <a:r>
              <a:t>鼓勵用戶分享：品牌可以通過促銷活動或社交媒體挑戰，激勵消費者創作和分享與品牌相關的內容。</a:t>
            </a:r>
          </a:p>
          <a:p>
            <a:br/>
            <a:br/>
            <a:pPr lvl="1"/>
            <a:r>
              <a:t>展示UGC：在品牌的官方網站、社交媒體賬號和廣告中展示UGC，增強消費者的參與感和信任感。</a:t>
            </a:r>
            <a:br/>
            <a:br/>
          </a:p>
          <a:p>
            <a:pPr lvl="1"/>
            <a:r>
              <a:t>展示UGC：在品牌的官方網站、社交媒體賬號和廣告中展示UGC，增強消費者的參與感和信任感。</a:t>
            </a:r>
          </a:p>
          <a:p>
            <a:br/>
            <a:br/>
            <a:pPr lvl="1"/>
            <a:r>
              <a:t>與創作者合作：與擁有大量粉絲的UGC創作者合作，通過他們的影響力來擴大品牌的曝光度。</a:t>
            </a:r>
            <a:br/>
            <a:br/>
          </a:p>
          <a:p>
            <a:pPr lvl="1"/>
            <a:r>
              <a:t>與創作者合作：與擁有大量粉絲的UGC創作者合作，通過他們的影響力來擴大品牌的曝光度。</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案例分析：星巴克的#WhiteCupContest</a:t>
            </a:r>
          </a:p>
        </p:txBody>
      </p:sp>
      <p:sp>
        <p:nvSpPr>
          <p:cNvPr id="3" name="Content Placeholder 2"/>
          <p:cNvSpPr>
            <a:spLocks noGrp="1"/>
          </p:cNvSpPr>
          <p:nvPr>
            <p:ph idx="1"/>
          </p:nvPr>
        </p:nvSpPr>
        <p:spPr/>
        <p:txBody>
          <a:bodyPr/>
          <a:lstStyle/>
          <a:p/>
          <a:p>
            <a:pPr lvl="1"/>
            <a:r>
              <a:t>星巴克在社交媒體上發起#WhiteCupContest活動，邀請消費者在白色咖啡杯上創作藝術作品並分享。這一活動不僅激發了大量UGC，還成功提升了品牌的社交影響力和消費者參與度。</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結語</a:t>
            </a:r>
          </a:p>
        </p:txBody>
      </p:sp>
      <p:sp>
        <p:nvSpPr>
          <p:cNvPr id="3" name="Content Placeholder 2"/>
          <p:cNvSpPr>
            <a:spLocks noGrp="1"/>
          </p:cNvSpPr>
          <p:nvPr>
            <p:ph idx="1"/>
          </p:nvPr>
        </p:nvSpPr>
        <p:spPr/>
        <p:txBody>
          <a:bodyPr/>
          <a:lstStyle/>
          <a:p/>
          <a:p>
            <a:pPr lvl="1"/>
            <a:r>
              <a:t>社交商務與網紅經濟的崛起，正在重新定義電子商務的未來。通過有效利用社交媒體平台、網紅和KOL的影響力，以及鼓勵用戶生成內容，企業可以更精準地觸達目標受眾，提升品牌知名度和銷售額。在這個以社交互動為核心的時代，企業需要不斷創新和適應，才能在激烈的市場競爭中取得成功。</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社交商務與網紅經濟</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社交商務的定義與發展</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社交商務的定義</a:t>
            </a:r>
          </a:p>
        </p:txBody>
      </p:sp>
      <p:sp>
        <p:nvSpPr>
          <p:cNvPr id="3" name="Content Placeholder 2"/>
          <p:cNvSpPr>
            <a:spLocks noGrp="1"/>
          </p:cNvSpPr>
          <p:nvPr>
            <p:ph idx="1"/>
          </p:nvPr>
        </p:nvSpPr>
        <p:spPr/>
        <p:txBody>
          <a:bodyPr/>
          <a:lstStyle/>
          <a:p/>
          <a:p>
            <a:pPr lvl="1"/>
            <a:r>
              <a:t>社交商務（Social Commerce）是指通過社交媒體平台進行的商業活動，結合了社交互動與線上購物。消費者可以通過社交媒體上的推薦、評論和分享來發現、購買和推薦產品。這種商務模式利用了社交網絡的影響力，使購物體驗更加互動和個性化。</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社交商務的發展歷程</a:t>
            </a:r>
          </a:p>
        </p:txBody>
      </p:sp>
      <p:sp>
        <p:nvSpPr>
          <p:cNvPr id="3" name="Content Placeholder 2"/>
          <p:cNvSpPr>
            <a:spLocks noGrp="1"/>
          </p:cNvSpPr>
          <p:nvPr>
            <p:ph idx="1"/>
          </p:nvPr>
        </p:nvSpPr>
        <p:spPr/>
        <p:txBody>
          <a:bodyPr/>
          <a:lstStyle/>
          <a:p/>
          <a:p>
            <a:br/>
            <a:br/>
            <a:pPr lvl="1"/>
            <a:r>
              <a:t>早期階段：社交商務的雛形出現在社交媒體的早期發展中，消費者開始利用平台進行產品推薦和評論。</a:t>
            </a:r>
            <a:br/>
            <a:br/>
          </a:p>
          <a:p>
            <a:pPr lvl="1"/>
            <a:r>
              <a:t>早期階段：社交商務的雛形出現在社交媒體的早期發展中，消費者開始利用平台進行產品推薦和評論。</a:t>
            </a:r>
          </a:p>
          <a:p>
            <a:br/>
            <a:br/>
            <a:pPr lvl="1"/>
            <a:r>
              <a:t>社交平台集成購物功能：隨著社交媒體的進化，平台逐漸集成了購物功能，如Facebook的Marketplace、Instagram的購物標籤等。</a:t>
            </a:r>
            <a:br/>
            <a:br/>
          </a:p>
          <a:p>
            <a:pPr lvl="1"/>
            <a:r>
              <a:t>社交平台集成購物功能：隨著社交媒體的進化，平台逐漸集成了購物功能，如Facebook的Marketplace、Instagram的購物標籤等。</a:t>
            </a:r>
          </a:p>
          <a:p>
            <a:br/>
            <a:br/>
            <a:pPr lvl="1"/>
            <a:r>
              <a:t>直播帶貨的興起：尤其是在中國，直播帶貨已成為社交商務的重要形式，通過實時互動，影響力人士（如網紅、KOL）可以推廣和銷售產品。</a:t>
            </a:r>
            <a:br/>
            <a:br/>
          </a:p>
          <a:p>
            <a:pPr lvl="1"/>
            <a:r>
              <a:t>直播帶貨的興起：尤其是在中國，直播帶貨已成為社交商務的重要形式，通過實時互動，影響力人士（如網紅、KOL）可以推廣和銷售產品。</a:t>
            </a:r>
          </a:p>
          <a:p>
            <a:br/>
            <a:br/>
            <a:pPr lvl="1"/>
            <a:r>
              <a:t>全球化與多樣化發展：社交商務已經成為全球性趨勢，不僅局限於傳統的電商平台，還包括WhatsApp、微信等即時通訊工具的商業應用。</a:t>
            </a:r>
            <a:br/>
            <a:br/>
          </a:p>
          <a:p>
            <a:pPr lvl="1"/>
            <a:r>
              <a:t>全球化與多樣化發展：社交商務已經成為全球性趨勢，不僅局限於傳統的電商平台，還包括WhatsApp、微信等即時通訊工具的商業應用。</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網紅與KOL在電子商務中的影響力</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網紅與KOL的定義</a:t>
            </a:r>
          </a:p>
        </p:txBody>
      </p:sp>
      <p:sp>
        <p:nvSpPr>
          <p:cNvPr id="3" name="Content Placeholder 2"/>
          <p:cNvSpPr>
            <a:spLocks noGrp="1"/>
          </p:cNvSpPr>
          <p:nvPr>
            <p:ph idx="1"/>
          </p:nvPr>
        </p:nvSpPr>
        <p:spPr/>
        <p:txBody>
          <a:bodyPr/>
          <a:lstStyle/>
          <a:p/>
          <a:p>
            <a:pPr lvl="1"/>
            <a:r>
              <a:t>網紅（Influencers）：網紅通常是指在社交媒體平台上擁有大量粉絲並能夠影響他人購買決策的個人。</a:t>
            </a:r>
          </a:p>
          <a:p>
            <a:pPr lvl="1"/>
            <a:r>
              <a:t>關鍵意見領袖（KOL，Key Opinion Leaders）：KOL指的是在特定領域具有專業知識和影響力的人士，他們的意見對目標受眾有著顯著的影響力。</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網紅與KOL的影響力來源</a:t>
            </a:r>
          </a:p>
        </p:txBody>
      </p:sp>
      <p:sp>
        <p:nvSpPr>
          <p:cNvPr id="3" name="Content Placeholder 2"/>
          <p:cNvSpPr>
            <a:spLocks noGrp="1"/>
          </p:cNvSpPr>
          <p:nvPr>
            <p:ph idx="1"/>
          </p:nvPr>
        </p:nvSpPr>
        <p:spPr/>
        <p:txBody>
          <a:bodyPr/>
          <a:lstStyle/>
          <a:p/>
          <a:p>
            <a:br/>
            <a:br/>
            <a:pPr lvl="1"/>
            <a:r>
              <a:t>粉絲基礎：網紅和KOL通常擁有大量忠實的粉絲，他們的推薦和評論能夠直接影響粉絲的購買決策。</a:t>
            </a:r>
            <a:br/>
            <a:br/>
          </a:p>
          <a:p>
            <a:pPr lvl="1"/>
            <a:r>
              <a:t>粉絲基礎：網紅和KOL通常擁有大量忠實的粉絲，他們的推薦和評論能夠直接影響粉絲的購買決策。</a:t>
            </a:r>
          </a:p>
          <a:p>
            <a:br/>
            <a:br/>
            <a:pPr lvl="1"/>
            <a:r>
              <a:t>內容創作能力：優質內容是吸引粉絲和保持影響力的關鍵，網紅和KOL通過創意內容與粉絲建立深厚的情感聯繫。</a:t>
            </a:r>
            <a:br/>
            <a:br/>
          </a:p>
          <a:p>
            <a:pPr lvl="1"/>
            <a:r>
              <a:t>內容創作能力：優質內容是吸引粉絲和保持影響力的關鍵，網紅和KOL通過創意內容與粉絲建立深厚的情感聯繫。</a:t>
            </a:r>
          </a:p>
          <a:p>
            <a:br/>
            <a:br/>
            <a:pPr lvl="1"/>
            <a:r>
              <a:t>信任與真實性：粉絲通常認為網紅和KOL的推薦具有真實性和可信度，因為他們相信這些意見領袖是基於個人經驗和專業知識給出的建議。</a:t>
            </a:r>
            <a:br/>
            <a:br/>
          </a:p>
          <a:p>
            <a:pPr lvl="1"/>
            <a:r>
              <a:t>信任與真實性：粉絲通常認為網紅和KOL的推薦具有真實性和可信度，因為他們相信這些意見領袖是基於個人經驗和專業知識給出的建議。</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網紅與KOL在電子商務中的角色</a:t>
            </a:r>
          </a:p>
        </p:txBody>
      </p:sp>
      <p:sp>
        <p:nvSpPr>
          <p:cNvPr id="3" name="Content Placeholder 2"/>
          <p:cNvSpPr>
            <a:spLocks noGrp="1"/>
          </p:cNvSpPr>
          <p:nvPr>
            <p:ph idx="1"/>
          </p:nvPr>
        </p:nvSpPr>
        <p:spPr/>
        <p:txBody>
          <a:bodyPr/>
          <a:lstStyle/>
          <a:p/>
          <a:p>
            <a:br/>
            <a:br/>
            <a:pPr lvl="1"/>
            <a:r>
              <a:t>產品推廣：通過社交媒體平台，網紅和KOL可以向廣大粉絲推廣產品，迅速提高品牌知名度和銷售量。</a:t>
            </a:r>
            <a:br/>
            <a:br/>
          </a:p>
          <a:p>
            <a:pPr lvl="1"/>
            <a:r>
              <a:t>產品推廣：通過社交媒體平台，網紅和KOL可以向廣大粉絲推廣產品，迅速提高品牌知名度和銷售量。</a:t>
            </a:r>
          </a:p>
          <a:p>
            <a:br/>
            <a:br/>
            <a:pPr lvl="1"/>
            <a:r>
              <a:t>品牌形象塑造：KOL的推薦能夠幫助品牌塑造高品質和專業形象，增強品牌的市場競爭力。</a:t>
            </a:r>
            <a:br/>
            <a:br/>
          </a:p>
          <a:p>
            <a:pPr lvl="1"/>
            <a:r>
              <a:t>品牌形象塑造：KOL的推薦能夠幫助品牌塑造高品質和專業形象，增強品牌的市場競爭力。</a:t>
            </a:r>
          </a:p>
          <a:p>
            <a:br/>
            <a:br/>
            <a:pPr lvl="1"/>
            <a:r>
              <a:t>營銷活動的推動：通過與網紅和KOL合作，品牌可以設計更有吸引力的營銷活動，如抽獎、折扣碼推廣等，提升參與度。</a:t>
            </a:r>
            <a:br/>
            <a:br/>
          </a:p>
          <a:p>
            <a:pPr lvl="1"/>
            <a:r>
              <a:t>營銷活動的推動：通過與網紅和KOL合作，品牌可以設計更有吸引力的營銷活動，如抽獎、折扣碼推廣等，提升參與度。</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