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課程綱要</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無人商店的概述</a:t>
            </a:r>
          </a:p>
        </p:txBody>
      </p:sp>
      <p:sp>
        <p:nvSpPr>
          <p:cNvPr id="3" name="Content Placeholder 2"/>
          <p:cNvSpPr>
            <a:spLocks noGrp="1"/>
          </p:cNvSpPr>
          <p:nvPr>
            <p:ph idx="1"/>
          </p:nvPr>
        </p:nvSpPr>
        <p:spPr/>
        <p:txBody>
          <a:bodyPr/>
          <a:lstStyle/>
          <a:p/>
          <a:p>
            <a:pPr lvl="1"/>
            <a:r>
              <a:t>無人商店是一種基於自動化技術和人工智慧的零售模式，顧客可以在無需人工干預的情況下自助購物並完成支付。無人商店利用感應器、攝像頭和支付技術來實現商品識別和付款流程，代表了零售業的未來方向。</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無人商店的應用</a:t>
            </a:r>
          </a:p>
        </p:txBody>
      </p:sp>
      <p:sp>
        <p:nvSpPr>
          <p:cNvPr id="3" name="Content Placeholder 2"/>
          <p:cNvSpPr>
            <a:spLocks noGrp="1"/>
          </p:cNvSpPr>
          <p:nvPr>
            <p:ph idx="1"/>
          </p:nvPr>
        </p:nvSpPr>
        <p:spPr/>
        <p:txBody>
          <a:bodyPr/>
          <a:lstStyle/>
          <a:p/>
          <a:p>
            <a:br/>
            <a:br/>
            <a:pPr lvl="1"/>
            <a:r>
              <a:t>Amazon Go：Amazon Go 是無人商店的先驅，通過AI、計算機視覺和感應技術，實現了“拿了就走”的購物體驗。顧客在進入商店時掃描應用程式，選擇商品後直接離店，系統會自動扣款。</a:t>
            </a:r>
            <a:br/>
            <a:br/>
          </a:p>
          <a:p>
            <a:pPr lvl="1"/>
            <a:r>
              <a:t>Amazon Go：Amazon Go 是無人商店的先驅，通過AI、計算機視覺和感應技術，實現了“拿了就走”的購物體驗。顧客在進入商店時掃描應用程式，選擇商品後直接離店，系統會自動扣款。</a:t>
            </a:r>
          </a:p>
          <a:p>
            <a:br/>
            <a:br/>
            <a:pPr lvl="1"/>
            <a:r>
              <a:t>無人便利店：許多企業開始嘗試開設無人便利店，特別是在交通繁忙的地區，無人商店可以提供便利且高效的購物體驗。</a:t>
            </a:r>
            <a:br/>
            <a:br/>
          </a:p>
          <a:p>
            <a:pPr lvl="1"/>
            <a:r>
              <a:t>無人便利店：許多企業開始嘗試開設無人便利店，特別是在交通繁忙的地區，無人商店可以提供便利且高效的購物體驗。</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智慧物流的概述</a:t>
            </a:r>
          </a:p>
        </p:txBody>
      </p:sp>
      <p:sp>
        <p:nvSpPr>
          <p:cNvPr id="3" name="Content Placeholder 2"/>
          <p:cNvSpPr>
            <a:spLocks noGrp="1"/>
          </p:cNvSpPr>
          <p:nvPr>
            <p:ph idx="1"/>
          </p:nvPr>
        </p:nvSpPr>
        <p:spPr/>
        <p:txBody>
          <a:bodyPr/>
          <a:lstStyle/>
          <a:p/>
          <a:p>
            <a:pPr lvl="1"/>
            <a:r>
              <a:t>智慧物流是指利用物聯網（IoT）、大數據、人工智慧等技術，優化物流運輸和管理流程，提高物流效率，降低運營成本。智慧物流涵蓋了從倉儲、運輸到配送的全過程，是電子商務中不可或缺的一環。</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智慧物流的應用</a:t>
            </a:r>
          </a:p>
        </p:txBody>
      </p:sp>
      <p:sp>
        <p:nvSpPr>
          <p:cNvPr id="3" name="Content Placeholder 2"/>
          <p:cNvSpPr>
            <a:spLocks noGrp="1"/>
          </p:cNvSpPr>
          <p:nvPr>
            <p:ph idx="1"/>
          </p:nvPr>
        </p:nvSpPr>
        <p:spPr/>
        <p:txBody>
          <a:bodyPr/>
          <a:lstStyle/>
          <a:p/>
          <a:p>
            <a:br/>
            <a:br/>
            <a:pPr lvl="1"/>
            <a:r>
              <a:t>自動化倉儲：通過使用機器人和自動化系統，企業可以實現倉庫的高效管理和運營，減少人力需求，提高訂單處理速度。</a:t>
            </a:r>
            <a:br/>
            <a:br/>
          </a:p>
          <a:p>
            <a:pPr lvl="1"/>
            <a:r>
              <a:t>自動化倉儲：通過使用機器人和自動化系統，企業可以實現倉庫的高效管理和運營，減少人力需求，提高訂單處理速度。</a:t>
            </a:r>
          </a:p>
          <a:p>
            <a:br/>
            <a:br/>
            <a:pPr lvl="1"/>
            <a:r>
              <a:t>無人機配送：無人機可以用來進行最後一公里的配送，特別是在偏遠或交通不便的地區，無人機配送可以快速且成本效益高。</a:t>
            </a:r>
            <a:br/>
            <a:br/>
          </a:p>
          <a:p>
            <a:pPr lvl="1"/>
            <a:r>
              <a:t>無人機配送：無人機可以用來進行最後一公里的配送，特別是在偏遠或交通不便的地區，無人機配送可以快速且成本效益高。</a:t>
            </a:r>
          </a:p>
          <a:p>
            <a:br/>
            <a:br/>
            <a:pPr lvl="1"/>
            <a:r>
              <a:t>即時物流追蹤：通過物聯網技術，企業可以實時追蹤物流過程中的每一個環節，提供準確的配送預測和狀態更新，提高客戶滿意度。</a:t>
            </a:r>
            <a:br/>
            <a:br/>
          </a:p>
          <a:p>
            <a:pPr lvl="1"/>
            <a:r>
              <a:t>即時物流追蹤：通過物聯網技術，企業可以實時追蹤物流過程中的每一個環節，提供準確的配送預測和狀態更新，提高客戶滿意度。</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綠色電子商務與可持續發展</a:t>
            </a:r>
          </a:p>
        </p:txBody>
      </p:sp>
      <p:sp>
        <p:nvSpPr>
          <p:cNvPr id="3" name="Content Placeholder 2"/>
          <p:cNvSpPr>
            <a:spLocks noGrp="1"/>
          </p:cNvSpPr>
          <p:nvPr>
            <p:ph idx="1"/>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綠色電子商務的概念</a:t>
            </a:r>
          </a:p>
        </p:txBody>
      </p:sp>
      <p:sp>
        <p:nvSpPr>
          <p:cNvPr id="3" name="Content Placeholder 2"/>
          <p:cNvSpPr>
            <a:spLocks noGrp="1"/>
          </p:cNvSpPr>
          <p:nvPr>
            <p:ph idx="1"/>
          </p:nvPr>
        </p:nvSpPr>
        <p:spPr/>
        <p:txBody>
          <a:bodyPr/>
          <a:lstStyle/>
          <a:p/>
          <a:p>
            <a:pPr lvl="1"/>
            <a:r>
              <a:t>綠色電子商務是指在電子商務活動中推行環保和可持續的做法，減少對環境的負面影響。這包括選擇可持續的材料、減少碳排放和促進循環經濟。綠色電子商務不僅符合環保趨勢，還能吸引越來越多關注環境保護的消費者。</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綠色電子商務的實踐</a:t>
            </a:r>
          </a:p>
        </p:txBody>
      </p:sp>
      <p:sp>
        <p:nvSpPr>
          <p:cNvPr id="3" name="Content Placeholder 2"/>
          <p:cNvSpPr>
            <a:spLocks noGrp="1"/>
          </p:cNvSpPr>
          <p:nvPr>
            <p:ph idx="1"/>
          </p:nvPr>
        </p:nvSpPr>
        <p:spPr/>
        <p:txBody>
          <a:bodyPr/>
          <a:lstStyle/>
          <a:p/>
          <a:p>
            <a:br/>
            <a:br/>
            <a:pPr lvl="1"/>
            <a:r>
              <a:t>可持續包裝：企業可以選擇使用可回收或可生物降解的包裝材料，減少塑料使用，並鼓勵消費者參與包裝回收計劃。</a:t>
            </a:r>
            <a:br/>
            <a:br/>
          </a:p>
          <a:p>
            <a:pPr lvl="1"/>
            <a:r>
              <a:t>可持續包裝：企業可以選擇使用可回收或可生物降解的包裝材料，減少塑料使用，並鼓勵消費者參與包裝回收計劃。</a:t>
            </a:r>
          </a:p>
          <a:p>
            <a:br/>
            <a:br/>
            <a:pPr lvl="1"/>
            <a:r>
              <a:t>低碳物流：通過優化運輸路線和使用新能源車輛，企業可以降低物流過程中的碳排放。同時，推行碳中和措施，減少對環境的影響。</a:t>
            </a:r>
            <a:br/>
            <a:br/>
          </a:p>
          <a:p>
            <a:pPr lvl="1"/>
            <a:r>
              <a:t>低碳物流：通過優化運輸路線和使用新能源車輛，企業可以降低物流過程中的碳排放。同時，推行碳中和措施，減少對環境的影響。</a:t>
            </a:r>
          </a:p>
          <a:p>
            <a:br/>
            <a:br/>
            <a:pPr lvl="1"/>
            <a:r>
              <a:t>促進循環經濟：企業可以推出產品回收計劃，鼓勵消費者退回用過的產品進行再利用或再製造，推動資源的可持續利用。</a:t>
            </a:r>
            <a:br/>
            <a:br/>
          </a:p>
          <a:p>
            <a:pPr lvl="1"/>
            <a:r>
              <a:t>促進循環經濟：企業可以推出產品回收計劃，鼓勵消費者退回用過的產品進行再利用或再製造，推動資源的可持續利用。</a:t>
            </a:r>
          </a:p>
          <a:p>
            <a:br/>
            <a:br/>
            <a:pPr lvl="1"/>
            <a:r>
              <a:t>供應鏈透明度：通過提升供應鏈的透明度，確保所有生產和供應過程符合環保標準，減少對環境的破壞。</a:t>
            </a:r>
            <a:br/>
            <a:br/>
          </a:p>
          <a:p>
            <a:pPr lvl="1"/>
            <a:r>
              <a:t>供應鏈透明度：通過提升供應鏈的透明度，確保所有生產和供應過程符合環保標準，減少對環境的破壞。</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可持續發展的趨勢</a:t>
            </a:r>
          </a:p>
        </p:txBody>
      </p:sp>
      <p:sp>
        <p:nvSpPr>
          <p:cNvPr id="3" name="Content Placeholder 2"/>
          <p:cNvSpPr>
            <a:spLocks noGrp="1"/>
          </p:cNvSpPr>
          <p:nvPr>
            <p:ph idx="1"/>
          </p:nvPr>
        </p:nvSpPr>
        <p:spPr/>
        <p:txBody>
          <a:bodyPr/>
          <a:lstStyle/>
          <a:p/>
          <a:p>
            <a:br/>
            <a:br/>
            <a:pPr lvl="1"/>
            <a:r>
              <a:t>消費者環保意識提升：越來越多的消費者在購物時考慮產品的環保性，這推動了綠色電子商務的發展。</a:t>
            </a:r>
            <a:br/>
            <a:br/>
          </a:p>
          <a:p>
            <a:pPr lvl="1"/>
            <a:r>
              <a:t>消費者環保意識提升：越來越多的消費者在購物時考慮產品的環保性，這推動了綠色電子商務的發展。</a:t>
            </a:r>
          </a:p>
          <a:p>
            <a:br/>
            <a:br/>
            <a:pPr lvl="1"/>
            <a:r>
              <a:t>政府政策支持：各國政府正在推出更多支持可持續發展的政策，如碳稅、綠色補貼等，推動企業採取環保措施。</a:t>
            </a:r>
            <a:br/>
            <a:br/>
          </a:p>
          <a:p>
            <a:pPr lvl="1"/>
            <a:r>
              <a:t>政府政策支持：各國政府正在推出更多支持可持續發展的政策，如碳稅、綠色補貼等，推動企業採取環保措施。</a:t>
            </a:r>
          </a:p>
          <a:p>
            <a:br/>
            <a:br/>
            <a:pPr lvl="1"/>
            <a:r>
              <a:t>企業社會責任：企業不僅需要追求經濟利益，還要承擔社會和環境責任，這已成為現代商業發展的重要趨勢。</a:t>
            </a:r>
            <a:br/>
            <a:br/>
          </a:p>
          <a:p>
            <a:pPr lvl="1"/>
            <a:r>
              <a:t>企業社會責任：企業不僅需要追求經濟利益，還要承擔社會和環境責任，這已成為現代商業發展的重要趨勢。</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結語</a:t>
            </a:r>
          </a:p>
        </p:txBody>
      </p:sp>
      <p:sp>
        <p:nvSpPr>
          <p:cNvPr id="3" name="Content Placeholder 2"/>
          <p:cNvSpPr>
            <a:spLocks noGrp="1"/>
          </p:cNvSpPr>
          <p:nvPr>
            <p:ph idx="1"/>
          </p:nvPr>
        </p:nvSpPr>
        <p:spPr/>
        <p:txBody>
          <a:bodyPr/>
          <a:lstStyle/>
          <a:p/>
          <a:p>
            <a:pPr lvl="1"/>
            <a:r>
              <a:t>電子商務的未來將被技術創新和可持續發展所引領。人工智慧、區塊鏈、無人商店和智慧物流等技術將徹底改變我們的購物和運營方式，而綠色電子商務的崛起則反映了消費者和企業對環境保護和可持續發展的共同關注。企業必須緊跟這些趨勢，才能在未來的市場競爭中取得成功，並為社會和環境做出積極貢獻。</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電子商務的未來趨勢</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人工智慧與電子商務的結合</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人工智慧的概述</a:t>
            </a:r>
          </a:p>
        </p:txBody>
      </p:sp>
      <p:sp>
        <p:nvSpPr>
          <p:cNvPr id="3" name="Content Placeholder 2"/>
          <p:cNvSpPr>
            <a:spLocks noGrp="1"/>
          </p:cNvSpPr>
          <p:nvPr>
            <p:ph idx="1"/>
          </p:nvPr>
        </p:nvSpPr>
        <p:spPr/>
        <p:txBody>
          <a:bodyPr/>
          <a:lstStyle/>
          <a:p/>
          <a:p>
            <a:pPr lvl="1"/>
            <a:r>
              <a:t>人工智慧（AI）是指模擬人類智能的技術，通過機器學習、自然語言處理、計算機視覺等技術，使計算機能夠執行複雜的任務。隨著技術的進步，AI在電子商務中的應用日益廣泛，從提升用戶體驗到優化業務流程，AI正成為電子商務的重要驅動力。</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AI在電子商務中的應用</a:t>
            </a:r>
          </a:p>
        </p:txBody>
      </p:sp>
      <p:sp>
        <p:nvSpPr>
          <p:cNvPr id="3" name="Content Placeholder 2"/>
          <p:cNvSpPr>
            <a:spLocks noGrp="1"/>
          </p:cNvSpPr>
          <p:nvPr>
            <p:ph idx="1"/>
          </p:nvPr>
        </p:nvSpPr>
        <p:spPr/>
        <p:txBody>
          <a:bodyPr/>
          <a:lstStyle/>
          <a:p/>
          <a:p>
            <a:br/>
            <a:br/>
            <a:pPr lvl="1"/>
            <a:r>
              <a:t>個性化推薦：AI通過分析用戶行為和偏好，提供個性化的產品推薦，提升銷售轉化率。例如，亞馬遜的推薦系統利用AI技術為用戶推薦相關產品。</a:t>
            </a:r>
            <a:br/>
            <a:br/>
          </a:p>
          <a:p>
            <a:pPr lvl="1"/>
            <a:r>
              <a:t>個性化推薦：AI通過分析用戶行為和偏好，提供個性化的產品推薦，提升銷售轉化率。例如，亞馬遜的推薦系統利用AI技術為用戶推薦相關產品。</a:t>
            </a:r>
          </a:p>
          <a:p>
            <a:br/>
            <a:br/>
            <a:pPr lvl="1"/>
            <a:r>
              <a:t>智能客服：AI驅動的聊天機器人可以即時回應客戶詢問，提供24/7的支持，大幅提高客服效率。同時，AI可以通過分析客戶對話數據，提供更準確的回答。</a:t>
            </a:r>
            <a:br/>
            <a:br/>
          </a:p>
          <a:p>
            <a:pPr lvl="1"/>
            <a:r>
              <a:t>智能客服：AI驅動的聊天機器人可以即時回應客戶詢問，提供24/7的支持，大幅提高客服效率。同時，AI可以通過分析客戶對話數據，提供更準確的回答。</a:t>
            </a:r>
          </a:p>
          <a:p>
            <a:br/>
            <a:br/>
            <a:pPr lvl="1"/>
            <a:r>
              <a:t>價格優化：AI算法可以根據市場需求和競爭對手的定價動態調整產品價格，最大化利潤。</a:t>
            </a:r>
            <a:br/>
            <a:br/>
          </a:p>
          <a:p>
            <a:pPr lvl="1"/>
            <a:r>
              <a:t>價格優化：AI算法可以根據市場需求和競爭對手的定價動態調整產品價格，最大化利潤。</a:t>
            </a:r>
          </a:p>
          <a:p>
            <a:br/>
            <a:br/>
            <a:pPr lvl="1"/>
            <a:r>
              <a:t>需求預測：AI通過分析歷史銷售數據和市場趨勢，預測未來的產品需求，幫助企業進行更精確的庫存管理。</a:t>
            </a:r>
            <a:br/>
            <a:br/>
          </a:p>
          <a:p>
            <a:pPr lvl="1"/>
            <a:r>
              <a:t>需求預測：AI通過分析歷史銷售數據和市場趨勢，預測未來的產品需求，幫助企業進行更精確的庫存管理。</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區塊鏈技術在電子商務中的應用</a:t>
            </a:r>
          </a:p>
        </p:txBody>
      </p:sp>
      <p:sp>
        <p:nvSpPr>
          <p:cNvPr id="3" name="Content Placeholder 2"/>
          <p:cNvSpPr>
            <a:spLocks noGrp="1"/>
          </p:cNvSpPr>
          <p:nvPr>
            <p:ph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區塊鏈技術的基本原理</a:t>
            </a:r>
          </a:p>
        </p:txBody>
      </p:sp>
      <p:sp>
        <p:nvSpPr>
          <p:cNvPr id="3" name="Content Placeholder 2"/>
          <p:cNvSpPr>
            <a:spLocks noGrp="1"/>
          </p:cNvSpPr>
          <p:nvPr>
            <p:ph idx="1"/>
          </p:nvPr>
        </p:nvSpPr>
        <p:spPr/>
        <p:txBody>
          <a:bodyPr/>
          <a:lstStyle/>
          <a:p/>
          <a:p>
            <a:pPr lvl="1"/>
            <a:r>
              <a:t>區塊鏈是一種去中心化的分佈式賬本技術，通過加密技術確保數據的不可篡改性和透明度。每一個交易記錄都被保存在一個“區塊”中，並按時間順序鏈接到前一個區塊，形成“區塊鏈”。</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區塊鏈在電子商務中的應用</a:t>
            </a:r>
          </a:p>
        </p:txBody>
      </p:sp>
      <p:sp>
        <p:nvSpPr>
          <p:cNvPr id="3" name="Content Placeholder 2"/>
          <p:cNvSpPr>
            <a:spLocks noGrp="1"/>
          </p:cNvSpPr>
          <p:nvPr>
            <p:ph idx="1"/>
          </p:nvPr>
        </p:nvSpPr>
        <p:spPr/>
        <p:txBody>
          <a:bodyPr/>
          <a:lstStyle/>
          <a:p/>
          <a:p>
            <a:br/>
            <a:br/>
            <a:pPr lvl="1"/>
            <a:r>
              <a:t>支付與結算：區塊鏈技術可以實現快速、安全的跨境支付和結算，降低交易成本，消除第三方中介。</a:t>
            </a:r>
            <a:br/>
            <a:br/>
          </a:p>
          <a:p>
            <a:pPr lvl="1"/>
            <a:r>
              <a:t>支付與結算：區塊鏈技術可以實現快速、安全的跨境支付和結算，降低交易成本，消除第三方中介。</a:t>
            </a:r>
          </a:p>
          <a:p>
            <a:br/>
            <a:br/>
            <a:pPr lvl="1"/>
            <a:r>
              <a:t>供應鏈透明度：區塊鏈可以記錄產品在供應鏈中的每一個環節，從原材料來源到最終消費者，提供完全透明的追蹤能力，有助於提升產品信任度。</a:t>
            </a:r>
            <a:br/>
            <a:br/>
          </a:p>
          <a:p>
            <a:pPr lvl="1"/>
            <a:r>
              <a:t>供應鏈透明度：區塊鏈可以記錄產品在供應鏈中的每一個環節，從原材料來源到最終消費者，提供完全透明的追蹤能力，有助於提升產品信任度。</a:t>
            </a:r>
          </a:p>
          <a:p>
            <a:br/>
            <a:br/>
            <a:pPr lvl="1"/>
            <a:r>
              <a:t>智能合約：智能合約是基於區塊鏈的自動執行協議，當預定條件滿足時，智能合約自動執行交易，消除了中介的需求，提升了交易效率。</a:t>
            </a:r>
            <a:br/>
            <a:br/>
          </a:p>
          <a:p>
            <a:pPr lvl="1"/>
            <a:r>
              <a:t>智能合約：智能合約是基於區塊鏈的自動執行協議，當預定條件滿足時，智能合約自動執行交易，消除了中介的需求，提升了交易效率。</a:t>
            </a:r>
          </a:p>
          <a:p>
            <a:br/>
            <a:br/>
            <a:pPr lvl="1"/>
            <a:r>
              <a:t>防偽溯源：區塊鏈技術可以防止產品被偽造，通過追溯產品的生產和流通環節，消費者可以確認產品的真實性。</a:t>
            </a:r>
            <a:br/>
            <a:br/>
          </a:p>
          <a:p>
            <a:pPr lvl="1"/>
            <a:r>
              <a:t>防偽溯源：區塊鏈技術可以防止產品被偽造，通過追溯產品的生產和流通環節，消費者可以確認產品的真實性。</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無人商店與智慧物流</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