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530" r:id="rId4"/>
    <p:sldId id="531" r:id="rId5"/>
    <p:sldId id="532" r:id="rId6"/>
    <p:sldId id="534" r:id="rId7"/>
    <p:sldId id="535" r:id="rId8"/>
    <p:sldId id="529" r:id="rId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8/26/2024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2024/8/26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2024/8/26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2024/8/26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2024/8/26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2024/8/26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2024/8/26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2024/8/26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2024/8/26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2024/8/26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est.com.tw/news-detail/How-to-write-SEO-T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9" y="1570112"/>
            <a:ext cx="7848872" cy="2506960"/>
          </a:xfrm>
        </p:spPr>
        <p:txBody>
          <a:bodyPr>
            <a:normAutofit/>
          </a:bodyPr>
          <a:lstStyle/>
          <a:p>
            <a:r>
              <a:rPr lang="en-US" altLang="zh-CN" sz="8000" b="1">
                <a:latin typeface="微軟正黑體" pitchFamily="34" charset="-120"/>
                <a:ea typeface="微軟正黑體" pitchFamily="34" charset="-120"/>
              </a:rPr>
              <a:t>SEO-TDK </a:t>
            </a:r>
            <a:r>
              <a:rPr lang="zh-CN" altLang="en-US" sz="8000" b="1" dirty="0">
                <a:latin typeface="微軟正黑體" pitchFamily="34" charset="-120"/>
                <a:ea typeface="微軟正黑體" pitchFamily="34" charset="-120"/>
              </a:rPr>
              <a:t>簡介</a:t>
            </a:r>
            <a:endParaRPr lang="zh-TW" altLang="en-US" sz="8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56792"/>
            <a:ext cx="8807896" cy="5004792"/>
          </a:xfrm>
        </p:spPr>
        <p:txBody>
          <a:bodyPr>
            <a:noAutofit/>
          </a:bodyPr>
          <a:lstStyle/>
          <a:p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TDK</a:t>
            </a: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有助於搜尋引擎的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SEO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排名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，促進網路行銷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</a:rPr>
              <a:t>網頁的</a:t>
            </a:r>
            <a:r>
              <a:rPr lang="en-US" altLang="zh-TW" b="1" dirty="0">
                <a:effectLst/>
              </a:rPr>
              <a:t>TDK</a:t>
            </a:r>
            <a:r>
              <a:rPr lang="zh-TW" altLang="en-US" b="1" dirty="0">
                <a:effectLst/>
              </a:rPr>
              <a:t>指的是什麼：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☎</a:t>
            </a:r>
            <a:r>
              <a:rPr lang="en-US" altLang="zh-TW" b="1" dirty="0">
                <a:effectLst/>
              </a:rPr>
              <a:t>T</a:t>
            </a:r>
            <a:r>
              <a:rPr lang="zh-TW" altLang="en-US" b="1" dirty="0">
                <a:effectLst/>
              </a:rPr>
              <a:t>代表的是該：網頁標題 </a:t>
            </a:r>
            <a:r>
              <a:rPr lang="en-US" altLang="zh-TW" b="1" dirty="0">
                <a:solidFill>
                  <a:srgbClr val="C00000"/>
                </a:solidFill>
                <a:effectLst/>
              </a:rPr>
              <a:t>title</a:t>
            </a:r>
            <a:r>
              <a:rPr lang="zh-TW" altLang="en-US" b="1" dirty="0">
                <a:effectLst/>
              </a:rPr>
              <a:t>、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☎</a:t>
            </a:r>
            <a:r>
              <a:rPr lang="en-US" altLang="zh-TW" b="1" dirty="0">
                <a:effectLst/>
              </a:rPr>
              <a:t>D</a:t>
            </a:r>
            <a:r>
              <a:rPr lang="zh-TW" altLang="en-US" b="1" dirty="0">
                <a:effectLst/>
              </a:rPr>
              <a:t>代表了該：網頁描述 </a:t>
            </a:r>
            <a:r>
              <a:rPr lang="en-US" altLang="zh-TW" b="1" dirty="0">
                <a:solidFill>
                  <a:srgbClr val="C00000"/>
                </a:solidFill>
                <a:effectLst/>
              </a:rPr>
              <a:t>name=</a:t>
            </a:r>
            <a:r>
              <a:rPr lang="en-US" altLang="zh-TW" b="1" dirty="0" err="1">
                <a:solidFill>
                  <a:srgbClr val="C00000"/>
                </a:solidFill>
                <a:effectLst/>
              </a:rPr>
              <a:t>desicription</a:t>
            </a:r>
            <a:r>
              <a:rPr lang="zh-TW" altLang="en-US" b="1" dirty="0">
                <a:effectLst/>
              </a:rPr>
              <a:t>、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☎</a:t>
            </a:r>
            <a:r>
              <a:rPr lang="en-US" altLang="zh-TW" b="1" dirty="0">
                <a:effectLst/>
              </a:rPr>
              <a:t>K</a:t>
            </a:r>
            <a:r>
              <a:rPr lang="zh-TW" altLang="en-US" b="1" dirty="0">
                <a:effectLst/>
              </a:rPr>
              <a:t>代表了該：網頁關鍵詞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name=</a:t>
            </a:r>
            <a:r>
              <a:rPr lang="en-US" altLang="zh-TW" b="1" dirty="0">
                <a:solidFill>
                  <a:srgbClr val="C00000"/>
                </a:solidFill>
                <a:effectLst/>
              </a:rPr>
              <a:t>keywords</a:t>
            </a:r>
          </a:p>
          <a:p>
            <a:pPr lvl="1"/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練習網頁：到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，輸入：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TDK 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endParaRPr lang="en-US" altLang="zh-CN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選擇以下網頁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https://www.ibest.com.tw/news-detail/How-to-write-SEO-TDK/</a:t>
            </a:r>
            <a:endParaRPr lang="en-US" altLang="zh-CN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課程目標</a:t>
            </a:r>
            <a:endParaRPr lang="zh-TW" altLang="zh-TW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034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56792"/>
            <a:ext cx="8807896" cy="5004792"/>
          </a:xfrm>
        </p:spPr>
        <p:txBody>
          <a:bodyPr>
            <a:noAutofit/>
          </a:bodyPr>
          <a:lstStyle/>
          <a:p>
            <a:pPr lvl="1"/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en-US" altLang="zh-TW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TDK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有助於搜尋引擎的</a:t>
            </a:r>
            <a:r>
              <a:rPr lang="en-US" altLang="zh-TW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SEO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排名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，促進網路行銷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68385D-21E3-4F16-A5F5-0DC5D88C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02045"/>
            <a:ext cx="8523809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3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56792"/>
            <a:ext cx="8807896" cy="5004792"/>
          </a:xfrm>
        </p:spPr>
        <p:txBody>
          <a:bodyPr>
            <a:noAutofit/>
          </a:bodyPr>
          <a:lstStyle/>
          <a:p>
            <a:pPr lvl="1"/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CN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網頁語法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ACBE8E-DFA9-4796-9416-192EF236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0332640" cy="61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8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030FCCE-090B-45DE-8A82-249ED8D9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5257800"/>
          </a:xfrm>
        </p:spPr>
        <p:txBody>
          <a:bodyPr/>
          <a:lstStyle/>
          <a:p>
            <a:r>
              <a:rPr lang="zh-TW" altLang="en-US" b="1" dirty="0">
                <a:effectLst/>
              </a:rPr>
              <a:t>☎</a:t>
            </a:r>
            <a:r>
              <a:rPr lang="en-US" altLang="zh-TW" b="1" dirty="0">
                <a:effectLst/>
              </a:rPr>
              <a:t>SEO</a:t>
            </a:r>
            <a:r>
              <a:rPr lang="zh-TW" altLang="en-US" b="1" dirty="0">
                <a:effectLst/>
              </a:rPr>
              <a:t>的自然排名 </a:t>
            </a:r>
            <a:r>
              <a:rPr lang="en-US" altLang="zh-TW" b="1" dirty="0">
                <a:effectLst/>
              </a:rPr>
              <a:t>= </a:t>
            </a:r>
            <a:r>
              <a:rPr lang="zh-TW" altLang="en-US" b="1" dirty="0">
                <a:solidFill>
                  <a:srgbClr val="C00000"/>
                </a:solidFill>
                <a:effectLst/>
              </a:rPr>
              <a:t>不用花錢的網站排名</a:t>
            </a:r>
            <a:endParaRPr lang="en-US" altLang="zh-TW" b="1" dirty="0">
              <a:solidFill>
                <a:srgbClr val="C00000"/>
              </a:solidFill>
              <a:effectLst/>
            </a:endParaRPr>
          </a:p>
          <a:p>
            <a:r>
              <a:rPr lang="zh-TW" altLang="en-US" b="1" dirty="0">
                <a:effectLst/>
              </a:rPr>
              <a:t>☎在</a:t>
            </a:r>
            <a:r>
              <a:rPr lang="en-US" altLang="zh-TW" b="1" dirty="0">
                <a:effectLst/>
              </a:rPr>
              <a:t>google</a:t>
            </a:r>
            <a:r>
              <a:rPr lang="zh-TW" altLang="en-US" b="1" dirty="0">
                <a:effectLst/>
              </a:rPr>
              <a:t>輸入關鍵字查詢資料後，前面幾筆是</a:t>
            </a:r>
            <a:r>
              <a:rPr lang="zh-TW" altLang="en-US" b="1" dirty="0">
                <a:solidFill>
                  <a:srgbClr val="C00000"/>
                </a:solidFill>
                <a:effectLst/>
              </a:rPr>
              <a:t>廣告網頁</a:t>
            </a:r>
            <a:r>
              <a:rPr lang="zh-TW" altLang="en-US" b="1" dirty="0">
                <a:effectLst/>
              </a:rPr>
              <a:t>，後面的就是</a:t>
            </a:r>
            <a:r>
              <a:rPr lang="en-US" altLang="zh-TW" b="1" dirty="0">
                <a:effectLst/>
              </a:rPr>
              <a:t>google</a:t>
            </a:r>
            <a:r>
              <a:rPr lang="zh-TW" altLang="en-US" b="1" dirty="0">
                <a:effectLst/>
              </a:rPr>
              <a:t>根據</a:t>
            </a:r>
            <a:r>
              <a:rPr lang="en-US" altLang="zh-TW" b="1" dirty="0">
                <a:solidFill>
                  <a:srgbClr val="C00000"/>
                </a:solidFill>
                <a:effectLst/>
              </a:rPr>
              <a:t>SEO</a:t>
            </a:r>
            <a:r>
              <a:rPr lang="zh-TW" altLang="en-US" b="1" dirty="0">
                <a:solidFill>
                  <a:srgbClr val="C00000"/>
                </a:solidFill>
                <a:effectLst/>
              </a:rPr>
              <a:t>所排名</a:t>
            </a:r>
            <a:r>
              <a:rPr lang="zh-TW" altLang="en-US" b="1" dirty="0">
                <a:effectLst/>
              </a:rPr>
              <a:t>的網站。</a:t>
            </a:r>
            <a:endParaRPr lang="en-US" altLang="zh-TW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練習：</a:t>
            </a:r>
            <a:r>
              <a:rPr lang="en-US" altLang="zh-CN" b="1" dirty="0">
                <a:effectLst/>
              </a:rPr>
              <a:t>google</a:t>
            </a:r>
            <a:r>
              <a:rPr lang="zh-CN" altLang="en-US" b="1" dirty="0">
                <a:effectLst/>
              </a:rPr>
              <a:t>輸入：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冰箱</a:t>
            </a:r>
            <a:endParaRPr lang="en-US" altLang="zh-CN" b="1" dirty="0">
              <a:solidFill>
                <a:srgbClr val="C00000"/>
              </a:solidFill>
              <a:effectLst/>
            </a:endParaRPr>
          </a:p>
          <a:p>
            <a:pPr lvl="1"/>
            <a:r>
              <a:rPr lang="zh-CN" altLang="en-US" b="1" dirty="0">
                <a:effectLst/>
              </a:rPr>
              <a:t>查詢</a:t>
            </a:r>
            <a:r>
              <a:rPr lang="en-US" altLang="zh-CN" b="1" dirty="0">
                <a:effectLst/>
              </a:rPr>
              <a:t>SEO</a:t>
            </a:r>
            <a:r>
              <a:rPr lang="zh-TW" altLang="en-US" b="1" dirty="0">
                <a:effectLst/>
              </a:rPr>
              <a:t>自然排名</a:t>
            </a:r>
            <a:r>
              <a:rPr lang="zh-CN" altLang="en-US" b="1" dirty="0">
                <a:effectLst/>
              </a:rPr>
              <a:t>的前幾名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  <a:p>
            <a:r>
              <a:rPr lang="zh-TW" altLang="en-US" b="1" dirty="0">
                <a:effectLst/>
              </a:rPr>
              <a:t>☎所以</a:t>
            </a:r>
            <a:r>
              <a:rPr lang="en-US" altLang="zh-TW" b="1" dirty="0">
                <a:effectLst/>
              </a:rPr>
              <a:t>SEO</a:t>
            </a:r>
            <a:r>
              <a:rPr lang="zh-TW" altLang="en-US" b="1" dirty="0">
                <a:effectLst/>
              </a:rPr>
              <a:t>就是要爭取讓自己的網站往前面排名。</a:t>
            </a:r>
            <a:endParaRPr lang="en-US" altLang="zh-TW" b="1" dirty="0">
              <a:effectLst/>
            </a:endParaRPr>
          </a:p>
          <a:p>
            <a:r>
              <a:rPr lang="zh-TW" altLang="en-US" b="1" dirty="0">
                <a:effectLst/>
              </a:rPr>
              <a:t>☎</a:t>
            </a:r>
            <a:r>
              <a:rPr lang="zh-TW" altLang="en-US" b="1" dirty="0">
                <a:effectLst/>
                <a:highlight>
                  <a:srgbClr val="FFFF00"/>
                </a:highlight>
              </a:rPr>
              <a:t>往前面排名，就會增加流量，就會促進行銷。</a:t>
            </a:r>
            <a:endParaRPr lang="en-US" altLang="zh-TW" b="1" dirty="0">
              <a:effectLst/>
              <a:highlight>
                <a:srgbClr val="FFFF00"/>
              </a:highlight>
            </a:endParaRPr>
          </a:p>
          <a:p>
            <a:r>
              <a:rPr lang="zh-TW" altLang="en-US" b="1" dirty="0">
                <a:effectLst/>
              </a:rPr>
              <a:t>☎下圖證明，自然排名與點擊率的關係，可以清楚看到排名越前面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42335-C945-437E-8610-EE9FEADC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自然排名與點擊率的關係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02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030FCCE-090B-45DE-8A82-249ED8D9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5257800"/>
          </a:xfrm>
        </p:spPr>
        <p:txBody>
          <a:bodyPr/>
          <a:lstStyle/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42335-C945-437E-8610-EE9FEAD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自然排名與點擊率的關係</a:t>
            </a:r>
            <a:b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rgbClr val="C00000"/>
                </a:solidFill>
                <a:effectLst/>
              </a:rPr>
              <a:t>排名越前面，點擊率自然就越高</a:t>
            </a:r>
            <a:endParaRPr lang="zh-TW" altLang="en-US" sz="4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 descr="https://acupun.site/lecture/cmedia/example/chp6/p03.jpg">
            <a:extLst>
              <a:ext uri="{FF2B5EF4-FFF2-40B4-BE49-F238E27FC236}">
                <a16:creationId xmlns:a16="http://schemas.microsoft.com/office/drawing/2014/main" id="{157EC0AE-BA6A-41D2-8A9E-723282DD8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04" y="1412776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25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415" y="1556792"/>
            <a:ext cx="3983360" cy="5301208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CN" sz="3200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en-US" altLang="zh-TW" sz="3200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avascript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未來應用：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方第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的網站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流量分析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，必須放入</a:t>
            </a:r>
            <a:r>
              <a:rPr lang="en-US" altLang="zh-TW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代碼，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可追踪用戶的使用趨勢，以改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進網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站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CN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流量分析證照</a:t>
            </a:r>
            <a:r>
              <a:rPr lang="en-US" altLang="zh-CN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GA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也要放入</a:t>
            </a:r>
            <a:r>
              <a:rPr lang="en-US" altLang="zh-CN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，才能追踪流量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代碼追蹤</a:t>
            </a:r>
            <a:endParaRPr lang="zh-TW" altLang="zh-TW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 descr="https://acupun.site/lecture/html5_CSS_javascript/pic/python-js-java-php-c.png">
            <a:extLst>
              <a:ext uri="{FF2B5EF4-FFF2-40B4-BE49-F238E27FC236}">
                <a16:creationId xmlns:a16="http://schemas.microsoft.com/office/drawing/2014/main" id="{463884C8-932F-4C0D-BD97-666A4B4E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99" y="1988840"/>
            <a:ext cx="5417937" cy="46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45944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如螢幕大小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Segoe Condensed</vt:lpstr>
      <vt:lpstr>微軟正黑體</vt:lpstr>
      <vt:lpstr>標楷體</vt:lpstr>
      <vt:lpstr>Arial</vt:lpstr>
      <vt:lpstr>Bookman Old Style</vt:lpstr>
      <vt:lpstr>Calibri</vt:lpstr>
      <vt:lpstr>EdBackToSchl(2)</vt:lpstr>
      <vt:lpstr>陳擎文 </vt:lpstr>
      <vt:lpstr>課程目標</vt:lpstr>
      <vt:lpstr>網頁html的TDK有助於搜尋引擎的SEO排名，促進網路行銷</vt:lpstr>
      <vt:lpstr>查看html網頁語法</vt:lpstr>
      <vt:lpstr>自然排名與點擊率的關係</vt:lpstr>
      <vt:lpstr>自然排名與點擊率的關係 排名越前面，點擊率自然就越高</vt:lpstr>
      <vt:lpstr>代碼追蹤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2024-08-26T06:03:36Z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