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57" r:id="rId4"/>
    <p:sldId id="547" r:id="rId5"/>
    <p:sldId id="258" r:id="rId6"/>
    <p:sldId id="845" r:id="rId7"/>
    <p:sldId id="259" r:id="rId8"/>
    <p:sldId id="851" r:id="rId9"/>
    <p:sldId id="852" r:id="rId10"/>
    <p:sldId id="855" r:id="rId11"/>
    <p:sldId id="856" r:id="rId12"/>
    <p:sldId id="853" r:id="rId13"/>
    <p:sldId id="262" r:id="rId14"/>
    <p:sldId id="843" r:id="rId15"/>
    <p:sldId id="263" r:id="rId16"/>
    <p:sldId id="264" r:id="rId17"/>
    <p:sldId id="548" r:id="rId18"/>
    <p:sldId id="265" r:id="rId19"/>
    <p:sldId id="619" r:id="rId20"/>
    <p:sldId id="266" r:id="rId21"/>
    <p:sldId id="544" r:id="rId22"/>
    <p:sldId id="267" r:id="rId23"/>
    <p:sldId id="378" r:id="rId24"/>
    <p:sldId id="379" r:id="rId25"/>
    <p:sldId id="380" r:id="rId26"/>
    <p:sldId id="382" r:id="rId27"/>
    <p:sldId id="383" r:id="rId28"/>
    <p:sldId id="384" r:id="rId29"/>
    <p:sldId id="586" r:id="rId30"/>
    <p:sldId id="858" r:id="rId3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6177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72209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06173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8823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5743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9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03842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Ecommerce_emi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Ching-Wen Chen</a:t>
            </a:r>
            <a:br>
              <a:rPr lang="en-US" altLang="zh-TW" dirty="0"/>
            </a:br>
            <a:r>
              <a:rPr lang="en-US" altLang="zh-TW" sz="3100" dirty="0"/>
              <a:t> National Taipei University of Technology</a:t>
            </a:r>
            <a:br>
              <a:rPr lang="en-US" altLang="zh-TW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lang="en-US" altLang="zh-TW" dirty="0"/>
              <a:t>Introduction to </a:t>
            </a:r>
          </a:p>
          <a:p>
            <a:r>
              <a:rPr lang="en-US" altLang="zh-TW" dirty="0"/>
              <a:t>E-Commerce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About </a:t>
            </a:r>
            <a:r>
              <a:rPr lang="en-US" altLang="zh-TW" dirty="0"/>
              <a:t>EMI</a:t>
            </a:r>
            <a:r>
              <a:rPr lang="en-US" altLang="zh-CN" dirty="0"/>
              <a:t>
</a:t>
            </a:r>
            <a:r>
              <a:rPr lang="en-US" altLang="zh-CN" sz="5800" dirty="0"/>
              <a:t>The teacher‘s idea is…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99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2C89FA4-CF97-4523-AF8E-0CA6F640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3BA266-3B08-4372-9AC0-D629DA9B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About </a:t>
            </a:r>
            <a:r>
              <a:rPr lang="en-US" altLang="zh-TW" dirty="0"/>
              <a:t>EMI</a:t>
            </a:r>
            <a:r>
              <a:rPr lang="en-US" altLang="zh-CN" dirty="0"/>
              <a:t>
The teacher‘s idea is…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98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Practical Section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7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3200" dirty="0"/>
              <a:t>Learn the </a:t>
            </a:r>
            <a:r>
              <a:rPr lang="en-US" sz="3200" dirty="0">
                <a:solidFill>
                  <a:srgbClr val="C00000"/>
                </a:solidFill>
              </a:rPr>
              <a:t>client side</a:t>
            </a:r>
            <a:r>
              <a:rPr sz="3200" dirty="0">
                <a:solidFill>
                  <a:srgbClr val="C00000"/>
                </a:solidFill>
              </a:rPr>
              <a:t> web </a:t>
            </a:r>
            <a:r>
              <a:rPr sz="3200" dirty="0"/>
              <a:t>technologies for e-commerce websites (Html + CSS, Javascript).
Learn the </a:t>
            </a:r>
            <a:r>
              <a:rPr lang="en-US" altLang="zh-TW" sz="3200" dirty="0">
                <a:solidFill>
                  <a:srgbClr val="C00000"/>
                </a:solidFill>
              </a:rPr>
              <a:t>server side</a:t>
            </a:r>
            <a:r>
              <a:rPr sz="3200" dirty="0"/>
              <a:t> web technologies for e-commerce websites (PHP + MySQL).
Learn how to use </a:t>
            </a:r>
            <a:r>
              <a:rPr sz="3200" dirty="0">
                <a:solidFill>
                  <a:srgbClr val="C00000"/>
                </a:solidFill>
              </a:rPr>
              <a:t>embedded code (JavaScript) </a:t>
            </a:r>
            <a:r>
              <a:rPr sz="3200" dirty="0"/>
              <a:t>to </a:t>
            </a:r>
            <a:r>
              <a:rPr sz="3200" dirty="0">
                <a:solidFill>
                  <a:srgbClr val="C00000"/>
                </a:solidFill>
              </a:rPr>
              <a:t>track customer behavior.</a:t>
            </a:r>
            <a:r>
              <a:rPr sz="3200" dirty="0"/>
              <a:t>
Apply </a:t>
            </a:r>
            <a:r>
              <a:rPr sz="3200" dirty="0">
                <a:solidFill>
                  <a:srgbClr val="C00000"/>
                </a:solidFill>
              </a:rPr>
              <a:t>SEO techniques </a:t>
            </a:r>
            <a:r>
              <a:rPr sz="3200" dirty="0"/>
              <a:t>and </a:t>
            </a:r>
            <a:r>
              <a:rPr sz="3200" dirty="0">
                <a:solidFill>
                  <a:srgbClr val="C00000"/>
                </a:solidFill>
              </a:rPr>
              <a:t>responsive web design (RWD)</a:t>
            </a:r>
            <a:r>
              <a:rPr sz="3200" dirty="0"/>
              <a:t> to </a:t>
            </a:r>
            <a:r>
              <a:rPr sz="3200" dirty="0">
                <a:solidFill>
                  <a:srgbClr val="7030A0"/>
                </a:solidFill>
              </a:rPr>
              <a:t>improve website ranking in search engines.</a:t>
            </a:r>
            <a:r>
              <a:rPr sz="3200" dirty="0"/>
              <a:t>
Use </a:t>
            </a:r>
            <a:r>
              <a:rPr sz="3200" dirty="0">
                <a:solidFill>
                  <a:srgbClr val="7030A0"/>
                </a:solidFill>
              </a:rPr>
              <a:t>Google Analytics (GA)</a:t>
            </a:r>
            <a:r>
              <a:rPr sz="3200" dirty="0"/>
              <a:t> to </a:t>
            </a:r>
            <a:r>
              <a:rPr sz="3200" dirty="0">
                <a:solidFill>
                  <a:srgbClr val="C00000"/>
                </a:solidFill>
              </a:rPr>
              <a:t>analyze website traffic.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1" y="152400"/>
            <a:ext cx="9304256" cy="12652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Practical Section</a:t>
            </a:r>
            <a:br>
              <a:rPr lang="en-US" altLang="zh-CN" dirty="0"/>
            </a:br>
            <a:r>
              <a:rPr lang="en-US" altLang="zh-CN" sz="3100" dirty="0"/>
              <a:t>The class will be conducted in a </a:t>
            </a:r>
            <a:r>
              <a:rPr lang="en-US" altLang="zh-CN" sz="3100" dirty="0">
                <a:solidFill>
                  <a:srgbClr val="C00000"/>
                </a:solidFill>
              </a:rPr>
              <a:t>hands-on</a:t>
            </a:r>
            <a:r>
              <a:rPr lang="en-US" altLang="zh-CN" sz="3100" dirty="0"/>
              <a:t> manner.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Course 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622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3" y="197177"/>
            <a:ext cx="8851037" cy="5121275"/>
          </a:xfrm>
        </p:spPr>
        <p:txBody>
          <a:bodyPr>
            <a:noAutofit/>
          </a:bodyPr>
          <a:lstStyle/>
          <a:p>
            <a:r>
              <a:rPr sz="1900" b="1" dirty="0"/>
              <a:t>Week 1</a:t>
            </a:r>
            <a:r>
              <a:rPr sz="1900" dirty="0"/>
              <a:t>: Course Introduction
</a:t>
            </a:r>
            <a:r>
              <a:rPr sz="1900" b="1" dirty="0"/>
              <a:t>Week 2</a:t>
            </a:r>
            <a:r>
              <a:rPr sz="1900" dirty="0"/>
              <a:t>: Definition and development history of e-commerce, types of e-commerce (B2B, B2C, C2C, etc.), common development paths for Taiwanese e-commerce companies to develop e-commerce platforms.
</a:t>
            </a:r>
            <a:r>
              <a:rPr sz="1900" b="1" dirty="0"/>
              <a:t>Week 3</a:t>
            </a:r>
            <a:r>
              <a:rPr sz="1900" dirty="0"/>
              <a:t>: Seven ways to run e-commerce: </a:t>
            </a:r>
            <a:r>
              <a:rPr sz="1900" b="1" dirty="0"/>
              <a:t>Build your own e-commerce platform, sell on third-party platforms, micro-businesses, social e-commerce, subscription e-commerce, dropshipping model, affiliate marketing</a:t>
            </a:r>
            <a:r>
              <a:rPr sz="1900" dirty="0"/>
              <a:t>.
</a:t>
            </a:r>
            <a:r>
              <a:rPr sz="1900" b="1" dirty="0"/>
              <a:t>Week 4</a:t>
            </a:r>
            <a:r>
              <a:rPr sz="1900" dirty="0"/>
              <a:t>: Four common strategies for online marketing: </a:t>
            </a:r>
            <a:r>
              <a:rPr sz="1900" b="1" dirty="0"/>
              <a:t>SEO-SEM to drive traffic, social media marketing, email marketing, content marketing to build brand image</a:t>
            </a:r>
            <a:r>
              <a:rPr sz="1900" dirty="0"/>
              <a:t>.
</a:t>
            </a:r>
            <a:r>
              <a:rPr sz="1900" b="1" dirty="0"/>
              <a:t>Week 5</a:t>
            </a:r>
            <a:r>
              <a:rPr sz="1900" dirty="0"/>
              <a:t>: Practice: Architecture of e-commerce website development (including front-end platform, back-end platform, and database), development of front-end e-commerce website (Html + CSS).
</a:t>
            </a:r>
            <a:r>
              <a:rPr sz="1900" b="1" dirty="0"/>
              <a:t>Week 6</a:t>
            </a:r>
            <a:r>
              <a:rPr sz="1900" dirty="0"/>
              <a:t>: Practice: Basic code for tracking customer behavior: JavaScript.
</a:t>
            </a:r>
            <a:r>
              <a:rPr sz="1900" b="1" dirty="0"/>
              <a:t>Week 7</a:t>
            </a:r>
            <a:r>
              <a:rPr sz="1900" dirty="0"/>
              <a:t>: Practice: The first important technique of SEO for online marketing, improving ranking in search engines.
</a:t>
            </a:r>
            <a:r>
              <a:rPr sz="1900" b="1" dirty="0"/>
              <a:t>Week 8</a:t>
            </a:r>
            <a:r>
              <a:rPr sz="1900" dirty="0"/>
              <a:t>: Practice: The second important technique of SEO for online marketing: Responsive Web Design (RWD).
</a:t>
            </a:r>
            <a:r>
              <a:rPr sz="1900" b="1" dirty="0"/>
              <a:t>Week 9</a:t>
            </a:r>
            <a:r>
              <a:rPr sz="1900" dirty="0"/>
              <a:t>: Midterm Exam.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392" y="29852"/>
            <a:ext cx="5022198" cy="611171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rgbClr val="7030A0"/>
                </a:solidFill>
              </a:rPr>
              <a:t>Course Outline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1800" b="1" dirty="0"/>
              <a:t>Week 10</a:t>
            </a:r>
            <a:r>
              <a:rPr sz="1800" dirty="0"/>
              <a:t>: </a:t>
            </a:r>
            <a:r>
              <a:rPr sz="1800" b="1" dirty="0"/>
              <a:t>Supply Chain Management</a:t>
            </a:r>
            <a:r>
              <a:rPr sz="1800" dirty="0"/>
              <a:t> is the key to the competitiveness of </a:t>
            </a:r>
            <a:r>
              <a:rPr sz="1800" b="1" dirty="0"/>
              <a:t>Fast Fashion E-commerce</a:t>
            </a:r>
            <a:r>
              <a:rPr sz="1800" dirty="0"/>
              <a:t> --&gt; Take Zara and SHEIN as examples.
</a:t>
            </a:r>
            <a:r>
              <a:rPr sz="1800" b="1" dirty="0"/>
              <a:t>Week 11</a:t>
            </a:r>
            <a:r>
              <a:rPr sz="1800" dirty="0"/>
              <a:t>: </a:t>
            </a:r>
            <a:r>
              <a:rPr sz="1800" b="1" dirty="0"/>
              <a:t>Cross-border e-commerce</a:t>
            </a:r>
            <a:r>
              <a:rPr sz="1800" dirty="0"/>
              <a:t> is the current trend in e-commerce --&gt; Take SHEIN, Temu, and Amazon as examples.
</a:t>
            </a:r>
            <a:r>
              <a:rPr sz="1800" b="1" dirty="0"/>
              <a:t>Week 12</a:t>
            </a:r>
            <a:r>
              <a:rPr sz="1800" dirty="0"/>
              <a:t>: Big Data Analytics in E-commerce: </a:t>
            </a:r>
            <a:r>
              <a:rPr sz="1800" b="1" dirty="0"/>
              <a:t>Real-time analysis of transaction data, customer browsing behavior analysis, accurate recommendations, analysis of market demand, risk management</a:t>
            </a:r>
            <a:r>
              <a:rPr sz="1800" dirty="0"/>
              <a:t> --&gt; Take Netflix, SHEIN, and Amazon as examples.
</a:t>
            </a:r>
            <a:r>
              <a:rPr sz="1800" b="1" dirty="0"/>
              <a:t>Week 13</a:t>
            </a:r>
            <a:r>
              <a:rPr sz="1800" dirty="0"/>
              <a:t>: </a:t>
            </a:r>
            <a:r>
              <a:rPr sz="1800" b="1" dirty="0"/>
              <a:t>Social Commerce and Influencer Economy</a:t>
            </a:r>
            <a:r>
              <a:rPr sz="1800" dirty="0"/>
              <a:t>: Using UGC for marketing is a new trend --&gt; Take Xiaohongshu and SHEIN as examples.
</a:t>
            </a:r>
            <a:r>
              <a:rPr sz="1800" b="1" dirty="0"/>
              <a:t>Week 14</a:t>
            </a:r>
            <a:r>
              <a:rPr sz="1800" dirty="0"/>
              <a:t>: Practice: Setting up a website and practice: Apache + PHP + MySQL, back-end platform construction technology: PHP (1).
</a:t>
            </a:r>
            <a:r>
              <a:rPr sz="1800" b="1" dirty="0"/>
              <a:t>Week 15</a:t>
            </a:r>
            <a:r>
              <a:rPr sz="1800" dirty="0"/>
              <a:t>: Practice: Back-end webpage integration with database technology: PHP + MySQL (1).
</a:t>
            </a:r>
            <a:r>
              <a:rPr sz="1800" b="1" dirty="0"/>
              <a:t>Week 16</a:t>
            </a:r>
            <a:r>
              <a:rPr sz="1800" dirty="0"/>
              <a:t>: Practice: Back-end webpage integration with database technology: PHP + MySQL (2).
</a:t>
            </a:r>
            <a:r>
              <a:rPr sz="1800" b="1" dirty="0"/>
              <a:t>Week 17</a:t>
            </a:r>
            <a:r>
              <a:rPr sz="1800" dirty="0"/>
              <a:t>: Practice: Using Google Analytics to track and analyze customer traffic.
</a:t>
            </a:r>
            <a:r>
              <a:rPr sz="1800" b="1" dirty="0"/>
              <a:t>Week 18</a:t>
            </a:r>
            <a:r>
              <a:rPr sz="1800" dirty="0"/>
              <a:t>: Final Exam.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Course Outline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1916832"/>
            <a:ext cx="7416824" cy="2592288"/>
          </a:xfrm>
        </p:spPr>
        <p:txBody>
          <a:bodyPr vert="horz" rtlCol="0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Grading method for the class</a:t>
            </a:r>
            <a:endParaRPr lang="en-US" altLang="zh-CN" sz="8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57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Regular grade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C00000"/>
                </a:solidFill>
              </a:rPr>
              <a:t>25% </a:t>
            </a:r>
            <a:endParaRPr lang="en-US" b="1" dirty="0"/>
          </a:p>
          <a:p>
            <a:pPr lvl="1"/>
            <a:r>
              <a:rPr b="1" dirty="0"/>
              <a:t>Class Participation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Pratice</a:t>
            </a:r>
            <a:r>
              <a:rPr lang="en-US" dirty="0"/>
              <a:t> hands-on </a:t>
            </a:r>
            <a:r>
              <a:rPr dirty="0"/>
              <a:t>examples</a:t>
            </a:r>
            <a:r>
              <a:rPr lang="en-US" dirty="0"/>
              <a:t> in class</a:t>
            </a:r>
            <a:r>
              <a:rPr dirty="0"/>
              <a:t>, use </a:t>
            </a:r>
            <a:r>
              <a:rPr dirty="0">
                <a:highlight>
                  <a:srgbClr val="FFFF00"/>
                </a:highlight>
              </a:rPr>
              <a:t>Zuvio</a:t>
            </a:r>
            <a:r>
              <a:rPr dirty="0"/>
              <a:t> for </a:t>
            </a:r>
            <a:r>
              <a:rPr lang="en-US" dirty="0"/>
              <a:t>grading</a:t>
            </a:r>
            <a:r>
              <a:rPr dirty="0"/>
              <a:t> points).</a:t>
            </a:r>
            <a:endParaRPr lang="en-US" dirty="0"/>
          </a:p>
          <a:p>
            <a:r>
              <a:rPr b="1" dirty="0"/>
              <a:t>Homework</a:t>
            </a:r>
            <a:r>
              <a:rPr dirty="0"/>
              <a:t>: </a:t>
            </a:r>
            <a:r>
              <a:rPr dirty="0">
                <a:solidFill>
                  <a:srgbClr val="C00000"/>
                </a:solidFill>
              </a:rPr>
              <a:t>15%</a:t>
            </a:r>
            <a:r>
              <a:rPr dirty="0"/>
              <a:t>.
</a:t>
            </a:r>
            <a:r>
              <a:rPr b="1" dirty="0"/>
              <a:t>Midterm Exam</a:t>
            </a:r>
            <a:r>
              <a:rPr dirty="0"/>
              <a:t>: </a:t>
            </a:r>
            <a:r>
              <a:rPr dirty="0">
                <a:solidFill>
                  <a:srgbClr val="C00000"/>
                </a:solidFill>
              </a:rPr>
              <a:t>30%.</a:t>
            </a:r>
            <a:r>
              <a:rPr dirty="0"/>
              <a:t>
</a:t>
            </a:r>
            <a:r>
              <a:rPr b="1" dirty="0"/>
              <a:t>Final </a:t>
            </a:r>
            <a:r>
              <a:rPr lang="en-US" altLang="zh-TW" b="1" dirty="0"/>
              <a:t>Exam</a:t>
            </a:r>
            <a:r>
              <a:rPr dirty="0"/>
              <a:t> </a:t>
            </a:r>
            <a:r>
              <a:rPr dirty="0">
                <a:solidFill>
                  <a:srgbClr val="C00000"/>
                </a:solidFill>
              </a:rPr>
              <a:t>30%.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Grading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8208912" cy="288032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en-US" altLang="zh-TW" sz="5400" dirty="0"/>
              <a:t>Textbook, Reference Books, and Materials Website</a:t>
            </a:r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40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Introduction to the course objectives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 designated textbook.
Course uses the teacher's materials website: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https://acupun.site/lecture/Ecommerce_emi/</a:t>
            </a:r>
            <a:endParaRPr lang="en-US" dirty="0"/>
          </a:p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Textbook, Reference Books, and Materials Website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00" y="1268760"/>
            <a:ext cx="7488832" cy="3672408"/>
          </a:xfrm>
        </p:spPr>
        <p:txBody>
          <a:bodyPr vert="horz" rtlCol="0" anchor="b" anchorCtr="0">
            <a:normAutofit/>
          </a:bodyPr>
          <a:lstStyle/>
          <a:p>
            <a:r>
              <a:rPr lang="en-US" altLang="zh-TW" sz="5400" dirty="0"/>
              <a:t>Teacher's Relevant Industry Experience</a:t>
            </a:r>
            <a:endParaRPr lang="zh-TW" altLang="en-US" sz="7200" b="1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23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
   ☎Combined with various technologies, including: PHP + Smarty, Bootstrap, Jquery mobile, Javascript.</a:t>
            </a:r>
          </a:p>
          <a:p>
            <a:r>
              <a:rPr dirty="0"/>
              <a:t>
   ☎Technology: Combining various technologies, including: PHP + Smarty, Bootstrap, Jquery mobile, Javascript.</a:t>
            </a:r>
          </a:p>
          <a:p>
            <a:r>
              <a:rPr b="1" dirty="0"/>
              <a:t>Industry experience 3</a:t>
            </a:r>
            <a:r>
              <a:rPr dirty="0"/>
              <a:t>: Production of a long-distance medical treatment system in China (produced for a chain clinic in China).
   ☎Function 1: This is an online medical treatment system produced for a traditional Chinese medicine clinic. Patients scattered across various provinces in China or overseas can log in to this system, become members, and consult with doctors after making appointments.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Teacher's Relevant Industry Experience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12" y="95103"/>
            <a:ext cx="8927976" cy="1229996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Industry Experience 1: E-commerce app and server-side website design.</a:t>
            </a:r>
            <a:endParaRPr lang="zh-TW" altLang="zh-TW" sz="3600" b="1" dirty="0">
              <a:highlight>
                <a:srgbClr val="FFFF00"/>
              </a:highlight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-39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E9F3C2C5-2E40-4208-BF9A-8D5007A8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40560"/>
          </a:xfrm>
        </p:spPr>
        <p:txBody>
          <a:bodyPr>
            <a:noAutofit/>
          </a:bodyPr>
          <a:lstStyle/>
          <a:p>
            <a:r>
              <a:rPr lang="en-US" altLang="zh-TW" dirty="0"/>
              <a:t>Industry Experience 1: Developed an </a:t>
            </a:r>
            <a:r>
              <a:rPr lang="en-US" altLang="zh-TW" dirty="0">
                <a:solidFill>
                  <a:srgbClr val="C00000"/>
                </a:solidFill>
              </a:rPr>
              <a:t>art auction website </a:t>
            </a:r>
            <a:r>
              <a:rPr lang="en-US" altLang="zh-TW" dirty="0"/>
              <a:t>and created an </a:t>
            </a:r>
            <a:r>
              <a:rPr lang="en-US" altLang="zh-TW" dirty="0">
                <a:solidFill>
                  <a:srgbClr val="C00000"/>
                </a:solidFill>
              </a:rPr>
              <a:t>Art Auction App</a:t>
            </a:r>
            <a:r>
              <a:rPr lang="en-US" altLang="zh-TW" dirty="0"/>
              <a:t> for </a:t>
            </a:r>
            <a:r>
              <a:rPr lang="en-US" altLang="zh-TW" dirty="0">
                <a:highlight>
                  <a:srgbClr val="FFFF00"/>
                </a:highlight>
              </a:rPr>
              <a:t>Taiwanese companies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sz="2000" b="1" dirty="0" err="1">
                <a:effectLst/>
              </a:rPr>
              <a:t>PHP+smarty</a:t>
            </a:r>
            <a:r>
              <a:rPr lang="zh-TW" altLang="zh-TW" sz="2000" b="1" dirty="0">
                <a:effectLst/>
              </a:rPr>
              <a:t>、</a:t>
            </a:r>
            <a:endParaRPr lang="en-US" altLang="zh-TW" sz="2000" b="1" dirty="0">
              <a:effectLst/>
            </a:endParaRPr>
          </a:p>
          <a:p>
            <a:pPr lvl="1"/>
            <a:r>
              <a:rPr lang="en-US" altLang="zh-TW" sz="2000" b="1" dirty="0">
                <a:effectLst/>
              </a:rPr>
              <a:t>Bootstrap</a:t>
            </a:r>
            <a:r>
              <a:rPr lang="zh-TW" altLang="zh-TW" sz="2000" b="1" dirty="0">
                <a:effectLst/>
              </a:rPr>
              <a:t>、</a:t>
            </a:r>
            <a:endParaRPr lang="en-US" altLang="zh-TW" sz="2000" b="1" dirty="0">
              <a:effectLst/>
            </a:endParaRPr>
          </a:p>
          <a:p>
            <a:pPr lvl="1"/>
            <a:r>
              <a:rPr lang="en-US" altLang="zh-TW" sz="2000" b="1" dirty="0" err="1">
                <a:effectLst/>
              </a:rPr>
              <a:t>Jquery</a:t>
            </a:r>
            <a:r>
              <a:rPr lang="en-US" altLang="zh-TW" sz="2000" b="1" dirty="0">
                <a:effectLst/>
              </a:rPr>
              <a:t> mobile</a:t>
            </a:r>
            <a:r>
              <a:rPr lang="zh-TW" altLang="zh-TW" sz="2000" b="1" dirty="0">
                <a:effectLst/>
              </a:rPr>
              <a:t>、</a:t>
            </a:r>
            <a:endParaRPr lang="en-US" altLang="zh-TW" sz="2000" b="1" dirty="0">
              <a:effectLst/>
            </a:endParaRPr>
          </a:p>
          <a:p>
            <a:pPr lvl="1"/>
            <a:r>
              <a:rPr lang="en-US" altLang="zh-TW" sz="2000" b="1" dirty="0" err="1">
                <a:effectLst/>
              </a:rPr>
              <a:t>Javascript</a:t>
            </a:r>
            <a:endParaRPr lang="zh-TW" altLang="zh-TW" sz="2000" b="1" dirty="0">
              <a:effectLst/>
            </a:endParaRPr>
          </a:p>
        </p:txBody>
      </p:sp>
      <p:pic>
        <p:nvPicPr>
          <p:cNvPr id="13" name="圖片 12" descr="電腦版2-07.jpg">
            <a:extLst>
              <a:ext uri="{FF2B5EF4-FFF2-40B4-BE49-F238E27FC236}">
                <a16:creationId xmlns:a16="http://schemas.microsoft.com/office/drawing/2014/main" id="{FA40115D-E523-41BD-9A9A-B8E955B742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2728" y="3494790"/>
            <a:ext cx="5763260" cy="3242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45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68" y="-91852"/>
            <a:ext cx="8748464" cy="1364805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Industry Experience 1: E-commerce app and server-side website design.</a:t>
            </a:r>
            <a:endParaRPr lang="zh-TW" altLang="zh-TW" sz="4000" b="1" dirty="0">
              <a:highlight>
                <a:srgbClr val="FFFF00"/>
              </a:highlight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ED6889C-D70F-431F-9997-730F330B5A0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52" y="1900260"/>
            <a:ext cx="3025480" cy="4599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 descr="整理2-06.jpg">
            <a:extLst>
              <a:ext uri="{FF2B5EF4-FFF2-40B4-BE49-F238E27FC236}">
                <a16:creationId xmlns:a16="http://schemas.microsoft.com/office/drawing/2014/main" id="{FB797FE2-28FA-4C37-8999-309D0C3553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8486" y="1918693"/>
            <a:ext cx="3025480" cy="453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 descr="整理2-08.jpg">
            <a:extLst>
              <a:ext uri="{FF2B5EF4-FFF2-40B4-BE49-F238E27FC236}">
                <a16:creationId xmlns:a16="http://schemas.microsoft.com/office/drawing/2014/main" id="{21CB4411-32B6-4905-8BCD-CEB26857308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2200" y="1968039"/>
            <a:ext cx="2737448" cy="4532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350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-39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E9F3C2C5-2E40-4208-BF9A-8D5007A8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40560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Industry experience 2</a:t>
            </a:r>
            <a:r>
              <a:rPr lang="en-US" altLang="zh-TW" sz="3200" dirty="0"/>
              <a:t>: Mobile version of the forum program (written </a:t>
            </a:r>
            <a:r>
              <a:rPr lang="en-US" altLang="zh-TW" sz="3200" dirty="0">
                <a:solidFill>
                  <a:srgbClr val="C00000"/>
                </a:solidFill>
              </a:rPr>
              <a:t>for </a:t>
            </a:r>
            <a:r>
              <a:rPr lang="en-US" altLang="zh-TW" sz="3200" dirty="0">
                <a:solidFill>
                  <a:srgbClr val="C00000"/>
                </a:solidFill>
                <a:highlight>
                  <a:srgbClr val="FFFF00"/>
                </a:highlight>
              </a:rPr>
              <a:t>a Hong Kong company</a:t>
            </a:r>
            <a:r>
              <a:rPr lang="en-US" altLang="zh-TW" sz="3200" dirty="0"/>
              <a:t>).</a:t>
            </a:r>
            <a:endParaRPr lang="zh-TW" altLang="zh-TW" sz="3200" b="1" dirty="0">
              <a:effectLst/>
            </a:endParaRPr>
          </a:p>
        </p:txBody>
      </p:sp>
      <p:pic>
        <p:nvPicPr>
          <p:cNvPr id="12" name="圖片 11" descr="fdz_m01.png">
            <a:extLst>
              <a:ext uri="{FF2B5EF4-FFF2-40B4-BE49-F238E27FC236}">
                <a16:creationId xmlns:a16="http://schemas.microsoft.com/office/drawing/2014/main" id="{00BF5BC9-D018-433F-A7B3-B2D90B9B62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3111455"/>
            <a:ext cx="2393950" cy="3557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 descr="fdz_m01.png">
            <a:extLst>
              <a:ext uri="{FF2B5EF4-FFF2-40B4-BE49-F238E27FC236}">
                <a16:creationId xmlns:a16="http://schemas.microsoft.com/office/drawing/2014/main" id="{B6827E46-76DA-4B3F-BBBB-F6852E2513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5025" y="3116286"/>
            <a:ext cx="2393950" cy="3557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 descr="fdz_m02.png">
            <a:extLst>
              <a:ext uri="{FF2B5EF4-FFF2-40B4-BE49-F238E27FC236}">
                <a16:creationId xmlns:a16="http://schemas.microsoft.com/office/drawing/2014/main" id="{1E7B2362-71A0-40C9-AB60-6D896EC5FFB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4812" y="3075752"/>
            <a:ext cx="2273866" cy="3769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標題 2">
            <a:extLst>
              <a:ext uri="{FF2B5EF4-FFF2-40B4-BE49-F238E27FC236}">
                <a16:creationId xmlns:a16="http://schemas.microsoft.com/office/drawing/2014/main" id="{1D398F8A-7875-4EEC-830F-9CAC0317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68" y="-91852"/>
            <a:ext cx="8748464" cy="1364805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Industry Experience 2 E-commerce app and server-side website design.</a:t>
            </a:r>
            <a:endParaRPr lang="zh-TW" altLang="zh-TW" sz="3600" b="1" dirty="0">
              <a:highlight>
                <a:srgbClr val="FFFF00"/>
              </a:highlight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7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-39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E9F3C2C5-2E40-4208-BF9A-8D5007A8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4056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effectLst/>
              </a:rPr>
              <a:t>Industry </a:t>
            </a:r>
            <a:r>
              <a:rPr lang="en-US" altLang="zh-CN" sz="3200" dirty="0">
                <a:effectLst/>
              </a:rPr>
              <a:t>Experience 3: </a:t>
            </a:r>
            <a:r>
              <a:rPr lang="en-US" altLang="zh-TW" sz="3200" dirty="0">
                <a:effectLst/>
              </a:rPr>
              <a:t>Build a remote </a:t>
            </a:r>
            <a:r>
              <a:rPr lang="en-US" altLang="zh-TW" sz="32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healthcare system </a:t>
            </a:r>
            <a:r>
              <a:rPr lang="en-US" altLang="zh-TW" sz="3200" dirty="0">
                <a:effectLst/>
              </a:rPr>
              <a:t>for a network of clinics in </a:t>
            </a:r>
            <a:r>
              <a:rPr lang="en-US" altLang="zh-CN" sz="3200" dirty="0">
                <a:solidFill>
                  <a:srgbClr val="C00000"/>
                </a:solidFill>
                <a:effectLst/>
              </a:rPr>
              <a:t>mainland</a:t>
            </a:r>
            <a:r>
              <a:rPr lang="en-US" altLang="zh-CN" sz="3200" dirty="0">
                <a:effectLst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effectLst/>
              </a:rPr>
              <a:t>China</a:t>
            </a:r>
            <a:endParaRPr lang="en-US" altLang="zh-CN" sz="3200" b="1" dirty="0">
              <a:solidFill>
                <a:srgbClr val="C00000"/>
              </a:solidFill>
              <a:effectLst/>
            </a:endParaRPr>
          </a:p>
          <a:p>
            <a:endParaRPr lang="zh-TW" altLang="zh-TW" sz="2000" b="1" dirty="0">
              <a:effectLst/>
            </a:endParaRPr>
          </a:p>
        </p:txBody>
      </p:sp>
      <p:sp>
        <p:nvSpPr>
          <p:cNvPr id="12" name="標題 2">
            <a:extLst>
              <a:ext uri="{FF2B5EF4-FFF2-40B4-BE49-F238E27FC236}">
                <a16:creationId xmlns:a16="http://schemas.microsoft.com/office/drawing/2014/main" id="{856F96A9-26ED-4384-B57F-536F34F0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68" y="-91852"/>
            <a:ext cx="8748464" cy="1364805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Industry Experience 3</a:t>
            </a:r>
            <a:r>
              <a:rPr lang="zh-CN" altLang="en-US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E-commerce app and server-side website design.</a:t>
            </a:r>
            <a:endParaRPr lang="zh-TW" altLang="zh-TW" sz="3600" b="1" dirty="0">
              <a:highlight>
                <a:srgbClr val="FFFF00"/>
              </a:highlight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 descr="Screenshot_2017-02-22-18-45-35-21.png">
            <a:extLst>
              <a:ext uri="{FF2B5EF4-FFF2-40B4-BE49-F238E27FC236}">
                <a16:creationId xmlns:a16="http://schemas.microsoft.com/office/drawing/2014/main" id="{ED914FD8-1DEF-4F9F-A013-37551E413AF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768" y="3233395"/>
            <a:ext cx="2022258" cy="3710965"/>
          </a:xfrm>
          <a:prstGeom prst="rect">
            <a:avLst/>
          </a:prstGeom>
        </p:spPr>
      </p:pic>
      <p:pic>
        <p:nvPicPr>
          <p:cNvPr id="14" name="圖片 13" descr="Screenshot_2017-02-22-18-45-21-20.png">
            <a:extLst>
              <a:ext uri="{FF2B5EF4-FFF2-40B4-BE49-F238E27FC236}">
                <a16:creationId xmlns:a16="http://schemas.microsoft.com/office/drawing/2014/main" id="{1E2B2597-E41F-421C-8948-D8AB0459B3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7520" y="3233395"/>
            <a:ext cx="2022258" cy="3710965"/>
          </a:xfrm>
          <a:prstGeom prst="rect">
            <a:avLst/>
          </a:prstGeom>
        </p:spPr>
      </p:pic>
      <p:pic>
        <p:nvPicPr>
          <p:cNvPr id="15" name="圖片 14" descr="Screenshot_2017-02-22-18-45-07-90.png">
            <a:extLst>
              <a:ext uri="{FF2B5EF4-FFF2-40B4-BE49-F238E27FC236}">
                <a16:creationId xmlns:a16="http://schemas.microsoft.com/office/drawing/2014/main" id="{20949F49-E04F-44FC-AFF2-8830CA1BA7A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4260" y="3233395"/>
            <a:ext cx="2022258" cy="3710965"/>
          </a:xfrm>
          <a:prstGeom prst="rect">
            <a:avLst/>
          </a:prstGeom>
        </p:spPr>
      </p:pic>
      <p:pic>
        <p:nvPicPr>
          <p:cNvPr id="16" name="圖片 15" descr="Screenshot_2017-02-22-18-44-53-68.png">
            <a:extLst>
              <a:ext uri="{FF2B5EF4-FFF2-40B4-BE49-F238E27FC236}">
                <a16:creationId xmlns:a16="http://schemas.microsoft.com/office/drawing/2014/main" id="{0D4D1BD3-AF12-4D73-BCF4-0ACCD4C1FED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1254" y="3257291"/>
            <a:ext cx="2022258" cy="37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64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-39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圖片 11" descr="Screenshot_2017-02-22-18-45-35-21.png">
            <a:extLst>
              <a:ext uri="{FF2B5EF4-FFF2-40B4-BE49-F238E27FC236}">
                <a16:creationId xmlns:a16="http://schemas.microsoft.com/office/drawing/2014/main" id="{343AC0AF-9B4F-4EC2-AB61-5D4A122DFA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1007"/>
            <a:ext cx="2303780" cy="4096385"/>
          </a:xfrm>
          <a:prstGeom prst="rect">
            <a:avLst/>
          </a:prstGeom>
        </p:spPr>
      </p:pic>
      <p:pic>
        <p:nvPicPr>
          <p:cNvPr id="13" name="圖片 12" descr="Screenshot_2017-02-22-18-45-21-20.png">
            <a:extLst>
              <a:ext uri="{FF2B5EF4-FFF2-40B4-BE49-F238E27FC236}">
                <a16:creationId xmlns:a16="http://schemas.microsoft.com/office/drawing/2014/main" id="{DFA6CC11-EB85-468F-9A39-D5214EE6F02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9752" y="1901007"/>
            <a:ext cx="2303780" cy="4096385"/>
          </a:xfrm>
          <a:prstGeom prst="rect">
            <a:avLst/>
          </a:prstGeom>
        </p:spPr>
      </p:pic>
      <p:pic>
        <p:nvPicPr>
          <p:cNvPr id="14" name="圖片 13" descr="Screenshot_2017-02-22-18-45-07-90.png">
            <a:extLst>
              <a:ext uri="{FF2B5EF4-FFF2-40B4-BE49-F238E27FC236}">
                <a16:creationId xmlns:a16="http://schemas.microsoft.com/office/drawing/2014/main" id="{5455397C-AD03-4C47-AB62-64B00D55B9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6492" y="1901007"/>
            <a:ext cx="2303780" cy="4096385"/>
          </a:xfrm>
          <a:prstGeom prst="rect">
            <a:avLst/>
          </a:prstGeom>
        </p:spPr>
      </p:pic>
      <p:pic>
        <p:nvPicPr>
          <p:cNvPr id="15" name="圖片 14" descr="Screenshot_2017-02-22-18-44-53-68.png">
            <a:extLst>
              <a:ext uri="{FF2B5EF4-FFF2-40B4-BE49-F238E27FC236}">
                <a16:creationId xmlns:a16="http://schemas.microsoft.com/office/drawing/2014/main" id="{92AFAB4C-43BB-41B4-8B98-ACE4FD7450C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3486" y="1924903"/>
            <a:ext cx="2303780" cy="4096385"/>
          </a:xfrm>
          <a:prstGeom prst="rect">
            <a:avLst/>
          </a:prstGeom>
        </p:spPr>
      </p:pic>
      <p:sp>
        <p:nvSpPr>
          <p:cNvPr id="17" name="標題 2">
            <a:extLst>
              <a:ext uri="{FF2B5EF4-FFF2-40B4-BE49-F238E27FC236}">
                <a16:creationId xmlns:a16="http://schemas.microsoft.com/office/drawing/2014/main" id="{38325B4E-4228-46FA-83F7-6222E33E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68" y="-91852"/>
            <a:ext cx="8748464" cy="1364805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業界經驗</a:t>
            </a: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：電子商務</a:t>
            </a: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b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端網站設計</a:t>
            </a:r>
            <a:endParaRPr lang="zh-TW" altLang="zh-TW" sz="4800" b="1" dirty="0">
              <a:highlight>
                <a:srgbClr val="FFFF00"/>
              </a:highlight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76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-39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圖片 10" descr="Screenshot_2017-02-22-18-45-13-92.png">
            <a:extLst>
              <a:ext uri="{FF2B5EF4-FFF2-40B4-BE49-F238E27FC236}">
                <a16:creationId xmlns:a16="http://schemas.microsoft.com/office/drawing/2014/main" id="{EC0C321C-69EC-4193-89F5-D58C179CCBB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32978"/>
            <a:ext cx="2303780" cy="4096385"/>
          </a:xfrm>
          <a:prstGeom prst="rect">
            <a:avLst/>
          </a:prstGeom>
        </p:spPr>
      </p:pic>
      <p:pic>
        <p:nvPicPr>
          <p:cNvPr id="16" name="圖片 15" descr="menu04.png">
            <a:extLst>
              <a:ext uri="{FF2B5EF4-FFF2-40B4-BE49-F238E27FC236}">
                <a16:creationId xmlns:a16="http://schemas.microsoft.com/office/drawing/2014/main" id="{F8D0BDDB-E493-49F8-A359-3CD3977DEF2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4242" y="2263458"/>
            <a:ext cx="2287270" cy="4065905"/>
          </a:xfrm>
          <a:prstGeom prst="rect">
            <a:avLst/>
          </a:prstGeom>
        </p:spPr>
      </p:pic>
      <p:pic>
        <p:nvPicPr>
          <p:cNvPr id="17" name="圖片 16" descr="menu01.png">
            <a:extLst>
              <a:ext uri="{FF2B5EF4-FFF2-40B4-BE49-F238E27FC236}">
                <a16:creationId xmlns:a16="http://schemas.microsoft.com/office/drawing/2014/main" id="{7EF48E18-5A93-46C3-BC09-7BC631838C1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2737" y="2304073"/>
            <a:ext cx="2228215" cy="3861226"/>
          </a:xfrm>
          <a:prstGeom prst="rect">
            <a:avLst/>
          </a:prstGeom>
        </p:spPr>
      </p:pic>
      <p:pic>
        <p:nvPicPr>
          <p:cNvPr id="18" name="圖片 17" descr="Snap11.png">
            <a:extLst>
              <a:ext uri="{FF2B5EF4-FFF2-40B4-BE49-F238E27FC236}">
                <a16:creationId xmlns:a16="http://schemas.microsoft.com/office/drawing/2014/main" id="{6B580E0A-7695-4273-B00A-ACC66D94EE3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62177" y="2277511"/>
            <a:ext cx="2216150" cy="3887779"/>
          </a:xfrm>
          <a:prstGeom prst="rect">
            <a:avLst/>
          </a:prstGeom>
        </p:spPr>
      </p:pic>
      <p:sp>
        <p:nvSpPr>
          <p:cNvPr id="13" name="標題 2">
            <a:extLst>
              <a:ext uri="{FF2B5EF4-FFF2-40B4-BE49-F238E27FC236}">
                <a16:creationId xmlns:a16="http://schemas.microsoft.com/office/drawing/2014/main" id="{D7A27934-6653-497E-B92A-B0836387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68" y="-91852"/>
            <a:ext cx="8748464" cy="1364805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Industry Experience 3</a:t>
            </a:r>
            <a:r>
              <a:rPr lang="zh-CN" altLang="en-US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E-commerce app and server-side website design.</a:t>
            </a:r>
            <a:endParaRPr lang="zh-TW" altLang="zh-TW" sz="3600" b="1" dirty="0">
              <a:highlight>
                <a:srgbClr val="FFFF00"/>
              </a:highlight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32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48" y="1966344"/>
            <a:ext cx="8136904" cy="2664296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en-US" altLang="zh-TW" sz="5400" dirty="0"/>
              <a:t>Join </a:t>
            </a:r>
            <a:r>
              <a:rPr lang="en-US" altLang="zh-TW" sz="5400" dirty="0" err="1"/>
              <a:t>Zuvio</a:t>
            </a:r>
            <a:r>
              <a:rPr lang="en-US" altLang="zh-TW" sz="5400" dirty="0"/>
              <a:t> Course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5583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This course aims to help students understand e-commerce through a blend of </a:t>
            </a:r>
            <a:r>
              <a:rPr dirty="0">
                <a:solidFill>
                  <a:srgbClr val="C00000"/>
                </a:solidFill>
              </a:rPr>
              <a:t>theory</a:t>
            </a:r>
            <a:r>
              <a:rPr dirty="0"/>
              <a:t> </a:t>
            </a:r>
            <a:r>
              <a:rPr dirty="0">
                <a:solidFill>
                  <a:srgbClr val="C00000"/>
                </a:solidFill>
              </a:rPr>
              <a:t>and practical </a:t>
            </a:r>
            <a:r>
              <a:rPr dirty="0"/>
              <a:t>application. Specifically, students will:</a:t>
            </a:r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</a:rPr>
              <a:t>Learn the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development history </a:t>
            </a:r>
            <a:r>
              <a:rPr lang="en-US" dirty="0">
                <a:solidFill>
                  <a:srgbClr val="7030A0"/>
                </a:solidFill>
              </a:rPr>
              <a:t>of e-commerce.
Understand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the main types </a:t>
            </a:r>
            <a:r>
              <a:rPr lang="en-US" dirty="0">
                <a:solidFill>
                  <a:srgbClr val="7030A0"/>
                </a:solidFill>
              </a:rPr>
              <a:t>and operation modes of e-commerce.
Explore the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seven types of </a:t>
            </a:r>
            <a:r>
              <a:rPr lang="en-US" dirty="0">
                <a:solidFill>
                  <a:srgbClr val="7030A0"/>
                </a:solidFill>
              </a:rPr>
              <a:t>e-commerce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business models</a:t>
            </a:r>
            <a:r>
              <a:rPr lang="en-US" dirty="0">
                <a:solidFill>
                  <a:srgbClr val="7030A0"/>
                </a:solidFill>
              </a:rPr>
              <a:t>.</a:t>
            </a:r>
            <a:r>
              <a:rPr dirty="0">
                <a:solidFill>
                  <a:srgbClr val="7030A0"/>
                </a:solidFill>
              </a:rPr>
              <a:t>
Learn how to apply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online marketing strategies </a:t>
            </a:r>
            <a:r>
              <a:rPr dirty="0">
                <a:solidFill>
                  <a:srgbClr val="7030A0"/>
                </a:solidFill>
              </a:rPr>
              <a:t>such as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SEO, social media marketing</a:t>
            </a:r>
            <a:r>
              <a:rPr dirty="0">
                <a:solidFill>
                  <a:srgbClr val="7030A0"/>
                </a:solidFill>
              </a:rPr>
              <a:t>, and email marketing.</a:t>
            </a:r>
            <a:endParaRPr lang="en-US" dirty="0">
              <a:solidFill>
                <a:srgbClr val="7030A0"/>
              </a:solidFill>
            </a:endParaRPr>
          </a:p>
          <a:p>
            <a:r>
              <a:rPr dirty="0"/>
              <a:t>Develop practical skills in 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</a:rPr>
              <a:t>building e-commerce websites, 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encompassing front-end to back-end development and operation.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Course Objectives 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48" y="1966344"/>
            <a:ext cx="8136904" cy="2664296"/>
          </a:xfrm>
        </p:spPr>
        <p:txBody>
          <a:bodyPr vert="horz" rtlCol="0">
            <a:normAutofit/>
          </a:bodyPr>
          <a:lstStyle/>
          <a:p>
            <a:r>
              <a:rPr lang="en-US" altLang="zh-TW" sz="5400" dirty="0"/>
              <a:t>Join the course Line group for updates and discussions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713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2069604"/>
            <a:ext cx="8456984" cy="2323287"/>
          </a:xfrm>
        </p:spPr>
        <p:txBody>
          <a:bodyPr vert="horz" rtlCol="0">
            <a:normAutofit fontScale="77500" lnSpcReduction="20000"/>
          </a:bodyPr>
          <a:lstStyle/>
          <a:p>
            <a:r>
              <a:rPr lang="en-US" altLang="zh-CN" sz="8000" dirty="0"/>
              <a:t>This course is divided into two parts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74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7030A0"/>
                </a:solidFill>
              </a:rPr>
              <a:t>1. </a:t>
            </a:r>
            <a:r>
              <a:rPr b="1" dirty="0">
                <a:solidFill>
                  <a:srgbClr val="7030A0"/>
                </a:solidFill>
              </a:rPr>
              <a:t>Theoretical part</a:t>
            </a:r>
            <a:r>
              <a:rPr dirty="0">
                <a:solidFill>
                  <a:srgbClr val="7030A0"/>
                </a:solidFill>
              </a:rPr>
              <a:t>: 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The development </a:t>
            </a:r>
            <a:r>
              <a:rPr dirty="0">
                <a:solidFill>
                  <a:srgbClr val="C00000"/>
                </a:solidFill>
              </a:rPr>
              <a:t>history</a:t>
            </a:r>
            <a:r>
              <a:rPr dirty="0"/>
              <a:t> and </a:t>
            </a:r>
            <a:r>
              <a:rPr dirty="0">
                <a:solidFill>
                  <a:srgbClr val="C00000"/>
                </a:solidFill>
              </a:rPr>
              <a:t>current status </a:t>
            </a:r>
            <a:r>
              <a:rPr dirty="0"/>
              <a:t>of e-commerce.</a:t>
            </a:r>
            <a:endParaRPr lang="en-US" dirty="0"/>
          </a:p>
          <a:p>
            <a:r>
              <a:rPr dirty="0">
                <a:solidFill>
                  <a:srgbClr val="7030A0"/>
                </a:solidFill>
              </a:rPr>
              <a:t>2. </a:t>
            </a:r>
            <a:r>
              <a:rPr b="1" dirty="0">
                <a:solidFill>
                  <a:srgbClr val="7030A0"/>
                </a:solidFill>
              </a:rPr>
              <a:t>Practical part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Build an </a:t>
            </a:r>
            <a:r>
              <a:rPr dirty="0">
                <a:solidFill>
                  <a:srgbClr val="C00000"/>
                </a:solidFill>
              </a:rPr>
              <a:t>e-commerce website.</a:t>
            </a:r>
            <a:r>
              <a:rPr dirty="0"/>
              <a:t>
</a:t>
            </a:r>
            <a:r>
              <a:rPr dirty="0">
                <a:highlight>
                  <a:srgbClr val="FFFF00"/>
                </a:highlight>
              </a:rPr>
              <a:t>Embed code </a:t>
            </a:r>
            <a:r>
              <a:rPr dirty="0"/>
              <a:t>to </a:t>
            </a:r>
            <a:r>
              <a:rPr dirty="0">
                <a:solidFill>
                  <a:srgbClr val="C00000"/>
                </a:solidFill>
              </a:rPr>
              <a:t>track customer behavior</a:t>
            </a:r>
            <a:r>
              <a:rPr dirty="0"/>
              <a:t>.
Analyze </a:t>
            </a:r>
            <a:r>
              <a:rPr dirty="0">
                <a:solidFill>
                  <a:srgbClr val="C00000"/>
                </a:solidFill>
              </a:rPr>
              <a:t>website traffic</a:t>
            </a:r>
            <a:r>
              <a:rPr dirty="0"/>
              <a:t>.
</a:t>
            </a:r>
            <a:r>
              <a:rPr dirty="0">
                <a:solidFill>
                  <a:srgbClr val="C00000"/>
                </a:solidFill>
              </a:rPr>
              <a:t>Search engine marketing</a:t>
            </a:r>
            <a:r>
              <a:rPr lang="zh-CN" altLang="en-US" dirty="0"/>
              <a:t>（</a:t>
            </a:r>
            <a:r>
              <a:rPr lang="en-US" altLang="zh-CN" dirty="0">
                <a:highlight>
                  <a:srgbClr val="FFFF00"/>
                </a:highlight>
              </a:rPr>
              <a:t>SEM</a:t>
            </a:r>
            <a:r>
              <a:rPr lang="zh-CN" altLang="en-US" dirty="0"/>
              <a:t>）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This course is divided into two parts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1"/>
            <a:ext cx="8495931" cy="35449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The history and current situation of the development of e-commerce</a:t>
            </a:r>
          </a:p>
        </p:txBody>
      </p:sp>
    </p:spTree>
    <p:extLst>
      <p:ext uri="{BB962C8B-B14F-4D97-AF65-F5344CB8AC3E}">
        <p14:creationId xmlns:p14="http://schemas.microsoft.com/office/powerpoint/2010/main" val="124291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1. </a:t>
            </a:r>
            <a:r>
              <a:rPr b="1" dirty="0"/>
              <a:t>Theoretical part</a:t>
            </a:r>
            <a:r>
              <a:rPr dirty="0"/>
              <a:t>:</a:t>
            </a:r>
            <a:endParaRPr lang="en-US" dirty="0"/>
          </a:p>
          <a:p>
            <a:pPr lvl="1"/>
            <a:r>
              <a:rPr lang="en-US" dirty="0"/>
              <a:t>The development </a:t>
            </a:r>
            <a:r>
              <a:rPr lang="en-US" dirty="0">
                <a:solidFill>
                  <a:srgbClr val="7030A0"/>
                </a:solidFill>
              </a:rPr>
              <a:t>history</a:t>
            </a:r>
            <a:r>
              <a:rPr lang="en-US" dirty="0"/>
              <a:t> of e-commerce.
Explore the common development </a:t>
            </a:r>
            <a:r>
              <a:rPr lang="en-US" dirty="0">
                <a:solidFill>
                  <a:srgbClr val="7030A0"/>
                </a:solidFill>
              </a:rPr>
              <a:t>paths of e-commerce platforms for </a:t>
            </a:r>
            <a:r>
              <a:rPr lang="en-US" dirty="0">
                <a:solidFill>
                  <a:srgbClr val="C00000"/>
                </a:solidFill>
              </a:rPr>
              <a:t>Taiwanese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e-commerce companies.
Four common strategies for </a:t>
            </a:r>
            <a:r>
              <a:rPr lang="en-US" dirty="0">
                <a:solidFill>
                  <a:srgbClr val="C00000"/>
                </a:solidFill>
              </a:rPr>
              <a:t>online marketing</a:t>
            </a:r>
            <a:r>
              <a:rPr lang="en-US" dirty="0"/>
              <a:t>.
The </a:t>
            </a:r>
            <a:r>
              <a:rPr lang="en-US" dirty="0">
                <a:solidFill>
                  <a:srgbClr val="C00000"/>
                </a:solidFill>
              </a:rPr>
              <a:t>two major trends </a:t>
            </a:r>
            <a:r>
              <a:rPr lang="en-US" dirty="0"/>
              <a:t>in e-commerce: </a:t>
            </a:r>
            <a:r>
              <a:rPr lang="en-US" dirty="0">
                <a:solidFill>
                  <a:srgbClr val="7030A0"/>
                </a:solidFill>
              </a:rPr>
              <a:t>Mobile commerce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cross-border e-commerce</a:t>
            </a:r>
            <a:r>
              <a:rPr lang="en-US" dirty="0"/>
              <a:t>.
</a:t>
            </a:r>
            <a:r>
              <a:rPr lang="en-US" b="1" dirty="0">
                <a:solidFill>
                  <a:srgbClr val="C00000"/>
                </a:solidFill>
              </a:rPr>
              <a:t>Supply Chain Management</a:t>
            </a:r>
            <a:r>
              <a:rPr lang="en-US" dirty="0">
                <a:solidFill>
                  <a:srgbClr val="C00000"/>
                </a:solidFill>
              </a:rPr>
              <a:t> is </a:t>
            </a:r>
            <a:r>
              <a:rPr lang="en-US" dirty="0"/>
              <a:t>the key to the </a:t>
            </a:r>
            <a:r>
              <a:rPr lang="en-US" dirty="0">
                <a:solidFill>
                  <a:srgbClr val="7030A0"/>
                </a:solidFill>
              </a:rPr>
              <a:t>competitiveness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Fast Fashion E-commerce</a:t>
            </a:r>
            <a:r>
              <a:rPr lang="en-US" dirty="0"/>
              <a:t>.
</a:t>
            </a:r>
            <a:r>
              <a:rPr lang="en-US" dirty="0">
                <a:solidFill>
                  <a:srgbClr val="C00000"/>
                </a:solidFill>
              </a:rPr>
              <a:t>Social commerce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influencer economy </a:t>
            </a:r>
            <a:r>
              <a:rPr lang="en-US" dirty="0"/>
              <a:t>using </a:t>
            </a:r>
            <a:r>
              <a:rPr lang="en-US" dirty="0">
                <a:highlight>
                  <a:srgbClr val="FFFF00"/>
                </a:highlight>
              </a:rPr>
              <a:t>UGC</a:t>
            </a:r>
            <a:r>
              <a:rPr lang="en-US" dirty="0"/>
              <a:t> for marketing are new trends.
</a:t>
            </a:r>
            <a:r>
              <a:rPr lang="en-US" dirty="0">
                <a:highlight>
                  <a:srgbClr val="FFFF00"/>
                </a:highlight>
              </a:rPr>
              <a:t>Seven main types </a:t>
            </a:r>
            <a:r>
              <a:rPr lang="en-US" dirty="0"/>
              <a:t>of e-commerce.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Development history and current status of e-commerce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About </a:t>
            </a:r>
            <a:r>
              <a:rPr lang="en-US" altLang="zh-TW" dirty="0"/>
              <a:t>Course Content </a:t>
            </a:r>
            <a:r>
              <a:rPr lang="en-US" altLang="zh-CN" dirty="0"/>
              <a:t>
The teacher‘s idea is…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664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2C89FA4-CF97-4523-AF8E-0CA6F640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First, let's look at two news stories 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3BA266-3B08-4372-9AC0-D629DA9B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About </a:t>
            </a:r>
            <a:r>
              <a:rPr lang="en-US" altLang="zh-TW" dirty="0"/>
              <a:t>Course Content </a:t>
            </a:r>
            <a:r>
              <a:rPr lang="en-US" altLang="zh-CN" dirty="0"/>
              <a:t>
The teacher‘s idea is…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0645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133</TotalTime>
  <Words>1184</Words>
  <Application>Microsoft Office PowerPoint</Application>
  <PresentationFormat>如螢幕大小 (4:3)</PresentationFormat>
  <Paragraphs>82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Segoe Condensed</vt:lpstr>
      <vt:lpstr>微軟正黑體</vt:lpstr>
      <vt:lpstr>標楷體</vt:lpstr>
      <vt:lpstr>Arial</vt:lpstr>
      <vt:lpstr>Bookman Old Style</vt:lpstr>
      <vt:lpstr>Cambria</vt:lpstr>
      <vt:lpstr>Times New Roman</vt:lpstr>
      <vt:lpstr>佈景主題4-粗體大字</vt:lpstr>
      <vt:lpstr>Ching-Wen Chen  National Taipei University of Technology </vt:lpstr>
      <vt:lpstr>PowerPoint 簡報</vt:lpstr>
      <vt:lpstr>Course Objectives Introduction</vt:lpstr>
      <vt:lpstr>PowerPoint 簡報</vt:lpstr>
      <vt:lpstr>This course is divided into two parts</vt:lpstr>
      <vt:lpstr>PowerPoint 簡報</vt:lpstr>
      <vt:lpstr>Development history and current status of e-commerce</vt:lpstr>
      <vt:lpstr>PowerPoint 簡報</vt:lpstr>
      <vt:lpstr>About Course Content 
The teacher‘s idea is…</vt:lpstr>
      <vt:lpstr>PowerPoint 簡報</vt:lpstr>
      <vt:lpstr>About EMI
The teacher‘s idea is…</vt:lpstr>
      <vt:lpstr>PowerPoint 簡報</vt:lpstr>
      <vt:lpstr>Practical Section The class will be conducted in a hands-on manner.</vt:lpstr>
      <vt:lpstr>PowerPoint 簡報</vt:lpstr>
      <vt:lpstr>Course Outline</vt:lpstr>
      <vt:lpstr>Course Outline</vt:lpstr>
      <vt:lpstr>PowerPoint 簡報</vt:lpstr>
      <vt:lpstr>Grading method</vt:lpstr>
      <vt:lpstr>PowerPoint 簡報</vt:lpstr>
      <vt:lpstr>Textbook, Reference Books, and Materials Website</vt:lpstr>
      <vt:lpstr>PowerPoint 簡報</vt:lpstr>
      <vt:lpstr>Teacher's Relevant Industry Experience</vt:lpstr>
      <vt:lpstr>Industry Experience 1: E-commerce app and server-side website design.</vt:lpstr>
      <vt:lpstr>Industry Experience 1: E-commerce app and server-side website design.</vt:lpstr>
      <vt:lpstr>Industry Experience 2 E-commerce app and server-side website design.</vt:lpstr>
      <vt:lpstr>Industry Experience 3： E-commerce app and server-side website design.</vt:lpstr>
      <vt:lpstr>業界經驗3：電子商務APP， server端網站設計</vt:lpstr>
      <vt:lpstr>Industry Experience 3： E-commerce app and server-side website design.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Ching-Wen Chen  National Taipei University of Technology </dc:title>
  <dc:subject/>
  <dc:creator/>
  <cp:keywords/>
  <dc:description>generated using python-pptx</dc:description>
  <cp:lastModifiedBy>tsu ccw</cp:lastModifiedBy>
  <cp:revision>10</cp:revision>
  <dcterms:created xsi:type="dcterms:W3CDTF">2013-01-27T09:14:16Z</dcterms:created>
  <dcterms:modified xsi:type="dcterms:W3CDTF">2024-09-08T13:27:30Z</dcterms:modified>
  <cp:category/>
</cp:coreProperties>
</file>