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848" r:id="rId2"/>
    <p:sldId id="257" r:id="rId3"/>
    <p:sldId id="849" r:id="rId4"/>
    <p:sldId id="258" r:id="rId5"/>
    <p:sldId id="547" r:id="rId6"/>
    <p:sldId id="621" r:id="rId7"/>
    <p:sldId id="845" r:id="rId8"/>
    <p:sldId id="850" r:id="rId9"/>
    <p:sldId id="851" r:id="rId10"/>
    <p:sldId id="852" r:id="rId11"/>
    <p:sldId id="567" r:id="rId12"/>
    <p:sldId id="570" r:id="rId13"/>
    <p:sldId id="571" r:id="rId14"/>
    <p:sldId id="572" r:id="rId15"/>
    <p:sldId id="573" r:id="rId16"/>
    <p:sldId id="574" r:id="rId17"/>
    <p:sldId id="575" r:id="rId18"/>
    <p:sldId id="576" r:id="rId19"/>
    <p:sldId id="577" r:id="rId20"/>
    <p:sldId id="579" r:id="rId21"/>
    <p:sldId id="661" r:id="rId22"/>
    <p:sldId id="662" r:id="rId23"/>
    <p:sldId id="663" r:id="rId24"/>
    <p:sldId id="664" r:id="rId25"/>
    <p:sldId id="665" r:id="rId26"/>
    <p:sldId id="580" r:id="rId27"/>
    <p:sldId id="853" r:id="rId28"/>
    <p:sldId id="607" r:id="rId29"/>
    <p:sldId id="609" r:id="rId30"/>
    <p:sldId id="611" r:id="rId31"/>
    <p:sldId id="822" r:id="rId32"/>
    <p:sldId id="628" r:id="rId33"/>
    <p:sldId id="629" r:id="rId34"/>
    <p:sldId id="821" r:id="rId35"/>
    <p:sldId id="823" r:id="rId36"/>
    <p:sldId id="824" r:id="rId37"/>
    <p:sldId id="825" r:id="rId38"/>
    <p:sldId id="843" r:id="rId39"/>
    <p:sldId id="262" r:id="rId40"/>
    <p:sldId id="264" r:id="rId41"/>
    <p:sldId id="263" r:id="rId42"/>
    <p:sldId id="548" r:id="rId43"/>
    <p:sldId id="549" r:id="rId44"/>
    <p:sldId id="619" r:id="rId45"/>
    <p:sldId id="620" r:id="rId46"/>
    <p:sldId id="586" r:id="rId47"/>
    <p:sldId id="842" r:id="rId4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E9C5-A1DE-4773-AC4B-8AE1750A65CA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9E5C6-A7B8-468B-B2C5-641D6B429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59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480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06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668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4200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92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87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7915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aa.ntut.edu.tw/var/file/8/1008/img/2880/AVY_.pdf" TargetMode="External"/><Relationship Id="rId2" Type="http://schemas.openxmlformats.org/officeDocument/2006/relationships/hyperlink" Target="https://oaa.ntut.edu.tw/var/file/8/1008/img/2880/AV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aa.ntut.edu.tw/p/412-1008-13057.php" TargetMode="External"/><Relationship Id="rId4" Type="http://schemas.openxmlformats.org/officeDocument/2006/relationships/hyperlink" Target="https://oaa.ntut.edu.tw/var/file/8/1008/img/2880/AVY_apply.od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tn.com.tw/news/life/breakingnews/4788605" TargetMode="External"/><Relationship Id="rId2" Type="http://schemas.openxmlformats.org/officeDocument/2006/relationships/hyperlink" Target="https://www.gvm.com.tw/article/1155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pochtimes.com/b5/24/9/3/n14323252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predict/certificate/%E5%95%86%E7%94%A8%E6%95%B8%E6%93%9A%E6%87%89%E7%94%A8%E5%B8%AB_%E7%84%A1%E6%A8%A1%E7%B5%84_%E4%B8%AD%E8%8F%AF%E4%BC%81%E6%A5%AD%E8%B3%87%E6%BA%90%E8%A6%8F%E5%8A%83%E5%AD%B8%E6%9C%83%20(%E5%BE%9E%E4%B8%AD%E7%B4%84%E6%8A%BD70%E9%A1%8C)_.pdf" TargetMode="External"/><Relationship Id="rId2" Type="http://schemas.openxmlformats.org/officeDocument/2006/relationships/hyperlink" Target="https://www.cerps.org.tw/zh-TW/article/2022-03-07%2009:48:08/220307_03004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rps.org.tw/zh-TW/article/2022-03-07%2009:48:08/220307_03004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content/dam/SAS/documents/technical/certification/exam-content/machine-learning-specialist.pdf" TargetMode="External"/><Relationship Id="rId2" Type="http://schemas.openxmlformats.org/officeDocument/2006/relationships/hyperlink" Target="https://www.sas.com/en_us/certification/exam-content-guides/machine-learning-specialis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innovatio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A2C3EFC-94EF-4AFA-8798-6656269DE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經營模式與科技創新</a:t>
            </a:r>
            <a:r>
              <a:rPr lang="en-US" altLang="zh-TW" dirty="0"/>
              <a:t> </a:t>
            </a:r>
            <a:r>
              <a:rPr lang="zh-TW" altLang="en-US" dirty="0"/>
              <a:t>課程簡介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C89FA4-CF97-4523-AF8E-0CA6F64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3BA266-3B08-4372-9AC0-D629DA9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這門課老師的想法是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18768"/>
              </p:ext>
            </p:extLst>
          </p:nvPr>
        </p:nvGraphicFramePr>
        <p:xfrm>
          <a:off x="13356" y="983216"/>
          <a:ext cx="9130644" cy="597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597777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入門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資料庫系統與應用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資料庫，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81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商用多媒體設計</a:t>
                      </a:r>
                      <a:endParaRPr lang="zh-TW" altLang="en-US" sz="28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視覺化與商業智能</a:t>
                      </a:r>
                      <a:r>
                        <a:rPr lang="en-US" altLang="zh-CN"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powerBI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tableau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</a:t>
                      </a:r>
                      <a:endParaRPr lang="en-US" altLang="zh-CN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架站，前端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後端網頁，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5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b="1" dirty="0">
                <a:latin typeface="+mn-lt"/>
                <a:ea typeface="+mn-ea"/>
                <a:cs typeface="+mn-cs"/>
              </a:rPr>
              <a:t>此門課所在位階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348880"/>
            <a:ext cx="8352928" cy="4032448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這門課是</a:t>
            </a:r>
            <a:r>
              <a:rPr lang="en-US" altLang="zh-CN" sz="6000" b="1" dirty="0"/>
              <a:t>『</a:t>
            </a:r>
            <a:r>
              <a:rPr lang="zh-CN" altLang="en-US" sz="6000" b="1" dirty="0"/>
              <a:t>資料分析</a:t>
            </a:r>
            <a:r>
              <a:rPr lang="en-US" altLang="zh-CN" sz="6000" b="1" dirty="0"/>
              <a:t>』</a:t>
            </a:r>
            <a:r>
              <a:rPr lang="zh-CN" altLang="en-US" sz="6000" b="1" dirty="0"/>
              <a:t>的高級課程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01699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資料分析師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職位技能光譜圖</a:t>
            </a: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商業分析師（商業決策建議）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zh-TW" altLang="en-US" b="1" dirty="0">
                <a:effectLst/>
              </a:rPr>
              <a:t>基礎第一線數據處理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effectLst/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資料分析師（適用各領域的數據處理工作）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Data Scientist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資料科學家（人工智慧建模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0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570112"/>
            <a:ext cx="8496943" cy="430716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所以這門課</a:t>
            </a:r>
            <a:endParaRPr lang="en-US" altLang="zh-CN" sz="6600" b="1" dirty="0"/>
          </a:p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人工智慧跨域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商情預測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之應用</a:t>
            </a:r>
            <a:endParaRPr lang="en-US" altLang="zh-CN" sz="4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學習後，是有相對應的工作職缺的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07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47057" y="1556792"/>
            <a:ext cx="8496943" cy="29523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的內容包括哪些？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31B93-51BB-492F-A8E2-28B71180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acupun.site/lecture/pandas/pic/scope12.png">
            <a:extLst>
              <a:ext uri="{FF2B5EF4-FFF2-40B4-BE49-F238E27FC236}">
                <a16:creationId xmlns:a16="http://schemas.microsoft.com/office/drawing/2014/main" id="{652F37D9-395D-4790-B535-863F8963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66" y="0"/>
            <a:ext cx="659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effectLst/>
              </a:rPr>
              <a:t>研究數據分析的</a:t>
            </a:r>
            <a:r>
              <a:rPr lang="en-US" altLang="zh-TW" sz="5400" b="1" dirty="0">
                <a:effectLst/>
              </a:rPr>
              <a:t>3</a:t>
            </a:r>
            <a:r>
              <a:rPr lang="zh-TW" altLang="en-US" sz="5400" b="1" dirty="0">
                <a:effectLst/>
              </a:rPr>
              <a:t>步驟圖：</a:t>
            </a:r>
            <a:endParaRPr lang="en-US" altLang="zh-TW" sz="54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進階數據分析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每個路徑點，都要相對應的工作職缺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n-lt"/>
                <a:ea typeface="+mn-ea"/>
                <a:cs typeface="+mn-cs"/>
              </a:rPr>
              <a:t>完整的資料分析路徑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88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商業決策建議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語法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python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Scientist</a:t>
            </a:r>
            <a:r>
              <a:rPr lang="zh-TW" altLang="en-US" b="1" dirty="0">
                <a:effectLst/>
              </a:rPr>
              <a:t>資料科學家（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effectLst/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課程目標介紹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37444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年開始，新增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管理學院的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31465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>
                <a:effectLst/>
              </a:rPr>
              <a:t>1.</a:t>
            </a:r>
            <a:r>
              <a:rPr lang="zh-CN" altLang="en-US" sz="3600" b="1" dirty="0">
                <a:effectLst/>
              </a:rPr>
              <a:t>施行細則：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ffectLst/>
                <a:hlinkClick r:id="rId2"/>
              </a:rPr>
              <a:t>https://oaa.ntut.edu.tw/var/file/8/1008/img/2880/AVY.pdf</a:t>
            </a:r>
            <a:endParaRPr lang="en-US" altLang="zh-CN" sz="20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2.</a:t>
            </a:r>
            <a:r>
              <a:rPr lang="zh-CN" altLang="en-US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課程規劃表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sz="1800" b="1" dirty="0">
                <a:solidFill>
                  <a:srgbClr val="7030A0"/>
                </a:solidFill>
                <a:effectLst/>
                <a:hlinkClick r:id="rId3"/>
              </a:rPr>
              <a:t>https://oaa.ntut.edu.tw/var/file/8/1008/img/2880/AVY_.pdf</a:t>
            </a:r>
            <a:endParaRPr lang="en-US" altLang="zh-TW" sz="18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3.</a:t>
            </a:r>
            <a:r>
              <a:rPr lang="zh-TW" altLang="en-US" sz="3600" b="1" dirty="0">
                <a:effectLst/>
              </a:rPr>
              <a:t>修畢申請表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b="1" dirty="0">
                <a:solidFill>
                  <a:srgbClr val="7030A0"/>
                </a:solidFill>
                <a:effectLst/>
                <a:hlinkClick r:id="rId4"/>
              </a:rPr>
              <a:t>https://oaa.ntut.edu.tw/var/file/8/1008/img/2880/AVY_apply.odt</a:t>
            </a:r>
            <a:endParaRPr lang="en-US" altLang="zh-TW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effectLst/>
              </a:rPr>
              <a:t>全校所有微</a:t>
            </a:r>
            <a:r>
              <a:rPr lang="zh-CN" altLang="en-US" sz="3600" b="1">
                <a:effectLst/>
              </a:rPr>
              <a:t>學程列表，與修學注意事項：</a:t>
            </a:r>
            <a:r>
              <a:rPr lang="en-US" altLang="zh-CN" sz="3600" b="1" dirty="0">
                <a:solidFill>
                  <a:srgbClr val="7030A0"/>
                </a:solidFill>
                <a:effectLst/>
                <a:hlinkClick r:id="rId5"/>
              </a:rPr>
              <a:t>https://oaa.ntut.edu.tw/p/412-1008-13057.php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22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基礎課程，最少一門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8864F-595B-4EF5-94E9-C5B228F7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8" y="2308402"/>
            <a:ext cx="7632848" cy="44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1652757" cy="3116288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核心</a:t>
            </a:r>
            <a:endParaRPr lang="en-US" altLang="zh-CN" sz="3200" b="1" dirty="0"/>
          </a:p>
          <a:p>
            <a:r>
              <a:rPr lang="zh-CN" altLang="en-US" sz="3200" b="1" dirty="0"/>
              <a:t>課程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最少</a:t>
            </a:r>
            <a:endParaRPr lang="en-US" altLang="zh-CN" sz="3200" b="1" dirty="0"/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8B38DE-74B2-45A9-9E50-8238C55A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6" y="-50515"/>
            <a:ext cx="7118563" cy="67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總整課程最少一門</a:t>
            </a:r>
            <a:endParaRPr lang="en-US" altLang="zh-CN" sz="3200" b="1" dirty="0"/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專題實作</a:t>
            </a:r>
            <a:r>
              <a:rPr lang="en-US" altLang="zh-CN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學分（院課程）</a:t>
            </a:r>
            <a:endParaRPr lang="en-US" altLang="zh-TW" sz="32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1A7E4A-AAAE-4418-ADEA-E928A70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264" y="3493738"/>
            <a:ext cx="9324528" cy="24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5E9FE0-0473-4A2D-B499-5E98CE3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57AB41-3B4B-45D5-9D00-B9E9F2C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150295757.jpg (1580×1620)">
            <a:extLst>
              <a:ext uri="{FF2B5EF4-FFF2-40B4-BE49-F238E27FC236}">
                <a16:creationId xmlns:a16="http://schemas.microsoft.com/office/drawing/2014/main" id="{1B3FC490-86D2-4213-BD1A-14DEF5AD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7567"/>
            <a:ext cx="7643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7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3200" b="1" dirty="0"/>
              <a:t>修滿</a:t>
            </a:r>
            <a:r>
              <a:rPr lang="en-US" altLang="zh-CN" sz="3200" b="1" dirty="0"/>
              <a:t>11</a:t>
            </a:r>
            <a:r>
              <a:rPr lang="zh-CN" altLang="en-US" sz="3200" b="1" dirty="0"/>
              <a:t>學分</a:t>
            </a:r>
            <a:r>
              <a:rPr lang="zh-TW" altLang="en-US" sz="3200" b="1" dirty="0"/>
              <a:t>門課，就會授予經管領域人工智慧學程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經管系開授的</a:t>
            </a:r>
            <a:r>
              <a:rPr lang="en-US" altLang="zh-C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門課程：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2134767-C52D-4F04-9B68-B68082E3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442813"/>
              </p:ext>
            </p:extLst>
          </p:nvPr>
        </p:nvGraphicFramePr>
        <p:xfrm>
          <a:off x="-2163" y="2966047"/>
          <a:ext cx="9130644" cy="297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466144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562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導論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1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5099A2-93CF-45CB-A93D-D97A443B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i="0" dirty="0">
                <a:solidFill>
                  <a:srgbClr val="003B8F"/>
                </a:solidFill>
                <a:effectLst/>
                <a:latin typeface="Noto Sans TC"/>
              </a:rPr>
              <a:t>大學陸續開學！</a:t>
            </a:r>
            <a:r>
              <a:rPr lang="zh-CN" altLang="en-US" i="0" dirty="0">
                <a:solidFill>
                  <a:srgbClr val="003B8F"/>
                </a:solidFill>
                <a:effectLst/>
                <a:latin typeface="Noto Sans TC"/>
              </a:rPr>
              <a:t>台科大</a:t>
            </a:r>
            <a:r>
              <a:rPr lang="en-US" altLang="zh-TW" i="0" dirty="0">
                <a:solidFill>
                  <a:srgbClr val="003B8F"/>
                </a:solidFill>
                <a:effectLst/>
                <a:latin typeface="Noto Sans TC"/>
              </a:rPr>
              <a:t>14%</a:t>
            </a:r>
            <a:r>
              <a:rPr lang="zh-TW" altLang="en-US" i="0" dirty="0">
                <a:solidFill>
                  <a:srgbClr val="003B8F"/>
                </a:solidFill>
                <a:effectLst/>
                <a:latin typeface="Noto Sans TC"/>
              </a:rPr>
              <a:t>畢業生有輔系、雙主修，台科大：這</a:t>
            </a:r>
            <a:r>
              <a:rPr lang="en-US" altLang="zh-TW" i="0" dirty="0">
                <a:solidFill>
                  <a:srgbClr val="003B8F"/>
                </a:solidFill>
                <a:effectLst/>
                <a:latin typeface="Noto Sans TC"/>
              </a:rPr>
              <a:t>2</a:t>
            </a:r>
            <a:r>
              <a:rPr lang="zh-TW" altLang="en-US" i="0" dirty="0">
                <a:solidFill>
                  <a:srgbClr val="003B8F"/>
                </a:solidFill>
                <a:effectLst/>
                <a:latin typeface="Noto Sans TC"/>
              </a:rPr>
              <a:t>系最受歡迎</a:t>
            </a:r>
            <a:endParaRPr lang="en-US" altLang="zh-TW" i="0" dirty="0">
              <a:solidFill>
                <a:srgbClr val="003B8F"/>
              </a:solidFill>
              <a:effectLst/>
              <a:latin typeface="Noto Sans TC"/>
            </a:endParaRPr>
          </a:p>
          <a:p>
            <a:pPr lvl="1"/>
            <a:r>
              <a:rPr lang="en-US" altLang="zh-TW" i="0" dirty="0">
                <a:solidFill>
                  <a:srgbClr val="003B8F"/>
                </a:solidFill>
                <a:effectLst/>
                <a:latin typeface="Noto Sans TC"/>
                <a:hlinkClick r:id="rId2"/>
              </a:rPr>
              <a:t>https://www.gvm.com.tw/article/115518</a:t>
            </a:r>
            <a:endParaRPr lang="en-US" altLang="zh-TW" i="0" dirty="0">
              <a:solidFill>
                <a:srgbClr val="003B8F"/>
              </a:solidFill>
              <a:effectLst/>
              <a:latin typeface="Noto Sans TC"/>
            </a:endParaRPr>
          </a:p>
          <a:p>
            <a:r>
              <a:rPr lang="zh-TW" altLang="en-US" b="1" i="0" dirty="0">
                <a:solidFill>
                  <a:srgbClr val="111111"/>
                </a:solidFill>
                <a:effectLst/>
                <a:latin typeface="Noto Sans TC"/>
              </a:rPr>
              <a:t>台科大分析輔系雙主修趨勢 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Noto Sans TC"/>
              </a:rPr>
              <a:t>【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Noto Sans TC"/>
              </a:rPr>
              <a:t>英文與程式語言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Noto Sans TC"/>
              </a:rPr>
              <a:t>】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Noto Sans TC"/>
              </a:rPr>
              <a:t>最熱門</a:t>
            </a:r>
            <a:endParaRPr lang="en-US" altLang="zh-TW" b="1" i="0" dirty="0">
              <a:solidFill>
                <a:srgbClr val="111111"/>
              </a:solidFill>
              <a:effectLst/>
              <a:latin typeface="Noto Sans TC"/>
            </a:endParaRPr>
          </a:p>
          <a:p>
            <a:pPr lvl="1"/>
            <a:r>
              <a:rPr lang="en-US" altLang="zh-TW" b="1" i="0" dirty="0">
                <a:solidFill>
                  <a:srgbClr val="111111"/>
                </a:solidFill>
                <a:effectLst/>
                <a:latin typeface="Noto Sans TC"/>
                <a:hlinkClick r:id="rId3"/>
              </a:rPr>
              <a:t>https://news.ltn.com.tw/news/life/breakingnews/4788605</a:t>
            </a:r>
            <a:endParaRPr lang="en-US" altLang="zh-TW" b="1" i="0" dirty="0">
              <a:solidFill>
                <a:srgbClr val="111111"/>
              </a:solidFill>
              <a:effectLst/>
              <a:latin typeface="Noto Sans TC"/>
            </a:endParaRPr>
          </a:p>
          <a:p>
            <a:r>
              <a:rPr lang="zh-TW" altLang="en-US" b="1" i="0" dirty="0">
                <a:solidFill>
                  <a:srgbClr val="0033DD"/>
                </a:solidFill>
                <a:effectLst/>
                <a:latin typeface="verdana" panose="020B0604030504040204" pitchFamily="34" charset="0"/>
              </a:rPr>
              <a:t>激發自主學習 教育部推「跨領域學士」</a:t>
            </a:r>
          </a:p>
          <a:p>
            <a:pPr lvl="1"/>
            <a:r>
              <a:rPr lang="en-US" altLang="zh-TW" b="1" i="0" dirty="0">
                <a:solidFill>
                  <a:srgbClr val="111111"/>
                </a:solidFill>
                <a:effectLst/>
                <a:latin typeface="Noto Sans TC"/>
                <a:hlinkClick r:id="rId4"/>
              </a:rPr>
              <a:t>https://www.epochtimes.com/b5/24/9/3/n14323252.htm</a:t>
            </a:r>
            <a:endParaRPr lang="en-US" altLang="zh-TW" b="1" i="0" dirty="0">
              <a:solidFill>
                <a:srgbClr val="111111"/>
              </a:solidFill>
              <a:effectLst/>
              <a:latin typeface="Noto Sans TC"/>
            </a:endParaRPr>
          </a:p>
          <a:p>
            <a:pPr lvl="1"/>
            <a:r>
              <a:rPr lang="zh-TW" altLang="en-US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「跨領域學士」學制，讓學生可在大學期間於</a:t>
            </a:r>
            <a:r>
              <a:rPr lang="en-US" altLang="zh-TW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zh-TW" altLang="en-US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個領域各修</a:t>
            </a:r>
            <a:r>
              <a:rPr lang="en-US" altLang="zh-TW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18</a:t>
            </a:r>
            <a:r>
              <a:rPr lang="zh-TW" altLang="en-US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個學分，畢業頒授跨領域學士學位</a:t>
            </a:r>
            <a:endParaRPr lang="en-US" altLang="zh-TW" i="0" dirty="0">
              <a:solidFill>
                <a:srgbClr val="111111"/>
              </a:solidFill>
              <a:effectLst/>
              <a:latin typeface="Noto Sans TC"/>
            </a:endParaRPr>
          </a:p>
          <a:p>
            <a:endParaRPr lang="en-US" altLang="zh-TW" b="1" i="0" dirty="0">
              <a:solidFill>
                <a:srgbClr val="111111"/>
              </a:solidFill>
              <a:effectLst/>
              <a:latin typeface="Noto Sans TC"/>
            </a:endParaRPr>
          </a:p>
          <a:p>
            <a:endParaRPr lang="en-US" altLang="zh-TW" b="1" i="0" dirty="0">
              <a:solidFill>
                <a:srgbClr val="111111"/>
              </a:solidFill>
              <a:effectLst/>
              <a:latin typeface="Noto Sans TC"/>
            </a:endParaRPr>
          </a:p>
          <a:p>
            <a:endParaRPr lang="zh-TW" altLang="en-US" b="1" i="0" dirty="0">
              <a:solidFill>
                <a:srgbClr val="111111"/>
              </a:solidFill>
              <a:effectLst/>
              <a:latin typeface="Noto Sans TC"/>
            </a:endParaRPr>
          </a:p>
          <a:p>
            <a:endParaRPr lang="en-US" altLang="zh-TW" dirty="0">
              <a:solidFill>
                <a:srgbClr val="003B8F"/>
              </a:solidFill>
              <a:effectLst/>
              <a:latin typeface="Noto Sans TC"/>
            </a:endParaRPr>
          </a:p>
          <a:p>
            <a:endParaRPr lang="en-US" altLang="zh-TW" dirty="0">
              <a:solidFill>
                <a:srgbClr val="003B8F"/>
              </a:solidFill>
              <a:effectLst/>
              <a:latin typeface="Noto Sans TC"/>
            </a:endParaRPr>
          </a:p>
          <a:p>
            <a:endParaRPr lang="zh-TW" altLang="en-US" b="0" i="0" dirty="0">
              <a:solidFill>
                <a:srgbClr val="003B8F"/>
              </a:solidFill>
              <a:effectLst/>
              <a:latin typeface="Noto Sans TC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5B49C7-C448-4B2D-9536-60411DC4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2024.9</a:t>
            </a:r>
            <a:r>
              <a:rPr lang="zh-CN" altLang="en-US" dirty="0"/>
              <a:t>新聞</a:t>
            </a:r>
            <a:br>
              <a:rPr lang="en-US" altLang="zh-CN" dirty="0"/>
            </a:br>
            <a:r>
              <a:rPr lang="zh-CN" altLang="en-US" dirty="0"/>
              <a:t>教育部推</a:t>
            </a:r>
            <a:r>
              <a:rPr lang="en-US" altLang="zh-CN" dirty="0"/>
              <a:t>【</a:t>
            </a:r>
            <a:r>
              <a:rPr lang="zh-CN" altLang="en-US" dirty="0"/>
              <a:t>跨領域學士</a:t>
            </a:r>
            <a:r>
              <a:rPr lang="en-US" altLang="zh-CN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20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 fontScale="92500"/>
          </a:bodyPr>
          <a:lstStyle/>
          <a:p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商管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的人工智慧在應用課程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理工科系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的人工智慧的差別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02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深度學習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機器學習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影像辨識，語音辨識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偏重數學公式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08FCFD-585A-4353-A2ED-1053D3DC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61968"/>
            <a:ext cx="4907846" cy="2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探討隨著</a:t>
            </a:r>
            <a:r>
              <a:rPr lang="zh-CN" altLang="en-US" dirty="0"/>
              <a:t>各種</a:t>
            </a:r>
            <a:r>
              <a:rPr lang="zh-TW" altLang="en-US" dirty="0"/>
              <a:t>創新科技</a:t>
            </a:r>
            <a:r>
              <a:rPr lang="zh-CN" altLang="en-US" dirty="0"/>
              <a:t>，所</a:t>
            </a:r>
            <a:r>
              <a:rPr lang="zh-TW" altLang="en-US" dirty="0"/>
              <a:t>產生新的經營模式</a:t>
            </a:r>
            <a:endParaRPr lang="en-US" altLang="zh-TW" dirty="0"/>
          </a:p>
          <a:p>
            <a:pPr lvl="1"/>
            <a:r>
              <a:rPr lang="zh-TW" altLang="en-US" sz="3800" dirty="0">
                <a:solidFill>
                  <a:srgbClr val="C00000"/>
                </a:solidFill>
              </a:rPr>
              <a:t>數位轉型、</a:t>
            </a:r>
            <a:endParaRPr lang="en-US" altLang="zh-TW" sz="3800" dirty="0">
              <a:solidFill>
                <a:srgbClr val="C00000"/>
              </a:solidFill>
            </a:endParaRPr>
          </a:p>
          <a:p>
            <a:pPr lvl="1"/>
            <a:r>
              <a:rPr lang="zh-TW" altLang="en-US" sz="3800" dirty="0">
                <a:solidFill>
                  <a:srgbClr val="C00000"/>
                </a:solidFill>
              </a:rPr>
              <a:t>人工智慧、</a:t>
            </a:r>
            <a:endParaRPr lang="en-US" altLang="zh-TW" sz="3800" dirty="0">
              <a:solidFill>
                <a:srgbClr val="C00000"/>
              </a:solidFill>
            </a:endParaRPr>
          </a:p>
          <a:p>
            <a:pPr lvl="1"/>
            <a:r>
              <a:rPr lang="zh-TW" altLang="en-US" sz="3800" dirty="0">
                <a:solidFill>
                  <a:srgbClr val="C00000"/>
                </a:solidFill>
              </a:rPr>
              <a:t>大數據、</a:t>
            </a:r>
            <a:endParaRPr lang="en-US" altLang="zh-TW" sz="3800" dirty="0">
              <a:solidFill>
                <a:srgbClr val="C00000"/>
              </a:solidFill>
            </a:endParaRPr>
          </a:p>
          <a:p>
            <a:pPr lvl="1"/>
            <a:r>
              <a:rPr lang="zh-TW" altLang="en-US" sz="3800" dirty="0">
                <a:solidFill>
                  <a:srgbClr val="C00000"/>
                </a:solidFill>
              </a:rPr>
              <a:t>區塊鏈</a:t>
            </a:r>
            <a:endParaRPr lang="en-US" altLang="zh-TW" sz="3800" dirty="0">
              <a:solidFill>
                <a:srgbClr val="C00000"/>
              </a:solidFill>
            </a:endParaRPr>
          </a:p>
          <a:p>
            <a:pPr lvl="1"/>
            <a:r>
              <a:rPr lang="zh-TW" altLang="en-US" sz="3800" dirty="0">
                <a:solidFill>
                  <a:srgbClr val="C00000"/>
                </a:solidFill>
              </a:rPr>
              <a:t>綠色科技，</a:t>
            </a:r>
            <a:endParaRPr lang="en-US" altLang="zh-TW" sz="3800" dirty="0">
              <a:solidFill>
                <a:srgbClr val="C00000"/>
              </a:solidFill>
            </a:endParaRPr>
          </a:p>
          <a:p>
            <a:pPr lvl="1"/>
            <a:endParaRPr lang="zh-TW" altLang="en-US" dirty="0"/>
          </a:p>
          <a:p>
            <a:r>
              <a:rPr lang="zh-TW" altLang="en-US" dirty="0"/>
              <a:t>解析創新科技對</a:t>
            </a:r>
            <a:r>
              <a:rPr lang="zh-TW" altLang="en-US" dirty="0">
                <a:solidFill>
                  <a:srgbClr val="C00000"/>
                </a:solidFill>
              </a:rPr>
              <a:t>傳統商業模式</a:t>
            </a:r>
            <a:r>
              <a:rPr lang="zh-TW" altLang="en-US" dirty="0"/>
              <a:t>的改變，並透過</a:t>
            </a:r>
            <a:r>
              <a:rPr lang="zh-TW" altLang="en-US" dirty="0">
                <a:solidFill>
                  <a:srgbClr val="C00000"/>
                </a:solidFill>
              </a:rPr>
              <a:t>實際案例分析</a:t>
            </a:r>
            <a:r>
              <a:rPr lang="zh-TW" altLang="en-US" dirty="0"/>
              <a:t>，幫助學生理解成功與失敗的經營模式設計。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課程目標</a:t>
            </a:r>
            <a:r>
              <a:rPr lang="en-US" altLang="zh-CN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74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機器學習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商管相關的資料集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迴歸分析預測，分類分析預測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商管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512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二個商業相關的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人工智慧證照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79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中華企業資源規劃學會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商用數據應用師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證照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報名網站：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hlinkClick r:id="rId2"/>
              </a:rPr>
              <a:t>https://www.cerps.org.tw/zh-TW/article/2022-03-07%2009:48:08/220307_030044</a:t>
            </a:r>
            <a:endParaRPr lang="en-US" altLang="zh-CN" sz="2000" b="1" dirty="0"/>
          </a:p>
          <a:p>
            <a:r>
              <a:rPr lang="zh-TW" altLang="en-US" sz="4000" b="1" dirty="0"/>
              <a:t>考試方式：</a:t>
            </a:r>
            <a:endParaRPr lang="en-US" altLang="zh-TW" sz="4000" b="1" dirty="0"/>
          </a:p>
          <a:p>
            <a:pPr lvl="1"/>
            <a:r>
              <a:rPr lang="en-US" altLang="zh-TW" sz="3600" b="1" dirty="0"/>
              <a:t>100</a:t>
            </a:r>
            <a:r>
              <a:rPr lang="zh-TW" altLang="en-US" sz="3600" b="1" dirty="0"/>
              <a:t>題單選題，每題</a:t>
            </a:r>
            <a:r>
              <a:rPr lang="en-US" altLang="zh-TW" sz="3600" b="1" dirty="0"/>
              <a:t>1</a:t>
            </a:r>
            <a:r>
              <a:rPr lang="zh-TW" altLang="en-US" sz="3600" b="1" dirty="0"/>
              <a:t>分，</a:t>
            </a:r>
            <a:r>
              <a:rPr lang="en-US" altLang="zh-TW" sz="3600" b="1" dirty="0"/>
              <a:t>70</a:t>
            </a:r>
            <a:r>
              <a:rPr lang="zh-TW" altLang="en-US" sz="3600" b="1" dirty="0"/>
              <a:t>分及格</a:t>
            </a:r>
            <a:endParaRPr lang="en-US" altLang="zh-CN" sz="3600" b="1" dirty="0"/>
          </a:p>
          <a:p>
            <a:r>
              <a:rPr lang="zh-TW" altLang="en-US" sz="4000" b="1" dirty="0"/>
              <a:t>考試題庫 </a:t>
            </a:r>
            <a:r>
              <a:rPr lang="en-US" altLang="zh-TW" sz="4000" b="1" dirty="0"/>
              <a:t>(</a:t>
            </a:r>
            <a:r>
              <a:rPr lang="zh-TW" altLang="en-US" sz="4000" b="1" dirty="0"/>
              <a:t>從中約抽</a:t>
            </a:r>
            <a:r>
              <a:rPr lang="en-US" altLang="zh-TW" sz="4000" b="1" dirty="0"/>
              <a:t>70</a:t>
            </a:r>
            <a:r>
              <a:rPr lang="zh-TW" altLang="en-US" sz="4000" b="1" dirty="0"/>
              <a:t>題</a:t>
            </a:r>
            <a:r>
              <a:rPr lang="en-US" altLang="zh-TW" sz="4000" b="1" dirty="0"/>
              <a:t>)</a:t>
            </a:r>
          </a:p>
          <a:p>
            <a:pPr lvl="1"/>
            <a:r>
              <a:rPr lang="en-US" altLang="zh-TW" sz="1400" b="1" dirty="0">
                <a:hlinkClick r:id="rId3"/>
              </a:rPr>
              <a:t>https://acupun.site/lecture/predict/certificate/%E5%95%86%E7%94%A8%E6%95%B8%E6%93%9A%E6%87%89%E7%94%A8%E5%B8%AB_%E7%84%A1%E6%A8%A1%E7%B5%84_%E4%B8%AD%E8%8F%AF%E4%BC%81%E6%A5%AD%E8%B3%87%E6%BA%90%E8%A6%8F%E5%8A%83%E5%AD%B8%E6%9C%83%20(%E5%BE%9E%E4%B8%AD%E7%B4%84%E6%8A%BD70%E9%A1%8C)_.pdf</a:t>
            </a:r>
            <a:endParaRPr lang="en-US" altLang="zh-TW" sz="1400" b="1" dirty="0"/>
          </a:p>
          <a:p>
            <a:pPr lvl="1"/>
            <a:endParaRPr lang="en-US" altLang="zh-TW" sz="1400" b="1" dirty="0"/>
          </a:p>
          <a:p>
            <a:pPr lvl="1"/>
            <a:endParaRPr lang="zh-TW" altLang="en-US" sz="11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商用數據應用師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證照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22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72" y="1772816"/>
            <a:ext cx="8352928" cy="2520280"/>
          </a:xfrm>
        </p:spPr>
        <p:txBody>
          <a:bodyPr vert="horz" rtlCol="0"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250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報名網站：</a:t>
            </a:r>
            <a:r>
              <a:rPr lang="en-US" altLang="zh-TW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8.990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hlinkClick r:id="rId2"/>
              </a:rPr>
              <a:t>https://www.sas.com/zh_tw/events/2022/academic22/ML_re.html</a:t>
            </a:r>
          </a:p>
          <a:p>
            <a:r>
              <a:rPr lang="zh-TW" altLang="en-US" sz="4000" b="1" dirty="0"/>
              <a:t>考試方式：</a:t>
            </a:r>
            <a:endParaRPr lang="en-US" altLang="zh-TW" sz="4000" b="1" dirty="0"/>
          </a:p>
          <a:p>
            <a:pPr lvl="1"/>
            <a:r>
              <a:rPr lang="en-US" altLang="zh-TW" sz="3600" b="1" dirty="0"/>
              <a:t> E-learning </a:t>
            </a:r>
            <a:r>
              <a:rPr lang="zh-TW" altLang="en-US" sz="3600" b="1" dirty="0"/>
              <a:t>課程</a:t>
            </a:r>
            <a:r>
              <a:rPr lang="en-US" altLang="zh-TW" sz="3600" b="1" dirty="0"/>
              <a:t>+</a:t>
            </a:r>
            <a:r>
              <a:rPr lang="zh-TW" altLang="en-US" sz="3600" b="1" dirty="0"/>
              <a:t>贈送認證考試乙次</a:t>
            </a:r>
          </a:p>
          <a:p>
            <a:pPr lvl="1"/>
            <a:r>
              <a:rPr lang="zh-CN" altLang="en-US" sz="3600" b="1" dirty="0"/>
              <a:t>先上課，再考試</a:t>
            </a:r>
            <a:endParaRPr lang="en-US" altLang="zh-CN" sz="3600" b="1" dirty="0"/>
          </a:p>
          <a:p>
            <a:r>
              <a:rPr lang="zh-CN" altLang="en-US" sz="4400" b="1" dirty="0"/>
              <a:t>考試工具</a:t>
            </a:r>
            <a:endParaRPr lang="en-US" altLang="zh-CN" sz="4400" b="1" dirty="0"/>
          </a:p>
          <a:p>
            <a:pPr lvl="1"/>
            <a:r>
              <a:rPr lang="zh-CN" altLang="en-US" sz="3600" b="1" dirty="0"/>
              <a:t>操作軟體：</a:t>
            </a:r>
            <a:r>
              <a:rPr lang="en-US" altLang="zh-TW" sz="3600" b="1" dirty="0"/>
              <a:t>SAS </a:t>
            </a:r>
            <a:r>
              <a:rPr lang="en-US" altLang="zh-TW" sz="3600" b="1" dirty="0" err="1"/>
              <a:t>Viya</a:t>
            </a:r>
            <a:r>
              <a:rPr lang="en-US" altLang="zh-TW" sz="3600" b="1" dirty="0"/>
              <a:t> Virtual Lab</a:t>
            </a:r>
          </a:p>
          <a:p>
            <a:pPr lvl="1"/>
            <a:r>
              <a:rPr lang="zh-TW" altLang="en-US" sz="3600" b="1" dirty="0"/>
              <a:t>不須寫程式、視覺化介面的 </a:t>
            </a:r>
            <a:r>
              <a:rPr lang="en-US" altLang="zh-TW" sz="3600" b="1" dirty="0"/>
              <a:t>SAS </a:t>
            </a:r>
            <a:r>
              <a:rPr lang="zh-TW" altLang="en-US" sz="3600" b="1" dirty="0"/>
              <a:t>機器學習工具</a:t>
            </a:r>
            <a:endParaRPr lang="en-US" altLang="zh-TW" sz="1000" b="1" dirty="0"/>
          </a:p>
          <a:p>
            <a:pPr lvl="1"/>
            <a:endParaRPr lang="zh-TW" altLang="en-US" sz="11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626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認證考試名稱：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Using SAS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Viya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考試時間長度：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題型：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50~55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題選擇題與填充題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考試語言：</a:t>
            </a:r>
            <a:r>
              <a:rPr lang="zh-TW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通過標準：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答對即通過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考試內容：資料管理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、機器學習建模知識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、模型評估及部署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考題參考下載：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https://www.sas.com/en_us/certification/exam-content-guides/machine-learning-specialist.html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hlinkClick r:id="rId3"/>
              </a:rPr>
              <a:t>https://www.sas.com/content/dam/SAS/documents/technical/certification/exam-content/machine-learning-specialist.pdf</a:t>
            </a:r>
            <a:endParaRPr lang="en-US" altLang="zh-TW" sz="4000" b="1" dirty="0"/>
          </a:p>
          <a:p>
            <a:endParaRPr lang="en-US" altLang="zh-TW" sz="4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考試內容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031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000" b="1" dirty="0"/>
              <a:t>課程時間長度：</a:t>
            </a:r>
            <a:r>
              <a:rPr lang="en-US" altLang="zh-TW" sz="4000" b="1" dirty="0"/>
              <a:t>10</a:t>
            </a:r>
            <a:r>
              <a:rPr lang="zh-TW" altLang="en-US" sz="4000" b="1" dirty="0"/>
              <a:t>小時</a:t>
            </a:r>
          </a:p>
          <a:p>
            <a:r>
              <a:rPr lang="zh-TW" altLang="en-US" sz="4000" b="1" dirty="0"/>
              <a:t>授課語言：</a:t>
            </a:r>
            <a:r>
              <a:rPr lang="zh-TW" altLang="en-US" sz="4000" b="1" dirty="0">
                <a:highlight>
                  <a:srgbClr val="FFFF00"/>
                </a:highlight>
              </a:rPr>
              <a:t>中文</a:t>
            </a:r>
            <a:r>
              <a:rPr lang="zh-CN" altLang="en-US" sz="4000" b="1" dirty="0"/>
              <a:t>（</a:t>
            </a:r>
            <a:r>
              <a:rPr lang="zh-CN" altLang="en-US" sz="6500" b="1" dirty="0">
                <a:solidFill>
                  <a:srgbClr val="7030A0"/>
                </a:solidFill>
                <a:highlight>
                  <a:srgbClr val="FFFF00"/>
                </a:highlight>
              </a:rPr>
              <a:t>上課用中文，考試用英文</a:t>
            </a:r>
            <a:r>
              <a:rPr lang="zh-CN" altLang="en-US" sz="4000" b="1" dirty="0"/>
              <a:t>）</a:t>
            </a:r>
            <a:endParaRPr lang="zh-TW" altLang="en-US" sz="4000" b="1" dirty="0"/>
          </a:p>
          <a:p>
            <a:r>
              <a:rPr lang="zh-TW" altLang="en-US" sz="4000" b="1" dirty="0"/>
              <a:t>上課形式：</a:t>
            </a:r>
            <a:r>
              <a:rPr lang="en-US" altLang="zh-TW" sz="4000" b="1" dirty="0"/>
              <a:t>E-learning</a:t>
            </a:r>
            <a:r>
              <a:rPr lang="zh-TW" altLang="en-US" sz="4000" b="1" dirty="0"/>
              <a:t>，自由安排上課時間，活動期間可重複觀看課程影片</a:t>
            </a:r>
          </a:p>
          <a:p>
            <a:r>
              <a:rPr lang="zh-TW" altLang="en-US" sz="4000" b="1" dirty="0"/>
              <a:t>課程內容：機器學習認證內容教學，包含機器學習理論與實作</a:t>
            </a:r>
          </a:p>
          <a:p>
            <a:r>
              <a:rPr lang="zh-TW" altLang="en-US" sz="4000" b="1" dirty="0"/>
              <a:t>課程大綱：</a:t>
            </a:r>
          </a:p>
          <a:p>
            <a:r>
              <a:rPr lang="zh-TW" altLang="en-US" sz="4000" b="1" dirty="0"/>
              <a:t>　　機器學習基礎概念</a:t>
            </a:r>
          </a:p>
          <a:p>
            <a:r>
              <a:rPr lang="zh-TW" altLang="en-US" sz="4000" b="1" dirty="0"/>
              <a:t>　　資料準備</a:t>
            </a:r>
          </a:p>
          <a:p>
            <a:r>
              <a:rPr lang="zh-TW" altLang="en-US" sz="4000" b="1" dirty="0"/>
              <a:t>　　決策樹與整體樹</a:t>
            </a:r>
          </a:p>
          <a:p>
            <a:r>
              <a:rPr lang="zh-TW" altLang="en-US" sz="4000" b="1" dirty="0"/>
              <a:t>　　類神經網路</a:t>
            </a:r>
          </a:p>
          <a:p>
            <a:r>
              <a:rPr lang="zh-TW" altLang="en-US" sz="4000" b="1" dirty="0"/>
              <a:t>　　</a:t>
            </a:r>
            <a:r>
              <a:rPr lang="en-US" altLang="zh-TW" sz="4000" b="1" dirty="0"/>
              <a:t>SVM </a:t>
            </a:r>
            <a:r>
              <a:rPr lang="zh-TW" altLang="en-US" sz="4000" b="1" dirty="0"/>
              <a:t>支持向量機</a:t>
            </a:r>
          </a:p>
          <a:p>
            <a:r>
              <a:rPr lang="zh-TW" altLang="en-US" sz="4000" b="1" dirty="0"/>
              <a:t>　　</a:t>
            </a:r>
            <a:r>
              <a:rPr lang="en-US" altLang="zh-TW" sz="4000" b="1" dirty="0"/>
              <a:t>SAS</a:t>
            </a:r>
            <a:r>
              <a:rPr lang="zh-TW" altLang="en-US" sz="4000" b="1" dirty="0"/>
              <a:t>與開源程式節點</a:t>
            </a:r>
          </a:p>
          <a:p>
            <a:r>
              <a:rPr lang="zh-TW" altLang="en-US" sz="4000" b="1" dirty="0"/>
              <a:t>　　模型評估及佈署</a:t>
            </a:r>
            <a:endParaRPr lang="en-US" altLang="zh-TW" sz="4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上課內容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78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CN" altLang="en-US" dirty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223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</a:t>
            </a:r>
            <a:r>
              <a:rPr lang="zh-TW" altLang="en-US" b="1" dirty="0"/>
              <a:t>週：課程介紹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2</a:t>
            </a:r>
            <a:r>
              <a:rPr lang="zh-TW" altLang="en-US" b="1" dirty="0"/>
              <a:t>週：創新科技的概念與影響，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3</a:t>
            </a:r>
            <a:r>
              <a:rPr lang="zh-TW" altLang="en-US" b="1" dirty="0"/>
              <a:t>週：使用</a:t>
            </a:r>
            <a:r>
              <a:rPr lang="en-US" altLang="zh-TW" b="1" dirty="0"/>
              <a:t>【</a:t>
            </a:r>
            <a:r>
              <a:rPr lang="zh-TW" altLang="en-US" b="1" dirty="0"/>
              <a:t>經營模式畫布</a:t>
            </a:r>
            <a:r>
              <a:rPr lang="en-US" altLang="zh-TW" b="1" dirty="0"/>
              <a:t>】</a:t>
            </a:r>
            <a:r>
              <a:rPr lang="zh-TW" altLang="en-US" b="1" dirty="0"/>
              <a:t>評估企業的經營模式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4</a:t>
            </a:r>
            <a:r>
              <a:rPr lang="zh-TW" altLang="en-US" b="1" dirty="0"/>
              <a:t>週：數位轉型與經營模式創新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5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</a:t>
            </a:r>
            <a:r>
              <a:rPr lang="en-US" altLang="zh-TW" b="1" dirty="0"/>
              <a:t>『</a:t>
            </a:r>
            <a:r>
              <a:rPr lang="zh-TW" altLang="en-US" b="1" dirty="0"/>
              <a:t>簡易</a:t>
            </a:r>
            <a:r>
              <a:rPr lang="en-US" altLang="zh-TW" b="1" dirty="0"/>
              <a:t>3</a:t>
            </a:r>
            <a:r>
              <a:rPr lang="zh-TW" altLang="en-US" b="1" dirty="0"/>
              <a:t>步驟</a:t>
            </a:r>
            <a:r>
              <a:rPr lang="en-US" altLang="zh-TW" b="1" dirty="0"/>
              <a:t>』</a:t>
            </a:r>
            <a:r>
              <a:rPr lang="zh-TW" altLang="en-US" b="1" dirty="0"/>
              <a:t>程式寫法</a:t>
            </a:r>
            <a:r>
              <a:rPr lang="en-US" altLang="zh-TW" b="1" dirty="0"/>
              <a:t>(</a:t>
            </a:r>
            <a:r>
              <a:rPr lang="zh-TW" altLang="en-US" b="1" dirty="0"/>
              <a:t>簡易基礎</a:t>
            </a:r>
            <a:r>
              <a:rPr lang="en-US" altLang="zh-TW" b="1" dirty="0"/>
              <a:t>13</a:t>
            </a:r>
            <a:r>
              <a:rPr lang="zh-TW" altLang="en-US" b="1" dirty="0"/>
              <a:t>題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6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</a:t>
            </a:r>
            <a:r>
              <a:rPr lang="en-US" altLang="zh-TW" b="1" dirty="0"/>
              <a:t>『KNN</a:t>
            </a:r>
            <a:r>
              <a:rPr lang="zh-TW" altLang="en-US" b="1" dirty="0"/>
              <a:t>，邏輯迴歸</a:t>
            </a:r>
            <a:r>
              <a:rPr lang="en-US" altLang="zh-TW" b="1" dirty="0"/>
              <a:t>』</a:t>
            </a:r>
            <a:r>
              <a:rPr lang="zh-TW" altLang="en-US" b="1" dirty="0"/>
              <a:t>模型來預測</a:t>
            </a:r>
            <a:r>
              <a:rPr lang="en-US" altLang="zh-TW" b="1" dirty="0"/>
              <a:t>『</a:t>
            </a:r>
            <a:r>
              <a:rPr lang="zh-TW" altLang="en-US" b="1" dirty="0"/>
              <a:t>客戶關係管理裡面的客戶價值度</a:t>
            </a:r>
            <a:r>
              <a:rPr lang="en-US" altLang="zh-TW" b="1" dirty="0"/>
              <a:t>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7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</a:t>
            </a:r>
            <a:r>
              <a:rPr lang="en-US" altLang="zh-TW" b="1" dirty="0"/>
              <a:t>『</a:t>
            </a:r>
            <a:r>
              <a:rPr lang="zh-TW" altLang="en-US" b="1" dirty="0"/>
              <a:t>線性迴歸，非線性迴歸多項式</a:t>
            </a:r>
            <a:r>
              <a:rPr lang="en-US" altLang="zh-TW" b="1" dirty="0"/>
              <a:t>』</a:t>
            </a:r>
            <a:r>
              <a:rPr lang="zh-TW" altLang="en-US" b="1" dirty="0"/>
              <a:t>模型來預測</a:t>
            </a:r>
            <a:r>
              <a:rPr lang="en-US" altLang="zh-TW" b="1" dirty="0"/>
              <a:t>『</a:t>
            </a:r>
            <a:r>
              <a:rPr lang="zh-TW" altLang="en-US" b="1" dirty="0"/>
              <a:t>美元</a:t>
            </a:r>
            <a:r>
              <a:rPr lang="en-US" altLang="zh-TW" b="1" dirty="0"/>
              <a:t>-</a:t>
            </a:r>
            <a:r>
              <a:rPr lang="zh-TW" altLang="en-US" b="1" dirty="0"/>
              <a:t>黃金</a:t>
            </a:r>
            <a:r>
              <a:rPr lang="en-US" altLang="zh-TW" b="1" dirty="0"/>
              <a:t>』</a:t>
            </a:r>
            <a:r>
              <a:rPr lang="zh-TW" altLang="en-US" b="1" dirty="0"/>
              <a:t>關係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8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</a:t>
            </a:r>
            <a:r>
              <a:rPr lang="en-US" altLang="zh-TW" b="1" dirty="0"/>
              <a:t>『</a:t>
            </a:r>
            <a:r>
              <a:rPr lang="zh-TW" altLang="en-US" b="1" dirty="0"/>
              <a:t>主成份分析</a:t>
            </a:r>
            <a:r>
              <a:rPr lang="en-US" altLang="zh-TW" b="1" dirty="0"/>
              <a:t>PCA』</a:t>
            </a:r>
            <a:r>
              <a:rPr lang="zh-TW" altLang="en-US" b="1" dirty="0"/>
              <a:t>降維模型，來預測</a:t>
            </a:r>
            <a:r>
              <a:rPr lang="en-US" altLang="zh-TW" b="1" dirty="0"/>
              <a:t>『</a:t>
            </a:r>
            <a:r>
              <a:rPr lang="zh-TW" altLang="en-US" b="1" dirty="0"/>
              <a:t>產品各種參數對品質的</a:t>
            </a:r>
            <a:r>
              <a:rPr lang="en-US" altLang="zh-TW" b="1" dirty="0"/>
              <a:t>』</a:t>
            </a:r>
            <a:r>
              <a:rPr lang="zh-TW" altLang="en-US" b="1" dirty="0"/>
              <a:t>影響關係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9</a:t>
            </a:r>
            <a:r>
              <a:rPr lang="zh-TW" altLang="en-US" b="1" dirty="0"/>
              <a:t>週：期中考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學習運用</a:t>
            </a:r>
            <a:r>
              <a:rPr lang="en-US" altLang="zh-TW" dirty="0"/>
              <a:t>【</a:t>
            </a:r>
            <a:r>
              <a:rPr lang="zh-TW" altLang="en-US" dirty="0">
                <a:solidFill>
                  <a:srgbClr val="C00000"/>
                </a:solidFill>
              </a:rPr>
              <a:t>經營模式畫布</a:t>
            </a:r>
            <a:r>
              <a:rPr lang="en-US" altLang="zh-TW" dirty="0"/>
              <a:t>】</a:t>
            </a:r>
            <a:r>
              <a:rPr lang="zh-TW" altLang="en-US" dirty="0"/>
              <a:t>等工具，</a:t>
            </a:r>
            <a:endParaRPr lang="en-US" altLang="zh-TW" dirty="0"/>
          </a:p>
          <a:p>
            <a:pPr lvl="1"/>
            <a:r>
              <a:rPr lang="zh-TW" altLang="en-US" dirty="0"/>
              <a:t>設計符合市場需求和科技趨勢的創新經營模式。</a:t>
            </a:r>
          </a:p>
          <a:p>
            <a:endParaRPr lang="en-US" altLang="zh-TW" dirty="0"/>
          </a:p>
          <a:p>
            <a:r>
              <a:rPr lang="zh-TW" altLang="en-US" dirty="0"/>
              <a:t>展望</a:t>
            </a:r>
            <a:r>
              <a:rPr lang="zh-TW" altLang="en-US" dirty="0">
                <a:solidFill>
                  <a:srgbClr val="C00000"/>
                </a:solidFill>
              </a:rPr>
              <a:t>未來科技發展趨勢</a:t>
            </a:r>
            <a:r>
              <a:rPr lang="zh-TW" altLang="en-US" dirty="0"/>
              <a:t>，討論企業如何預測並適應變革。</a:t>
            </a:r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實作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人工智慧在數據驅動決策</a:t>
            </a:r>
            <a:r>
              <a:rPr lang="en-US" altLang="zh-CN" dirty="0"/>
              <a:t>】</a:t>
            </a:r>
            <a:r>
              <a:rPr lang="zh-CN" altLang="en-US" dirty="0"/>
              <a:t>的應用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課程目標</a:t>
            </a:r>
            <a:r>
              <a:rPr lang="en-US" altLang="zh-C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10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人工智慧建立建立</a:t>
            </a:r>
            <a:r>
              <a:rPr lang="en-US" altLang="zh-TW" b="1" dirty="0"/>
              <a:t>『</a:t>
            </a:r>
            <a:r>
              <a:rPr lang="zh-TW" altLang="en-US" b="1" dirty="0"/>
              <a:t>類神經網路</a:t>
            </a:r>
            <a:r>
              <a:rPr lang="en-US" altLang="zh-TW" b="1" dirty="0"/>
              <a:t>』</a:t>
            </a:r>
            <a:r>
              <a:rPr lang="zh-TW" altLang="en-US" b="1" dirty="0"/>
              <a:t>來預測</a:t>
            </a:r>
            <a:r>
              <a:rPr lang="en-US" altLang="zh-TW" b="1" dirty="0"/>
              <a:t>『</a:t>
            </a:r>
            <a:r>
              <a:rPr lang="zh-TW" altLang="en-US" b="1" dirty="0"/>
              <a:t>客戶評估面紙的好壞</a:t>
            </a:r>
            <a:r>
              <a:rPr lang="en-US" altLang="zh-TW" b="1" dirty="0"/>
              <a:t>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11</a:t>
            </a:r>
            <a:r>
              <a:rPr lang="zh-TW" altLang="en-US" b="1" dirty="0"/>
              <a:t>週：平台經濟與共享經濟，對經營模式的創新改革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12</a:t>
            </a:r>
            <a:r>
              <a:rPr lang="zh-TW" altLang="en-US" b="1" dirty="0"/>
              <a:t>週：人工智慧與數據分析，對經營模式的創新改革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13</a:t>
            </a:r>
            <a:r>
              <a:rPr lang="zh-TW" altLang="en-US" b="1" dirty="0"/>
              <a:t>週：區塊鏈技術與綠色科技，對經營模式的創新改革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14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人工智慧建立建立</a:t>
            </a:r>
            <a:r>
              <a:rPr lang="en-US" altLang="zh-TW" b="1" dirty="0"/>
              <a:t>『</a:t>
            </a:r>
            <a:r>
              <a:rPr lang="zh-TW" altLang="en-US" b="1" dirty="0"/>
              <a:t>類神經網路</a:t>
            </a:r>
            <a:r>
              <a:rPr lang="en-US" altLang="zh-TW" b="1" dirty="0"/>
              <a:t>』</a:t>
            </a:r>
            <a:r>
              <a:rPr lang="zh-TW" altLang="en-US" b="1" dirty="0"/>
              <a:t>來預測房價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15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人工智慧建立建立</a:t>
            </a:r>
            <a:r>
              <a:rPr lang="en-US" altLang="zh-TW" b="1" dirty="0"/>
              <a:t>『SVC</a:t>
            </a:r>
            <a:r>
              <a:rPr lang="zh-TW" altLang="en-US" b="1" dirty="0"/>
              <a:t>支持向量機模型</a:t>
            </a:r>
            <a:r>
              <a:rPr lang="en-US" altLang="zh-TW" b="1" dirty="0"/>
              <a:t>』</a:t>
            </a:r>
            <a:r>
              <a:rPr lang="zh-TW" altLang="en-US" b="1" dirty="0"/>
              <a:t>，來預測</a:t>
            </a:r>
            <a:r>
              <a:rPr lang="en-US" altLang="zh-TW" b="1" dirty="0"/>
              <a:t>『</a:t>
            </a:r>
            <a:r>
              <a:rPr lang="zh-TW" altLang="en-US" b="1" dirty="0"/>
              <a:t>員工流失率</a:t>
            </a:r>
            <a:r>
              <a:rPr lang="en-US" altLang="zh-TW" b="1" dirty="0"/>
              <a:t>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16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人工智慧建立建立</a:t>
            </a:r>
            <a:r>
              <a:rPr lang="en-US" altLang="zh-TW" b="1" dirty="0"/>
              <a:t>『</a:t>
            </a:r>
            <a:r>
              <a:rPr lang="zh-TW" altLang="en-US" b="1" dirty="0"/>
              <a:t>隨機森林法模型</a:t>
            </a:r>
            <a:r>
              <a:rPr lang="en-US" altLang="zh-TW" b="1" dirty="0"/>
              <a:t>』</a:t>
            </a:r>
            <a:r>
              <a:rPr lang="zh-TW" altLang="en-US" b="1" dirty="0"/>
              <a:t>，來預測</a:t>
            </a:r>
            <a:r>
              <a:rPr lang="en-US" altLang="zh-TW" b="1" dirty="0"/>
              <a:t>『IBM</a:t>
            </a:r>
            <a:r>
              <a:rPr lang="zh-TW" altLang="en-US" b="1" dirty="0"/>
              <a:t>電信的客戶流失率</a:t>
            </a:r>
            <a:r>
              <a:rPr lang="en-US" altLang="zh-TW" b="1" dirty="0"/>
              <a:t>』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17</a:t>
            </a:r>
            <a:r>
              <a:rPr lang="zh-TW" altLang="en-US" b="1" dirty="0"/>
              <a:t>週：實作：</a:t>
            </a:r>
            <a:r>
              <a:rPr lang="en-US" altLang="zh-TW" b="1" dirty="0" err="1"/>
              <a:t>ptyhon</a:t>
            </a:r>
            <a:r>
              <a:rPr lang="zh-TW" altLang="en-US" b="1" dirty="0"/>
              <a:t>人工智慧建立建立</a:t>
            </a:r>
            <a:r>
              <a:rPr lang="en-US" altLang="zh-TW" b="1" dirty="0"/>
              <a:t>『</a:t>
            </a:r>
            <a:r>
              <a:rPr lang="zh-TW" altLang="en-US" b="1" dirty="0"/>
              <a:t>決策樹模型</a:t>
            </a:r>
            <a:r>
              <a:rPr lang="en-US" altLang="zh-TW" b="1" dirty="0"/>
              <a:t>』</a:t>
            </a:r>
            <a:r>
              <a:rPr lang="zh-TW" altLang="en-US" b="1" dirty="0"/>
              <a:t>，來預測</a:t>
            </a:r>
            <a:r>
              <a:rPr lang="en-US" altLang="zh-TW" b="1" dirty="0"/>
              <a:t>『</a:t>
            </a:r>
            <a:r>
              <a:rPr lang="zh-TW" altLang="en-US" b="1" dirty="0"/>
              <a:t>歐洲信用卡公司盜刷</a:t>
            </a:r>
            <a:r>
              <a:rPr lang="en-US" altLang="zh-TW" b="1" dirty="0"/>
              <a:t>』</a:t>
            </a:r>
            <a:r>
              <a:rPr lang="zh-TW" altLang="en-US" b="1" dirty="0"/>
              <a:t>並預測</a:t>
            </a:r>
            <a:r>
              <a:rPr lang="en-US" altLang="zh-TW" b="1" dirty="0"/>
              <a:t>A</a:t>
            </a:r>
            <a:r>
              <a:rPr lang="zh-TW" altLang="en-US" b="1" dirty="0"/>
              <a:t>客戶是否會盜刷</a:t>
            </a:r>
          </a:p>
          <a:p>
            <a:pPr lvl="1"/>
            <a:r>
              <a:rPr lang="zh-TW" altLang="en-US" b="1" dirty="0"/>
              <a:t>第</a:t>
            </a:r>
            <a:r>
              <a:rPr lang="en-US" altLang="zh-TW" b="1" dirty="0"/>
              <a:t>18</a:t>
            </a:r>
            <a:r>
              <a:rPr lang="zh-TW" altLang="en-US" b="1" dirty="0"/>
              <a:t>週：期末考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課程大綱概覽</a:t>
            </a:r>
          </a:p>
        </p:txBody>
      </p:sp>
    </p:spTree>
    <p:extLst>
      <p:ext uri="{BB962C8B-B14F-4D97-AF65-F5344CB8AC3E}">
        <p14:creationId xmlns:p14="http://schemas.microsoft.com/office/powerpoint/2010/main" val="87120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3" y="1600200"/>
            <a:ext cx="8617655" cy="5121275"/>
          </a:xfrm>
        </p:spPr>
        <p:txBody>
          <a:bodyPr/>
          <a:lstStyle/>
          <a:p>
            <a:r>
              <a:rPr dirty="0"/>
              <a:t>理論教學</a:t>
            </a:r>
            <a:r>
              <a:rPr lang="zh-CN" altLang="en-US" dirty="0"/>
              <a:t>，</a:t>
            </a:r>
            <a:r>
              <a:rPr dirty="0"/>
              <a:t>與數位工具實作</a:t>
            </a:r>
            <a:r>
              <a:rPr lang="zh-CN" altLang="en-US" dirty="0"/>
              <a:t>，</a:t>
            </a:r>
            <a:r>
              <a:rPr dirty="0"/>
              <a:t>相結合。</a:t>
            </a:r>
          </a:p>
          <a:p>
            <a:r>
              <a:rPr lang="zh-CN" altLang="en-US" dirty="0"/>
              <a:t>考試考</a:t>
            </a:r>
            <a:r>
              <a:rPr dirty="0"/>
              <a:t>範例實作</a:t>
            </a:r>
            <a:r>
              <a:rPr lang="zh-CN" altLang="en-US" dirty="0"/>
              <a:t>，包括</a:t>
            </a:r>
            <a:r>
              <a:rPr lang="en-US" altLang="zh-CN" dirty="0"/>
              <a:t>2</a:t>
            </a:r>
            <a:r>
              <a:rPr lang="zh-CN" altLang="en-US" dirty="0"/>
              <a:t>種人工智慧</a:t>
            </a:r>
            <a:endParaRPr lang="en-US" altLang="zh-CN" dirty="0"/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機器學習的</a:t>
            </a:r>
            <a:r>
              <a:rPr lang="en-US" altLang="zh-CN" sz="3200" dirty="0">
                <a:solidFill>
                  <a:srgbClr val="C00000"/>
                </a:solidFill>
              </a:rPr>
              <a:t>python</a:t>
            </a:r>
            <a:r>
              <a:rPr lang="zh-CN" altLang="en-US" sz="3200" dirty="0">
                <a:solidFill>
                  <a:srgbClr val="C00000"/>
                </a:solidFill>
              </a:rPr>
              <a:t>程式實作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深度學習的</a:t>
            </a:r>
            <a:r>
              <a:rPr lang="en-US" altLang="zh-CN" sz="3200" dirty="0">
                <a:solidFill>
                  <a:srgbClr val="C00000"/>
                </a:solidFill>
              </a:rPr>
              <a:t>python</a:t>
            </a:r>
            <a:r>
              <a:rPr lang="zh-CN" altLang="en-US" sz="3200" dirty="0">
                <a:solidFill>
                  <a:srgbClr val="C00000"/>
                </a:solidFill>
              </a:rPr>
              <a:t>程式實作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zh-CN" altLang="en-US" dirty="0"/>
              <a:t>授課採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理論與實作</a:t>
            </a:r>
            <a:r>
              <a:rPr lang="en-US" altLang="zh-CN" dirty="0"/>
              <a:t>】</a:t>
            </a:r>
            <a:r>
              <a:rPr lang="zh-CN" altLang="en-US" dirty="0"/>
              <a:t>結合方式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16824" cy="2592288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dirty="0">
                <a:solidFill>
                  <a:srgbClr val="C00000"/>
                </a:solidFill>
              </a:rPr>
              <a:t>25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pPr lvl="1"/>
            <a:r>
              <a:rPr lang="zh-CN" altLang="en-US" sz="3600" b="1" dirty="0"/>
              <a:t>上課實作範例加分（使用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作業分數：</a:t>
            </a:r>
            <a:r>
              <a:rPr lang="en-US" altLang="zh-CN" sz="4400" dirty="0">
                <a:solidFill>
                  <a:srgbClr val="C00000"/>
                </a:solidFill>
              </a:rPr>
              <a:t>15</a:t>
            </a:r>
            <a:r>
              <a:rPr lang="en-US" altLang="zh-CN" sz="4400" b="1" dirty="0">
                <a:solidFill>
                  <a:srgbClr val="C00000"/>
                </a:solidFill>
              </a:rPr>
              <a:t>%</a:t>
            </a:r>
          </a:p>
          <a:p>
            <a:r>
              <a:rPr lang="en-US" altLang="zh-CN" sz="4400" b="1" dirty="0"/>
              <a:t>3.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  <a:p>
            <a:r>
              <a:rPr lang="en-US" altLang="zh-CN" sz="4400" b="1" dirty="0"/>
              <a:t>4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期末作業：</a:t>
            </a:r>
            <a:r>
              <a:rPr lang="en-US" altLang="zh-CN" sz="4400" b="1">
                <a:solidFill>
                  <a:srgbClr val="C00000"/>
                </a:solidFill>
              </a:rPr>
              <a:t>30%</a:t>
            </a:r>
            <a:endParaRPr lang="en-US" altLang="zh-C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08912" cy="28803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892480" cy="51571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沒有指定教科書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課程使用老師的教材網站：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>
                <a:hlinkClick r:id="rId2"/>
              </a:rPr>
              <a:t>https</a:t>
            </a:r>
            <a:r>
              <a:rPr lang="en-US" altLang="zh-TW" sz="3200" b="1" dirty="0">
                <a:hlinkClick r:id="rId2"/>
              </a:rPr>
              <a:t>://acupun.site/lecture/innovation/</a:t>
            </a:r>
            <a:endParaRPr lang="en-US" altLang="zh-TW" sz="3200" dirty="0"/>
          </a:p>
          <a:p>
            <a:pPr lvl="1"/>
            <a:endParaRPr lang="en-US" altLang="zh-TW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48" y="1966344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</a:t>
            </a:r>
            <a:r>
              <a:rPr lang="en-US" altLang="zh-CN" sz="7200" b="1" dirty="0" err="1"/>
              <a:t>Zuvio</a:t>
            </a:r>
            <a:r>
              <a:rPr lang="zh-CN" altLang="en-US" sz="7200" b="1" dirty="0"/>
              <a:t>課程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5835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2664296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/>
              <a:t>加入課程</a:t>
            </a:r>
            <a:r>
              <a:rPr lang="en-US" altLang="zh-CN" sz="7200" b="1" dirty="0"/>
              <a:t>Line</a:t>
            </a:r>
            <a:r>
              <a:rPr lang="zh-CN" altLang="en-US" sz="7200" b="1" dirty="0"/>
              <a:t>群組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2951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069604"/>
            <a:ext cx="8456984" cy="2323287"/>
          </a:xfrm>
        </p:spPr>
        <p:txBody>
          <a:bodyPr vert="horz" rtlCol="0"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課程分成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74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(1).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理論部分</a:t>
            </a:r>
            <a:endParaRPr lang="en-US" altLang="zh-CN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4700" dirty="0">
                <a:cs typeface="+mj-cs"/>
              </a:rPr>
              <a:t>創新科技影響下的</a:t>
            </a:r>
            <a:r>
              <a:rPr lang="en-US" altLang="zh-CN" sz="4700" dirty="0">
                <a:cs typeface="+mj-cs"/>
              </a:rPr>
              <a:t>【</a:t>
            </a:r>
            <a:r>
              <a:rPr lang="zh-TW" altLang="en-US" sz="4700" dirty="0">
                <a:solidFill>
                  <a:srgbClr val="C00000"/>
                </a:solidFill>
                <a:cs typeface="+mj-cs"/>
              </a:rPr>
              <a:t>新經營模式</a:t>
            </a:r>
            <a:r>
              <a:rPr lang="en-US" altLang="zh-CN" sz="4700" dirty="0">
                <a:cs typeface="+mj-cs"/>
              </a:rPr>
              <a:t>】</a:t>
            </a:r>
            <a:endParaRPr lang="en-US" altLang="zh-TW" sz="4700" dirty="0">
              <a:cs typeface="+mj-cs"/>
            </a:endParaRPr>
          </a:p>
          <a:p>
            <a:pPr lvl="1"/>
            <a:endParaRPr lang="en-US" altLang="zh-CN" sz="4700" dirty="0">
              <a:cs typeface="+mj-cs"/>
            </a:endParaRPr>
          </a:p>
          <a:p>
            <a:r>
              <a:rPr lang="en-US" altLang="zh-TW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(2).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實作部分</a:t>
            </a:r>
            <a:endParaRPr lang="en-US" altLang="zh-TW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800" dirty="0">
                <a:cs typeface="+mj-cs"/>
              </a:rPr>
              <a:t>聚焦在</a:t>
            </a:r>
            <a:r>
              <a:rPr lang="en-US" altLang="zh-CN" sz="4800" dirty="0">
                <a:cs typeface="+mj-cs"/>
              </a:rPr>
              <a:t>【</a:t>
            </a:r>
            <a:r>
              <a:rPr lang="en-US" altLang="zh-TW" sz="4800" dirty="0">
                <a:solidFill>
                  <a:srgbClr val="C00000"/>
                </a:solidFill>
                <a:cs typeface="+mj-cs"/>
              </a:rPr>
              <a:t>AI</a:t>
            </a:r>
            <a:r>
              <a:rPr lang="zh-TW" altLang="en-US" sz="4800" dirty="0">
                <a:solidFill>
                  <a:srgbClr val="C00000"/>
                </a:solidFill>
                <a:cs typeface="+mj-cs"/>
              </a:rPr>
              <a:t>人工智慧驅動的創新經營模式</a:t>
            </a:r>
            <a:r>
              <a:rPr lang="en-US" altLang="zh-CN" sz="4800" dirty="0">
                <a:cs typeface="+mj-cs"/>
              </a:rPr>
              <a:t>】</a:t>
            </a:r>
            <a:r>
              <a:rPr lang="zh-TW" altLang="en-US" sz="4800" dirty="0">
                <a:cs typeface="+mj-cs"/>
              </a:rPr>
              <a:t>：</a:t>
            </a:r>
            <a:endParaRPr lang="en-US" altLang="zh-TW" sz="4800" dirty="0">
              <a:cs typeface="+mj-cs"/>
            </a:endParaRPr>
          </a:p>
          <a:p>
            <a:pPr lvl="2"/>
            <a:r>
              <a:rPr lang="zh-TW" altLang="en-US" sz="4400" dirty="0">
                <a:cs typeface="+mj-cs"/>
              </a:rPr>
              <a:t>數據驅動的決策模式，</a:t>
            </a:r>
            <a:r>
              <a:rPr lang="en-US" altLang="zh-TW" sz="4400" dirty="0">
                <a:cs typeface="+mj-cs"/>
              </a:rPr>
              <a:t>Data-Driven Decision-Making Model</a:t>
            </a:r>
            <a:r>
              <a:rPr lang="zh-TW" altLang="en-US" sz="4400" dirty="0">
                <a:cs typeface="+mj-cs"/>
              </a:rPr>
              <a:t>：分析客戶行為、市場趨勢、競爭對手動態</a:t>
            </a:r>
            <a:endParaRPr lang="en-US" altLang="zh-TW" sz="4400" dirty="0">
              <a:cs typeface="+mj-cs"/>
            </a:endParaRPr>
          </a:p>
          <a:p>
            <a:pPr lvl="2"/>
            <a:r>
              <a:rPr lang="zh-TW" altLang="en-US" sz="4400" dirty="0">
                <a:cs typeface="+mj-cs"/>
              </a:rPr>
              <a:t>通過大數據和人工智慧技術挖掘數據價值，支持決策制定。</a:t>
            </a:r>
            <a:endParaRPr lang="en-US" altLang="zh-TW" sz="4400" dirty="0">
              <a:cs typeface="+mj-cs"/>
            </a:endParaRPr>
          </a:p>
          <a:p>
            <a:pPr lvl="1"/>
            <a:r>
              <a:rPr lang="zh-CN" altLang="en-US" sz="4800" dirty="0">
                <a:solidFill>
                  <a:srgbClr val="C00000"/>
                </a:solidFill>
                <a:cs typeface="+mj-cs"/>
              </a:rPr>
              <a:t>人工智慧在商情預測的應用</a:t>
            </a:r>
            <a:endParaRPr lang="zh-TW" altLang="en-US" sz="48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課程分成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388822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創新科技影響下的</a:t>
            </a:r>
            <a:endParaRPr lang="en-US" altLang="zh-TW" dirty="0"/>
          </a:p>
          <a:p>
            <a:r>
              <a:rPr lang="zh-TW" altLang="en-US" dirty="0"/>
              <a:t>新經營模式</a:t>
            </a:r>
          </a:p>
        </p:txBody>
      </p:sp>
    </p:spTree>
    <p:extLst>
      <p:ext uri="{BB962C8B-B14F-4D97-AF65-F5344CB8AC3E}">
        <p14:creationId xmlns:p14="http://schemas.microsoft.com/office/powerpoint/2010/main" val="124291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b="1"/>
              <a:t>按需經濟</a:t>
            </a:r>
            <a:r>
              <a:t> (On-demand Economy)</a:t>
            </a:r>
          </a:p>
          <a:p>
            <a:pPr lvl="1"/>
            <a:r>
              <a:rPr b="1"/>
              <a:t>訂閱經濟</a:t>
            </a:r>
            <a:r>
              <a:t> (Subscription Economy)</a:t>
            </a:r>
          </a:p>
          <a:p>
            <a:pPr lvl="1"/>
            <a:r>
              <a:rPr b="1"/>
              <a:t>智能製造經濟</a:t>
            </a:r>
            <a:r>
              <a:t> (Smart Manufacturing Economy)</a:t>
            </a:r>
          </a:p>
          <a:p>
            <a:pPr lvl="1"/>
            <a:r>
              <a:rPr b="1"/>
              <a:t>共享經濟</a:t>
            </a:r>
            <a:r>
              <a:t> (Sharing Economy)</a:t>
            </a:r>
          </a:p>
          <a:p>
            <a:pPr lvl="1"/>
            <a:r>
              <a:rPr b="1"/>
              <a:t>平台經濟</a:t>
            </a:r>
            <a:r>
              <a:t> (Platform Economy)</a:t>
            </a:r>
          </a:p>
          <a:p>
            <a:pPr lvl="1"/>
            <a:r>
              <a:rPr b="1"/>
              <a:t>數據經濟</a:t>
            </a:r>
            <a:r>
              <a:t> (Data Economy)</a:t>
            </a:r>
          </a:p>
          <a:p>
            <a:pPr lvl="1"/>
            <a:r>
              <a:rPr b="1"/>
              <a:t>零工經濟</a:t>
            </a:r>
            <a:r>
              <a:t> (Gig Economy)</a:t>
            </a:r>
          </a:p>
          <a:p>
            <a:pPr lvl="1"/>
            <a:r>
              <a:rPr b="1"/>
              <a:t>循環經濟</a:t>
            </a:r>
            <a:r>
              <a:t> (Circular Economy)</a:t>
            </a:r>
          </a:p>
          <a:p>
            <a:pPr lvl="1"/>
            <a:r>
              <a:rPr b="1"/>
              <a:t>體驗經濟</a:t>
            </a:r>
            <a:r>
              <a:t> (Experience Economy)</a:t>
            </a:r>
          </a:p>
          <a:p>
            <a:pPr lvl="1"/>
            <a:r>
              <a:rPr b="1"/>
              <a:t>分散式金融經濟</a:t>
            </a:r>
            <a:r>
              <a:t> (Decentralized Finance Economy)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創新科技影響下的新經營模式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0756548-D546-4A4C-B6D1-8B6FDE3E0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這門課老師的想法是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6469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995</TotalTime>
  <Words>2051</Words>
  <Application>Microsoft Office PowerPoint</Application>
  <PresentationFormat>如螢幕大小 (4:3)</PresentationFormat>
  <Paragraphs>243</Paragraphs>
  <Slides>47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Noto Sans TC</vt:lpstr>
      <vt:lpstr>Segoe Condensed</vt:lpstr>
      <vt:lpstr>微軟正黑體</vt:lpstr>
      <vt:lpstr>標楷體</vt:lpstr>
      <vt:lpstr>Arial</vt:lpstr>
      <vt:lpstr>Bookman Old Style</vt:lpstr>
      <vt:lpstr>Calibri</vt:lpstr>
      <vt:lpstr>verdana</vt:lpstr>
      <vt:lpstr>佈景主題4-粗體大字</vt:lpstr>
      <vt:lpstr>陳擎文</vt:lpstr>
      <vt:lpstr>PowerPoint 簡報</vt:lpstr>
      <vt:lpstr>課程目標1</vt:lpstr>
      <vt:lpstr>課程目標2</vt:lpstr>
      <vt:lpstr>PowerPoint 簡報</vt:lpstr>
      <vt:lpstr>本課程分成二部分</vt:lpstr>
      <vt:lpstr>PowerPoint 簡報</vt:lpstr>
      <vt:lpstr>創新科技影響下的新經營模式</vt:lpstr>
      <vt:lpstr>PowerPoint 簡報</vt:lpstr>
      <vt:lpstr>這門課老師的想法是</vt:lpstr>
      <vt:lpstr>PowerPoint 簡報</vt:lpstr>
      <vt:lpstr>此門課所在位階</vt:lpstr>
      <vt:lpstr>PowerPoint 簡報</vt:lpstr>
      <vt:lpstr>資料分析相關的工作職稱</vt:lpstr>
      <vt:lpstr>PowerPoint 簡報</vt:lpstr>
      <vt:lpstr>PowerPoint 簡報</vt:lpstr>
      <vt:lpstr>PowerPoint 簡報</vt:lpstr>
      <vt:lpstr>完整的資料分析路徑</vt:lpstr>
      <vt:lpstr>資料分析相關的工作職稱</vt:lpstr>
      <vt:lpstr>PowerPoint 簡報</vt:lpstr>
      <vt:lpstr>人工智慧賦能跨域應用微學程</vt:lpstr>
      <vt:lpstr>人工智慧賦能跨域應用微學程</vt:lpstr>
      <vt:lpstr>人工智慧賦能跨域應用微學程</vt:lpstr>
      <vt:lpstr>人工智慧賦能跨域應用微學程</vt:lpstr>
      <vt:lpstr>PowerPoint 簡報</vt:lpstr>
      <vt:lpstr>人工智慧賦能跨域應用微學程</vt:lpstr>
      <vt:lpstr>2024.9新聞 教育部推【跨領域學士】</vt:lpstr>
      <vt:lpstr>PowerPoint 簡報</vt:lpstr>
      <vt:lpstr>『理工科系』的人工智慧</vt:lpstr>
      <vt:lpstr>『商管』的人工智慧</vt:lpstr>
      <vt:lpstr>PowerPoint 簡報</vt:lpstr>
      <vt:lpstr>PowerPoint 簡報</vt:lpstr>
      <vt:lpstr>『商用數據應用師』證照</vt:lpstr>
      <vt:lpstr>PowerPoint 簡報</vt:lpstr>
      <vt:lpstr>SAS 機器學習國際認證</vt:lpstr>
      <vt:lpstr>SAS 機器學習國際認證 考試內容</vt:lpstr>
      <vt:lpstr>SAS 機器學習國際認證 上課內容</vt:lpstr>
      <vt:lpstr>PowerPoint 簡報</vt:lpstr>
      <vt:lpstr>課程大綱概覽</vt:lpstr>
      <vt:lpstr>課程大綱概覽</vt:lpstr>
      <vt:lpstr>授課採 【理論與實作】結合方式</vt:lpstr>
      <vt:lpstr>PowerPoint 簡報</vt:lpstr>
      <vt:lpstr>本學期的評分方式</vt:lpstr>
      <vt:lpstr>PowerPoint 簡報</vt:lpstr>
      <vt:lpstr>教科書，教材網站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tsu ccw</cp:lastModifiedBy>
  <cp:revision>23</cp:revision>
  <dcterms:created xsi:type="dcterms:W3CDTF">2024-09-07T11:51:31Z</dcterms:created>
  <dcterms:modified xsi:type="dcterms:W3CDTF">2024-09-11T15:38:10Z</dcterms:modified>
</cp:coreProperties>
</file>