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3579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9589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165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140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6142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05406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5D03B7C-888F-49B3-ACC2-EEC7BB946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TW" altLang="en-US" dirty="0"/>
              <a:t>經營模式的基本概念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關鍵活動是</a:t>
            </a:r>
            <a:endParaRPr lang="en-US" dirty="0"/>
          </a:p>
          <a:p>
            <a:pPr lvl="1"/>
            <a:r>
              <a:rPr dirty="0"/>
              <a:t>企業為了創造、傳遞和捕捉價值而必須執行的核心活動。</a:t>
            </a:r>
            <a:endParaRPr lang="en-US" dirty="0"/>
          </a:p>
          <a:p>
            <a:r>
              <a:rPr dirty="0"/>
              <a:t>這些活動可以包括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生產、營銷、銷售、物流等</a:t>
            </a:r>
            <a:r>
              <a:rPr dirty="0"/>
              <a:t>。</a:t>
            </a:r>
            <a:endParaRPr lang="en-US" dirty="0"/>
          </a:p>
          <a:p>
            <a:r>
              <a:rPr dirty="0"/>
              <a:t>對於每個企業來說，關鍵活動可能有所不同，這取決於其行業、目標市場和經營模式。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/>
              <a:t>對於</a:t>
            </a:r>
            <a:r>
              <a:rPr dirty="0">
                <a:highlight>
                  <a:srgbClr val="FFFF00"/>
                </a:highlight>
              </a:rPr>
              <a:t>製造業企業</a:t>
            </a:r>
            <a:r>
              <a:rPr dirty="0"/>
              <a:t>而言</a:t>
            </a:r>
            <a:r>
              <a:rPr lang="zh-CN" altLang="en-US" dirty="0"/>
              <a:t>：</a:t>
            </a:r>
            <a:r>
              <a:rPr dirty="0">
                <a:solidFill>
                  <a:srgbClr val="C00000"/>
                </a:solidFill>
              </a:rPr>
              <a:t>生產和供應鏈管理</a:t>
            </a:r>
            <a:r>
              <a:rPr dirty="0"/>
              <a:t>可能是其關鍵活動；</a:t>
            </a:r>
            <a:endParaRPr lang="en-US" dirty="0"/>
          </a:p>
          <a:p>
            <a:pPr lvl="1"/>
            <a:r>
              <a:rPr dirty="0"/>
              <a:t>而對於</a:t>
            </a:r>
            <a:r>
              <a:rPr dirty="0">
                <a:highlight>
                  <a:srgbClr val="FFFF00"/>
                </a:highlight>
              </a:rPr>
              <a:t>科技公司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研發和創新</a:t>
            </a:r>
            <a:r>
              <a:rPr dirty="0"/>
              <a:t>可能是最重要的。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2.7 關鍵活動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關鍵夥伴</a:t>
            </a:r>
            <a:endParaRPr lang="en-US" dirty="0"/>
          </a:p>
          <a:p>
            <a:pPr lvl="1"/>
            <a:r>
              <a:rPr dirty="0"/>
              <a:t>指的是與企業合作以幫助其運營和達成目標的外部組織或個人。</a:t>
            </a:r>
            <a:endParaRPr lang="en-US" dirty="0"/>
          </a:p>
          <a:p>
            <a:r>
              <a:rPr dirty="0"/>
              <a:t>這些夥伴可能包括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供應商、分銷商、聯盟夥伴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戰略合作夥伴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透過與關鍵夥伴的合作，企業可以專注於其核心能力，同時利用夥伴的資源和專業知識來增強其競爭力。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Starbucks </a:t>
            </a:r>
            <a:r>
              <a:rPr dirty="0"/>
              <a:t>與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零售合作夥伴</a:t>
            </a:r>
            <a:r>
              <a:rPr lang="en-US" dirty="0"/>
              <a:t>,</a:t>
            </a:r>
            <a:r>
              <a:rPr dirty="0"/>
              <a:t>共同擴展其品牌影響力和市場覆蓋。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2.8 關鍵夥伴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成本結構</a:t>
            </a:r>
            <a:endParaRPr lang="en-US" dirty="0"/>
          </a:p>
          <a:p>
            <a:pPr lvl="1"/>
            <a:r>
              <a:rPr dirty="0"/>
              <a:t>描述了企業運營中的主要成本組成。</a:t>
            </a:r>
            <a:endParaRPr lang="en-US" dirty="0"/>
          </a:p>
          <a:p>
            <a:r>
              <a:rPr dirty="0"/>
              <a:t>這些成本可以是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固定的</a:t>
            </a:r>
            <a:r>
              <a:rPr dirty="0">
                <a:solidFill>
                  <a:srgbClr val="C00000"/>
                </a:solidFill>
              </a:rPr>
              <a:t>（如租金、薪資）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變動的</a:t>
            </a:r>
            <a:r>
              <a:rPr dirty="0">
                <a:solidFill>
                  <a:srgbClr val="C00000"/>
                </a:solidFill>
              </a:rPr>
              <a:t>（如材料成本、運輸費用）。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理解成本結構有助於企業優化其支出，增強其利潤能力。</a:t>
            </a:r>
            <a:endParaRPr lang="en-US" dirty="0"/>
          </a:p>
          <a:p>
            <a:r>
              <a:rPr dirty="0"/>
              <a:t>有效的成本管理</a:t>
            </a:r>
            <a:endParaRPr lang="en-US" dirty="0"/>
          </a:p>
          <a:p>
            <a:pPr lvl="1"/>
            <a:r>
              <a:rPr dirty="0"/>
              <a:t>不僅能提高企業的經濟效益，</a:t>
            </a:r>
            <a:endParaRPr lang="en-US" dirty="0"/>
          </a:p>
          <a:p>
            <a:pPr lvl="1"/>
            <a:r>
              <a:rPr dirty="0"/>
              <a:t>還能為價值創造提供更多資源。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2.9 成本結構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941B1933-5FE0-436D-8D17-F8902F66C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經營模式的重要性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經營模式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是企業在市場中定位自身並與競爭對手區分開來的主要方式。</a:t>
            </a:r>
            <a:endParaRPr lang="en-US" dirty="0"/>
          </a:p>
          <a:p>
            <a:pPr lvl="1"/>
            <a:r>
              <a:rPr dirty="0"/>
              <a:t>一個強大的經營模式能夠讓企業在競爭激烈的市場中脫穎而出，吸引並留住客戶。</a:t>
            </a:r>
            <a:endParaRPr lang="en-US" dirty="0"/>
          </a:p>
          <a:p>
            <a:pPr lvl="1"/>
            <a:r>
              <a:rPr dirty="0"/>
              <a:t>同時，經營模式也是企業實現其戰略目標的工具，能夠幫助企業在不斷變化的市場中保持競爭優勢。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經營模式決定企業的競爭力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隨著科技的進步和消費者需求的變化，市場環境也在不斷發展。</a:t>
            </a:r>
            <a:endParaRPr lang="en-US" dirty="0"/>
          </a:p>
          <a:p>
            <a:r>
              <a:rPr dirty="0"/>
              <a:t>企業必須通過創新和調整經營模式來適應這些變化。</a:t>
            </a:r>
            <a:endParaRPr lang="en-US" dirty="0"/>
          </a:p>
          <a:p>
            <a:r>
              <a:rPr dirty="0"/>
              <a:t>靈活且具有前瞻性的經營模式能夠幫助企業預測市場趨勢，並及時做出調整，以便抓住新的機遇或應對潛在的挑戰。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3.2 經營模式幫助企業理解和適應市場變化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一個成功的經營模式不僅能夠支持企業的當前運營，還能為其未來的成長提供堅實的基礎。</a:t>
            </a:r>
            <a:endParaRPr lang="en-US" dirty="0"/>
          </a:p>
          <a:p>
            <a:r>
              <a:rPr dirty="0"/>
              <a:t>通過不斷地優化和創新經營模式，企業可以提高其效率，減少成本，增加收益，並實現可持續發展。</a:t>
            </a:r>
            <a:endParaRPr lang="en-US" dirty="0"/>
          </a:p>
          <a:p>
            <a:r>
              <a:rPr dirty="0"/>
              <a:t>因此，經營模式的設計和管理是企業長期成功的關鍵因素。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3.3 經營模式影響企業的長期成長和盈利能力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經營模式作為企業運營的核心框架，對企業的成功至關重要。</a:t>
            </a:r>
            <a:endParaRPr lang="en-US" dirty="0"/>
          </a:p>
          <a:p>
            <a:r>
              <a:rPr dirty="0"/>
              <a:t>在本單元中，我們詳細探討了經營模式的定義、主要構成要素以及其重要性。通過理解這些概念，學生們能夠更好地分析和設計企業的經營模式，從而為未來的商業挑戰做好準備。</a:t>
            </a:r>
            <a:endParaRPr lang="en-US" dirty="0"/>
          </a:p>
          <a:p>
            <a:r>
              <a:rPr dirty="0"/>
              <a:t>在接下來的課程中，我們將進一步探討不同類型的經營模式，以及如何根據市場需求和技術發展進行創新。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結論與討論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經營模式</a:t>
            </a:r>
            <a:r>
              <a:rPr lang="zh-CN" altLang="en-US" dirty="0"/>
              <a:t>：</a:t>
            </a:r>
            <a:r>
              <a:rPr dirty="0">
                <a:solidFill>
                  <a:srgbClr val="7030A0"/>
                </a:solidFill>
              </a:rPr>
              <a:t>是一個企業用來描述如何創造、傳遞及捕捉價值的整體框架</a:t>
            </a:r>
            <a:r>
              <a:rPr dirty="0"/>
              <a:t>。</a:t>
            </a:r>
            <a:endParaRPr lang="en-US" dirty="0"/>
          </a:p>
          <a:p>
            <a:r>
              <a:rPr dirty="0"/>
              <a:t>它不僅僅是關於產品或服務的簡單銷售，而是</a:t>
            </a:r>
            <a:r>
              <a:rPr dirty="0">
                <a:solidFill>
                  <a:srgbClr val="C00000"/>
                </a:solidFill>
              </a:rPr>
              <a:t>涵蓋了企業所有的核心運營邏輯與策略</a:t>
            </a:r>
            <a:r>
              <a:rPr dirty="0"/>
              <a:t>。經營模式回答了企業的核心問題，</a:t>
            </a:r>
            <a:endParaRPr lang="en-US" dirty="0"/>
          </a:p>
          <a:p>
            <a:pPr lvl="1"/>
            <a:r>
              <a:rPr dirty="0"/>
              <a:t>例如：「我</a:t>
            </a:r>
            <a:r>
              <a:rPr dirty="0">
                <a:solidFill>
                  <a:srgbClr val="C00000"/>
                </a:solidFill>
              </a:rPr>
              <a:t>們的目標客戶是誰</a:t>
            </a:r>
            <a:r>
              <a:rPr dirty="0"/>
              <a:t>？」、</a:t>
            </a:r>
            <a:endParaRPr lang="en-US" dirty="0"/>
          </a:p>
          <a:p>
            <a:pPr lvl="1"/>
            <a:r>
              <a:rPr dirty="0"/>
              <a:t>「</a:t>
            </a:r>
            <a:r>
              <a:rPr dirty="0">
                <a:solidFill>
                  <a:srgbClr val="C00000"/>
                </a:solidFill>
              </a:rPr>
              <a:t>我們如何為這些客戶創造價值</a:t>
            </a:r>
            <a:r>
              <a:rPr dirty="0"/>
              <a:t>？」</a:t>
            </a:r>
            <a:endParaRPr lang="en-US" dirty="0"/>
          </a:p>
          <a:p>
            <a:pPr lvl="1"/>
            <a:r>
              <a:rPr dirty="0"/>
              <a:t>「</a:t>
            </a:r>
            <a:r>
              <a:rPr dirty="0">
                <a:solidFill>
                  <a:srgbClr val="C00000"/>
                </a:solidFill>
              </a:rPr>
              <a:t>我們如何從中獲取經濟利益？</a:t>
            </a:r>
            <a:r>
              <a:rPr dirty="0"/>
              <a:t>」。</a:t>
            </a:r>
            <a:endParaRPr lang="en-US" dirty="0"/>
          </a:p>
          <a:p>
            <a:r>
              <a:rPr dirty="0"/>
              <a:t>這些問題的答案決定了一個企業如何在市場中定位自己，如何競爭，以及如何維持長期的競爭優勢。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經營模式的定義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經營模式的主要構成要素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個完整的</a:t>
            </a:r>
            <a:r>
              <a:rPr dirty="0">
                <a:solidFill>
                  <a:srgbClr val="7030A0"/>
                </a:solidFill>
              </a:rPr>
              <a:t>經營模式</a:t>
            </a:r>
            <a:r>
              <a:rPr dirty="0"/>
              <a:t>通常由以下幾個關鍵要素組成：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highlight>
                  <a:srgbClr val="FFFF00"/>
                </a:highlight>
              </a:rPr>
              <a:t>價值主張</a:t>
            </a:r>
            <a:r>
              <a:rPr lang="zh-CN" altLang="en-US" dirty="0"/>
              <a:t>：</a:t>
            </a:r>
            <a:r>
              <a:rPr dirty="0"/>
              <a:t>是經營模式的核心，指的是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企業向顧客承諾的價值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這一價值可能體現在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產品的創新性</a:t>
            </a:r>
            <a:r>
              <a:rPr dirty="0"/>
              <a:t>、</a:t>
            </a:r>
            <a:r>
              <a:rPr dirty="0">
                <a:solidFill>
                  <a:srgbClr val="C00000"/>
                </a:solidFill>
              </a:rPr>
              <a:t>價格的競爭力</a:t>
            </a:r>
            <a:r>
              <a:rPr dirty="0"/>
              <a:t>、</a:t>
            </a:r>
            <a:r>
              <a:rPr dirty="0">
                <a:solidFill>
                  <a:srgbClr val="C00000"/>
                </a:solidFill>
              </a:rPr>
              <a:t>服務的品質</a:t>
            </a:r>
            <a:r>
              <a:rPr dirty="0"/>
              <a:t>、</a:t>
            </a:r>
            <a:r>
              <a:rPr dirty="0">
                <a:solidFill>
                  <a:srgbClr val="C00000"/>
                </a:solidFill>
              </a:rPr>
              <a:t>品牌的聲譽上</a:t>
            </a:r>
            <a:r>
              <a:rPr dirty="0"/>
              <a:t>。</a:t>
            </a:r>
            <a:endParaRPr lang="en-US" dirty="0"/>
          </a:p>
          <a:p>
            <a:r>
              <a:rPr dirty="0"/>
              <a:t>企業的價值主張必須明確且具有吸引力，以便吸引並留住目標客戶。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>
                <a:highlight>
                  <a:srgbClr val="FFFF00"/>
                </a:highlight>
              </a:rPr>
              <a:t>Apple </a:t>
            </a:r>
            <a:r>
              <a:rPr dirty="0"/>
              <a:t>的</a:t>
            </a:r>
            <a:r>
              <a:rPr dirty="0">
                <a:highlight>
                  <a:srgbClr val="FFFF00"/>
                </a:highlight>
              </a:rPr>
              <a:t>價值主張</a:t>
            </a:r>
            <a:r>
              <a:rPr dirty="0"/>
              <a:t>集中在</a:t>
            </a:r>
            <a:r>
              <a:rPr dirty="0">
                <a:solidFill>
                  <a:srgbClr val="C00000"/>
                </a:solidFill>
              </a:rPr>
              <a:t>設計的美學</a:t>
            </a:r>
            <a:r>
              <a:rPr dirty="0"/>
              <a:t>與</a:t>
            </a:r>
            <a:r>
              <a:rPr dirty="0">
                <a:solidFill>
                  <a:srgbClr val="C00000"/>
                </a:solidFill>
              </a:rPr>
              <a:t>產品的易用性</a:t>
            </a:r>
            <a:r>
              <a:rPr dirty="0"/>
              <a:t>上，使其成為全球市場上的領導品牌。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價值主張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顧客分群</a:t>
            </a:r>
            <a:endParaRPr lang="en-US" dirty="0"/>
          </a:p>
          <a:p>
            <a:pPr lvl="1"/>
            <a:r>
              <a:rPr dirty="0"/>
              <a:t>是指企業識別</a:t>
            </a:r>
            <a:r>
              <a:rPr lang="zh-CN" altLang="en-US" dirty="0"/>
              <a:t>，</a:t>
            </a:r>
            <a:r>
              <a:rPr dirty="0"/>
              <a:t>並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劃分其服務的不同顧客群體</a:t>
            </a:r>
            <a:r>
              <a:rPr dirty="0"/>
              <a:t>。</a:t>
            </a:r>
            <a:endParaRPr lang="en-US" dirty="0"/>
          </a:p>
          <a:p>
            <a:r>
              <a:rPr dirty="0"/>
              <a:t>每個顧客群體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可能有不同的需求和偏好</a:t>
            </a:r>
            <a:r>
              <a:rPr dirty="0"/>
              <a:t>，因此企業需要針對這些差異設計不同的價值主張和營銷策略。</a:t>
            </a:r>
            <a:endParaRPr lang="en-US" dirty="0"/>
          </a:p>
          <a:p>
            <a:r>
              <a:rPr dirty="0"/>
              <a:t>透過</a:t>
            </a:r>
            <a:r>
              <a:rPr lang="en-US" altLang="zh-CN" dirty="0"/>
              <a:t>【</a:t>
            </a:r>
            <a:r>
              <a:rPr dirty="0">
                <a:solidFill>
                  <a:srgbClr val="7030A0"/>
                </a:solidFill>
              </a:rPr>
              <a:t>細分市場</a:t>
            </a:r>
            <a:r>
              <a:rPr lang="en-US" altLang="zh-CN" dirty="0"/>
              <a:t>】</a:t>
            </a:r>
            <a:r>
              <a:rPr dirty="0"/>
              <a:t>，企業能更精確地</a:t>
            </a:r>
            <a:r>
              <a:rPr lang="en-US" altLang="zh-CN" dirty="0"/>
              <a:t>【</a:t>
            </a:r>
            <a:r>
              <a:rPr dirty="0">
                <a:solidFill>
                  <a:srgbClr val="7030A0"/>
                </a:solidFill>
              </a:rPr>
              <a:t>定位其產品和服務</a:t>
            </a:r>
            <a:r>
              <a:rPr lang="en-US" altLang="zh-CN" dirty="0"/>
              <a:t>】</a:t>
            </a:r>
            <a:r>
              <a:rPr dirty="0"/>
              <a:t>，從而</a:t>
            </a:r>
            <a:r>
              <a:rPr lang="en-US" altLang="zh-CN" dirty="0"/>
              <a:t>【</a:t>
            </a:r>
            <a:r>
              <a:rPr dirty="0">
                <a:solidFill>
                  <a:srgbClr val="7030A0"/>
                </a:solidFill>
              </a:rPr>
              <a:t>提高市場佔有率</a:t>
            </a:r>
            <a:r>
              <a:rPr lang="en-US" altLang="zh-CN" dirty="0"/>
              <a:t>】</a:t>
            </a:r>
            <a:r>
              <a:rPr dirty="0"/>
              <a:t>和</a:t>
            </a:r>
            <a:r>
              <a:rPr lang="en-US" altLang="zh-CN" dirty="0"/>
              <a:t>【</a:t>
            </a:r>
            <a:r>
              <a:rPr dirty="0">
                <a:solidFill>
                  <a:srgbClr val="7030A0"/>
                </a:solidFill>
              </a:rPr>
              <a:t>客戶滿意度</a:t>
            </a:r>
            <a:r>
              <a:rPr lang="en-US" altLang="zh-CN" dirty="0"/>
              <a:t>】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顧客分群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渠道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是企業用來將其價值主張傳遞給顧客的途徑。</a:t>
            </a:r>
            <a:endParaRPr lang="en-US" dirty="0"/>
          </a:p>
          <a:p>
            <a:r>
              <a:rPr dirty="0"/>
              <a:t>這些途徑可以是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實體店鋪</a:t>
            </a:r>
            <a:r>
              <a:rPr dirty="0"/>
              <a:t>、</a:t>
            </a:r>
            <a:r>
              <a:rPr dirty="0">
                <a:solidFill>
                  <a:srgbClr val="7030A0"/>
                </a:solidFill>
              </a:rPr>
              <a:t>電子商務平台、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直銷模式</a:t>
            </a:r>
            <a:r>
              <a:rPr lang="zh-TW" altLang="en-US" dirty="0"/>
              <a:t>、</a:t>
            </a:r>
            <a:r>
              <a:rPr dirty="0">
                <a:solidFill>
                  <a:srgbClr val="7030A0"/>
                </a:solidFill>
              </a:rPr>
              <a:t>第三方分銷網絡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選擇適當的渠道不僅能提升產品的可及性，還能增強顧客的購買體驗。</a:t>
            </a:r>
            <a:endParaRPr lang="en-US" dirty="0"/>
          </a:p>
          <a:p>
            <a:r>
              <a:rPr dirty="0"/>
              <a:t>例如，</a:t>
            </a:r>
            <a:endParaRPr lang="en-US" dirty="0"/>
          </a:p>
          <a:p>
            <a:pPr lvl="1"/>
            <a:r>
              <a:rPr dirty="0"/>
              <a:t>Tesla 通過其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直銷模式</a:t>
            </a:r>
            <a:r>
              <a:rPr dirty="0">
                <a:solidFill>
                  <a:srgbClr val="C00000"/>
                </a:solidFill>
              </a:rPr>
              <a:t>繞過傳統經銷商，直接與顧客互動</a:t>
            </a:r>
            <a:r>
              <a:rPr dirty="0"/>
              <a:t>，這不僅提升了銷售效率，還增強了品牌與顧客之間的聯繫。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渠道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顧客關係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指的是企業如何與其顧客互動並維持長期合作的方式。</a:t>
            </a:r>
            <a:endParaRPr lang="en-US" dirty="0"/>
          </a:p>
          <a:p>
            <a:r>
              <a:rPr dirty="0"/>
              <a:t>這包括了從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客戶服務</a:t>
            </a:r>
            <a:r>
              <a:rPr dirty="0"/>
              <a:t>、</a:t>
            </a:r>
            <a:r>
              <a:rPr dirty="0">
                <a:solidFill>
                  <a:srgbClr val="C00000"/>
                </a:solidFill>
              </a:rPr>
              <a:t>售後支持</a:t>
            </a:r>
            <a:r>
              <a:rPr lang="zh-TW" altLang="en-US" dirty="0"/>
              <a:t>、</a:t>
            </a:r>
            <a:r>
              <a:rPr dirty="0"/>
              <a:t>到</a:t>
            </a:r>
            <a:r>
              <a:rPr dirty="0">
                <a:solidFill>
                  <a:srgbClr val="C00000"/>
                </a:solidFill>
              </a:rPr>
              <a:t>忠誠度計畫</a:t>
            </a:r>
            <a:r>
              <a:rPr dirty="0"/>
              <a:t>等方面。</a:t>
            </a:r>
            <a:endParaRPr lang="en-US" dirty="0"/>
          </a:p>
          <a:p>
            <a:r>
              <a:rPr dirty="0"/>
              <a:t>良好的顧客關係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有助於提升顧客滿意度與品牌忠誠度，進而提高企業的長期收益。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Zappos 以卓越的顧客服務聞名，其24/7的客戶支持和寬鬆的退貨政策極大地增強了顧客的購物體驗。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2.4 顧客關係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收入來源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描述了企業如何從其價值主張中獲取經濟利益。</a:t>
            </a:r>
            <a:endParaRPr lang="en-US" dirty="0"/>
          </a:p>
          <a:p>
            <a:r>
              <a:rPr dirty="0"/>
              <a:t>這些來源可以包括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直接銷售、訂閱服務、租賃收入、廣告收入</a:t>
            </a:r>
            <a:r>
              <a:rPr dirty="0"/>
              <a:t>等。</a:t>
            </a:r>
            <a:endParaRPr lang="en-US" dirty="0"/>
          </a:p>
          <a:p>
            <a:r>
              <a:rPr dirty="0"/>
              <a:t>不同的收入模式會對企業的現金流和利潤結構產生不同的影響，</a:t>
            </a:r>
            <a:endParaRPr lang="en-US" dirty="0"/>
          </a:p>
          <a:p>
            <a:r>
              <a:rPr dirty="0"/>
              <a:t>因此設計有效的收入模式是經營模式中的一個關鍵挑戰。</a:t>
            </a:r>
            <a:endParaRPr lang="en-US" dirty="0"/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dirty="0"/>
              <a:t>Netflix 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訂閱服務模式</a:t>
            </a:r>
            <a:r>
              <a:rPr dirty="0"/>
              <a:t>就是一個成功的例子，通過穩定的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月費收入流</a:t>
            </a:r>
            <a:r>
              <a:rPr dirty="0"/>
              <a:t>，它能夠在內容創作和用戶體驗上進行大量投資。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2.5 收入來源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關鍵資源</a:t>
            </a:r>
            <a:endParaRPr lang="en-US" dirty="0"/>
          </a:p>
          <a:p>
            <a:pPr lvl="1"/>
            <a:r>
              <a:rPr dirty="0"/>
              <a:t>是指企業為了實現其價值主張所必須擁有的資源。</a:t>
            </a:r>
            <a:endParaRPr lang="en-US" dirty="0"/>
          </a:p>
          <a:p>
            <a:r>
              <a:rPr dirty="0"/>
              <a:t>這些資源可能是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物理的（如工廠和設備）、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智力的（如專利和品牌）、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人力的（如專業人才）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財務的（如資金）。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沒有這些關鍵資源，企業無法有效地運營或提供其價值主張。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2.6 關鍵資源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20</TotalTime>
  <Words>386</Words>
  <Application>Microsoft Office PowerPoint</Application>
  <PresentationFormat>如螢幕大小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1. 經營模式的定義</vt:lpstr>
      <vt:lpstr>2. 經營模式的主要構成要素</vt:lpstr>
      <vt:lpstr>2.1 價值主張</vt:lpstr>
      <vt:lpstr>2.2 顧客分群</vt:lpstr>
      <vt:lpstr>2.3 渠道</vt:lpstr>
      <vt:lpstr>2.4 顧客關係</vt:lpstr>
      <vt:lpstr>2.5 收入來源</vt:lpstr>
      <vt:lpstr>2.6 關鍵資源</vt:lpstr>
      <vt:lpstr>2.7 關鍵活動</vt:lpstr>
      <vt:lpstr>2.8 關鍵夥伴</vt:lpstr>
      <vt:lpstr>2.9 成本結構</vt:lpstr>
      <vt:lpstr>PowerPoint 簡報</vt:lpstr>
      <vt:lpstr>3.1 經營模式決定企業的競爭力</vt:lpstr>
      <vt:lpstr>3.2 經營模式幫助企業理解和適應市場變化</vt:lpstr>
      <vt:lpstr>3.3 經營模式影響企業的長期成長和盈利能力</vt:lpstr>
      <vt:lpstr>4. 結論與討論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課程綱要</dc:title>
  <dc:subject/>
  <dc:creator>User</dc:creator>
  <cp:keywords/>
  <dc:description>generated using python-pptx</dc:description>
  <cp:lastModifiedBy>tsu ccw</cp:lastModifiedBy>
  <cp:revision>5</cp:revision>
  <dcterms:created xsi:type="dcterms:W3CDTF">2013-01-27T09:14:16Z</dcterms:created>
  <dcterms:modified xsi:type="dcterms:W3CDTF">2024-08-15T08:21:01Z</dcterms:modified>
  <cp:category/>
</cp:coreProperties>
</file>