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1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75929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85171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49842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3550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4287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1346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310CD91-A3C6-4E3A-A43B-104A78501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創新科技的</a:t>
            </a:r>
            <a:endParaRPr lang="en-US" altLang="zh-TW" dirty="0"/>
          </a:p>
          <a:p>
            <a:r>
              <a:rPr lang="zh-TW" altLang="en-US" dirty="0"/>
              <a:t>概念與影響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人工智慧（AI）與機器學習是指</a:t>
            </a:r>
            <a:endParaRPr lang="en-US" dirty="0"/>
          </a:p>
          <a:p>
            <a:pPr lvl="1"/>
            <a:r>
              <a:rPr dirty="0"/>
              <a:t>通過</a:t>
            </a:r>
            <a:r>
              <a:rPr dirty="0">
                <a:solidFill>
                  <a:srgbClr val="C00000"/>
                </a:solidFill>
              </a:rPr>
              <a:t>模擬人類智能</a:t>
            </a:r>
            <a:r>
              <a:rPr dirty="0"/>
              <a:t>的技術來</a:t>
            </a:r>
            <a:r>
              <a:rPr dirty="0">
                <a:solidFill>
                  <a:srgbClr val="C00000"/>
                </a:solidFill>
              </a:rPr>
              <a:t>處理大量數據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並進行</a:t>
            </a:r>
            <a:r>
              <a:rPr dirty="0">
                <a:highlight>
                  <a:srgbClr val="FFFF00"/>
                </a:highlight>
              </a:rPr>
              <a:t>自動化決策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這些技術在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自動駕駛、語音識別、推薦系統</a:t>
            </a:r>
            <a:r>
              <a:rPr dirty="0"/>
              <a:t>等方面的應用</a:t>
            </a:r>
            <a:endParaRPr lang="en-US" dirty="0"/>
          </a:p>
          <a:p>
            <a:pPr lvl="1"/>
            <a:r>
              <a:rPr dirty="0"/>
              <a:t>極大地提升了產品和服務的智能化水平。</a:t>
            </a:r>
            <a:endParaRPr lang="en-US" dirty="0"/>
          </a:p>
          <a:p>
            <a:r>
              <a:rPr dirty="0">
                <a:highlight>
                  <a:srgbClr val="FFFF00"/>
                </a:highlight>
              </a:rPr>
              <a:t>AI技術正在重塑許多行業的未來</a:t>
            </a:r>
            <a:r>
              <a:rPr dirty="0"/>
              <a:t>，成為企業創新的重要驅動力。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2.5 人工智慧與機器學習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70AC2470-EF21-4F2F-9205-8EDAB88EA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科技創新的主要驅動力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>
                <a:solidFill>
                  <a:srgbClr val="C00000"/>
                </a:solidFill>
              </a:rPr>
              <a:t>市場需求的變化</a:t>
            </a:r>
            <a:r>
              <a:rPr dirty="0"/>
              <a:t>是</a:t>
            </a:r>
            <a:r>
              <a:rPr dirty="0">
                <a:highlight>
                  <a:srgbClr val="FFFF00"/>
                </a:highlight>
              </a:rPr>
              <a:t>科技創新的重要驅動力</a:t>
            </a:r>
            <a:r>
              <a:rPr dirty="0"/>
              <a:t>之一</a:t>
            </a:r>
            <a:endParaRPr lang="en-US" dirty="0"/>
          </a:p>
          <a:p>
            <a:r>
              <a:rPr dirty="0"/>
              <a:t>隨著消費者需求的不斷變化，企業需要不斷創新以滿足這些新需求。</a:t>
            </a:r>
            <a:endParaRPr lang="en-US" dirty="0"/>
          </a:p>
          <a:p>
            <a:r>
              <a:rPr dirty="0"/>
              <a:t>現代消費者要求產品和服務具有更高的品質、更個性化的體驗以及更高的便利性，</a:t>
            </a:r>
            <a:endParaRPr lang="en-US" dirty="0"/>
          </a:p>
          <a:p>
            <a:r>
              <a:rPr dirty="0"/>
              <a:t>這些需求推動了科技創新。</a:t>
            </a:r>
            <a:endParaRPr lang="en-US" dirty="0"/>
          </a:p>
          <a:p>
            <a:r>
              <a:rPr dirty="0"/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>
                <a:highlight>
                  <a:srgbClr val="FFFF00"/>
                </a:highlight>
              </a:rPr>
              <a:t>智能手機的普及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dirty="0"/>
              <a:t>就是為了</a:t>
            </a:r>
            <a:r>
              <a:rPr dirty="0">
                <a:solidFill>
                  <a:srgbClr val="C00000"/>
                </a:solidFill>
              </a:rPr>
              <a:t>滿足消費者對於移動通信和多媒體功能的需求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市場需求的變化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在全球化的市場環境中，企業面臨著來自各個方向的競爭壓力。</a:t>
            </a:r>
            <a:endParaRPr lang="en-US" dirty="0"/>
          </a:p>
          <a:p>
            <a:r>
              <a:rPr dirty="0"/>
              <a:t>為了在競爭中保持優勢，企業必須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不斷引入創新技術來提升產品性能、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降低生產成本、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創造全新的市場機會。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競爭壓力迫使企業加速科技創新，以確保其市場領導地位。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競爭壓力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科技本身的進步也是創新的主要驅動力之一。隨著基礎科學的突破，許多技術得以快速發展並應用於實際生產中。</a:t>
            </a:r>
            <a:endParaRPr lang="en-US" dirty="0"/>
          </a:p>
          <a:p>
            <a:r>
              <a:rPr dirty="0"/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>
                <a:highlight>
                  <a:srgbClr val="FFFF00"/>
                </a:highlight>
              </a:rPr>
              <a:t>半導體技術</a:t>
            </a:r>
            <a:r>
              <a:rPr dirty="0"/>
              <a:t>的進步</a:t>
            </a:r>
            <a:endParaRPr lang="en-US" dirty="0"/>
          </a:p>
          <a:p>
            <a:pPr lvl="1"/>
            <a:r>
              <a:rPr lang="zh-TW" altLang="en-US" b="0" i="0" dirty="0">
                <a:solidFill>
                  <a:srgbClr val="212529"/>
                </a:solidFill>
                <a:effectLst/>
                <a:latin typeface="system-ui"/>
              </a:rPr>
              <a:t>➜</a:t>
            </a:r>
            <a:r>
              <a:rPr dirty="0"/>
              <a:t>推動了</a:t>
            </a:r>
            <a:r>
              <a:rPr dirty="0">
                <a:highlight>
                  <a:srgbClr val="FFFF00"/>
                </a:highlight>
              </a:rPr>
              <a:t>計算機技術</a:t>
            </a:r>
            <a:r>
              <a:rPr dirty="0"/>
              <a:t>的快速發展</a:t>
            </a:r>
            <a:endParaRPr lang="en-US" dirty="0"/>
          </a:p>
          <a:p>
            <a:pPr lvl="1"/>
            <a:r>
              <a:rPr lang="zh-TW" altLang="en-US" b="0" i="0" dirty="0">
                <a:solidFill>
                  <a:srgbClr val="212529"/>
                </a:solidFill>
                <a:effectLst/>
                <a:latin typeface="system-ui"/>
              </a:rPr>
              <a:t>➜</a:t>
            </a:r>
            <a:r>
              <a:rPr dirty="0"/>
              <a:t>並進一步催生了</a:t>
            </a:r>
            <a:r>
              <a:rPr dirty="0">
                <a:highlight>
                  <a:srgbClr val="FFFF00"/>
                </a:highlight>
              </a:rPr>
              <a:t>人工智慧和物聯網</a:t>
            </a:r>
            <a:r>
              <a:rPr dirty="0"/>
              <a:t>等新興領域。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科技進步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政府政策與法規在促進科技創新方面也發揮著重要作用。</a:t>
            </a:r>
            <a:endParaRPr lang="en-US" dirty="0"/>
          </a:p>
          <a:p>
            <a:r>
              <a:rPr dirty="0"/>
              <a:t>政府通過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政策支持、資金投入、稅收優惠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dirty="0"/>
              <a:t>等方式</a:t>
            </a:r>
            <a:endParaRPr lang="en-US" dirty="0"/>
          </a:p>
          <a:p>
            <a:pPr lvl="1"/>
            <a:r>
              <a:rPr dirty="0"/>
              <a:t>鼓勵企業進行技術研發與創新。</a:t>
            </a:r>
            <a:endParaRPr lang="en-US" dirty="0"/>
          </a:p>
          <a:p>
            <a:r>
              <a:rPr dirty="0"/>
              <a:t>此外，政府還可以通過立法來推動科技創新的應用，</a:t>
            </a:r>
            <a:endParaRPr lang="en-US" dirty="0"/>
          </a:p>
          <a:p>
            <a:r>
              <a:rPr dirty="0"/>
              <a:t>例如</a:t>
            </a:r>
            <a:r>
              <a:rPr lang="zh-CN" altLang="en-US" dirty="0"/>
              <a:t>：</a:t>
            </a:r>
            <a:r>
              <a:rPr dirty="0">
                <a:highlight>
                  <a:srgbClr val="FFFF00"/>
                </a:highlight>
              </a:rPr>
              <a:t>環保法規</a:t>
            </a:r>
            <a:r>
              <a:rPr dirty="0"/>
              <a:t>促使企業採用</a:t>
            </a:r>
            <a:r>
              <a:rPr dirty="0">
                <a:solidFill>
                  <a:srgbClr val="C00000"/>
                </a:solidFill>
              </a:rPr>
              <a:t>更清潔的生產技術</a:t>
            </a:r>
            <a:r>
              <a:rPr lang="en-US" dirty="0">
                <a:solidFill>
                  <a:srgbClr val="C00000"/>
                </a:solidFill>
              </a:rPr>
              <a:t>(ESG</a:t>
            </a:r>
            <a:r>
              <a:rPr lang="zh-CN" altLang="en-US" dirty="0">
                <a:solidFill>
                  <a:srgbClr val="C00000"/>
                </a:solidFill>
              </a:rPr>
              <a:t>，永續報告書）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3.4 政府政策與法規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C00000"/>
                </a:solidFill>
              </a:rPr>
              <a:t>資本的投入</a:t>
            </a:r>
            <a:r>
              <a:rPr dirty="0"/>
              <a:t>是</a:t>
            </a:r>
            <a:r>
              <a:rPr dirty="0">
                <a:solidFill>
                  <a:srgbClr val="C00000"/>
                </a:solidFill>
              </a:rPr>
              <a:t>科技創新</a:t>
            </a:r>
            <a:r>
              <a:rPr dirty="0"/>
              <a:t>的重要驅動力之一</a:t>
            </a:r>
            <a:endParaRPr lang="en-US" dirty="0"/>
          </a:p>
          <a:p>
            <a:r>
              <a:rPr lang="zh-CN" altLang="en-US" dirty="0"/>
              <a:t>種類：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風險投資、私募股權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政府資助</a:t>
            </a:r>
            <a:r>
              <a:rPr lang="zh-CN" altLang="en-US" dirty="0"/>
              <a:t>，</a:t>
            </a:r>
            <a:r>
              <a:rPr dirty="0"/>
              <a:t>等資本來源為新技術的研發和商業化提供了資金支持。</a:t>
            </a:r>
            <a:endParaRPr lang="en-US" dirty="0"/>
          </a:p>
          <a:p>
            <a:r>
              <a:rPr dirty="0"/>
              <a:t>隨著創新科技的潛力被逐漸認識，越來越多的投資者願意投入資金支持新技術的發展，從而推動了科技創新。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3.5 資本與投資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8C082A2C-E591-48F5-91B9-2D62C17F2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創新科技對企業經營模式的影響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highlight>
                  <a:srgbClr val="FFFF00"/>
                </a:highlight>
              </a:rPr>
              <a:t>創新科技</a:t>
            </a:r>
            <a:r>
              <a:rPr dirty="0"/>
              <a:t>往往引發</a:t>
            </a:r>
            <a:r>
              <a:rPr dirty="0">
                <a:solidFill>
                  <a:srgbClr val="C00000"/>
                </a:solidFill>
              </a:rPr>
              <a:t>企業商業模式的轉型。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傳統的商業模式可能不再適應新的技術環境，企業必須重新設計其價值創造與獲取的方式。</a:t>
            </a:r>
            <a:endParaRPr lang="en-US" dirty="0"/>
          </a:p>
          <a:p>
            <a:r>
              <a:rPr dirty="0"/>
              <a:t>例如，</a:t>
            </a:r>
            <a:endParaRPr lang="en-US" dirty="0"/>
          </a:p>
          <a:p>
            <a:pPr lvl="1"/>
            <a:r>
              <a:rPr dirty="0"/>
              <a:t>隨著</a:t>
            </a:r>
            <a:r>
              <a:rPr dirty="0">
                <a:highlight>
                  <a:srgbClr val="FFFF00"/>
                </a:highlight>
              </a:rPr>
              <a:t>互聯網技</a:t>
            </a:r>
            <a:r>
              <a:rPr dirty="0"/>
              <a:t>術的發展，許多企業從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傳統的實體銷</a:t>
            </a:r>
            <a:r>
              <a:rPr dirty="0"/>
              <a:t>售轉向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電子商務模式</a:t>
            </a:r>
            <a:r>
              <a:rPr dirty="0"/>
              <a:t>，從而擴大了市場覆蓋範圍並降低了運營成本。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商業模式的轉型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創新科技可以顯著提升企業的運營效率。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自動化技術、人工智慧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數位化工具</a:t>
            </a:r>
            <a:r>
              <a:rPr dirty="0"/>
              <a:t>使得企業能夠在更短的時間內完成更多工作，</a:t>
            </a:r>
            <a:endParaRPr lang="en-US" dirty="0"/>
          </a:p>
          <a:p>
            <a:pPr lvl="1"/>
            <a:r>
              <a:rPr dirty="0"/>
              <a:t>同時減少了人為錯誤並降低了運營成本。</a:t>
            </a:r>
            <a:endParaRPr lang="en-US" dirty="0"/>
          </a:p>
          <a:p>
            <a:pPr lvl="1"/>
            <a:r>
              <a:rPr dirty="0"/>
              <a:t>這不僅使企業能夠更快地回應市場需求，還能提高整體生產力。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提升運營效率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310CD91-A3C6-4E3A-A43B-104A78501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創新科技的定義</a:t>
            </a:r>
          </a:p>
        </p:txBody>
      </p:sp>
    </p:spTree>
    <p:extLst>
      <p:ext uri="{BB962C8B-B14F-4D97-AF65-F5344CB8AC3E}">
        <p14:creationId xmlns:p14="http://schemas.microsoft.com/office/powerpoint/2010/main" val="3468656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創新科技不僅僅是對現有產品或服務的改進，</a:t>
            </a:r>
            <a:r>
              <a:rPr dirty="0">
                <a:solidFill>
                  <a:srgbClr val="C00000"/>
                </a:solidFill>
              </a:rPr>
              <a:t>還能創造出全新的市場機會</a:t>
            </a:r>
            <a:r>
              <a:rPr dirty="0"/>
              <a:t>。</a:t>
            </a:r>
            <a:endParaRPr lang="en-US" dirty="0"/>
          </a:p>
          <a:p>
            <a:r>
              <a:rPr dirty="0"/>
              <a:t>當一項新技術被廣泛應用時，它可能催生出新的行業和商業模式，為企業帶來全新的增長機遇。</a:t>
            </a:r>
            <a:endParaRPr lang="en-US" dirty="0"/>
          </a:p>
          <a:p>
            <a:r>
              <a:rPr dirty="0"/>
              <a:t>例如，</a:t>
            </a:r>
            <a:endParaRPr lang="en-US" dirty="0"/>
          </a:p>
          <a:p>
            <a:pPr lvl="1"/>
            <a:r>
              <a:rPr dirty="0"/>
              <a:t>隨著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智能家居技術</a:t>
            </a:r>
            <a:r>
              <a:rPr dirty="0"/>
              <a:t>的發展，市場上</a:t>
            </a:r>
            <a:r>
              <a:rPr dirty="0">
                <a:solidFill>
                  <a:srgbClr val="C00000"/>
                </a:solidFill>
              </a:rPr>
              <a:t>出現了大量新型產品和服務</a:t>
            </a:r>
            <a:r>
              <a:rPr dirty="0"/>
              <a:t>，並且帶動了相關</a:t>
            </a:r>
            <a:r>
              <a:rPr dirty="0">
                <a:solidFill>
                  <a:srgbClr val="C00000"/>
                </a:solidFill>
              </a:rPr>
              <a:t>產業鏈</a:t>
            </a:r>
            <a:r>
              <a:rPr dirty="0"/>
              <a:t>的發展。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創造新市場機會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創新科技能夠顯著提升客戶體驗。</a:t>
            </a:r>
            <a:endParaRPr lang="en-US" dirty="0"/>
          </a:p>
          <a:p>
            <a:r>
              <a:rPr dirty="0"/>
              <a:t>企業通過使用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數據分析、個性化推薦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智能化服務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能夠更好地</a:t>
            </a:r>
            <a:r>
              <a:rPr dirty="0">
                <a:highlight>
                  <a:srgbClr val="FFFF00"/>
                </a:highlight>
              </a:rPr>
              <a:t>理解</a:t>
            </a:r>
            <a:r>
              <a:rPr dirty="0"/>
              <a:t>和</a:t>
            </a:r>
            <a:r>
              <a:rPr dirty="0">
                <a:highlight>
                  <a:srgbClr val="FFFF00"/>
                </a:highlight>
              </a:rPr>
              <a:t>滿足客戶需求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提供更具</a:t>
            </a:r>
            <a:r>
              <a:rPr dirty="0">
                <a:solidFill>
                  <a:srgbClr val="C00000"/>
                </a:solidFill>
              </a:rPr>
              <a:t>針對性的產品和服務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這種技術驅動的客戶體驗提升，不僅提高了</a:t>
            </a:r>
            <a:r>
              <a:rPr dirty="0">
                <a:solidFill>
                  <a:srgbClr val="C00000"/>
                </a:solidFill>
              </a:rPr>
              <a:t>客戶滿意度</a:t>
            </a:r>
            <a:r>
              <a:rPr dirty="0"/>
              <a:t>，還</a:t>
            </a:r>
            <a:r>
              <a:rPr dirty="0">
                <a:solidFill>
                  <a:srgbClr val="C00000"/>
                </a:solidFill>
              </a:rPr>
              <a:t>增強了客戶忠誠度</a:t>
            </a:r>
            <a:r>
              <a:rPr dirty="0"/>
              <a:t>，從而促進了企業的長期發展。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4.4 增強客戶體驗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儘管創新科技為企業帶來了諸多機遇，但同時也伴隨著一定的風險與挑戰。企業在採用新技術時，</a:t>
            </a:r>
            <a:endParaRPr lang="en-US" dirty="0"/>
          </a:p>
          <a:p>
            <a:r>
              <a:rPr dirty="0"/>
              <a:t>可能面臨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技術實施失敗</a:t>
            </a:r>
            <a:r>
              <a:rPr dirty="0"/>
              <a:t>、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資本投入過高</a:t>
            </a:r>
            <a:r>
              <a:rPr dirty="0"/>
              <a:t>、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市場接受度低</a:t>
            </a:r>
            <a:r>
              <a:rPr dirty="0"/>
              <a:t>等風險。</a:t>
            </a:r>
            <a:endParaRPr lang="en-US" dirty="0"/>
          </a:p>
          <a:p>
            <a:pPr lvl="1"/>
            <a:r>
              <a:rPr dirty="0"/>
              <a:t>此外，技術的不斷進步也要求企業具備快速適應的能力，否則可能會在市場競爭中處於劣勢。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4.5 面臨的風險與挑戰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highlight>
                  <a:srgbClr val="FFFF00"/>
                </a:highlight>
              </a:rPr>
              <a:t>創新科技</a:t>
            </a:r>
            <a:r>
              <a:rPr dirty="0"/>
              <a:t>是現代企業競爭力的重要來源。透過對創新科技的深入理解和應用，</a:t>
            </a:r>
            <a:endParaRPr lang="en-US" dirty="0"/>
          </a:p>
          <a:p>
            <a:r>
              <a:rPr dirty="0"/>
              <a:t>企業可以實現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商業模式的轉型、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提升運營效率、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創造新市場機會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並增強客戶體驗。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dirty="0"/>
              <a:t>然而，企業在追求科技創新的同時，也必須認真評估和管理相關風險，以確保其可持續發展。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結論與討論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你認為哪些創新科技對某一行業的影響最大？為什麼？</a:t>
            </a:r>
          </a:p>
          <a:p>
            <a:r>
              <a:rPr dirty="0"/>
              <a:t>在企業應用創新科技的過程中，可能會遇到哪些挑戰？如何應對這些挑戰？</a:t>
            </a:r>
          </a:p>
          <a:p>
            <a:r>
              <a:rPr dirty="0"/>
              <a:t>你能否舉出一個企業因為創新科技而成功轉型的例子？該企業是如何應用這些技術的？</a:t>
            </a:r>
            <a:br>
              <a:rPr dirty="0"/>
            </a:br>
            <a:endParaRPr dirty="0"/>
          </a:p>
          <a:p>
            <a:r>
              <a:rPr dirty="0"/>
              <a:t>透過這些問題的討論，我們希望大家能夠更深刻地理解創新科技對企業經營模式的影響，並為未來的商業挑戰做好準備。</a:t>
            </a:r>
            <a:br>
              <a:rPr dirty="0"/>
            </a:b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在本單元的最後，我們鼓勵同學們思考以下問題：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創新科技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是指通過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技術的創新</a:t>
            </a:r>
            <a:r>
              <a:rPr dirty="0"/>
              <a:t>與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應用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帶來</a:t>
            </a:r>
            <a:r>
              <a:rPr dirty="0">
                <a:solidFill>
                  <a:srgbClr val="C00000"/>
                </a:solidFill>
              </a:rPr>
              <a:t>全新的解決方案</a:t>
            </a:r>
            <a:r>
              <a:rPr dirty="0"/>
              <a:t>、</a:t>
            </a:r>
            <a:r>
              <a:rPr dirty="0">
                <a:solidFill>
                  <a:srgbClr val="C00000"/>
                </a:solidFill>
              </a:rPr>
              <a:t>產品</a:t>
            </a:r>
            <a:r>
              <a:rPr dirty="0"/>
              <a:t>或</a:t>
            </a:r>
            <a:r>
              <a:rPr dirty="0">
                <a:solidFill>
                  <a:srgbClr val="C00000"/>
                </a:solidFill>
              </a:rPr>
              <a:t>服務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從而創造出新的市場或徹底改變現有市場的科技發展。</a:t>
            </a:r>
            <a:endParaRPr lang="en-US" dirty="0"/>
          </a:p>
          <a:p>
            <a:r>
              <a:rPr dirty="0"/>
              <a:t>這些技術不僅僅是在已有技術基礎上的改進，而是能夠顛覆行業規則，帶來深遠變革的突破性發展。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創新科技的定義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rgbClr val="C00000"/>
                </a:solidFill>
              </a:rPr>
              <a:t>顛覆性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創新科技往往具有顛覆行業現狀的潛力。</a:t>
            </a:r>
            <a:endParaRPr lang="en-US" dirty="0"/>
          </a:p>
          <a:p>
            <a:pPr lvl="1"/>
            <a:r>
              <a:rPr dirty="0"/>
              <a:t>例如，</a:t>
            </a:r>
            <a:r>
              <a:rPr dirty="0">
                <a:highlight>
                  <a:srgbClr val="FFFF00"/>
                </a:highlight>
              </a:rPr>
              <a:t>互聯網</a:t>
            </a:r>
            <a:r>
              <a:rPr dirty="0"/>
              <a:t>的出現</a:t>
            </a:r>
            <a:r>
              <a:rPr dirty="0">
                <a:solidFill>
                  <a:srgbClr val="7030A0"/>
                </a:solidFill>
              </a:rPr>
              <a:t>徹底改變了信息傳遞的方式</a:t>
            </a:r>
            <a:r>
              <a:rPr dirty="0"/>
              <a:t>，使得傳統媒體業務模式受到極大挑戰。</a:t>
            </a:r>
          </a:p>
          <a:p>
            <a:r>
              <a:rPr dirty="0">
                <a:solidFill>
                  <a:srgbClr val="C00000"/>
                </a:solidFill>
              </a:rPr>
              <a:t>持續性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創新科技並非一次性突破，而是隨著時間的不斷演進和應用，持續地改變和提升企業運營方式。</a:t>
            </a:r>
          </a:p>
          <a:p>
            <a:r>
              <a:rPr dirty="0">
                <a:solidFill>
                  <a:srgbClr val="C00000"/>
                </a:solidFill>
              </a:rPr>
              <a:t>廣泛應用性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創新科技通常能夠應用於多個行業，並通過不斷的跨領域融合產生新的創新應用。</a:t>
            </a:r>
            <a:endParaRPr lang="en-US" dirty="0"/>
          </a:p>
          <a:p>
            <a:pPr lvl="1"/>
            <a:r>
              <a:rPr dirty="0"/>
              <a:t>例如，</a:t>
            </a:r>
            <a:r>
              <a:rPr dirty="0">
                <a:highlight>
                  <a:srgbClr val="FFFF00"/>
                </a:highlight>
              </a:rPr>
              <a:t>人工智慧技術</a:t>
            </a:r>
            <a:r>
              <a:rPr dirty="0"/>
              <a:t>不僅</a:t>
            </a:r>
            <a:r>
              <a:rPr dirty="0">
                <a:solidFill>
                  <a:srgbClr val="7030A0"/>
                </a:solidFill>
              </a:rPr>
              <a:t>改變了製造業</a:t>
            </a:r>
            <a:r>
              <a:rPr dirty="0"/>
              <a:t>，</a:t>
            </a:r>
            <a:r>
              <a:rPr dirty="0">
                <a:solidFill>
                  <a:srgbClr val="7030A0"/>
                </a:solidFill>
              </a:rPr>
              <a:t>也深刻影響了醫療、金融、零售等領域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創新科技通常具有以下特徵：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551"/>
            <a:ext cx="7772400" cy="1447060"/>
          </a:xfrm>
        </p:spPr>
        <p:txBody>
          <a:bodyPr>
            <a:normAutofit/>
          </a:bodyPr>
          <a:lstStyle/>
          <a:p>
            <a:r>
              <a:rPr sz="6600" dirty="0"/>
              <a:t>2. 創新科技的類型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7669" y="3100966"/>
            <a:ext cx="8495931" cy="2674054"/>
          </a:xfrm>
        </p:spPr>
        <p:txBody>
          <a:bodyPr>
            <a:normAutofit fontScale="92500" lnSpcReduction="20000"/>
          </a:bodyPr>
          <a:lstStyle/>
          <a:p>
            <a:endParaRPr sz="8800" dirty="0"/>
          </a:p>
          <a:p>
            <a:pPr lvl="1"/>
            <a:r>
              <a:rPr sz="3600" dirty="0"/>
              <a:t>創新科技的類型可以根據其應用範疇、技術特性和市場影響力進行分類。以下是幾種類型的創新科技：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數位技術包括</a:t>
            </a:r>
            <a:endParaRPr lang="en-US" dirty="0"/>
          </a:p>
          <a:p>
            <a:pPr lvl="1"/>
            <a:r>
              <a:rPr dirty="0">
                <a:highlight>
                  <a:srgbClr val="FFFF00"/>
                </a:highlight>
              </a:rPr>
              <a:t>雲計算、大數據、物聯網</a:t>
            </a:r>
            <a:r>
              <a:rPr lang="zh-TW" altLang="en-US" dirty="0">
                <a:highlight>
                  <a:srgbClr val="FFFF00"/>
                </a:highlight>
              </a:rPr>
              <a:t>、</a:t>
            </a:r>
            <a:r>
              <a:rPr dirty="0">
                <a:highlight>
                  <a:srgbClr val="FFFF00"/>
                </a:highlight>
              </a:rPr>
              <a:t>人工智慧等。</a:t>
            </a:r>
            <a:endParaRPr lang="en-US" dirty="0">
              <a:highlight>
                <a:srgbClr val="FFFF00"/>
              </a:highlight>
            </a:endParaRPr>
          </a:p>
          <a:p>
            <a:r>
              <a:rPr dirty="0"/>
              <a:t>這些技術通過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數據的收集、處理和分析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為企業提供了更精確的決策支持和運營優化手段。</a:t>
            </a:r>
            <a:endParaRPr lang="en-US" dirty="0"/>
          </a:p>
          <a:p>
            <a:r>
              <a:rPr dirty="0"/>
              <a:t>數位技術還推動了許多行業的數位轉型，重塑了企業的經營模式。</a:t>
            </a:r>
            <a:endParaRPr lang="en-US" dirty="0"/>
          </a:p>
          <a:p>
            <a:r>
              <a:rPr dirty="0"/>
              <a:t>例如，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雲計算技術</a:t>
            </a:r>
            <a:r>
              <a:rPr lang="zh-CN" altLang="en-US" dirty="0"/>
              <a:t>：</a:t>
            </a:r>
            <a:r>
              <a:rPr dirty="0">
                <a:solidFill>
                  <a:srgbClr val="C00000"/>
                </a:solidFill>
              </a:rPr>
              <a:t>使企業能夠更靈活地管理其IT資源，並降低了運營成本。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數位技術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生物技術是</a:t>
            </a:r>
            <a:endParaRPr lang="en-US" dirty="0"/>
          </a:p>
          <a:p>
            <a:pPr lvl="1"/>
            <a:r>
              <a:rPr dirty="0"/>
              <a:t>將生物學的原理和方法應用於技術創新的一個領域。</a:t>
            </a:r>
            <a:endParaRPr lang="en-US" dirty="0"/>
          </a:p>
          <a:p>
            <a:r>
              <a:rPr dirty="0"/>
              <a:t>這些技術包括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基因編輯、再生醫學、生物製藥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正在改變</a:t>
            </a:r>
            <a:r>
              <a:rPr dirty="0">
                <a:highlight>
                  <a:srgbClr val="FFFF00"/>
                </a:highlight>
              </a:rPr>
              <a:t>醫療保健</a:t>
            </a:r>
            <a:r>
              <a:rPr dirty="0"/>
              <a:t>、</a:t>
            </a:r>
            <a:r>
              <a:rPr dirty="0">
                <a:highlight>
                  <a:srgbClr val="FFFF00"/>
                </a:highlight>
              </a:rPr>
              <a:t>農業</a:t>
            </a:r>
            <a:r>
              <a:rPr dirty="0"/>
              <a:t>和</a:t>
            </a:r>
            <a:r>
              <a:rPr dirty="0">
                <a:highlight>
                  <a:srgbClr val="FFFF00"/>
                </a:highlight>
              </a:rPr>
              <a:t>環境保護</a:t>
            </a:r>
            <a:r>
              <a:rPr dirty="0"/>
              <a:t>等行業。</a:t>
            </a:r>
            <a:endParaRPr lang="en-US" dirty="0"/>
          </a:p>
          <a:p>
            <a:r>
              <a:rPr dirty="0"/>
              <a:t>生物技術的進步</a:t>
            </a:r>
            <a:endParaRPr lang="en-US" dirty="0"/>
          </a:p>
          <a:p>
            <a:pPr lvl="1"/>
            <a:r>
              <a:rPr dirty="0"/>
              <a:t>使得</a:t>
            </a:r>
            <a:r>
              <a:rPr dirty="0">
                <a:solidFill>
                  <a:srgbClr val="7030A0"/>
                </a:solidFill>
              </a:rPr>
              <a:t>個性化醫療</a:t>
            </a:r>
            <a:r>
              <a:rPr dirty="0"/>
              <a:t>成為可能，</a:t>
            </a:r>
            <a:endParaRPr lang="en-US" dirty="0"/>
          </a:p>
          <a:p>
            <a:pPr lvl="1"/>
            <a:r>
              <a:rPr dirty="0"/>
              <a:t>也促進了更為</a:t>
            </a:r>
            <a:r>
              <a:rPr dirty="0">
                <a:solidFill>
                  <a:srgbClr val="7030A0"/>
                </a:solidFill>
              </a:rPr>
              <a:t>環保的生產方式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生物技術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新材料技術涉及</a:t>
            </a:r>
            <a:endParaRPr lang="en-US" dirty="0"/>
          </a:p>
          <a:p>
            <a:pPr lvl="1"/>
            <a:r>
              <a:rPr dirty="0"/>
              <a:t>創造或改進材料的科學和技術。</a:t>
            </a:r>
            <a:endParaRPr lang="en-US" dirty="0"/>
          </a:p>
          <a:p>
            <a:r>
              <a:rPr dirty="0"/>
              <a:t>這些材料包括</a:t>
            </a:r>
            <a:endParaRPr lang="en-US" dirty="0"/>
          </a:p>
          <a:p>
            <a:pPr lvl="1"/>
            <a:r>
              <a:rPr dirty="0">
                <a:highlight>
                  <a:srgbClr val="FFFF00"/>
                </a:highlight>
              </a:rPr>
              <a:t>納米材料</a:t>
            </a:r>
            <a:r>
              <a:rPr dirty="0"/>
              <a:t>、</a:t>
            </a:r>
            <a:r>
              <a:rPr dirty="0">
                <a:highlight>
                  <a:srgbClr val="FFFF00"/>
                </a:highlight>
              </a:rPr>
              <a:t>高強度合金</a:t>
            </a:r>
            <a:r>
              <a:rPr dirty="0"/>
              <a:t>、</a:t>
            </a:r>
            <a:r>
              <a:rPr dirty="0">
                <a:highlight>
                  <a:srgbClr val="FFFF00"/>
                </a:highlight>
              </a:rPr>
              <a:t>先進複合材料</a:t>
            </a:r>
            <a:r>
              <a:rPr dirty="0"/>
              <a:t>等。</a:t>
            </a:r>
            <a:endParaRPr lang="en-US" dirty="0"/>
          </a:p>
          <a:p>
            <a:r>
              <a:rPr dirty="0"/>
              <a:t>新材料技術不僅</a:t>
            </a:r>
            <a:endParaRPr lang="en-US" dirty="0"/>
          </a:p>
          <a:p>
            <a:pPr lvl="1"/>
            <a:r>
              <a:rPr dirty="0"/>
              <a:t>提升了</a:t>
            </a:r>
            <a:r>
              <a:rPr dirty="0">
                <a:solidFill>
                  <a:srgbClr val="7030A0"/>
                </a:solidFill>
              </a:rPr>
              <a:t>產品性能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還推動了</a:t>
            </a:r>
            <a:r>
              <a:rPr dirty="0">
                <a:solidFill>
                  <a:srgbClr val="7030A0"/>
                </a:solidFill>
              </a:rPr>
              <a:t>新能源</a:t>
            </a:r>
            <a:r>
              <a:rPr dirty="0"/>
              <a:t>、</a:t>
            </a:r>
            <a:r>
              <a:rPr dirty="0">
                <a:solidFill>
                  <a:srgbClr val="7030A0"/>
                </a:solidFill>
              </a:rPr>
              <a:t>航空航天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和電</a:t>
            </a:r>
            <a:r>
              <a:rPr dirty="0">
                <a:solidFill>
                  <a:srgbClr val="7030A0"/>
                </a:solidFill>
              </a:rPr>
              <a:t>子消費品</a:t>
            </a:r>
            <a:r>
              <a:rPr dirty="0"/>
              <a:t>等行業的發展。</a:t>
            </a:r>
            <a:endParaRPr lang="en-US" dirty="0"/>
          </a:p>
          <a:p>
            <a:r>
              <a:rPr dirty="0"/>
              <a:t>例如，</a:t>
            </a:r>
            <a:endParaRPr lang="en-US" dirty="0"/>
          </a:p>
          <a:p>
            <a:pPr lvl="1"/>
            <a:r>
              <a:rPr dirty="0">
                <a:highlight>
                  <a:srgbClr val="FFFF00"/>
                </a:highlight>
              </a:rPr>
              <a:t>碳纖維複合材料</a:t>
            </a:r>
            <a:r>
              <a:rPr dirty="0"/>
              <a:t>的應用</a:t>
            </a:r>
            <a:r>
              <a:rPr lang="zh-CN" altLang="en-US" dirty="0"/>
              <a:t>：</a:t>
            </a:r>
            <a:r>
              <a:rPr dirty="0"/>
              <a:t>顯著減輕了飛機和汽車的重量，提高了能源效率。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新材料技術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能源技術包括</a:t>
            </a:r>
            <a:endParaRPr lang="en-US" dirty="0"/>
          </a:p>
          <a:p>
            <a:pPr lvl="1"/>
            <a:r>
              <a:rPr dirty="0">
                <a:highlight>
                  <a:srgbClr val="FFFF00"/>
                </a:highlight>
              </a:rPr>
              <a:t>可再生能源技術</a:t>
            </a:r>
            <a:r>
              <a:rPr dirty="0"/>
              <a:t>（</a:t>
            </a:r>
            <a:r>
              <a:rPr dirty="0">
                <a:solidFill>
                  <a:srgbClr val="C00000"/>
                </a:solidFill>
              </a:rPr>
              <a:t>太陽能、風能</a:t>
            </a:r>
            <a:r>
              <a:rPr dirty="0"/>
              <a:t>）</a:t>
            </a:r>
            <a:endParaRPr lang="en-US" dirty="0"/>
          </a:p>
          <a:p>
            <a:pPr lvl="1"/>
            <a:r>
              <a:rPr dirty="0">
                <a:highlight>
                  <a:srgbClr val="FFFF00"/>
                </a:highlight>
              </a:rPr>
              <a:t>能源儲存技術</a:t>
            </a:r>
            <a:r>
              <a:rPr dirty="0"/>
              <a:t>（</a:t>
            </a:r>
            <a:r>
              <a:rPr dirty="0">
                <a:solidFill>
                  <a:srgbClr val="C00000"/>
                </a:solidFill>
              </a:rPr>
              <a:t>鋰電池、氫燃料電池</a:t>
            </a:r>
            <a:r>
              <a:rPr dirty="0"/>
              <a:t>）。</a:t>
            </a:r>
            <a:endParaRPr lang="en-US" dirty="0"/>
          </a:p>
          <a:p>
            <a:r>
              <a:rPr dirty="0"/>
              <a:t>這些技術正在改變</a:t>
            </a:r>
            <a:endParaRPr lang="en-US" dirty="0"/>
          </a:p>
          <a:p>
            <a:pPr lvl="1"/>
            <a:r>
              <a:rPr dirty="0"/>
              <a:t>能源的</a:t>
            </a:r>
            <a:r>
              <a:rPr dirty="0">
                <a:solidFill>
                  <a:srgbClr val="C00000"/>
                </a:solidFill>
              </a:rPr>
              <a:t>生產和消費模式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推動</a:t>
            </a:r>
            <a:r>
              <a:rPr dirty="0">
                <a:solidFill>
                  <a:srgbClr val="C00000"/>
                </a:solidFill>
              </a:rPr>
              <a:t>全球能源結構</a:t>
            </a:r>
            <a:r>
              <a:rPr dirty="0"/>
              <a:t>的轉型。</a:t>
            </a:r>
            <a:endParaRPr lang="en-US" dirty="0"/>
          </a:p>
          <a:p>
            <a:r>
              <a:rPr dirty="0"/>
              <a:t>隨著這些技術的進步，企業不僅能降低能源成本，還能減少對環境的影響，提升可持續發展能力。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2.4 能源技術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26</TotalTime>
  <Words>478</Words>
  <Application>Microsoft Office PowerPoint</Application>
  <PresentationFormat>如螢幕大小 (4:3)</PresentationFormat>
  <Paragraphs>140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Segoe Condensed</vt:lpstr>
      <vt:lpstr>system-ui</vt:lpstr>
      <vt:lpstr>微軟正黑體</vt:lpstr>
      <vt:lpstr>Arial</vt:lpstr>
      <vt:lpstr>Bookman Old Style</vt:lpstr>
      <vt:lpstr>佈景主題4-粗體大字</vt:lpstr>
      <vt:lpstr>PowerPoint 簡報</vt:lpstr>
      <vt:lpstr>PowerPoint 簡報</vt:lpstr>
      <vt:lpstr>1. 創新科技的定義</vt:lpstr>
      <vt:lpstr>創新科技通常具有以下特徵：</vt:lpstr>
      <vt:lpstr>2. 創新科技的類型</vt:lpstr>
      <vt:lpstr>2.1 數位技術</vt:lpstr>
      <vt:lpstr>2.2 生物技術</vt:lpstr>
      <vt:lpstr>2.3 新材料技術</vt:lpstr>
      <vt:lpstr>2.4 能源技術</vt:lpstr>
      <vt:lpstr>2.5 人工智慧與機器學習</vt:lpstr>
      <vt:lpstr>PowerPoint 簡報</vt:lpstr>
      <vt:lpstr>3.1 市場需求的變化</vt:lpstr>
      <vt:lpstr>3.2 競爭壓力</vt:lpstr>
      <vt:lpstr>3.3 科技進步</vt:lpstr>
      <vt:lpstr>3.4 政府政策與法規</vt:lpstr>
      <vt:lpstr>3.5 資本與投資</vt:lpstr>
      <vt:lpstr>PowerPoint 簡報</vt:lpstr>
      <vt:lpstr>4.1 商業模式的轉型</vt:lpstr>
      <vt:lpstr>4.2 提升運營效率</vt:lpstr>
      <vt:lpstr>4.3 創造新市場機會</vt:lpstr>
      <vt:lpstr>4.4 增強客戶體驗</vt:lpstr>
      <vt:lpstr>4.5 面臨的風險與挑戰</vt:lpstr>
      <vt:lpstr>5. 結論與討論</vt:lpstr>
      <vt:lpstr>在本單元的最後，我們鼓勵同學們思考以下問題：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cp:keywords/>
  <dc:description>generated using python-pptx</dc:description>
  <cp:lastModifiedBy>tsu ccw</cp:lastModifiedBy>
  <cp:revision>7</cp:revision>
  <dcterms:created xsi:type="dcterms:W3CDTF">2013-01-27T09:14:16Z</dcterms:created>
  <dcterms:modified xsi:type="dcterms:W3CDTF">2024-08-17T09:56:16Z</dcterms:modified>
  <cp:category/>
</cp:coreProperties>
</file>