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79" r:id="rId3"/>
    <p:sldId id="280" r:id="rId4"/>
    <p:sldId id="281" r:id="rId5"/>
    <p:sldId id="282" r:id="rId6"/>
    <p:sldId id="283" r:id="rId7"/>
    <p:sldId id="285" r:id="rId8"/>
    <p:sldId id="286" r:id="rId9"/>
    <p:sldId id="287" r:id="rId10"/>
    <p:sldId id="288" r:id="rId11"/>
    <p:sldId id="290" r:id="rId12"/>
    <p:sldId id="289" r:id="rId13"/>
    <p:sldId id="291" r:id="rId14"/>
    <p:sldId id="292" r:id="rId15"/>
    <p:sldId id="293" r:id="rId16"/>
    <p:sldId id="301" r:id="rId17"/>
    <p:sldId id="295" r:id="rId18"/>
    <p:sldId id="296" r:id="rId19"/>
    <p:sldId id="298" r:id="rId20"/>
    <p:sldId id="308" r:id="rId21"/>
    <p:sldId id="302" r:id="rId22"/>
    <p:sldId id="294" r:id="rId23"/>
    <p:sldId id="309" r:id="rId24"/>
    <p:sldId id="310" r:id="rId25"/>
    <p:sldId id="303" r:id="rId26"/>
    <p:sldId id="304" r:id="rId27"/>
    <p:sldId id="305" r:id="rId28"/>
    <p:sldId id="311" r:id="rId29"/>
    <p:sldId id="312" r:id="rId30"/>
    <p:sldId id="313" r:id="rId31"/>
    <p:sldId id="306" r:id="rId32"/>
    <p:sldId id="314" r:id="rId33"/>
    <p:sldId id="315" r:id="rId34"/>
    <p:sldId id="324" r:id="rId35"/>
    <p:sldId id="325" r:id="rId36"/>
    <p:sldId id="326" r:id="rId37"/>
    <p:sldId id="327" r:id="rId38"/>
    <p:sldId id="328" r:id="rId39"/>
    <p:sldId id="329" r:id="rId40"/>
    <p:sldId id="330" r:id="rId41"/>
    <p:sldId id="316" r:id="rId42"/>
    <p:sldId id="317" r:id="rId43"/>
    <p:sldId id="318" r:id="rId44"/>
    <p:sldId id="319" r:id="rId45"/>
    <p:sldId id="320" r:id="rId46"/>
    <p:sldId id="299" r:id="rId47"/>
    <p:sldId id="297" r:id="rId48"/>
    <p:sldId id="259" r:id="rId49"/>
    <p:sldId id="260" r:id="rId50"/>
    <p:sldId id="261" r:id="rId51"/>
    <p:sldId id="262" r:id="rId52"/>
    <p:sldId id="263" r:id="rId53"/>
    <p:sldId id="264" r:id="rId54"/>
    <p:sldId id="265" r:id="rId55"/>
    <p:sldId id="266" r:id="rId56"/>
    <p:sldId id="267" r:id="rId57"/>
    <p:sldId id="321" r:id="rId58"/>
    <p:sldId id="268" r:id="rId59"/>
    <p:sldId id="269" r:id="rId60"/>
    <p:sldId id="270" r:id="rId61"/>
    <p:sldId id="271" r:id="rId62"/>
    <p:sldId id="272" r:id="rId63"/>
    <p:sldId id="273" r:id="rId64"/>
    <p:sldId id="274" r:id="rId65"/>
    <p:sldId id="275" r:id="rId66"/>
    <p:sldId id="322" r:id="rId67"/>
    <p:sldId id="323" r:id="rId68"/>
    <p:sldId id="276" r:id="rId69"/>
    <p:sldId id="336" r:id="rId70"/>
    <p:sldId id="337" r:id="rId71"/>
    <p:sldId id="331" r:id="rId72"/>
    <p:sldId id="333" r:id="rId73"/>
    <p:sldId id="332" r:id="rId74"/>
    <p:sldId id="334" r:id="rId75"/>
    <p:sldId id="335" r:id="rId76"/>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6517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306033255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4476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31895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28098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032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739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8/17/2024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23897237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eUwGePieHC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陳擎文</a:t>
            </a:r>
            <a:endParaRPr dirty="0"/>
          </a:p>
        </p:txBody>
      </p:sp>
      <p:sp>
        <p:nvSpPr>
          <p:cNvPr id="4" name="副標題 3">
            <a:extLst>
              <a:ext uri="{FF2B5EF4-FFF2-40B4-BE49-F238E27FC236}">
                <a16:creationId xmlns:a16="http://schemas.microsoft.com/office/drawing/2014/main" id="{EF27B1EB-50A7-4865-A617-7D969D6A8084}"/>
              </a:ext>
            </a:extLst>
          </p:cNvPr>
          <p:cNvSpPr>
            <a:spLocks noGrp="1"/>
          </p:cNvSpPr>
          <p:nvPr>
            <p:ph type="subTitle" idx="1"/>
          </p:nvPr>
        </p:nvSpPr>
        <p:spPr/>
        <p:txBody>
          <a:bodyPr>
            <a:normAutofit/>
          </a:bodyPr>
          <a:lstStyle/>
          <a:p>
            <a:r>
              <a:rPr lang="zh-TW" altLang="en-US" dirty="0"/>
              <a:t>經營模式畫布</a:t>
            </a:r>
            <a:endParaRPr lang="en-US" altLang="zh-TW" dirty="0"/>
          </a:p>
          <a:p>
            <a:r>
              <a:rPr lang="zh-TW" altLang="en-US" sz="4800" dirty="0"/>
              <a:t>（</a:t>
            </a:r>
            <a:r>
              <a:rPr lang="en-US" altLang="zh-TW" sz="4800" dirty="0"/>
              <a:t>Business Model Canvas</a:t>
            </a:r>
            <a:r>
              <a:rPr lang="zh-TW" altLang="en-US" sz="4800" dirty="0"/>
              <a:t>）</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1460702"/>
            <a:ext cx="8495931" cy="3950284"/>
          </a:xfrm>
        </p:spPr>
        <p:txBody>
          <a:bodyPr>
            <a:normAutofit/>
          </a:bodyPr>
          <a:lstStyle/>
          <a:p>
            <a:r>
              <a:rPr lang="zh-CN" altLang="en-US" sz="6100" dirty="0"/>
              <a:t>把九大構面</a:t>
            </a:r>
            <a:endParaRPr lang="en-US" altLang="zh-CN" sz="6100" dirty="0"/>
          </a:p>
          <a:p>
            <a:r>
              <a:rPr lang="zh-CN" altLang="en-US" sz="6100" dirty="0"/>
              <a:t>分成</a:t>
            </a:r>
            <a:endParaRPr lang="en-US" altLang="zh-CN" sz="6100" dirty="0"/>
          </a:p>
          <a:p>
            <a:r>
              <a:rPr lang="zh-CN" altLang="en-US" sz="6100" dirty="0"/>
              <a:t>四大導向</a:t>
            </a:r>
            <a:endParaRPr lang="zh-TW" altLang="en-US" sz="6100" dirty="0"/>
          </a:p>
        </p:txBody>
      </p:sp>
    </p:spTree>
    <p:extLst>
      <p:ext uri="{BB962C8B-B14F-4D97-AF65-F5344CB8AC3E}">
        <p14:creationId xmlns:p14="http://schemas.microsoft.com/office/powerpoint/2010/main" val="92375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5193DD8-F06C-4AB9-BA8A-E5D62691D449}"/>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EAF2994B-3E90-48A2-B64E-E0055B132A40}"/>
              </a:ext>
            </a:extLst>
          </p:cNvPr>
          <p:cNvSpPr>
            <a:spLocks noGrp="1"/>
          </p:cNvSpPr>
          <p:nvPr>
            <p:ph type="title"/>
          </p:nvPr>
        </p:nvSpPr>
        <p:spPr/>
        <p:txBody>
          <a:bodyPr/>
          <a:lstStyle/>
          <a:p>
            <a:r>
              <a:rPr lang="zh-CN" altLang="en-US" dirty="0"/>
              <a:t>經營模式圖，</a:t>
            </a:r>
            <a:r>
              <a:rPr lang="zh-TW" altLang="en-US" dirty="0"/>
              <a:t>九大構面</a:t>
            </a:r>
          </a:p>
        </p:txBody>
      </p:sp>
      <p:pic>
        <p:nvPicPr>
          <p:cNvPr id="1026" name="Picture 2">
            <a:extLst>
              <a:ext uri="{FF2B5EF4-FFF2-40B4-BE49-F238E27FC236}">
                <a16:creationId xmlns:a16="http://schemas.microsoft.com/office/drawing/2014/main" id="{9093CC3D-360A-4F88-8E44-B7E79126A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062"/>
            <a:ext cx="9144000" cy="558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1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D854FFB-C286-41DB-AF5A-AF1490C13E31}"/>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6DE25F94-A254-4362-A92A-C6EC8B24AA8D}"/>
              </a:ext>
            </a:extLst>
          </p:cNvPr>
          <p:cNvSpPr>
            <a:spLocks noGrp="1"/>
          </p:cNvSpPr>
          <p:nvPr>
            <p:ph type="title"/>
          </p:nvPr>
        </p:nvSpPr>
        <p:spPr/>
        <p:txBody>
          <a:bodyPr/>
          <a:lstStyle/>
          <a:p>
            <a:r>
              <a:rPr lang="zh-CN" altLang="en-US" dirty="0"/>
              <a:t>經營模式圖，四大導向</a:t>
            </a:r>
            <a:endParaRPr lang="zh-TW" altLang="en-US" dirty="0"/>
          </a:p>
        </p:txBody>
      </p:sp>
      <p:pic>
        <p:nvPicPr>
          <p:cNvPr id="2050" name="Picture 2">
            <a:extLst>
              <a:ext uri="{FF2B5EF4-FFF2-40B4-BE49-F238E27FC236}">
                <a16:creationId xmlns:a16="http://schemas.microsoft.com/office/drawing/2014/main" id="{7553B97F-E91C-40E2-9113-7BCC92325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089" y="1276344"/>
            <a:ext cx="8255592" cy="576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71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CC84759-2362-4501-83E7-6E5B9AD74C90}"/>
              </a:ext>
            </a:extLst>
          </p:cNvPr>
          <p:cNvSpPr>
            <a:spLocks noGrp="1"/>
          </p:cNvSpPr>
          <p:nvPr>
            <p:ph idx="1"/>
          </p:nvPr>
        </p:nvSpPr>
        <p:spPr/>
        <p:txBody>
          <a:bodyPr>
            <a:normAutofit/>
          </a:bodyPr>
          <a:lstStyle/>
          <a:p>
            <a:r>
              <a:rPr lang="zh-TW" altLang="en-US" sz="3700" dirty="0"/>
              <a:t>檢視企業自身</a:t>
            </a:r>
            <a:r>
              <a:rPr lang="en-US" altLang="zh-CN" sz="3700" dirty="0"/>
              <a:t>【</a:t>
            </a:r>
            <a:r>
              <a:rPr lang="zh-TW" altLang="en-US" sz="3700" dirty="0">
                <a:solidFill>
                  <a:srgbClr val="C00000"/>
                </a:solidFill>
              </a:rPr>
              <a:t>可運用的資源、可執行的活動以及可合作的夥伴</a:t>
            </a:r>
            <a:r>
              <a:rPr lang="en-US" altLang="zh-CN" sz="3700" dirty="0"/>
              <a:t>】</a:t>
            </a:r>
            <a:r>
              <a:rPr lang="zh-TW" altLang="en-US" sz="3700" dirty="0"/>
              <a:t>。</a:t>
            </a:r>
            <a:endParaRPr lang="en-US" altLang="zh-TW" sz="3700" dirty="0"/>
          </a:p>
          <a:p>
            <a:r>
              <a:rPr lang="zh-TW" altLang="en-US" sz="3700" dirty="0"/>
              <a:t>簡言之就是企業「</a:t>
            </a:r>
            <a:r>
              <a:rPr lang="zh-TW" altLang="en-US" sz="8000" dirty="0">
                <a:highlight>
                  <a:srgbClr val="FFFF00"/>
                </a:highlight>
              </a:rPr>
              <a:t>如何提供</a:t>
            </a:r>
            <a:r>
              <a:rPr lang="zh-TW" altLang="en-US" sz="3700" dirty="0"/>
              <a:t>」，</a:t>
            </a:r>
            <a:endParaRPr lang="en-US" altLang="zh-TW" sz="3700" dirty="0"/>
          </a:p>
          <a:p>
            <a:r>
              <a:rPr lang="zh-TW" altLang="en-US" sz="3700" dirty="0"/>
              <a:t>而這個區塊為的便是要滿足</a:t>
            </a:r>
            <a:r>
              <a:rPr lang="en-US" altLang="zh-CN" sz="3700" dirty="0"/>
              <a:t>【</a:t>
            </a:r>
            <a:r>
              <a:rPr lang="zh-TW" altLang="en-US" sz="3700" dirty="0">
                <a:solidFill>
                  <a:srgbClr val="7030A0"/>
                </a:solidFill>
              </a:rPr>
              <a:t>客戶需求</a:t>
            </a:r>
            <a:r>
              <a:rPr lang="zh-CN" altLang="en-US" sz="3700" dirty="0">
                <a:solidFill>
                  <a:srgbClr val="7030A0"/>
                </a:solidFill>
              </a:rPr>
              <a:t>，</a:t>
            </a:r>
            <a:r>
              <a:rPr lang="zh-TW" altLang="en-US" sz="3700" dirty="0">
                <a:solidFill>
                  <a:srgbClr val="7030A0"/>
                </a:solidFill>
              </a:rPr>
              <a:t>價值主張</a:t>
            </a:r>
            <a:r>
              <a:rPr lang="en-US" altLang="zh-CN" sz="3700" dirty="0"/>
              <a:t>】</a:t>
            </a:r>
            <a:endParaRPr lang="zh-TW" altLang="en-US" sz="3700" dirty="0"/>
          </a:p>
        </p:txBody>
      </p:sp>
      <p:sp>
        <p:nvSpPr>
          <p:cNvPr id="3" name="標題 2">
            <a:extLst>
              <a:ext uri="{FF2B5EF4-FFF2-40B4-BE49-F238E27FC236}">
                <a16:creationId xmlns:a16="http://schemas.microsoft.com/office/drawing/2014/main" id="{9A608D3A-E3F1-449A-98A3-7E47AE1C917D}"/>
              </a:ext>
            </a:extLst>
          </p:cNvPr>
          <p:cNvSpPr>
            <a:spLocks noGrp="1"/>
          </p:cNvSpPr>
          <p:nvPr>
            <p:ph type="title"/>
          </p:nvPr>
        </p:nvSpPr>
        <p:spPr/>
        <p:txBody>
          <a:bodyPr/>
          <a:lstStyle/>
          <a:p>
            <a:r>
              <a:rPr lang="zh-CN" altLang="en-US" dirty="0"/>
              <a:t>什麼是供給導向？</a:t>
            </a:r>
            <a:endParaRPr lang="zh-TW" altLang="en-US" dirty="0"/>
          </a:p>
        </p:txBody>
      </p:sp>
    </p:spTree>
    <p:extLst>
      <p:ext uri="{BB962C8B-B14F-4D97-AF65-F5344CB8AC3E}">
        <p14:creationId xmlns:p14="http://schemas.microsoft.com/office/powerpoint/2010/main" val="366256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CC84759-2362-4501-83E7-6E5B9AD74C90}"/>
              </a:ext>
            </a:extLst>
          </p:cNvPr>
          <p:cNvSpPr>
            <a:spLocks noGrp="1"/>
          </p:cNvSpPr>
          <p:nvPr>
            <p:ph idx="1"/>
          </p:nvPr>
        </p:nvSpPr>
        <p:spPr/>
        <p:txBody>
          <a:bodyPr>
            <a:normAutofit/>
          </a:bodyPr>
          <a:lstStyle/>
          <a:p>
            <a:r>
              <a:rPr lang="zh-TW" altLang="en-US" sz="3700" dirty="0"/>
              <a:t>檢視企業</a:t>
            </a:r>
            <a:r>
              <a:rPr lang="en-US" altLang="zh-CN" sz="3700" dirty="0"/>
              <a:t>【</a:t>
            </a:r>
            <a:r>
              <a:rPr lang="zh-TW" altLang="en-US" sz="3700" dirty="0">
                <a:solidFill>
                  <a:srgbClr val="C00000"/>
                </a:solidFill>
              </a:rPr>
              <a:t>服務的客群是誰</a:t>
            </a:r>
            <a:r>
              <a:rPr lang="zh-TW" altLang="en-US" sz="3700" dirty="0"/>
              <a:t>，</a:t>
            </a:r>
            <a:r>
              <a:rPr lang="zh-TW" altLang="en-US" sz="3700" dirty="0">
                <a:solidFill>
                  <a:srgbClr val="C00000"/>
                </a:solidFill>
              </a:rPr>
              <a:t>如何傳遞價值給予客群</a:t>
            </a:r>
            <a:r>
              <a:rPr lang="zh-TW" altLang="en-US" sz="3700" dirty="0"/>
              <a:t>，以及該</a:t>
            </a:r>
            <a:r>
              <a:rPr lang="zh-TW" altLang="en-US" sz="3700" dirty="0">
                <a:solidFill>
                  <a:srgbClr val="C00000"/>
                </a:solidFill>
              </a:rPr>
              <a:t>如何與客群建立關係</a:t>
            </a:r>
            <a:r>
              <a:rPr lang="en-US" altLang="zh-CN" sz="3700" dirty="0"/>
              <a:t>】</a:t>
            </a:r>
            <a:r>
              <a:rPr lang="zh-CN" altLang="en-US" sz="3700" dirty="0"/>
              <a:t>？</a:t>
            </a:r>
            <a:endParaRPr lang="en-US" altLang="zh-TW" sz="3700" dirty="0"/>
          </a:p>
          <a:p>
            <a:r>
              <a:rPr lang="zh-TW" altLang="en-US" sz="3700" dirty="0"/>
              <a:t>就是「</a:t>
            </a:r>
            <a:r>
              <a:rPr lang="zh-TW" altLang="en-US" sz="6600" dirty="0">
                <a:highlight>
                  <a:srgbClr val="FFFF00"/>
                </a:highlight>
              </a:rPr>
              <a:t>為誰提供</a:t>
            </a:r>
            <a:r>
              <a:rPr lang="zh-TW" altLang="en-US" sz="3700" dirty="0"/>
              <a:t>」</a:t>
            </a:r>
            <a:r>
              <a:rPr lang="zh-CN" altLang="en-US" sz="3700" dirty="0"/>
              <a:t>？</a:t>
            </a:r>
            <a:endParaRPr lang="en-US" altLang="zh-CN" sz="3700" dirty="0"/>
          </a:p>
          <a:p>
            <a:r>
              <a:rPr lang="en-US" altLang="zh-CN" sz="3700" dirty="0"/>
              <a:t>【</a:t>
            </a:r>
            <a:r>
              <a:rPr lang="zh-TW" altLang="en-US" sz="3700" dirty="0"/>
              <a:t>客群</a:t>
            </a:r>
            <a:r>
              <a:rPr lang="zh-CN" altLang="en-US" sz="3700" dirty="0"/>
              <a:t>目標</a:t>
            </a:r>
            <a:r>
              <a:rPr lang="en-US" altLang="zh-CN" sz="3700" dirty="0"/>
              <a:t>】</a:t>
            </a:r>
            <a:r>
              <a:rPr lang="zh-CN" altLang="en-US" sz="3700" dirty="0"/>
              <a:t>？</a:t>
            </a:r>
            <a:endParaRPr lang="en-US" altLang="zh-CN" sz="3700" dirty="0"/>
          </a:p>
          <a:p>
            <a:endParaRPr lang="zh-TW" altLang="en-US" sz="3700" dirty="0"/>
          </a:p>
        </p:txBody>
      </p:sp>
      <p:sp>
        <p:nvSpPr>
          <p:cNvPr id="3" name="標題 2">
            <a:extLst>
              <a:ext uri="{FF2B5EF4-FFF2-40B4-BE49-F238E27FC236}">
                <a16:creationId xmlns:a16="http://schemas.microsoft.com/office/drawing/2014/main" id="{9A608D3A-E3F1-449A-98A3-7E47AE1C917D}"/>
              </a:ext>
            </a:extLst>
          </p:cNvPr>
          <p:cNvSpPr>
            <a:spLocks noGrp="1"/>
          </p:cNvSpPr>
          <p:nvPr>
            <p:ph type="title"/>
          </p:nvPr>
        </p:nvSpPr>
        <p:spPr/>
        <p:txBody>
          <a:bodyPr/>
          <a:lstStyle/>
          <a:p>
            <a:r>
              <a:rPr lang="zh-CN" altLang="en-US" dirty="0"/>
              <a:t>什麼是需求導向？</a:t>
            </a:r>
            <a:endParaRPr lang="zh-TW" altLang="en-US" dirty="0"/>
          </a:p>
        </p:txBody>
      </p:sp>
      <p:pic>
        <p:nvPicPr>
          <p:cNvPr id="5" name="圖片 4">
            <a:extLst>
              <a:ext uri="{FF2B5EF4-FFF2-40B4-BE49-F238E27FC236}">
                <a16:creationId xmlns:a16="http://schemas.microsoft.com/office/drawing/2014/main" id="{B81076E0-BD32-4689-AD80-547749E45FB9}"/>
              </a:ext>
            </a:extLst>
          </p:cNvPr>
          <p:cNvPicPr>
            <a:picLocks noChangeAspect="1"/>
          </p:cNvPicPr>
          <p:nvPr/>
        </p:nvPicPr>
        <p:blipFill>
          <a:blip r:embed="rId2"/>
          <a:stretch>
            <a:fillRect/>
          </a:stretch>
        </p:blipFill>
        <p:spPr>
          <a:xfrm>
            <a:off x="6300532" y="3472997"/>
            <a:ext cx="2953162" cy="3248478"/>
          </a:xfrm>
          <a:prstGeom prst="rect">
            <a:avLst/>
          </a:prstGeom>
        </p:spPr>
      </p:pic>
    </p:spTree>
    <p:extLst>
      <p:ext uri="{BB962C8B-B14F-4D97-AF65-F5344CB8AC3E}">
        <p14:creationId xmlns:p14="http://schemas.microsoft.com/office/powerpoint/2010/main" val="213370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735291"/>
            <a:ext cx="8495931" cy="5722070"/>
          </a:xfrm>
        </p:spPr>
        <p:txBody>
          <a:bodyPr>
            <a:normAutofit fontScale="92500" lnSpcReduction="10000"/>
          </a:bodyPr>
          <a:lstStyle/>
          <a:p>
            <a:pPr algn="l"/>
            <a:r>
              <a:rPr lang="zh-CN" altLang="en-US" sz="6100" dirty="0"/>
              <a:t>初期創業者面臨的情境：</a:t>
            </a:r>
            <a:endParaRPr lang="en-US" altLang="zh-CN" sz="6100" dirty="0"/>
          </a:p>
          <a:p>
            <a:endParaRPr lang="en-US" altLang="zh-CN" sz="6100" dirty="0"/>
          </a:p>
          <a:p>
            <a:pPr algn="l"/>
            <a:r>
              <a:rPr lang="en-US" altLang="zh-CN" sz="6100" dirty="0"/>
              <a:t>1.</a:t>
            </a:r>
            <a:r>
              <a:rPr lang="zh-CN" altLang="en-US" sz="6100" dirty="0"/>
              <a:t>你已經</a:t>
            </a:r>
            <a:r>
              <a:rPr lang="zh-TW" altLang="en-US" sz="6100" dirty="0"/>
              <a:t>找到了客群，</a:t>
            </a:r>
            <a:br>
              <a:rPr lang="en-US" altLang="zh-TW" sz="6100" dirty="0"/>
            </a:br>
            <a:r>
              <a:rPr lang="en-US" altLang="zh-CN" sz="6100" dirty="0"/>
              <a:t>2.</a:t>
            </a:r>
            <a:r>
              <a:rPr lang="zh-CN" altLang="en-US" sz="6100" dirty="0"/>
              <a:t>你</a:t>
            </a:r>
            <a:r>
              <a:rPr lang="zh-TW" altLang="en-US" sz="6100" dirty="0"/>
              <a:t>也知道要提供什麼產品</a:t>
            </a:r>
            <a:r>
              <a:rPr lang="en-US" altLang="zh-TW" sz="6100" dirty="0"/>
              <a:t>/</a:t>
            </a:r>
            <a:r>
              <a:rPr lang="zh-TW" altLang="en-US" sz="6100" dirty="0"/>
              <a:t>服務了</a:t>
            </a:r>
            <a:endParaRPr lang="en-US" altLang="zh-TW" sz="6100" dirty="0"/>
          </a:p>
          <a:p>
            <a:pPr algn="l"/>
            <a:r>
              <a:rPr lang="en-US" altLang="zh-CN" sz="6100" dirty="0"/>
              <a:t>3.</a:t>
            </a:r>
            <a:r>
              <a:rPr lang="zh-CN" altLang="en-US" sz="6100" dirty="0"/>
              <a:t>然後呢？</a:t>
            </a:r>
            <a:endParaRPr lang="zh-TW" altLang="en-US" sz="6100" dirty="0"/>
          </a:p>
        </p:txBody>
      </p:sp>
    </p:spTree>
    <p:extLst>
      <p:ext uri="{BB962C8B-B14F-4D97-AF65-F5344CB8AC3E}">
        <p14:creationId xmlns:p14="http://schemas.microsoft.com/office/powerpoint/2010/main" val="198525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fontScale="92500" lnSpcReduction="10000"/>
          </a:bodyPr>
          <a:lstStyle/>
          <a:p>
            <a:r>
              <a:rPr lang="zh-CN" altLang="en-US" sz="4400" dirty="0"/>
              <a:t>請你檢查以下資源夠不夠（供給導向）</a:t>
            </a:r>
            <a:endParaRPr lang="en-US" altLang="zh-CN" sz="4400" dirty="0"/>
          </a:p>
          <a:p>
            <a:pPr lvl="1"/>
            <a:r>
              <a:rPr lang="zh-CN" altLang="en-US" sz="3600" dirty="0"/>
              <a:t>檢查</a:t>
            </a:r>
            <a:r>
              <a:rPr lang="en-US" altLang="zh-CN" sz="3600" dirty="0"/>
              <a:t>3</a:t>
            </a:r>
            <a:r>
              <a:rPr lang="zh-CN" altLang="en-US" sz="3600" dirty="0"/>
              <a:t>個供給導向的資源：</a:t>
            </a:r>
            <a:endParaRPr lang="en-US" altLang="zh-CN" sz="3600" dirty="0"/>
          </a:p>
          <a:p>
            <a:pPr lvl="1"/>
            <a:r>
              <a:rPr lang="zh-TW" altLang="en-US" sz="3600" dirty="0"/>
              <a:t>我的</a:t>
            </a:r>
            <a:r>
              <a:rPr lang="zh-TW" altLang="en-US" sz="3600" dirty="0">
                <a:solidFill>
                  <a:srgbClr val="7030A0"/>
                </a:solidFill>
                <a:highlight>
                  <a:srgbClr val="FFFF00"/>
                </a:highlight>
              </a:rPr>
              <a:t>關鍵資源（</a:t>
            </a:r>
            <a:r>
              <a:rPr lang="en-US" altLang="zh-TW" sz="3600" dirty="0">
                <a:solidFill>
                  <a:srgbClr val="7030A0"/>
                </a:solidFill>
                <a:highlight>
                  <a:srgbClr val="FFFF00"/>
                </a:highlight>
              </a:rPr>
              <a:t>Key Resources, KR</a:t>
            </a:r>
            <a:r>
              <a:rPr lang="zh-TW" altLang="en-US" sz="3600" dirty="0">
                <a:solidFill>
                  <a:srgbClr val="7030A0"/>
                </a:solidFill>
                <a:highlight>
                  <a:srgbClr val="FFFF00"/>
                </a:highlight>
              </a:rPr>
              <a:t>）</a:t>
            </a:r>
            <a:r>
              <a:rPr lang="zh-TW" altLang="en-US" sz="3600" dirty="0"/>
              <a:t>是不是能夠滿足需求</a:t>
            </a:r>
          </a:p>
          <a:p>
            <a:pPr lvl="1"/>
            <a:r>
              <a:rPr lang="zh-TW" altLang="en-US" sz="3600" dirty="0">
                <a:solidFill>
                  <a:srgbClr val="7030A0"/>
                </a:solidFill>
                <a:highlight>
                  <a:srgbClr val="FFFF00"/>
                </a:highlight>
              </a:rPr>
              <a:t>關鍵合作夥伴（</a:t>
            </a:r>
            <a:r>
              <a:rPr lang="en-US" altLang="zh-TW" sz="3600" dirty="0">
                <a:solidFill>
                  <a:srgbClr val="7030A0"/>
                </a:solidFill>
                <a:highlight>
                  <a:srgbClr val="FFFF00"/>
                </a:highlight>
              </a:rPr>
              <a:t>Key Partnership, KP</a:t>
            </a:r>
            <a:r>
              <a:rPr lang="zh-TW" altLang="en-US" sz="3600" dirty="0">
                <a:solidFill>
                  <a:srgbClr val="7030A0"/>
                </a:solidFill>
                <a:highlight>
                  <a:srgbClr val="FFFF00"/>
                </a:highlight>
              </a:rPr>
              <a:t>）</a:t>
            </a:r>
            <a:r>
              <a:rPr lang="zh-TW" altLang="en-US" sz="3600" dirty="0"/>
              <a:t>是誰？可以合作的對象有誰？</a:t>
            </a:r>
            <a:endParaRPr lang="en-US" altLang="zh-TW" sz="3600" dirty="0"/>
          </a:p>
          <a:p>
            <a:pPr lvl="1"/>
            <a:r>
              <a:rPr lang="zh-TW" altLang="en-US" sz="3600" dirty="0"/>
              <a:t>我能夠執行的</a:t>
            </a:r>
            <a:r>
              <a:rPr lang="zh-TW" altLang="en-US" sz="3600" dirty="0">
                <a:solidFill>
                  <a:srgbClr val="7030A0"/>
                </a:solidFill>
                <a:highlight>
                  <a:srgbClr val="FFFF00"/>
                </a:highlight>
              </a:rPr>
              <a:t>關鍵活動（</a:t>
            </a:r>
            <a:r>
              <a:rPr lang="en-US" altLang="zh-TW" sz="3600" dirty="0">
                <a:solidFill>
                  <a:srgbClr val="7030A0"/>
                </a:solidFill>
                <a:highlight>
                  <a:srgbClr val="FFFF00"/>
                </a:highlight>
              </a:rPr>
              <a:t>Key Activities, KA</a:t>
            </a:r>
            <a:r>
              <a:rPr lang="zh-TW" altLang="en-US" sz="3600" dirty="0">
                <a:solidFill>
                  <a:srgbClr val="7030A0"/>
                </a:solidFill>
                <a:highlight>
                  <a:srgbClr val="FFFF00"/>
                </a:highlight>
              </a:rPr>
              <a:t>）</a:t>
            </a:r>
            <a:r>
              <a:rPr lang="zh-TW" altLang="en-US" sz="3600" dirty="0"/>
              <a:t>有什麼？</a:t>
            </a:r>
            <a:endParaRPr lang="en-US" altLang="zh-TW" sz="36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fontScale="90000"/>
          </a:bodyPr>
          <a:lstStyle/>
          <a:p>
            <a:r>
              <a:rPr lang="en-US" altLang="zh-CN" dirty="0"/>
              <a:t>Uber</a:t>
            </a:r>
            <a:r>
              <a:rPr lang="zh-CN" altLang="en-US" dirty="0"/>
              <a:t>的客群是？，商品與服務是？</a:t>
            </a:r>
            <a:endParaRPr lang="zh-TW" altLang="en-US" dirty="0"/>
          </a:p>
        </p:txBody>
      </p:sp>
    </p:spTree>
    <p:extLst>
      <p:ext uri="{BB962C8B-B14F-4D97-AF65-F5344CB8AC3E}">
        <p14:creationId xmlns:p14="http://schemas.microsoft.com/office/powerpoint/2010/main" val="149325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1432874"/>
            <a:ext cx="8495931" cy="3346516"/>
          </a:xfrm>
        </p:spPr>
        <p:txBody>
          <a:bodyPr>
            <a:normAutofit/>
          </a:bodyPr>
          <a:lstStyle/>
          <a:p>
            <a:r>
              <a:rPr lang="zh-TW" altLang="en-US" sz="7200" dirty="0"/>
              <a:t>商業模式圖</a:t>
            </a:r>
            <a:endParaRPr lang="en-US" altLang="zh-TW" sz="7200" dirty="0"/>
          </a:p>
          <a:p>
            <a:r>
              <a:rPr lang="zh-TW" altLang="en-US" sz="7200" dirty="0"/>
              <a:t>案例</a:t>
            </a:r>
            <a:r>
              <a:rPr lang="en-US" altLang="zh-TW" sz="7200" dirty="0"/>
              <a:t>1</a:t>
            </a:r>
            <a:r>
              <a:rPr lang="zh-TW" altLang="en-US" sz="7200" dirty="0"/>
              <a:t>：</a:t>
            </a:r>
            <a:r>
              <a:rPr lang="en-US" altLang="zh-TW" sz="7200" dirty="0"/>
              <a:t>Uber</a:t>
            </a:r>
            <a:endParaRPr lang="zh-TW" altLang="en-US" sz="7200" dirty="0"/>
          </a:p>
        </p:txBody>
      </p:sp>
    </p:spTree>
    <p:extLst>
      <p:ext uri="{BB962C8B-B14F-4D97-AF65-F5344CB8AC3E}">
        <p14:creationId xmlns:p14="http://schemas.microsoft.com/office/powerpoint/2010/main" val="54085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F0527A3-7D05-4845-938E-421C89AB89C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34E59113-0DCC-4DDF-AB8B-A533FCD86316}"/>
              </a:ext>
            </a:extLst>
          </p:cNvPr>
          <p:cNvSpPr>
            <a:spLocks noGrp="1"/>
          </p:cNvSpPr>
          <p:nvPr>
            <p:ph type="title"/>
          </p:nvPr>
        </p:nvSpPr>
        <p:spPr/>
        <p:txBody>
          <a:bodyPr/>
          <a:lstStyle/>
          <a:p>
            <a:endParaRPr lang="zh-TW" altLang="en-US"/>
          </a:p>
        </p:txBody>
      </p:sp>
      <p:pic>
        <p:nvPicPr>
          <p:cNvPr id="3074" name="Picture 2">
            <a:extLst>
              <a:ext uri="{FF2B5EF4-FFF2-40B4-BE49-F238E27FC236}">
                <a16:creationId xmlns:a16="http://schemas.microsoft.com/office/drawing/2014/main" id="{755621AA-C8F3-4A56-89E8-0F0B91398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463"/>
            <a:ext cx="91440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2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fontScale="92500" lnSpcReduction="10000"/>
          </a:bodyPr>
          <a:lstStyle/>
          <a:p>
            <a:r>
              <a:rPr lang="zh-CN" altLang="en-US" sz="4400" dirty="0"/>
              <a:t>請你檢查以下</a:t>
            </a:r>
            <a:r>
              <a:rPr lang="zh-CN" altLang="en-US" sz="4400" dirty="0">
                <a:solidFill>
                  <a:srgbClr val="C00000"/>
                </a:solidFill>
              </a:rPr>
              <a:t>資源夠不夠</a:t>
            </a:r>
            <a:r>
              <a:rPr lang="zh-CN" altLang="en-US" sz="4400" dirty="0"/>
              <a:t>（</a:t>
            </a:r>
            <a:r>
              <a:rPr lang="zh-CN" altLang="en-US" sz="4400" dirty="0">
                <a:solidFill>
                  <a:srgbClr val="C00000"/>
                </a:solidFill>
              </a:rPr>
              <a:t>供給導向</a:t>
            </a:r>
            <a:r>
              <a:rPr lang="zh-CN" altLang="en-US" sz="4400" dirty="0"/>
              <a:t>）</a:t>
            </a:r>
            <a:endParaRPr lang="en-US" altLang="zh-CN" sz="4400" dirty="0"/>
          </a:p>
          <a:p>
            <a:pPr lvl="1"/>
            <a:r>
              <a:rPr lang="zh-CN" altLang="en-US" sz="3600" dirty="0"/>
              <a:t>檢查</a:t>
            </a:r>
            <a:r>
              <a:rPr lang="en-US" altLang="zh-CN" sz="3600" dirty="0"/>
              <a:t>3</a:t>
            </a:r>
            <a:r>
              <a:rPr lang="zh-CN" altLang="en-US" sz="3600" dirty="0"/>
              <a:t>個供給導向的資源：</a:t>
            </a:r>
            <a:endParaRPr lang="en-US" altLang="zh-CN" sz="3600" dirty="0"/>
          </a:p>
          <a:p>
            <a:pPr lvl="1"/>
            <a:r>
              <a:rPr lang="zh-TW" altLang="en-US" sz="3600" dirty="0"/>
              <a:t>我的</a:t>
            </a:r>
            <a:r>
              <a:rPr lang="zh-TW" altLang="en-US" sz="3600" dirty="0">
                <a:solidFill>
                  <a:srgbClr val="7030A0"/>
                </a:solidFill>
                <a:highlight>
                  <a:srgbClr val="FFFF00"/>
                </a:highlight>
              </a:rPr>
              <a:t>關鍵資源（</a:t>
            </a:r>
            <a:r>
              <a:rPr lang="en-US" altLang="zh-TW" sz="3600" dirty="0">
                <a:solidFill>
                  <a:srgbClr val="7030A0"/>
                </a:solidFill>
                <a:highlight>
                  <a:srgbClr val="FFFF00"/>
                </a:highlight>
              </a:rPr>
              <a:t>Key Resources, KR</a:t>
            </a:r>
            <a:r>
              <a:rPr lang="zh-TW" altLang="en-US" sz="3600" dirty="0">
                <a:solidFill>
                  <a:srgbClr val="7030A0"/>
                </a:solidFill>
                <a:highlight>
                  <a:srgbClr val="FFFF00"/>
                </a:highlight>
              </a:rPr>
              <a:t>）</a:t>
            </a:r>
            <a:r>
              <a:rPr lang="zh-TW" altLang="en-US" sz="3600" dirty="0"/>
              <a:t>是不是能夠滿足需求</a:t>
            </a:r>
          </a:p>
          <a:p>
            <a:pPr lvl="1"/>
            <a:r>
              <a:rPr lang="zh-TW" altLang="en-US" sz="3600" dirty="0">
                <a:solidFill>
                  <a:srgbClr val="7030A0"/>
                </a:solidFill>
                <a:highlight>
                  <a:srgbClr val="FFFF00"/>
                </a:highlight>
              </a:rPr>
              <a:t>關鍵合作夥伴（</a:t>
            </a:r>
            <a:r>
              <a:rPr lang="en-US" altLang="zh-TW" sz="3600" dirty="0">
                <a:solidFill>
                  <a:srgbClr val="7030A0"/>
                </a:solidFill>
                <a:highlight>
                  <a:srgbClr val="FFFF00"/>
                </a:highlight>
              </a:rPr>
              <a:t>Key Partnership, KP</a:t>
            </a:r>
            <a:r>
              <a:rPr lang="zh-TW" altLang="en-US" sz="3600" dirty="0">
                <a:solidFill>
                  <a:srgbClr val="7030A0"/>
                </a:solidFill>
                <a:highlight>
                  <a:srgbClr val="FFFF00"/>
                </a:highlight>
              </a:rPr>
              <a:t>）</a:t>
            </a:r>
            <a:r>
              <a:rPr lang="zh-TW" altLang="en-US" sz="3600" dirty="0"/>
              <a:t>是誰？可以合作的對象有誰？</a:t>
            </a:r>
            <a:endParaRPr lang="en-US" altLang="zh-TW" sz="3600" dirty="0"/>
          </a:p>
          <a:p>
            <a:pPr lvl="1"/>
            <a:r>
              <a:rPr lang="zh-TW" altLang="en-US" sz="3600" dirty="0"/>
              <a:t>我能夠執行的</a:t>
            </a:r>
            <a:r>
              <a:rPr lang="zh-TW" altLang="en-US" sz="3600" dirty="0">
                <a:solidFill>
                  <a:srgbClr val="7030A0"/>
                </a:solidFill>
                <a:highlight>
                  <a:srgbClr val="FFFF00"/>
                </a:highlight>
              </a:rPr>
              <a:t>關鍵活動（</a:t>
            </a:r>
            <a:r>
              <a:rPr lang="en-US" altLang="zh-TW" sz="3600" dirty="0">
                <a:solidFill>
                  <a:srgbClr val="7030A0"/>
                </a:solidFill>
                <a:highlight>
                  <a:srgbClr val="FFFF00"/>
                </a:highlight>
              </a:rPr>
              <a:t>Key Activities, KA</a:t>
            </a:r>
            <a:r>
              <a:rPr lang="zh-TW" altLang="en-US" sz="3600" dirty="0">
                <a:solidFill>
                  <a:srgbClr val="7030A0"/>
                </a:solidFill>
                <a:highlight>
                  <a:srgbClr val="FFFF00"/>
                </a:highlight>
              </a:rPr>
              <a:t>）</a:t>
            </a:r>
            <a:r>
              <a:rPr lang="zh-TW" altLang="en-US" sz="3600" dirty="0"/>
              <a:t>有什麼？</a:t>
            </a:r>
            <a:endParaRPr lang="en-US" altLang="zh-TW" sz="36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en-US" altLang="zh-CN" dirty="0"/>
              <a:t>Uber</a:t>
            </a:r>
            <a:r>
              <a:rPr lang="zh-CN" altLang="en-US" dirty="0"/>
              <a:t>的客群是？商品與服務是？</a:t>
            </a:r>
            <a:endParaRPr lang="zh-TW" altLang="en-US" dirty="0"/>
          </a:p>
        </p:txBody>
      </p:sp>
    </p:spTree>
    <p:extLst>
      <p:ext uri="{BB962C8B-B14F-4D97-AF65-F5344CB8AC3E}">
        <p14:creationId xmlns:p14="http://schemas.microsoft.com/office/powerpoint/2010/main" val="287650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EF27B1EB-50A7-4865-A617-7D969D6A8084}"/>
              </a:ext>
            </a:extLst>
          </p:cNvPr>
          <p:cNvSpPr>
            <a:spLocks noGrp="1"/>
          </p:cNvSpPr>
          <p:nvPr>
            <p:ph type="subTitle" idx="1"/>
          </p:nvPr>
        </p:nvSpPr>
        <p:spPr>
          <a:xfrm>
            <a:off x="450473" y="1573823"/>
            <a:ext cx="8495931" cy="2674054"/>
          </a:xfrm>
        </p:spPr>
        <p:txBody>
          <a:bodyPr>
            <a:normAutofit/>
          </a:bodyPr>
          <a:lstStyle/>
          <a:p>
            <a:pPr marL="1143000" indent="-1143000">
              <a:buAutoNum type="arabicPeriod"/>
            </a:pPr>
            <a:r>
              <a:rPr lang="zh-TW" altLang="en-US" dirty="0"/>
              <a:t>經營模式畫布的</a:t>
            </a:r>
            <a:endParaRPr lang="en-US" altLang="zh-TW" dirty="0"/>
          </a:p>
          <a:p>
            <a:r>
              <a:rPr lang="zh-TW" altLang="en-US" dirty="0"/>
              <a:t>九大要素</a:t>
            </a:r>
          </a:p>
        </p:txBody>
      </p:sp>
    </p:spTree>
    <p:extLst>
      <p:ext uri="{BB962C8B-B14F-4D97-AF65-F5344CB8AC3E}">
        <p14:creationId xmlns:p14="http://schemas.microsoft.com/office/powerpoint/2010/main" val="1962884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B565992-261F-4AB2-92A4-5A47E9AFD56C}"/>
              </a:ext>
            </a:extLst>
          </p:cNvPr>
          <p:cNvSpPr>
            <a:spLocks noGrp="1"/>
          </p:cNvSpPr>
          <p:nvPr>
            <p:ph idx="1"/>
          </p:nvPr>
        </p:nvSpPr>
        <p:spPr/>
        <p:txBody>
          <a:bodyPr>
            <a:normAutofit lnSpcReduction="10000"/>
          </a:bodyPr>
          <a:lstStyle/>
          <a:p>
            <a:r>
              <a:rPr lang="zh-TW" altLang="en-US" sz="3200" dirty="0"/>
              <a:t>我的</a:t>
            </a:r>
            <a:r>
              <a:rPr lang="zh-TW" altLang="en-US" sz="3200" dirty="0">
                <a:solidFill>
                  <a:srgbClr val="7030A0"/>
                </a:solidFill>
                <a:highlight>
                  <a:srgbClr val="FFFF00"/>
                </a:highlight>
              </a:rPr>
              <a:t>關鍵資源（</a:t>
            </a:r>
            <a:r>
              <a:rPr lang="en-US" altLang="zh-TW" sz="3200" dirty="0">
                <a:solidFill>
                  <a:srgbClr val="7030A0"/>
                </a:solidFill>
                <a:highlight>
                  <a:srgbClr val="FFFF00"/>
                </a:highlight>
              </a:rPr>
              <a:t>Key Resources, KR</a:t>
            </a:r>
            <a:r>
              <a:rPr lang="zh-TW" altLang="en-US" sz="3200" dirty="0">
                <a:solidFill>
                  <a:srgbClr val="7030A0"/>
                </a:solidFill>
                <a:highlight>
                  <a:srgbClr val="FFFF00"/>
                </a:highlight>
              </a:rPr>
              <a:t>）</a:t>
            </a:r>
            <a:r>
              <a:rPr lang="zh-TW" altLang="en-US" sz="3200" dirty="0"/>
              <a:t>是不是能夠滿足需求</a:t>
            </a:r>
            <a:endParaRPr lang="en-US" altLang="zh-TW" sz="3200" dirty="0"/>
          </a:p>
          <a:p>
            <a:pPr lvl="1"/>
            <a:r>
              <a:rPr lang="zh-CN" altLang="en-US" sz="2000" dirty="0">
                <a:solidFill>
                  <a:srgbClr val="C00000"/>
                </a:solidFill>
              </a:rPr>
              <a:t>好車，好司機，好系統平台（</a:t>
            </a:r>
            <a:r>
              <a:rPr lang="en-US" altLang="zh-CN" sz="2000" dirty="0">
                <a:solidFill>
                  <a:srgbClr val="C00000"/>
                </a:solidFill>
              </a:rPr>
              <a:t>IT</a:t>
            </a:r>
            <a:r>
              <a:rPr lang="zh-CN" altLang="en-US" sz="2000" dirty="0">
                <a:solidFill>
                  <a:srgbClr val="C00000"/>
                </a:solidFill>
              </a:rPr>
              <a:t>服務）</a:t>
            </a:r>
            <a:endParaRPr lang="zh-TW" altLang="en-US" sz="2000" dirty="0">
              <a:solidFill>
                <a:srgbClr val="C00000"/>
              </a:solidFill>
            </a:endParaRPr>
          </a:p>
          <a:p>
            <a:r>
              <a:rPr lang="zh-TW" altLang="en-US" sz="3200" dirty="0">
                <a:solidFill>
                  <a:srgbClr val="7030A0"/>
                </a:solidFill>
                <a:highlight>
                  <a:srgbClr val="FFFF00"/>
                </a:highlight>
              </a:rPr>
              <a:t>關鍵合作夥伴（</a:t>
            </a:r>
            <a:r>
              <a:rPr lang="en-US" altLang="zh-TW" sz="3200" dirty="0">
                <a:solidFill>
                  <a:srgbClr val="7030A0"/>
                </a:solidFill>
                <a:highlight>
                  <a:srgbClr val="FFFF00"/>
                </a:highlight>
              </a:rPr>
              <a:t>Key Partnership, KP</a:t>
            </a:r>
            <a:r>
              <a:rPr lang="zh-TW" altLang="en-US" sz="3200" dirty="0">
                <a:solidFill>
                  <a:srgbClr val="7030A0"/>
                </a:solidFill>
                <a:highlight>
                  <a:srgbClr val="FFFF00"/>
                </a:highlight>
              </a:rPr>
              <a:t>）</a:t>
            </a:r>
            <a:r>
              <a:rPr lang="zh-TW" altLang="en-US" sz="3200" dirty="0"/>
              <a:t>是誰？可以合作的對象有誰？</a:t>
            </a:r>
            <a:endParaRPr lang="en-US" altLang="zh-TW" sz="3200" dirty="0"/>
          </a:p>
          <a:p>
            <a:pPr lvl="1"/>
            <a:r>
              <a:rPr lang="zh-CN" altLang="en-US" sz="2000" dirty="0">
                <a:solidFill>
                  <a:srgbClr val="C00000"/>
                </a:solidFill>
              </a:rPr>
              <a:t>銀行，</a:t>
            </a:r>
            <a:r>
              <a:rPr lang="en-US" altLang="zh-CN" sz="2000" dirty="0">
                <a:solidFill>
                  <a:srgbClr val="C00000"/>
                </a:solidFill>
              </a:rPr>
              <a:t>APP</a:t>
            </a:r>
            <a:r>
              <a:rPr lang="zh-CN" altLang="en-US" sz="2000" dirty="0">
                <a:solidFill>
                  <a:srgbClr val="C00000"/>
                </a:solidFill>
              </a:rPr>
              <a:t>設計者，地圖服務商</a:t>
            </a:r>
            <a:endParaRPr lang="en-US" altLang="zh-TW" sz="2000" dirty="0">
              <a:solidFill>
                <a:srgbClr val="C00000"/>
              </a:solidFill>
            </a:endParaRPr>
          </a:p>
          <a:p>
            <a:r>
              <a:rPr lang="zh-TW" altLang="en-US" sz="3200" dirty="0"/>
              <a:t>我能執行</a:t>
            </a:r>
            <a:r>
              <a:rPr lang="zh-TW" altLang="en-US" sz="3200" dirty="0">
                <a:solidFill>
                  <a:srgbClr val="7030A0"/>
                </a:solidFill>
                <a:highlight>
                  <a:srgbClr val="FFFF00"/>
                </a:highlight>
              </a:rPr>
              <a:t>關鍵活動（</a:t>
            </a:r>
            <a:r>
              <a:rPr lang="en-US" altLang="zh-TW" sz="3200" dirty="0">
                <a:solidFill>
                  <a:srgbClr val="7030A0"/>
                </a:solidFill>
                <a:highlight>
                  <a:srgbClr val="FFFF00"/>
                </a:highlight>
              </a:rPr>
              <a:t>Key Activities, KA</a:t>
            </a:r>
            <a:r>
              <a:rPr lang="zh-TW" altLang="en-US" sz="3200" dirty="0">
                <a:solidFill>
                  <a:srgbClr val="7030A0"/>
                </a:solidFill>
                <a:highlight>
                  <a:srgbClr val="FFFF00"/>
                </a:highlight>
              </a:rPr>
              <a:t>）</a:t>
            </a:r>
            <a:r>
              <a:rPr lang="zh-TW" altLang="en-US" sz="3200" dirty="0"/>
              <a:t>有什麼？</a:t>
            </a:r>
            <a:endParaRPr lang="en-US" altLang="zh-TW" sz="3200" dirty="0"/>
          </a:p>
          <a:p>
            <a:pPr lvl="1"/>
            <a:r>
              <a:rPr lang="zh-CN" altLang="en-US" sz="2000" dirty="0">
                <a:solidFill>
                  <a:srgbClr val="C00000"/>
                </a:solidFill>
              </a:rPr>
              <a:t>大數據分析</a:t>
            </a:r>
            <a:endParaRPr lang="en-US" altLang="zh-CN" sz="2000" dirty="0">
              <a:solidFill>
                <a:srgbClr val="C00000"/>
              </a:solidFill>
            </a:endParaRPr>
          </a:p>
          <a:p>
            <a:pPr lvl="1"/>
            <a:r>
              <a:rPr lang="zh-CN" altLang="en-US" sz="2000" dirty="0">
                <a:solidFill>
                  <a:srgbClr val="C00000"/>
                </a:solidFill>
              </a:rPr>
              <a:t>最佳化各種變數對人潮最多與獲利的關係</a:t>
            </a:r>
            <a:endParaRPr lang="en-US" altLang="zh-CN" sz="2000" dirty="0">
              <a:solidFill>
                <a:srgbClr val="C00000"/>
              </a:solidFill>
            </a:endParaRPr>
          </a:p>
          <a:p>
            <a:pPr lvl="1"/>
            <a:r>
              <a:rPr lang="zh-CN" altLang="en-US" sz="2000" dirty="0">
                <a:solidFill>
                  <a:srgbClr val="C00000"/>
                </a:solidFill>
              </a:rPr>
              <a:t>找不同客群，不同時間，不同地點</a:t>
            </a:r>
            <a:endParaRPr lang="en-US" altLang="zh-TW" sz="2000" dirty="0">
              <a:solidFill>
                <a:srgbClr val="C00000"/>
              </a:solidFill>
            </a:endParaRPr>
          </a:p>
          <a:p>
            <a:endParaRPr lang="zh-TW" altLang="en-US" sz="2400" dirty="0"/>
          </a:p>
        </p:txBody>
      </p:sp>
      <p:sp>
        <p:nvSpPr>
          <p:cNvPr id="3" name="標題 2">
            <a:extLst>
              <a:ext uri="{FF2B5EF4-FFF2-40B4-BE49-F238E27FC236}">
                <a16:creationId xmlns:a16="http://schemas.microsoft.com/office/drawing/2014/main" id="{AB0BD4F0-342C-4699-9BB4-FB2697784DA3}"/>
              </a:ext>
            </a:extLst>
          </p:cNvPr>
          <p:cNvSpPr>
            <a:spLocks noGrp="1"/>
          </p:cNvSpPr>
          <p:nvPr>
            <p:ph type="title"/>
          </p:nvPr>
        </p:nvSpPr>
        <p:spPr/>
        <p:txBody>
          <a:bodyPr/>
          <a:lstStyle/>
          <a:p>
            <a:r>
              <a:rPr lang="zh-CN" altLang="en-US" sz="4800" dirty="0"/>
              <a:t>檢查</a:t>
            </a:r>
            <a:r>
              <a:rPr lang="en-US" altLang="zh-CN" sz="4800" dirty="0"/>
              <a:t>3</a:t>
            </a:r>
            <a:r>
              <a:rPr lang="zh-CN" altLang="en-US" sz="4800" dirty="0"/>
              <a:t>個供給導向的資源</a:t>
            </a:r>
            <a:endParaRPr lang="zh-TW" altLang="en-US" dirty="0"/>
          </a:p>
        </p:txBody>
      </p:sp>
      <p:pic>
        <p:nvPicPr>
          <p:cNvPr id="5" name="圖片 4">
            <a:extLst>
              <a:ext uri="{FF2B5EF4-FFF2-40B4-BE49-F238E27FC236}">
                <a16:creationId xmlns:a16="http://schemas.microsoft.com/office/drawing/2014/main" id="{316BADAA-024A-4FEB-BD73-806DAC622D22}"/>
              </a:ext>
            </a:extLst>
          </p:cNvPr>
          <p:cNvPicPr>
            <a:picLocks noChangeAspect="1"/>
          </p:cNvPicPr>
          <p:nvPr/>
        </p:nvPicPr>
        <p:blipFill>
          <a:blip r:embed="rId2"/>
          <a:stretch>
            <a:fillRect/>
          </a:stretch>
        </p:blipFill>
        <p:spPr>
          <a:xfrm>
            <a:off x="5990785" y="3198295"/>
            <a:ext cx="3153215" cy="3705742"/>
          </a:xfrm>
          <a:prstGeom prst="rect">
            <a:avLst/>
          </a:prstGeom>
        </p:spPr>
      </p:pic>
    </p:spTree>
    <p:extLst>
      <p:ext uri="{BB962C8B-B14F-4D97-AF65-F5344CB8AC3E}">
        <p14:creationId xmlns:p14="http://schemas.microsoft.com/office/powerpoint/2010/main" val="2105994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F56A09E-51B1-4BB7-AD2A-7049F6FFBFEE}"/>
              </a:ext>
            </a:extLst>
          </p:cNvPr>
          <p:cNvSpPr>
            <a:spLocks noGrp="1"/>
          </p:cNvSpPr>
          <p:nvPr>
            <p:ph idx="1"/>
          </p:nvPr>
        </p:nvSpPr>
        <p:spPr/>
        <p:txBody>
          <a:bodyPr>
            <a:normAutofit lnSpcReduction="10000"/>
          </a:bodyPr>
          <a:lstStyle/>
          <a:p>
            <a:r>
              <a:rPr lang="zh-TW" altLang="en-US" sz="4000" dirty="0">
                <a:solidFill>
                  <a:srgbClr val="7030A0"/>
                </a:solidFill>
                <a:highlight>
                  <a:srgbClr val="FFFF00"/>
                </a:highlight>
              </a:rPr>
              <a:t>目標客層（</a:t>
            </a:r>
            <a:r>
              <a:rPr lang="en-US" altLang="zh-TW" sz="4000" dirty="0">
                <a:solidFill>
                  <a:srgbClr val="7030A0"/>
                </a:solidFill>
                <a:highlight>
                  <a:srgbClr val="FFFF00"/>
                </a:highlight>
              </a:rPr>
              <a:t>Customer </a:t>
            </a:r>
            <a:r>
              <a:rPr lang="en-US" altLang="zh-TW" sz="4000" dirty="0" err="1">
                <a:solidFill>
                  <a:srgbClr val="7030A0"/>
                </a:solidFill>
                <a:highlight>
                  <a:srgbClr val="FFFF00"/>
                </a:highlight>
              </a:rPr>
              <a:t>Segments,CS</a:t>
            </a:r>
            <a:r>
              <a:rPr lang="zh-TW" altLang="en-US" sz="4000" dirty="0">
                <a:solidFill>
                  <a:srgbClr val="7030A0"/>
                </a:solidFill>
                <a:highlight>
                  <a:srgbClr val="FFFF00"/>
                </a:highlight>
              </a:rPr>
              <a:t>）：</a:t>
            </a:r>
            <a:r>
              <a:rPr lang="zh-TW" altLang="en-US" sz="4000" dirty="0"/>
              <a:t>企業所鎖定的目標，欲服務的一個或多個客群。</a:t>
            </a:r>
          </a:p>
          <a:p>
            <a:r>
              <a:rPr lang="zh-TW" altLang="en-US" dirty="0">
                <a:solidFill>
                  <a:srgbClr val="7030A0"/>
                </a:solidFill>
                <a:highlight>
                  <a:srgbClr val="FFFF00"/>
                </a:highlight>
              </a:rPr>
              <a:t>通路（</a:t>
            </a:r>
            <a:r>
              <a:rPr lang="en-US" altLang="zh-TW" dirty="0">
                <a:solidFill>
                  <a:srgbClr val="7030A0"/>
                </a:solidFill>
                <a:highlight>
                  <a:srgbClr val="FFFF00"/>
                </a:highlight>
              </a:rPr>
              <a:t>Channels, CH</a:t>
            </a:r>
            <a:r>
              <a:rPr lang="zh-TW" altLang="en-US" dirty="0">
                <a:solidFill>
                  <a:srgbClr val="7030A0"/>
                </a:solidFill>
                <a:highlight>
                  <a:srgbClr val="FFFF00"/>
                </a:highlight>
              </a:rPr>
              <a:t>）：</a:t>
            </a:r>
            <a:r>
              <a:rPr lang="zh-TW" altLang="en-US" sz="4000" dirty="0"/>
              <a:t>與目標客群溝通、接觸，以傳達價值主張的管道。</a:t>
            </a:r>
          </a:p>
          <a:p>
            <a:r>
              <a:rPr lang="zh-TW" altLang="en-US" dirty="0">
                <a:solidFill>
                  <a:srgbClr val="7030A0"/>
                </a:solidFill>
                <a:highlight>
                  <a:srgbClr val="FFFF00"/>
                </a:highlight>
              </a:rPr>
              <a:t>顧客關係（</a:t>
            </a:r>
            <a:r>
              <a:rPr lang="en-US" altLang="zh-TW" dirty="0">
                <a:solidFill>
                  <a:srgbClr val="7030A0"/>
                </a:solidFill>
                <a:highlight>
                  <a:srgbClr val="FFFF00"/>
                </a:highlight>
              </a:rPr>
              <a:t>Customer Relationships, CR</a:t>
            </a:r>
            <a:r>
              <a:rPr lang="zh-TW" altLang="en-US" dirty="0">
                <a:solidFill>
                  <a:srgbClr val="7030A0"/>
                </a:solidFill>
                <a:highlight>
                  <a:srgbClr val="FFFF00"/>
                </a:highlight>
              </a:rPr>
              <a:t>）：</a:t>
            </a:r>
            <a:r>
              <a:rPr lang="zh-TW" altLang="en-US" sz="4000" dirty="0"/>
              <a:t>與目標客層所建立並維繫的關係。</a:t>
            </a:r>
          </a:p>
          <a:p>
            <a:endParaRPr lang="zh-TW" altLang="en-US" dirty="0"/>
          </a:p>
        </p:txBody>
      </p:sp>
      <p:sp>
        <p:nvSpPr>
          <p:cNvPr id="3" name="標題 2">
            <a:extLst>
              <a:ext uri="{FF2B5EF4-FFF2-40B4-BE49-F238E27FC236}">
                <a16:creationId xmlns:a16="http://schemas.microsoft.com/office/drawing/2014/main" id="{2419F22F-5EB9-47FE-A074-DF4FBECEC713}"/>
              </a:ext>
            </a:extLst>
          </p:cNvPr>
          <p:cNvSpPr>
            <a:spLocks noGrp="1"/>
          </p:cNvSpPr>
          <p:nvPr>
            <p:ph type="title"/>
          </p:nvPr>
        </p:nvSpPr>
        <p:spPr/>
        <p:txBody>
          <a:bodyPr/>
          <a:lstStyle/>
          <a:p>
            <a:r>
              <a:rPr lang="en-US" altLang="zh-CN" sz="4800" dirty="0"/>
              <a:t>Uber 3</a:t>
            </a:r>
            <a:r>
              <a:rPr lang="zh-CN" altLang="en-US" sz="4800" dirty="0"/>
              <a:t>個</a:t>
            </a:r>
            <a:r>
              <a:rPr lang="zh-CN" altLang="en-US" sz="4800" dirty="0">
                <a:solidFill>
                  <a:srgbClr val="C00000"/>
                </a:solidFill>
              </a:rPr>
              <a:t>需求導向</a:t>
            </a:r>
            <a:r>
              <a:rPr lang="zh-CN" altLang="en-US" sz="4800" dirty="0"/>
              <a:t>的服務</a:t>
            </a:r>
            <a:endParaRPr lang="zh-TW" altLang="en-US" dirty="0"/>
          </a:p>
        </p:txBody>
      </p:sp>
    </p:spTree>
    <p:extLst>
      <p:ext uri="{BB962C8B-B14F-4D97-AF65-F5344CB8AC3E}">
        <p14:creationId xmlns:p14="http://schemas.microsoft.com/office/powerpoint/2010/main" val="2159628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a:xfrm>
            <a:off x="-133538" y="1600200"/>
            <a:ext cx="8851037" cy="5121275"/>
          </a:xfrm>
        </p:spPr>
        <p:txBody>
          <a:bodyPr>
            <a:normAutofit fontScale="92500" lnSpcReduction="20000"/>
          </a:bodyPr>
          <a:lstStyle/>
          <a:p>
            <a:r>
              <a:rPr lang="zh-CN" altLang="en-US" sz="4400" dirty="0"/>
              <a:t>請你檢查以下</a:t>
            </a:r>
            <a:r>
              <a:rPr lang="en-US" altLang="zh-CN" sz="4400" dirty="0"/>
              <a:t>【</a:t>
            </a:r>
            <a:r>
              <a:rPr lang="zh-CN" altLang="en-US" sz="4400" dirty="0">
                <a:highlight>
                  <a:srgbClr val="FFFF00"/>
                </a:highlight>
              </a:rPr>
              <a:t>提供</a:t>
            </a:r>
            <a:r>
              <a:rPr lang="en-US" altLang="zh-CN" sz="4400" dirty="0">
                <a:highlight>
                  <a:srgbClr val="FFFF00"/>
                </a:highlight>
              </a:rPr>
              <a:t>/</a:t>
            </a:r>
            <a:r>
              <a:rPr lang="zh-CN" altLang="en-US" sz="4400" dirty="0">
                <a:highlight>
                  <a:srgbClr val="FFFF00"/>
                </a:highlight>
              </a:rPr>
              <a:t>服務</a:t>
            </a:r>
            <a:r>
              <a:rPr lang="en-US" altLang="zh-CN" sz="4400" dirty="0">
                <a:highlight>
                  <a:srgbClr val="FFFF00"/>
                </a:highlight>
              </a:rPr>
              <a:t>】</a:t>
            </a:r>
            <a:r>
              <a:rPr lang="zh-CN" altLang="en-US" sz="4400" dirty="0">
                <a:highlight>
                  <a:srgbClr val="FFFF00"/>
                </a:highlight>
              </a:rPr>
              <a:t>夠不夠</a:t>
            </a:r>
            <a:r>
              <a:rPr lang="zh-CN" altLang="en-US" sz="4400" dirty="0"/>
              <a:t>（</a:t>
            </a:r>
            <a:r>
              <a:rPr lang="zh-CN" altLang="en-US" sz="4400" dirty="0">
                <a:highlight>
                  <a:srgbClr val="FFFF00"/>
                </a:highlight>
              </a:rPr>
              <a:t>需求導向</a:t>
            </a:r>
            <a:r>
              <a:rPr lang="zh-CN" altLang="en-US" sz="4400" dirty="0"/>
              <a:t>）</a:t>
            </a:r>
            <a:endParaRPr lang="en-US" altLang="zh-CN" sz="4400" dirty="0"/>
          </a:p>
          <a:p>
            <a:pPr lvl="1"/>
            <a:r>
              <a:rPr lang="zh-CN" altLang="en-US" sz="3600" dirty="0"/>
              <a:t>檢查</a:t>
            </a:r>
            <a:r>
              <a:rPr lang="en-US" altLang="zh-CN" sz="3600" dirty="0"/>
              <a:t>3</a:t>
            </a:r>
            <a:r>
              <a:rPr lang="zh-CN" altLang="en-US" sz="3600" dirty="0"/>
              <a:t>個需求導向的服務：</a:t>
            </a:r>
            <a:endParaRPr lang="en-US" altLang="zh-CN" sz="3600" dirty="0"/>
          </a:p>
          <a:p>
            <a:pPr lvl="1"/>
            <a:r>
              <a:rPr lang="zh-TW" altLang="en-US" sz="3600" dirty="0">
                <a:solidFill>
                  <a:srgbClr val="C00000"/>
                </a:solidFill>
              </a:rPr>
              <a:t>服務的客群是誰</a:t>
            </a:r>
            <a:r>
              <a:rPr lang="zh-CN" altLang="en-US" sz="3600" dirty="0">
                <a:solidFill>
                  <a:srgbClr val="C00000"/>
                </a:solidFill>
              </a:rPr>
              <a:t>？</a:t>
            </a:r>
            <a:r>
              <a:rPr lang="en-US" altLang="zh-CN" sz="3600" dirty="0">
                <a:solidFill>
                  <a:srgbClr val="C00000"/>
                </a:solidFill>
              </a:rPr>
              <a:t>(CS)</a:t>
            </a:r>
            <a:endParaRPr lang="en-US" altLang="zh-TW" sz="3600" dirty="0"/>
          </a:p>
          <a:p>
            <a:pPr lvl="1"/>
            <a:r>
              <a:rPr lang="zh-TW" altLang="en-US" sz="3600" dirty="0">
                <a:solidFill>
                  <a:srgbClr val="C00000"/>
                </a:solidFill>
              </a:rPr>
              <a:t>如何與客群建立關係</a:t>
            </a:r>
            <a:r>
              <a:rPr lang="zh-CN" altLang="en-US" sz="3600" dirty="0">
                <a:solidFill>
                  <a:srgbClr val="C00000"/>
                </a:solidFill>
              </a:rPr>
              <a:t>？</a:t>
            </a:r>
            <a:r>
              <a:rPr lang="en-US" altLang="zh-CN" sz="3600" dirty="0">
                <a:solidFill>
                  <a:srgbClr val="C00000"/>
                </a:solidFill>
              </a:rPr>
              <a:t>(CR)</a:t>
            </a:r>
            <a:endParaRPr lang="en-US" altLang="zh-TW" sz="3600" dirty="0">
              <a:solidFill>
                <a:srgbClr val="C00000"/>
              </a:solidFill>
            </a:endParaRPr>
          </a:p>
          <a:p>
            <a:pPr lvl="2"/>
            <a:r>
              <a:rPr lang="zh-CN" altLang="en-US" sz="3200" dirty="0">
                <a:solidFill>
                  <a:srgbClr val="7030A0"/>
                </a:solidFill>
              </a:rPr>
              <a:t>針對不同客群，</a:t>
            </a:r>
            <a:endParaRPr lang="en-US" altLang="zh-CN" sz="3200" dirty="0">
              <a:solidFill>
                <a:srgbClr val="7030A0"/>
              </a:solidFill>
            </a:endParaRPr>
          </a:p>
          <a:p>
            <a:pPr lvl="2"/>
            <a:r>
              <a:rPr lang="zh-CN" altLang="en-US" sz="3200" dirty="0">
                <a:solidFill>
                  <a:srgbClr val="7030A0"/>
                </a:solidFill>
              </a:rPr>
              <a:t>給予不同服務</a:t>
            </a:r>
            <a:r>
              <a:rPr lang="en-US" altLang="zh-CN" sz="3200" dirty="0">
                <a:solidFill>
                  <a:srgbClr val="7030A0"/>
                </a:solidFill>
              </a:rPr>
              <a:t>/</a:t>
            </a:r>
            <a:r>
              <a:rPr lang="zh-CN" altLang="en-US" sz="3200" dirty="0">
                <a:solidFill>
                  <a:srgbClr val="7030A0"/>
                </a:solidFill>
              </a:rPr>
              <a:t>行銷策略</a:t>
            </a:r>
            <a:r>
              <a:rPr lang="zh-TW" altLang="en-US" sz="3200" dirty="0">
                <a:solidFill>
                  <a:srgbClr val="7030A0"/>
                </a:solidFill>
              </a:rPr>
              <a:t>，</a:t>
            </a:r>
            <a:endParaRPr lang="en-US" altLang="zh-TW" sz="3200" dirty="0">
              <a:solidFill>
                <a:srgbClr val="7030A0"/>
              </a:solidFill>
            </a:endParaRPr>
          </a:p>
          <a:p>
            <a:pPr lvl="1"/>
            <a:r>
              <a:rPr lang="zh-TW" altLang="en-US" sz="3000" dirty="0">
                <a:solidFill>
                  <a:srgbClr val="C00000"/>
                </a:solidFill>
              </a:rPr>
              <a:t>如何傳遞價值給予客群</a:t>
            </a:r>
            <a:r>
              <a:rPr lang="zh-CN" altLang="en-US" sz="3000" dirty="0">
                <a:solidFill>
                  <a:srgbClr val="C00000"/>
                </a:solidFill>
              </a:rPr>
              <a:t>？</a:t>
            </a:r>
            <a:r>
              <a:rPr lang="en-US" altLang="zh-CN" sz="3000" dirty="0">
                <a:solidFill>
                  <a:srgbClr val="C00000"/>
                </a:solidFill>
              </a:rPr>
              <a:t>(Channel)</a:t>
            </a:r>
          </a:p>
          <a:p>
            <a:pPr lvl="2"/>
            <a:r>
              <a:rPr lang="zh-CN" altLang="en-US" sz="3600" dirty="0">
                <a:solidFill>
                  <a:srgbClr val="7030A0"/>
                </a:solidFill>
              </a:rPr>
              <a:t>問卷調查，社群，</a:t>
            </a:r>
            <a:endParaRPr lang="en-US" altLang="zh-CN" sz="3200" dirty="0">
              <a:solidFill>
                <a:srgbClr val="7030A0"/>
              </a:solidFill>
            </a:endParaRPr>
          </a:p>
          <a:p>
            <a:pPr lvl="2"/>
            <a:r>
              <a:rPr lang="zh-CN" altLang="en-US" sz="3200" dirty="0">
                <a:solidFill>
                  <a:srgbClr val="7030A0"/>
                </a:solidFill>
              </a:rPr>
              <a:t>電話叫車，</a:t>
            </a:r>
            <a:r>
              <a:rPr lang="en-US" altLang="zh-CN" sz="3200" dirty="0">
                <a:solidFill>
                  <a:srgbClr val="7030A0"/>
                </a:solidFill>
              </a:rPr>
              <a:t>APP</a:t>
            </a:r>
            <a:r>
              <a:rPr lang="zh-CN" altLang="en-US" sz="3200" dirty="0">
                <a:solidFill>
                  <a:srgbClr val="7030A0"/>
                </a:solidFill>
              </a:rPr>
              <a:t>叫車，</a:t>
            </a:r>
            <a:r>
              <a:rPr lang="zh-CN" altLang="en-US" sz="3600" dirty="0">
                <a:solidFill>
                  <a:srgbClr val="7030A0"/>
                </a:solidFill>
              </a:rPr>
              <a:t>網站叫</a:t>
            </a:r>
            <a:endParaRPr lang="zh-TW" altLang="en-US" sz="3600" dirty="0">
              <a:solidFill>
                <a:srgbClr val="7030A0"/>
              </a:solidFill>
            </a:endParaRPr>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fontScale="90000"/>
          </a:bodyPr>
          <a:lstStyle/>
          <a:p>
            <a:r>
              <a:rPr lang="zh-CN" altLang="en-US" dirty="0"/>
              <a:t>鎖定客群了，鎖定商品與服務了，然後。。。</a:t>
            </a:r>
            <a:endParaRPr lang="zh-TW" altLang="en-US" dirty="0"/>
          </a:p>
        </p:txBody>
      </p:sp>
      <p:pic>
        <p:nvPicPr>
          <p:cNvPr id="5" name="圖片 4">
            <a:extLst>
              <a:ext uri="{FF2B5EF4-FFF2-40B4-BE49-F238E27FC236}">
                <a16:creationId xmlns:a16="http://schemas.microsoft.com/office/drawing/2014/main" id="{43150AB9-7D99-431C-9017-AB4681B4A2E9}"/>
              </a:ext>
            </a:extLst>
          </p:cNvPr>
          <p:cNvPicPr>
            <a:picLocks noChangeAspect="1"/>
          </p:cNvPicPr>
          <p:nvPr/>
        </p:nvPicPr>
        <p:blipFill>
          <a:blip r:embed="rId2"/>
          <a:stretch>
            <a:fillRect/>
          </a:stretch>
        </p:blipFill>
        <p:spPr>
          <a:xfrm>
            <a:off x="6063815" y="2885542"/>
            <a:ext cx="3381847" cy="3820058"/>
          </a:xfrm>
          <a:prstGeom prst="rect">
            <a:avLst/>
          </a:prstGeom>
        </p:spPr>
      </p:pic>
    </p:spTree>
    <p:extLst>
      <p:ext uri="{BB962C8B-B14F-4D97-AF65-F5344CB8AC3E}">
        <p14:creationId xmlns:p14="http://schemas.microsoft.com/office/powerpoint/2010/main" val="106962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a:bodyPr>
          <a:lstStyle/>
          <a:p>
            <a:r>
              <a:rPr lang="zh-CN" altLang="en-US" sz="4800" dirty="0"/>
              <a:t>檢查</a:t>
            </a:r>
            <a:r>
              <a:rPr lang="en-US" altLang="zh-CN" sz="4800" dirty="0"/>
              <a:t>2</a:t>
            </a:r>
            <a:r>
              <a:rPr lang="zh-CN" altLang="en-US" sz="4800" dirty="0"/>
              <a:t>個財務導向的資源：</a:t>
            </a:r>
            <a:endParaRPr lang="en-US" altLang="zh-CN" sz="4800" dirty="0"/>
          </a:p>
          <a:p>
            <a:r>
              <a:rPr lang="zh-TW" altLang="en-US" sz="3600" dirty="0">
                <a:solidFill>
                  <a:srgbClr val="7030A0"/>
                </a:solidFill>
                <a:highlight>
                  <a:srgbClr val="FFFF00"/>
                </a:highlight>
              </a:rPr>
              <a:t>收益流（</a:t>
            </a:r>
            <a:r>
              <a:rPr lang="en-US" altLang="zh-TW" sz="3600" dirty="0">
                <a:solidFill>
                  <a:srgbClr val="7030A0"/>
                </a:solidFill>
                <a:highlight>
                  <a:srgbClr val="FFFF00"/>
                </a:highlight>
              </a:rPr>
              <a:t>Revenue Streams, R$</a:t>
            </a:r>
            <a:r>
              <a:rPr lang="zh-TW" altLang="en-US" sz="3600" dirty="0">
                <a:solidFill>
                  <a:srgbClr val="7030A0"/>
                </a:solidFill>
                <a:highlight>
                  <a:srgbClr val="FFFF00"/>
                </a:highlight>
              </a:rPr>
              <a:t>）：</a:t>
            </a:r>
            <a:r>
              <a:rPr lang="zh-TW" altLang="en-US" sz="3200" dirty="0"/>
              <a:t>成功地將價值主張提供給客戶後所獲得的收入。 </a:t>
            </a:r>
          </a:p>
          <a:p>
            <a:r>
              <a:rPr lang="zh-TW" altLang="en-US" sz="3600" dirty="0">
                <a:solidFill>
                  <a:srgbClr val="7030A0"/>
                </a:solidFill>
                <a:highlight>
                  <a:srgbClr val="FFFF00"/>
                </a:highlight>
              </a:rPr>
              <a:t>成本結構（</a:t>
            </a:r>
            <a:r>
              <a:rPr lang="en-US" altLang="zh-TW" sz="3600" dirty="0">
                <a:solidFill>
                  <a:srgbClr val="7030A0"/>
                </a:solidFill>
                <a:highlight>
                  <a:srgbClr val="FFFF00"/>
                </a:highlight>
              </a:rPr>
              <a:t>Cost Structure, C$</a:t>
            </a:r>
            <a:r>
              <a:rPr lang="zh-TW" altLang="en-US" sz="3600" dirty="0">
                <a:solidFill>
                  <a:srgbClr val="7030A0"/>
                </a:solidFill>
                <a:highlight>
                  <a:srgbClr val="FFFF00"/>
                </a:highlight>
              </a:rPr>
              <a:t>）：</a:t>
            </a:r>
            <a:r>
              <a:rPr lang="zh-TW" altLang="en-US" sz="3200" dirty="0"/>
              <a:t>運作一個商業模式所會發生的所有成本。</a:t>
            </a:r>
            <a:endParaRPr lang="zh-TW" altLang="en-US" sz="48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en-US" altLang="zh-CN" dirty="0"/>
              <a:t>Uber</a:t>
            </a:r>
            <a:r>
              <a:rPr lang="zh-CN" altLang="en-US" dirty="0"/>
              <a:t>的財務導向面是什麼？</a:t>
            </a:r>
            <a:endParaRPr lang="zh-TW" altLang="en-US" dirty="0"/>
          </a:p>
        </p:txBody>
      </p:sp>
    </p:spTree>
    <p:extLst>
      <p:ext uri="{BB962C8B-B14F-4D97-AF65-F5344CB8AC3E}">
        <p14:creationId xmlns:p14="http://schemas.microsoft.com/office/powerpoint/2010/main" val="2366824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a:bodyPr>
          <a:lstStyle/>
          <a:p>
            <a:r>
              <a:rPr lang="zh-TW" altLang="en-US" sz="3600" dirty="0">
                <a:solidFill>
                  <a:srgbClr val="7030A0"/>
                </a:solidFill>
                <a:highlight>
                  <a:srgbClr val="FFFF00"/>
                </a:highlight>
              </a:rPr>
              <a:t>收益流（</a:t>
            </a:r>
            <a:r>
              <a:rPr lang="en-US" altLang="zh-TW" sz="3600" dirty="0">
                <a:solidFill>
                  <a:srgbClr val="7030A0"/>
                </a:solidFill>
                <a:highlight>
                  <a:srgbClr val="FFFF00"/>
                </a:highlight>
              </a:rPr>
              <a:t>Revenue Streams, R$</a:t>
            </a:r>
            <a:r>
              <a:rPr lang="zh-TW" altLang="en-US" sz="3600" dirty="0">
                <a:solidFill>
                  <a:srgbClr val="7030A0"/>
                </a:solidFill>
                <a:highlight>
                  <a:srgbClr val="FFFF00"/>
                </a:highlight>
              </a:rPr>
              <a:t>）：</a:t>
            </a:r>
            <a:endParaRPr lang="en-US" altLang="zh-TW" sz="3600" dirty="0">
              <a:solidFill>
                <a:srgbClr val="7030A0"/>
              </a:solidFill>
              <a:highlight>
                <a:srgbClr val="FFFF00"/>
              </a:highlight>
            </a:endParaRPr>
          </a:p>
          <a:p>
            <a:pPr lvl="1"/>
            <a:r>
              <a:rPr lang="zh-CN" altLang="en-US" dirty="0">
                <a:solidFill>
                  <a:srgbClr val="C00000"/>
                </a:solidFill>
              </a:rPr>
              <a:t>搭乘收入</a:t>
            </a:r>
            <a:endParaRPr lang="en-US" altLang="zh-CN" dirty="0">
              <a:solidFill>
                <a:srgbClr val="C00000"/>
              </a:solidFill>
            </a:endParaRPr>
          </a:p>
          <a:p>
            <a:pPr lvl="1"/>
            <a:r>
              <a:rPr lang="en-US" altLang="zh-TW" dirty="0">
                <a:solidFill>
                  <a:srgbClr val="C00000"/>
                </a:solidFill>
              </a:rPr>
              <a:t>【</a:t>
            </a:r>
            <a:r>
              <a:rPr lang="zh-TW" altLang="en-US" dirty="0">
                <a:solidFill>
                  <a:srgbClr val="C00000"/>
                </a:solidFill>
              </a:rPr>
              <a:t>品牌溢價</a:t>
            </a:r>
            <a:r>
              <a:rPr lang="en-US" altLang="zh-TW" dirty="0">
                <a:solidFill>
                  <a:srgbClr val="C00000"/>
                </a:solidFill>
              </a:rPr>
              <a:t>】</a:t>
            </a:r>
            <a:r>
              <a:rPr lang="zh-TW" altLang="en-US" dirty="0">
                <a:solidFill>
                  <a:srgbClr val="C00000"/>
                </a:solidFill>
              </a:rPr>
              <a:t>消費者願意為</a:t>
            </a:r>
            <a:r>
              <a:rPr lang="en-US" altLang="zh-CN" dirty="0">
                <a:solidFill>
                  <a:srgbClr val="C00000"/>
                </a:solidFill>
              </a:rPr>
              <a:t>Uber</a:t>
            </a:r>
            <a:r>
              <a:rPr lang="zh-TW" altLang="en-US" dirty="0">
                <a:solidFill>
                  <a:srgbClr val="C00000"/>
                </a:solidFill>
              </a:rPr>
              <a:t>品牌支付比同類競爭產品更高的價格</a:t>
            </a:r>
            <a:endParaRPr lang="en-US" altLang="zh-TW" dirty="0">
              <a:solidFill>
                <a:srgbClr val="C00000"/>
              </a:solidFill>
            </a:endParaRPr>
          </a:p>
          <a:p>
            <a:pPr lvl="1"/>
            <a:r>
              <a:rPr lang="en-US" altLang="zh-TW" dirty="0">
                <a:solidFill>
                  <a:srgbClr val="C00000"/>
                </a:solidFill>
              </a:rPr>
              <a:t>【</a:t>
            </a:r>
            <a:r>
              <a:rPr lang="zh-TW" altLang="en-US" dirty="0">
                <a:solidFill>
                  <a:srgbClr val="C00000"/>
                </a:solidFill>
              </a:rPr>
              <a:t>動態定價加成</a:t>
            </a:r>
            <a:r>
              <a:rPr lang="en-US" altLang="zh-TW" dirty="0">
                <a:solidFill>
                  <a:srgbClr val="C00000"/>
                </a:solidFill>
              </a:rPr>
              <a:t>】</a:t>
            </a:r>
            <a:r>
              <a:rPr lang="zh-CN" altLang="en-US" dirty="0">
                <a:solidFill>
                  <a:srgbClr val="C00000"/>
                </a:solidFill>
              </a:rPr>
              <a:t>隨時調整</a:t>
            </a:r>
            <a:r>
              <a:rPr lang="zh-TW" altLang="en-US" dirty="0">
                <a:solidFill>
                  <a:srgbClr val="C00000"/>
                </a:solidFill>
              </a:rPr>
              <a:t>價格的策略</a:t>
            </a:r>
          </a:p>
          <a:p>
            <a:r>
              <a:rPr lang="zh-TW" altLang="en-US" sz="3600" dirty="0">
                <a:solidFill>
                  <a:srgbClr val="7030A0"/>
                </a:solidFill>
                <a:highlight>
                  <a:srgbClr val="FFFF00"/>
                </a:highlight>
              </a:rPr>
              <a:t>成本結構（</a:t>
            </a:r>
            <a:r>
              <a:rPr lang="en-US" altLang="zh-TW" sz="3600" dirty="0">
                <a:solidFill>
                  <a:srgbClr val="7030A0"/>
                </a:solidFill>
                <a:highlight>
                  <a:srgbClr val="FFFF00"/>
                </a:highlight>
              </a:rPr>
              <a:t>Cost Structure, C$</a:t>
            </a:r>
            <a:r>
              <a:rPr lang="zh-TW" altLang="en-US" sz="3600" dirty="0">
                <a:solidFill>
                  <a:srgbClr val="7030A0"/>
                </a:solidFill>
                <a:highlight>
                  <a:srgbClr val="FFFF00"/>
                </a:highlight>
              </a:rPr>
              <a:t>）</a:t>
            </a:r>
            <a:endParaRPr lang="en-US" altLang="zh-TW" sz="3600" dirty="0">
              <a:solidFill>
                <a:srgbClr val="7030A0"/>
              </a:solidFill>
              <a:highlight>
                <a:srgbClr val="FFFF00"/>
              </a:highlight>
            </a:endParaRPr>
          </a:p>
          <a:p>
            <a:pPr lvl="1"/>
            <a:r>
              <a:rPr lang="zh-CN" altLang="en-US" dirty="0">
                <a:solidFill>
                  <a:srgbClr val="C00000"/>
                </a:solidFill>
              </a:rPr>
              <a:t>行銷費用，僱用司機費用，系統建置費</a:t>
            </a:r>
            <a:endParaRPr lang="zh-TW" altLang="en-US" dirty="0">
              <a:solidFill>
                <a:srgbClr val="C00000"/>
              </a:solidFill>
            </a:endParaRPr>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zh-CN" altLang="en-US" sz="4800" dirty="0"/>
              <a:t>檢查</a:t>
            </a:r>
            <a:r>
              <a:rPr lang="en-US" altLang="zh-CN" sz="4800" dirty="0"/>
              <a:t>2</a:t>
            </a:r>
            <a:r>
              <a:rPr lang="zh-CN" altLang="en-US" sz="4800" dirty="0"/>
              <a:t>個財務導向的資源：</a:t>
            </a:r>
            <a:endParaRPr lang="en-US" altLang="zh-CN" sz="4800" dirty="0"/>
          </a:p>
        </p:txBody>
      </p:sp>
      <p:pic>
        <p:nvPicPr>
          <p:cNvPr id="5" name="圖片 4">
            <a:extLst>
              <a:ext uri="{FF2B5EF4-FFF2-40B4-BE49-F238E27FC236}">
                <a16:creationId xmlns:a16="http://schemas.microsoft.com/office/drawing/2014/main" id="{2826F261-8223-44A3-85E4-866A71C75845}"/>
              </a:ext>
            </a:extLst>
          </p:cNvPr>
          <p:cNvPicPr>
            <a:picLocks noChangeAspect="1"/>
          </p:cNvPicPr>
          <p:nvPr/>
        </p:nvPicPr>
        <p:blipFill>
          <a:blip r:embed="rId2"/>
          <a:stretch>
            <a:fillRect/>
          </a:stretch>
        </p:blipFill>
        <p:spPr>
          <a:xfrm>
            <a:off x="1054513" y="5378263"/>
            <a:ext cx="7097115" cy="1343212"/>
          </a:xfrm>
          <a:prstGeom prst="rect">
            <a:avLst/>
          </a:prstGeom>
        </p:spPr>
      </p:pic>
    </p:spTree>
    <p:extLst>
      <p:ext uri="{BB962C8B-B14F-4D97-AF65-F5344CB8AC3E}">
        <p14:creationId xmlns:p14="http://schemas.microsoft.com/office/powerpoint/2010/main" val="409627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914400"/>
            <a:ext cx="8495931" cy="4458878"/>
          </a:xfrm>
        </p:spPr>
        <p:txBody>
          <a:bodyPr>
            <a:normAutofit fontScale="85000" lnSpcReduction="10000"/>
          </a:bodyPr>
          <a:lstStyle/>
          <a:p>
            <a:r>
              <a:rPr lang="zh-TW" altLang="en-US" sz="7200" dirty="0"/>
              <a:t>商業模式圖</a:t>
            </a:r>
            <a:endParaRPr lang="en-US" altLang="zh-TW" sz="7200" dirty="0"/>
          </a:p>
          <a:p>
            <a:r>
              <a:rPr lang="zh-TW" altLang="en-US" sz="7200" dirty="0"/>
              <a:t>案例</a:t>
            </a:r>
            <a:r>
              <a:rPr lang="en-US" altLang="zh-CN" sz="7200" dirty="0"/>
              <a:t>2</a:t>
            </a:r>
            <a:r>
              <a:rPr lang="zh-TW" altLang="en-US" sz="7200" dirty="0"/>
              <a:t>：發現茶</a:t>
            </a:r>
            <a:r>
              <a:rPr lang="en-US" altLang="zh-TW" sz="7200" dirty="0" err="1"/>
              <a:t>Teascovery</a:t>
            </a:r>
            <a:endParaRPr lang="en-US" altLang="zh-TW" sz="7200" dirty="0"/>
          </a:p>
          <a:p>
            <a:r>
              <a:rPr lang="zh-CN" altLang="en-US" sz="7200" dirty="0"/>
              <a:t>是一家</a:t>
            </a:r>
            <a:r>
              <a:rPr lang="zh-TW" altLang="en-US" sz="7200" dirty="0"/>
              <a:t>中小型電商企業</a:t>
            </a:r>
          </a:p>
        </p:txBody>
      </p:sp>
    </p:spTree>
    <p:extLst>
      <p:ext uri="{BB962C8B-B14F-4D97-AF65-F5344CB8AC3E}">
        <p14:creationId xmlns:p14="http://schemas.microsoft.com/office/powerpoint/2010/main" val="273421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88A0D90-8242-42EA-8A5D-FE33E4AA6506}"/>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054762E2-4537-47A7-8795-DB8F236CD117}"/>
              </a:ext>
            </a:extLst>
          </p:cNvPr>
          <p:cNvSpPr>
            <a:spLocks noGrp="1"/>
          </p:cNvSpPr>
          <p:nvPr>
            <p:ph type="title"/>
          </p:nvPr>
        </p:nvSpPr>
        <p:spPr/>
        <p:txBody>
          <a:bodyPr/>
          <a:lstStyle/>
          <a:p>
            <a:endParaRPr lang="zh-TW" altLang="en-US"/>
          </a:p>
        </p:txBody>
      </p:sp>
      <p:pic>
        <p:nvPicPr>
          <p:cNvPr id="5122" name="Picture 2">
            <a:extLst>
              <a:ext uri="{FF2B5EF4-FFF2-40B4-BE49-F238E27FC236}">
                <a16:creationId xmlns:a16="http://schemas.microsoft.com/office/drawing/2014/main" id="{5F90A752-FA18-45AC-8086-EF91F2E6A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463"/>
            <a:ext cx="91440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944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a:bodyPr>
          <a:lstStyle/>
          <a:p>
            <a:r>
              <a:rPr lang="zh-CN" altLang="en-US" sz="5400" dirty="0"/>
              <a:t>發現茶的客群是？商品與服務是？</a:t>
            </a:r>
            <a:endParaRPr lang="en-US" altLang="zh-TW" sz="36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zh-CN" altLang="en-US" dirty="0"/>
              <a:t>發現茶的客群是？商品與服務是？</a:t>
            </a:r>
            <a:endParaRPr lang="zh-TW" altLang="en-US" dirty="0"/>
          </a:p>
        </p:txBody>
      </p:sp>
    </p:spTree>
    <p:extLst>
      <p:ext uri="{BB962C8B-B14F-4D97-AF65-F5344CB8AC3E}">
        <p14:creationId xmlns:p14="http://schemas.microsoft.com/office/powerpoint/2010/main" val="3456047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6F069375-7EF2-461E-8E24-B94D0905FEC9}"/>
              </a:ext>
            </a:extLst>
          </p:cNvPr>
          <p:cNvPicPr>
            <a:picLocks noGrp="1" noChangeAspect="1"/>
          </p:cNvPicPr>
          <p:nvPr>
            <p:ph idx="1"/>
          </p:nvPr>
        </p:nvPicPr>
        <p:blipFill>
          <a:blip r:embed="rId2"/>
          <a:stretch>
            <a:fillRect/>
          </a:stretch>
        </p:blipFill>
        <p:spPr>
          <a:xfrm>
            <a:off x="579617" y="1779255"/>
            <a:ext cx="7239619" cy="3414914"/>
          </a:xfrm>
        </p:spPr>
      </p:pic>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zh-CN" altLang="en-US" dirty="0"/>
              <a:t>發現茶的客群是？商品與服務是？</a:t>
            </a:r>
            <a:endParaRPr lang="zh-TW" altLang="en-US" dirty="0"/>
          </a:p>
        </p:txBody>
      </p:sp>
    </p:spTree>
    <p:extLst>
      <p:ext uri="{BB962C8B-B14F-4D97-AF65-F5344CB8AC3E}">
        <p14:creationId xmlns:p14="http://schemas.microsoft.com/office/powerpoint/2010/main" val="2274033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fontScale="92500" lnSpcReduction="10000"/>
          </a:bodyPr>
          <a:lstStyle/>
          <a:p>
            <a:r>
              <a:rPr lang="zh-CN" altLang="en-US" sz="4400" dirty="0"/>
              <a:t>請你檢查以下資源夠不夠（供給導向）</a:t>
            </a:r>
            <a:endParaRPr lang="en-US" altLang="zh-CN" sz="4400" dirty="0"/>
          </a:p>
          <a:p>
            <a:pPr lvl="1"/>
            <a:r>
              <a:rPr lang="zh-CN" altLang="en-US" sz="3600" dirty="0"/>
              <a:t>檢查</a:t>
            </a:r>
            <a:r>
              <a:rPr lang="en-US" altLang="zh-CN" sz="3600" dirty="0"/>
              <a:t>3</a:t>
            </a:r>
            <a:r>
              <a:rPr lang="zh-CN" altLang="en-US" sz="3600" dirty="0"/>
              <a:t>個供給導向的資源：</a:t>
            </a:r>
            <a:endParaRPr lang="en-US" altLang="zh-CN" sz="3600" dirty="0"/>
          </a:p>
          <a:p>
            <a:pPr lvl="1"/>
            <a:r>
              <a:rPr lang="zh-TW" altLang="en-US" sz="3600" dirty="0"/>
              <a:t>我的</a:t>
            </a:r>
            <a:r>
              <a:rPr lang="zh-TW" altLang="en-US" sz="3600" dirty="0">
                <a:solidFill>
                  <a:srgbClr val="7030A0"/>
                </a:solidFill>
                <a:highlight>
                  <a:srgbClr val="FFFF00"/>
                </a:highlight>
              </a:rPr>
              <a:t>關鍵資源（</a:t>
            </a:r>
            <a:r>
              <a:rPr lang="en-US" altLang="zh-TW" sz="3600" dirty="0">
                <a:solidFill>
                  <a:srgbClr val="7030A0"/>
                </a:solidFill>
                <a:highlight>
                  <a:srgbClr val="FFFF00"/>
                </a:highlight>
              </a:rPr>
              <a:t>Key Resources, KR</a:t>
            </a:r>
            <a:r>
              <a:rPr lang="zh-TW" altLang="en-US" sz="3600" dirty="0">
                <a:solidFill>
                  <a:srgbClr val="7030A0"/>
                </a:solidFill>
                <a:highlight>
                  <a:srgbClr val="FFFF00"/>
                </a:highlight>
              </a:rPr>
              <a:t>）</a:t>
            </a:r>
            <a:r>
              <a:rPr lang="zh-TW" altLang="en-US" sz="3600" dirty="0"/>
              <a:t>是不是能夠滿足需求</a:t>
            </a:r>
          </a:p>
          <a:p>
            <a:pPr lvl="1"/>
            <a:r>
              <a:rPr lang="zh-TW" altLang="en-US" sz="3600" dirty="0">
                <a:solidFill>
                  <a:srgbClr val="7030A0"/>
                </a:solidFill>
                <a:highlight>
                  <a:srgbClr val="FFFF00"/>
                </a:highlight>
              </a:rPr>
              <a:t>關鍵合作夥伴（</a:t>
            </a:r>
            <a:r>
              <a:rPr lang="en-US" altLang="zh-TW" sz="3600" dirty="0">
                <a:solidFill>
                  <a:srgbClr val="7030A0"/>
                </a:solidFill>
                <a:highlight>
                  <a:srgbClr val="FFFF00"/>
                </a:highlight>
              </a:rPr>
              <a:t>Key Partnership, KP</a:t>
            </a:r>
            <a:r>
              <a:rPr lang="zh-TW" altLang="en-US" sz="3600" dirty="0">
                <a:solidFill>
                  <a:srgbClr val="7030A0"/>
                </a:solidFill>
                <a:highlight>
                  <a:srgbClr val="FFFF00"/>
                </a:highlight>
              </a:rPr>
              <a:t>）</a:t>
            </a:r>
            <a:r>
              <a:rPr lang="zh-TW" altLang="en-US" sz="3600" dirty="0"/>
              <a:t>是誰？可以合作的對象有誰？</a:t>
            </a:r>
            <a:endParaRPr lang="en-US" altLang="zh-TW" sz="3600" dirty="0"/>
          </a:p>
          <a:p>
            <a:pPr lvl="1"/>
            <a:r>
              <a:rPr lang="zh-TW" altLang="en-US" sz="3600" dirty="0"/>
              <a:t>我能夠執行的</a:t>
            </a:r>
            <a:r>
              <a:rPr lang="zh-TW" altLang="en-US" sz="3600" dirty="0">
                <a:solidFill>
                  <a:srgbClr val="7030A0"/>
                </a:solidFill>
                <a:highlight>
                  <a:srgbClr val="FFFF00"/>
                </a:highlight>
              </a:rPr>
              <a:t>關鍵活動（</a:t>
            </a:r>
            <a:r>
              <a:rPr lang="en-US" altLang="zh-TW" sz="3600" dirty="0">
                <a:solidFill>
                  <a:srgbClr val="7030A0"/>
                </a:solidFill>
                <a:highlight>
                  <a:srgbClr val="FFFF00"/>
                </a:highlight>
              </a:rPr>
              <a:t>Key Activities, KA</a:t>
            </a:r>
            <a:r>
              <a:rPr lang="zh-TW" altLang="en-US" sz="3600" dirty="0">
                <a:solidFill>
                  <a:srgbClr val="7030A0"/>
                </a:solidFill>
                <a:highlight>
                  <a:srgbClr val="FFFF00"/>
                </a:highlight>
              </a:rPr>
              <a:t>）</a:t>
            </a:r>
            <a:r>
              <a:rPr lang="zh-TW" altLang="en-US" sz="3600" dirty="0"/>
              <a:t>有什麼？</a:t>
            </a:r>
            <a:endParaRPr lang="en-US" altLang="zh-TW" sz="36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zh-CN" altLang="en-US" sz="4800" dirty="0"/>
              <a:t>供給導向</a:t>
            </a:r>
            <a:endParaRPr lang="zh-TW" altLang="en-US" dirty="0"/>
          </a:p>
        </p:txBody>
      </p:sp>
    </p:spTree>
    <p:extLst>
      <p:ext uri="{BB962C8B-B14F-4D97-AF65-F5344CB8AC3E}">
        <p14:creationId xmlns:p14="http://schemas.microsoft.com/office/powerpoint/2010/main" val="32479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p:txBody>
          <a:bodyPr>
            <a:normAutofit fontScale="92500"/>
          </a:bodyPr>
          <a:lstStyle/>
          <a:p>
            <a:r>
              <a:rPr lang="zh-CN" altLang="en-US" dirty="0"/>
              <a:t>想要</a:t>
            </a:r>
            <a:r>
              <a:rPr lang="zh-TW" altLang="en-US" dirty="0"/>
              <a:t>創業</a:t>
            </a:r>
            <a:r>
              <a:rPr lang="zh-CN" altLang="en-US" dirty="0"/>
              <a:t>可能要先</a:t>
            </a:r>
            <a:r>
              <a:rPr lang="zh-TW" altLang="en-US" dirty="0"/>
              <a:t>從瞭解「商業模式圖」開始</a:t>
            </a:r>
          </a:p>
        </p:txBody>
      </p:sp>
    </p:spTree>
    <p:extLst>
      <p:ext uri="{BB962C8B-B14F-4D97-AF65-F5344CB8AC3E}">
        <p14:creationId xmlns:p14="http://schemas.microsoft.com/office/powerpoint/2010/main" val="4205323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a:xfrm>
            <a:off x="177553" y="1600200"/>
            <a:ext cx="7816377" cy="5121275"/>
          </a:xfrm>
        </p:spPr>
        <p:txBody>
          <a:bodyPr>
            <a:normAutofit/>
          </a:bodyPr>
          <a:lstStyle/>
          <a:p>
            <a:r>
              <a:rPr lang="zh-TW" altLang="en-US" sz="2800" dirty="0">
                <a:solidFill>
                  <a:srgbClr val="7030A0"/>
                </a:solidFill>
                <a:highlight>
                  <a:srgbClr val="FFFF00"/>
                </a:highlight>
              </a:rPr>
              <a:t>關鍵資源（</a:t>
            </a:r>
            <a:r>
              <a:rPr lang="en-US" altLang="zh-TW" sz="2800" dirty="0">
                <a:solidFill>
                  <a:srgbClr val="7030A0"/>
                </a:solidFill>
                <a:highlight>
                  <a:srgbClr val="FFFF00"/>
                </a:highlight>
              </a:rPr>
              <a:t>Key Resources, KR</a:t>
            </a:r>
            <a:r>
              <a:rPr lang="zh-TW" altLang="en-US" sz="2800" dirty="0">
                <a:solidFill>
                  <a:srgbClr val="7030A0"/>
                </a:solidFill>
                <a:highlight>
                  <a:srgbClr val="FFFF00"/>
                </a:highlight>
              </a:rPr>
              <a:t>）</a:t>
            </a:r>
            <a:endParaRPr lang="en-US" altLang="zh-TW" sz="2800" dirty="0">
              <a:solidFill>
                <a:srgbClr val="7030A0"/>
              </a:solidFill>
              <a:highlight>
                <a:srgbClr val="FFFF00"/>
              </a:highlight>
            </a:endParaRPr>
          </a:p>
          <a:p>
            <a:pPr lvl="1"/>
            <a:r>
              <a:rPr lang="zh-CN" altLang="en-US" sz="2400" dirty="0">
                <a:solidFill>
                  <a:srgbClr val="C00000"/>
                </a:solidFill>
              </a:rPr>
              <a:t>茶製程技術，茶通路，茶業務能力</a:t>
            </a:r>
            <a:endParaRPr lang="zh-TW" altLang="en-US" sz="2400" dirty="0">
              <a:solidFill>
                <a:srgbClr val="C00000"/>
              </a:solidFill>
            </a:endParaRPr>
          </a:p>
          <a:p>
            <a:r>
              <a:rPr lang="zh-TW" altLang="en-US" sz="2800" dirty="0">
                <a:solidFill>
                  <a:srgbClr val="7030A0"/>
                </a:solidFill>
                <a:highlight>
                  <a:srgbClr val="FFFF00"/>
                </a:highlight>
              </a:rPr>
              <a:t>關鍵合作夥伴（</a:t>
            </a:r>
            <a:r>
              <a:rPr lang="en-US" altLang="zh-TW" sz="2800" dirty="0">
                <a:solidFill>
                  <a:srgbClr val="7030A0"/>
                </a:solidFill>
                <a:highlight>
                  <a:srgbClr val="FFFF00"/>
                </a:highlight>
              </a:rPr>
              <a:t>Key Partnership, KP</a:t>
            </a:r>
            <a:r>
              <a:rPr lang="zh-TW" altLang="en-US" sz="2800" dirty="0">
                <a:solidFill>
                  <a:srgbClr val="7030A0"/>
                </a:solidFill>
                <a:highlight>
                  <a:srgbClr val="FFFF00"/>
                </a:highlight>
              </a:rPr>
              <a:t>）</a:t>
            </a:r>
            <a:endParaRPr lang="en-US" altLang="zh-TW" sz="2800" dirty="0">
              <a:solidFill>
                <a:srgbClr val="7030A0"/>
              </a:solidFill>
              <a:highlight>
                <a:srgbClr val="FFFF00"/>
              </a:highlight>
            </a:endParaRPr>
          </a:p>
          <a:p>
            <a:pPr lvl="1"/>
            <a:r>
              <a:rPr lang="zh-CN" altLang="en-US" sz="2400" dirty="0">
                <a:solidFill>
                  <a:srgbClr val="C00000"/>
                </a:solidFill>
              </a:rPr>
              <a:t>供應商，物流</a:t>
            </a:r>
            <a:endParaRPr lang="en-US" altLang="zh-CN" sz="2400" dirty="0">
              <a:solidFill>
                <a:srgbClr val="C00000"/>
              </a:solidFill>
            </a:endParaRPr>
          </a:p>
          <a:p>
            <a:pPr lvl="1"/>
            <a:r>
              <a:rPr lang="zh-CN" altLang="en-US" sz="2400" dirty="0">
                <a:solidFill>
                  <a:srgbClr val="C00000"/>
                </a:solidFill>
              </a:rPr>
              <a:t>電商，合作店家</a:t>
            </a:r>
            <a:endParaRPr lang="en-US" altLang="zh-CN" sz="2400" dirty="0">
              <a:solidFill>
                <a:srgbClr val="C00000"/>
              </a:solidFill>
            </a:endParaRPr>
          </a:p>
          <a:p>
            <a:pPr lvl="1"/>
            <a:r>
              <a:rPr lang="zh-CN" altLang="en-US" sz="2400" dirty="0">
                <a:solidFill>
                  <a:srgbClr val="C00000"/>
                </a:solidFill>
              </a:rPr>
              <a:t>社群，銀行支付</a:t>
            </a:r>
            <a:endParaRPr lang="en-US" altLang="zh-TW" sz="2400" dirty="0">
              <a:solidFill>
                <a:srgbClr val="C00000"/>
              </a:solidFill>
            </a:endParaRPr>
          </a:p>
          <a:p>
            <a:r>
              <a:rPr lang="zh-TW" altLang="en-US" sz="2800" dirty="0">
                <a:solidFill>
                  <a:srgbClr val="7030A0"/>
                </a:solidFill>
                <a:highlight>
                  <a:srgbClr val="FFFF00"/>
                </a:highlight>
              </a:rPr>
              <a:t>關鍵活動（</a:t>
            </a:r>
            <a:r>
              <a:rPr lang="en-US" altLang="zh-TW" sz="2800" dirty="0">
                <a:solidFill>
                  <a:srgbClr val="7030A0"/>
                </a:solidFill>
                <a:highlight>
                  <a:srgbClr val="FFFF00"/>
                </a:highlight>
              </a:rPr>
              <a:t>Key Activities, KA</a:t>
            </a:r>
            <a:r>
              <a:rPr lang="zh-TW" altLang="en-US" sz="2800" dirty="0">
                <a:solidFill>
                  <a:srgbClr val="7030A0"/>
                </a:solidFill>
                <a:highlight>
                  <a:srgbClr val="FFFF00"/>
                </a:highlight>
              </a:rPr>
              <a:t>）</a:t>
            </a:r>
            <a:endParaRPr lang="en-US" altLang="zh-TW" sz="2800" dirty="0">
              <a:solidFill>
                <a:srgbClr val="7030A0"/>
              </a:solidFill>
              <a:highlight>
                <a:srgbClr val="FFFF00"/>
              </a:highlight>
            </a:endParaRPr>
          </a:p>
          <a:p>
            <a:pPr lvl="1"/>
            <a:r>
              <a:rPr lang="zh-CN" altLang="en-US" sz="2400" dirty="0">
                <a:solidFill>
                  <a:srgbClr val="C00000"/>
                </a:solidFill>
              </a:rPr>
              <a:t>產品研發</a:t>
            </a:r>
            <a:endParaRPr lang="en-US" altLang="zh-CN" sz="2400" dirty="0">
              <a:solidFill>
                <a:srgbClr val="C00000"/>
              </a:solidFill>
            </a:endParaRPr>
          </a:p>
          <a:p>
            <a:pPr lvl="1"/>
            <a:r>
              <a:rPr lang="zh-CN" altLang="en-US" sz="2400" dirty="0">
                <a:solidFill>
                  <a:srgbClr val="C00000"/>
                </a:solidFill>
              </a:rPr>
              <a:t>市場行銷</a:t>
            </a:r>
            <a:endParaRPr lang="en-US" altLang="zh-CN" sz="2400" dirty="0">
              <a:solidFill>
                <a:srgbClr val="C00000"/>
              </a:solidFill>
            </a:endParaRPr>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zh-CN" altLang="en-US" sz="4800" dirty="0"/>
              <a:t>供給導向</a:t>
            </a:r>
            <a:endParaRPr lang="zh-TW" altLang="en-US" dirty="0"/>
          </a:p>
        </p:txBody>
      </p:sp>
      <p:pic>
        <p:nvPicPr>
          <p:cNvPr id="5" name="圖片 4">
            <a:extLst>
              <a:ext uri="{FF2B5EF4-FFF2-40B4-BE49-F238E27FC236}">
                <a16:creationId xmlns:a16="http://schemas.microsoft.com/office/drawing/2014/main" id="{917C4FB5-7112-43C2-AB2F-6D2123CB4DA0}"/>
              </a:ext>
            </a:extLst>
          </p:cNvPr>
          <p:cNvPicPr>
            <a:picLocks noChangeAspect="1"/>
          </p:cNvPicPr>
          <p:nvPr/>
        </p:nvPicPr>
        <p:blipFill>
          <a:blip r:embed="rId2"/>
          <a:stretch>
            <a:fillRect/>
          </a:stretch>
        </p:blipFill>
        <p:spPr>
          <a:xfrm>
            <a:off x="6018270" y="3199911"/>
            <a:ext cx="3010320" cy="3505689"/>
          </a:xfrm>
          <a:prstGeom prst="rect">
            <a:avLst/>
          </a:prstGeom>
        </p:spPr>
      </p:pic>
    </p:spTree>
    <p:extLst>
      <p:ext uri="{BB962C8B-B14F-4D97-AF65-F5344CB8AC3E}">
        <p14:creationId xmlns:p14="http://schemas.microsoft.com/office/powerpoint/2010/main" val="97702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a:xfrm>
            <a:off x="-133538" y="1600200"/>
            <a:ext cx="8851037" cy="5121275"/>
          </a:xfrm>
        </p:spPr>
        <p:txBody>
          <a:bodyPr>
            <a:normAutofit fontScale="92500" lnSpcReduction="20000"/>
          </a:bodyPr>
          <a:lstStyle/>
          <a:p>
            <a:r>
              <a:rPr lang="zh-CN" altLang="en-US" sz="4400" dirty="0"/>
              <a:t>請你檢查以下</a:t>
            </a:r>
            <a:r>
              <a:rPr lang="en-US" altLang="zh-CN" sz="4400" dirty="0"/>
              <a:t>【</a:t>
            </a:r>
            <a:r>
              <a:rPr lang="zh-CN" altLang="en-US" sz="4400" dirty="0"/>
              <a:t>提供</a:t>
            </a:r>
            <a:r>
              <a:rPr lang="en-US" altLang="zh-CN" sz="4400" dirty="0"/>
              <a:t>/</a:t>
            </a:r>
            <a:r>
              <a:rPr lang="zh-CN" altLang="en-US" sz="4400" dirty="0"/>
              <a:t>服務</a:t>
            </a:r>
            <a:r>
              <a:rPr lang="en-US" altLang="zh-CN" sz="4400" dirty="0"/>
              <a:t>】</a:t>
            </a:r>
            <a:r>
              <a:rPr lang="zh-CN" altLang="en-US" sz="4400" dirty="0"/>
              <a:t>夠不夠（需求導向）</a:t>
            </a:r>
            <a:endParaRPr lang="en-US" altLang="zh-CN" sz="4400" dirty="0"/>
          </a:p>
          <a:p>
            <a:pPr lvl="1"/>
            <a:r>
              <a:rPr lang="zh-CN" altLang="en-US" sz="3600" dirty="0"/>
              <a:t>檢查</a:t>
            </a:r>
            <a:r>
              <a:rPr lang="en-US" altLang="zh-CN" sz="3600" dirty="0"/>
              <a:t>3</a:t>
            </a:r>
            <a:r>
              <a:rPr lang="zh-CN" altLang="en-US" sz="3600" dirty="0"/>
              <a:t>個需求導向的服務：</a:t>
            </a:r>
            <a:endParaRPr lang="en-US" altLang="zh-CN" sz="3600" dirty="0"/>
          </a:p>
          <a:p>
            <a:pPr lvl="1"/>
            <a:r>
              <a:rPr lang="zh-TW" altLang="en-US" sz="3600" dirty="0">
                <a:solidFill>
                  <a:srgbClr val="C00000"/>
                </a:solidFill>
              </a:rPr>
              <a:t>服務的客群是誰</a:t>
            </a:r>
            <a:r>
              <a:rPr lang="zh-CN" altLang="en-US" sz="3600" dirty="0">
                <a:solidFill>
                  <a:srgbClr val="C00000"/>
                </a:solidFill>
              </a:rPr>
              <a:t>（</a:t>
            </a:r>
            <a:r>
              <a:rPr lang="en-US" altLang="zh-CN" sz="3600" dirty="0">
                <a:solidFill>
                  <a:srgbClr val="C00000"/>
                </a:solidFill>
              </a:rPr>
              <a:t>CS)</a:t>
            </a:r>
            <a:endParaRPr lang="en-US" altLang="zh-TW" sz="3600" dirty="0"/>
          </a:p>
          <a:p>
            <a:pPr lvl="1"/>
            <a:r>
              <a:rPr lang="zh-TW" altLang="en-US" sz="3600" dirty="0">
                <a:solidFill>
                  <a:srgbClr val="C00000"/>
                </a:solidFill>
              </a:rPr>
              <a:t>如何與客群建立關係</a:t>
            </a:r>
            <a:r>
              <a:rPr lang="zh-CN" altLang="en-US" sz="3600" dirty="0">
                <a:solidFill>
                  <a:srgbClr val="C00000"/>
                </a:solidFill>
              </a:rPr>
              <a:t>（</a:t>
            </a:r>
            <a:r>
              <a:rPr lang="en-US" altLang="zh-CN" sz="3600" dirty="0">
                <a:solidFill>
                  <a:srgbClr val="C00000"/>
                </a:solidFill>
              </a:rPr>
              <a:t>CR</a:t>
            </a:r>
            <a:r>
              <a:rPr lang="zh-CN" altLang="en-US" sz="3600" dirty="0">
                <a:solidFill>
                  <a:srgbClr val="C00000"/>
                </a:solidFill>
              </a:rPr>
              <a:t>）</a:t>
            </a:r>
            <a:endParaRPr lang="en-US" altLang="zh-TW" sz="3600" dirty="0">
              <a:solidFill>
                <a:srgbClr val="C00000"/>
              </a:solidFill>
            </a:endParaRPr>
          </a:p>
          <a:p>
            <a:pPr lvl="2"/>
            <a:r>
              <a:rPr lang="zh-CN" altLang="en-US" sz="3200" dirty="0">
                <a:solidFill>
                  <a:srgbClr val="7030A0"/>
                </a:solidFill>
              </a:rPr>
              <a:t>會員服務</a:t>
            </a:r>
            <a:endParaRPr lang="en-US" altLang="zh-CN" sz="3200" dirty="0">
              <a:solidFill>
                <a:srgbClr val="7030A0"/>
              </a:solidFill>
            </a:endParaRPr>
          </a:p>
          <a:p>
            <a:pPr lvl="2"/>
            <a:r>
              <a:rPr lang="zh-CN" altLang="en-US" sz="3200" dirty="0">
                <a:solidFill>
                  <a:srgbClr val="7030A0"/>
                </a:solidFill>
              </a:rPr>
              <a:t>一般客戶服務</a:t>
            </a:r>
            <a:endParaRPr lang="en-US" altLang="zh-CN" sz="3200" dirty="0">
              <a:solidFill>
                <a:srgbClr val="7030A0"/>
              </a:solidFill>
            </a:endParaRPr>
          </a:p>
          <a:p>
            <a:pPr lvl="1"/>
            <a:r>
              <a:rPr lang="zh-TW" altLang="en-US" sz="3000" dirty="0">
                <a:solidFill>
                  <a:srgbClr val="C00000"/>
                </a:solidFill>
              </a:rPr>
              <a:t>如何傳遞價值給予客群</a:t>
            </a:r>
            <a:r>
              <a:rPr lang="en-US" altLang="zh-CN" sz="3000" dirty="0">
                <a:solidFill>
                  <a:srgbClr val="C00000"/>
                </a:solidFill>
              </a:rPr>
              <a:t>(Channel)</a:t>
            </a:r>
            <a:endParaRPr lang="en-US" altLang="zh-TW" sz="3000" dirty="0">
              <a:solidFill>
                <a:srgbClr val="C00000"/>
              </a:solidFill>
            </a:endParaRPr>
          </a:p>
          <a:p>
            <a:pPr lvl="2"/>
            <a:r>
              <a:rPr lang="zh-CN" altLang="en-US" sz="3200" dirty="0">
                <a:solidFill>
                  <a:srgbClr val="7030A0"/>
                </a:solidFill>
              </a:rPr>
              <a:t>電商，合作店面，攤位</a:t>
            </a:r>
            <a:endParaRPr lang="en-US" altLang="zh-CN" sz="3200" dirty="0">
              <a:solidFill>
                <a:srgbClr val="7030A0"/>
              </a:solidFill>
            </a:endParaRPr>
          </a:p>
          <a:p>
            <a:pPr lvl="2"/>
            <a:r>
              <a:rPr lang="zh-CN" altLang="en-US" sz="3200" dirty="0">
                <a:solidFill>
                  <a:srgbClr val="7030A0"/>
                </a:solidFill>
              </a:rPr>
              <a:t>官方粉絲團專頁</a:t>
            </a:r>
            <a:r>
              <a:rPr lang="zh-TW" altLang="en-US" sz="3200" dirty="0">
                <a:solidFill>
                  <a:srgbClr val="7030A0"/>
                </a:solidFill>
              </a:rPr>
              <a:t>，</a:t>
            </a:r>
            <a:r>
              <a:rPr lang="en-US" altLang="zh-CN" sz="3200" dirty="0">
                <a:solidFill>
                  <a:srgbClr val="7030A0"/>
                </a:solidFill>
              </a:rPr>
              <a:t>APP</a:t>
            </a:r>
            <a:endParaRPr lang="en-US" altLang="zh-TW" sz="3200" dirty="0">
              <a:solidFill>
                <a:srgbClr val="7030A0"/>
              </a:solidFill>
            </a:endParaRPr>
          </a:p>
          <a:p>
            <a:pPr lvl="1"/>
            <a:endParaRPr lang="zh-TW" altLang="en-US" sz="3200" dirty="0">
              <a:solidFill>
                <a:srgbClr val="7030A0"/>
              </a:solidFill>
            </a:endParaRPr>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fontScale="90000"/>
          </a:bodyPr>
          <a:lstStyle/>
          <a:p>
            <a:r>
              <a:rPr lang="zh-CN" altLang="en-US" dirty="0"/>
              <a:t>鎖定客群了，鎖定商品與服務了，然後。。。</a:t>
            </a:r>
            <a:endParaRPr lang="zh-TW" altLang="en-US" dirty="0"/>
          </a:p>
        </p:txBody>
      </p:sp>
      <p:pic>
        <p:nvPicPr>
          <p:cNvPr id="10" name="圖片 9">
            <a:extLst>
              <a:ext uri="{FF2B5EF4-FFF2-40B4-BE49-F238E27FC236}">
                <a16:creationId xmlns:a16="http://schemas.microsoft.com/office/drawing/2014/main" id="{5CCAB737-ABA9-49D1-A762-A6BD4D3B8336}"/>
              </a:ext>
            </a:extLst>
          </p:cNvPr>
          <p:cNvPicPr>
            <a:picLocks noChangeAspect="1"/>
          </p:cNvPicPr>
          <p:nvPr/>
        </p:nvPicPr>
        <p:blipFill>
          <a:blip r:embed="rId2"/>
          <a:stretch>
            <a:fillRect/>
          </a:stretch>
        </p:blipFill>
        <p:spPr>
          <a:xfrm>
            <a:off x="5869672" y="2688392"/>
            <a:ext cx="3324689" cy="3724795"/>
          </a:xfrm>
          <a:prstGeom prst="rect">
            <a:avLst/>
          </a:prstGeom>
        </p:spPr>
      </p:pic>
    </p:spTree>
    <p:extLst>
      <p:ext uri="{BB962C8B-B14F-4D97-AF65-F5344CB8AC3E}">
        <p14:creationId xmlns:p14="http://schemas.microsoft.com/office/powerpoint/2010/main" val="3851289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a:bodyPr>
          <a:lstStyle/>
          <a:p>
            <a:r>
              <a:rPr lang="zh-CN" altLang="en-US" sz="4800" dirty="0"/>
              <a:t>檢查</a:t>
            </a:r>
            <a:r>
              <a:rPr lang="en-US" altLang="zh-CN" sz="4800" dirty="0"/>
              <a:t>2</a:t>
            </a:r>
            <a:r>
              <a:rPr lang="zh-CN" altLang="en-US" sz="4800" dirty="0"/>
              <a:t>個財務導向的資源：</a:t>
            </a:r>
            <a:endParaRPr lang="en-US" altLang="zh-CN" sz="4800" dirty="0"/>
          </a:p>
          <a:p>
            <a:r>
              <a:rPr lang="zh-TW" altLang="en-US" sz="3600" dirty="0">
                <a:solidFill>
                  <a:srgbClr val="7030A0"/>
                </a:solidFill>
                <a:highlight>
                  <a:srgbClr val="FFFF00"/>
                </a:highlight>
              </a:rPr>
              <a:t>收益流（</a:t>
            </a:r>
            <a:r>
              <a:rPr lang="en-US" altLang="zh-TW" sz="3600" dirty="0">
                <a:solidFill>
                  <a:srgbClr val="7030A0"/>
                </a:solidFill>
                <a:highlight>
                  <a:srgbClr val="FFFF00"/>
                </a:highlight>
              </a:rPr>
              <a:t>Revenue Streams, R$</a:t>
            </a:r>
            <a:r>
              <a:rPr lang="zh-TW" altLang="en-US" sz="3600" dirty="0">
                <a:solidFill>
                  <a:srgbClr val="7030A0"/>
                </a:solidFill>
                <a:highlight>
                  <a:srgbClr val="FFFF00"/>
                </a:highlight>
              </a:rPr>
              <a:t>）：</a:t>
            </a:r>
            <a:r>
              <a:rPr lang="zh-TW" altLang="en-US" sz="3200" dirty="0"/>
              <a:t>成功地將價值主張提供給客戶後所獲得的收入。 </a:t>
            </a:r>
          </a:p>
          <a:p>
            <a:r>
              <a:rPr lang="zh-TW" altLang="en-US" sz="3600" dirty="0">
                <a:solidFill>
                  <a:srgbClr val="7030A0"/>
                </a:solidFill>
                <a:highlight>
                  <a:srgbClr val="FFFF00"/>
                </a:highlight>
              </a:rPr>
              <a:t>成本結構（</a:t>
            </a:r>
            <a:r>
              <a:rPr lang="en-US" altLang="zh-TW" sz="3600" dirty="0">
                <a:solidFill>
                  <a:srgbClr val="7030A0"/>
                </a:solidFill>
                <a:highlight>
                  <a:srgbClr val="FFFF00"/>
                </a:highlight>
              </a:rPr>
              <a:t>Cost Structure, C$</a:t>
            </a:r>
            <a:r>
              <a:rPr lang="zh-TW" altLang="en-US" sz="3600" dirty="0">
                <a:solidFill>
                  <a:srgbClr val="7030A0"/>
                </a:solidFill>
                <a:highlight>
                  <a:srgbClr val="FFFF00"/>
                </a:highlight>
              </a:rPr>
              <a:t>）：</a:t>
            </a:r>
            <a:r>
              <a:rPr lang="zh-TW" altLang="en-US" sz="3200" dirty="0"/>
              <a:t>運作一個商業模式所會發生的所有成本。</a:t>
            </a:r>
            <a:endParaRPr lang="zh-TW" altLang="en-US" sz="48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en-US" altLang="zh-CN" dirty="0"/>
              <a:t>Uber</a:t>
            </a:r>
            <a:r>
              <a:rPr lang="zh-CN" altLang="en-US" dirty="0"/>
              <a:t>的財務導向面是什麼？</a:t>
            </a:r>
            <a:endParaRPr lang="zh-TW" altLang="en-US" dirty="0"/>
          </a:p>
        </p:txBody>
      </p:sp>
    </p:spTree>
    <p:extLst>
      <p:ext uri="{BB962C8B-B14F-4D97-AF65-F5344CB8AC3E}">
        <p14:creationId xmlns:p14="http://schemas.microsoft.com/office/powerpoint/2010/main" val="3711913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a:bodyPr>
          <a:lstStyle/>
          <a:p>
            <a:r>
              <a:rPr lang="zh-TW" altLang="en-US" sz="3600" dirty="0">
                <a:solidFill>
                  <a:srgbClr val="7030A0"/>
                </a:solidFill>
                <a:highlight>
                  <a:srgbClr val="FFFF00"/>
                </a:highlight>
              </a:rPr>
              <a:t>收益流（</a:t>
            </a:r>
            <a:r>
              <a:rPr lang="en-US" altLang="zh-TW" sz="3600" dirty="0">
                <a:solidFill>
                  <a:srgbClr val="7030A0"/>
                </a:solidFill>
                <a:highlight>
                  <a:srgbClr val="FFFF00"/>
                </a:highlight>
              </a:rPr>
              <a:t>Revenue Streams, R$</a:t>
            </a:r>
            <a:r>
              <a:rPr lang="zh-TW" altLang="en-US" sz="3600" dirty="0">
                <a:solidFill>
                  <a:srgbClr val="7030A0"/>
                </a:solidFill>
                <a:highlight>
                  <a:srgbClr val="FFFF00"/>
                </a:highlight>
              </a:rPr>
              <a:t>）：</a:t>
            </a:r>
            <a:endParaRPr lang="en-US" altLang="zh-TW" sz="3600" dirty="0">
              <a:solidFill>
                <a:srgbClr val="7030A0"/>
              </a:solidFill>
              <a:highlight>
                <a:srgbClr val="FFFF00"/>
              </a:highlight>
            </a:endParaRPr>
          </a:p>
          <a:p>
            <a:pPr lvl="1"/>
            <a:r>
              <a:rPr lang="zh-CN" altLang="en-US" dirty="0">
                <a:solidFill>
                  <a:srgbClr val="C00000"/>
                </a:solidFill>
              </a:rPr>
              <a:t>銷貨收入</a:t>
            </a:r>
            <a:endParaRPr lang="en-US" altLang="zh-CN" dirty="0">
              <a:solidFill>
                <a:srgbClr val="C00000"/>
              </a:solidFill>
            </a:endParaRPr>
          </a:p>
          <a:p>
            <a:pPr lvl="1"/>
            <a:r>
              <a:rPr lang="zh-CN" altLang="en-US" dirty="0">
                <a:solidFill>
                  <a:srgbClr val="C00000"/>
                </a:solidFill>
              </a:rPr>
              <a:t>抽成收入</a:t>
            </a:r>
            <a:r>
              <a:rPr lang="en-US" altLang="zh-CN" dirty="0">
                <a:solidFill>
                  <a:srgbClr val="C00000"/>
                </a:solidFill>
              </a:rPr>
              <a:t>(</a:t>
            </a:r>
            <a:r>
              <a:rPr lang="zh-TW" altLang="en-US" dirty="0"/>
              <a:t>一家電商平台從商家抽取</a:t>
            </a:r>
            <a:r>
              <a:rPr lang="en-US" altLang="zh-TW" dirty="0"/>
              <a:t>10%</a:t>
            </a:r>
            <a:r>
              <a:rPr lang="zh-TW" altLang="en-US" dirty="0"/>
              <a:t>的佣金作為其收入</a:t>
            </a:r>
            <a:r>
              <a:rPr lang="en-US" altLang="zh-TW" dirty="0"/>
              <a:t>)</a:t>
            </a:r>
            <a:endParaRPr lang="en-US" altLang="zh-CN" dirty="0">
              <a:solidFill>
                <a:srgbClr val="C00000"/>
              </a:solidFill>
            </a:endParaRPr>
          </a:p>
          <a:p>
            <a:r>
              <a:rPr lang="zh-TW" altLang="en-US" sz="3600" dirty="0">
                <a:solidFill>
                  <a:srgbClr val="7030A0"/>
                </a:solidFill>
                <a:highlight>
                  <a:srgbClr val="FFFF00"/>
                </a:highlight>
              </a:rPr>
              <a:t>成本結構（</a:t>
            </a:r>
            <a:r>
              <a:rPr lang="en-US" altLang="zh-TW" sz="3600" dirty="0">
                <a:solidFill>
                  <a:srgbClr val="7030A0"/>
                </a:solidFill>
                <a:highlight>
                  <a:srgbClr val="FFFF00"/>
                </a:highlight>
              </a:rPr>
              <a:t>Cost Structure, C$</a:t>
            </a:r>
            <a:r>
              <a:rPr lang="zh-TW" altLang="en-US" sz="3600" dirty="0">
                <a:solidFill>
                  <a:srgbClr val="7030A0"/>
                </a:solidFill>
                <a:highlight>
                  <a:srgbClr val="FFFF00"/>
                </a:highlight>
              </a:rPr>
              <a:t>）</a:t>
            </a:r>
            <a:endParaRPr lang="en-US" altLang="zh-TW" sz="3600" dirty="0">
              <a:solidFill>
                <a:srgbClr val="7030A0"/>
              </a:solidFill>
              <a:highlight>
                <a:srgbClr val="FFFF00"/>
              </a:highlight>
            </a:endParaRPr>
          </a:p>
          <a:p>
            <a:pPr lvl="1"/>
            <a:r>
              <a:rPr lang="zh-CN" altLang="en-US" dirty="0">
                <a:solidFill>
                  <a:srgbClr val="C00000"/>
                </a:solidFill>
              </a:rPr>
              <a:t>行銷費用，電商系統建置費，網店維持費用</a:t>
            </a:r>
            <a:endParaRPr lang="en-US" altLang="zh-CN" dirty="0">
              <a:solidFill>
                <a:srgbClr val="C00000"/>
              </a:solidFill>
            </a:endParaRPr>
          </a:p>
          <a:p>
            <a:pPr lvl="1"/>
            <a:r>
              <a:rPr lang="zh-CN" altLang="en-US" dirty="0">
                <a:solidFill>
                  <a:srgbClr val="C00000"/>
                </a:solidFill>
              </a:rPr>
              <a:t>人力成本，包裝成本，進貨</a:t>
            </a:r>
            <a:r>
              <a:rPr lang="en-US" altLang="zh-CN" dirty="0">
                <a:solidFill>
                  <a:srgbClr val="C00000"/>
                </a:solidFill>
              </a:rPr>
              <a:t>/</a:t>
            </a:r>
            <a:r>
              <a:rPr lang="zh-CN" altLang="en-US" dirty="0">
                <a:solidFill>
                  <a:srgbClr val="C00000"/>
                </a:solidFill>
              </a:rPr>
              <a:t>存貨成本</a:t>
            </a:r>
            <a:endParaRPr lang="zh-TW" altLang="en-US" dirty="0">
              <a:solidFill>
                <a:srgbClr val="C00000"/>
              </a:solidFill>
            </a:endParaRPr>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zh-CN" altLang="en-US" sz="4800" dirty="0"/>
              <a:t>檢查</a:t>
            </a:r>
            <a:r>
              <a:rPr lang="en-US" altLang="zh-CN" sz="4800" dirty="0"/>
              <a:t>2</a:t>
            </a:r>
            <a:r>
              <a:rPr lang="zh-CN" altLang="en-US" sz="4800" dirty="0"/>
              <a:t>個財務導向的資源：</a:t>
            </a:r>
            <a:endParaRPr lang="en-US" altLang="zh-CN" sz="4800" dirty="0"/>
          </a:p>
        </p:txBody>
      </p:sp>
      <p:pic>
        <p:nvPicPr>
          <p:cNvPr id="6" name="圖片 5">
            <a:extLst>
              <a:ext uri="{FF2B5EF4-FFF2-40B4-BE49-F238E27FC236}">
                <a16:creationId xmlns:a16="http://schemas.microsoft.com/office/drawing/2014/main" id="{105156C9-0E3F-4E61-99EB-29B644584196}"/>
              </a:ext>
            </a:extLst>
          </p:cNvPr>
          <p:cNvPicPr>
            <a:picLocks noChangeAspect="1"/>
          </p:cNvPicPr>
          <p:nvPr/>
        </p:nvPicPr>
        <p:blipFill>
          <a:blip r:embed="rId2"/>
          <a:stretch>
            <a:fillRect/>
          </a:stretch>
        </p:blipFill>
        <p:spPr>
          <a:xfrm>
            <a:off x="1148280" y="5400493"/>
            <a:ext cx="6658904" cy="1305107"/>
          </a:xfrm>
          <a:prstGeom prst="rect">
            <a:avLst/>
          </a:prstGeom>
        </p:spPr>
      </p:pic>
    </p:spTree>
    <p:extLst>
      <p:ext uri="{BB962C8B-B14F-4D97-AF65-F5344CB8AC3E}">
        <p14:creationId xmlns:p14="http://schemas.microsoft.com/office/powerpoint/2010/main" val="4051396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914400"/>
            <a:ext cx="8495931" cy="4458878"/>
          </a:xfrm>
        </p:spPr>
        <p:txBody>
          <a:bodyPr>
            <a:normAutofit/>
          </a:bodyPr>
          <a:lstStyle/>
          <a:p>
            <a:pPr algn="l"/>
            <a:r>
              <a:rPr lang="zh-CN" altLang="en-US" sz="7200" u="sng" dirty="0"/>
              <a:t>請畫出</a:t>
            </a:r>
            <a:endParaRPr lang="en-US" altLang="zh-CN" sz="7200" u="sng" dirty="0"/>
          </a:p>
          <a:p>
            <a:r>
              <a:rPr lang="zh-TW" altLang="en-US" sz="7200" dirty="0"/>
              <a:t>商業模式圖</a:t>
            </a:r>
            <a:endParaRPr lang="en-US" altLang="zh-TW" sz="7200" dirty="0"/>
          </a:p>
          <a:p>
            <a:r>
              <a:rPr lang="zh-TW" altLang="en-US" sz="7200" dirty="0"/>
              <a:t>案例</a:t>
            </a:r>
            <a:r>
              <a:rPr lang="en-US" altLang="zh-CN" sz="7200" dirty="0"/>
              <a:t>3</a:t>
            </a:r>
            <a:r>
              <a:rPr lang="zh-TW" altLang="en-US" sz="7200" dirty="0"/>
              <a:t>：</a:t>
            </a:r>
            <a:r>
              <a:rPr lang="en-US" altLang="zh-CN" sz="7200" dirty="0"/>
              <a:t>Airbnb</a:t>
            </a:r>
            <a:endParaRPr lang="en-US" altLang="zh-TW" sz="7200" dirty="0"/>
          </a:p>
        </p:txBody>
      </p:sp>
    </p:spTree>
    <p:extLst>
      <p:ext uri="{BB962C8B-B14F-4D97-AF65-F5344CB8AC3E}">
        <p14:creationId xmlns:p14="http://schemas.microsoft.com/office/powerpoint/2010/main" val="1364964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445AAFB-4694-444E-8B2A-F490EC6499CE}"/>
              </a:ext>
            </a:extLst>
          </p:cNvPr>
          <p:cNvSpPr>
            <a:spLocks noGrp="1"/>
          </p:cNvSpPr>
          <p:nvPr>
            <p:ph idx="1"/>
          </p:nvPr>
        </p:nvSpPr>
        <p:spPr/>
        <p:txBody>
          <a:bodyPr>
            <a:normAutofit fontScale="62500" lnSpcReduction="20000"/>
          </a:bodyPr>
          <a:lstStyle/>
          <a:p>
            <a:r>
              <a:rPr lang="en-US" altLang="zh-TW" sz="4600" dirty="0"/>
              <a:t>Airbnb </a:t>
            </a:r>
            <a:r>
              <a:rPr lang="zh-TW" altLang="en-US" sz="4600" dirty="0"/>
              <a:t>是一家全球知名的共享經濟平台，成立於</a:t>
            </a:r>
            <a:r>
              <a:rPr lang="en-US" altLang="zh-TW" sz="4600" dirty="0"/>
              <a:t>2008</a:t>
            </a:r>
            <a:r>
              <a:rPr lang="zh-TW" altLang="en-US" sz="4600" dirty="0"/>
              <a:t>年，總部位於美國加利福尼亞州舊金山。該公司最初由 </a:t>
            </a:r>
            <a:r>
              <a:rPr lang="en-US" altLang="zh-TW" sz="4600" dirty="0"/>
              <a:t>Brian </a:t>
            </a:r>
            <a:r>
              <a:rPr lang="en-US" altLang="zh-TW" sz="4600" dirty="0" err="1"/>
              <a:t>Chesky</a:t>
            </a:r>
            <a:r>
              <a:rPr lang="zh-TW" altLang="en-US" sz="4600" dirty="0"/>
              <a:t>、</a:t>
            </a:r>
            <a:r>
              <a:rPr lang="en-US" altLang="zh-TW" sz="4600" dirty="0"/>
              <a:t>Joe </a:t>
            </a:r>
            <a:r>
              <a:rPr lang="en-US" altLang="zh-TW" sz="4600" dirty="0" err="1"/>
              <a:t>Gebbia</a:t>
            </a:r>
            <a:r>
              <a:rPr lang="en-US" altLang="zh-TW" sz="4600" dirty="0"/>
              <a:t> </a:t>
            </a:r>
            <a:r>
              <a:rPr lang="zh-TW" altLang="en-US" sz="4600" dirty="0"/>
              <a:t>和 </a:t>
            </a:r>
            <a:r>
              <a:rPr lang="en-US" altLang="zh-TW" sz="4600" dirty="0"/>
              <a:t>Nathan </a:t>
            </a:r>
            <a:r>
              <a:rPr lang="en-US" altLang="zh-TW" sz="4600" dirty="0" err="1"/>
              <a:t>Blecharczyk</a:t>
            </a:r>
            <a:r>
              <a:rPr lang="en-US" altLang="zh-TW" sz="4600" dirty="0"/>
              <a:t> </a:t>
            </a:r>
            <a:r>
              <a:rPr lang="zh-TW" altLang="en-US" sz="4600" dirty="0"/>
              <a:t>創立，最初的構想是為旅行者提供短期住宿的選擇，讓他們可以在當地居民的家中租借房間或整個住所，代替傳統的酒店住宿。</a:t>
            </a:r>
          </a:p>
          <a:p>
            <a:r>
              <a:rPr lang="en-US" altLang="zh-TW" sz="4600" dirty="0"/>
              <a:t>Airbnb </a:t>
            </a:r>
            <a:r>
              <a:rPr lang="zh-TW" altLang="en-US" sz="4600" dirty="0"/>
              <a:t>的核心業務模式是通過其在線平台將房東（提供住宿者）和房客（尋找住宿者）聯繫起來。房東可以將閒置的房屋、房間或其他特殊住宿場所（如樹屋、城堡、船隻等）在平台上出租，而房客可以通過 </a:t>
            </a:r>
            <a:r>
              <a:rPr lang="en-US" altLang="zh-TW" sz="4600" dirty="0"/>
              <a:t>Airbnb </a:t>
            </a:r>
            <a:r>
              <a:rPr lang="zh-TW" altLang="en-US" sz="4600" dirty="0"/>
              <a:t>平台找到並預訂這些住宿。該平台為全球數百萬房客和房東提供了多樣化的住宿選擇，涵蓋了從經濟型到豪華型的各種選擇。</a:t>
            </a:r>
          </a:p>
          <a:p>
            <a:endParaRPr lang="zh-TW" altLang="en-US" dirty="0"/>
          </a:p>
        </p:txBody>
      </p:sp>
      <p:sp>
        <p:nvSpPr>
          <p:cNvPr id="3" name="標題 2">
            <a:extLst>
              <a:ext uri="{FF2B5EF4-FFF2-40B4-BE49-F238E27FC236}">
                <a16:creationId xmlns:a16="http://schemas.microsoft.com/office/drawing/2014/main" id="{1BE01848-4C64-478E-91ED-9614CBB55080}"/>
              </a:ext>
            </a:extLst>
          </p:cNvPr>
          <p:cNvSpPr>
            <a:spLocks noGrp="1"/>
          </p:cNvSpPr>
          <p:nvPr>
            <p:ph type="title"/>
          </p:nvPr>
        </p:nvSpPr>
        <p:spPr/>
        <p:txBody>
          <a:bodyPr/>
          <a:lstStyle/>
          <a:p>
            <a:r>
              <a:rPr lang="en-US" altLang="zh-TW" dirty="0"/>
              <a:t>Airbnb</a:t>
            </a:r>
            <a:r>
              <a:rPr lang="zh-CN" altLang="en-US" dirty="0"/>
              <a:t>簡介</a:t>
            </a:r>
            <a:endParaRPr lang="zh-TW" altLang="en-US" dirty="0"/>
          </a:p>
        </p:txBody>
      </p:sp>
    </p:spTree>
    <p:extLst>
      <p:ext uri="{BB962C8B-B14F-4D97-AF65-F5344CB8AC3E}">
        <p14:creationId xmlns:p14="http://schemas.microsoft.com/office/powerpoint/2010/main" val="541457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445AAFB-4694-444E-8B2A-F490EC6499CE}"/>
              </a:ext>
            </a:extLst>
          </p:cNvPr>
          <p:cNvSpPr>
            <a:spLocks noGrp="1"/>
          </p:cNvSpPr>
          <p:nvPr>
            <p:ph idx="1"/>
          </p:nvPr>
        </p:nvSpPr>
        <p:spPr/>
        <p:txBody>
          <a:bodyPr>
            <a:normAutofit fontScale="92500" lnSpcReduction="20000"/>
          </a:bodyPr>
          <a:lstStyle/>
          <a:p>
            <a:r>
              <a:rPr lang="en-US" altLang="zh-TW" sz="3500" dirty="0"/>
              <a:t>Airbnb </a:t>
            </a:r>
            <a:r>
              <a:rPr lang="zh-TW" altLang="en-US" sz="3500" dirty="0"/>
              <a:t>不僅僅是一個住宿平台，還逐漸擴展到提供當地體驗、導遊活動等服務，讓使用者能夠更深入地了解當地文化。此外，</a:t>
            </a:r>
            <a:r>
              <a:rPr lang="en-US" altLang="zh-TW" sz="3500" dirty="0"/>
              <a:t>Airbnb </a:t>
            </a:r>
            <a:r>
              <a:rPr lang="zh-TW" altLang="en-US" sz="3500" dirty="0"/>
              <a:t>還推出了 </a:t>
            </a:r>
            <a:r>
              <a:rPr lang="en-US" altLang="zh-TW" sz="3500" dirty="0"/>
              <a:t>Airbnb Plus </a:t>
            </a:r>
            <a:r>
              <a:rPr lang="zh-TW" altLang="en-US" sz="3500" dirty="0"/>
              <a:t>和 </a:t>
            </a:r>
            <a:r>
              <a:rPr lang="en-US" altLang="zh-TW" sz="3500" dirty="0"/>
              <a:t>Airbnb Luxe </a:t>
            </a:r>
            <a:r>
              <a:rPr lang="zh-TW" altLang="en-US" sz="3500" dirty="0"/>
              <a:t>等高端服務，為尋求更高品質住宿和服務的客戶提供更多選擇。</a:t>
            </a:r>
          </a:p>
          <a:p>
            <a:r>
              <a:rPr lang="en-US" altLang="zh-TW" sz="3500" dirty="0"/>
              <a:t>Airbnb </a:t>
            </a:r>
            <a:r>
              <a:rPr lang="zh-TW" altLang="en-US" sz="3500" dirty="0"/>
              <a:t>的成功在於其獨特的共享經濟模式，它使得全球各地的旅行者能夠以更經濟的價格體驗到更具個性化和當地特色的住宿，同時也為房東提供了一種額外的收入來源。儘管面臨著來自傳統酒店業和各地政府監管的挑戰，</a:t>
            </a:r>
            <a:r>
              <a:rPr lang="en-US" altLang="zh-TW" sz="3500" dirty="0"/>
              <a:t>Airbnb </a:t>
            </a:r>
            <a:r>
              <a:rPr lang="zh-TW" altLang="en-US" sz="3500" dirty="0"/>
              <a:t>仍然是共享經濟領域的領導者之一。</a:t>
            </a:r>
          </a:p>
          <a:p>
            <a:endParaRPr lang="zh-TW" altLang="en-US" dirty="0"/>
          </a:p>
        </p:txBody>
      </p:sp>
      <p:sp>
        <p:nvSpPr>
          <p:cNvPr id="3" name="標題 2">
            <a:extLst>
              <a:ext uri="{FF2B5EF4-FFF2-40B4-BE49-F238E27FC236}">
                <a16:creationId xmlns:a16="http://schemas.microsoft.com/office/drawing/2014/main" id="{1BE01848-4C64-478E-91ED-9614CBB55080}"/>
              </a:ext>
            </a:extLst>
          </p:cNvPr>
          <p:cNvSpPr>
            <a:spLocks noGrp="1"/>
          </p:cNvSpPr>
          <p:nvPr>
            <p:ph type="title"/>
          </p:nvPr>
        </p:nvSpPr>
        <p:spPr/>
        <p:txBody>
          <a:bodyPr/>
          <a:lstStyle/>
          <a:p>
            <a:r>
              <a:rPr lang="en-US" altLang="zh-TW" dirty="0"/>
              <a:t>Airbnb</a:t>
            </a:r>
            <a:r>
              <a:rPr lang="zh-CN" altLang="en-US" dirty="0"/>
              <a:t>簡介</a:t>
            </a:r>
            <a:endParaRPr lang="zh-TW" altLang="en-US" dirty="0"/>
          </a:p>
        </p:txBody>
      </p:sp>
    </p:spTree>
    <p:extLst>
      <p:ext uri="{BB962C8B-B14F-4D97-AF65-F5344CB8AC3E}">
        <p14:creationId xmlns:p14="http://schemas.microsoft.com/office/powerpoint/2010/main" val="984689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5193DD8-F06C-4AB9-BA8A-E5D62691D449}"/>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EAF2994B-3E90-48A2-B64E-E0055B132A40}"/>
              </a:ext>
            </a:extLst>
          </p:cNvPr>
          <p:cNvSpPr>
            <a:spLocks noGrp="1"/>
          </p:cNvSpPr>
          <p:nvPr>
            <p:ph type="title"/>
          </p:nvPr>
        </p:nvSpPr>
        <p:spPr/>
        <p:txBody>
          <a:bodyPr/>
          <a:lstStyle/>
          <a:p>
            <a:r>
              <a:rPr lang="zh-CN" altLang="en-US" dirty="0"/>
              <a:t>請畫出經營模式圖</a:t>
            </a:r>
            <a:endParaRPr lang="zh-TW" altLang="en-US" dirty="0"/>
          </a:p>
        </p:txBody>
      </p:sp>
      <p:pic>
        <p:nvPicPr>
          <p:cNvPr id="1026" name="Picture 2">
            <a:extLst>
              <a:ext uri="{FF2B5EF4-FFF2-40B4-BE49-F238E27FC236}">
                <a16:creationId xmlns:a16="http://schemas.microsoft.com/office/drawing/2014/main" id="{9093CC3D-360A-4F88-8E44-B7E79126A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062"/>
            <a:ext cx="9144000" cy="558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070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8511427-89A7-446B-BB13-B7D216581AE1}"/>
              </a:ext>
            </a:extLst>
          </p:cNvPr>
          <p:cNvSpPr>
            <a:spLocks noGrp="1"/>
          </p:cNvSpPr>
          <p:nvPr>
            <p:ph idx="1"/>
          </p:nvPr>
        </p:nvSpPr>
        <p:spPr/>
        <p:txBody>
          <a:bodyPr>
            <a:normAutofit/>
          </a:bodyPr>
          <a:lstStyle/>
          <a:p>
            <a:r>
              <a:rPr lang="zh-CN" altLang="en-US" sz="4000" dirty="0">
                <a:solidFill>
                  <a:srgbClr val="7030A0"/>
                </a:solidFill>
              </a:rPr>
              <a:t>主要價值導向</a:t>
            </a:r>
            <a:endParaRPr lang="en-US" altLang="zh-CN" sz="4000" dirty="0">
              <a:solidFill>
                <a:srgbClr val="7030A0"/>
              </a:solidFill>
            </a:endParaRPr>
          </a:p>
          <a:p>
            <a:pPr lvl="1"/>
            <a:r>
              <a:rPr lang="zh-TW" altLang="en-US" dirty="0">
                <a:solidFill>
                  <a:srgbClr val="7030A0"/>
                </a:solidFill>
              </a:rPr>
              <a:t>目標客層（</a:t>
            </a:r>
            <a:r>
              <a:rPr lang="en-US" altLang="zh-TW" dirty="0">
                <a:solidFill>
                  <a:srgbClr val="7030A0"/>
                </a:solidFill>
              </a:rPr>
              <a:t>Customer </a:t>
            </a:r>
            <a:r>
              <a:rPr lang="en-US" altLang="zh-TW" dirty="0" err="1">
                <a:solidFill>
                  <a:srgbClr val="7030A0"/>
                </a:solidFill>
              </a:rPr>
              <a:t>Segments,CS</a:t>
            </a:r>
            <a:r>
              <a:rPr lang="zh-TW" altLang="en-US" dirty="0">
                <a:solidFill>
                  <a:srgbClr val="7030A0"/>
                </a:solidFill>
              </a:rPr>
              <a:t>）</a:t>
            </a:r>
            <a:endParaRPr lang="zh-TW" altLang="en-US" dirty="0"/>
          </a:p>
          <a:p>
            <a:pPr lvl="1"/>
            <a:r>
              <a:rPr lang="zh-TW" altLang="en-US" dirty="0">
                <a:solidFill>
                  <a:srgbClr val="7030A0"/>
                </a:solidFill>
              </a:rPr>
              <a:t>價值主張（</a:t>
            </a:r>
            <a:r>
              <a:rPr lang="en-US" altLang="zh-TW" dirty="0">
                <a:solidFill>
                  <a:srgbClr val="7030A0"/>
                </a:solidFill>
              </a:rPr>
              <a:t>Value Propositions, VP</a:t>
            </a:r>
            <a:r>
              <a:rPr lang="zh-TW" altLang="en-US" dirty="0">
                <a:solidFill>
                  <a:srgbClr val="7030A0"/>
                </a:solidFill>
              </a:rPr>
              <a:t>）</a:t>
            </a:r>
            <a:endParaRPr lang="zh-TW" altLang="en-US" dirty="0"/>
          </a:p>
          <a:p>
            <a:r>
              <a:rPr lang="zh-CN" altLang="en-US" dirty="0">
                <a:solidFill>
                  <a:srgbClr val="7030A0"/>
                </a:solidFill>
              </a:rPr>
              <a:t>需求</a:t>
            </a:r>
            <a:r>
              <a:rPr lang="zh-CN" altLang="en-US" sz="4000" dirty="0">
                <a:solidFill>
                  <a:srgbClr val="7030A0"/>
                </a:solidFill>
              </a:rPr>
              <a:t>導向</a:t>
            </a:r>
            <a:endParaRPr lang="en-US" altLang="zh-CN" dirty="0">
              <a:solidFill>
                <a:srgbClr val="7030A0"/>
              </a:solidFill>
            </a:endParaRPr>
          </a:p>
          <a:p>
            <a:pPr lvl="1"/>
            <a:r>
              <a:rPr lang="zh-TW" altLang="en-US" dirty="0">
                <a:solidFill>
                  <a:srgbClr val="7030A0"/>
                </a:solidFill>
              </a:rPr>
              <a:t>目標客層（</a:t>
            </a:r>
            <a:r>
              <a:rPr lang="en-US" altLang="zh-TW" dirty="0">
                <a:solidFill>
                  <a:srgbClr val="7030A0"/>
                </a:solidFill>
              </a:rPr>
              <a:t>Customer </a:t>
            </a:r>
            <a:r>
              <a:rPr lang="en-US" altLang="zh-TW" dirty="0" err="1">
                <a:solidFill>
                  <a:srgbClr val="7030A0"/>
                </a:solidFill>
              </a:rPr>
              <a:t>Segments,CS</a:t>
            </a:r>
            <a:r>
              <a:rPr lang="zh-TW" altLang="en-US" dirty="0">
                <a:solidFill>
                  <a:srgbClr val="7030A0"/>
                </a:solidFill>
              </a:rPr>
              <a:t>）</a:t>
            </a:r>
            <a:endParaRPr lang="zh-TW" altLang="en-US" dirty="0"/>
          </a:p>
          <a:p>
            <a:pPr lvl="1"/>
            <a:r>
              <a:rPr lang="zh-TW" altLang="en-US" dirty="0">
                <a:solidFill>
                  <a:srgbClr val="7030A0"/>
                </a:solidFill>
              </a:rPr>
              <a:t>顧客關係（</a:t>
            </a:r>
            <a:r>
              <a:rPr lang="en-US" altLang="zh-TW" dirty="0">
                <a:solidFill>
                  <a:srgbClr val="7030A0"/>
                </a:solidFill>
              </a:rPr>
              <a:t>Customer Relationships, CR</a:t>
            </a:r>
            <a:r>
              <a:rPr lang="zh-TW" altLang="en-US" dirty="0">
                <a:solidFill>
                  <a:srgbClr val="7030A0"/>
                </a:solidFill>
              </a:rPr>
              <a:t>）</a:t>
            </a:r>
            <a:endParaRPr lang="zh-TW" altLang="en-US" dirty="0"/>
          </a:p>
          <a:p>
            <a:pPr lvl="1"/>
            <a:r>
              <a:rPr lang="zh-TW" altLang="en-US" dirty="0">
                <a:solidFill>
                  <a:srgbClr val="7030A0"/>
                </a:solidFill>
              </a:rPr>
              <a:t>通路（</a:t>
            </a:r>
            <a:r>
              <a:rPr lang="en-US" altLang="zh-TW" dirty="0">
                <a:solidFill>
                  <a:srgbClr val="7030A0"/>
                </a:solidFill>
              </a:rPr>
              <a:t>Channels, CH</a:t>
            </a:r>
            <a:r>
              <a:rPr lang="zh-TW" altLang="en-US" dirty="0">
                <a:solidFill>
                  <a:srgbClr val="7030A0"/>
                </a:solidFill>
              </a:rPr>
              <a:t>）</a:t>
            </a:r>
            <a:endParaRPr lang="zh-TW" altLang="en-US" dirty="0"/>
          </a:p>
          <a:p>
            <a:endParaRPr lang="zh-TW" altLang="en-US" dirty="0"/>
          </a:p>
        </p:txBody>
      </p:sp>
      <p:sp>
        <p:nvSpPr>
          <p:cNvPr id="3" name="標題 2">
            <a:extLst>
              <a:ext uri="{FF2B5EF4-FFF2-40B4-BE49-F238E27FC236}">
                <a16:creationId xmlns:a16="http://schemas.microsoft.com/office/drawing/2014/main" id="{4338DA05-8B1F-43AF-9227-D38EA6B4BE13}"/>
              </a:ext>
            </a:extLst>
          </p:cNvPr>
          <p:cNvSpPr>
            <a:spLocks noGrp="1"/>
          </p:cNvSpPr>
          <p:nvPr>
            <p:ph type="title"/>
          </p:nvPr>
        </p:nvSpPr>
        <p:spPr/>
        <p:txBody>
          <a:bodyPr>
            <a:normAutofit/>
          </a:bodyPr>
          <a:lstStyle/>
          <a:p>
            <a:r>
              <a:rPr lang="zh-CN" altLang="en-US" sz="4800" dirty="0"/>
              <a:t>請畫出：</a:t>
            </a:r>
            <a:r>
              <a:rPr lang="en-US" altLang="zh-CN" sz="4800" dirty="0"/>
              <a:t>Airbnb</a:t>
            </a:r>
            <a:r>
              <a:rPr lang="zh-CN" altLang="en-US" sz="4800" dirty="0"/>
              <a:t>的</a:t>
            </a:r>
            <a:r>
              <a:rPr lang="zh-TW" altLang="en-US" sz="4800" dirty="0"/>
              <a:t>商業模式圖</a:t>
            </a:r>
            <a:endParaRPr lang="zh-TW" altLang="en-US" dirty="0"/>
          </a:p>
        </p:txBody>
      </p:sp>
    </p:spTree>
    <p:extLst>
      <p:ext uri="{BB962C8B-B14F-4D97-AF65-F5344CB8AC3E}">
        <p14:creationId xmlns:p14="http://schemas.microsoft.com/office/powerpoint/2010/main" val="906915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8511427-89A7-446B-BB13-B7D216581AE1}"/>
              </a:ext>
            </a:extLst>
          </p:cNvPr>
          <p:cNvSpPr>
            <a:spLocks noGrp="1"/>
          </p:cNvSpPr>
          <p:nvPr>
            <p:ph idx="1"/>
          </p:nvPr>
        </p:nvSpPr>
        <p:spPr/>
        <p:txBody>
          <a:bodyPr>
            <a:normAutofit/>
          </a:bodyPr>
          <a:lstStyle/>
          <a:p>
            <a:r>
              <a:rPr lang="zh-CN" altLang="en-US" dirty="0">
                <a:solidFill>
                  <a:srgbClr val="7030A0"/>
                </a:solidFill>
              </a:rPr>
              <a:t>供給</a:t>
            </a:r>
            <a:r>
              <a:rPr lang="zh-CN" altLang="en-US" sz="4000" dirty="0">
                <a:solidFill>
                  <a:srgbClr val="7030A0"/>
                </a:solidFill>
              </a:rPr>
              <a:t>導向</a:t>
            </a:r>
            <a:endParaRPr lang="en-US" altLang="zh-CN" sz="4000" dirty="0">
              <a:solidFill>
                <a:srgbClr val="7030A0"/>
              </a:solidFill>
            </a:endParaRPr>
          </a:p>
          <a:p>
            <a:pPr lvl="1"/>
            <a:r>
              <a:rPr lang="zh-TW" altLang="en-US" dirty="0">
                <a:solidFill>
                  <a:srgbClr val="7030A0"/>
                </a:solidFill>
              </a:rPr>
              <a:t>關鍵資源（</a:t>
            </a:r>
            <a:r>
              <a:rPr lang="en-US" altLang="zh-TW" dirty="0">
                <a:solidFill>
                  <a:srgbClr val="7030A0"/>
                </a:solidFill>
              </a:rPr>
              <a:t>Key Resources, KR</a:t>
            </a:r>
            <a:r>
              <a:rPr lang="zh-TW" altLang="en-US" dirty="0">
                <a:solidFill>
                  <a:srgbClr val="7030A0"/>
                </a:solidFill>
              </a:rPr>
              <a:t>）</a:t>
            </a:r>
            <a:endParaRPr lang="zh-TW" altLang="en-US" sz="2400" dirty="0"/>
          </a:p>
          <a:p>
            <a:pPr lvl="1"/>
            <a:r>
              <a:rPr lang="zh-TW" altLang="en-US" dirty="0">
                <a:solidFill>
                  <a:srgbClr val="7030A0"/>
                </a:solidFill>
              </a:rPr>
              <a:t>關鍵活動（</a:t>
            </a:r>
            <a:r>
              <a:rPr lang="en-US" altLang="zh-TW" dirty="0">
                <a:solidFill>
                  <a:srgbClr val="7030A0"/>
                </a:solidFill>
              </a:rPr>
              <a:t>Key Activities, KA</a:t>
            </a:r>
            <a:r>
              <a:rPr lang="zh-TW" altLang="en-US" dirty="0">
                <a:solidFill>
                  <a:srgbClr val="7030A0"/>
                </a:solidFill>
              </a:rPr>
              <a:t>）</a:t>
            </a:r>
            <a:endParaRPr lang="zh-TW" altLang="en-US" sz="2400" dirty="0"/>
          </a:p>
          <a:p>
            <a:pPr lvl="1"/>
            <a:r>
              <a:rPr lang="zh-TW" altLang="en-US" dirty="0">
                <a:solidFill>
                  <a:srgbClr val="7030A0"/>
                </a:solidFill>
              </a:rPr>
              <a:t>關鍵合作夥伴（</a:t>
            </a:r>
            <a:r>
              <a:rPr lang="en-US" altLang="zh-TW" dirty="0">
                <a:solidFill>
                  <a:srgbClr val="7030A0"/>
                </a:solidFill>
              </a:rPr>
              <a:t>Key Partnership, KP</a:t>
            </a:r>
            <a:r>
              <a:rPr lang="zh-TW" altLang="en-US" dirty="0">
                <a:solidFill>
                  <a:srgbClr val="7030A0"/>
                </a:solidFill>
              </a:rPr>
              <a:t>）</a:t>
            </a:r>
            <a:endParaRPr lang="zh-TW" altLang="en-US" sz="2400" dirty="0"/>
          </a:p>
          <a:p>
            <a:r>
              <a:rPr lang="zh-CN" altLang="en-US" dirty="0">
                <a:solidFill>
                  <a:srgbClr val="7030A0"/>
                </a:solidFill>
              </a:rPr>
              <a:t>財務</a:t>
            </a:r>
            <a:r>
              <a:rPr lang="zh-CN" altLang="en-US" sz="4000" dirty="0">
                <a:solidFill>
                  <a:srgbClr val="7030A0"/>
                </a:solidFill>
              </a:rPr>
              <a:t>導向</a:t>
            </a:r>
            <a:endParaRPr lang="en-US" altLang="zh-CN" dirty="0">
              <a:solidFill>
                <a:srgbClr val="7030A0"/>
              </a:solidFill>
            </a:endParaRPr>
          </a:p>
          <a:p>
            <a:pPr lvl="1"/>
            <a:r>
              <a:rPr lang="zh-TW" altLang="en-US" dirty="0">
                <a:solidFill>
                  <a:srgbClr val="7030A0"/>
                </a:solidFill>
              </a:rPr>
              <a:t>收益流（</a:t>
            </a:r>
            <a:r>
              <a:rPr lang="en-US" altLang="zh-TW" dirty="0">
                <a:solidFill>
                  <a:srgbClr val="7030A0"/>
                </a:solidFill>
              </a:rPr>
              <a:t>Revenue Streams, R$</a:t>
            </a:r>
            <a:r>
              <a:rPr lang="zh-TW" altLang="en-US" dirty="0">
                <a:solidFill>
                  <a:srgbClr val="7030A0"/>
                </a:solidFill>
              </a:rPr>
              <a:t>）</a:t>
            </a:r>
            <a:endParaRPr lang="zh-TW" altLang="en-US" sz="2400" dirty="0"/>
          </a:p>
          <a:p>
            <a:pPr lvl="1"/>
            <a:r>
              <a:rPr lang="zh-TW" altLang="en-US" dirty="0">
                <a:solidFill>
                  <a:srgbClr val="7030A0"/>
                </a:solidFill>
              </a:rPr>
              <a:t>成本結構（</a:t>
            </a:r>
            <a:r>
              <a:rPr lang="en-US" altLang="zh-TW" dirty="0">
                <a:solidFill>
                  <a:srgbClr val="7030A0"/>
                </a:solidFill>
              </a:rPr>
              <a:t>Cost Structure, C$</a:t>
            </a:r>
            <a:r>
              <a:rPr lang="zh-TW" altLang="en-US" dirty="0">
                <a:solidFill>
                  <a:srgbClr val="7030A0"/>
                </a:solidFill>
              </a:rPr>
              <a:t>）</a:t>
            </a:r>
            <a:endParaRPr lang="zh-TW" altLang="en-US" dirty="0"/>
          </a:p>
        </p:txBody>
      </p:sp>
      <p:sp>
        <p:nvSpPr>
          <p:cNvPr id="3" name="標題 2">
            <a:extLst>
              <a:ext uri="{FF2B5EF4-FFF2-40B4-BE49-F238E27FC236}">
                <a16:creationId xmlns:a16="http://schemas.microsoft.com/office/drawing/2014/main" id="{4338DA05-8B1F-43AF-9227-D38EA6B4BE13}"/>
              </a:ext>
            </a:extLst>
          </p:cNvPr>
          <p:cNvSpPr>
            <a:spLocks noGrp="1"/>
          </p:cNvSpPr>
          <p:nvPr>
            <p:ph type="title"/>
          </p:nvPr>
        </p:nvSpPr>
        <p:spPr/>
        <p:txBody>
          <a:bodyPr>
            <a:normAutofit/>
          </a:bodyPr>
          <a:lstStyle/>
          <a:p>
            <a:r>
              <a:rPr lang="zh-CN" altLang="en-US" sz="4800" dirty="0"/>
              <a:t>請畫出：</a:t>
            </a:r>
            <a:r>
              <a:rPr lang="en-US" altLang="zh-CN" sz="4800" dirty="0"/>
              <a:t>Airbnb</a:t>
            </a:r>
            <a:r>
              <a:rPr lang="zh-CN" altLang="en-US" sz="4800" dirty="0"/>
              <a:t>的</a:t>
            </a:r>
            <a:r>
              <a:rPr lang="zh-TW" altLang="en-US" sz="4800" dirty="0"/>
              <a:t>商業模式圖</a:t>
            </a:r>
            <a:endParaRPr lang="zh-TW" altLang="en-US" dirty="0"/>
          </a:p>
        </p:txBody>
      </p:sp>
    </p:spTree>
    <p:extLst>
      <p:ext uri="{BB962C8B-B14F-4D97-AF65-F5344CB8AC3E}">
        <p14:creationId xmlns:p14="http://schemas.microsoft.com/office/powerpoint/2010/main" val="373300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p:txBody>
          <a:bodyPr>
            <a:normAutofit lnSpcReduction="10000"/>
          </a:bodyPr>
          <a:lstStyle/>
          <a:p>
            <a:r>
              <a:rPr lang="zh-TW" altLang="en-US" sz="6100" dirty="0"/>
              <a:t>任何企業的背後，都有一套</a:t>
            </a:r>
            <a:r>
              <a:rPr lang="zh-TW" altLang="en-US" sz="6100" dirty="0">
                <a:solidFill>
                  <a:srgbClr val="C00000"/>
                </a:solidFill>
              </a:rPr>
              <a:t>商業模式</a:t>
            </a:r>
            <a:r>
              <a:rPr lang="zh-TW" altLang="en-US" sz="6100" dirty="0"/>
              <a:t>，是能撐起企業運營的穩定模式</a:t>
            </a:r>
          </a:p>
        </p:txBody>
      </p:sp>
    </p:spTree>
    <p:extLst>
      <p:ext uri="{BB962C8B-B14F-4D97-AF65-F5344CB8AC3E}">
        <p14:creationId xmlns:p14="http://schemas.microsoft.com/office/powerpoint/2010/main" val="3867104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8511427-89A7-446B-BB13-B7D216581AE1}"/>
              </a:ext>
            </a:extLst>
          </p:cNvPr>
          <p:cNvSpPr>
            <a:spLocks noGrp="1"/>
          </p:cNvSpPr>
          <p:nvPr>
            <p:ph idx="1"/>
          </p:nvPr>
        </p:nvSpPr>
        <p:spPr/>
        <p:txBody>
          <a:bodyPr>
            <a:normAutofit fontScale="70000" lnSpcReduction="20000"/>
          </a:bodyPr>
          <a:lstStyle/>
          <a:p>
            <a:r>
              <a:rPr lang="zh-TW" altLang="en-US" dirty="0">
                <a:solidFill>
                  <a:srgbClr val="7030A0"/>
                </a:solidFill>
              </a:rPr>
              <a:t>目標客層（</a:t>
            </a:r>
            <a:r>
              <a:rPr lang="en-US" altLang="zh-TW" dirty="0">
                <a:solidFill>
                  <a:srgbClr val="7030A0"/>
                </a:solidFill>
              </a:rPr>
              <a:t>Customer </a:t>
            </a:r>
            <a:r>
              <a:rPr lang="en-US" altLang="zh-TW" dirty="0" err="1">
                <a:solidFill>
                  <a:srgbClr val="7030A0"/>
                </a:solidFill>
              </a:rPr>
              <a:t>Segments,CS</a:t>
            </a:r>
            <a:r>
              <a:rPr lang="zh-TW" altLang="en-US" dirty="0">
                <a:solidFill>
                  <a:srgbClr val="7030A0"/>
                </a:solidFill>
              </a:rPr>
              <a:t>）</a:t>
            </a:r>
            <a:endParaRPr lang="zh-TW" altLang="en-US" dirty="0"/>
          </a:p>
          <a:p>
            <a:r>
              <a:rPr lang="zh-TW" altLang="en-US" dirty="0">
                <a:solidFill>
                  <a:srgbClr val="7030A0"/>
                </a:solidFill>
              </a:rPr>
              <a:t>價值主張（</a:t>
            </a:r>
            <a:r>
              <a:rPr lang="en-US" altLang="zh-TW" dirty="0">
                <a:solidFill>
                  <a:srgbClr val="7030A0"/>
                </a:solidFill>
              </a:rPr>
              <a:t>Value Propositions, VP</a:t>
            </a:r>
            <a:r>
              <a:rPr lang="zh-TW" altLang="en-US" dirty="0">
                <a:solidFill>
                  <a:srgbClr val="7030A0"/>
                </a:solidFill>
              </a:rPr>
              <a:t>）</a:t>
            </a:r>
            <a:endParaRPr lang="zh-TW" altLang="en-US" dirty="0"/>
          </a:p>
          <a:p>
            <a:r>
              <a:rPr lang="zh-TW" altLang="en-US" dirty="0">
                <a:solidFill>
                  <a:srgbClr val="7030A0"/>
                </a:solidFill>
              </a:rPr>
              <a:t>目標客層（</a:t>
            </a:r>
            <a:r>
              <a:rPr lang="en-US" altLang="zh-TW" dirty="0">
                <a:solidFill>
                  <a:srgbClr val="7030A0"/>
                </a:solidFill>
              </a:rPr>
              <a:t>Customer </a:t>
            </a:r>
            <a:r>
              <a:rPr lang="en-US" altLang="zh-TW" dirty="0" err="1">
                <a:solidFill>
                  <a:srgbClr val="7030A0"/>
                </a:solidFill>
              </a:rPr>
              <a:t>Segments,CS</a:t>
            </a:r>
            <a:r>
              <a:rPr lang="zh-TW" altLang="en-US" dirty="0">
                <a:solidFill>
                  <a:srgbClr val="7030A0"/>
                </a:solidFill>
              </a:rPr>
              <a:t>）</a:t>
            </a:r>
            <a:endParaRPr lang="zh-TW" altLang="en-US" dirty="0"/>
          </a:p>
          <a:p>
            <a:r>
              <a:rPr lang="zh-TW" altLang="en-US" dirty="0">
                <a:solidFill>
                  <a:srgbClr val="7030A0"/>
                </a:solidFill>
              </a:rPr>
              <a:t>顧客關係（</a:t>
            </a:r>
            <a:r>
              <a:rPr lang="en-US" altLang="zh-TW" dirty="0">
                <a:solidFill>
                  <a:srgbClr val="7030A0"/>
                </a:solidFill>
              </a:rPr>
              <a:t>Customer Relationships, CR</a:t>
            </a:r>
            <a:r>
              <a:rPr lang="zh-TW" altLang="en-US" dirty="0">
                <a:solidFill>
                  <a:srgbClr val="7030A0"/>
                </a:solidFill>
              </a:rPr>
              <a:t>）</a:t>
            </a:r>
            <a:endParaRPr lang="zh-TW" altLang="en-US" dirty="0"/>
          </a:p>
          <a:p>
            <a:r>
              <a:rPr lang="zh-TW" altLang="en-US" dirty="0">
                <a:solidFill>
                  <a:srgbClr val="7030A0"/>
                </a:solidFill>
              </a:rPr>
              <a:t>通路（</a:t>
            </a:r>
            <a:r>
              <a:rPr lang="en-US" altLang="zh-TW" dirty="0">
                <a:solidFill>
                  <a:srgbClr val="7030A0"/>
                </a:solidFill>
              </a:rPr>
              <a:t>Channels, CH</a:t>
            </a:r>
            <a:r>
              <a:rPr lang="zh-TW" altLang="en-US" dirty="0">
                <a:solidFill>
                  <a:srgbClr val="7030A0"/>
                </a:solidFill>
              </a:rPr>
              <a:t>）</a:t>
            </a:r>
            <a:endParaRPr lang="zh-TW" altLang="en-US" dirty="0"/>
          </a:p>
          <a:p>
            <a:r>
              <a:rPr lang="zh-TW" altLang="en-US" dirty="0">
                <a:solidFill>
                  <a:srgbClr val="7030A0"/>
                </a:solidFill>
              </a:rPr>
              <a:t>關鍵資源（</a:t>
            </a:r>
            <a:r>
              <a:rPr lang="en-US" altLang="zh-TW" dirty="0">
                <a:solidFill>
                  <a:srgbClr val="7030A0"/>
                </a:solidFill>
              </a:rPr>
              <a:t>Key Resources, KR</a:t>
            </a:r>
            <a:r>
              <a:rPr lang="zh-TW" altLang="en-US" dirty="0">
                <a:solidFill>
                  <a:srgbClr val="7030A0"/>
                </a:solidFill>
              </a:rPr>
              <a:t>）</a:t>
            </a:r>
            <a:endParaRPr lang="zh-TW" altLang="en-US" sz="3600" dirty="0"/>
          </a:p>
          <a:p>
            <a:r>
              <a:rPr lang="zh-TW" altLang="en-US" dirty="0">
                <a:solidFill>
                  <a:srgbClr val="7030A0"/>
                </a:solidFill>
              </a:rPr>
              <a:t>關鍵活動（</a:t>
            </a:r>
            <a:r>
              <a:rPr lang="en-US" altLang="zh-TW" dirty="0">
                <a:solidFill>
                  <a:srgbClr val="7030A0"/>
                </a:solidFill>
              </a:rPr>
              <a:t>Key Activities, KA</a:t>
            </a:r>
            <a:r>
              <a:rPr lang="zh-TW" altLang="en-US" dirty="0">
                <a:solidFill>
                  <a:srgbClr val="7030A0"/>
                </a:solidFill>
              </a:rPr>
              <a:t>）</a:t>
            </a:r>
            <a:endParaRPr lang="zh-TW" altLang="en-US" sz="3600" dirty="0"/>
          </a:p>
          <a:p>
            <a:r>
              <a:rPr lang="zh-TW" altLang="en-US" dirty="0">
                <a:solidFill>
                  <a:srgbClr val="7030A0"/>
                </a:solidFill>
              </a:rPr>
              <a:t>關鍵合作夥伴（</a:t>
            </a:r>
            <a:r>
              <a:rPr lang="en-US" altLang="zh-TW" dirty="0">
                <a:solidFill>
                  <a:srgbClr val="7030A0"/>
                </a:solidFill>
              </a:rPr>
              <a:t>Key Partnership, KP</a:t>
            </a:r>
            <a:r>
              <a:rPr lang="zh-TW" altLang="en-US" dirty="0">
                <a:solidFill>
                  <a:srgbClr val="7030A0"/>
                </a:solidFill>
              </a:rPr>
              <a:t>）</a:t>
            </a:r>
            <a:endParaRPr lang="zh-TW" altLang="en-US" sz="3600" dirty="0"/>
          </a:p>
          <a:p>
            <a:r>
              <a:rPr lang="zh-TW" altLang="en-US" dirty="0">
                <a:solidFill>
                  <a:srgbClr val="7030A0"/>
                </a:solidFill>
              </a:rPr>
              <a:t>收益流（</a:t>
            </a:r>
            <a:r>
              <a:rPr lang="en-US" altLang="zh-TW" dirty="0">
                <a:solidFill>
                  <a:srgbClr val="7030A0"/>
                </a:solidFill>
              </a:rPr>
              <a:t>Revenue Streams, R$</a:t>
            </a:r>
            <a:r>
              <a:rPr lang="zh-TW" altLang="en-US" dirty="0">
                <a:solidFill>
                  <a:srgbClr val="7030A0"/>
                </a:solidFill>
              </a:rPr>
              <a:t>）</a:t>
            </a:r>
            <a:endParaRPr lang="zh-TW" altLang="en-US" sz="3600" dirty="0"/>
          </a:p>
          <a:p>
            <a:r>
              <a:rPr lang="zh-TW" altLang="en-US" dirty="0">
                <a:solidFill>
                  <a:srgbClr val="7030A0"/>
                </a:solidFill>
              </a:rPr>
              <a:t>成本結構（</a:t>
            </a:r>
            <a:r>
              <a:rPr lang="en-US" altLang="zh-TW" dirty="0">
                <a:solidFill>
                  <a:srgbClr val="7030A0"/>
                </a:solidFill>
              </a:rPr>
              <a:t>Cost Structure, C$</a:t>
            </a:r>
            <a:r>
              <a:rPr lang="zh-TW" altLang="en-US" dirty="0">
                <a:solidFill>
                  <a:srgbClr val="7030A0"/>
                </a:solidFill>
              </a:rPr>
              <a:t>）</a:t>
            </a:r>
            <a:endParaRPr lang="zh-TW" altLang="en-US" dirty="0"/>
          </a:p>
        </p:txBody>
      </p:sp>
      <p:sp>
        <p:nvSpPr>
          <p:cNvPr id="3" name="標題 2">
            <a:extLst>
              <a:ext uri="{FF2B5EF4-FFF2-40B4-BE49-F238E27FC236}">
                <a16:creationId xmlns:a16="http://schemas.microsoft.com/office/drawing/2014/main" id="{4338DA05-8B1F-43AF-9227-D38EA6B4BE13}"/>
              </a:ext>
            </a:extLst>
          </p:cNvPr>
          <p:cNvSpPr>
            <a:spLocks noGrp="1"/>
          </p:cNvSpPr>
          <p:nvPr>
            <p:ph type="title"/>
          </p:nvPr>
        </p:nvSpPr>
        <p:spPr/>
        <p:txBody>
          <a:bodyPr>
            <a:normAutofit/>
          </a:bodyPr>
          <a:lstStyle/>
          <a:p>
            <a:r>
              <a:rPr lang="zh-CN" altLang="en-US" sz="4800" dirty="0"/>
              <a:t>請畫出：</a:t>
            </a:r>
            <a:r>
              <a:rPr lang="en-US" altLang="zh-CN" sz="4800" dirty="0"/>
              <a:t>Airbnb</a:t>
            </a:r>
            <a:r>
              <a:rPr lang="zh-CN" altLang="en-US" sz="4800" dirty="0"/>
              <a:t>的</a:t>
            </a:r>
            <a:r>
              <a:rPr lang="zh-TW" altLang="en-US" sz="4800" dirty="0"/>
              <a:t>商業模式圖</a:t>
            </a:r>
            <a:endParaRPr lang="zh-TW" altLang="en-US" dirty="0"/>
          </a:p>
        </p:txBody>
      </p:sp>
    </p:spTree>
    <p:extLst>
      <p:ext uri="{BB962C8B-B14F-4D97-AF65-F5344CB8AC3E}">
        <p14:creationId xmlns:p14="http://schemas.microsoft.com/office/powerpoint/2010/main" val="60372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1432874"/>
            <a:ext cx="8495931" cy="3346516"/>
          </a:xfrm>
        </p:spPr>
        <p:txBody>
          <a:bodyPr>
            <a:normAutofit/>
          </a:bodyPr>
          <a:lstStyle/>
          <a:p>
            <a:r>
              <a:rPr lang="zh-TW" altLang="en-US" sz="7200" dirty="0"/>
              <a:t>商業模式</a:t>
            </a:r>
            <a:r>
              <a:rPr lang="zh-CN" altLang="en-US" sz="7200" dirty="0"/>
              <a:t>畫布</a:t>
            </a:r>
            <a:endParaRPr lang="en-US" altLang="zh-CN" sz="7200" dirty="0"/>
          </a:p>
          <a:p>
            <a:r>
              <a:rPr lang="zh-CN" altLang="en-US" sz="7200" dirty="0"/>
              <a:t>的不足</a:t>
            </a:r>
            <a:endParaRPr lang="en-US" altLang="zh-TW" sz="7200" dirty="0"/>
          </a:p>
        </p:txBody>
      </p:sp>
    </p:spTree>
    <p:extLst>
      <p:ext uri="{BB962C8B-B14F-4D97-AF65-F5344CB8AC3E}">
        <p14:creationId xmlns:p14="http://schemas.microsoft.com/office/powerpoint/2010/main" val="2262254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E529B87-1403-4B76-9E8B-53C8776BDB8A}"/>
              </a:ext>
            </a:extLst>
          </p:cNvPr>
          <p:cNvSpPr>
            <a:spLocks noGrp="1"/>
          </p:cNvSpPr>
          <p:nvPr>
            <p:ph idx="1"/>
          </p:nvPr>
        </p:nvSpPr>
        <p:spPr/>
        <p:txBody>
          <a:bodyPr/>
          <a:lstStyle/>
          <a:p>
            <a:r>
              <a:rPr lang="zh-TW" altLang="en-US" sz="4800" dirty="0">
                <a:cs typeface="+mj-cs"/>
              </a:rPr>
              <a:t>並未考量</a:t>
            </a:r>
            <a:r>
              <a:rPr lang="zh-CN" altLang="en-US" sz="4800" dirty="0">
                <a:cs typeface="+mj-cs"/>
              </a:rPr>
              <a:t>：</a:t>
            </a:r>
            <a:endParaRPr lang="en-US" altLang="zh-TW" sz="4800" dirty="0">
              <a:cs typeface="+mj-cs"/>
            </a:endParaRPr>
          </a:p>
          <a:p>
            <a:pPr lvl="1"/>
            <a:r>
              <a:rPr lang="zh-TW" altLang="en-US" sz="3600" dirty="0">
                <a:solidFill>
                  <a:srgbClr val="C00000"/>
                </a:solidFill>
                <a:cs typeface="+mj-cs"/>
              </a:rPr>
              <a:t>競爭對手資訊、</a:t>
            </a:r>
            <a:endParaRPr lang="en-US" altLang="zh-TW" sz="3600" dirty="0">
              <a:solidFill>
                <a:srgbClr val="C00000"/>
              </a:solidFill>
              <a:cs typeface="+mj-cs"/>
            </a:endParaRPr>
          </a:p>
          <a:p>
            <a:pPr lvl="1"/>
            <a:r>
              <a:rPr lang="zh-TW" altLang="en-US" sz="3600" dirty="0">
                <a:solidFill>
                  <a:srgbClr val="C00000"/>
                </a:solidFill>
                <a:cs typeface="+mj-cs"/>
              </a:rPr>
              <a:t>進入市場時機、</a:t>
            </a:r>
            <a:endParaRPr lang="en-US" altLang="zh-TW" sz="3600" dirty="0">
              <a:solidFill>
                <a:srgbClr val="C00000"/>
              </a:solidFill>
              <a:cs typeface="+mj-cs"/>
            </a:endParaRPr>
          </a:p>
          <a:p>
            <a:pPr lvl="1"/>
            <a:r>
              <a:rPr lang="zh-TW" altLang="en-US" sz="3600" dirty="0">
                <a:solidFill>
                  <a:srgbClr val="C00000"/>
                </a:solidFill>
                <a:cs typeface="+mj-cs"/>
              </a:rPr>
              <a:t>人為執行力、</a:t>
            </a:r>
            <a:endParaRPr lang="en-US" altLang="zh-TW" sz="3600" dirty="0">
              <a:solidFill>
                <a:srgbClr val="C00000"/>
              </a:solidFill>
              <a:cs typeface="+mj-cs"/>
            </a:endParaRPr>
          </a:p>
          <a:p>
            <a:pPr lvl="1"/>
            <a:r>
              <a:rPr lang="zh-TW" altLang="en-US" sz="3600" dirty="0">
                <a:solidFill>
                  <a:srgbClr val="C00000"/>
                </a:solidFill>
                <a:cs typeface="+mj-cs"/>
              </a:rPr>
              <a:t>部門關係</a:t>
            </a:r>
            <a:endParaRPr lang="en-US" altLang="zh-TW" sz="3600" dirty="0">
              <a:solidFill>
                <a:srgbClr val="C00000"/>
              </a:solidFill>
              <a:cs typeface="+mj-cs"/>
            </a:endParaRPr>
          </a:p>
          <a:p>
            <a:pPr lvl="1"/>
            <a:r>
              <a:rPr lang="zh-TW" altLang="en-US" sz="3600" dirty="0">
                <a:cs typeface="+mj-cs"/>
              </a:rPr>
              <a:t>等因素</a:t>
            </a:r>
          </a:p>
        </p:txBody>
      </p:sp>
      <p:sp>
        <p:nvSpPr>
          <p:cNvPr id="3" name="標題 2">
            <a:extLst>
              <a:ext uri="{FF2B5EF4-FFF2-40B4-BE49-F238E27FC236}">
                <a16:creationId xmlns:a16="http://schemas.microsoft.com/office/drawing/2014/main" id="{765DD04C-BAEB-4DC4-9319-5C8F468AC162}"/>
              </a:ext>
            </a:extLst>
          </p:cNvPr>
          <p:cNvSpPr>
            <a:spLocks noGrp="1"/>
          </p:cNvSpPr>
          <p:nvPr>
            <p:ph type="title"/>
          </p:nvPr>
        </p:nvSpPr>
        <p:spPr/>
        <p:txBody>
          <a:bodyPr>
            <a:normAutofit/>
          </a:bodyPr>
          <a:lstStyle/>
          <a:p>
            <a:r>
              <a:rPr lang="zh-TW" altLang="en-US" sz="4800" dirty="0"/>
              <a:t>商業模式</a:t>
            </a:r>
            <a:r>
              <a:rPr lang="zh-CN" altLang="en-US" sz="4800" dirty="0"/>
              <a:t>畫布的不足</a:t>
            </a:r>
            <a:endParaRPr lang="zh-TW" altLang="en-US" dirty="0"/>
          </a:p>
        </p:txBody>
      </p:sp>
    </p:spTree>
    <p:extLst>
      <p:ext uri="{BB962C8B-B14F-4D97-AF65-F5344CB8AC3E}">
        <p14:creationId xmlns:p14="http://schemas.microsoft.com/office/powerpoint/2010/main" val="3620291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1432874"/>
            <a:ext cx="8495931" cy="3346516"/>
          </a:xfrm>
        </p:spPr>
        <p:txBody>
          <a:bodyPr>
            <a:normAutofit/>
          </a:bodyPr>
          <a:lstStyle/>
          <a:p>
            <a:r>
              <a:rPr lang="zh-TW" altLang="en-US" sz="7200" dirty="0"/>
              <a:t>商業模式</a:t>
            </a:r>
            <a:r>
              <a:rPr lang="zh-CN" altLang="en-US" sz="7200" dirty="0"/>
              <a:t>畫布</a:t>
            </a:r>
            <a:endParaRPr lang="en-US" altLang="zh-CN" sz="7200" dirty="0"/>
          </a:p>
          <a:p>
            <a:r>
              <a:rPr lang="zh-CN" altLang="en-US" sz="7200" dirty="0"/>
              <a:t>的優點</a:t>
            </a:r>
            <a:endParaRPr lang="en-US" altLang="zh-TW" sz="7200" dirty="0"/>
          </a:p>
        </p:txBody>
      </p:sp>
    </p:spTree>
    <p:extLst>
      <p:ext uri="{BB962C8B-B14F-4D97-AF65-F5344CB8AC3E}">
        <p14:creationId xmlns:p14="http://schemas.microsoft.com/office/powerpoint/2010/main" val="2152071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E529B87-1403-4B76-9E8B-53C8776BDB8A}"/>
              </a:ext>
            </a:extLst>
          </p:cNvPr>
          <p:cNvSpPr>
            <a:spLocks noGrp="1"/>
          </p:cNvSpPr>
          <p:nvPr>
            <p:ph idx="1"/>
          </p:nvPr>
        </p:nvSpPr>
        <p:spPr/>
        <p:txBody>
          <a:bodyPr>
            <a:normAutofit/>
          </a:bodyPr>
          <a:lstStyle/>
          <a:p>
            <a:r>
              <a:rPr lang="en-US" altLang="zh-TW" sz="4800" dirty="0">
                <a:solidFill>
                  <a:srgbClr val="C00000"/>
                </a:solidFill>
              </a:rPr>
              <a:t>(1).</a:t>
            </a:r>
            <a:r>
              <a:rPr lang="zh-TW" altLang="en-US" sz="4800" dirty="0">
                <a:solidFill>
                  <a:srgbClr val="C00000"/>
                </a:solidFill>
              </a:rPr>
              <a:t>完整性：</a:t>
            </a:r>
          </a:p>
          <a:p>
            <a:pPr lvl="1"/>
            <a:r>
              <a:rPr lang="zh-TW" altLang="en-US" sz="4000" dirty="0"/>
              <a:t>檢定你商業模式是否已經就緒。</a:t>
            </a:r>
          </a:p>
          <a:p>
            <a:r>
              <a:rPr lang="en-US" altLang="zh-TW" sz="4800" dirty="0">
                <a:solidFill>
                  <a:srgbClr val="C00000"/>
                </a:solidFill>
              </a:rPr>
              <a:t>(2).</a:t>
            </a:r>
            <a:r>
              <a:rPr lang="zh-TW" altLang="en-US" sz="4800" dirty="0">
                <a:solidFill>
                  <a:srgbClr val="C00000"/>
                </a:solidFill>
              </a:rPr>
              <a:t>一致性：</a:t>
            </a:r>
          </a:p>
          <a:p>
            <a:pPr lvl="1"/>
            <a:r>
              <a:rPr lang="zh-TW" altLang="en-US" sz="4000" dirty="0"/>
              <a:t>可以判斷商業模式的各個方面是否前後一致。 </a:t>
            </a:r>
          </a:p>
          <a:p>
            <a:r>
              <a:rPr lang="en-US" altLang="zh-TW" sz="4800" dirty="0">
                <a:solidFill>
                  <a:srgbClr val="C00000"/>
                </a:solidFill>
              </a:rPr>
              <a:t>(3).</a:t>
            </a:r>
            <a:r>
              <a:rPr lang="zh-TW" altLang="en-US" sz="4800" dirty="0">
                <a:solidFill>
                  <a:srgbClr val="C00000"/>
                </a:solidFill>
              </a:rPr>
              <a:t>一目了然</a:t>
            </a:r>
            <a:r>
              <a:rPr lang="zh-CN" altLang="en-US" sz="4800" dirty="0">
                <a:solidFill>
                  <a:srgbClr val="C00000"/>
                </a:solidFill>
              </a:rPr>
              <a:t>：</a:t>
            </a:r>
            <a:endParaRPr lang="en-US" altLang="zh-TW" sz="4800" dirty="0">
              <a:solidFill>
                <a:srgbClr val="C00000"/>
              </a:solidFill>
            </a:endParaRPr>
          </a:p>
        </p:txBody>
      </p:sp>
      <p:sp>
        <p:nvSpPr>
          <p:cNvPr id="3" name="標題 2">
            <a:extLst>
              <a:ext uri="{FF2B5EF4-FFF2-40B4-BE49-F238E27FC236}">
                <a16:creationId xmlns:a16="http://schemas.microsoft.com/office/drawing/2014/main" id="{765DD04C-BAEB-4DC4-9319-5C8F468AC162}"/>
              </a:ext>
            </a:extLst>
          </p:cNvPr>
          <p:cNvSpPr>
            <a:spLocks noGrp="1"/>
          </p:cNvSpPr>
          <p:nvPr>
            <p:ph type="title"/>
          </p:nvPr>
        </p:nvSpPr>
        <p:spPr/>
        <p:txBody>
          <a:bodyPr>
            <a:normAutofit/>
          </a:bodyPr>
          <a:lstStyle/>
          <a:p>
            <a:r>
              <a:rPr lang="zh-TW" altLang="en-US" sz="4800" dirty="0"/>
              <a:t>商業模式</a:t>
            </a:r>
            <a:r>
              <a:rPr lang="zh-CN" altLang="en-US" sz="4800" dirty="0"/>
              <a:t>畫布的優點</a:t>
            </a:r>
            <a:endParaRPr lang="zh-TW" altLang="en-US" dirty="0"/>
          </a:p>
        </p:txBody>
      </p:sp>
    </p:spTree>
    <p:extLst>
      <p:ext uri="{BB962C8B-B14F-4D97-AF65-F5344CB8AC3E}">
        <p14:creationId xmlns:p14="http://schemas.microsoft.com/office/powerpoint/2010/main" val="1432199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A43A3FC-ADD7-4113-A6BB-8D57564B0BFE}"/>
              </a:ext>
            </a:extLst>
          </p:cNvPr>
          <p:cNvSpPr>
            <a:spLocks noGrp="1"/>
          </p:cNvSpPr>
          <p:nvPr>
            <p:ph idx="1"/>
          </p:nvPr>
        </p:nvSpPr>
        <p:spPr/>
        <p:txBody>
          <a:bodyPr>
            <a:normAutofit/>
          </a:bodyPr>
          <a:lstStyle/>
          <a:p>
            <a:r>
              <a:rPr lang="zh-CN" altLang="en-US" sz="4800" dirty="0"/>
              <a:t>檢查</a:t>
            </a:r>
            <a:r>
              <a:rPr lang="en-US" altLang="zh-CN" sz="4800" dirty="0"/>
              <a:t>2</a:t>
            </a:r>
            <a:r>
              <a:rPr lang="zh-CN" altLang="en-US" sz="4800" dirty="0"/>
              <a:t>個財務導向的資源：</a:t>
            </a:r>
            <a:endParaRPr lang="en-US" altLang="zh-CN" sz="4800" dirty="0"/>
          </a:p>
          <a:p>
            <a:r>
              <a:rPr lang="zh-TW" altLang="en-US" sz="3600" dirty="0">
                <a:solidFill>
                  <a:srgbClr val="7030A0"/>
                </a:solidFill>
                <a:highlight>
                  <a:srgbClr val="FFFF00"/>
                </a:highlight>
              </a:rPr>
              <a:t>收益流（</a:t>
            </a:r>
            <a:r>
              <a:rPr lang="en-US" altLang="zh-TW" sz="3600" dirty="0">
                <a:solidFill>
                  <a:srgbClr val="7030A0"/>
                </a:solidFill>
                <a:highlight>
                  <a:srgbClr val="FFFF00"/>
                </a:highlight>
              </a:rPr>
              <a:t>Revenue Streams, R$</a:t>
            </a:r>
            <a:r>
              <a:rPr lang="zh-TW" altLang="en-US" sz="3600" dirty="0">
                <a:solidFill>
                  <a:srgbClr val="7030A0"/>
                </a:solidFill>
                <a:highlight>
                  <a:srgbClr val="FFFF00"/>
                </a:highlight>
              </a:rPr>
              <a:t>）：</a:t>
            </a:r>
            <a:r>
              <a:rPr lang="zh-TW" altLang="en-US" sz="3200" dirty="0"/>
              <a:t>成功地將價值主張提供給客戶後所獲得的收入。 </a:t>
            </a:r>
          </a:p>
          <a:p>
            <a:r>
              <a:rPr lang="zh-TW" altLang="en-US" sz="3600" dirty="0">
                <a:solidFill>
                  <a:srgbClr val="7030A0"/>
                </a:solidFill>
                <a:highlight>
                  <a:srgbClr val="FFFF00"/>
                </a:highlight>
              </a:rPr>
              <a:t>成本結構（</a:t>
            </a:r>
            <a:r>
              <a:rPr lang="en-US" altLang="zh-TW" sz="3600" dirty="0">
                <a:solidFill>
                  <a:srgbClr val="7030A0"/>
                </a:solidFill>
                <a:highlight>
                  <a:srgbClr val="FFFF00"/>
                </a:highlight>
              </a:rPr>
              <a:t>Cost Structure, C$</a:t>
            </a:r>
            <a:r>
              <a:rPr lang="zh-TW" altLang="en-US" sz="3600" dirty="0">
                <a:solidFill>
                  <a:srgbClr val="7030A0"/>
                </a:solidFill>
                <a:highlight>
                  <a:srgbClr val="FFFF00"/>
                </a:highlight>
              </a:rPr>
              <a:t>）：</a:t>
            </a:r>
            <a:r>
              <a:rPr lang="zh-TW" altLang="en-US" sz="3200" dirty="0"/>
              <a:t>運作一個商業模式所會發生的所有成本。</a:t>
            </a:r>
            <a:endParaRPr lang="zh-TW" altLang="en-US" sz="4800" dirty="0"/>
          </a:p>
        </p:txBody>
      </p:sp>
      <p:sp>
        <p:nvSpPr>
          <p:cNvPr id="3" name="標題 2">
            <a:extLst>
              <a:ext uri="{FF2B5EF4-FFF2-40B4-BE49-F238E27FC236}">
                <a16:creationId xmlns:a16="http://schemas.microsoft.com/office/drawing/2014/main" id="{CABDCAB4-A529-4F42-B0D4-49A80325A705}"/>
              </a:ext>
            </a:extLst>
          </p:cNvPr>
          <p:cNvSpPr>
            <a:spLocks noGrp="1"/>
          </p:cNvSpPr>
          <p:nvPr>
            <p:ph type="title"/>
          </p:nvPr>
        </p:nvSpPr>
        <p:spPr/>
        <p:txBody>
          <a:bodyPr>
            <a:normAutofit/>
          </a:bodyPr>
          <a:lstStyle/>
          <a:p>
            <a:r>
              <a:rPr lang="en-US" altLang="zh-CN" dirty="0"/>
              <a:t>Uber</a:t>
            </a:r>
            <a:r>
              <a:rPr lang="zh-CN" altLang="en-US" dirty="0"/>
              <a:t>的財務導向面是什麼？</a:t>
            </a:r>
            <a:endParaRPr lang="zh-TW" altLang="en-US" dirty="0"/>
          </a:p>
        </p:txBody>
      </p:sp>
    </p:spTree>
    <p:extLst>
      <p:ext uri="{BB962C8B-B14F-4D97-AF65-F5344CB8AC3E}">
        <p14:creationId xmlns:p14="http://schemas.microsoft.com/office/powerpoint/2010/main" val="3792628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9C5053C5-30C0-4744-BBD3-CA65BE6738AA}"/>
              </a:ext>
            </a:extLst>
          </p:cNvPr>
          <p:cNvSpPr>
            <a:spLocks noGrp="1"/>
          </p:cNvSpPr>
          <p:nvPr>
            <p:ph type="subTitle" idx="1"/>
          </p:nvPr>
        </p:nvSpPr>
        <p:spPr>
          <a:xfrm>
            <a:off x="337351" y="1432874"/>
            <a:ext cx="8495931" cy="3346516"/>
          </a:xfrm>
        </p:spPr>
        <p:txBody>
          <a:bodyPr>
            <a:normAutofit/>
          </a:bodyPr>
          <a:lstStyle/>
          <a:p>
            <a:r>
              <a:rPr lang="zh-TW" altLang="en-US" sz="7200" dirty="0"/>
              <a:t>商業模式</a:t>
            </a:r>
            <a:r>
              <a:rPr lang="zh-CN" altLang="en-US" sz="7200" dirty="0"/>
              <a:t>畫布</a:t>
            </a:r>
            <a:endParaRPr lang="en-US" altLang="zh-CN" sz="7200" dirty="0"/>
          </a:p>
          <a:p>
            <a:r>
              <a:rPr lang="zh-CN" altLang="en-US" sz="7200" dirty="0"/>
              <a:t>說明</a:t>
            </a:r>
            <a:endParaRPr lang="en-US" altLang="zh-TW" sz="7200" dirty="0"/>
          </a:p>
        </p:txBody>
      </p:sp>
    </p:spTree>
    <p:extLst>
      <p:ext uri="{BB962C8B-B14F-4D97-AF65-F5344CB8AC3E}">
        <p14:creationId xmlns:p14="http://schemas.microsoft.com/office/powerpoint/2010/main" val="129088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經營模式畫布</a:t>
            </a:r>
            <a:r>
              <a:rPr sz="3200" dirty="0"/>
              <a:t>（Business Model Canvas）</a:t>
            </a:r>
            <a:endParaRPr lang="en-US" dirty="0"/>
          </a:p>
          <a:p>
            <a:pPr lvl="1"/>
            <a:r>
              <a:rPr dirty="0"/>
              <a:t>是由亞歷山大·奧斯特瓦德（Alexander Osterwalder）提出的一個工具，</a:t>
            </a:r>
            <a:endParaRPr lang="en-US" dirty="0"/>
          </a:p>
          <a:p>
            <a:r>
              <a:rPr dirty="0"/>
              <a:t>用來幫助企業</a:t>
            </a:r>
            <a:r>
              <a:rPr lang="en-US" altLang="zh-CN" dirty="0"/>
              <a:t>【</a:t>
            </a:r>
            <a:r>
              <a:rPr dirty="0">
                <a:solidFill>
                  <a:srgbClr val="7030A0"/>
                </a:solidFill>
              </a:rPr>
              <a:t>視覺化、設計</a:t>
            </a:r>
            <a:r>
              <a:rPr lang="zh-TW" altLang="en-US" dirty="0">
                <a:solidFill>
                  <a:srgbClr val="7030A0"/>
                </a:solidFill>
              </a:rPr>
              <a:t>、</a:t>
            </a:r>
            <a:r>
              <a:rPr dirty="0">
                <a:solidFill>
                  <a:srgbClr val="7030A0"/>
                </a:solidFill>
              </a:rPr>
              <a:t>分析</a:t>
            </a:r>
            <a:r>
              <a:rPr lang="en-US" altLang="zh-CN" dirty="0"/>
              <a:t>】</a:t>
            </a:r>
            <a:r>
              <a:rPr dirty="0"/>
              <a:t>其</a:t>
            </a:r>
            <a:r>
              <a:rPr dirty="0">
                <a:solidFill>
                  <a:srgbClr val="7030A0"/>
                </a:solidFill>
              </a:rPr>
              <a:t>經營模式</a:t>
            </a:r>
            <a:r>
              <a:rPr dirty="0"/>
              <a:t>。</a:t>
            </a:r>
            <a:endParaRPr lang="en-US" dirty="0"/>
          </a:p>
          <a:p>
            <a:r>
              <a:rPr dirty="0"/>
              <a:t>這個畫布將經營模式分解為九個相互關聯的基本要素，</a:t>
            </a:r>
            <a:endParaRPr lang="en-US" dirty="0"/>
          </a:p>
          <a:p>
            <a:r>
              <a:rPr dirty="0"/>
              <a:t>這些要素共同構成了企業如何</a:t>
            </a:r>
            <a:r>
              <a:rPr dirty="0">
                <a:solidFill>
                  <a:srgbClr val="7030A0"/>
                </a:solidFill>
                <a:highlight>
                  <a:srgbClr val="FFFF00"/>
                </a:highlight>
              </a:rPr>
              <a:t>創造、傳遞和捕捉價值</a:t>
            </a:r>
            <a:r>
              <a:rPr dirty="0"/>
              <a:t>的框架。</a:t>
            </a:r>
          </a:p>
        </p:txBody>
      </p:sp>
      <p:sp>
        <p:nvSpPr>
          <p:cNvPr id="2" name="Title 1"/>
          <p:cNvSpPr>
            <a:spLocks noGrp="1"/>
          </p:cNvSpPr>
          <p:nvPr>
            <p:ph type="title"/>
          </p:nvPr>
        </p:nvSpPr>
        <p:spPr/>
        <p:txBody>
          <a:bodyPr/>
          <a:lstStyle/>
          <a:p>
            <a:r>
              <a:rPr dirty="0"/>
              <a:t>1. 經營模式畫布的九大要素</a:t>
            </a:r>
          </a:p>
        </p:txBody>
      </p:sp>
    </p:spTree>
    <p:extLst>
      <p:ext uri="{BB962C8B-B14F-4D97-AF65-F5344CB8AC3E}">
        <p14:creationId xmlns:p14="http://schemas.microsoft.com/office/powerpoint/2010/main" val="1907259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顧客分群是指企業針對不同的顧客群體設計和提供特定的產品或服務。這些顧客群體可能根據地理位置、人口統計特徵、行為模式或需求差異進行劃分。理解和細分目標顧客是企業成功的關鍵，因為這直接影響到企業的價值主張、渠道和顧客關係等其他要素。</a:t>
            </a:r>
          </a:p>
        </p:txBody>
      </p:sp>
      <p:sp>
        <p:nvSpPr>
          <p:cNvPr id="2" name="Title 1"/>
          <p:cNvSpPr>
            <a:spLocks noGrp="1"/>
          </p:cNvSpPr>
          <p:nvPr>
            <p:ph type="title"/>
          </p:nvPr>
        </p:nvSpPr>
        <p:spPr/>
        <p:txBody>
          <a:bodyPr>
            <a:normAutofit fontScale="90000"/>
          </a:bodyPr>
          <a:lstStyle/>
          <a:p>
            <a:r>
              <a:t>1.1 顧客分群（Customer Segments）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價值主張</a:t>
            </a:r>
            <a:endParaRPr lang="en-US" dirty="0"/>
          </a:p>
          <a:p>
            <a:pPr lvl="1"/>
            <a:r>
              <a:rPr dirty="0">
                <a:highlight>
                  <a:srgbClr val="FFFF00"/>
                </a:highlight>
              </a:rPr>
              <a:t>是企業向其顧客提供的核心價值</a:t>
            </a:r>
            <a:r>
              <a:rPr dirty="0"/>
              <a:t>，</a:t>
            </a:r>
            <a:endParaRPr lang="en-US" dirty="0"/>
          </a:p>
          <a:p>
            <a:pPr lvl="1"/>
            <a:r>
              <a:rPr dirty="0"/>
              <a:t>它回答了為什麼顧客會選擇企業的產品或服務而非競爭對手的產品。</a:t>
            </a:r>
            <a:endParaRPr lang="en-US" dirty="0"/>
          </a:p>
          <a:p>
            <a:r>
              <a:rPr dirty="0"/>
              <a:t>價值主張可以包括</a:t>
            </a:r>
            <a:endParaRPr lang="en-US" dirty="0"/>
          </a:p>
          <a:p>
            <a:pPr lvl="1"/>
            <a:r>
              <a:rPr dirty="0">
                <a:solidFill>
                  <a:srgbClr val="C00000"/>
                </a:solidFill>
              </a:rPr>
              <a:t>創新、設計、品牌、價格、便利性、性能、客戶體驗等方面。</a:t>
            </a:r>
            <a:endParaRPr lang="en-US" dirty="0">
              <a:solidFill>
                <a:srgbClr val="C00000"/>
              </a:solidFill>
            </a:endParaRPr>
          </a:p>
          <a:p>
            <a:r>
              <a:rPr dirty="0"/>
              <a:t>每個顧客分群可能對不同的價值主張有不同的需求，因此設計有針對性的價值主張是至關重要的。</a:t>
            </a:r>
          </a:p>
        </p:txBody>
      </p:sp>
      <p:sp>
        <p:nvSpPr>
          <p:cNvPr id="2" name="Title 1"/>
          <p:cNvSpPr>
            <a:spLocks noGrp="1"/>
          </p:cNvSpPr>
          <p:nvPr>
            <p:ph type="title"/>
          </p:nvPr>
        </p:nvSpPr>
        <p:spPr/>
        <p:txBody>
          <a:bodyPr>
            <a:normAutofit fontScale="90000"/>
          </a:bodyPr>
          <a:lstStyle/>
          <a:p>
            <a:r>
              <a:t>1.2 價值主張（Value Propositions）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dirty="0"/>
              <a:t>要了解企業的商業模式乃至於創造新的商業模式，</a:t>
            </a:r>
            <a:endParaRPr lang="en-US" altLang="zh-TW" dirty="0"/>
          </a:p>
          <a:p>
            <a:r>
              <a:rPr lang="zh-TW" altLang="en-US" dirty="0">
                <a:solidFill>
                  <a:srgbClr val="C00000"/>
                </a:solidFill>
              </a:rPr>
              <a:t>厚厚的商業企劃書可能不是一個最好的選擇</a:t>
            </a:r>
            <a:endParaRPr lang="en-US" altLang="zh-TW" dirty="0">
              <a:solidFill>
                <a:srgbClr val="C00000"/>
              </a:solidFill>
            </a:endParaRPr>
          </a:p>
          <a:p>
            <a:pPr lvl="1"/>
            <a:r>
              <a:rPr lang="zh-TW" altLang="en-US" dirty="0"/>
              <a:t>無法讓人一目了然是致命的缺點</a:t>
            </a:r>
            <a:endParaRPr lang="en-US" altLang="zh-TW" dirty="0"/>
          </a:p>
          <a:p>
            <a:pPr lvl="1"/>
            <a:r>
              <a:rPr lang="zh-TW" altLang="en-US" dirty="0">
                <a:solidFill>
                  <a:srgbClr val="C00000"/>
                </a:solidFill>
              </a:rPr>
              <a:t>讓人一看就能理解</a:t>
            </a:r>
            <a:r>
              <a:rPr lang="zh-TW" altLang="en-US" dirty="0"/>
              <a:t>，易於發想的框架，</a:t>
            </a:r>
            <a:endParaRPr lang="en-US" altLang="zh-TW" dirty="0"/>
          </a:p>
          <a:p>
            <a:pPr lvl="1"/>
            <a:r>
              <a:rPr lang="zh-CN" altLang="en-US" sz="5400" dirty="0"/>
              <a:t>就是</a:t>
            </a:r>
            <a:r>
              <a:rPr lang="zh-TW" altLang="en-US" sz="5400" dirty="0"/>
              <a:t>「</a:t>
            </a:r>
            <a:r>
              <a:rPr lang="zh-TW" altLang="en-US" sz="5400" dirty="0">
                <a:solidFill>
                  <a:srgbClr val="7030A0"/>
                </a:solidFill>
              </a:rPr>
              <a:t>商業模式圖</a:t>
            </a:r>
            <a:r>
              <a:rPr lang="zh-TW" altLang="en-US" sz="5400" dirty="0"/>
              <a:t>」</a:t>
            </a:r>
            <a:endParaRPr lang="en-US" altLang="zh-TW" sz="5400" dirty="0"/>
          </a:p>
        </p:txBody>
      </p:sp>
      <p:sp>
        <p:nvSpPr>
          <p:cNvPr id="2" name="Title 1"/>
          <p:cNvSpPr>
            <a:spLocks noGrp="1"/>
          </p:cNvSpPr>
          <p:nvPr>
            <p:ph type="title"/>
          </p:nvPr>
        </p:nvSpPr>
        <p:spPr/>
        <p:txBody>
          <a:bodyPr/>
          <a:lstStyle/>
          <a:p>
            <a:r>
              <a:rPr dirty="0"/>
              <a:t>1. 經營模式畫布的九大要素</a:t>
            </a:r>
          </a:p>
        </p:txBody>
      </p:sp>
    </p:spTree>
    <p:extLst>
      <p:ext uri="{BB962C8B-B14F-4D97-AF65-F5344CB8AC3E}">
        <p14:creationId xmlns:p14="http://schemas.microsoft.com/office/powerpoint/2010/main" val="2096008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渠道</a:t>
            </a:r>
            <a:endParaRPr lang="en-US" dirty="0"/>
          </a:p>
          <a:p>
            <a:pPr lvl="1"/>
            <a:r>
              <a:rPr dirty="0"/>
              <a:t>是企業用來</a:t>
            </a:r>
            <a:r>
              <a:rPr dirty="0">
                <a:solidFill>
                  <a:srgbClr val="C00000"/>
                </a:solidFill>
              </a:rPr>
              <a:t>傳遞價值主張給顧客的途徑</a:t>
            </a:r>
            <a:r>
              <a:rPr dirty="0"/>
              <a:t>。</a:t>
            </a:r>
            <a:endParaRPr lang="en-US" dirty="0"/>
          </a:p>
          <a:p>
            <a:r>
              <a:rPr dirty="0"/>
              <a:t>這些渠道可以是</a:t>
            </a:r>
            <a:endParaRPr lang="en-US" dirty="0"/>
          </a:p>
          <a:p>
            <a:pPr lvl="1"/>
            <a:r>
              <a:rPr dirty="0">
                <a:solidFill>
                  <a:srgbClr val="C00000"/>
                </a:solidFill>
              </a:rPr>
              <a:t>實體店鋪、網絡平台、直銷渠道</a:t>
            </a:r>
            <a:r>
              <a:rPr lang="zh-TW" altLang="en-US" dirty="0">
                <a:solidFill>
                  <a:srgbClr val="C00000"/>
                </a:solidFill>
              </a:rPr>
              <a:t>、</a:t>
            </a:r>
            <a:r>
              <a:rPr dirty="0">
                <a:solidFill>
                  <a:srgbClr val="C00000"/>
                </a:solidFill>
              </a:rPr>
              <a:t>合作夥伴。</a:t>
            </a:r>
            <a:endParaRPr lang="en-US" dirty="0">
              <a:solidFill>
                <a:srgbClr val="C00000"/>
              </a:solidFill>
            </a:endParaRPr>
          </a:p>
          <a:p>
            <a:r>
              <a:rPr dirty="0"/>
              <a:t>有效的渠道策略可以幫助企業提高產品或服務的可見性、增強顧客的購買體驗並提高銷售轉化率。</a:t>
            </a:r>
          </a:p>
        </p:txBody>
      </p:sp>
      <p:sp>
        <p:nvSpPr>
          <p:cNvPr id="2" name="Title 1"/>
          <p:cNvSpPr>
            <a:spLocks noGrp="1"/>
          </p:cNvSpPr>
          <p:nvPr>
            <p:ph type="title"/>
          </p:nvPr>
        </p:nvSpPr>
        <p:spPr/>
        <p:txBody>
          <a:bodyPr/>
          <a:lstStyle/>
          <a:p>
            <a:r>
              <a:t>1.3 渠道（Channels）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顧客關係</a:t>
            </a:r>
            <a:endParaRPr lang="en-US" dirty="0"/>
          </a:p>
          <a:p>
            <a:pPr lvl="1"/>
            <a:r>
              <a:rPr dirty="0"/>
              <a:t>指的是企業</a:t>
            </a:r>
            <a:r>
              <a:rPr dirty="0">
                <a:solidFill>
                  <a:srgbClr val="C00000"/>
                </a:solidFill>
              </a:rPr>
              <a:t>如何與其顧客互動並維持長期合作</a:t>
            </a:r>
            <a:r>
              <a:rPr dirty="0"/>
              <a:t>的方式。</a:t>
            </a:r>
            <a:endParaRPr lang="en-US" dirty="0"/>
          </a:p>
          <a:p>
            <a:r>
              <a:rPr dirty="0"/>
              <a:t>這可以通過</a:t>
            </a:r>
            <a:endParaRPr lang="en-US" dirty="0"/>
          </a:p>
          <a:p>
            <a:pPr lvl="1"/>
            <a:r>
              <a:rPr dirty="0">
                <a:solidFill>
                  <a:srgbClr val="C00000"/>
                </a:solidFill>
              </a:rPr>
              <a:t>個性化服務、自助服務、社群互動</a:t>
            </a:r>
            <a:r>
              <a:rPr lang="zh-TW" altLang="en-US" dirty="0">
                <a:solidFill>
                  <a:srgbClr val="C00000"/>
                </a:solidFill>
              </a:rPr>
              <a:t>、</a:t>
            </a:r>
            <a:r>
              <a:rPr dirty="0">
                <a:solidFill>
                  <a:srgbClr val="C00000"/>
                </a:solidFill>
              </a:rPr>
              <a:t>忠誠度計畫</a:t>
            </a:r>
            <a:r>
              <a:rPr lang="zh-CN" altLang="en-US" dirty="0"/>
              <a:t>，</a:t>
            </a:r>
            <a:r>
              <a:rPr dirty="0"/>
              <a:t>來實現。</a:t>
            </a:r>
            <a:endParaRPr lang="en-US" dirty="0"/>
          </a:p>
          <a:p>
            <a:r>
              <a:rPr dirty="0"/>
              <a:t>建立和維護良好的顧客關係不僅有助於提高顧客滿意度，</a:t>
            </a:r>
            <a:endParaRPr lang="en-US" dirty="0"/>
          </a:p>
          <a:p>
            <a:r>
              <a:rPr dirty="0"/>
              <a:t>還可以</a:t>
            </a:r>
            <a:r>
              <a:rPr dirty="0">
                <a:solidFill>
                  <a:srgbClr val="7030A0"/>
                </a:solidFill>
              </a:rPr>
              <a:t>增加重複購買</a:t>
            </a:r>
            <a:r>
              <a:rPr dirty="0"/>
              <a:t>和</a:t>
            </a:r>
            <a:r>
              <a:rPr dirty="0">
                <a:solidFill>
                  <a:srgbClr val="7030A0"/>
                </a:solidFill>
              </a:rPr>
              <a:t>顧客忠誠度</a:t>
            </a:r>
            <a:r>
              <a:rPr dirty="0"/>
              <a:t>。</a:t>
            </a:r>
          </a:p>
        </p:txBody>
      </p:sp>
      <p:sp>
        <p:nvSpPr>
          <p:cNvPr id="2" name="Title 1"/>
          <p:cNvSpPr>
            <a:spLocks noGrp="1"/>
          </p:cNvSpPr>
          <p:nvPr>
            <p:ph type="title"/>
          </p:nvPr>
        </p:nvSpPr>
        <p:spPr/>
        <p:txBody>
          <a:bodyPr>
            <a:normAutofit fontScale="90000"/>
          </a:bodyPr>
          <a:lstStyle/>
          <a:p>
            <a:r>
              <a:t>1.4 顧客關係（Customer Relationships）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收入來源</a:t>
            </a:r>
            <a:endParaRPr lang="en-US" dirty="0"/>
          </a:p>
          <a:p>
            <a:pPr lvl="1"/>
            <a:r>
              <a:rPr dirty="0"/>
              <a:t>是企業如何從其價值主張中獲取經濟利益的途徑。</a:t>
            </a:r>
            <a:endParaRPr lang="en-US" dirty="0"/>
          </a:p>
          <a:p>
            <a:r>
              <a:rPr dirty="0"/>
              <a:t>這可以包括</a:t>
            </a:r>
            <a:r>
              <a:rPr lang="zh-CN" altLang="en-US" dirty="0"/>
              <a:t>：</a:t>
            </a:r>
            <a:endParaRPr lang="en-US" altLang="zh-CN" dirty="0"/>
          </a:p>
          <a:p>
            <a:pPr lvl="1"/>
            <a:r>
              <a:rPr sz="3600" dirty="0">
                <a:solidFill>
                  <a:srgbClr val="7030A0"/>
                </a:solidFill>
              </a:rPr>
              <a:t>產品銷售、訂閱服務、租賃、廣告收入</a:t>
            </a:r>
            <a:endParaRPr lang="en-US" sz="3600" dirty="0">
              <a:solidFill>
                <a:srgbClr val="7030A0"/>
              </a:solidFill>
            </a:endParaRPr>
          </a:p>
          <a:p>
            <a:r>
              <a:rPr dirty="0"/>
              <a:t>每個收入來源都需要與企業的顧客分群和價值主張緊密聯繫，以確保其可持續性和盈利性。</a:t>
            </a:r>
          </a:p>
        </p:txBody>
      </p:sp>
      <p:sp>
        <p:nvSpPr>
          <p:cNvPr id="2" name="Title 1"/>
          <p:cNvSpPr>
            <a:spLocks noGrp="1"/>
          </p:cNvSpPr>
          <p:nvPr>
            <p:ph type="title"/>
          </p:nvPr>
        </p:nvSpPr>
        <p:spPr/>
        <p:txBody>
          <a:bodyPr>
            <a:normAutofit fontScale="90000"/>
          </a:bodyPr>
          <a:lstStyle/>
          <a:p>
            <a:r>
              <a:t>1.5 收入來源（Revenue Streams）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關鍵資源是</a:t>
            </a:r>
            <a:endParaRPr lang="en-US" dirty="0"/>
          </a:p>
          <a:p>
            <a:pPr lvl="1"/>
            <a:r>
              <a:rPr dirty="0"/>
              <a:t>企業為了實現其價值主張並維持其運營所必須擁有的資源。</a:t>
            </a:r>
            <a:endParaRPr lang="en-US" dirty="0"/>
          </a:p>
          <a:p>
            <a:r>
              <a:rPr dirty="0"/>
              <a:t>這些資源可以是</a:t>
            </a:r>
            <a:endParaRPr lang="en-US" dirty="0"/>
          </a:p>
          <a:p>
            <a:pPr lvl="1"/>
            <a:r>
              <a:rPr dirty="0">
                <a:solidFill>
                  <a:srgbClr val="7030A0"/>
                </a:solidFill>
              </a:rPr>
              <a:t>物理資源（如設備和工廠）、</a:t>
            </a:r>
            <a:endParaRPr lang="en-US" dirty="0">
              <a:solidFill>
                <a:srgbClr val="7030A0"/>
              </a:solidFill>
            </a:endParaRPr>
          </a:p>
          <a:p>
            <a:pPr lvl="1"/>
            <a:r>
              <a:rPr dirty="0">
                <a:solidFill>
                  <a:srgbClr val="7030A0"/>
                </a:solidFill>
              </a:rPr>
              <a:t>智力資源（如專利和品牌）、</a:t>
            </a:r>
            <a:endParaRPr lang="en-US" dirty="0">
              <a:solidFill>
                <a:srgbClr val="7030A0"/>
              </a:solidFill>
            </a:endParaRPr>
          </a:p>
          <a:p>
            <a:pPr lvl="1"/>
            <a:r>
              <a:rPr dirty="0">
                <a:solidFill>
                  <a:srgbClr val="7030A0"/>
                </a:solidFill>
              </a:rPr>
              <a:t>人力資源（如員工的專業技能）</a:t>
            </a:r>
            <a:endParaRPr lang="en-US" dirty="0">
              <a:solidFill>
                <a:srgbClr val="7030A0"/>
              </a:solidFill>
            </a:endParaRPr>
          </a:p>
          <a:p>
            <a:pPr lvl="1"/>
            <a:r>
              <a:rPr dirty="0">
                <a:solidFill>
                  <a:srgbClr val="7030A0"/>
                </a:solidFill>
              </a:rPr>
              <a:t>財務資源（如資金和投資）。</a:t>
            </a:r>
            <a:endParaRPr lang="en-US" dirty="0">
              <a:solidFill>
                <a:srgbClr val="7030A0"/>
              </a:solidFill>
            </a:endParaRPr>
          </a:p>
          <a:p>
            <a:r>
              <a:rPr dirty="0"/>
              <a:t>企業必須有效管理和分配這些資源，以支持其經營活動和戰略目標。</a:t>
            </a:r>
          </a:p>
        </p:txBody>
      </p:sp>
      <p:sp>
        <p:nvSpPr>
          <p:cNvPr id="2" name="Title 1"/>
          <p:cNvSpPr>
            <a:spLocks noGrp="1"/>
          </p:cNvSpPr>
          <p:nvPr>
            <p:ph type="title"/>
          </p:nvPr>
        </p:nvSpPr>
        <p:spPr/>
        <p:txBody>
          <a:bodyPr/>
          <a:lstStyle/>
          <a:p>
            <a:r>
              <a:t>1.6 關鍵資源（Key Resources）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關鍵活動是指</a:t>
            </a:r>
            <a:endParaRPr lang="en-US" dirty="0"/>
          </a:p>
          <a:p>
            <a:pPr lvl="1"/>
            <a:r>
              <a:rPr dirty="0"/>
              <a:t>企業為了提供其價值主張、觸達市場和獲取收入而必須執行的核心業務流程和行動。</a:t>
            </a:r>
            <a:endParaRPr lang="en-US" dirty="0"/>
          </a:p>
          <a:p>
            <a:r>
              <a:rPr dirty="0"/>
              <a:t>這些活動可能包括</a:t>
            </a:r>
            <a:r>
              <a:rPr lang="zh-CN" altLang="en-US" dirty="0"/>
              <a:t>：</a:t>
            </a:r>
            <a:endParaRPr lang="en-US" altLang="zh-CN" dirty="0"/>
          </a:p>
          <a:p>
            <a:pPr lvl="1"/>
            <a:r>
              <a:rPr dirty="0">
                <a:solidFill>
                  <a:srgbClr val="7030A0"/>
                </a:solidFill>
              </a:rPr>
              <a:t>生產、設計、營銷、銷售、售後服務等</a:t>
            </a:r>
            <a:r>
              <a:rPr dirty="0"/>
              <a:t>。</a:t>
            </a:r>
            <a:endParaRPr lang="en-US" dirty="0"/>
          </a:p>
          <a:p>
            <a:r>
              <a:rPr dirty="0"/>
              <a:t>企業應聚焦於那些最能夠創造價值的活動，以提升其競爭優勢。</a:t>
            </a:r>
          </a:p>
        </p:txBody>
      </p:sp>
      <p:sp>
        <p:nvSpPr>
          <p:cNvPr id="2" name="Title 1"/>
          <p:cNvSpPr>
            <a:spLocks noGrp="1"/>
          </p:cNvSpPr>
          <p:nvPr>
            <p:ph type="title"/>
          </p:nvPr>
        </p:nvSpPr>
        <p:spPr/>
        <p:txBody>
          <a:bodyPr/>
          <a:lstStyle/>
          <a:p>
            <a:r>
              <a:t>1.7 關鍵活動（Key Activities）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關鍵夥伴是指</a:t>
            </a:r>
            <a:endParaRPr lang="en-US" dirty="0"/>
          </a:p>
          <a:p>
            <a:pPr lvl="1"/>
            <a:r>
              <a:rPr dirty="0"/>
              <a:t>那些與企業合作，以幫助其實現目標的外部組織或個人。</a:t>
            </a:r>
            <a:endParaRPr lang="en-US" dirty="0"/>
          </a:p>
          <a:p>
            <a:r>
              <a:rPr dirty="0"/>
              <a:t>這些夥伴可能包括</a:t>
            </a:r>
            <a:r>
              <a:rPr lang="zh-CN" altLang="en-US" dirty="0"/>
              <a:t>：</a:t>
            </a:r>
            <a:endParaRPr lang="en-US" altLang="zh-CN" dirty="0"/>
          </a:p>
          <a:p>
            <a:pPr lvl="1"/>
            <a:r>
              <a:rPr dirty="0">
                <a:solidFill>
                  <a:srgbClr val="7030A0"/>
                </a:solidFill>
              </a:rPr>
              <a:t>供應商、分銷商、技術合作夥伴</a:t>
            </a:r>
            <a:r>
              <a:rPr lang="zh-TW" altLang="en-US" dirty="0">
                <a:solidFill>
                  <a:srgbClr val="7030A0"/>
                </a:solidFill>
              </a:rPr>
              <a:t>、</a:t>
            </a:r>
            <a:r>
              <a:rPr dirty="0">
                <a:solidFill>
                  <a:srgbClr val="7030A0"/>
                </a:solidFill>
              </a:rPr>
              <a:t>戰略聯盟夥伴</a:t>
            </a:r>
            <a:r>
              <a:rPr dirty="0"/>
              <a:t>。</a:t>
            </a:r>
            <a:endParaRPr lang="en-US" dirty="0"/>
          </a:p>
          <a:p>
            <a:r>
              <a:rPr dirty="0"/>
              <a:t>通過建立和管理這些合作關係，企業可以增強其資源基礎，減少風險，並提高其市場競爭力。</a:t>
            </a:r>
          </a:p>
        </p:txBody>
      </p:sp>
      <p:sp>
        <p:nvSpPr>
          <p:cNvPr id="2" name="Title 1"/>
          <p:cNvSpPr>
            <a:spLocks noGrp="1"/>
          </p:cNvSpPr>
          <p:nvPr>
            <p:ph type="title"/>
          </p:nvPr>
        </p:nvSpPr>
        <p:spPr/>
        <p:txBody>
          <a:bodyPr>
            <a:normAutofit fontScale="90000"/>
          </a:bodyPr>
          <a:lstStyle/>
          <a:p>
            <a:r>
              <a:t>1.8 關鍵夥伴（Key Partnerships）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成本結構描述了企業在運營過程中所涉及的主要成本。</a:t>
            </a:r>
            <a:endParaRPr lang="en-US" dirty="0"/>
          </a:p>
          <a:p>
            <a:r>
              <a:rPr dirty="0"/>
              <a:t>這些成本可以是</a:t>
            </a:r>
            <a:endParaRPr lang="en-US" dirty="0"/>
          </a:p>
          <a:p>
            <a:pPr lvl="1"/>
            <a:r>
              <a:rPr dirty="0">
                <a:solidFill>
                  <a:srgbClr val="7030A0"/>
                </a:solidFill>
              </a:rPr>
              <a:t>固定的（如租金和薪資）</a:t>
            </a:r>
            <a:endParaRPr lang="en-US" dirty="0">
              <a:solidFill>
                <a:srgbClr val="7030A0"/>
              </a:solidFill>
            </a:endParaRPr>
          </a:p>
          <a:p>
            <a:pPr lvl="1"/>
            <a:r>
              <a:rPr dirty="0">
                <a:solidFill>
                  <a:srgbClr val="7030A0"/>
                </a:solidFill>
              </a:rPr>
              <a:t>或變動的（如原材料和運輸費用）。</a:t>
            </a:r>
            <a:endParaRPr lang="en-US" dirty="0">
              <a:solidFill>
                <a:srgbClr val="7030A0"/>
              </a:solidFill>
            </a:endParaRPr>
          </a:p>
          <a:p>
            <a:r>
              <a:rPr dirty="0"/>
              <a:t>理解並管理成本結構是確保企業盈利能力的關鍵，企業應該努力在價值創造和成本控制之間取得平衡。</a:t>
            </a:r>
          </a:p>
        </p:txBody>
      </p:sp>
      <p:sp>
        <p:nvSpPr>
          <p:cNvPr id="2" name="Title 1"/>
          <p:cNvSpPr>
            <a:spLocks noGrp="1"/>
          </p:cNvSpPr>
          <p:nvPr>
            <p:ph type="title"/>
          </p:nvPr>
        </p:nvSpPr>
        <p:spPr/>
        <p:txBody>
          <a:bodyPr/>
          <a:lstStyle/>
          <a:p>
            <a:r>
              <a:t>1.9 成本結構（Cost Structure）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7528ED77-3F58-4CB5-B3A2-C702B4CCB2E7}"/>
              </a:ext>
            </a:extLst>
          </p:cNvPr>
          <p:cNvSpPr>
            <a:spLocks noGrp="1"/>
          </p:cNvSpPr>
          <p:nvPr>
            <p:ph type="subTitle" idx="1"/>
          </p:nvPr>
        </p:nvSpPr>
        <p:spPr/>
        <p:txBody>
          <a:bodyPr/>
          <a:lstStyle/>
          <a:p>
            <a:r>
              <a:rPr lang="en-US" altLang="zh-CN" dirty="0"/>
              <a:t>2. </a:t>
            </a:r>
            <a:r>
              <a:rPr lang="zh-TW" altLang="en-US" dirty="0"/>
              <a:t>如何設計</a:t>
            </a:r>
            <a:endParaRPr lang="en-US" altLang="zh-TW" dirty="0"/>
          </a:p>
          <a:p>
            <a:r>
              <a:rPr lang="zh-TW" altLang="en-US" dirty="0"/>
              <a:t>創新經營模式</a:t>
            </a:r>
          </a:p>
        </p:txBody>
      </p:sp>
    </p:spTree>
    <p:extLst>
      <p:ext uri="{BB962C8B-B14F-4D97-AF65-F5344CB8AC3E}">
        <p14:creationId xmlns:p14="http://schemas.microsoft.com/office/powerpoint/2010/main" val="95388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經營模式畫布不僅是一個分析工具，還是一個創新工具。</a:t>
            </a:r>
            <a:endParaRPr lang="en-US" dirty="0"/>
          </a:p>
          <a:p>
            <a:r>
              <a:rPr dirty="0"/>
              <a:t>通過視覺化和結構化地分析企業的九大要素，企業能夠更好地識別機會、挑戰和改進空間，</a:t>
            </a:r>
            <a:endParaRPr lang="en-US" dirty="0"/>
          </a:p>
          <a:p>
            <a:r>
              <a:rPr dirty="0"/>
              <a:t>從而設計出更具創新性和競爭力的經營模式。</a:t>
            </a:r>
          </a:p>
        </p:txBody>
      </p:sp>
      <p:sp>
        <p:nvSpPr>
          <p:cNvPr id="2" name="Title 1"/>
          <p:cNvSpPr>
            <a:spLocks noGrp="1"/>
          </p:cNvSpPr>
          <p:nvPr>
            <p:ph type="title"/>
          </p:nvPr>
        </p:nvSpPr>
        <p:spPr/>
        <p:txBody>
          <a:bodyPr>
            <a:normAutofit fontScale="90000"/>
          </a:bodyPr>
          <a:lstStyle/>
          <a:p>
            <a:r>
              <a:rPr dirty="0"/>
              <a:t>2. 如何使用經營模式畫布設計創新經營模式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設計創新經營模式的第一步是</a:t>
            </a:r>
            <a:r>
              <a:rPr dirty="0">
                <a:solidFill>
                  <a:srgbClr val="7030A0"/>
                </a:solidFill>
              </a:rPr>
              <a:t>從顧客需求出發，深入理解顧客的痛點</a:t>
            </a:r>
            <a:r>
              <a:rPr dirty="0"/>
              <a:t>、需求和期望。</a:t>
            </a:r>
            <a:endParaRPr lang="en-US" dirty="0"/>
          </a:p>
          <a:p>
            <a:r>
              <a:rPr dirty="0"/>
              <a:t>企業可以通過</a:t>
            </a:r>
            <a:endParaRPr lang="en-US" dirty="0"/>
          </a:p>
          <a:p>
            <a:pPr lvl="1"/>
            <a:r>
              <a:rPr sz="4400" dirty="0">
                <a:solidFill>
                  <a:srgbClr val="7030A0"/>
                </a:solidFill>
                <a:highlight>
                  <a:srgbClr val="FFFF00"/>
                </a:highlight>
              </a:rPr>
              <a:t>市場調查、客戶訪談</a:t>
            </a:r>
            <a:r>
              <a:rPr lang="zh-TW" altLang="en-US" sz="4400" dirty="0">
                <a:solidFill>
                  <a:srgbClr val="7030A0"/>
                </a:solidFill>
                <a:highlight>
                  <a:srgbClr val="FFFF00"/>
                </a:highlight>
              </a:rPr>
              <a:t>、</a:t>
            </a:r>
            <a:r>
              <a:rPr sz="4400" dirty="0">
                <a:solidFill>
                  <a:srgbClr val="7030A0"/>
                </a:solidFill>
                <a:highlight>
                  <a:srgbClr val="FFFF00"/>
                </a:highlight>
              </a:rPr>
              <a:t>數據分析</a:t>
            </a:r>
            <a:r>
              <a:rPr lang="zh-CN" altLang="en-US" sz="4400" dirty="0">
                <a:solidFill>
                  <a:srgbClr val="7030A0"/>
                </a:solidFill>
              </a:rPr>
              <a:t>，</a:t>
            </a:r>
            <a:endParaRPr lang="en-US" altLang="zh-CN" sz="4400" dirty="0">
              <a:solidFill>
                <a:srgbClr val="7030A0"/>
              </a:solidFill>
            </a:endParaRPr>
          </a:p>
          <a:p>
            <a:pPr lvl="1"/>
            <a:r>
              <a:rPr dirty="0"/>
              <a:t>來收集和分析這些信息，</a:t>
            </a:r>
            <a:endParaRPr lang="en-US" dirty="0"/>
          </a:p>
          <a:p>
            <a:pPr lvl="1"/>
            <a:r>
              <a:rPr dirty="0"/>
              <a:t>從而制定出具有針對性的價值主張和顧客分群策略。</a:t>
            </a:r>
          </a:p>
        </p:txBody>
      </p:sp>
      <p:sp>
        <p:nvSpPr>
          <p:cNvPr id="2" name="Title 1"/>
          <p:cNvSpPr>
            <a:spLocks noGrp="1"/>
          </p:cNvSpPr>
          <p:nvPr>
            <p:ph type="title"/>
          </p:nvPr>
        </p:nvSpPr>
        <p:spPr/>
        <p:txBody>
          <a:bodyPr/>
          <a:lstStyle/>
          <a:p>
            <a:r>
              <a:t>2.1 從顧客需求出發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5193DD8-F06C-4AB9-BA8A-E5D62691D449}"/>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EAF2994B-3E90-48A2-B64E-E0055B132A40}"/>
              </a:ext>
            </a:extLst>
          </p:cNvPr>
          <p:cNvSpPr>
            <a:spLocks noGrp="1"/>
          </p:cNvSpPr>
          <p:nvPr>
            <p:ph type="title"/>
          </p:nvPr>
        </p:nvSpPr>
        <p:spPr/>
        <p:txBody>
          <a:bodyPr/>
          <a:lstStyle/>
          <a:p>
            <a:r>
              <a:rPr lang="zh-CN" altLang="en-US" dirty="0"/>
              <a:t>經營模式圖，</a:t>
            </a:r>
            <a:r>
              <a:rPr lang="zh-TW" altLang="en-US" dirty="0"/>
              <a:t>九大構面</a:t>
            </a:r>
          </a:p>
        </p:txBody>
      </p:sp>
      <p:pic>
        <p:nvPicPr>
          <p:cNvPr id="1026" name="Picture 2">
            <a:extLst>
              <a:ext uri="{FF2B5EF4-FFF2-40B4-BE49-F238E27FC236}">
                <a16:creationId xmlns:a16="http://schemas.microsoft.com/office/drawing/2014/main" id="{9093CC3D-360A-4F88-8E44-B7E79126A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062"/>
            <a:ext cx="9144000" cy="558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191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dirty="0">
                <a:solidFill>
                  <a:srgbClr val="C00000"/>
                </a:solidFill>
              </a:rPr>
              <a:t>創新的價值主張</a:t>
            </a:r>
            <a:r>
              <a:rPr dirty="0"/>
              <a:t>是</a:t>
            </a:r>
            <a:r>
              <a:rPr dirty="0">
                <a:highlight>
                  <a:srgbClr val="FFFF00"/>
                </a:highlight>
              </a:rPr>
              <a:t>經營模式創新的核心</a:t>
            </a:r>
            <a:r>
              <a:rPr dirty="0"/>
              <a:t>。</a:t>
            </a:r>
            <a:endParaRPr lang="en-US" dirty="0"/>
          </a:p>
          <a:p>
            <a:r>
              <a:rPr dirty="0"/>
              <a:t>企業應該思考如何通過產品創新、服務創新或商業模式創新來滿足顧客需求，並在市場中脫穎而出。</a:t>
            </a:r>
            <a:endParaRPr lang="en-US" dirty="0"/>
          </a:p>
          <a:p>
            <a:r>
              <a:rPr dirty="0"/>
              <a:t>例如，通過提供</a:t>
            </a:r>
            <a:r>
              <a:rPr dirty="0">
                <a:solidFill>
                  <a:srgbClr val="7030A0"/>
                </a:solidFill>
                <a:highlight>
                  <a:srgbClr val="FFFF00"/>
                </a:highlight>
              </a:rPr>
              <a:t>定制化服務</a:t>
            </a:r>
            <a:r>
              <a:rPr dirty="0"/>
              <a:t>或</a:t>
            </a:r>
            <a:r>
              <a:rPr dirty="0">
                <a:solidFill>
                  <a:srgbClr val="7030A0"/>
                </a:solidFill>
                <a:highlight>
                  <a:srgbClr val="FFFF00"/>
                </a:highlight>
              </a:rPr>
              <a:t>增加產品的附加值</a:t>
            </a:r>
            <a:r>
              <a:rPr dirty="0"/>
              <a:t>，</a:t>
            </a:r>
            <a:endParaRPr lang="en-US" dirty="0"/>
          </a:p>
          <a:p>
            <a:r>
              <a:rPr dirty="0"/>
              <a:t>企業可以創造出更有吸引力的價值主張。</a:t>
            </a:r>
          </a:p>
        </p:txBody>
      </p:sp>
      <p:sp>
        <p:nvSpPr>
          <p:cNvPr id="2" name="Title 1"/>
          <p:cNvSpPr>
            <a:spLocks noGrp="1"/>
          </p:cNvSpPr>
          <p:nvPr>
            <p:ph type="title"/>
          </p:nvPr>
        </p:nvSpPr>
        <p:spPr/>
        <p:txBody>
          <a:bodyPr/>
          <a:lstStyle/>
          <a:p>
            <a:r>
              <a:t>2.2 創新價值主張</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在設計經營模式時，企業還應該考慮如何</a:t>
            </a:r>
            <a:r>
              <a:rPr dirty="0">
                <a:solidFill>
                  <a:srgbClr val="C00000"/>
                </a:solidFill>
              </a:rPr>
              <a:t>優化其渠道策略</a:t>
            </a:r>
            <a:r>
              <a:rPr dirty="0"/>
              <a:t>和</a:t>
            </a:r>
            <a:r>
              <a:rPr dirty="0">
                <a:solidFill>
                  <a:srgbClr val="C00000"/>
                </a:solidFill>
              </a:rPr>
              <a:t>顧客關係管理</a:t>
            </a:r>
            <a:r>
              <a:rPr dirty="0"/>
              <a:t>。</a:t>
            </a:r>
            <a:endParaRPr lang="en-US" dirty="0"/>
          </a:p>
          <a:p>
            <a:r>
              <a:rPr dirty="0"/>
              <a:t>這包括選擇</a:t>
            </a:r>
            <a:endParaRPr lang="en-US" dirty="0"/>
          </a:p>
          <a:p>
            <a:pPr lvl="1"/>
            <a:r>
              <a:rPr dirty="0">
                <a:solidFill>
                  <a:srgbClr val="7030A0"/>
                </a:solidFill>
                <a:highlight>
                  <a:srgbClr val="FFFF00"/>
                </a:highlight>
              </a:rPr>
              <a:t>最合適的銷售和分銷渠道</a:t>
            </a:r>
            <a:r>
              <a:rPr dirty="0">
                <a:solidFill>
                  <a:srgbClr val="C00000"/>
                </a:solidFill>
                <a:highlight>
                  <a:srgbClr val="FFFF00"/>
                </a:highlight>
              </a:rPr>
              <a:t>，</a:t>
            </a:r>
            <a:endParaRPr lang="en-US" dirty="0">
              <a:solidFill>
                <a:srgbClr val="C00000"/>
              </a:solidFill>
              <a:highlight>
                <a:srgbClr val="FFFF00"/>
              </a:highlight>
            </a:endParaRPr>
          </a:p>
          <a:p>
            <a:pPr lvl="1"/>
            <a:r>
              <a:rPr dirty="0"/>
              <a:t>並</a:t>
            </a:r>
            <a:r>
              <a:rPr dirty="0">
                <a:solidFill>
                  <a:srgbClr val="7030A0"/>
                </a:solidFill>
                <a:highlight>
                  <a:srgbClr val="FFFF00"/>
                </a:highlight>
              </a:rPr>
              <a:t>設計出有效的顧客互動</a:t>
            </a:r>
            <a:r>
              <a:rPr dirty="0"/>
              <a:t>和維護策略。</a:t>
            </a:r>
            <a:endParaRPr lang="en-US" dirty="0"/>
          </a:p>
          <a:p>
            <a:pPr lvl="1"/>
            <a:r>
              <a:rPr dirty="0"/>
              <a:t>通過</a:t>
            </a:r>
            <a:r>
              <a:rPr dirty="0">
                <a:solidFill>
                  <a:srgbClr val="7030A0"/>
                </a:solidFill>
                <a:highlight>
                  <a:srgbClr val="FFFF00"/>
                </a:highlight>
              </a:rPr>
              <a:t>多渠道整合和個性化互動</a:t>
            </a:r>
            <a:r>
              <a:rPr dirty="0"/>
              <a:t>，</a:t>
            </a:r>
            <a:endParaRPr lang="en-US" dirty="0"/>
          </a:p>
          <a:p>
            <a:pPr lvl="1"/>
            <a:r>
              <a:rPr dirty="0"/>
              <a:t>企業可以提升顧客體驗</a:t>
            </a:r>
            <a:r>
              <a:rPr lang="zh-CN" altLang="en-US" dirty="0"/>
              <a:t>，</a:t>
            </a:r>
            <a:r>
              <a:rPr dirty="0"/>
              <a:t>並增加品牌忠誠度。</a:t>
            </a:r>
          </a:p>
        </p:txBody>
      </p:sp>
      <p:sp>
        <p:nvSpPr>
          <p:cNvPr id="2" name="Title 1"/>
          <p:cNvSpPr>
            <a:spLocks noGrp="1"/>
          </p:cNvSpPr>
          <p:nvPr>
            <p:ph type="title"/>
          </p:nvPr>
        </p:nvSpPr>
        <p:spPr/>
        <p:txBody>
          <a:bodyPr/>
          <a:lstStyle/>
          <a:p>
            <a:r>
              <a:t>2.3 優化渠道與顧客關係</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企業需要確保其關鍵資源和活動與其價值主張和顧客需求相一致。</a:t>
            </a:r>
            <a:endParaRPr lang="en-US" dirty="0"/>
          </a:p>
          <a:p>
            <a:r>
              <a:rPr dirty="0"/>
              <a:t>這意味著企業應該合理配置資源，專注於那些最能夠創造價值的核心活動，</a:t>
            </a:r>
            <a:endParaRPr lang="en-US" dirty="0"/>
          </a:p>
          <a:p>
            <a:r>
              <a:rPr dirty="0"/>
              <a:t>並通過技術創新和流程優化來提高效率和降低成本。</a:t>
            </a:r>
          </a:p>
        </p:txBody>
      </p:sp>
      <p:sp>
        <p:nvSpPr>
          <p:cNvPr id="2" name="Title 1"/>
          <p:cNvSpPr>
            <a:spLocks noGrp="1"/>
          </p:cNvSpPr>
          <p:nvPr>
            <p:ph type="title"/>
          </p:nvPr>
        </p:nvSpPr>
        <p:spPr/>
        <p:txBody>
          <a:bodyPr/>
          <a:lstStyle/>
          <a:p>
            <a:r>
              <a:t>2.4 管理關鍵資源與活動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solidFill>
                  <a:srgbClr val="C00000"/>
                </a:solidFill>
              </a:rPr>
              <a:t>創新經營模式</a:t>
            </a:r>
            <a:r>
              <a:rPr dirty="0"/>
              <a:t>的另一個關鍵因素是</a:t>
            </a:r>
            <a:endParaRPr lang="en-US" dirty="0"/>
          </a:p>
          <a:p>
            <a:pPr lvl="1"/>
            <a:r>
              <a:rPr dirty="0">
                <a:solidFill>
                  <a:srgbClr val="7030A0"/>
                </a:solidFill>
                <a:highlight>
                  <a:srgbClr val="FFFF00"/>
                </a:highlight>
              </a:rPr>
              <a:t>建立強大的合作夥伴關係</a:t>
            </a:r>
            <a:r>
              <a:rPr dirty="0"/>
              <a:t>。</a:t>
            </a:r>
            <a:endParaRPr lang="en-US" dirty="0"/>
          </a:p>
          <a:p>
            <a:r>
              <a:rPr dirty="0"/>
              <a:t>企業應該積極尋找那些能夠補充其資源和能力的夥伴，並通過合作來實現共同的商業目標。</a:t>
            </a:r>
            <a:endParaRPr lang="en-US" dirty="0"/>
          </a:p>
          <a:p>
            <a:r>
              <a:rPr dirty="0"/>
              <a:t>例如，</a:t>
            </a:r>
            <a:endParaRPr lang="en-US" dirty="0"/>
          </a:p>
          <a:p>
            <a:pPr lvl="1"/>
            <a:r>
              <a:rPr dirty="0">
                <a:solidFill>
                  <a:srgbClr val="7030A0"/>
                </a:solidFill>
                <a:highlight>
                  <a:srgbClr val="FFFF00"/>
                </a:highlight>
              </a:rPr>
              <a:t>與技術公司合作</a:t>
            </a:r>
            <a:r>
              <a:rPr lang="zh-CN" altLang="en-US" dirty="0"/>
              <a:t>，</a:t>
            </a:r>
            <a:r>
              <a:rPr dirty="0"/>
              <a:t>可以幫助企業</a:t>
            </a:r>
            <a:r>
              <a:rPr dirty="0">
                <a:solidFill>
                  <a:srgbClr val="C00000"/>
                </a:solidFill>
              </a:rPr>
              <a:t>引入最新的技術</a:t>
            </a:r>
            <a:r>
              <a:rPr dirty="0"/>
              <a:t>創新，並提高其產品或服務的競爭力。</a:t>
            </a:r>
          </a:p>
        </p:txBody>
      </p:sp>
      <p:sp>
        <p:nvSpPr>
          <p:cNvPr id="2" name="Title 1"/>
          <p:cNvSpPr>
            <a:spLocks noGrp="1"/>
          </p:cNvSpPr>
          <p:nvPr>
            <p:ph type="title"/>
          </p:nvPr>
        </p:nvSpPr>
        <p:spPr/>
        <p:txBody>
          <a:bodyPr/>
          <a:lstStyle/>
          <a:p>
            <a:r>
              <a:t>2.5 建立強大的合作夥伴關係</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A859508-8D46-415D-865D-7710780ACBC4}"/>
              </a:ext>
            </a:extLst>
          </p:cNvPr>
          <p:cNvSpPr>
            <a:spLocks noGrp="1"/>
          </p:cNvSpPr>
          <p:nvPr>
            <p:ph type="subTitle" idx="1"/>
          </p:nvPr>
        </p:nvSpPr>
        <p:spPr/>
        <p:txBody>
          <a:bodyPr/>
          <a:lstStyle/>
          <a:p>
            <a:r>
              <a:rPr lang="en-US" altLang="zh-TW" dirty="0"/>
              <a:t>3. </a:t>
            </a:r>
            <a:r>
              <a:rPr lang="zh-TW" altLang="en-US" dirty="0"/>
              <a:t>案例分析：成功的經營模式畫布應用</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Airbnb 是一個經典的經營模式畫布成功應用案例。</a:t>
            </a:r>
            <a:endParaRPr lang="en-US" dirty="0"/>
          </a:p>
          <a:p>
            <a:r>
              <a:rPr lang="en-US" altLang="zh-TW" dirty="0"/>
              <a:t>Airbnb</a:t>
            </a:r>
            <a:r>
              <a:rPr lang="zh-CN" altLang="en-US" dirty="0"/>
              <a:t>特色</a:t>
            </a:r>
            <a:endParaRPr lang="en-US" altLang="zh-CN" dirty="0"/>
          </a:p>
          <a:p>
            <a:pPr lvl="1"/>
            <a:r>
              <a:rPr dirty="0">
                <a:solidFill>
                  <a:srgbClr val="7030A0"/>
                </a:solidFill>
              </a:rPr>
              <a:t>作為一個共享經濟平台，</a:t>
            </a:r>
            <a:endParaRPr lang="en-US" dirty="0">
              <a:solidFill>
                <a:srgbClr val="7030A0"/>
              </a:solidFill>
            </a:endParaRPr>
          </a:p>
          <a:p>
            <a:pPr lvl="1"/>
            <a:r>
              <a:rPr dirty="0">
                <a:solidFill>
                  <a:srgbClr val="7030A0"/>
                </a:solidFill>
              </a:rPr>
              <a:t>Airbnb 成功地重新定義了住宿行業，並創造了一個全球性的市場。</a:t>
            </a:r>
            <a:endParaRPr lang="en-US" dirty="0">
              <a:solidFill>
                <a:srgbClr val="7030A0"/>
              </a:solidFill>
            </a:endParaRPr>
          </a:p>
          <a:p>
            <a:r>
              <a:rPr dirty="0"/>
              <a:t>以下是 Airbnb 如何利用經營模式畫布設計其創新經營模式的分析：</a:t>
            </a:r>
          </a:p>
        </p:txBody>
      </p:sp>
      <p:sp>
        <p:nvSpPr>
          <p:cNvPr id="2" name="Title 1"/>
          <p:cNvSpPr>
            <a:spLocks noGrp="1"/>
          </p:cNvSpPr>
          <p:nvPr>
            <p:ph type="title"/>
          </p:nvPr>
        </p:nvSpPr>
        <p:spPr/>
        <p:txBody>
          <a:bodyPr/>
          <a:lstStyle/>
          <a:p>
            <a:r>
              <a:t>3.1 Airbnb 的成功經營模式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顧客分群：</a:t>
            </a:r>
            <a:endParaRPr lang="en-US" dirty="0"/>
          </a:p>
          <a:p>
            <a:pPr lvl="1"/>
            <a:r>
              <a:rPr dirty="0"/>
              <a:t>Airbnb 將顧客分為兩大類：</a:t>
            </a:r>
            <a:endParaRPr lang="en-US" dirty="0"/>
          </a:p>
          <a:p>
            <a:pPr lvl="1"/>
            <a:r>
              <a:rPr dirty="0">
                <a:solidFill>
                  <a:srgbClr val="7030A0"/>
                </a:solidFill>
                <a:highlight>
                  <a:srgbClr val="FFFF00"/>
                </a:highlight>
              </a:rPr>
              <a:t>房東和房客。</a:t>
            </a:r>
            <a:endParaRPr lang="en-US" dirty="0">
              <a:solidFill>
                <a:srgbClr val="7030A0"/>
              </a:solidFill>
              <a:highlight>
                <a:srgbClr val="FFFF00"/>
              </a:highlight>
            </a:endParaRPr>
          </a:p>
          <a:p>
            <a:pPr lvl="1"/>
            <a:r>
              <a:rPr dirty="0"/>
              <a:t>房東</a:t>
            </a:r>
            <a:r>
              <a:rPr lang="zh-CN" altLang="en-US" dirty="0"/>
              <a:t>：</a:t>
            </a:r>
            <a:r>
              <a:rPr dirty="0"/>
              <a:t>是那些有閒置房產並希望通過出租獲取收益的人，</a:t>
            </a:r>
            <a:endParaRPr lang="en-US" dirty="0"/>
          </a:p>
          <a:p>
            <a:pPr lvl="1"/>
            <a:r>
              <a:rPr dirty="0"/>
              <a:t>房客</a:t>
            </a:r>
            <a:r>
              <a:rPr lang="zh-CN" altLang="en-US" dirty="0"/>
              <a:t>：</a:t>
            </a:r>
            <a:r>
              <a:rPr dirty="0"/>
              <a:t>則是尋求短期住宿的旅行者。</a:t>
            </a:r>
          </a:p>
          <a:p>
            <a:r>
              <a:rPr dirty="0"/>
              <a:t>價值主張：</a:t>
            </a:r>
            <a:endParaRPr lang="en-US" dirty="0"/>
          </a:p>
          <a:p>
            <a:pPr lvl="1"/>
            <a:r>
              <a:rPr dirty="0"/>
              <a:t>Airbnb 提供了一個</a:t>
            </a:r>
            <a:r>
              <a:rPr dirty="0">
                <a:highlight>
                  <a:srgbClr val="FFFF00"/>
                </a:highlight>
              </a:rPr>
              <a:t>便捷、安全且經濟的住宿選擇</a:t>
            </a:r>
            <a:r>
              <a:rPr dirty="0"/>
              <a:t>，</a:t>
            </a:r>
            <a:endParaRPr lang="en-US" dirty="0"/>
          </a:p>
          <a:p>
            <a:pPr lvl="1"/>
            <a:r>
              <a:rPr dirty="0"/>
              <a:t>房東可以通過平台輕鬆出租房產，</a:t>
            </a:r>
            <a:endParaRPr lang="en-US" dirty="0"/>
          </a:p>
          <a:p>
            <a:pPr lvl="1"/>
            <a:r>
              <a:rPr dirty="0"/>
              <a:t>而房客則能夠找到比傳統酒店更具個性化和本地特色的住宿體驗。</a:t>
            </a:r>
          </a:p>
        </p:txBody>
      </p:sp>
      <p:sp>
        <p:nvSpPr>
          <p:cNvPr id="2" name="Title 1"/>
          <p:cNvSpPr>
            <a:spLocks noGrp="1"/>
          </p:cNvSpPr>
          <p:nvPr>
            <p:ph type="title"/>
          </p:nvPr>
        </p:nvSpPr>
        <p:spPr/>
        <p:txBody>
          <a:bodyPr/>
          <a:lstStyle/>
          <a:p>
            <a:r>
              <a:t>3.1 Airbnb 的成功經營模式</a:t>
            </a:r>
          </a:p>
        </p:txBody>
      </p:sp>
    </p:spTree>
    <p:extLst>
      <p:ext uri="{BB962C8B-B14F-4D97-AF65-F5344CB8AC3E}">
        <p14:creationId xmlns:p14="http://schemas.microsoft.com/office/powerpoint/2010/main" val="25707131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渠道：</a:t>
            </a:r>
            <a:endParaRPr lang="en-US" dirty="0"/>
          </a:p>
          <a:p>
            <a:pPr lvl="1"/>
            <a:r>
              <a:rPr dirty="0"/>
              <a:t>Airbnb 的主要渠道是其網站和移動應用，</a:t>
            </a:r>
            <a:endParaRPr lang="en-US" dirty="0"/>
          </a:p>
          <a:p>
            <a:pPr lvl="1"/>
            <a:r>
              <a:rPr dirty="0"/>
              <a:t>這些平台使得房東和房客能夠方便地進行房源發布和預訂。</a:t>
            </a:r>
          </a:p>
          <a:p>
            <a:r>
              <a:rPr dirty="0"/>
              <a:t>顧客關係：</a:t>
            </a:r>
            <a:endParaRPr lang="en-US" dirty="0"/>
          </a:p>
          <a:p>
            <a:pPr lvl="1"/>
            <a:r>
              <a:rPr dirty="0"/>
              <a:t>Airbnb 注重通過</a:t>
            </a:r>
            <a:r>
              <a:rPr dirty="0">
                <a:solidFill>
                  <a:srgbClr val="7030A0"/>
                </a:solidFill>
                <a:highlight>
                  <a:srgbClr val="FFFF00"/>
                </a:highlight>
              </a:rPr>
              <a:t>評價系統</a:t>
            </a:r>
            <a:r>
              <a:rPr dirty="0"/>
              <a:t>和</a:t>
            </a:r>
            <a:r>
              <a:rPr dirty="0">
                <a:solidFill>
                  <a:srgbClr val="7030A0"/>
                </a:solidFill>
                <a:highlight>
                  <a:srgbClr val="FFFF00"/>
                </a:highlight>
              </a:rPr>
              <a:t>客戶支持</a:t>
            </a:r>
            <a:r>
              <a:rPr dirty="0"/>
              <a:t>來維持和增強顧客關係，</a:t>
            </a:r>
            <a:endParaRPr lang="en-US" dirty="0"/>
          </a:p>
          <a:p>
            <a:pPr lvl="1"/>
            <a:r>
              <a:rPr dirty="0"/>
              <a:t>這增強了平台的信任度和用戶滿意度。</a:t>
            </a:r>
          </a:p>
        </p:txBody>
      </p:sp>
      <p:sp>
        <p:nvSpPr>
          <p:cNvPr id="2" name="Title 1"/>
          <p:cNvSpPr>
            <a:spLocks noGrp="1"/>
          </p:cNvSpPr>
          <p:nvPr>
            <p:ph type="title"/>
          </p:nvPr>
        </p:nvSpPr>
        <p:spPr/>
        <p:txBody>
          <a:bodyPr/>
          <a:lstStyle/>
          <a:p>
            <a:r>
              <a:t>3.1 Airbnb 的成功經營模式</a:t>
            </a:r>
          </a:p>
        </p:txBody>
      </p:sp>
    </p:spTree>
    <p:extLst>
      <p:ext uri="{BB962C8B-B14F-4D97-AF65-F5344CB8AC3E}">
        <p14:creationId xmlns:p14="http://schemas.microsoft.com/office/powerpoint/2010/main" val="4228831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關鍵資源：</a:t>
            </a:r>
            <a:endParaRPr lang="en-US" dirty="0"/>
          </a:p>
          <a:p>
            <a:pPr lvl="1"/>
            <a:r>
              <a:rPr dirty="0"/>
              <a:t>Airbnb 的關鍵資源包括</a:t>
            </a:r>
            <a:r>
              <a:rPr lang="zh-CN" altLang="en-US" dirty="0"/>
              <a:t>：</a:t>
            </a:r>
            <a:r>
              <a:rPr dirty="0">
                <a:solidFill>
                  <a:srgbClr val="7030A0"/>
                </a:solidFill>
              </a:rPr>
              <a:t>技術平台、品牌、數據庫和全球網絡</a:t>
            </a:r>
            <a:r>
              <a:rPr dirty="0"/>
              <a:t>。</a:t>
            </a:r>
          </a:p>
          <a:p>
            <a:r>
              <a:rPr dirty="0"/>
              <a:t>關鍵活動：</a:t>
            </a:r>
            <a:endParaRPr lang="en-US" dirty="0"/>
          </a:p>
          <a:p>
            <a:pPr lvl="1"/>
            <a:r>
              <a:rPr dirty="0"/>
              <a:t>Airbnb 的核心活動包括</a:t>
            </a:r>
            <a:r>
              <a:rPr lang="zh-CN" altLang="en-US" dirty="0"/>
              <a:t>：</a:t>
            </a:r>
            <a:r>
              <a:rPr dirty="0">
                <a:solidFill>
                  <a:srgbClr val="7030A0"/>
                </a:solidFill>
              </a:rPr>
              <a:t>平台開發和維護、客戶支持、營銷推廣</a:t>
            </a:r>
            <a:r>
              <a:rPr lang="zh-TW" altLang="en-US" dirty="0">
                <a:solidFill>
                  <a:srgbClr val="7030A0"/>
                </a:solidFill>
              </a:rPr>
              <a:t>、</a:t>
            </a:r>
            <a:r>
              <a:rPr dirty="0">
                <a:solidFill>
                  <a:srgbClr val="7030A0"/>
                </a:solidFill>
              </a:rPr>
              <a:t>市場擴展</a:t>
            </a:r>
            <a:r>
              <a:rPr dirty="0"/>
              <a:t>。</a:t>
            </a:r>
          </a:p>
          <a:p>
            <a:r>
              <a:rPr dirty="0"/>
              <a:t>關鍵夥伴：</a:t>
            </a:r>
            <a:endParaRPr lang="en-US" dirty="0"/>
          </a:p>
          <a:p>
            <a:pPr lvl="1"/>
            <a:r>
              <a:rPr dirty="0"/>
              <a:t>Airbnb </a:t>
            </a:r>
            <a:r>
              <a:rPr dirty="0">
                <a:solidFill>
                  <a:srgbClr val="7030A0"/>
                </a:solidFill>
              </a:rPr>
              <a:t>與支付處理商、政府機構和旅遊合作夥伴建立了合作關係</a:t>
            </a:r>
            <a:r>
              <a:rPr dirty="0"/>
              <a:t>，以確保平台的順利運營和合規性。</a:t>
            </a:r>
          </a:p>
          <a:p>
            <a:endParaRPr dirty="0"/>
          </a:p>
        </p:txBody>
      </p:sp>
      <p:sp>
        <p:nvSpPr>
          <p:cNvPr id="2" name="Title 1"/>
          <p:cNvSpPr>
            <a:spLocks noGrp="1"/>
          </p:cNvSpPr>
          <p:nvPr>
            <p:ph type="title"/>
          </p:nvPr>
        </p:nvSpPr>
        <p:spPr/>
        <p:txBody>
          <a:bodyPr>
            <a:normAutofit fontScale="90000"/>
          </a:bodyPr>
          <a:lstStyle/>
          <a:p>
            <a:r>
              <a:t>和房客收取交易手續費來獲取收入。</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dirty="0"/>
              <a:t>收入來源：</a:t>
            </a:r>
            <a:endParaRPr lang="en-US" altLang="zh-TW" dirty="0"/>
          </a:p>
          <a:p>
            <a:pPr lvl="1"/>
            <a:r>
              <a:rPr lang="en-US" altLang="zh-TW" dirty="0"/>
              <a:t>Airbnb </a:t>
            </a:r>
            <a:r>
              <a:rPr lang="zh-TW" altLang="en-US" dirty="0"/>
              <a:t>主要通過向房東</a:t>
            </a:r>
            <a:r>
              <a:rPr lang="zh-CN" altLang="en-US" dirty="0"/>
              <a:t>收取佣金</a:t>
            </a:r>
            <a:endParaRPr lang="en-US" altLang="zh-CN" dirty="0"/>
          </a:p>
          <a:p>
            <a:pPr lvl="1"/>
            <a:r>
              <a:rPr lang="zh-TW" altLang="en-US" dirty="0">
                <a:solidFill>
                  <a:srgbClr val="7030A0"/>
                </a:solidFill>
              </a:rPr>
              <a:t>通常是每筆交易金額的</a:t>
            </a:r>
            <a:r>
              <a:rPr lang="en-US" altLang="zh-TW" dirty="0">
                <a:solidFill>
                  <a:srgbClr val="7030A0"/>
                </a:solidFill>
              </a:rPr>
              <a:t>3%</a:t>
            </a:r>
            <a:endParaRPr lang="en-US" altLang="zh-TW" dirty="0"/>
          </a:p>
          <a:p>
            <a:pPr lvl="1"/>
            <a:endParaRPr lang="zh-TW" altLang="en-US" dirty="0"/>
          </a:p>
          <a:p>
            <a:r>
              <a:rPr dirty="0"/>
              <a:t>成本結構：</a:t>
            </a:r>
            <a:endParaRPr lang="en-US" dirty="0"/>
          </a:p>
          <a:p>
            <a:pPr lvl="1"/>
            <a:r>
              <a:rPr dirty="0"/>
              <a:t>Airbnb 的主要成本包括</a:t>
            </a:r>
            <a:endParaRPr lang="en-US" dirty="0"/>
          </a:p>
          <a:p>
            <a:pPr lvl="1"/>
            <a:r>
              <a:rPr dirty="0">
                <a:solidFill>
                  <a:srgbClr val="7030A0"/>
                </a:solidFill>
              </a:rPr>
              <a:t>技術開發、營銷推廣、客戶支持</a:t>
            </a:r>
            <a:r>
              <a:rPr lang="zh-TW" altLang="en-US" dirty="0">
                <a:solidFill>
                  <a:srgbClr val="7030A0"/>
                </a:solidFill>
              </a:rPr>
              <a:t>、</a:t>
            </a:r>
            <a:r>
              <a:rPr dirty="0">
                <a:solidFill>
                  <a:srgbClr val="7030A0"/>
                </a:solidFill>
              </a:rPr>
              <a:t>法律合規</a:t>
            </a:r>
            <a:r>
              <a:rPr dirty="0"/>
              <a:t>等。</a:t>
            </a:r>
            <a:br>
              <a:rPr dirty="0"/>
            </a:br>
            <a:endParaRPr dirty="0"/>
          </a:p>
          <a:p>
            <a:endParaRPr dirty="0"/>
          </a:p>
        </p:txBody>
      </p:sp>
      <p:sp>
        <p:nvSpPr>
          <p:cNvPr id="2" name="Title 1"/>
          <p:cNvSpPr>
            <a:spLocks noGrp="1"/>
          </p:cNvSpPr>
          <p:nvPr>
            <p:ph type="title"/>
          </p:nvPr>
        </p:nvSpPr>
        <p:spPr/>
        <p:txBody>
          <a:bodyPr>
            <a:normAutofit fontScale="90000"/>
          </a:bodyPr>
          <a:lstStyle/>
          <a:p>
            <a:r>
              <a:t>和房客收取交易手續費來獲取收入。</a:t>
            </a:r>
          </a:p>
        </p:txBody>
      </p:sp>
    </p:spTree>
    <p:extLst>
      <p:ext uri="{BB962C8B-B14F-4D97-AF65-F5344CB8AC3E}">
        <p14:creationId xmlns:p14="http://schemas.microsoft.com/office/powerpoint/2010/main" val="354607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EA67E7A-7002-4FED-8C91-819E41BB6B02}"/>
              </a:ext>
            </a:extLst>
          </p:cNvPr>
          <p:cNvSpPr>
            <a:spLocks noGrp="1"/>
          </p:cNvSpPr>
          <p:nvPr>
            <p:ph idx="1"/>
          </p:nvPr>
        </p:nvSpPr>
        <p:spPr/>
        <p:txBody>
          <a:bodyPr>
            <a:normAutofit fontScale="85000" lnSpcReduction="10000"/>
          </a:bodyPr>
          <a:lstStyle/>
          <a:p>
            <a:r>
              <a:rPr lang="zh-TW" altLang="en-US" sz="4000" dirty="0">
                <a:solidFill>
                  <a:srgbClr val="7030A0"/>
                </a:solidFill>
                <a:highlight>
                  <a:srgbClr val="FFFF00"/>
                </a:highlight>
              </a:rPr>
              <a:t>目標客層（</a:t>
            </a:r>
            <a:r>
              <a:rPr lang="en-US" altLang="zh-TW" sz="4000" dirty="0">
                <a:solidFill>
                  <a:srgbClr val="7030A0"/>
                </a:solidFill>
                <a:highlight>
                  <a:srgbClr val="FFFF00"/>
                </a:highlight>
              </a:rPr>
              <a:t>Customer </a:t>
            </a:r>
            <a:r>
              <a:rPr lang="en-US" altLang="zh-TW" sz="4000" dirty="0" err="1">
                <a:solidFill>
                  <a:srgbClr val="7030A0"/>
                </a:solidFill>
                <a:highlight>
                  <a:srgbClr val="FFFF00"/>
                </a:highlight>
              </a:rPr>
              <a:t>Segments,CS</a:t>
            </a:r>
            <a:r>
              <a:rPr lang="zh-TW" altLang="en-US" sz="4000" dirty="0">
                <a:solidFill>
                  <a:srgbClr val="7030A0"/>
                </a:solidFill>
                <a:highlight>
                  <a:srgbClr val="FFFF00"/>
                </a:highlight>
              </a:rPr>
              <a:t>）：</a:t>
            </a:r>
            <a:r>
              <a:rPr lang="zh-TW" altLang="en-US" sz="4000" dirty="0"/>
              <a:t>企業所鎖定的目標，欲服務的一個或多個客群。</a:t>
            </a:r>
          </a:p>
          <a:p>
            <a:r>
              <a:rPr lang="zh-TW" altLang="en-US" dirty="0">
                <a:solidFill>
                  <a:srgbClr val="7030A0"/>
                </a:solidFill>
                <a:highlight>
                  <a:srgbClr val="FFFF00"/>
                </a:highlight>
              </a:rPr>
              <a:t>價值主張（</a:t>
            </a:r>
            <a:r>
              <a:rPr lang="en-US" altLang="zh-TW" dirty="0">
                <a:solidFill>
                  <a:srgbClr val="7030A0"/>
                </a:solidFill>
                <a:highlight>
                  <a:srgbClr val="FFFF00"/>
                </a:highlight>
              </a:rPr>
              <a:t>Value Propositions, VP</a:t>
            </a:r>
            <a:r>
              <a:rPr lang="zh-TW" altLang="en-US" dirty="0">
                <a:solidFill>
                  <a:srgbClr val="7030A0"/>
                </a:solidFill>
                <a:highlight>
                  <a:srgbClr val="FFFF00"/>
                </a:highlight>
              </a:rPr>
              <a:t>）：</a:t>
            </a:r>
            <a:r>
              <a:rPr lang="zh-TW" altLang="en-US" sz="4000" dirty="0"/>
              <a:t>為解決目標客群的問題，所創造的整套產品或服務。</a:t>
            </a:r>
          </a:p>
          <a:p>
            <a:r>
              <a:rPr lang="zh-TW" altLang="en-US" dirty="0">
                <a:solidFill>
                  <a:srgbClr val="7030A0"/>
                </a:solidFill>
                <a:highlight>
                  <a:srgbClr val="FFFF00"/>
                </a:highlight>
              </a:rPr>
              <a:t>通路（</a:t>
            </a:r>
            <a:r>
              <a:rPr lang="en-US" altLang="zh-TW" dirty="0">
                <a:solidFill>
                  <a:srgbClr val="7030A0"/>
                </a:solidFill>
                <a:highlight>
                  <a:srgbClr val="FFFF00"/>
                </a:highlight>
              </a:rPr>
              <a:t>Channels, CH</a:t>
            </a:r>
            <a:r>
              <a:rPr lang="zh-TW" altLang="en-US" dirty="0">
                <a:solidFill>
                  <a:srgbClr val="7030A0"/>
                </a:solidFill>
                <a:highlight>
                  <a:srgbClr val="FFFF00"/>
                </a:highlight>
              </a:rPr>
              <a:t>）：</a:t>
            </a:r>
            <a:r>
              <a:rPr lang="zh-TW" altLang="en-US" sz="4000" dirty="0"/>
              <a:t>與目標客群溝通、接觸，以傳達價值主張的管道。</a:t>
            </a:r>
          </a:p>
          <a:p>
            <a:r>
              <a:rPr lang="zh-TW" altLang="en-US" dirty="0">
                <a:solidFill>
                  <a:srgbClr val="7030A0"/>
                </a:solidFill>
                <a:highlight>
                  <a:srgbClr val="FFFF00"/>
                </a:highlight>
              </a:rPr>
              <a:t>顧客關係（</a:t>
            </a:r>
            <a:r>
              <a:rPr lang="en-US" altLang="zh-TW" dirty="0">
                <a:solidFill>
                  <a:srgbClr val="7030A0"/>
                </a:solidFill>
                <a:highlight>
                  <a:srgbClr val="FFFF00"/>
                </a:highlight>
              </a:rPr>
              <a:t>Customer Relationships, CR</a:t>
            </a:r>
            <a:r>
              <a:rPr lang="zh-TW" altLang="en-US" dirty="0">
                <a:solidFill>
                  <a:srgbClr val="7030A0"/>
                </a:solidFill>
                <a:highlight>
                  <a:srgbClr val="FFFF00"/>
                </a:highlight>
              </a:rPr>
              <a:t>）：</a:t>
            </a:r>
            <a:r>
              <a:rPr lang="zh-TW" altLang="en-US" sz="4000" dirty="0"/>
              <a:t>與目標客層所建立並維繫的關係。</a:t>
            </a:r>
          </a:p>
          <a:p>
            <a:endParaRPr lang="zh-TW" altLang="en-US" dirty="0"/>
          </a:p>
        </p:txBody>
      </p:sp>
      <p:sp>
        <p:nvSpPr>
          <p:cNvPr id="3" name="標題 2">
            <a:extLst>
              <a:ext uri="{FF2B5EF4-FFF2-40B4-BE49-F238E27FC236}">
                <a16:creationId xmlns:a16="http://schemas.microsoft.com/office/drawing/2014/main" id="{26C84732-CC44-4606-B272-63F2AF7BB862}"/>
              </a:ext>
            </a:extLst>
          </p:cNvPr>
          <p:cNvSpPr>
            <a:spLocks noGrp="1"/>
          </p:cNvSpPr>
          <p:nvPr>
            <p:ph type="title"/>
          </p:nvPr>
        </p:nvSpPr>
        <p:spPr/>
        <p:txBody>
          <a:bodyPr/>
          <a:lstStyle/>
          <a:p>
            <a:r>
              <a:rPr lang="zh-CN" altLang="en-US" dirty="0"/>
              <a:t>經營模式圖，</a:t>
            </a:r>
            <a:r>
              <a:rPr lang="zh-TW" altLang="en-US" dirty="0"/>
              <a:t>九大構面</a:t>
            </a:r>
          </a:p>
        </p:txBody>
      </p:sp>
    </p:spTree>
    <p:extLst>
      <p:ext uri="{BB962C8B-B14F-4D97-AF65-F5344CB8AC3E}">
        <p14:creationId xmlns:p14="http://schemas.microsoft.com/office/powerpoint/2010/main" val="356528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0EB1444-7BCB-4CDF-912C-6F80FA0D88F9}"/>
              </a:ext>
            </a:extLst>
          </p:cNvPr>
          <p:cNvSpPr>
            <a:spLocks noGrp="1"/>
          </p:cNvSpPr>
          <p:nvPr>
            <p:ph idx="1"/>
          </p:nvPr>
        </p:nvSpPr>
        <p:spPr/>
        <p:txBody>
          <a:bodyPr>
            <a:normAutofit fontScale="85000" lnSpcReduction="20000"/>
          </a:bodyPr>
          <a:lstStyle/>
          <a:p>
            <a:r>
              <a:rPr lang="zh-TW" altLang="en-US" b="1" dirty="0"/>
              <a:t>法律合規費用</a:t>
            </a:r>
            <a:endParaRPr lang="en-US" altLang="zh-TW" b="1" dirty="0"/>
          </a:p>
          <a:p>
            <a:pPr lvl="1"/>
            <a:r>
              <a:rPr lang="zh-TW" altLang="en-US" dirty="0"/>
              <a:t>企業為了遵守相關法律法規，而必須額外支出的一筆費用</a:t>
            </a:r>
          </a:p>
          <a:p>
            <a:r>
              <a:rPr lang="zh-TW" altLang="en-US" b="1" dirty="0"/>
              <a:t>法律合規費用包含哪些項目？</a:t>
            </a:r>
          </a:p>
          <a:p>
            <a:pPr lvl="1">
              <a:buFont typeface="Arial" panose="020B0604020202020204" pitchFamily="34" charset="0"/>
              <a:buChar char="•"/>
            </a:pPr>
            <a:r>
              <a:rPr lang="zh-TW" altLang="en-US" b="1" dirty="0">
                <a:solidFill>
                  <a:srgbClr val="7030A0"/>
                </a:solidFill>
              </a:rPr>
              <a:t>法律顧問費</a:t>
            </a:r>
            <a:r>
              <a:rPr lang="zh-TW" altLang="en-US" b="1" dirty="0"/>
              <a:t>：</a:t>
            </a:r>
            <a:r>
              <a:rPr lang="zh-TW" altLang="en-US" dirty="0"/>
              <a:t> </a:t>
            </a:r>
            <a:r>
              <a:rPr lang="zh-TW" altLang="en-US" dirty="0">
                <a:highlight>
                  <a:srgbClr val="FFFF00"/>
                </a:highlight>
              </a:rPr>
              <a:t>聘請律師</a:t>
            </a:r>
            <a:r>
              <a:rPr lang="zh-TW" altLang="en-US" dirty="0"/>
              <a:t>提供法律諮詢、審查合約、處理訴訟等。</a:t>
            </a:r>
          </a:p>
          <a:p>
            <a:pPr lvl="1">
              <a:buFont typeface="Arial" panose="020B0604020202020204" pitchFamily="34" charset="0"/>
              <a:buChar char="•"/>
            </a:pPr>
            <a:r>
              <a:rPr lang="zh-TW" altLang="en-US" b="1" dirty="0">
                <a:solidFill>
                  <a:srgbClr val="7030A0"/>
                </a:solidFill>
              </a:rPr>
              <a:t>合規顧問費</a:t>
            </a:r>
            <a:r>
              <a:rPr lang="zh-TW" altLang="en-US" b="1" dirty="0"/>
              <a:t>：</a:t>
            </a:r>
            <a:r>
              <a:rPr lang="zh-TW" altLang="en-US" dirty="0"/>
              <a:t> </a:t>
            </a:r>
            <a:r>
              <a:rPr lang="zh-TW" altLang="en-US" dirty="0">
                <a:highlight>
                  <a:srgbClr val="FFFF00"/>
                </a:highlight>
              </a:rPr>
              <a:t>聘請合規顧問</a:t>
            </a:r>
            <a:r>
              <a:rPr lang="zh-TW" altLang="en-US" dirty="0"/>
              <a:t>協助建立合規管理系統、進行合規審查等。</a:t>
            </a:r>
          </a:p>
          <a:p>
            <a:pPr lvl="1">
              <a:buFont typeface="Arial" panose="020B0604020202020204" pitchFamily="34" charset="0"/>
              <a:buChar char="•"/>
            </a:pPr>
            <a:r>
              <a:rPr lang="zh-TW" altLang="en-US" b="1" dirty="0">
                <a:solidFill>
                  <a:srgbClr val="7030A0"/>
                </a:solidFill>
              </a:rPr>
              <a:t>培訓費用</a:t>
            </a:r>
            <a:r>
              <a:rPr lang="zh-TW" altLang="en-US" b="1" dirty="0"/>
              <a:t>：</a:t>
            </a:r>
            <a:r>
              <a:rPr lang="zh-TW" altLang="en-US" dirty="0"/>
              <a:t> 對員工進行</a:t>
            </a:r>
            <a:r>
              <a:rPr lang="zh-TW" altLang="en-US" dirty="0">
                <a:highlight>
                  <a:srgbClr val="FFFF00"/>
                </a:highlight>
              </a:rPr>
              <a:t>法律法規培訓</a:t>
            </a:r>
            <a:r>
              <a:rPr lang="zh-TW" altLang="en-US" dirty="0"/>
              <a:t>，提高員工的合規意識。</a:t>
            </a:r>
          </a:p>
          <a:p>
            <a:pPr lvl="1">
              <a:buFont typeface="Arial" panose="020B0604020202020204" pitchFamily="34" charset="0"/>
              <a:buChar char="•"/>
            </a:pPr>
            <a:r>
              <a:rPr lang="zh-TW" altLang="en-US" b="1" dirty="0">
                <a:solidFill>
                  <a:srgbClr val="7030A0"/>
                </a:solidFill>
              </a:rPr>
              <a:t>系統開發費用</a:t>
            </a:r>
            <a:r>
              <a:rPr lang="zh-TW" altLang="en-US" b="1" dirty="0"/>
              <a:t>：</a:t>
            </a:r>
            <a:r>
              <a:rPr lang="zh-TW" altLang="en-US" dirty="0"/>
              <a:t> 建立合規管理系統，例如風險管理系統、內控系統等。</a:t>
            </a:r>
          </a:p>
          <a:p>
            <a:pPr lvl="1">
              <a:buFont typeface="Arial" panose="020B0604020202020204" pitchFamily="34" charset="0"/>
              <a:buChar char="•"/>
            </a:pPr>
            <a:r>
              <a:rPr lang="zh-TW" altLang="en-US" b="1" dirty="0">
                <a:solidFill>
                  <a:srgbClr val="7030A0"/>
                </a:solidFill>
              </a:rPr>
              <a:t>罰款及賠償</a:t>
            </a:r>
            <a:r>
              <a:rPr lang="zh-TW" altLang="en-US" b="1" dirty="0"/>
              <a:t>：</a:t>
            </a:r>
            <a:r>
              <a:rPr lang="zh-TW" altLang="en-US" dirty="0"/>
              <a:t> 若企業違反法律法規，可能面臨</a:t>
            </a:r>
            <a:r>
              <a:rPr lang="zh-TW" altLang="en-US" dirty="0">
                <a:highlight>
                  <a:srgbClr val="FFFF00"/>
                </a:highlight>
              </a:rPr>
              <a:t>罰款、賠償</a:t>
            </a:r>
            <a:r>
              <a:rPr lang="zh-TW" altLang="en-US" dirty="0"/>
              <a:t>等經濟損失。</a:t>
            </a:r>
          </a:p>
          <a:p>
            <a:endParaRPr lang="zh-TW" altLang="en-US" dirty="0"/>
          </a:p>
        </p:txBody>
      </p:sp>
      <p:sp>
        <p:nvSpPr>
          <p:cNvPr id="3" name="標題 2">
            <a:extLst>
              <a:ext uri="{FF2B5EF4-FFF2-40B4-BE49-F238E27FC236}">
                <a16:creationId xmlns:a16="http://schemas.microsoft.com/office/drawing/2014/main" id="{996D5FEE-AF10-4726-93E0-7381304E8309}"/>
              </a:ext>
            </a:extLst>
          </p:cNvPr>
          <p:cNvSpPr>
            <a:spLocks noGrp="1"/>
          </p:cNvSpPr>
          <p:nvPr>
            <p:ph type="title"/>
          </p:nvPr>
        </p:nvSpPr>
        <p:spPr/>
        <p:txBody>
          <a:bodyPr>
            <a:normAutofit/>
          </a:bodyPr>
          <a:lstStyle/>
          <a:p>
            <a:r>
              <a:rPr lang="zh-CN" altLang="en-US" dirty="0"/>
              <a:t>什麼是</a:t>
            </a:r>
            <a:r>
              <a:rPr lang="zh-TW" altLang="en-US" b="1" dirty="0"/>
              <a:t>法律合規費用</a:t>
            </a:r>
            <a:r>
              <a:rPr lang="zh-CN" altLang="en-US" b="1" dirty="0"/>
              <a:t>？</a:t>
            </a:r>
            <a:endParaRPr lang="zh-TW" altLang="en-US" dirty="0"/>
          </a:p>
        </p:txBody>
      </p:sp>
    </p:spTree>
    <p:extLst>
      <p:ext uri="{BB962C8B-B14F-4D97-AF65-F5344CB8AC3E}">
        <p14:creationId xmlns:p14="http://schemas.microsoft.com/office/powerpoint/2010/main" val="1253092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DE91420-F65A-487A-BB55-52BE3E3E54A8}"/>
              </a:ext>
            </a:extLst>
          </p:cNvPr>
          <p:cNvSpPr>
            <a:spLocks noGrp="1"/>
          </p:cNvSpPr>
          <p:nvPr>
            <p:ph idx="1"/>
          </p:nvPr>
        </p:nvSpPr>
        <p:spPr/>
        <p:txBody>
          <a:bodyPr>
            <a:normAutofit fontScale="92500" lnSpcReduction="20000"/>
          </a:bodyPr>
          <a:lstStyle/>
          <a:p>
            <a:pPr>
              <a:buFont typeface="+mj-lt"/>
              <a:buAutoNum type="arabicPeriod"/>
            </a:pPr>
            <a:r>
              <a:rPr lang="zh-TW" altLang="en-US" b="1" dirty="0"/>
              <a:t>顧客群體 </a:t>
            </a:r>
            <a:r>
              <a:rPr lang="en-US" altLang="zh-TW" b="1" dirty="0"/>
              <a:t>(Customer Segments)</a:t>
            </a:r>
            <a:endParaRPr lang="zh-TW" altLang="en-US" dirty="0"/>
          </a:p>
          <a:p>
            <a:pPr marL="742950" lvl="1" indent="-285750">
              <a:buFont typeface="+mj-lt"/>
              <a:buAutoNum type="arabicPeriod"/>
            </a:pPr>
            <a:r>
              <a:rPr lang="zh-TW" altLang="en-US" dirty="0">
                <a:solidFill>
                  <a:srgbClr val="7030A0"/>
                </a:solidFill>
              </a:rPr>
              <a:t>旅客（尋求短期或長期住宿的人）</a:t>
            </a:r>
          </a:p>
          <a:p>
            <a:pPr marL="742950" lvl="1" indent="-285750">
              <a:buFont typeface="+mj-lt"/>
              <a:buAutoNum type="arabicPeriod"/>
            </a:pPr>
            <a:r>
              <a:rPr lang="zh-TW" altLang="en-US" dirty="0">
                <a:solidFill>
                  <a:srgbClr val="7030A0"/>
                </a:solidFill>
              </a:rPr>
              <a:t>房東（擁有閒置房產並希望出租的人）</a:t>
            </a:r>
          </a:p>
          <a:p>
            <a:pPr marL="742950" lvl="1" indent="-285750">
              <a:buFont typeface="+mj-lt"/>
              <a:buAutoNum type="arabicPeriod"/>
            </a:pPr>
            <a:r>
              <a:rPr lang="zh-TW" altLang="en-US" dirty="0">
                <a:solidFill>
                  <a:srgbClr val="7030A0"/>
                </a:solidFill>
              </a:rPr>
              <a:t>商務旅行者</a:t>
            </a:r>
          </a:p>
          <a:p>
            <a:pPr marL="742950" lvl="1" indent="-285750">
              <a:buFont typeface="+mj-lt"/>
              <a:buAutoNum type="arabicPeriod"/>
            </a:pPr>
            <a:r>
              <a:rPr lang="zh-TW" altLang="en-US" dirty="0">
                <a:solidFill>
                  <a:srgbClr val="7030A0"/>
                </a:solidFill>
              </a:rPr>
              <a:t>尋求獨特體驗的用戶</a:t>
            </a:r>
          </a:p>
          <a:p>
            <a:pPr>
              <a:buFont typeface="+mj-lt"/>
              <a:buAutoNum type="arabicPeriod"/>
            </a:pPr>
            <a:r>
              <a:rPr lang="zh-TW" altLang="en-US" b="1" dirty="0"/>
              <a:t>價值主張 </a:t>
            </a:r>
            <a:r>
              <a:rPr lang="en-US" altLang="zh-TW" b="1" dirty="0"/>
              <a:t>(Value Propositions)</a:t>
            </a:r>
            <a:endParaRPr lang="zh-TW" altLang="en-US" dirty="0"/>
          </a:p>
          <a:p>
            <a:pPr marL="742950" lvl="1" indent="-285750">
              <a:buFont typeface="+mj-lt"/>
              <a:buAutoNum type="arabicPeriod"/>
            </a:pPr>
            <a:r>
              <a:rPr lang="zh-TW" altLang="en-US" dirty="0">
                <a:solidFill>
                  <a:srgbClr val="7030A0"/>
                </a:solidFill>
              </a:rPr>
              <a:t>提供多樣化的住宿選擇（從普通公寓到豪華別墅）</a:t>
            </a:r>
          </a:p>
          <a:p>
            <a:pPr marL="742950" lvl="1" indent="-285750">
              <a:buFont typeface="+mj-lt"/>
              <a:buAutoNum type="arabicPeriod"/>
            </a:pPr>
            <a:r>
              <a:rPr lang="zh-TW" altLang="en-US" dirty="0">
                <a:solidFill>
                  <a:srgbClr val="7030A0"/>
                </a:solidFill>
              </a:rPr>
              <a:t>當地生活體驗（住在當地居民家中）</a:t>
            </a:r>
          </a:p>
          <a:p>
            <a:pPr marL="742950" lvl="1" indent="-285750">
              <a:buFont typeface="+mj-lt"/>
              <a:buAutoNum type="arabicPeriod"/>
            </a:pPr>
            <a:r>
              <a:rPr lang="zh-TW" altLang="en-US" dirty="0">
                <a:solidFill>
                  <a:srgbClr val="7030A0"/>
                </a:solidFill>
              </a:rPr>
              <a:t>便利的在線預訂系統</a:t>
            </a:r>
          </a:p>
          <a:p>
            <a:pPr marL="742950" lvl="1" indent="-285750">
              <a:buFont typeface="+mj-lt"/>
              <a:buAutoNum type="arabicPeriod"/>
            </a:pPr>
            <a:r>
              <a:rPr lang="zh-TW" altLang="en-US" dirty="0">
                <a:solidFill>
                  <a:srgbClr val="7030A0"/>
                </a:solidFill>
              </a:rPr>
              <a:t>價格競爭力（相較於傳統酒店）</a:t>
            </a:r>
          </a:p>
          <a:p>
            <a:pPr marL="742950" lvl="1" indent="-285750">
              <a:buFont typeface="+mj-lt"/>
              <a:buAutoNum type="arabicPeriod"/>
            </a:pPr>
            <a:r>
              <a:rPr lang="zh-TW" altLang="en-US" dirty="0">
                <a:solidFill>
                  <a:srgbClr val="7030A0"/>
                </a:solidFill>
              </a:rPr>
              <a:t>安全保障（通過平台的評價系統和保險）</a:t>
            </a:r>
          </a:p>
          <a:p>
            <a:endParaRPr lang="zh-TW" altLang="en-US" dirty="0"/>
          </a:p>
        </p:txBody>
      </p:sp>
      <p:sp>
        <p:nvSpPr>
          <p:cNvPr id="3" name="標題 2">
            <a:extLst>
              <a:ext uri="{FF2B5EF4-FFF2-40B4-BE49-F238E27FC236}">
                <a16:creationId xmlns:a16="http://schemas.microsoft.com/office/drawing/2014/main" id="{838B1122-6443-4137-A0DD-AD0E330EC372}"/>
              </a:ext>
            </a:extLst>
          </p:cNvPr>
          <p:cNvSpPr>
            <a:spLocks noGrp="1"/>
          </p:cNvSpPr>
          <p:nvPr>
            <p:ph type="title"/>
          </p:nvPr>
        </p:nvSpPr>
        <p:spPr/>
        <p:txBody>
          <a:bodyPr>
            <a:normAutofit fontScale="90000"/>
          </a:bodyPr>
          <a:lstStyle/>
          <a:p>
            <a:r>
              <a:rPr lang="zh-TW" altLang="en-US" dirty="0"/>
              <a:t>以下是 </a:t>
            </a:r>
            <a:r>
              <a:rPr lang="en-US" altLang="zh-TW" dirty="0"/>
              <a:t>Airbnb </a:t>
            </a:r>
            <a:r>
              <a:rPr lang="zh-TW" altLang="en-US" dirty="0"/>
              <a:t>商業模式畫布的九大構面及其主要項目：</a:t>
            </a:r>
          </a:p>
        </p:txBody>
      </p:sp>
    </p:spTree>
    <p:extLst>
      <p:ext uri="{BB962C8B-B14F-4D97-AF65-F5344CB8AC3E}">
        <p14:creationId xmlns:p14="http://schemas.microsoft.com/office/powerpoint/2010/main" val="2504235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DE91420-F65A-487A-BB55-52BE3E3E54A8}"/>
              </a:ext>
            </a:extLst>
          </p:cNvPr>
          <p:cNvSpPr>
            <a:spLocks noGrp="1"/>
          </p:cNvSpPr>
          <p:nvPr>
            <p:ph idx="1"/>
          </p:nvPr>
        </p:nvSpPr>
        <p:spPr/>
        <p:txBody>
          <a:bodyPr numCol="2">
            <a:normAutofit/>
          </a:bodyPr>
          <a:lstStyle/>
          <a:p>
            <a:r>
              <a:rPr lang="en-US" altLang="zh-CN" sz="3200" dirty="0"/>
              <a:t>3.</a:t>
            </a:r>
            <a:r>
              <a:rPr lang="zh-TW" altLang="en-US" sz="3200" dirty="0"/>
              <a:t>渠道 </a:t>
            </a:r>
            <a:r>
              <a:rPr lang="en-US" altLang="zh-TW" sz="3200" dirty="0"/>
              <a:t>(Channels)</a:t>
            </a:r>
          </a:p>
          <a:p>
            <a:pPr lvl="1"/>
            <a:r>
              <a:rPr lang="en-US" altLang="zh-TW" sz="2400" dirty="0">
                <a:solidFill>
                  <a:srgbClr val="7030A0"/>
                </a:solidFill>
              </a:rPr>
              <a:t>Airbnb </a:t>
            </a:r>
            <a:r>
              <a:rPr lang="zh-TW" altLang="en-US" sz="2400" dirty="0">
                <a:solidFill>
                  <a:srgbClr val="7030A0"/>
                </a:solidFill>
              </a:rPr>
              <a:t>官方網站</a:t>
            </a:r>
          </a:p>
          <a:p>
            <a:pPr lvl="1"/>
            <a:r>
              <a:rPr lang="en-US" altLang="zh-TW" sz="2400" dirty="0">
                <a:solidFill>
                  <a:srgbClr val="7030A0"/>
                </a:solidFill>
              </a:rPr>
              <a:t>Airbnb </a:t>
            </a:r>
            <a:r>
              <a:rPr lang="zh-TW" altLang="en-US" sz="2400" dirty="0">
                <a:solidFill>
                  <a:srgbClr val="7030A0"/>
                </a:solidFill>
              </a:rPr>
              <a:t>移動應用程序</a:t>
            </a:r>
            <a:r>
              <a:rPr lang="en-US" altLang="zh-CN" sz="2400" dirty="0">
                <a:solidFill>
                  <a:srgbClr val="7030A0"/>
                </a:solidFill>
              </a:rPr>
              <a:t>APP</a:t>
            </a:r>
            <a:endParaRPr lang="zh-TW" altLang="en-US" sz="2400" dirty="0">
              <a:solidFill>
                <a:srgbClr val="7030A0"/>
              </a:solidFill>
            </a:endParaRPr>
          </a:p>
          <a:p>
            <a:pPr lvl="1"/>
            <a:r>
              <a:rPr lang="zh-TW" altLang="en-US" sz="2400" dirty="0">
                <a:solidFill>
                  <a:srgbClr val="7030A0"/>
                </a:solidFill>
              </a:rPr>
              <a:t>社交媒體和數位廣告</a:t>
            </a:r>
          </a:p>
          <a:p>
            <a:pPr lvl="1"/>
            <a:r>
              <a:rPr lang="zh-TW" altLang="en-US" sz="2400" dirty="0">
                <a:solidFill>
                  <a:srgbClr val="7030A0"/>
                </a:solidFill>
              </a:rPr>
              <a:t>合作夥伴網站和在線旅遊平台</a:t>
            </a:r>
          </a:p>
          <a:p>
            <a:pPr lvl="1"/>
            <a:r>
              <a:rPr lang="zh-TW" altLang="en-US" sz="2400" dirty="0">
                <a:solidFill>
                  <a:srgbClr val="7030A0"/>
                </a:solidFill>
              </a:rPr>
              <a:t>電子郵件營銷</a:t>
            </a:r>
          </a:p>
          <a:p>
            <a:endParaRPr lang="en-US" altLang="zh-TW" sz="3200" dirty="0"/>
          </a:p>
          <a:p>
            <a:endParaRPr lang="en-US" altLang="zh-TW" sz="3200" dirty="0"/>
          </a:p>
          <a:p>
            <a:endParaRPr lang="zh-TW" altLang="en-US" sz="3200" dirty="0"/>
          </a:p>
          <a:p>
            <a:r>
              <a:rPr lang="en-US" altLang="zh-CN" sz="3200" dirty="0"/>
              <a:t>4.</a:t>
            </a:r>
            <a:r>
              <a:rPr lang="zh-TW" altLang="en-US" sz="3200" dirty="0"/>
              <a:t>顧客關係 </a:t>
            </a:r>
            <a:r>
              <a:rPr lang="en-US" altLang="zh-TW" sz="3200" dirty="0"/>
              <a:t>(Customer Relationships)</a:t>
            </a:r>
          </a:p>
          <a:p>
            <a:pPr lvl="1"/>
            <a:r>
              <a:rPr lang="zh-TW" altLang="en-US" sz="2400" dirty="0">
                <a:solidFill>
                  <a:srgbClr val="7030A0"/>
                </a:solidFill>
              </a:rPr>
              <a:t>在線客服支援</a:t>
            </a:r>
          </a:p>
          <a:p>
            <a:pPr lvl="1"/>
            <a:r>
              <a:rPr lang="zh-TW" altLang="en-US" sz="2400" dirty="0">
                <a:solidFill>
                  <a:srgbClr val="7030A0"/>
                </a:solidFill>
              </a:rPr>
              <a:t>使用者評價和反饋系統</a:t>
            </a:r>
          </a:p>
          <a:p>
            <a:pPr lvl="1"/>
            <a:r>
              <a:rPr lang="zh-CN" altLang="en-US" sz="2400" dirty="0">
                <a:solidFill>
                  <a:srgbClr val="7030A0"/>
                </a:solidFill>
              </a:rPr>
              <a:t>社群</a:t>
            </a:r>
            <a:r>
              <a:rPr lang="zh-TW" altLang="en-US" sz="2400" dirty="0">
                <a:solidFill>
                  <a:srgbClr val="7030A0"/>
                </a:solidFill>
              </a:rPr>
              <a:t>建立與互動（如社群活動）</a:t>
            </a:r>
          </a:p>
          <a:p>
            <a:pPr lvl="1"/>
            <a:r>
              <a:rPr lang="zh-TW" altLang="en-US" sz="2400" dirty="0">
                <a:solidFill>
                  <a:srgbClr val="7030A0"/>
                </a:solidFill>
              </a:rPr>
              <a:t>個性化推薦</a:t>
            </a:r>
          </a:p>
          <a:p>
            <a:pPr lvl="1"/>
            <a:r>
              <a:rPr lang="zh-TW" altLang="en-US" sz="2400" dirty="0">
                <a:solidFill>
                  <a:srgbClr val="7030A0"/>
                </a:solidFill>
              </a:rPr>
              <a:t>忠誠度計劃</a:t>
            </a:r>
            <a:endParaRPr lang="en-US" altLang="zh-TW" sz="2400" dirty="0">
              <a:solidFill>
                <a:srgbClr val="7030A0"/>
              </a:solidFill>
            </a:endParaRPr>
          </a:p>
          <a:p>
            <a:pPr lvl="1"/>
            <a:r>
              <a:rPr lang="zh-TW" altLang="en-US" sz="2400" dirty="0">
                <a:solidFill>
                  <a:srgbClr val="7030A0"/>
                </a:solidFill>
              </a:rPr>
              <a:t>促銷活動</a:t>
            </a:r>
          </a:p>
        </p:txBody>
      </p:sp>
      <p:sp>
        <p:nvSpPr>
          <p:cNvPr id="3" name="標題 2">
            <a:extLst>
              <a:ext uri="{FF2B5EF4-FFF2-40B4-BE49-F238E27FC236}">
                <a16:creationId xmlns:a16="http://schemas.microsoft.com/office/drawing/2014/main" id="{838B1122-6443-4137-A0DD-AD0E330EC372}"/>
              </a:ext>
            </a:extLst>
          </p:cNvPr>
          <p:cNvSpPr>
            <a:spLocks noGrp="1"/>
          </p:cNvSpPr>
          <p:nvPr>
            <p:ph type="title"/>
          </p:nvPr>
        </p:nvSpPr>
        <p:spPr/>
        <p:txBody>
          <a:bodyPr>
            <a:normAutofit fontScale="90000"/>
          </a:bodyPr>
          <a:lstStyle/>
          <a:p>
            <a:r>
              <a:rPr lang="zh-TW" altLang="en-US" dirty="0"/>
              <a:t>以下是 </a:t>
            </a:r>
            <a:r>
              <a:rPr lang="en-US" altLang="zh-TW" dirty="0"/>
              <a:t>Airbnb </a:t>
            </a:r>
            <a:r>
              <a:rPr lang="zh-TW" altLang="en-US" dirty="0"/>
              <a:t>商業模式畫布的九大構面及其主要項目：</a:t>
            </a:r>
          </a:p>
        </p:txBody>
      </p:sp>
    </p:spTree>
    <p:extLst>
      <p:ext uri="{BB962C8B-B14F-4D97-AF65-F5344CB8AC3E}">
        <p14:creationId xmlns:p14="http://schemas.microsoft.com/office/powerpoint/2010/main" val="19669141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DE91420-F65A-487A-BB55-52BE3E3E54A8}"/>
              </a:ext>
            </a:extLst>
          </p:cNvPr>
          <p:cNvSpPr>
            <a:spLocks noGrp="1"/>
          </p:cNvSpPr>
          <p:nvPr>
            <p:ph idx="1"/>
          </p:nvPr>
        </p:nvSpPr>
        <p:spPr/>
        <p:txBody>
          <a:bodyPr numCol="2">
            <a:normAutofit/>
          </a:bodyPr>
          <a:lstStyle/>
          <a:p>
            <a:r>
              <a:rPr lang="zh-TW" altLang="en-US" dirty="0"/>
              <a:t>關鍵資源 </a:t>
            </a:r>
            <a:r>
              <a:rPr lang="en-US" altLang="zh-TW" dirty="0"/>
              <a:t>(Key Resources)</a:t>
            </a:r>
          </a:p>
          <a:p>
            <a:pPr lvl="1"/>
            <a:r>
              <a:rPr lang="zh-TW" altLang="en-US" dirty="0">
                <a:solidFill>
                  <a:srgbClr val="7030A0"/>
                </a:solidFill>
              </a:rPr>
              <a:t>全球用戶社群（房東和房客）</a:t>
            </a:r>
          </a:p>
          <a:p>
            <a:pPr lvl="1"/>
            <a:r>
              <a:rPr lang="en-US" altLang="zh-TW" dirty="0">
                <a:solidFill>
                  <a:srgbClr val="7030A0"/>
                </a:solidFill>
              </a:rPr>
              <a:t>Airbnb </a:t>
            </a:r>
            <a:r>
              <a:rPr lang="zh-TW" altLang="en-US" dirty="0">
                <a:solidFill>
                  <a:srgbClr val="7030A0"/>
                </a:solidFill>
              </a:rPr>
              <a:t>品牌及其聲譽</a:t>
            </a:r>
          </a:p>
          <a:p>
            <a:pPr lvl="1"/>
            <a:r>
              <a:rPr lang="zh-TW" altLang="en-US" dirty="0">
                <a:solidFill>
                  <a:srgbClr val="7030A0"/>
                </a:solidFill>
              </a:rPr>
              <a:t>線上平台及技術基礎設施</a:t>
            </a:r>
          </a:p>
          <a:p>
            <a:pPr lvl="1"/>
            <a:r>
              <a:rPr lang="zh-TW" altLang="en-US" dirty="0">
                <a:solidFill>
                  <a:srgbClr val="7030A0"/>
                </a:solidFill>
              </a:rPr>
              <a:t>數據庫和分析工具</a:t>
            </a:r>
          </a:p>
          <a:p>
            <a:endParaRPr lang="zh-TW" altLang="en-US" dirty="0"/>
          </a:p>
          <a:p>
            <a:r>
              <a:rPr lang="zh-TW" altLang="en-US" dirty="0"/>
              <a:t>關鍵活動 </a:t>
            </a:r>
            <a:r>
              <a:rPr lang="en-US" altLang="zh-TW" dirty="0"/>
              <a:t>(Key Activities)</a:t>
            </a:r>
          </a:p>
          <a:p>
            <a:pPr lvl="1"/>
            <a:r>
              <a:rPr lang="zh-TW" altLang="en-US" dirty="0">
                <a:solidFill>
                  <a:srgbClr val="7030A0"/>
                </a:solidFill>
              </a:rPr>
              <a:t>用戶體驗優化</a:t>
            </a:r>
          </a:p>
          <a:p>
            <a:pPr lvl="1"/>
            <a:r>
              <a:rPr lang="zh-TW" altLang="en-US" dirty="0">
                <a:solidFill>
                  <a:srgbClr val="7030A0"/>
                </a:solidFill>
              </a:rPr>
              <a:t>市場行銷與品牌推廣</a:t>
            </a:r>
          </a:p>
          <a:p>
            <a:pPr lvl="1"/>
            <a:r>
              <a:rPr lang="zh-TW" altLang="en-US" dirty="0">
                <a:solidFill>
                  <a:srgbClr val="7030A0"/>
                </a:solidFill>
              </a:rPr>
              <a:t>客戶服務與支援</a:t>
            </a:r>
          </a:p>
          <a:p>
            <a:pPr lvl="1"/>
            <a:r>
              <a:rPr lang="zh-TW" altLang="en-US" dirty="0">
                <a:solidFill>
                  <a:srgbClr val="7030A0"/>
                </a:solidFill>
              </a:rPr>
              <a:t>平台開發與維護</a:t>
            </a:r>
          </a:p>
          <a:p>
            <a:pPr lvl="1"/>
            <a:r>
              <a:rPr lang="zh-TW" altLang="en-US" dirty="0">
                <a:solidFill>
                  <a:srgbClr val="7030A0"/>
                </a:solidFill>
              </a:rPr>
              <a:t>法規遵循與合規管理</a:t>
            </a:r>
          </a:p>
          <a:p>
            <a:endParaRPr lang="zh-TW" altLang="en-US" dirty="0"/>
          </a:p>
        </p:txBody>
      </p:sp>
      <p:sp>
        <p:nvSpPr>
          <p:cNvPr id="3" name="標題 2">
            <a:extLst>
              <a:ext uri="{FF2B5EF4-FFF2-40B4-BE49-F238E27FC236}">
                <a16:creationId xmlns:a16="http://schemas.microsoft.com/office/drawing/2014/main" id="{838B1122-6443-4137-A0DD-AD0E330EC372}"/>
              </a:ext>
            </a:extLst>
          </p:cNvPr>
          <p:cNvSpPr>
            <a:spLocks noGrp="1"/>
          </p:cNvSpPr>
          <p:nvPr>
            <p:ph type="title"/>
          </p:nvPr>
        </p:nvSpPr>
        <p:spPr/>
        <p:txBody>
          <a:bodyPr>
            <a:normAutofit fontScale="90000"/>
          </a:bodyPr>
          <a:lstStyle/>
          <a:p>
            <a:r>
              <a:rPr lang="zh-TW" altLang="en-US" dirty="0"/>
              <a:t>以下是 </a:t>
            </a:r>
            <a:r>
              <a:rPr lang="en-US" altLang="zh-TW" dirty="0"/>
              <a:t>Airbnb </a:t>
            </a:r>
            <a:r>
              <a:rPr lang="zh-TW" altLang="en-US" dirty="0"/>
              <a:t>商業模式畫布的九大構面及其主要項目：</a:t>
            </a:r>
          </a:p>
        </p:txBody>
      </p:sp>
    </p:spTree>
    <p:extLst>
      <p:ext uri="{BB962C8B-B14F-4D97-AF65-F5344CB8AC3E}">
        <p14:creationId xmlns:p14="http://schemas.microsoft.com/office/powerpoint/2010/main" val="4065565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DE91420-F65A-487A-BB55-52BE3E3E54A8}"/>
              </a:ext>
            </a:extLst>
          </p:cNvPr>
          <p:cNvSpPr>
            <a:spLocks noGrp="1"/>
          </p:cNvSpPr>
          <p:nvPr>
            <p:ph idx="1"/>
          </p:nvPr>
        </p:nvSpPr>
        <p:spPr/>
        <p:txBody>
          <a:bodyPr numCol="1">
            <a:normAutofit/>
          </a:bodyPr>
          <a:lstStyle/>
          <a:p>
            <a:r>
              <a:rPr lang="zh-TW" altLang="en-US" dirty="0"/>
              <a:t>關鍵合作夥伴 </a:t>
            </a:r>
            <a:r>
              <a:rPr lang="en-US" altLang="zh-TW" dirty="0"/>
              <a:t>(Key Partnerships)</a:t>
            </a:r>
          </a:p>
          <a:p>
            <a:pPr lvl="1"/>
            <a:r>
              <a:rPr lang="zh-TW" altLang="en-US" dirty="0">
                <a:solidFill>
                  <a:srgbClr val="7030A0"/>
                </a:solidFill>
              </a:rPr>
              <a:t>房屋管理公司</a:t>
            </a:r>
            <a:endParaRPr lang="en-US" altLang="zh-TW" dirty="0">
              <a:solidFill>
                <a:srgbClr val="7030A0"/>
              </a:solidFill>
            </a:endParaRPr>
          </a:p>
          <a:p>
            <a:pPr lvl="1"/>
            <a:r>
              <a:rPr lang="zh-TW" altLang="en-US" dirty="0">
                <a:solidFill>
                  <a:srgbClr val="7030A0"/>
                </a:solidFill>
              </a:rPr>
              <a:t>清潔服務公司</a:t>
            </a:r>
          </a:p>
          <a:p>
            <a:pPr lvl="1"/>
            <a:r>
              <a:rPr lang="zh-TW" altLang="en-US" dirty="0">
                <a:solidFill>
                  <a:srgbClr val="7030A0"/>
                </a:solidFill>
              </a:rPr>
              <a:t>支付處理公司（如</a:t>
            </a:r>
            <a:r>
              <a:rPr lang="en-US" altLang="zh-TW" dirty="0">
                <a:solidFill>
                  <a:srgbClr val="7030A0"/>
                </a:solidFill>
              </a:rPr>
              <a:t>PayPal</a:t>
            </a:r>
            <a:r>
              <a:rPr lang="zh-TW" altLang="en-US" dirty="0">
                <a:solidFill>
                  <a:srgbClr val="7030A0"/>
                </a:solidFill>
              </a:rPr>
              <a:t>、</a:t>
            </a:r>
            <a:r>
              <a:rPr lang="en-US" altLang="zh-TW" dirty="0">
                <a:solidFill>
                  <a:srgbClr val="7030A0"/>
                </a:solidFill>
              </a:rPr>
              <a:t>Stripe</a:t>
            </a:r>
            <a:r>
              <a:rPr lang="zh-TW" altLang="en-US" dirty="0">
                <a:solidFill>
                  <a:srgbClr val="7030A0"/>
                </a:solidFill>
              </a:rPr>
              <a:t>）</a:t>
            </a:r>
          </a:p>
          <a:p>
            <a:pPr lvl="1"/>
            <a:r>
              <a:rPr lang="zh-TW" altLang="en-US" dirty="0">
                <a:solidFill>
                  <a:srgbClr val="7030A0"/>
                </a:solidFill>
              </a:rPr>
              <a:t>技術合作夥伴（雲服務提供商、網路安全公司）</a:t>
            </a:r>
          </a:p>
          <a:p>
            <a:pPr lvl="1"/>
            <a:r>
              <a:rPr lang="zh-TW" altLang="en-US" dirty="0">
                <a:solidFill>
                  <a:srgbClr val="7030A0"/>
                </a:solidFill>
              </a:rPr>
              <a:t>保險公司（提供住宿保險）</a:t>
            </a:r>
          </a:p>
          <a:p>
            <a:pPr lvl="1"/>
            <a:r>
              <a:rPr lang="zh-TW" altLang="en-US" dirty="0">
                <a:solidFill>
                  <a:srgbClr val="7030A0"/>
                </a:solidFill>
              </a:rPr>
              <a:t>政府和地方法規機構</a:t>
            </a:r>
          </a:p>
          <a:p>
            <a:endParaRPr lang="zh-TW" altLang="en-US" dirty="0"/>
          </a:p>
        </p:txBody>
      </p:sp>
      <p:sp>
        <p:nvSpPr>
          <p:cNvPr id="3" name="標題 2">
            <a:extLst>
              <a:ext uri="{FF2B5EF4-FFF2-40B4-BE49-F238E27FC236}">
                <a16:creationId xmlns:a16="http://schemas.microsoft.com/office/drawing/2014/main" id="{838B1122-6443-4137-A0DD-AD0E330EC372}"/>
              </a:ext>
            </a:extLst>
          </p:cNvPr>
          <p:cNvSpPr>
            <a:spLocks noGrp="1"/>
          </p:cNvSpPr>
          <p:nvPr>
            <p:ph type="title"/>
          </p:nvPr>
        </p:nvSpPr>
        <p:spPr/>
        <p:txBody>
          <a:bodyPr>
            <a:normAutofit fontScale="90000"/>
          </a:bodyPr>
          <a:lstStyle/>
          <a:p>
            <a:r>
              <a:rPr lang="zh-TW" altLang="en-US" dirty="0"/>
              <a:t>以下是 </a:t>
            </a:r>
            <a:r>
              <a:rPr lang="en-US" altLang="zh-TW" dirty="0"/>
              <a:t>Airbnb </a:t>
            </a:r>
            <a:r>
              <a:rPr lang="zh-TW" altLang="en-US" dirty="0"/>
              <a:t>商業模式畫布的九大構面及其主要項目：</a:t>
            </a:r>
          </a:p>
        </p:txBody>
      </p:sp>
    </p:spTree>
    <p:extLst>
      <p:ext uri="{BB962C8B-B14F-4D97-AF65-F5344CB8AC3E}">
        <p14:creationId xmlns:p14="http://schemas.microsoft.com/office/powerpoint/2010/main" val="935633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DE91420-F65A-487A-BB55-52BE3E3E54A8}"/>
              </a:ext>
            </a:extLst>
          </p:cNvPr>
          <p:cNvSpPr>
            <a:spLocks noGrp="1"/>
          </p:cNvSpPr>
          <p:nvPr>
            <p:ph idx="1"/>
          </p:nvPr>
        </p:nvSpPr>
        <p:spPr/>
        <p:txBody>
          <a:bodyPr numCol="2">
            <a:normAutofit lnSpcReduction="10000"/>
          </a:bodyPr>
          <a:lstStyle/>
          <a:p>
            <a:r>
              <a:rPr lang="zh-TW" altLang="en-US" dirty="0"/>
              <a:t>收入來源 </a:t>
            </a:r>
            <a:r>
              <a:rPr lang="en-US" altLang="zh-TW" sz="3200" dirty="0"/>
              <a:t>(Revenue Streams)</a:t>
            </a:r>
          </a:p>
          <a:p>
            <a:pPr lvl="1"/>
            <a:r>
              <a:rPr lang="zh-TW" altLang="en-US" dirty="0">
                <a:solidFill>
                  <a:srgbClr val="7030A0"/>
                </a:solidFill>
              </a:rPr>
              <a:t>從房東收取的</a:t>
            </a:r>
            <a:r>
              <a:rPr lang="zh-TW" altLang="en-US" dirty="0">
                <a:solidFill>
                  <a:srgbClr val="7030A0"/>
                </a:solidFill>
                <a:highlight>
                  <a:srgbClr val="FFFF00"/>
                </a:highlight>
              </a:rPr>
              <a:t>佣金</a:t>
            </a:r>
            <a:r>
              <a:rPr lang="zh-TW" altLang="en-US" dirty="0">
                <a:solidFill>
                  <a:srgbClr val="7030A0"/>
                </a:solidFill>
              </a:rPr>
              <a:t>（通常是每筆交易金額的</a:t>
            </a:r>
            <a:r>
              <a:rPr lang="en-US" altLang="zh-TW" dirty="0">
                <a:solidFill>
                  <a:srgbClr val="7030A0"/>
                </a:solidFill>
              </a:rPr>
              <a:t>3%</a:t>
            </a:r>
            <a:r>
              <a:rPr lang="zh-TW" altLang="en-US" dirty="0">
                <a:solidFill>
                  <a:srgbClr val="7030A0"/>
                </a:solidFill>
              </a:rPr>
              <a:t>）</a:t>
            </a:r>
          </a:p>
          <a:p>
            <a:pPr lvl="1"/>
            <a:r>
              <a:rPr lang="zh-TW" altLang="en-US" dirty="0">
                <a:solidFill>
                  <a:srgbClr val="7030A0"/>
                </a:solidFill>
              </a:rPr>
              <a:t>從房客收取的</a:t>
            </a:r>
            <a:r>
              <a:rPr lang="zh-TW" altLang="en-US" dirty="0">
                <a:solidFill>
                  <a:srgbClr val="7030A0"/>
                </a:solidFill>
                <a:highlight>
                  <a:srgbClr val="FFFF00"/>
                </a:highlight>
              </a:rPr>
              <a:t>服務費</a:t>
            </a:r>
            <a:r>
              <a:rPr lang="zh-TW" altLang="en-US" dirty="0">
                <a:solidFill>
                  <a:srgbClr val="7030A0"/>
                </a:solidFill>
              </a:rPr>
              <a:t>（通常是</a:t>
            </a:r>
            <a:r>
              <a:rPr lang="en-US" altLang="zh-TW" dirty="0">
                <a:solidFill>
                  <a:srgbClr val="7030A0"/>
                </a:solidFill>
              </a:rPr>
              <a:t>5%</a:t>
            </a:r>
            <a:r>
              <a:rPr lang="zh-TW" altLang="en-US" dirty="0">
                <a:solidFill>
                  <a:srgbClr val="7030A0"/>
                </a:solidFill>
              </a:rPr>
              <a:t>到</a:t>
            </a:r>
            <a:r>
              <a:rPr lang="en-US" altLang="zh-TW" dirty="0">
                <a:solidFill>
                  <a:srgbClr val="7030A0"/>
                </a:solidFill>
              </a:rPr>
              <a:t>15%</a:t>
            </a:r>
            <a:r>
              <a:rPr lang="zh-TW" altLang="en-US" dirty="0">
                <a:solidFill>
                  <a:srgbClr val="7030A0"/>
                </a:solidFill>
              </a:rPr>
              <a:t>不等）</a:t>
            </a:r>
          </a:p>
          <a:p>
            <a:pPr lvl="1"/>
            <a:r>
              <a:rPr lang="zh-TW" altLang="en-US" dirty="0">
                <a:solidFill>
                  <a:srgbClr val="7030A0"/>
                </a:solidFill>
                <a:highlight>
                  <a:srgbClr val="FFFF00"/>
                </a:highlight>
              </a:rPr>
              <a:t>高端服務</a:t>
            </a:r>
            <a:r>
              <a:rPr lang="zh-TW" altLang="en-US" dirty="0">
                <a:solidFill>
                  <a:srgbClr val="7030A0"/>
                </a:solidFill>
              </a:rPr>
              <a:t>（如 </a:t>
            </a:r>
            <a:r>
              <a:rPr lang="en-US" altLang="zh-TW" dirty="0">
                <a:solidFill>
                  <a:srgbClr val="7030A0"/>
                </a:solidFill>
              </a:rPr>
              <a:t>Airbnb Luxe </a:t>
            </a:r>
            <a:r>
              <a:rPr lang="zh-TW" altLang="en-US" dirty="0">
                <a:solidFill>
                  <a:srgbClr val="7030A0"/>
                </a:solidFill>
              </a:rPr>
              <a:t>的高級住宿）</a:t>
            </a:r>
          </a:p>
          <a:p>
            <a:pPr lvl="1"/>
            <a:r>
              <a:rPr lang="zh-TW" altLang="en-US" dirty="0">
                <a:solidFill>
                  <a:srgbClr val="7030A0"/>
                </a:solidFill>
                <a:highlight>
                  <a:srgbClr val="FFFF00"/>
                </a:highlight>
              </a:rPr>
              <a:t>體驗服務</a:t>
            </a:r>
            <a:r>
              <a:rPr lang="zh-TW" altLang="en-US" dirty="0">
                <a:solidFill>
                  <a:srgbClr val="7030A0"/>
                </a:solidFill>
              </a:rPr>
              <a:t>（由當地</a:t>
            </a:r>
            <a:r>
              <a:rPr lang="zh-TW" altLang="en-US" dirty="0">
                <a:solidFill>
                  <a:srgbClr val="7030A0"/>
                </a:solidFill>
                <a:highlight>
                  <a:srgbClr val="FFFF00"/>
                </a:highlight>
              </a:rPr>
              <a:t>導遊</a:t>
            </a:r>
            <a:r>
              <a:rPr lang="zh-TW" altLang="en-US" dirty="0">
                <a:solidFill>
                  <a:srgbClr val="7030A0"/>
                </a:solidFill>
              </a:rPr>
              <a:t>提供的活動）</a:t>
            </a:r>
            <a:endParaRPr lang="en-US" altLang="zh-TW" dirty="0">
              <a:solidFill>
                <a:srgbClr val="7030A0"/>
              </a:solidFill>
            </a:endParaRPr>
          </a:p>
          <a:p>
            <a:pPr lvl="1"/>
            <a:endParaRPr lang="zh-TW" altLang="en-US" dirty="0">
              <a:solidFill>
                <a:srgbClr val="7030A0"/>
              </a:solidFill>
            </a:endParaRPr>
          </a:p>
          <a:p>
            <a:r>
              <a:rPr lang="zh-TW" altLang="en-US" dirty="0"/>
              <a:t>成本結構 </a:t>
            </a:r>
            <a:r>
              <a:rPr lang="en-US" altLang="zh-TW" dirty="0"/>
              <a:t>(Cost Structure)</a:t>
            </a:r>
          </a:p>
          <a:p>
            <a:pPr lvl="1"/>
            <a:r>
              <a:rPr lang="zh-TW" altLang="en-US" dirty="0">
                <a:solidFill>
                  <a:srgbClr val="7030A0"/>
                </a:solidFill>
              </a:rPr>
              <a:t>平台開發和技術維護成本</a:t>
            </a:r>
          </a:p>
          <a:p>
            <a:pPr lvl="1"/>
            <a:r>
              <a:rPr lang="zh-TW" altLang="en-US" dirty="0">
                <a:solidFill>
                  <a:srgbClr val="7030A0"/>
                </a:solidFill>
              </a:rPr>
              <a:t>市場行銷和廣告支出</a:t>
            </a:r>
          </a:p>
          <a:p>
            <a:pPr lvl="1"/>
            <a:r>
              <a:rPr lang="zh-TW" altLang="en-US" dirty="0">
                <a:solidFill>
                  <a:srgbClr val="7030A0"/>
                </a:solidFill>
              </a:rPr>
              <a:t>客戶支援和運營成本</a:t>
            </a:r>
          </a:p>
          <a:p>
            <a:pPr lvl="1"/>
            <a:r>
              <a:rPr lang="zh-TW" altLang="en-US" dirty="0">
                <a:solidFill>
                  <a:srgbClr val="7030A0"/>
                </a:solidFill>
              </a:rPr>
              <a:t>保險和安全保障成本</a:t>
            </a:r>
            <a:endParaRPr lang="en-US" altLang="zh-TW" dirty="0">
              <a:solidFill>
                <a:srgbClr val="7030A0"/>
              </a:solidFill>
            </a:endParaRPr>
          </a:p>
          <a:p>
            <a:pPr lvl="1"/>
            <a:endParaRPr lang="zh-TW" altLang="en-US" dirty="0">
              <a:solidFill>
                <a:srgbClr val="7030A0"/>
              </a:solidFill>
            </a:endParaRPr>
          </a:p>
        </p:txBody>
      </p:sp>
      <p:sp>
        <p:nvSpPr>
          <p:cNvPr id="3" name="標題 2">
            <a:extLst>
              <a:ext uri="{FF2B5EF4-FFF2-40B4-BE49-F238E27FC236}">
                <a16:creationId xmlns:a16="http://schemas.microsoft.com/office/drawing/2014/main" id="{838B1122-6443-4137-A0DD-AD0E330EC372}"/>
              </a:ext>
            </a:extLst>
          </p:cNvPr>
          <p:cNvSpPr>
            <a:spLocks noGrp="1"/>
          </p:cNvSpPr>
          <p:nvPr>
            <p:ph type="title"/>
          </p:nvPr>
        </p:nvSpPr>
        <p:spPr/>
        <p:txBody>
          <a:bodyPr>
            <a:normAutofit fontScale="90000"/>
          </a:bodyPr>
          <a:lstStyle/>
          <a:p>
            <a:r>
              <a:rPr lang="zh-TW" altLang="en-US" dirty="0"/>
              <a:t>以下是 </a:t>
            </a:r>
            <a:r>
              <a:rPr lang="en-US" altLang="zh-TW" dirty="0"/>
              <a:t>Airbnb </a:t>
            </a:r>
            <a:r>
              <a:rPr lang="zh-TW" altLang="en-US" dirty="0"/>
              <a:t>商業模式畫布的九大構面及其主要項目：</a:t>
            </a:r>
          </a:p>
        </p:txBody>
      </p:sp>
    </p:spTree>
    <p:extLst>
      <p:ext uri="{BB962C8B-B14F-4D97-AF65-F5344CB8AC3E}">
        <p14:creationId xmlns:p14="http://schemas.microsoft.com/office/powerpoint/2010/main" val="326647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96152A2-EF8B-4761-9208-85C45B7CE04A}"/>
              </a:ext>
            </a:extLst>
          </p:cNvPr>
          <p:cNvSpPr>
            <a:spLocks noGrp="1"/>
          </p:cNvSpPr>
          <p:nvPr>
            <p:ph idx="1"/>
          </p:nvPr>
        </p:nvSpPr>
        <p:spPr/>
        <p:txBody>
          <a:bodyPr>
            <a:normAutofit fontScale="77500" lnSpcReduction="20000"/>
          </a:bodyPr>
          <a:lstStyle/>
          <a:p>
            <a:r>
              <a:rPr lang="zh-TW" altLang="en-US" sz="4400" dirty="0">
                <a:solidFill>
                  <a:srgbClr val="7030A0"/>
                </a:solidFill>
                <a:highlight>
                  <a:srgbClr val="FFFF00"/>
                </a:highlight>
              </a:rPr>
              <a:t>收益流（</a:t>
            </a:r>
            <a:r>
              <a:rPr lang="en-US" altLang="zh-TW" sz="4400" dirty="0">
                <a:solidFill>
                  <a:srgbClr val="7030A0"/>
                </a:solidFill>
                <a:highlight>
                  <a:srgbClr val="FFFF00"/>
                </a:highlight>
              </a:rPr>
              <a:t>Revenue Streams, R$</a:t>
            </a:r>
            <a:r>
              <a:rPr lang="zh-TW" altLang="en-US" sz="4400" dirty="0">
                <a:solidFill>
                  <a:srgbClr val="7030A0"/>
                </a:solidFill>
                <a:highlight>
                  <a:srgbClr val="FFFF00"/>
                </a:highlight>
              </a:rPr>
              <a:t>）：</a:t>
            </a:r>
            <a:r>
              <a:rPr lang="zh-TW" altLang="en-US" sz="4000" dirty="0"/>
              <a:t>成功地將價值主張提供給客戶後所獲得的收入。 </a:t>
            </a:r>
          </a:p>
          <a:p>
            <a:r>
              <a:rPr lang="zh-TW" altLang="en-US" sz="4400" dirty="0">
                <a:solidFill>
                  <a:srgbClr val="7030A0"/>
                </a:solidFill>
                <a:highlight>
                  <a:srgbClr val="FFFF00"/>
                </a:highlight>
              </a:rPr>
              <a:t>關鍵資源（</a:t>
            </a:r>
            <a:r>
              <a:rPr lang="en-US" altLang="zh-TW" sz="4400" dirty="0">
                <a:solidFill>
                  <a:srgbClr val="7030A0"/>
                </a:solidFill>
                <a:highlight>
                  <a:srgbClr val="FFFF00"/>
                </a:highlight>
              </a:rPr>
              <a:t>Key Resources, KR</a:t>
            </a:r>
            <a:r>
              <a:rPr lang="zh-TW" altLang="en-US" sz="4400" dirty="0">
                <a:solidFill>
                  <a:srgbClr val="7030A0"/>
                </a:solidFill>
                <a:highlight>
                  <a:srgbClr val="FFFF00"/>
                </a:highlight>
              </a:rPr>
              <a:t>）：</a:t>
            </a:r>
            <a:r>
              <a:rPr lang="zh-TW" altLang="en-US" sz="4000" dirty="0"/>
              <a:t>想要提供及傳遞各項元素所需要的資產。</a:t>
            </a:r>
          </a:p>
          <a:p>
            <a:r>
              <a:rPr lang="zh-TW" altLang="en-US" sz="4400" dirty="0">
                <a:solidFill>
                  <a:srgbClr val="7030A0"/>
                </a:solidFill>
                <a:highlight>
                  <a:srgbClr val="FFFF00"/>
                </a:highlight>
              </a:rPr>
              <a:t>關鍵活動（</a:t>
            </a:r>
            <a:r>
              <a:rPr lang="en-US" altLang="zh-TW" sz="4400" dirty="0">
                <a:solidFill>
                  <a:srgbClr val="7030A0"/>
                </a:solidFill>
                <a:highlight>
                  <a:srgbClr val="FFFF00"/>
                </a:highlight>
              </a:rPr>
              <a:t>Key Activities, KA</a:t>
            </a:r>
            <a:r>
              <a:rPr lang="zh-TW" altLang="en-US" sz="4400" dirty="0">
                <a:solidFill>
                  <a:srgbClr val="7030A0"/>
                </a:solidFill>
                <a:highlight>
                  <a:srgbClr val="FFFF00"/>
                </a:highlight>
              </a:rPr>
              <a:t>）：</a:t>
            </a:r>
            <a:r>
              <a:rPr lang="zh-TW" altLang="en-US" sz="4000" dirty="0"/>
              <a:t>要讓商業模式運作的必辦事項，必須進行的活動。</a:t>
            </a:r>
          </a:p>
          <a:p>
            <a:r>
              <a:rPr lang="zh-TW" altLang="en-US" sz="4400" dirty="0">
                <a:solidFill>
                  <a:srgbClr val="7030A0"/>
                </a:solidFill>
                <a:highlight>
                  <a:srgbClr val="FFFF00"/>
                </a:highlight>
              </a:rPr>
              <a:t>關鍵合作夥伴（</a:t>
            </a:r>
            <a:r>
              <a:rPr lang="en-US" altLang="zh-TW" sz="4400" dirty="0">
                <a:solidFill>
                  <a:srgbClr val="7030A0"/>
                </a:solidFill>
                <a:highlight>
                  <a:srgbClr val="FFFF00"/>
                </a:highlight>
              </a:rPr>
              <a:t>Key Partnership, KP</a:t>
            </a:r>
            <a:r>
              <a:rPr lang="zh-TW" altLang="en-US" sz="4400" dirty="0">
                <a:solidFill>
                  <a:srgbClr val="7030A0"/>
                </a:solidFill>
                <a:highlight>
                  <a:srgbClr val="FFFF00"/>
                </a:highlight>
              </a:rPr>
              <a:t>）：</a:t>
            </a:r>
            <a:r>
              <a:rPr lang="zh-TW" altLang="en-US" sz="4000" dirty="0"/>
              <a:t>要讓商業模式運作，需要供應商及合作夥伴網絡。</a:t>
            </a:r>
          </a:p>
          <a:p>
            <a:r>
              <a:rPr lang="zh-TW" altLang="en-US" sz="4400" dirty="0">
                <a:solidFill>
                  <a:srgbClr val="7030A0"/>
                </a:solidFill>
                <a:highlight>
                  <a:srgbClr val="FFFF00"/>
                </a:highlight>
              </a:rPr>
              <a:t>成本結構（</a:t>
            </a:r>
            <a:r>
              <a:rPr lang="en-US" altLang="zh-TW" sz="4400" dirty="0">
                <a:solidFill>
                  <a:srgbClr val="7030A0"/>
                </a:solidFill>
                <a:highlight>
                  <a:srgbClr val="FFFF00"/>
                </a:highlight>
              </a:rPr>
              <a:t>Cost Structure, C$</a:t>
            </a:r>
            <a:r>
              <a:rPr lang="zh-TW" altLang="en-US" sz="4400" dirty="0">
                <a:solidFill>
                  <a:srgbClr val="7030A0"/>
                </a:solidFill>
                <a:highlight>
                  <a:srgbClr val="FFFF00"/>
                </a:highlight>
              </a:rPr>
              <a:t>）：</a:t>
            </a:r>
            <a:r>
              <a:rPr lang="zh-TW" altLang="en-US" sz="4000" dirty="0"/>
              <a:t>運作一個商業模式所會發生的所有成本。</a:t>
            </a:r>
            <a:endParaRPr lang="zh-TW" altLang="en-US" dirty="0"/>
          </a:p>
        </p:txBody>
      </p:sp>
      <p:sp>
        <p:nvSpPr>
          <p:cNvPr id="3" name="標題 2">
            <a:extLst>
              <a:ext uri="{FF2B5EF4-FFF2-40B4-BE49-F238E27FC236}">
                <a16:creationId xmlns:a16="http://schemas.microsoft.com/office/drawing/2014/main" id="{99E2DA9D-C4B2-4CA4-B2C1-B15B88229CE6}"/>
              </a:ext>
            </a:extLst>
          </p:cNvPr>
          <p:cNvSpPr>
            <a:spLocks noGrp="1"/>
          </p:cNvSpPr>
          <p:nvPr>
            <p:ph type="title"/>
          </p:nvPr>
        </p:nvSpPr>
        <p:spPr/>
        <p:txBody>
          <a:bodyPr/>
          <a:lstStyle/>
          <a:p>
            <a:r>
              <a:rPr lang="zh-CN" altLang="en-US" dirty="0"/>
              <a:t>經營模式圖，</a:t>
            </a:r>
            <a:r>
              <a:rPr lang="zh-TW" altLang="en-US" dirty="0"/>
              <a:t>九大構面</a:t>
            </a:r>
          </a:p>
        </p:txBody>
      </p:sp>
    </p:spTree>
    <p:extLst>
      <p:ext uri="{BB962C8B-B14F-4D97-AF65-F5344CB8AC3E}">
        <p14:creationId xmlns:p14="http://schemas.microsoft.com/office/powerpoint/2010/main" val="149378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6032B74-E0AF-42E5-A334-80896DE18DBD}"/>
              </a:ext>
            </a:extLst>
          </p:cNvPr>
          <p:cNvSpPr>
            <a:spLocks noGrp="1"/>
          </p:cNvSpPr>
          <p:nvPr>
            <p:ph idx="1"/>
          </p:nvPr>
        </p:nvSpPr>
        <p:spPr>
          <a:xfrm>
            <a:off x="226380" y="1317396"/>
            <a:ext cx="8851037" cy="5121275"/>
          </a:xfrm>
        </p:spPr>
        <p:txBody>
          <a:bodyPr/>
          <a:lstStyle/>
          <a:p>
            <a:r>
              <a:rPr lang="en-US" altLang="zh-TW" dirty="0">
                <a:hlinkClick r:id="rId2"/>
              </a:rPr>
              <a:t>https://www.youtube.com/watch?v=eUwGePieHCg</a:t>
            </a:r>
            <a:endParaRPr lang="en-US" altLang="zh-TW" dirty="0"/>
          </a:p>
          <a:p>
            <a:endParaRPr lang="zh-TW" altLang="en-US" dirty="0"/>
          </a:p>
        </p:txBody>
      </p:sp>
      <p:sp>
        <p:nvSpPr>
          <p:cNvPr id="3" name="標題 2">
            <a:extLst>
              <a:ext uri="{FF2B5EF4-FFF2-40B4-BE49-F238E27FC236}">
                <a16:creationId xmlns:a16="http://schemas.microsoft.com/office/drawing/2014/main" id="{8B1FC405-7EEF-42EF-94B8-3AF8C9AB8CDD}"/>
              </a:ext>
            </a:extLst>
          </p:cNvPr>
          <p:cNvSpPr>
            <a:spLocks noGrp="1"/>
          </p:cNvSpPr>
          <p:nvPr>
            <p:ph type="title"/>
          </p:nvPr>
        </p:nvSpPr>
        <p:spPr/>
        <p:txBody>
          <a:bodyPr/>
          <a:lstStyle/>
          <a:p>
            <a:r>
              <a:rPr lang="zh-CN" altLang="en-US" dirty="0"/>
              <a:t>經營模式圖 示範影片</a:t>
            </a:r>
            <a:endParaRPr lang="zh-TW" altLang="en-US" dirty="0"/>
          </a:p>
        </p:txBody>
      </p:sp>
      <p:pic>
        <p:nvPicPr>
          <p:cNvPr id="5" name="圖片 4">
            <a:extLst>
              <a:ext uri="{FF2B5EF4-FFF2-40B4-BE49-F238E27FC236}">
                <a16:creationId xmlns:a16="http://schemas.microsoft.com/office/drawing/2014/main" id="{31B5CB7F-755B-4C56-A127-62B08927D848}"/>
              </a:ext>
            </a:extLst>
          </p:cNvPr>
          <p:cNvPicPr>
            <a:picLocks noChangeAspect="1"/>
          </p:cNvPicPr>
          <p:nvPr/>
        </p:nvPicPr>
        <p:blipFill>
          <a:blip r:embed="rId3"/>
          <a:stretch>
            <a:fillRect/>
          </a:stretch>
        </p:blipFill>
        <p:spPr>
          <a:xfrm>
            <a:off x="668525" y="2724719"/>
            <a:ext cx="7806950" cy="3980881"/>
          </a:xfrm>
          <a:prstGeom prst="rect">
            <a:avLst/>
          </a:prstGeom>
        </p:spPr>
      </p:pic>
    </p:spTree>
    <p:extLst>
      <p:ext uri="{BB962C8B-B14F-4D97-AF65-F5344CB8AC3E}">
        <p14:creationId xmlns:p14="http://schemas.microsoft.com/office/powerpoint/2010/main" val="1946670353"/>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502</TotalTime>
  <Words>3146</Words>
  <Application>Microsoft Office PowerPoint</Application>
  <PresentationFormat>如螢幕大小 (4:3)</PresentationFormat>
  <Paragraphs>400</Paragraphs>
  <Slides>75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75</vt:i4>
      </vt:variant>
    </vt:vector>
  </HeadingPairs>
  <TitlesOfParts>
    <vt:vector size="80" baseType="lpstr">
      <vt:lpstr>Segoe Condensed</vt:lpstr>
      <vt:lpstr>微軟正黑體</vt:lpstr>
      <vt:lpstr>Arial</vt:lpstr>
      <vt:lpstr>Bookman Old Style</vt:lpstr>
      <vt:lpstr>佈景主題4-粗體大字</vt:lpstr>
      <vt:lpstr>陳擎文</vt:lpstr>
      <vt:lpstr>PowerPoint 簡報</vt:lpstr>
      <vt:lpstr>PowerPoint 簡報</vt:lpstr>
      <vt:lpstr>PowerPoint 簡報</vt:lpstr>
      <vt:lpstr>1. 經營模式畫布的九大要素</vt:lpstr>
      <vt:lpstr>經營模式圖，九大構面</vt:lpstr>
      <vt:lpstr>經營模式圖，九大構面</vt:lpstr>
      <vt:lpstr>經營模式圖，九大構面</vt:lpstr>
      <vt:lpstr>經營模式圖 示範影片</vt:lpstr>
      <vt:lpstr>PowerPoint 簡報</vt:lpstr>
      <vt:lpstr>經營模式圖，九大構面</vt:lpstr>
      <vt:lpstr>經營模式圖，四大導向</vt:lpstr>
      <vt:lpstr>什麼是供給導向？</vt:lpstr>
      <vt:lpstr>什麼是需求導向？</vt:lpstr>
      <vt:lpstr>PowerPoint 簡報</vt:lpstr>
      <vt:lpstr>Uber的客群是？，商品與服務是？</vt:lpstr>
      <vt:lpstr>PowerPoint 簡報</vt:lpstr>
      <vt:lpstr>PowerPoint 簡報</vt:lpstr>
      <vt:lpstr>Uber的客群是？商品與服務是？</vt:lpstr>
      <vt:lpstr>檢查3個供給導向的資源</vt:lpstr>
      <vt:lpstr>Uber 3個需求導向的服務</vt:lpstr>
      <vt:lpstr>鎖定客群了，鎖定商品與服務了，然後。。。</vt:lpstr>
      <vt:lpstr>Uber的財務導向面是什麼？</vt:lpstr>
      <vt:lpstr>檢查2個財務導向的資源：</vt:lpstr>
      <vt:lpstr>PowerPoint 簡報</vt:lpstr>
      <vt:lpstr>PowerPoint 簡報</vt:lpstr>
      <vt:lpstr>發現茶的客群是？商品與服務是？</vt:lpstr>
      <vt:lpstr>發現茶的客群是？商品與服務是？</vt:lpstr>
      <vt:lpstr>供給導向</vt:lpstr>
      <vt:lpstr>供給導向</vt:lpstr>
      <vt:lpstr>鎖定客群了，鎖定商品與服務了，然後。。。</vt:lpstr>
      <vt:lpstr>Uber的財務導向面是什麼？</vt:lpstr>
      <vt:lpstr>檢查2個財務導向的資源：</vt:lpstr>
      <vt:lpstr>PowerPoint 簡報</vt:lpstr>
      <vt:lpstr>Airbnb簡介</vt:lpstr>
      <vt:lpstr>Airbnb簡介</vt:lpstr>
      <vt:lpstr>請畫出經營模式圖</vt:lpstr>
      <vt:lpstr>請畫出：Airbnb的商業模式圖</vt:lpstr>
      <vt:lpstr>請畫出：Airbnb的商業模式圖</vt:lpstr>
      <vt:lpstr>請畫出：Airbnb的商業模式圖</vt:lpstr>
      <vt:lpstr>PowerPoint 簡報</vt:lpstr>
      <vt:lpstr>商業模式畫布的不足</vt:lpstr>
      <vt:lpstr>PowerPoint 簡報</vt:lpstr>
      <vt:lpstr>商業模式畫布的優點</vt:lpstr>
      <vt:lpstr>Uber的財務導向面是什麼？</vt:lpstr>
      <vt:lpstr>PowerPoint 簡報</vt:lpstr>
      <vt:lpstr>1. 經營模式畫布的九大要素</vt:lpstr>
      <vt:lpstr>1.1 顧客分群（Customer Segments）</vt:lpstr>
      <vt:lpstr>1.2 價值主張（Value Propositions）</vt:lpstr>
      <vt:lpstr>1.3 渠道（Channels）</vt:lpstr>
      <vt:lpstr>1.4 顧客關係（Customer Relationships）</vt:lpstr>
      <vt:lpstr>1.5 收入來源（Revenue Streams）</vt:lpstr>
      <vt:lpstr>1.6 關鍵資源（Key Resources）</vt:lpstr>
      <vt:lpstr>1.7 關鍵活動（Key Activities）</vt:lpstr>
      <vt:lpstr>1.8 關鍵夥伴（Key Partnerships）</vt:lpstr>
      <vt:lpstr>1.9 成本結構（Cost Structure）</vt:lpstr>
      <vt:lpstr>PowerPoint 簡報</vt:lpstr>
      <vt:lpstr>2. 如何使用經營模式畫布設計創新經營模式</vt:lpstr>
      <vt:lpstr>2.1 從顧客需求出發</vt:lpstr>
      <vt:lpstr>2.2 創新價值主張</vt:lpstr>
      <vt:lpstr>2.3 優化渠道與顧客關係</vt:lpstr>
      <vt:lpstr>2.4 管理關鍵資源與活動</vt:lpstr>
      <vt:lpstr>2.5 建立強大的合作夥伴關係</vt:lpstr>
      <vt:lpstr>PowerPoint 簡報</vt:lpstr>
      <vt:lpstr>3.1 Airbnb 的成功經營模式</vt:lpstr>
      <vt:lpstr>3.1 Airbnb 的成功經營模式</vt:lpstr>
      <vt:lpstr>3.1 Airbnb 的成功經營模式</vt:lpstr>
      <vt:lpstr>和房客收取交易手續費來獲取收入。</vt:lpstr>
      <vt:lpstr>和房客收取交易手續費來獲取收入。</vt:lpstr>
      <vt:lpstr>什麼是法律合規費用？</vt:lpstr>
      <vt:lpstr>以下是 Airbnb 商業模式畫布的九大構面及其主要項目：</vt:lpstr>
      <vt:lpstr>以下是 Airbnb 商業模式畫布的九大構面及其主要項目：</vt:lpstr>
      <vt:lpstr>以下是 Airbnb 商業模式畫布的九大構面及其主要項目：</vt:lpstr>
      <vt:lpstr>以下是 Airbnb 商業模式畫布的九大構面及其主要項目：</vt:lpstr>
      <vt:lpstr>以下是 Airbnb 商業模式畫布的九大構面及其主要項目：</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User</dc:creator>
  <cp:keywords/>
  <dc:description>generated using python-pptx</dc:description>
  <cp:lastModifiedBy>tsu ccw</cp:lastModifiedBy>
  <cp:revision>38</cp:revision>
  <dcterms:created xsi:type="dcterms:W3CDTF">2013-01-27T09:14:16Z</dcterms:created>
  <dcterms:modified xsi:type="dcterms:W3CDTF">2024-08-17T15:22:11Z</dcterms:modified>
  <cp:category/>
</cp:coreProperties>
</file>