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1" r:id="rId3"/>
    <p:sldId id="271" r:id="rId4"/>
    <p:sldId id="258" r:id="rId5"/>
    <p:sldId id="259" r:id="rId6"/>
    <p:sldId id="260" r:id="rId7"/>
    <p:sldId id="273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5" r:id="rId18"/>
    <p:sldId id="289" r:id="rId19"/>
    <p:sldId id="290" r:id="rId20"/>
    <p:sldId id="291" r:id="rId21"/>
    <p:sldId id="292" r:id="rId22"/>
    <p:sldId id="293" r:id="rId23"/>
    <p:sldId id="294" r:id="rId24"/>
    <p:sldId id="296" r:id="rId25"/>
    <p:sldId id="297" r:id="rId26"/>
    <p:sldId id="272" r:id="rId27"/>
    <p:sldId id="261" r:id="rId28"/>
    <p:sldId id="262" r:id="rId29"/>
    <p:sldId id="263" r:id="rId30"/>
    <p:sldId id="274" r:id="rId31"/>
    <p:sldId id="275" r:id="rId32"/>
    <p:sldId id="264" r:id="rId33"/>
    <p:sldId id="265" r:id="rId34"/>
    <p:sldId id="266" r:id="rId35"/>
    <p:sldId id="267" r:id="rId36"/>
    <p:sldId id="268" r:id="rId37"/>
    <p:sldId id="269" r:id="rId38"/>
    <p:sldId id="277" r:id="rId39"/>
    <p:sldId id="276" r:id="rId40"/>
    <p:sldId id="278" r:id="rId41"/>
    <p:sldId id="270" r:id="rId4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4828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958495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0424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9322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8468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67852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27F98618-888C-45CA-AF81-24FC32205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FF0000"/>
                </a:solidFill>
                <a:effectLst/>
                <a:latin typeface="system-ui"/>
              </a:rPr>
              <a:t>☎ </a:t>
            </a:r>
            <a:r>
              <a:rPr lang="en-US" altLang="zh-CN" dirty="0"/>
              <a:t>4. </a:t>
            </a:r>
            <a:r>
              <a:rPr lang="zh-TW" altLang="en-US" dirty="0"/>
              <a:t>數位轉型與經營模式創新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DFF374-A0B1-4878-BEEA-FEC08C97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按需經濟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利用數位平台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即時滿足</a:t>
            </a:r>
            <a:r>
              <a:rPr lang="zh-TW" altLang="en-US" dirty="0">
                <a:solidFill>
                  <a:srgbClr val="7030A0"/>
                </a:solidFill>
              </a:rPr>
              <a:t>消費者的需求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CN" altLang="en-US" dirty="0"/>
              <a:t>範例：</a:t>
            </a:r>
            <a:endParaRPr lang="en-US" altLang="zh-CN" dirty="0"/>
          </a:p>
          <a:p>
            <a:pPr lvl="1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出行平台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TW" dirty="0">
                <a:solidFill>
                  <a:srgbClr val="C00000"/>
                </a:solidFill>
              </a:rPr>
              <a:t>Uber</a:t>
            </a:r>
            <a:r>
              <a:rPr lang="zh-TW" altLang="en-US" dirty="0">
                <a:solidFill>
                  <a:srgbClr val="C00000"/>
                </a:solidFill>
              </a:rPr>
              <a:t>和</a:t>
            </a:r>
            <a:r>
              <a:rPr lang="en-US" altLang="zh-TW" dirty="0">
                <a:solidFill>
                  <a:srgbClr val="C00000"/>
                </a:solidFill>
              </a:rPr>
              <a:t>Lyft</a:t>
            </a:r>
          </a:p>
          <a:p>
            <a:pPr lvl="1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外賣配送服務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平台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TW" dirty="0" err="1">
                <a:solidFill>
                  <a:srgbClr val="C00000"/>
                </a:solidFill>
              </a:rPr>
              <a:t>DoorDash</a:t>
            </a:r>
            <a:r>
              <a:rPr lang="zh-TW" altLang="en-US" dirty="0">
                <a:solidFill>
                  <a:srgbClr val="C00000"/>
                </a:solidFill>
              </a:rPr>
              <a:t>和</a:t>
            </a:r>
            <a:r>
              <a:rPr lang="en-US" altLang="zh-TW" dirty="0">
                <a:solidFill>
                  <a:srgbClr val="C00000"/>
                </a:solidFill>
              </a:rPr>
              <a:t>Deliveroo</a:t>
            </a:r>
          </a:p>
          <a:p>
            <a:r>
              <a:rPr lang="zh-TW" altLang="en-US" dirty="0"/>
              <a:t>消費者可以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7030A0"/>
                </a:solidFill>
              </a:rPr>
              <a:t>隨時隨地獲取服務，</a:t>
            </a:r>
            <a:endParaRPr lang="en-US" altLang="zh-TW" dirty="0">
              <a:solidFill>
                <a:srgbClr val="7030A0"/>
              </a:solidFill>
            </a:endParaRPr>
          </a:p>
          <a:p>
            <a:pPr lvl="1"/>
            <a:r>
              <a:rPr lang="zh-TW" altLang="en-US" dirty="0">
                <a:solidFill>
                  <a:srgbClr val="7030A0"/>
                </a:solidFill>
              </a:rPr>
              <a:t>服務提供者則利用空閒時間或資源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zh-TW" altLang="en-US" dirty="0">
                <a:solidFill>
                  <a:srgbClr val="7030A0"/>
                </a:solidFill>
              </a:rPr>
              <a:t>來滿足需求。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B874C0-2AED-45A4-931A-B1B7C9C5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按需經濟</a:t>
            </a:r>
            <a:br>
              <a:rPr lang="en-US" altLang="zh-TW" b="1" dirty="0"/>
            </a:br>
            <a:r>
              <a:rPr lang="zh-TW" altLang="en-US" b="1" dirty="0"/>
              <a:t>（</a:t>
            </a:r>
            <a:r>
              <a:rPr lang="en-US" altLang="zh-TW" b="1" dirty="0"/>
              <a:t>On-Demand Economy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26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34B5E77-90F9-4960-B283-CCC9D266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訂閱經濟模式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TW" altLang="en-US" dirty="0"/>
              <a:t>讓消費者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按月或按年</a:t>
            </a:r>
            <a:r>
              <a:rPr lang="en-US" altLang="zh-CN" dirty="0"/>
              <a:t>】</a:t>
            </a:r>
            <a:r>
              <a:rPr lang="zh-TW" altLang="en-US" dirty="0">
                <a:solidFill>
                  <a:srgbClr val="C00000"/>
                </a:solidFill>
              </a:rPr>
              <a:t>支付費用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持續獲得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</a:rPr>
              <a:t>產品或服務</a:t>
            </a:r>
            <a:r>
              <a:rPr lang="en-US" altLang="zh-CN" dirty="0"/>
              <a:t>】</a:t>
            </a:r>
            <a:endParaRPr lang="en-US" altLang="zh-TW" dirty="0"/>
          </a:p>
          <a:p>
            <a:r>
              <a:rPr lang="zh-CN" altLang="en-US" dirty="0"/>
              <a:t>範例：</a:t>
            </a:r>
            <a:endParaRPr lang="en-US" altLang="zh-CN" dirty="0"/>
          </a:p>
          <a:p>
            <a:pPr lvl="1"/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音樂和視頻串流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平台</a:t>
            </a:r>
            <a:r>
              <a:rPr lang="zh-CN" altLang="en-US" dirty="0"/>
              <a:t>：</a:t>
            </a:r>
            <a:r>
              <a:rPr lang="zh-TW" altLang="en-US" dirty="0"/>
              <a:t>（如</a:t>
            </a:r>
            <a:r>
              <a:rPr lang="en-US" altLang="zh-TW" dirty="0"/>
              <a:t>Spotify</a:t>
            </a:r>
            <a:r>
              <a:rPr lang="zh-TW" altLang="en-US" dirty="0"/>
              <a:t>、</a:t>
            </a:r>
            <a:r>
              <a:rPr lang="en-US" altLang="zh-TW" dirty="0"/>
              <a:t>Netflix</a:t>
            </a:r>
            <a:r>
              <a:rPr lang="zh-TW" altLang="en-US" dirty="0"/>
              <a:t>）、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軟體即服務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平台</a:t>
            </a:r>
            <a:r>
              <a:rPr lang="zh-CN" altLang="en-US" dirty="0"/>
              <a:t>： </a:t>
            </a:r>
            <a:r>
              <a:rPr lang="zh-TW" altLang="en-US" dirty="0"/>
              <a:t>（</a:t>
            </a:r>
            <a:r>
              <a:rPr lang="en-US" altLang="zh-TW" dirty="0"/>
              <a:t>SaaS</a:t>
            </a:r>
            <a:r>
              <a:rPr lang="zh-TW" altLang="en-US" dirty="0"/>
              <a:t>，如</a:t>
            </a:r>
            <a:r>
              <a:rPr lang="en-US" altLang="zh-TW" dirty="0"/>
              <a:t>Microsoft 365</a:t>
            </a:r>
            <a:r>
              <a:rPr lang="zh-TW" altLang="en-US" dirty="0"/>
              <a:t>）、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日用品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平台</a:t>
            </a:r>
            <a:r>
              <a:rPr lang="zh-CN" altLang="en-US" dirty="0"/>
              <a:t>： </a:t>
            </a:r>
            <a:r>
              <a:rPr lang="zh-TW" altLang="en-US" dirty="0"/>
              <a:t>（如</a:t>
            </a:r>
            <a:r>
              <a:rPr lang="en-US" altLang="zh-TW" dirty="0"/>
              <a:t>Dollar Shave Club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CN" altLang="en-US" dirty="0"/>
              <a:t>可</a:t>
            </a:r>
            <a:r>
              <a:rPr lang="zh-TW" altLang="en-US" dirty="0"/>
              <a:t>為企業提供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穩定的收入流，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並</a:t>
            </a:r>
            <a:r>
              <a:rPr lang="zh-TW" altLang="en-US" dirty="0">
                <a:solidFill>
                  <a:srgbClr val="C00000"/>
                </a:solidFill>
              </a:rPr>
              <a:t>增強與客戶的黏性</a:t>
            </a:r>
            <a:r>
              <a:rPr lang="zh-TW" altLang="en-US" dirty="0"/>
              <a:t>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642410-4120-4725-9070-84218FAE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訂閱經濟</a:t>
            </a:r>
            <a:br>
              <a:rPr lang="en-US" altLang="zh-TW" b="1" dirty="0"/>
            </a:br>
            <a:r>
              <a:rPr lang="zh-TW" altLang="en-US" b="1" dirty="0"/>
              <a:t>（</a:t>
            </a:r>
            <a:r>
              <a:rPr lang="en-US" altLang="zh-TW" b="1" dirty="0"/>
              <a:t>Subscription Economy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826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0998123-4B92-4F52-871F-C9B3506A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智能製造經濟</a:t>
            </a:r>
            <a:r>
              <a:rPr lang="zh-CN" altLang="en-US" dirty="0"/>
              <a:t>，使用：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物聯網（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IoT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）</a:t>
            </a:r>
            <a:endParaRPr lang="en-US" altLang="zh-TW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人工智慧（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AI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）</a:t>
            </a:r>
            <a:endParaRPr lang="en-US" altLang="zh-TW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自動化技術</a:t>
            </a:r>
            <a:endParaRPr lang="en-US" altLang="zh-TW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來優化製造過程。</a:t>
            </a:r>
            <a:endParaRPr lang="en-US" altLang="zh-TW" dirty="0"/>
          </a:p>
          <a:p>
            <a:r>
              <a:rPr lang="zh-TW" altLang="en-US" dirty="0"/>
              <a:t>模式</a:t>
            </a:r>
            <a:r>
              <a:rPr lang="zh-CN" altLang="en-US" dirty="0"/>
              <a:t>特色：</a:t>
            </a:r>
            <a:endParaRPr lang="en-US" altLang="zh-CN" dirty="0"/>
          </a:p>
          <a:p>
            <a:pPr lvl="1"/>
            <a:r>
              <a:rPr lang="zh-TW" altLang="en-US" dirty="0"/>
              <a:t>強調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數據驅動的決策</a:t>
            </a:r>
            <a:r>
              <a:rPr lang="zh-TW" altLang="en-US" dirty="0"/>
              <a:t>、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自動化流程</a:t>
            </a:r>
            <a:r>
              <a:rPr lang="zh-CN" altLang="en-US" dirty="0"/>
              <a:t>，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靈活的生產系統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從而提高生產效率、降低成本並縮短產品上市時間。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D1F90A-3829-40D1-9DB0-1C866F7F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智能製造經濟</a:t>
            </a:r>
            <a:br>
              <a:rPr lang="en-US" altLang="zh-TW" b="1" dirty="0"/>
            </a:br>
            <a:r>
              <a:rPr lang="zh-TW" altLang="en-US" sz="4000" b="1" dirty="0"/>
              <a:t>（</a:t>
            </a:r>
            <a:r>
              <a:rPr lang="en-US" altLang="zh-TW" sz="4000" b="1" dirty="0"/>
              <a:t>Smart Manufacturing Economy</a:t>
            </a:r>
            <a:r>
              <a:rPr lang="zh-TW" altLang="en-US" sz="4000" b="1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14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E0FF6-EC06-4C5C-8CCB-3739DCC7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共享經濟模式</a:t>
            </a:r>
            <a:r>
              <a:rPr lang="zh-CN" altLang="en-US" dirty="0"/>
              <a:t>，</a:t>
            </a:r>
            <a:r>
              <a:rPr lang="zh-TW" altLang="en-US" dirty="0"/>
              <a:t>強調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資源的共享和共同使用，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減少閒置資源的浪費。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CN" altLang="en-US" dirty="0"/>
              <a:t>範例：</a:t>
            </a:r>
            <a:endParaRPr lang="en-US" altLang="zh-CN" dirty="0"/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Airbnb</a:t>
            </a:r>
            <a:r>
              <a:rPr lang="zh-TW" altLang="en-US" dirty="0">
                <a:solidFill>
                  <a:srgbClr val="C00000"/>
                </a:solidFill>
              </a:rPr>
              <a:t>和</a:t>
            </a:r>
            <a:r>
              <a:rPr lang="en-US" altLang="zh-TW" dirty="0" err="1">
                <a:solidFill>
                  <a:srgbClr val="C00000"/>
                </a:solidFill>
              </a:rPr>
              <a:t>WeWork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zh-TW" altLang="en-US" dirty="0">
                <a:solidFill>
                  <a:srgbClr val="C00000"/>
                </a:solidFill>
              </a:rPr>
              <a:t>是共享經濟的典型代表，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>
                <a:solidFill>
                  <a:srgbClr val="7030A0"/>
                </a:solidFill>
                <a:highlight>
                  <a:srgbClr val="FFFF00"/>
                </a:highlight>
              </a:rPr>
              <a:t>Airbnb</a:t>
            </a:r>
            <a:r>
              <a:rPr lang="zh-CN" altLang="en-US" dirty="0"/>
              <a:t>：</a:t>
            </a:r>
            <a:r>
              <a:rPr lang="zh-TW" altLang="en-US" dirty="0"/>
              <a:t>讓個人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出租閒置的房間或房</a:t>
            </a:r>
            <a:r>
              <a:rPr lang="zh-TW" altLang="en-US" dirty="0"/>
              <a:t>屋，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7030A0"/>
                </a:solidFill>
                <a:highlight>
                  <a:srgbClr val="FFFF00"/>
                </a:highlight>
              </a:rPr>
              <a:t>WeWork</a:t>
            </a:r>
            <a:r>
              <a:rPr lang="zh-CN" altLang="en-US" dirty="0"/>
              <a:t>：</a:t>
            </a:r>
            <a:r>
              <a:rPr lang="zh-TW" altLang="en-US" dirty="0"/>
              <a:t>則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讓企業和個人共享辦公空間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這種模式打破了傳統的所有權概念，更多地強調使用權和共享價值。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E86614-73E5-4289-9CA9-9F37B4B3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共享經濟</a:t>
            </a:r>
            <a:br>
              <a:rPr lang="en-US" altLang="zh-TW" b="1" dirty="0"/>
            </a:br>
            <a:r>
              <a:rPr lang="zh-TW" altLang="en-US" b="1" dirty="0"/>
              <a:t>（</a:t>
            </a:r>
            <a:r>
              <a:rPr lang="en-US" altLang="zh-TW" b="1" dirty="0"/>
              <a:t>Sharing Economy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67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5A4B8D7-19EE-409E-B393-A99197EB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平台經濟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7030A0"/>
                </a:solidFill>
              </a:rPr>
              <a:t>就是社群網站，或交易平台</a:t>
            </a:r>
            <a:r>
              <a:rPr lang="en-US" altLang="zh-CN" dirty="0"/>
              <a:t>)</a:t>
            </a:r>
          </a:p>
          <a:p>
            <a:pPr lvl="1"/>
            <a:r>
              <a:rPr lang="zh-TW" altLang="en-US" sz="3000" dirty="0"/>
              <a:t>依賴於</a:t>
            </a:r>
            <a:r>
              <a:rPr lang="zh-TW" altLang="en-US" sz="3000" dirty="0">
                <a:solidFill>
                  <a:srgbClr val="C00000"/>
                </a:solidFill>
                <a:highlight>
                  <a:srgbClr val="FFFF00"/>
                </a:highlight>
              </a:rPr>
              <a:t>數位平台</a:t>
            </a:r>
            <a:r>
              <a:rPr lang="zh-TW" altLang="en-US" sz="3000" dirty="0"/>
              <a:t>，</a:t>
            </a:r>
            <a:endParaRPr lang="en-US" altLang="zh-TW" sz="3000" dirty="0"/>
          </a:p>
          <a:p>
            <a:pPr lvl="1"/>
            <a:r>
              <a:rPr lang="zh-TW" altLang="en-US" sz="3000" dirty="0"/>
              <a:t>將</a:t>
            </a:r>
            <a:r>
              <a:rPr lang="zh-TW" altLang="en-US" sz="3000" dirty="0">
                <a:solidFill>
                  <a:srgbClr val="C00000"/>
                </a:solidFill>
                <a:highlight>
                  <a:srgbClr val="FFFF00"/>
                </a:highlight>
              </a:rPr>
              <a:t>供應方和需求方直接連接起來</a:t>
            </a:r>
            <a:r>
              <a:rPr lang="zh-TW" altLang="en-US" sz="3000" dirty="0"/>
              <a:t>，從而促進交易和互動。</a:t>
            </a:r>
            <a:endParaRPr lang="en-US" altLang="zh-TW" sz="3000" dirty="0"/>
          </a:p>
          <a:p>
            <a:r>
              <a:rPr lang="zh-CN" altLang="en-US" sz="4300" dirty="0"/>
              <a:t>範例：</a:t>
            </a:r>
            <a:endParaRPr lang="en-US" altLang="zh-CN" sz="4300" dirty="0"/>
          </a:p>
          <a:p>
            <a:pPr lvl="1"/>
            <a:r>
              <a:rPr lang="en-US" altLang="zh-TW" sz="3000" dirty="0">
                <a:solidFill>
                  <a:srgbClr val="7030A0"/>
                </a:solidFill>
              </a:rPr>
              <a:t>Amazon</a:t>
            </a:r>
            <a:r>
              <a:rPr lang="zh-TW" altLang="en-US" sz="3000" dirty="0">
                <a:solidFill>
                  <a:srgbClr val="7030A0"/>
                </a:solidFill>
              </a:rPr>
              <a:t>、</a:t>
            </a:r>
            <a:r>
              <a:rPr lang="en-US" altLang="zh-TW" sz="3000" dirty="0">
                <a:solidFill>
                  <a:srgbClr val="7030A0"/>
                </a:solidFill>
              </a:rPr>
              <a:t>Alibaba</a:t>
            </a:r>
            <a:r>
              <a:rPr lang="zh-TW" altLang="en-US" sz="3000" dirty="0">
                <a:solidFill>
                  <a:srgbClr val="7030A0"/>
                </a:solidFill>
              </a:rPr>
              <a:t>、</a:t>
            </a:r>
            <a:r>
              <a:rPr lang="en-US" altLang="zh-TW" sz="3000" dirty="0">
                <a:solidFill>
                  <a:srgbClr val="7030A0"/>
                </a:solidFill>
              </a:rPr>
              <a:t>Facebook</a:t>
            </a:r>
            <a:r>
              <a:rPr lang="zh-CN" altLang="en-US" sz="3000" dirty="0">
                <a:solidFill>
                  <a:srgbClr val="7030A0"/>
                </a:solidFill>
              </a:rPr>
              <a:t>：</a:t>
            </a:r>
            <a:r>
              <a:rPr lang="zh-TW" altLang="en-US" sz="3000" dirty="0">
                <a:solidFill>
                  <a:srgbClr val="7030A0"/>
                </a:solidFill>
              </a:rPr>
              <a:t>都是平台經濟代表，</a:t>
            </a:r>
            <a:endParaRPr lang="en-US" altLang="zh-TW" sz="3000" dirty="0">
              <a:solidFill>
                <a:srgbClr val="7030A0"/>
              </a:solidFill>
            </a:endParaRPr>
          </a:p>
          <a:p>
            <a:pPr lvl="1"/>
            <a:r>
              <a:rPr lang="zh-TW" altLang="en-US" sz="3000" dirty="0"/>
              <a:t>這些平台通過</a:t>
            </a:r>
            <a:endParaRPr lang="en-US" altLang="zh-TW" sz="3000" dirty="0"/>
          </a:p>
          <a:p>
            <a:pPr lvl="2"/>
            <a:r>
              <a:rPr lang="zh-TW" altLang="en-US" sz="2600" dirty="0">
                <a:highlight>
                  <a:srgbClr val="FFFF00"/>
                </a:highlight>
              </a:rPr>
              <a:t>提供</a:t>
            </a:r>
            <a:r>
              <a:rPr lang="zh-CN" altLang="en-US" sz="2600" dirty="0">
                <a:highlight>
                  <a:srgbClr val="FFFF00"/>
                </a:highlight>
              </a:rPr>
              <a:t>各種</a:t>
            </a:r>
            <a:r>
              <a:rPr lang="zh-TW" altLang="en-US" sz="2600" dirty="0">
                <a:highlight>
                  <a:srgbClr val="FFFF00"/>
                </a:highlight>
              </a:rPr>
              <a:t>服務</a:t>
            </a:r>
            <a:r>
              <a:rPr lang="zh-CN" altLang="en-US" sz="2600" dirty="0"/>
              <a:t>：</a:t>
            </a:r>
            <a:r>
              <a:rPr lang="en-US" altLang="zh-CN" sz="2600" dirty="0"/>
              <a:t>【</a:t>
            </a:r>
            <a:r>
              <a:rPr lang="zh-TW" altLang="en-US" sz="2600" dirty="0">
                <a:solidFill>
                  <a:srgbClr val="7030A0"/>
                </a:solidFill>
                <a:highlight>
                  <a:srgbClr val="FFFF00"/>
                </a:highlight>
              </a:rPr>
              <a:t>市場</a:t>
            </a:r>
            <a:r>
              <a:rPr lang="zh-CN" altLang="en-US" sz="2600" dirty="0">
                <a:solidFill>
                  <a:srgbClr val="7030A0"/>
                </a:solidFill>
                <a:highlight>
                  <a:srgbClr val="FFFF00"/>
                </a:highlight>
              </a:rPr>
              <a:t>交易</a:t>
            </a:r>
            <a:r>
              <a:rPr lang="zh-TW" altLang="en-US" sz="2600" dirty="0">
                <a:solidFill>
                  <a:srgbClr val="7030A0"/>
                </a:solidFill>
                <a:highlight>
                  <a:srgbClr val="FFFF00"/>
                </a:highlight>
              </a:rPr>
              <a:t>、社交網絡</a:t>
            </a:r>
            <a:r>
              <a:rPr lang="zh-CN" altLang="en-US" sz="2600" dirty="0">
                <a:solidFill>
                  <a:srgbClr val="7030A0"/>
                </a:solidFill>
                <a:highlight>
                  <a:srgbClr val="FFFF00"/>
                </a:highlight>
              </a:rPr>
              <a:t>，</a:t>
            </a:r>
            <a:r>
              <a:rPr lang="zh-TW" altLang="en-US" sz="2600" dirty="0">
                <a:solidFill>
                  <a:srgbClr val="7030A0"/>
                </a:solidFill>
                <a:highlight>
                  <a:srgbClr val="FFFF00"/>
                </a:highlight>
              </a:rPr>
              <a:t>支付系統</a:t>
            </a:r>
            <a:r>
              <a:rPr lang="en-US" altLang="zh-CN" sz="2600" dirty="0"/>
              <a:t>】</a:t>
            </a:r>
            <a:endParaRPr lang="en-US" altLang="zh-TW" sz="2600" dirty="0"/>
          </a:p>
          <a:p>
            <a:pPr lvl="1"/>
            <a:r>
              <a:rPr lang="zh-TW" altLang="en-US" sz="3000" dirty="0"/>
              <a:t>獲得了大量用戶和交易量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FBC316-4D56-448B-A4FA-C4DA92E5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平台經濟</a:t>
            </a:r>
            <a:br>
              <a:rPr lang="en-US" altLang="zh-TW" b="1" dirty="0"/>
            </a:br>
            <a:r>
              <a:rPr lang="zh-TW" altLang="en-US" b="1" dirty="0"/>
              <a:t>（</a:t>
            </a:r>
            <a:r>
              <a:rPr lang="en-US" altLang="zh-TW" b="1" dirty="0"/>
              <a:t>Platform Economy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68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2D6F6FF-C628-40F6-AEA9-C6D1C6A9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sz="4500" dirty="0"/>
              <a:t>隨著大數據技術的發展，數據經濟模式逐漸興起。</a:t>
            </a:r>
            <a:endParaRPr lang="en-US" altLang="zh-TW" sz="4500" dirty="0"/>
          </a:p>
          <a:p>
            <a:pPr lvl="1"/>
            <a:r>
              <a:rPr lang="zh-TW" altLang="en-US" sz="3200" dirty="0">
                <a:solidFill>
                  <a:srgbClr val="7030A0"/>
                </a:solidFill>
              </a:rPr>
              <a:t>企業通過</a:t>
            </a:r>
            <a:r>
              <a:rPr lang="en-US" altLang="zh-CN" sz="3200" dirty="0">
                <a:solidFill>
                  <a:srgbClr val="7030A0"/>
                </a:solidFill>
              </a:rPr>
              <a:t>【</a:t>
            </a:r>
            <a:r>
              <a:rPr lang="zh-TW" altLang="en-US" sz="3200" dirty="0">
                <a:solidFill>
                  <a:srgbClr val="7030A0"/>
                </a:solidFill>
              </a:rPr>
              <a:t>收集、分析</a:t>
            </a:r>
            <a:r>
              <a:rPr lang="zh-CN" altLang="en-US" sz="3200" dirty="0">
                <a:solidFill>
                  <a:srgbClr val="7030A0"/>
                </a:solidFill>
              </a:rPr>
              <a:t>數據</a:t>
            </a:r>
            <a:r>
              <a:rPr lang="en-US" altLang="zh-CN" sz="3200" dirty="0">
                <a:solidFill>
                  <a:srgbClr val="7030A0"/>
                </a:solidFill>
              </a:rPr>
              <a:t>】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3200" dirty="0"/>
              <a:t>利用數據來創造價值，</a:t>
            </a:r>
            <a:endParaRPr lang="en-US" altLang="zh-TW" sz="3200" dirty="0"/>
          </a:p>
          <a:p>
            <a:r>
              <a:rPr lang="zh-TW" altLang="en-US" sz="5100" b="1" i="0" dirty="0">
                <a:solidFill>
                  <a:srgbClr val="FF0000"/>
                </a:solidFill>
                <a:effectLst/>
                <a:latin typeface="system-ui"/>
              </a:rPr>
              <a:t>☎</a:t>
            </a:r>
            <a:r>
              <a:rPr lang="zh-CN" altLang="en-US" sz="5100" dirty="0"/>
              <a:t>範例：通過以下服務，</a:t>
            </a:r>
            <a:r>
              <a:rPr lang="zh-TW" altLang="en-US" sz="5400" dirty="0"/>
              <a:t>來提升業務效率和客戶體驗</a:t>
            </a:r>
            <a:endParaRPr lang="en-US" altLang="zh-TW" sz="5400" dirty="0"/>
          </a:p>
          <a:p>
            <a:pPr lvl="1"/>
            <a:r>
              <a:rPr lang="zh-TW" altLang="en-US" sz="4000" dirty="0">
                <a:solidFill>
                  <a:srgbClr val="C00000"/>
                </a:solidFill>
                <a:highlight>
                  <a:srgbClr val="FFFF00"/>
                </a:highlight>
              </a:rPr>
              <a:t>精準營銷、</a:t>
            </a:r>
            <a:endParaRPr lang="en-US" altLang="zh-TW" sz="40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sz="4000" dirty="0">
                <a:solidFill>
                  <a:srgbClr val="C00000"/>
                </a:solidFill>
                <a:highlight>
                  <a:srgbClr val="FFFF00"/>
                </a:highlight>
              </a:rPr>
              <a:t>個性化服務</a:t>
            </a:r>
            <a:endParaRPr lang="en-US" altLang="zh-TW" sz="40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sz="4000" dirty="0">
                <a:solidFill>
                  <a:srgbClr val="C00000"/>
                </a:solidFill>
                <a:highlight>
                  <a:srgbClr val="FFFF00"/>
                </a:highlight>
              </a:rPr>
              <a:t>預測分析</a:t>
            </a:r>
            <a:endParaRPr lang="en-US" altLang="zh-TW" sz="40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zh-TW" altLang="en-US" sz="5100" b="1" i="0" dirty="0">
                <a:solidFill>
                  <a:srgbClr val="FF0000"/>
                </a:solidFill>
                <a:effectLst/>
                <a:latin typeface="system-ui"/>
              </a:rPr>
              <a:t>☎</a:t>
            </a:r>
            <a:r>
              <a:rPr lang="zh-TW" altLang="en-US" sz="5100" dirty="0"/>
              <a:t>這一模式對於</a:t>
            </a:r>
            <a:r>
              <a:rPr lang="zh-CN" altLang="en-US" sz="5100" dirty="0"/>
              <a:t>以下</a:t>
            </a:r>
            <a:r>
              <a:rPr lang="zh-TW" altLang="en-US" sz="5100" dirty="0"/>
              <a:t>領域特別重要</a:t>
            </a:r>
            <a:endParaRPr lang="en-US" altLang="zh-TW" sz="5100" dirty="0"/>
          </a:p>
          <a:p>
            <a:pPr lvl="1"/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數位廣告</a:t>
            </a:r>
            <a:endParaRPr lang="en-US" altLang="zh-TW" sz="40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電子商務</a:t>
            </a:r>
            <a:endParaRPr lang="en-US" altLang="zh-TW" sz="40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金融服務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B267D88-2A96-4285-94F4-C2E4DBF6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FF0000"/>
                </a:solidFill>
                <a:effectLst/>
                <a:latin typeface="system-ui"/>
              </a:rPr>
              <a:t>☎</a:t>
            </a:r>
            <a:r>
              <a:rPr lang="zh-TW" altLang="en-US" b="1" dirty="0"/>
              <a:t>數據經濟（</a:t>
            </a:r>
            <a:r>
              <a:rPr lang="en-US" altLang="zh-TW" b="1" dirty="0"/>
              <a:t>Data Economy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01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5294454-7854-4819-85B6-9406C790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零工經濟模式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打破</a:t>
            </a:r>
            <a:r>
              <a:rPr lang="zh-TW" altLang="en-US" dirty="0">
                <a:solidFill>
                  <a:srgbClr val="7030A0"/>
                </a:solidFill>
              </a:rPr>
              <a:t>了傳統的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長期雇傭</a:t>
            </a:r>
            <a:r>
              <a:rPr lang="zh-TW" altLang="en-US" dirty="0">
                <a:solidFill>
                  <a:srgbClr val="7030A0"/>
                </a:solidFill>
              </a:rPr>
              <a:t>關係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允許工作者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根據自己的時間和技能</a:t>
            </a:r>
            <a:endParaRPr lang="en-US" altLang="zh-TW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自由選擇</a:t>
            </a:r>
            <a:r>
              <a:rPr lang="zh-TW" altLang="en-US" dirty="0">
                <a:highlight>
                  <a:srgbClr val="FFFF00"/>
                </a:highlight>
              </a:rPr>
              <a:t>短期或臨時</a:t>
            </a:r>
            <a:r>
              <a:rPr lang="zh-TW" altLang="en-US" dirty="0"/>
              <a:t>的工作任務。</a:t>
            </a:r>
            <a:endParaRPr lang="en-US" altLang="zh-TW" dirty="0"/>
          </a:p>
          <a:p>
            <a:r>
              <a:rPr lang="zh-CN" altLang="en-US" dirty="0"/>
              <a:t>優點：</a:t>
            </a:r>
            <a:endParaRPr lang="en-US" altLang="zh-CN" dirty="0"/>
          </a:p>
          <a:p>
            <a:pPr lvl="1"/>
            <a:r>
              <a:rPr lang="zh-TW" altLang="en-US" dirty="0"/>
              <a:t>這種模式為工作者提供了更多的靈活性，</a:t>
            </a:r>
            <a:endParaRPr lang="en-US" altLang="zh-TW" dirty="0"/>
          </a:p>
          <a:p>
            <a:pPr lvl="1"/>
            <a:r>
              <a:rPr lang="zh-TW" altLang="en-US" dirty="0"/>
              <a:t>也讓企業能夠靈活調配人力資源。</a:t>
            </a:r>
            <a:endParaRPr lang="en-US" altLang="zh-TW" dirty="0"/>
          </a:p>
          <a:p>
            <a:r>
              <a:rPr lang="zh-CN" altLang="en-US" dirty="0"/>
              <a:t>範例：</a:t>
            </a:r>
            <a:endParaRPr lang="en-US" altLang="zh-CN" dirty="0"/>
          </a:p>
          <a:p>
            <a:pPr lvl="1"/>
            <a:r>
              <a:rPr lang="zh-CN" altLang="en-US" dirty="0"/>
              <a:t>平台</a:t>
            </a:r>
            <a:r>
              <a:rPr lang="zh-TW" altLang="en-US" dirty="0"/>
              <a:t>典型代表</a:t>
            </a:r>
            <a:r>
              <a:rPr lang="zh-CN" altLang="en-US" dirty="0"/>
              <a:t>：</a:t>
            </a:r>
            <a:r>
              <a:rPr lang="en-US" altLang="zh-TW" dirty="0"/>
              <a:t>Fiverr</a:t>
            </a:r>
            <a:r>
              <a:rPr lang="zh-TW" altLang="en-US" dirty="0"/>
              <a:t>和</a:t>
            </a:r>
            <a:r>
              <a:rPr lang="en-US" altLang="zh-TW" dirty="0"/>
              <a:t>Upwork</a:t>
            </a:r>
            <a:r>
              <a:rPr lang="zh-TW" altLang="en-US" dirty="0"/>
              <a:t>是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8E816BF-5E1A-47FC-8223-FDF6F27A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零工經濟（</a:t>
            </a:r>
            <a:r>
              <a:rPr lang="en-US" altLang="zh-TW" b="1" dirty="0"/>
              <a:t>Gig Economy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72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AFC40C-DF81-4BAC-A7E3-AAC8B0FC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查字典：</a:t>
            </a:r>
            <a:r>
              <a:rPr lang="en-US" altLang="zh-CN" dirty="0">
                <a:solidFill>
                  <a:srgbClr val="7030A0"/>
                </a:solidFill>
              </a:rPr>
              <a:t>Gig = </a:t>
            </a:r>
            <a:r>
              <a:rPr lang="zh-CN" altLang="en-US" dirty="0">
                <a:solidFill>
                  <a:srgbClr val="7030A0"/>
                </a:solidFill>
              </a:rPr>
              <a:t>演出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TW" altLang="en-US" dirty="0"/>
              <a:t>在「</a:t>
            </a:r>
            <a:r>
              <a:rPr lang="en-US" altLang="zh-TW" dirty="0"/>
              <a:t>Gig Economy</a:t>
            </a:r>
            <a:r>
              <a:rPr lang="zh-TW" altLang="en-US" dirty="0"/>
              <a:t>」中，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「</a:t>
            </a:r>
            <a:r>
              <a:rPr lang="en-US" altLang="zh-TW" dirty="0">
                <a:highlight>
                  <a:srgbClr val="FFFF00"/>
                </a:highlight>
              </a:rPr>
              <a:t>gig</a:t>
            </a:r>
            <a:r>
              <a:rPr lang="zh-TW" altLang="en-US" dirty="0">
                <a:highlight>
                  <a:srgbClr val="FFFF00"/>
                </a:highlight>
              </a:rPr>
              <a:t>」</a:t>
            </a:r>
            <a:r>
              <a:rPr lang="zh-TW" altLang="en-US" dirty="0"/>
              <a:t>這個詞來自於音樂界，最初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是指音樂家的一場演出或一次性工作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隨著時間的推移，「</a:t>
            </a:r>
            <a:r>
              <a:rPr lang="en-US" altLang="zh-TW" dirty="0"/>
              <a:t>gig</a:t>
            </a:r>
            <a:r>
              <a:rPr lang="zh-TW" altLang="en-US" dirty="0"/>
              <a:t>」的含義擴展到了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任何</a:t>
            </a:r>
            <a:r>
              <a:rPr lang="zh-TW" altLang="en-US" sz="4400" dirty="0">
                <a:solidFill>
                  <a:srgbClr val="C00000"/>
                </a:solidFill>
                <a:highlight>
                  <a:srgbClr val="FFFF00"/>
                </a:highlight>
              </a:rPr>
              <a:t>臨時性</a:t>
            </a:r>
            <a:r>
              <a:rPr lang="zh-TW" altLang="en-US" dirty="0">
                <a:solidFill>
                  <a:srgbClr val="C00000"/>
                </a:solidFill>
              </a:rPr>
              <a:t>或</a:t>
            </a:r>
            <a:r>
              <a:rPr lang="zh-TW" altLang="en-US" sz="4000" dirty="0">
                <a:solidFill>
                  <a:srgbClr val="C00000"/>
                </a:solidFill>
                <a:highlight>
                  <a:srgbClr val="FFFF00"/>
                </a:highlight>
              </a:rPr>
              <a:t>短期</a:t>
            </a:r>
            <a:r>
              <a:rPr lang="zh-TW" altLang="en-US" dirty="0">
                <a:solidFill>
                  <a:srgbClr val="C00000"/>
                </a:solidFill>
              </a:rPr>
              <a:t>的工作任務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1E5358C-BD63-4285-B2A6-FD978179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Gig</a:t>
            </a:r>
            <a:r>
              <a:rPr lang="zh-CN" altLang="en-US" dirty="0"/>
              <a:t>是什麼意思？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58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2F7D3CB-C01E-4C28-8985-2F27CB1E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5400" b="1" dirty="0"/>
              <a:t>Fiverr</a:t>
            </a:r>
            <a:r>
              <a:rPr lang="zh-TW" altLang="en-US" sz="5400" dirty="0"/>
              <a:t> 和 </a:t>
            </a:r>
            <a:r>
              <a:rPr lang="en-US" altLang="zh-TW" sz="5400" b="1" dirty="0"/>
              <a:t>Upwork</a:t>
            </a:r>
            <a:r>
              <a:rPr lang="zh-TW" altLang="en-US" sz="5400" dirty="0"/>
              <a:t> </a:t>
            </a:r>
            <a:endParaRPr lang="en-US" altLang="zh-TW" sz="5400" dirty="0"/>
          </a:p>
          <a:p>
            <a:pPr lvl="1"/>
            <a:r>
              <a:rPr lang="zh-TW" altLang="en-US" sz="4000" dirty="0"/>
              <a:t>是兩家知名的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自由職業者平台</a:t>
            </a:r>
            <a:r>
              <a:rPr lang="zh-TW" altLang="en-US" sz="4000" dirty="0"/>
              <a:t>，</a:t>
            </a:r>
            <a:endParaRPr lang="en-US" altLang="zh-TW" sz="4000" dirty="0"/>
          </a:p>
          <a:p>
            <a:pPr lvl="1"/>
            <a:r>
              <a:rPr lang="zh-TW" altLang="en-US" sz="4000" dirty="0"/>
              <a:t>為全球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自由職業者</a:t>
            </a:r>
            <a:r>
              <a:rPr lang="zh-TW" altLang="en-US" sz="4000" dirty="0"/>
              <a:t>和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雇主</a:t>
            </a:r>
            <a:r>
              <a:rPr lang="zh-TW" altLang="en-US" sz="4000" dirty="0"/>
              <a:t>提供連接的橋樑。</a:t>
            </a:r>
            <a:endParaRPr lang="en-US" altLang="zh-TW" sz="4000" dirty="0"/>
          </a:p>
          <a:p>
            <a:pPr lvl="1"/>
            <a:r>
              <a:rPr lang="zh-TW" altLang="en-US" sz="4000" dirty="0"/>
              <a:t>這兩個平台都在</a:t>
            </a:r>
            <a:r>
              <a:rPr lang="zh-TW" altLang="en-US" sz="4000" dirty="0">
                <a:solidFill>
                  <a:srgbClr val="7030A0"/>
                </a:solidFill>
              </a:rPr>
              <a:t>零工經濟（</a:t>
            </a:r>
            <a:r>
              <a:rPr lang="en-US" altLang="zh-TW" sz="4000" dirty="0">
                <a:solidFill>
                  <a:srgbClr val="7030A0"/>
                </a:solidFill>
              </a:rPr>
              <a:t>Gig Economy</a:t>
            </a:r>
            <a:r>
              <a:rPr lang="zh-TW" altLang="en-US" sz="4000" dirty="0">
                <a:solidFill>
                  <a:srgbClr val="7030A0"/>
                </a:solidFill>
              </a:rPr>
              <a:t>）</a:t>
            </a:r>
            <a:r>
              <a:rPr lang="zh-TW" altLang="en-US" sz="4000" dirty="0"/>
              <a:t>中扮演著重要角色，</a:t>
            </a:r>
            <a:endParaRPr lang="en-US" altLang="zh-TW" sz="4000" dirty="0"/>
          </a:p>
          <a:p>
            <a:pPr lvl="1"/>
            <a:r>
              <a:rPr lang="zh-TW" altLang="en-US" sz="4000" dirty="0"/>
              <a:t>通過技術和數位平台改變了傳統的工作方式。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DF1B80-4923-49D0-8AB4-D8C6350D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介紹</a:t>
            </a:r>
            <a:r>
              <a:rPr lang="en-US" altLang="zh-TW" b="1" dirty="0"/>
              <a:t>Fiverr</a:t>
            </a:r>
            <a:r>
              <a:rPr lang="zh-TW" altLang="en-US" dirty="0"/>
              <a:t> 和 </a:t>
            </a:r>
            <a:r>
              <a:rPr lang="en-US" altLang="zh-TW" b="1" dirty="0"/>
              <a:t>Upwork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4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3C7E788-F29E-4217-AA66-B3C29FF3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Fiverr</a:t>
            </a:r>
            <a:r>
              <a:rPr lang="zh-TW" altLang="en-US" dirty="0"/>
              <a:t> 成立於</a:t>
            </a:r>
            <a:r>
              <a:rPr lang="en-US" altLang="zh-TW" dirty="0"/>
              <a:t>2010</a:t>
            </a:r>
            <a:r>
              <a:rPr lang="zh-TW" altLang="en-US" dirty="0"/>
              <a:t>年，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以色列</a:t>
            </a:r>
            <a:r>
              <a:rPr lang="zh-TW" altLang="en-US" dirty="0">
                <a:solidFill>
                  <a:srgbClr val="C00000"/>
                </a:solidFill>
              </a:rPr>
              <a:t>特拉維夫總部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該平台最初的概念是讓自由職業者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以 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5 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美元</a:t>
            </a:r>
            <a:r>
              <a:rPr lang="zh-TW" altLang="en-US" dirty="0">
                <a:solidFill>
                  <a:srgbClr val="C00000"/>
                </a:solidFill>
              </a:rPr>
              <a:t>的價格提供服務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這也是「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Fiverr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」名稱的由來</a:t>
            </a:r>
            <a:r>
              <a:rPr lang="zh-TW" altLang="en-US" dirty="0"/>
              <a:t>。儘管價格範圍後來擴展了，</a:t>
            </a:r>
            <a:endParaRPr lang="en-US" altLang="zh-TW" dirty="0"/>
          </a:p>
          <a:p>
            <a:pPr lvl="1"/>
            <a:r>
              <a:rPr lang="zh-TW" altLang="en-US" dirty="0"/>
              <a:t>但平台的核心仍是讓各種專業技能的人提供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小型</a:t>
            </a:r>
            <a:r>
              <a:rPr lang="zh-TW" altLang="en-US" dirty="0">
                <a:solidFill>
                  <a:srgbClr val="C00000"/>
                </a:solidFill>
              </a:rPr>
              <a:t>、具體的服務</a:t>
            </a:r>
            <a:r>
              <a:rPr lang="zh-TW" altLang="en-US" dirty="0"/>
              <a:t>（稱為「</a:t>
            </a:r>
            <a:r>
              <a:rPr lang="en-US" altLang="zh-TW" dirty="0">
                <a:solidFill>
                  <a:srgbClr val="C00000"/>
                </a:solidFill>
              </a:rPr>
              <a:t>Gig</a:t>
            </a:r>
            <a:r>
              <a:rPr lang="zh-TW" altLang="en-US" dirty="0"/>
              <a:t>」）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服務範圍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包括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圖形設計、數位行銷、寫作與翻譯、視覺與音頻編輯、程式開發、商業諮詢</a:t>
            </a:r>
            <a:r>
              <a:rPr lang="zh-TW" altLang="en-US" dirty="0"/>
              <a:t>等。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F02CFB1-94C6-4F61-8677-568D74A2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Fiverr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79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90EF5F-96A5-4EA1-85B3-672F0D38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TW" altLang="en-US" dirty="0"/>
              <a:t>數位轉型的定義與趨勢</a:t>
            </a:r>
          </a:p>
          <a:p>
            <a:r>
              <a:rPr lang="en-US" altLang="zh-CN" dirty="0"/>
              <a:t>2.</a:t>
            </a:r>
            <a:r>
              <a:rPr lang="zh-TW" altLang="en-US" dirty="0"/>
              <a:t>因為科技創新而產生的新興經營模式</a:t>
            </a:r>
            <a:endParaRPr lang="en-US" altLang="zh-TW" dirty="0"/>
          </a:p>
          <a:p>
            <a:r>
              <a:rPr lang="en-US" altLang="zh-CN" dirty="0"/>
              <a:t>3.</a:t>
            </a:r>
            <a:r>
              <a:rPr lang="zh-TW" altLang="en-US" dirty="0"/>
              <a:t>數位技術對傳統經營模式的衝擊</a:t>
            </a:r>
            <a:endParaRPr lang="en-US" altLang="zh-TW" dirty="0"/>
          </a:p>
          <a:p>
            <a:r>
              <a:rPr lang="en-US" altLang="zh-TW" dirty="0"/>
              <a:t>4. </a:t>
            </a:r>
            <a:r>
              <a:rPr lang="zh-TW" altLang="en-US" dirty="0"/>
              <a:t>企業如何透過數位轉型進行經營模式創新</a:t>
            </a:r>
            <a:endParaRPr lang="en-US" altLang="zh-TW" dirty="0"/>
          </a:p>
          <a:p>
            <a:r>
              <a:rPr lang="en-US" altLang="zh-TW" dirty="0"/>
              <a:t>5. </a:t>
            </a:r>
            <a:r>
              <a:rPr lang="zh-TW" altLang="en-US" dirty="0"/>
              <a:t>結論與討論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618F31C-2052-456A-A5F0-505851AF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534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3C7E788-F29E-4217-AA66-B3C29FF3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價格結構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Fiverr </a:t>
            </a:r>
            <a:r>
              <a:rPr lang="zh-TW" altLang="en-US" dirty="0"/>
              <a:t>的服務價格多樣化，從最低的 </a:t>
            </a:r>
            <a:r>
              <a:rPr lang="en-US" altLang="zh-TW" dirty="0"/>
              <a:t>5 </a:t>
            </a:r>
            <a:r>
              <a:rPr lang="zh-TW" altLang="en-US" dirty="0"/>
              <a:t>美元到數千美元不等。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自由職業者可以根據其專業技能和經驗設置自己的服務價格。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特色功能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Fiverr </a:t>
            </a:r>
            <a:r>
              <a:rPr lang="zh-TW" altLang="en-US" dirty="0"/>
              <a:t>提供「</a:t>
            </a:r>
            <a:r>
              <a:rPr lang="en-US" altLang="zh-TW" dirty="0"/>
              <a:t>Fiverr Pro</a:t>
            </a:r>
            <a:r>
              <a:rPr lang="zh-TW" altLang="en-US" dirty="0"/>
              <a:t>」服務，專為高級自由職業者設計，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這些職業者經過嚴格的篩選，提供更高品質的服務。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該平台還有一個「</a:t>
            </a:r>
            <a:r>
              <a:rPr lang="en-US" altLang="zh-TW" dirty="0"/>
              <a:t>Fiverr Learn</a:t>
            </a:r>
            <a:r>
              <a:rPr lang="zh-TW" altLang="en-US" dirty="0"/>
              <a:t>」學習平台，提供課程幫助自由職業者提升技能。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F02CFB1-94C6-4F61-8677-568D74A2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Fiverr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557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E5576D4-1795-4FF6-8D96-0BA64C41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/>
              <a:t>Upwork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CN" altLang="en-US" dirty="0"/>
              <a:t>成立於</a:t>
            </a:r>
            <a:r>
              <a:rPr lang="zh-TW" altLang="en-US" dirty="0"/>
              <a:t>到</a:t>
            </a:r>
            <a:r>
              <a:rPr lang="en-US" altLang="zh-TW" dirty="0"/>
              <a:t>1999</a:t>
            </a:r>
            <a:r>
              <a:rPr lang="zh-TW" altLang="en-US" dirty="0"/>
              <a:t>年，當時由兩家公司 </a:t>
            </a:r>
            <a:r>
              <a:rPr lang="en-US" altLang="zh-TW" dirty="0"/>
              <a:t>Elance </a:t>
            </a:r>
            <a:r>
              <a:rPr lang="zh-TW" altLang="en-US" dirty="0"/>
              <a:t>和 </a:t>
            </a:r>
            <a:r>
              <a:rPr lang="en-US" altLang="zh-TW" dirty="0" err="1"/>
              <a:t>oDesk</a:t>
            </a:r>
            <a:r>
              <a:rPr lang="en-US" altLang="zh-TW" dirty="0"/>
              <a:t> </a:t>
            </a:r>
            <a:r>
              <a:rPr lang="zh-TW" altLang="en-US" dirty="0"/>
              <a:t>成立，後來在</a:t>
            </a:r>
            <a:r>
              <a:rPr lang="en-US" altLang="zh-TW" dirty="0"/>
              <a:t>2015</a:t>
            </a:r>
            <a:r>
              <a:rPr lang="zh-TW" altLang="en-US" dirty="0"/>
              <a:t>年合併，正式成為 </a:t>
            </a:r>
            <a:r>
              <a:rPr lang="en-US" altLang="zh-TW" dirty="0"/>
              <a:t>Upwork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位於美國加州</a:t>
            </a:r>
            <a:r>
              <a:rPr lang="zh-TW" altLang="en-US" dirty="0"/>
              <a:t>，是</a:t>
            </a:r>
            <a:r>
              <a:rPr lang="zh-TW" altLang="en-US" sz="5200" dirty="0">
                <a:highlight>
                  <a:srgbClr val="FFFF00"/>
                </a:highlight>
              </a:rPr>
              <a:t>目前全球最大的自由職業者平台之一</a:t>
            </a:r>
            <a:r>
              <a:rPr lang="zh-TW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服務範圍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軟件開發、設計、寫作、行銷、法律服務、會計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與 </a:t>
            </a:r>
            <a:r>
              <a:rPr lang="en-US" altLang="zh-TW" dirty="0"/>
              <a:t>Fiverr </a:t>
            </a:r>
            <a:r>
              <a:rPr lang="zh-TW" altLang="en-US" dirty="0"/>
              <a:t>相比，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Upwork 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更傾向於長期合作和大型項目，</a:t>
            </a:r>
            <a:endParaRPr lang="en-US" altLang="zh-TW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許多企業使用 </a:t>
            </a:r>
            <a:r>
              <a:rPr lang="en-US" altLang="zh-TW" dirty="0"/>
              <a:t>Upwork </a:t>
            </a:r>
            <a:r>
              <a:rPr lang="zh-TW" altLang="en-US" dirty="0"/>
              <a:t>來尋找專業人士進行長期或複雜的工作。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869DE95-0133-44EC-BA70-4D535DD2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Upwork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00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E5576D4-1795-4FF6-8D96-0BA64C41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工作模式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Upwork </a:t>
            </a:r>
            <a:r>
              <a:rPr lang="zh-TW" altLang="en-US" dirty="0"/>
              <a:t>支持多種工作方式，包括按小時計費或按項目計費。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安全與保障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Upwork </a:t>
            </a:r>
            <a:r>
              <a:rPr lang="zh-TW" altLang="en-US" dirty="0"/>
              <a:t>提供了</a:t>
            </a:r>
            <a:r>
              <a:rPr lang="zh-TW" altLang="en-US" dirty="0">
                <a:solidFill>
                  <a:srgbClr val="C00000"/>
                </a:solidFill>
              </a:rPr>
              <a:t>「</a:t>
            </a:r>
            <a:r>
              <a:rPr lang="en-US" altLang="zh-TW" dirty="0">
                <a:solidFill>
                  <a:srgbClr val="C00000"/>
                </a:solidFill>
              </a:rPr>
              <a:t>Upwork Escrow</a:t>
            </a:r>
            <a:r>
              <a:rPr lang="zh-TW" altLang="en-US" dirty="0">
                <a:solidFill>
                  <a:srgbClr val="C00000"/>
                </a:solidFill>
              </a:rPr>
              <a:t>」服務來保障付款</a:t>
            </a:r>
            <a:r>
              <a:rPr lang="zh-TW" altLang="en-US" dirty="0"/>
              <a:t>安全，確保自由職業者在工作完成後能夠及時收到報酬。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同時，平台還提供時間跟蹤工具和項目管理功能，以促進雇主和自由職業者之間的協作。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評價與信譽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Upwork </a:t>
            </a:r>
            <a:r>
              <a:rPr lang="zh-TW" altLang="en-US" dirty="0">
                <a:solidFill>
                  <a:srgbClr val="C00000"/>
                </a:solidFill>
              </a:rPr>
              <a:t>重視雙方的評價和反饋系統，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這不僅影響自由職業者的信譽，也影響雇主的選擇，幫助建立一個信任的工作環境。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869DE95-0133-44EC-BA70-4D535DD2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Upwork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21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76F9719-3F20-441A-86F9-0E196204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循環經濟模式</a:t>
            </a:r>
            <a:r>
              <a:rPr lang="zh-CN" altLang="en-US" sz="4400" dirty="0"/>
              <a:t>：</a:t>
            </a:r>
            <a:r>
              <a:rPr lang="zh-TW" altLang="en-US" sz="4400" dirty="0"/>
              <a:t>強調</a:t>
            </a:r>
            <a:endParaRPr lang="en-US" altLang="zh-TW" sz="4400" dirty="0"/>
          </a:p>
          <a:p>
            <a:pPr lvl="1"/>
            <a:r>
              <a:rPr lang="zh-TW" altLang="en-US" sz="3200" dirty="0">
                <a:solidFill>
                  <a:srgbClr val="C00000"/>
                </a:solidFill>
              </a:rPr>
              <a:t>資源的可持續利用，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lvl="1"/>
            <a:r>
              <a:rPr lang="zh-TW" altLang="en-US" sz="3200" dirty="0">
                <a:solidFill>
                  <a:srgbClr val="C00000"/>
                </a:solidFill>
              </a:rPr>
              <a:t>通過產品的回收、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lvl="1"/>
            <a:r>
              <a:rPr lang="zh-TW" altLang="en-US" sz="3200" dirty="0">
                <a:solidFill>
                  <a:srgbClr val="C00000"/>
                </a:solidFill>
              </a:rPr>
              <a:t>再利用和再製造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lvl="1"/>
            <a:r>
              <a:rPr lang="zh-TW" altLang="en-US" sz="3200" dirty="0"/>
              <a:t>來最大限度地減少浪費。</a:t>
            </a:r>
            <a:endParaRPr lang="en-US" altLang="zh-TW" sz="3200" dirty="0"/>
          </a:p>
          <a:p>
            <a:r>
              <a:rPr lang="zh-CN" altLang="en-US" sz="4400" dirty="0"/>
              <a:t>範例：</a:t>
            </a:r>
            <a:endParaRPr lang="en-US" altLang="zh-CN" sz="4400" dirty="0"/>
          </a:p>
          <a:p>
            <a:pPr lvl="1"/>
            <a:r>
              <a:rPr lang="zh-TW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服裝品牌</a:t>
            </a:r>
            <a:r>
              <a:rPr lang="en-US" altLang="zh-TW" sz="3200" dirty="0">
                <a:solidFill>
                  <a:srgbClr val="C00000"/>
                </a:solidFill>
                <a:highlight>
                  <a:srgbClr val="FFFF00"/>
                </a:highlight>
              </a:rPr>
              <a:t>Patagonia</a:t>
            </a:r>
            <a:r>
              <a:rPr lang="zh-CN" altLang="en-US" sz="3200" dirty="0"/>
              <a:t>：</a:t>
            </a:r>
            <a:r>
              <a:rPr lang="zh-TW" altLang="en-US" sz="3200" dirty="0"/>
              <a:t>提倡</a:t>
            </a:r>
            <a:r>
              <a:rPr lang="zh-TW" altLang="en-US" sz="3200" dirty="0">
                <a:highlight>
                  <a:srgbClr val="FFFF00"/>
                </a:highlight>
              </a:rPr>
              <a:t>二手交易</a:t>
            </a:r>
            <a:r>
              <a:rPr lang="zh-TW" altLang="en-US" sz="3200" dirty="0"/>
              <a:t>和</a:t>
            </a:r>
            <a:r>
              <a:rPr lang="zh-TW" altLang="en-US" sz="3200" dirty="0">
                <a:highlight>
                  <a:srgbClr val="FFFF00"/>
                </a:highlight>
              </a:rPr>
              <a:t>舊衣回收</a:t>
            </a:r>
            <a:r>
              <a:rPr lang="zh-TW" altLang="en-US" sz="3200" dirty="0"/>
              <a:t>，將資源再次投入生產和消費循環中。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F8762D-8E1C-4629-8935-B38E6375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循環經濟</a:t>
            </a:r>
            <a:br>
              <a:rPr lang="en-US" altLang="zh-TW" b="1" dirty="0"/>
            </a:br>
            <a:r>
              <a:rPr lang="zh-TW" altLang="en-US" b="1" dirty="0"/>
              <a:t>（</a:t>
            </a:r>
            <a:r>
              <a:rPr lang="en-US" altLang="zh-TW" b="1" dirty="0"/>
              <a:t>Circular Economy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92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8818C8C-993D-46B4-A709-0EA90D97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體驗經濟模式</a:t>
            </a:r>
            <a:r>
              <a:rPr lang="zh-CN" altLang="en-US" dirty="0"/>
              <a:t>：</a:t>
            </a:r>
            <a:r>
              <a:rPr lang="zh-TW" altLang="en-US" dirty="0"/>
              <a:t>強調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創造難忘的客戶體驗，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超越了單純的產品或服務銷售。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企業</a:t>
            </a:r>
            <a:r>
              <a:rPr lang="zh-TW" altLang="en-US" dirty="0">
                <a:highlight>
                  <a:srgbClr val="FFFF00"/>
                </a:highlight>
              </a:rPr>
              <a:t>不僅提供商品</a:t>
            </a:r>
            <a:r>
              <a:rPr lang="zh-TW" altLang="en-US" dirty="0"/>
              <a:t>，</a:t>
            </a:r>
            <a:r>
              <a:rPr lang="zh-TW" altLang="en-US" dirty="0">
                <a:highlight>
                  <a:srgbClr val="FFFF00"/>
                </a:highlight>
              </a:rPr>
              <a:t>還通過設計獨特的互動和體驗</a:t>
            </a:r>
            <a:r>
              <a:rPr lang="zh-TW" altLang="en-US" dirty="0"/>
              <a:t>來</a:t>
            </a:r>
            <a:r>
              <a:rPr lang="zh-TW" altLang="en-US" dirty="0">
                <a:solidFill>
                  <a:srgbClr val="C00000"/>
                </a:solidFill>
              </a:rPr>
              <a:t>增強品牌價值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CN" altLang="en-US" dirty="0"/>
              <a:t>範例：</a:t>
            </a:r>
            <a:endParaRPr lang="en-US" altLang="zh-CN" dirty="0"/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迪士尼樂園</a:t>
            </a:r>
            <a:r>
              <a:rPr lang="zh-CN" altLang="en-US" dirty="0"/>
              <a:t>：</a:t>
            </a:r>
            <a:r>
              <a:rPr lang="zh-TW" altLang="en-US" dirty="0"/>
              <a:t>不僅提供遊樂設施，</a:t>
            </a:r>
            <a:r>
              <a:rPr lang="zh-TW" altLang="en-US" dirty="0">
                <a:solidFill>
                  <a:srgbClr val="C00000"/>
                </a:solidFill>
              </a:rPr>
              <a:t>還提供整體的娛樂體驗</a:t>
            </a:r>
            <a:r>
              <a:rPr lang="zh-TW" altLang="en-US" dirty="0"/>
              <a:t>，吸引大量遊客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3AB70DF-A0C9-444D-877F-2DD55387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體驗經濟</a:t>
            </a:r>
            <a:br>
              <a:rPr lang="en-US" altLang="zh-TW" b="1" dirty="0"/>
            </a:br>
            <a:r>
              <a:rPr lang="zh-TW" altLang="en-US" b="1" dirty="0"/>
              <a:t>（</a:t>
            </a:r>
            <a:r>
              <a:rPr lang="en-US" altLang="zh-TW" b="1" dirty="0"/>
              <a:t>Experience Economy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8319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784A16-1A5C-4397-A04A-E037634B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DeFi</a:t>
            </a:r>
            <a:r>
              <a:rPr lang="en-US" altLang="zh-TW" dirty="0"/>
              <a:t> </a:t>
            </a:r>
            <a:r>
              <a:rPr lang="zh-CN" altLang="en-US" dirty="0"/>
              <a:t>：</a:t>
            </a:r>
            <a:endParaRPr lang="en-US" altLang="zh-TW" dirty="0"/>
          </a:p>
          <a:p>
            <a:pPr lvl="1"/>
            <a:r>
              <a:rPr lang="zh-TW" altLang="en-US" sz="4000" dirty="0">
                <a:solidFill>
                  <a:srgbClr val="7030A0"/>
                </a:solidFill>
              </a:rPr>
              <a:t>基於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區塊鏈</a:t>
            </a:r>
            <a:r>
              <a:rPr lang="zh-TW" altLang="en-US" sz="4000" dirty="0">
                <a:solidFill>
                  <a:srgbClr val="7030A0"/>
                </a:solidFill>
              </a:rPr>
              <a:t>技術</a:t>
            </a:r>
            <a:r>
              <a:rPr lang="zh-TW" altLang="en-US" dirty="0"/>
              <a:t>的金融創新，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7030A0"/>
                </a:solidFill>
              </a:rPr>
              <a:t>去除</a:t>
            </a:r>
            <a:r>
              <a:rPr lang="zh-TW" altLang="en-US" dirty="0"/>
              <a:t>了傳統金融機構的中介角色</a:t>
            </a:r>
            <a:r>
              <a:rPr lang="en-US" altLang="zh-TW" dirty="0"/>
              <a:t>(</a:t>
            </a:r>
            <a:r>
              <a:rPr lang="zh-CN" altLang="en-US" sz="3600" dirty="0">
                <a:solidFill>
                  <a:srgbClr val="7030A0"/>
                </a:solidFill>
              </a:rPr>
              <a:t>銀行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讓金融交易和服務</a:t>
            </a:r>
            <a:r>
              <a:rPr lang="zh-TW" altLang="en-US" dirty="0">
                <a:solidFill>
                  <a:srgbClr val="7030A0"/>
                </a:solidFill>
              </a:rPr>
              <a:t>更加透明</a:t>
            </a:r>
            <a:r>
              <a:rPr lang="zh-TW" altLang="en-US" dirty="0"/>
              <a:t>和可訪問。</a:t>
            </a:r>
            <a:endParaRPr lang="en-US" altLang="zh-TW" dirty="0"/>
          </a:p>
          <a:p>
            <a:r>
              <a:rPr lang="zh-CN" altLang="en-US" dirty="0"/>
              <a:t>模式優點：</a:t>
            </a:r>
            <a:endParaRPr lang="en-US" altLang="zh-CN" dirty="0"/>
          </a:p>
          <a:p>
            <a:pPr lvl="1"/>
            <a:r>
              <a:rPr lang="zh-TW" altLang="en-US" dirty="0"/>
              <a:t>允許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個人</a:t>
            </a:r>
            <a:r>
              <a:rPr lang="zh-TW" altLang="en-US" dirty="0"/>
              <a:t>在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去中心化的平台</a:t>
            </a:r>
            <a:r>
              <a:rPr lang="zh-TW" altLang="en-US" dirty="0"/>
              <a:t>上進行</a:t>
            </a:r>
            <a:r>
              <a:rPr lang="zh-TW" altLang="en-US" sz="4400" dirty="0">
                <a:solidFill>
                  <a:srgbClr val="C00000"/>
                </a:solidFill>
                <a:highlight>
                  <a:srgbClr val="FFFF00"/>
                </a:highlight>
              </a:rPr>
              <a:t>貸款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、</a:t>
            </a:r>
            <a:r>
              <a:rPr lang="zh-TW" altLang="en-US" sz="4000" dirty="0">
                <a:solidFill>
                  <a:srgbClr val="C00000"/>
                </a:solidFill>
                <a:highlight>
                  <a:srgbClr val="FFFF00"/>
                </a:highlight>
              </a:rPr>
              <a:t>交易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、</a:t>
            </a:r>
            <a:r>
              <a:rPr lang="zh-TW" altLang="en-US" sz="4000" dirty="0">
                <a:solidFill>
                  <a:srgbClr val="C00000"/>
                </a:solidFill>
                <a:highlight>
                  <a:srgbClr val="FFFF00"/>
                </a:highlight>
              </a:rPr>
              <a:t>投資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促進了金融服務的民主化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6FEFE91-763E-4D5C-ABC8-B9AF4EAC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分散式金融經濟</a:t>
            </a:r>
            <a:br>
              <a:rPr lang="en-US" altLang="zh-TW" b="1" dirty="0"/>
            </a:br>
            <a:r>
              <a:rPr lang="zh-TW" altLang="en-US" sz="3600" b="1" dirty="0"/>
              <a:t>（</a:t>
            </a:r>
            <a:r>
              <a:rPr lang="en-US" altLang="zh-TW" sz="3600" b="1" dirty="0"/>
              <a:t>Decentralized Finance, </a:t>
            </a:r>
            <a:r>
              <a:rPr lang="en-US" altLang="zh-TW" sz="3600" b="1" dirty="0" err="1"/>
              <a:t>DeFi</a:t>
            </a:r>
            <a:r>
              <a:rPr lang="en-US" altLang="zh-TW" sz="3600" b="1" dirty="0"/>
              <a:t> Economy</a:t>
            </a:r>
            <a:r>
              <a:rPr lang="zh-TW" altLang="en-US" sz="3600" b="1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402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27F98618-888C-45CA-AF81-24FC32205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3.</a:t>
            </a:r>
            <a:r>
              <a:rPr lang="zh-TW" altLang="en-US" dirty="0"/>
              <a:t>數位技術</a:t>
            </a:r>
            <a:endParaRPr lang="en-US" altLang="zh-TW" dirty="0"/>
          </a:p>
          <a:p>
            <a:r>
              <a:rPr lang="zh-TW" altLang="en-US" dirty="0"/>
              <a:t>對傳統經營模式的衝擊</a:t>
            </a:r>
          </a:p>
        </p:txBody>
      </p:sp>
    </p:spTree>
    <p:extLst>
      <p:ext uri="{BB962C8B-B14F-4D97-AF65-F5344CB8AC3E}">
        <p14:creationId xmlns:p14="http://schemas.microsoft.com/office/powerpoint/2010/main" val="4157069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數位技術的發展，對傳統經營模式帶來了前所未有的挑戰與機遇。</a:t>
            </a:r>
            <a:endParaRPr lang="en-US" dirty="0"/>
          </a:p>
          <a:p>
            <a:r>
              <a:rPr dirty="0"/>
              <a:t>企業必須重新審視其運營方式，</a:t>
            </a:r>
            <a:endParaRPr lang="en-US" dirty="0"/>
          </a:p>
          <a:p>
            <a:r>
              <a:rPr dirty="0"/>
              <a:t>並調整經營模式以應對數位化帶來的變革。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dirty="0"/>
              <a:t>. 數位技術對傳統經營模式的衝擊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傳統經營模式依賴於固定的流程和架構，如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實體店</a:t>
            </a:r>
            <a:r>
              <a:rPr lang="zh-TW" altLang="en-US" dirty="0">
                <a:solidFill>
                  <a:srgbClr val="C00000"/>
                </a:solidFill>
              </a:rPr>
              <a:t>鋪</a:t>
            </a:r>
            <a:r>
              <a:rPr dirty="0"/>
              <a:t>、</a:t>
            </a:r>
            <a:r>
              <a:rPr lang="zh-TW" altLang="en-US" dirty="0">
                <a:solidFill>
                  <a:srgbClr val="C00000"/>
                </a:solidFill>
              </a:rPr>
              <a:t>面對面的客戶服務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C00000"/>
                </a:solidFill>
              </a:rPr>
              <a:t>線下的銷售網絡</a:t>
            </a:r>
            <a:r>
              <a:rPr dirty="0"/>
              <a:t>。</a:t>
            </a:r>
            <a:endParaRPr lang="en-US" dirty="0"/>
          </a:p>
          <a:p>
            <a:r>
              <a:rPr dirty="0"/>
              <a:t>然而，隨著數位技術的滲透，這些傳統模式面臨著</a:t>
            </a:r>
            <a:r>
              <a:rPr dirty="0">
                <a:solidFill>
                  <a:srgbClr val="7030A0"/>
                </a:solidFill>
              </a:rPr>
              <a:t>巨大的挑戰</a:t>
            </a:r>
            <a:r>
              <a:rPr lang="zh-CN" altLang="en-US" dirty="0"/>
              <a:t>，如下所示</a:t>
            </a:r>
            <a:r>
              <a:rPr dirty="0"/>
              <a:t>：</a:t>
            </a:r>
          </a:p>
          <a:p>
            <a:pPr lvl="1"/>
            <a:r>
              <a:rPr sz="3600" dirty="0">
                <a:solidFill>
                  <a:srgbClr val="C00000"/>
                </a:solidFill>
                <a:highlight>
                  <a:srgbClr val="FFFF00"/>
                </a:highlight>
              </a:rPr>
              <a:t>市場競爭加劇</a:t>
            </a:r>
            <a:r>
              <a:rPr sz="3600" dirty="0"/>
              <a:t>：數位平台降低了市場進入的門檻，使得更多新進者能夠快速進入市場並與傳統企業競爭。</a:t>
            </a:r>
          </a:p>
          <a:p>
            <a:pPr lvl="1"/>
            <a:r>
              <a:rPr lang="zh-TW" altLang="en-US" sz="3600" dirty="0">
                <a:solidFill>
                  <a:srgbClr val="C00000"/>
                </a:solidFill>
                <a:highlight>
                  <a:srgbClr val="FFFF00"/>
                </a:highlight>
              </a:rPr>
              <a:t>顧客期望提升</a:t>
            </a:r>
            <a:r>
              <a:rPr sz="3600" dirty="0"/>
              <a:t>：數位化提升了顧客的期望，現代顧客期望</a:t>
            </a:r>
            <a:r>
              <a:rPr sz="7000" dirty="0">
                <a:solidFill>
                  <a:srgbClr val="7030A0"/>
                </a:solidFill>
              </a:rPr>
              <a:t>隨時隨地</a:t>
            </a:r>
            <a:r>
              <a:rPr sz="3600" dirty="0"/>
              <a:t>獲得個性化的產品和服務。</a:t>
            </a:r>
          </a:p>
          <a:p>
            <a:pPr lvl="1"/>
            <a:r>
              <a:rPr lang="zh-TW" altLang="en-US" sz="3600" dirty="0">
                <a:solidFill>
                  <a:srgbClr val="C00000"/>
                </a:solidFill>
                <a:highlight>
                  <a:srgbClr val="FFFF00"/>
                </a:highlight>
              </a:rPr>
              <a:t>成本結構變化</a:t>
            </a:r>
            <a:r>
              <a:rPr sz="3600" dirty="0"/>
              <a:t>：數位技術的應用雖然可以提高效率，但也</a:t>
            </a:r>
            <a:r>
              <a:rPr sz="3600" dirty="0">
                <a:solidFill>
                  <a:srgbClr val="7030A0"/>
                </a:solidFill>
              </a:rPr>
              <a:t>可能帶來高昂的技術投入成本</a:t>
            </a:r>
            <a:r>
              <a:rPr sz="3600" dirty="0"/>
              <a:t>，要求企業重新審視其成本結構。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dirty="0"/>
              <a:t>.1 傳統經營模式的挑戰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數位技術不僅改變了企業的運營模式，還</a:t>
            </a:r>
            <a:r>
              <a:rPr dirty="0">
                <a:solidFill>
                  <a:srgbClr val="7030A0"/>
                </a:solidFill>
              </a:rPr>
              <a:t>對整個行業的生態系統產生了深遠影響</a:t>
            </a:r>
            <a:r>
              <a:rPr dirty="0"/>
              <a:t>：</a:t>
            </a:r>
          </a:p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(1).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數據驅動的決策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通過</a:t>
            </a:r>
            <a:r>
              <a:rPr sz="5600" dirty="0">
                <a:solidFill>
                  <a:srgbClr val="C00000"/>
                </a:solidFill>
                <a:highlight>
                  <a:srgbClr val="FFFF00"/>
                </a:highlight>
              </a:rPr>
              <a:t>大數據分析</a:t>
            </a:r>
            <a:r>
              <a:rPr dirty="0">
                <a:solidFill>
                  <a:srgbClr val="C00000"/>
                </a:solidFill>
              </a:rPr>
              <a:t>，企業能夠更</a:t>
            </a:r>
            <a:r>
              <a:rPr sz="5200" dirty="0">
                <a:solidFill>
                  <a:srgbClr val="C00000"/>
                </a:solidFill>
                <a:highlight>
                  <a:srgbClr val="FFFF00"/>
                </a:highlight>
              </a:rPr>
              <a:t>準確地預測市場趨勢</a:t>
            </a:r>
            <a:r>
              <a:rPr dirty="0"/>
              <a:t>，</a:t>
            </a:r>
            <a:r>
              <a:rPr dirty="0">
                <a:solidFill>
                  <a:srgbClr val="C00000"/>
                </a:solidFill>
              </a:rPr>
              <a:t>了解顧客需求</a:t>
            </a:r>
            <a:r>
              <a:rPr dirty="0"/>
              <a:t>，並根據數據做出更科學的決策</a:t>
            </a:r>
            <a:endParaRPr lang="en-US" dirty="0"/>
          </a:p>
          <a:p>
            <a:pPr lvl="1"/>
            <a:endParaRPr dirty="0"/>
          </a:p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(2).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線上線下融合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數位技術</a:t>
            </a:r>
            <a:r>
              <a:rPr dirty="0"/>
              <a:t>使得線上和線下的銷售渠道得以無縫融合，企業能夠提供全渠道的購物體驗，</a:t>
            </a:r>
            <a:r>
              <a:rPr sz="4100" dirty="0">
                <a:solidFill>
                  <a:srgbClr val="C00000"/>
                </a:solidFill>
              </a:rPr>
              <a:t>如線上下單、線下取貨（O2O模式</a:t>
            </a:r>
            <a:r>
              <a:rPr dirty="0"/>
              <a:t>）。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FF0000"/>
                </a:solidFill>
                <a:effectLst/>
                <a:latin typeface="system-ui"/>
              </a:rPr>
              <a:t>☎ </a:t>
            </a:r>
            <a:r>
              <a:rPr lang="en-US" dirty="0"/>
              <a:t>3</a:t>
            </a:r>
            <a:r>
              <a:rPr dirty="0"/>
              <a:t>.2 數位技術驅動的變革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27F98618-888C-45CA-AF81-24FC32205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TW" altLang="en-US" dirty="0"/>
              <a:t>數位轉型的</a:t>
            </a:r>
            <a:endParaRPr lang="en-US" altLang="zh-TW" dirty="0"/>
          </a:p>
          <a:p>
            <a:r>
              <a:rPr lang="zh-TW" altLang="en-US" dirty="0"/>
              <a:t>定義與趨勢</a:t>
            </a:r>
          </a:p>
        </p:txBody>
      </p:sp>
    </p:spTree>
    <p:extLst>
      <p:ext uri="{BB962C8B-B14F-4D97-AF65-F5344CB8AC3E}">
        <p14:creationId xmlns:p14="http://schemas.microsoft.com/office/powerpoint/2010/main" val="2693381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(3).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自動化與人工智慧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自動化技術</a:t>
            </a:r>
            <a:r>
              <a:rPr dirty="0"/>
              <a:t>和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人工智慧</a:t>
            </a:r>
            <a:r>
              <a:rPr dirty="0"/>
              <a:t>的應用，改變了傳統的生產和服務模式，</a:t>
            </a:r>
            <a:r>
              <a:rPr dirty="0">
                <a:solidFill>
                  <a:srgbClr val="C00000"/>
                </a:solidFill>
              </a:rPr>
              <a:t>減少人力成本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dirty="0"/>
              <a:t>並</a:t>
            </a:r>
            <a:r>
              <a:rPr dirty="0">
                <a:solidFill>
                  <a:srgbClr val="C00000"/>
                </a:solidFill>
              </a:rPr>
              <a:t>提高運營效率</a:t>
            </a:r>
            <a:r>
              <a:rPr dirty="0"/>
              <a:t>。</a:t>
            </a:r>
            <a:endParaRPr lang="en-US" dirty="0"/>
          </a:p>
          <a:p>
            <a:r>
              <a:rPr dirty="0"/>
              <a:t>這些技術驅動的變革，不僅提升了企業的競爭力，也使得整個行業更加動態和創新。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FF0000"/>
                </a:solidFill>
                <a:effectLst/>
                <a:latin typeface="system-ui"/>
              </a:rPr>
              <a:t>☎ </a:t>
            </a:r>
            <a:r>
              <a:rPr lang="en-US" dirty="0"/>
              <a:t>3</a:t>
            </a:r>
            <a:r>
              <a:rPr dirty="0"/>
              <a:t>.2 數位技術驅動的變革</a:t>
            </a:r>
          </a:p>
        </p:txBody>
      </p:sp>
    </p:spTree>
    <p:extLst>
      <p:ext uri="{BB962C8B-B14F-4D97-AF65-F5344CB8AC3E}">
        <p14:creationId xmlns:p14="http://schemas.microsoft.com/office/powerpoint/2010/main" val="304055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27F98618-888C-45CA-AF81-24FC32205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4. </a:t>
            </a:r>
            <a:r>
              <a:rPr lang="zh-TW" altLang="en-US" dirty="0"/>
              <a:t>企業如何透過數位轉型進行經營模式創新</a:t>
            </a:r>
          </a:p>
        </p:txBody>
      </p:sp>
    </p:spTree>
    <p:extLst>
      <p:ext uri="{BB962C8B-B14F-4D97-AF65-F5344CB8AC3E}">
        <p14:creationId xmlns:p14="http://schemas.microsoft.com/office/powerpoint/2010/main" val="213858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面對數位技術帶來的挑戰和機遇，</a:t>
            </a:r>
            <a:endParaRPr lang="en-US" dirty="0"/>
          </a:p>
          <a:p>
            <a:r>
              <a:rPr dirty="0"/>
              <a:t>企業需要</a:t>
            </a:r>
            <a:r>
              <a:rPr sz="5400" dirty="0">
                <a:solidFill>
                  <a:srgbClr val="C00000"/>
                </a:solidFill>
              </a:rPr>
              <a:t>積極採取數位轉型</a:t>
            </a:r>
            <a:r>
              <a:rPr dirty="0"/>
              <a:t>策略，</a:t>
            </a:r>
            <a:endParaRPr lang="en-US" dirty="0"/>
          </a:p>
          <a:p>
            <a:r>
              <a:rPr dirty="0"/>
              <a:t>以創新其經營模式，從而在市場中保持競爭力。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dirty="0"/>
              <a:t>. 企業如何透過數位轉型進行經營模式創新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在數位轉型的過程中，企業應該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重新審視其價值主張</a:t>
            </a:r>
            <a:r>
              <a:rPr dirty="0"/>
              <a:t>，思考如何通過數位技術為顧客創造更大的價值。</a:t>
            </a:r>
            <a:endParaRPr lang="en-US" dirty="0"/>
          </a:p>
          <a:p>
            <a:r>
              <a:rPr dirty="0"/>
              <a:t>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通過數位化的</a:t>
            </a:r>
            <a:r>
              <a:rPr sz="3600" dirty="0">
                <a:solidFill>
                  <a:srgbClr val="7030A0"/>
                </a:solidFill>
                <a:highlight>
                  <a:srgbClr val="FFFF00"/>
                </a:highlight>
              </a:rPr>
              <a:t>個性化推薦系統</a:t>
            </a:r>
            <a:r>
              <a:rPr dirty="0"/>
              <a:t>，零售企業可以</a:t>
            </a:r>
            <a:r>
              <a:rPr sz="4400" dirty="0">
                <a:solidFill>
                  <a:srgbClr val="C00000"/>
                </a:solidFill>
                <a:highlight>
                  <a:srgbClr val="FFFF00"/>
                </a:highlight>
              </a:rPr>
              <a:t>根據顧客的歷史行為和偏好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提供更符合需求的</a:t>
            </a:r>
            <a:r>
              <a:rPr dirty="0">
                <a:solidFill>
                  <a:srgbClr val="C00000"/>
                </a:solidFill>
              </a:rPr>
              <a:t>產品推薦</a:t>
            </a:r>
            <a:r>
              <a:rPr dirty="0"/>
              <a:t>，從而提升顧客的購物體驗。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FF0000"/>
                </a:solidFill>
                <a:effectLst/>
                <a:latin typeface="system-ui"/>
              </a:rPr>
              <a:t>☎ </a:t>
            </a:r>
            <a:r>
              <a:rPr lang="en-US" altLang="zh-TW" dirty="0"/>
              <a:t>4.1 </a:t>
            </a:r>
            <a:r>
              <a:rPr dirty="0"/>
              <a:t>重新定義價值主張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企業應積極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開發數位產品與服務</a:t>
            </a:r>
            <a:r>
              <a:rPr dirty="0"/>
              <a:t>，以滿足數位化時代的消費需求。</a:t>
            </a:r>
            <a:endParaRPr lang="en-US" dirty="0"/>
          </a:p>
          <a:p>
            <a:r>
              <a:rPr dirty="0"/>
              <a:t>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</a:rPr>
              <a:t>傳統的報紙媒體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dirty="0"/>
              <a:t>可以通過</a:t>
            </a:r>
            <a:r>
              <a:rPr dirty="0">
                <a:solidFill>
                  <a:srgbClr val="C00000"/>
                </a:solidFill>
              </a:rPr>
              <a:t>開發新聞APP</a:t>
            </a:r>
            <a:r>
              <a:rPr dirty="0"/>
              <a:t>，將內容數位化，並結合多媒體元素提供更豐富的閱讀體驗。同樣，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製造企業</a:t>
            </a:r>
            <a:r>
              <a:rPr lang="zh-CN" altLang="en-US" dirty="0"/>
              <a:t>：</a:t>
            </a:r>
            <a:r>
              <a:rPr dirty="0"/>
              <a:t>可以推出</a:t>
            </a:r>
            <a:r>
              <a:rPr dirty="0">
                <a:solidFill>
                  <a:srgbClr val="C00000"/>
                </a:solidFill>
              </a:rPr>
              <a:t>基於物聯網的智能設備</a:t>
            </a:r>
            <a:r>
              <a:rPr dirty="0"/>
              <a:t>，讓消費者享受更便捷的使用體驗。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dirty="0"/>
              <a:t>.2 開發數位產品與服務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數位轉型要求企業</a:t>
            </a:r>
            <a:r>
              <a:rPr lang="zh-CN" altLang="en-US" dirty="0"/>
              <a:t>：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在渠道策略上進行優化</a:t>
            </a:r>
            <a:r>
              <a:rPr dirty="0"/>
              <a:t>，特別是在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數位渠道</a:t>
            </a:r>
            <a:r>
              <a:rPr dirty="0"/>
              <a:t>的運用上。</a:t>
            </a:r>
            <a:endParaRPr lang="en-US" dirty="0"/>
          </a:p>
          <a:p>
            <a:r>
              <a:rPr dirty="0"/>
              <a:t>企業應該</a:t>
            </a:r>
            <a:r>
              <a:rPr dirty="0">
                <a:solidFill>
                  <a:srgbClr val="7030A0"/>
                </a:solidFill>
              </a:rPr>
              <a:t>整合線上與線下渠道</a:t>
            </a:r>
            <a:r>
              <a:rPr dirty="0"/>
              <a:t>，提供無縫的顧客體驗。</a:t>
            </a:r>
            <a:endParaRPr lang="en-US" dirty="0"/>
          </a:p>
          <a:p>
            <a:r>
              <a:rPr dirty="0"/>
              <a:t>例如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蝦皮，大潤發，愛買，家樂福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dirty="0"/>
              <a:t>許多零售商已經採用了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O2O（Online-to-Offline）模式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消費者可以在</a:t>
            </a:r>
            <a:r>
              <a:rPr dirty="0">
                <a:solidFill>
                  <a:srgbClr val="7030A0"/>
                </a:solidFill>
              </a:rPr>
              <a:t>線上瀏覽商品、下單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並選擇在</a:t>
            </a:r>
            <a:r>
              <a:rPr dirty="0">
                <a:solidFill>
                  <a:srgbClr val="7030A0"/>
                </a:solidFill>
              </a:rPr>
              <a:t>最近的實體店提貨</a:t>
            </a:r>
            <a:r>
              <a:rPr dirty="0"/>
              <a:t>，這樣既方便了消費者，也增加了實體店的客流量。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dirty="0"/>
              <a:t>.3 優化數位渠道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數位轉型的關鍵之一是利用數據來驅動業務決策。</a:t>
            </a:r>
            <a:endParaRPr lang="en-US" dirty="0"/>
          </a:p>
          <a:p>
            <a:r>
              <a:rPr dirty="0"/>
              <a:t>企業應該搭建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完善的</a:t>
            </a:r>
            <a:r>
              <a:rPr sz="5400" dirty="0">
                <a:solidFill>
                  <a:srgbClr val="7030A0"/>
                </a:solidFill>
                <a:highlight>
                  <a:srgbClr val="FFFF00"/>
                </a:highlight>
              </a:rPr>
              <a:t>數據分析體系</a:t>
            </a:r>
            <a:r>
              <a:rPr dirty="0"/>
              <a:t>，</a:t>
            </a:r>
            <a:endParaRPr lang="en-US" dirty="0"/>
          </a:p>
          <a:p>
            <a:pPr lvl="1"/>
            <a:r>
              <a:rPr sz="3400" dirty="0">
                <a:solidFill>
                  <a:srgbClr val="7030A0"/>
                </a:solidFill>
              </a:rPr>
              <a:t>收集來自各個渠道的數據</a:t>
            </a:r>
            <a:r>
              <a:rPr sz="3400" dirty="0"/>
              <a:t>，</a:t>
            </a:r>
            <a:r>
              <a:rPr lang="zh-TW" altLang="en-US" sz="3400" dirty="0"/>
              <a:t>包括：</a:t>
            </a:r>
            <a:endParaRPr lang="en-US" sz="3400" dirty="0"/>
          </a:p>
          <a:p>
            <a:pPr lvl="1"/>
            <a:r>
              <a:rPr lang="en-US" altLang="zh-CN" sz="4800" dirty="0">
                <a:solidFill>
                  <a:srgbClr val="C00000"/>
                </a:solidFill>
                <a:highlight>
                  <a:srgbClr val="FFFF00"/>
                </a:highlight>
              </a:rPr>
              <a:t>1.</a:t>
            </a:r>
            <a:r>
              <a:rPr sz="4800" dirty="0">
                <a:solidFill>
                  <a:srgbClr val="C00000"/>
                </a:solidFill>
                <a:highlight>
                  <a:srgbClr val="FFFF00"/>
                </a:highlight>
              </a:rPr>
              <a:t>顧客行為</a:t>
            </a:r>
            <a:r>
              <a:rPr lang="en-US" sz="3900" dirty="0">
                <a:solidFill>
                  <a:srgbClr val="7030A0"/>
                </a:solidFill>
              </a:rPr>
              <a:t>(</a:t>
            </a:r>
            <a:r>
              <a:rPr lang="zh-CN" altLang="en-US" sz="3900" dirty="0">
                <a:solidFill>
                  <a:srgbClr val="7030A0"/>
                </a:solidFill>
              </a:rPr>
              <a:t>網頁流量分析</a:t>
            </a:r>
            <a:r>
              <a:rPr lang="en-US" sz="3900" dirty="0">
                <a:solidFill>
                  <a:srgbClr val="7030A0"/>
                </a:solidFill>
              </a:rPr>
              <a:t>)</a:t>
            </a:r>
            <a:r>
              <a:rPr sz="4800" dirty="0">
                <a:solidFill>
                  <a:srgbClr val="C00000"/>
                </a:solidFill>
              </a:rPr>
              <a:t>、</a:t>
            </a:r>
            <a:endParaRPr lang="en-US" sz="4800" dirty="0">
              <a:solidFill>
                <a:srgbClr val="C00000"/>
              </a:solidFill>
            </a:endParaRPr>
          </a:p>
          <a:p>
            <a:pPr lvl="1"/>
            <a:r>
              <a:rPr lang="en-US" altLang="zh-CN" sz="4800" dirty="0">
                <a:solidFill>
                  <a:srgbClr val="C00000"/>
                </a:solidFill>
                <a:highlight>
                  <a:srgbClr val="FFFF00"/>
                </a:highlight>
              </a:rPr>
              <a:t>2.</a:t>
            </a:r>
            <a:r>
              <a:rPr sz="4800" dirty="0">
                <a:solidFill>
                  <a:srgbClr val="C00000"/>
                </a:solidFill>
                <a:highlight>
                  <a:srgbClr val="FFFF00"/>
                </a:highlight>
              </a:rPr>
              <a:t>銷售數據</a:t>
            </a:r>
            <a:r>
              <a:rPr lang="en-US" sz="3900" dirty="0">
                <a:solidFill>
                  <a:srgbClr val="7030A0"/>
                </a:solidFill>
              </a:rPr>
              <a:t>(SQL</a:t>
            </a:r>
            <a:r>
              <a:rPr lang="zh-CN" altLang="en-US" sz="3900" dirty="0">
                <a:solidFill>
                  <a:srgbClr val="7030A0"/>
                </a:solidFill>
              </a:rPr>
              <a:t>資料庫</a:t>
            </a:r>
            <a:r>
              <a:rPr lang="en-US" sz="3900" dirty="0">
                <a:solidFill>
                  <a:srgbClr val="7030A0"/>
                </a:solidFill>
              </a:rPr>
              <a:t>)</a:t>
            </a:r>
            <a:r>
              <a:rPr sz="4800" dirty="0">
                <a:solidFill>
                  <a:srgbClr val="C00000"/>
                </a:solidFill>
              </a:rPr>
              <a:t>、</a:t>
            </a:r>
            <a:endParaRPr lang="en-US" sz="4800" dirty="0">
              <a:solidFill>
                <a:srgbClr val="C00000"/>
              </a:solidFill>
            </a:endParaRPr>
          </a:p>
          <a:p>
            <a:pPr lvl="1"/>
            <a:r>
              <a:rPr lang="en-US" altLang="zh-CN" sz="4800" dirty="0">
                <a:solidFill>
                  <a:srgbClr val="C00000"/>
                </a:solidFill>
                <a:highlight>
                  <a:srgbClr val="FFFF00"/>
                </a:highlight>
              </a:rPr>
              <a:t>3.</a:t>
            </a:r>
            <a:r>
              <a:rPr sz="4800" dirty="0">
                <a:solidFill>
                  <a:srgbClr val="C00000"/>
                </a:solidFill>
                <a:highlight>
                  <a:srgbClr val="FFFF00"/>
                </a:highlight>
              </a:rPr>
              <a:t>營銷效果</a:t>
            </a:r>
            <a:r>
              <a:rPr lang="en-US" sz="3900" dirty="0">
                <a:solidFill>
                  <a:srgbClr val="7030A0"/>
                </a:solidFill>
              </a:rPr>
              <a:t>(</a:t>
            </a:r>
            <a:r>
              <a:rPr lang="zh-CN" altLang="en-US" sz="3900" dirty="0">
                <a:solidFill>
                  <a:srgbClr val="7030A0"/>
                </a:solidFill>
              </a:rPr>
              <a:t>問卷調查</a:t>
            </a:r>
            <a:r>
              <a:rPr lang="en-US" sz="3900" dirty="0">
                <a:solidFill>
                  <a:srgbClr val="7030A0"/>
                </a:solidFill>
              </a:rPr>
              <a:t>)</a:t>
            </a:r>
            <a:r>
              <a:rPr dirty="0"/>
              <a:t>等。</a:t>
            </a:r>
            <a:endParaRPr lang="en-US" dirty="0"/>
          </a:p>
          <a:p>
            <a:r>
              <a:rPr dirty="0"/>
              <a:t>通過對這些數據的分析，企業可以</a:t>
            </a:r>
            <a:endParaRPr lang="en-US" dirty="0"/>
          </a:p>
          <a:p>
            <a:pPr lvl="1"/>
            <a:r>
              <a:rPr lang="zh-TW" altLang="en-US" sz="4800" dirty="0">
                <a:solidFill>
                  <a:srgbClr val="C00000"/>
                </a:solidFill>
                <a:highlight>
                  <a:srgbClr val="FFFF00"/>
                </a:highlight>
              </a:rPr>
              <a:t>洞察市場趨勢，</a:t>
            </a:r>
            <a:endParaRPr lang="en-US" sz="48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sz="4800" dirty="0">
                <a:solidFill>
                  <a:srgbClr val="C00000"/>
                </a:solidFill>
                <a:highlight>
                  <a:srgbClr val="FFFF00"/>
                </a:highlight>
              </a:rPr>
              <a:t>優化供應鏈管理，</a:t>
            </a:r>
            <a:endParaRPr lang="en-US" sz="48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sz="5300" dirty="0">
                <a:solidFill>
                  <a:srgbClr val="C00000"/>
                </a:solidFill>
                <a:highlight>
                  <a:srgbClr val="FFFF00"/>
                </a:highlight>
              </a:rPr>
              <a:t>制定針對性的營銷策略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FF0000"/>
                </a:solidFill>
                <a:effectLst/>
                <a:latin typeface="system-ui"/>
              </a:rPr>
              <a:t>☎ </a:t>
            </a:r>
            <a:r>
              <a:rPr lang="en-US" dirty="0"/>
              <a:t>4</a:t>
            </a:r>
            <a:r>
              <a:rPr dirty="0"/>
              <a:t>.4 數據驅動的業務決策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數位轉型不僅僅是技術的改進，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更是企業文化的轉變</a:t>
            </a:r>
            <a:r>
              <a:rPr dirty="0"/>
              <a:t>。</a:t>
            </a:r>
            <a:endParaRPr lang="en-US" dirty="0"/>
          </a:p>
          <a:p>
            <a:r>
              <a:rPr dirty="0"/>
              <a:t>企業需要建立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</a:rPr>
              <a:t>支持數位化創新的企業文化，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激勵員工主動學習和應用數位技術。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這包括提供數位技能培訓、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鼓勵創新思維，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以及在組織內部推動協作與知識分享。</a:t>
            </a:r>
            <a:endParaRPr lang="en-US" dirty="0">
              <a:solidFill>
                <a:srgbClr val="7030A0"/>
              </a:solidFill>
            </a:endParaRPr>
          </a:p>
          <a:p>
            <a:r>
              <a:rPr dirty="0"/>
              <a:t>通過這些措施，企業可以提高數位轉型的成功率，並在市場中保持領先地位。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dirty="0"/>
              <a:t>.5 建立</a:t>
            </a:r>
            <a:r>
              <a:rPr lang="en-US" altLang="zh-CN" dirty="0"/>
              <a:t>【</a:t>
            </a:r>
            <a:r>
              <a:rPr dirty="0"/>
              <a:t>數位化</a:t>
            </a:r>
            <a:r>
              <a:rPr lang="en-US" altLang="zh-CN" dirty="0"/>
              <a:t>】</a:t>
            </a:r>
            <a:r>
              <a:rPr dirty="0"/>
              <a:t>企業文化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27F98618-888C-45CA-AF81-24FC32205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5. </a:t>
            </a:r>
            <a:r>
              <a:rPr lang="zh-TW" altLang="en-US" dirty="0"/>
              <a:t>結論與討論</a:t>
            </a:r>
          </a:p>
        </p:txBody>
      </p:sp>
    </p:spTree>
    <p:extLst>
      <p:ext uri="{BB962C8B-B14F-4D97-AF65-F5344CB8AC3E}">
        <p14:creationId xmlns:p14="http://schemas.microsoft.com/office/powerpoint/2010/main" val="1356001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數位轉型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已經成為現代企業提升競爭力的必由之路</a:t>
            </a:r>
            <a:r>
              <a:rPr dirty="0"/>
              <a:t>。</a:t>
            </a:r>
            <a:endParaRPr lang="en-US" dirty="0"/>
          </a:p>
          <a:p>
            <a:r>
              <a:rPr dirty="0"/>
              <a:t>通過有效利用</a:t>
            </a:r>
            <a:r>
              <a:rPr dirty="0">
                <a:solidFill>
                  <a:srgbClr val="7030A0"/>
                </a:solidFill>
              </a:rPr>
              <a:t>數位技術</a:t>
            </a:r>
            <a:r>
              <a:rPr dirty="0"/>
              <a:t>，企業可以實現</a:t>
            </a:r>
            <a:r>
              <a:rPr dirty="0">
                <a:solidFill>
                  <a:srgbClr val="7030A0"/>
                </a:solidFill>
              </a:rPr>
              <a:t>經營模式的創新</a:t>
            </a:r>
            <a:r>
              <a:rPr dirty="0"/>
              <a:t>，從而在日益激烈的市場競爭中脫穎而出。</a:t>
            </a:r>
            <a:endParaRPr lang="en-US" dirty="0"/>
          </a:p>
          <a:p>
            <a:r>
              <a:rPr dirty="0"/>
              <a:t>在本單元中，我們深入探討了</a:t>
            </a:r>
            <a:endParaRPr lang="en-US" dirty="0"/>
          </a:p>
          <a:p>
            <a:pPr lvl="1"/>
            <a:r>
              <a:rPr sz="3800" dirty="0">
                <a:solidFill>
                  <a:srgbClr val="7030A0"/>
                </a:solidFill>
              </a:rPr>
              <a:t>數位轉型的定義與趨勢、</a:t>
            </a:r>
            <a:endParaRPr lang="en-US" sz="3800" dirty="0">
              <a:solidFill>
                <a:srgbClr val="7030A0"/>
              </a:solidFill>
            </a:endParaRPr>
          </a:p>
          <a:p>
            <a:pPr lvl="1"/>
            <a:r>
              <a:rPr sz="3800" dirty="0">
                <a:solidFill>
                  <a:srgbClr val="7030A0"/>
                </a:solidFill>
              </a:rPr>
              <a:t>數位技術對傳統經營模式的衝擊，</a:t>
            </a:r>
            <a:endParaRPr lang="en-US" sz="3800" dirty="0">
              <a:solidFill>
                <a:srgbClr val="7030A0"/>
              </a:solidFill>
            </a:endParaRPr>
          </a:p>
          <a:p>
            <a:pPr lvl="1"/>
            <a:r>
              <a:rPr sz="3800" dirty="0">
                <a:solidFill>
                  <a:srgbClr val="7030A0"/>
                </a:solidFill>
              </a:rPr>
              <a:t>以及企業如何透過數位轉型進行經營模式創新。</a:t>
            </a:r>
            <a:br>
              <a:rPr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dirty="0"/>
              <a:t>. 結論與討論</a:t>
            </a:r>
          </a:p>
        </p:txBody>
      </p:sp>
    </p:spTree>
    <p:extLst>
      <p:ext uri="{BB962C8B-B14F-4D97-AF65-F5344CB8AC3E}">
        <p14:creationId xmlns:p14="http://schemas.microsoft.com/office/powerpoint/2010/main" val="108785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數位轉型是指</a:t>
            </a:r>
            <a:endParaRPr lang="en-US" dirty="0"/>
          </a:p>
          <a:p>
            <a:pPr lvl="1"/>
            <a:r>
              <a:rPr dirty="0"/>
              <a:t>企業通過採用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</a:rPr>
              <a:t>數位技術</a:t>
            </a:r>
            <a:r>
              <a:rPr lang="en-US" altLang="zh-CN" dirty="0"/>
              <a:t>】</a:t>
            </a:r>
            <a:r>
              <a:rPr dirty="0"/>
              <a:t>來改造其</a:t>
            </a:r>
            <a:r>
              <a:rPr lang="en-US" altLang="zh-CN" dirty="0"/>
              <a:t>【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業務運營模式</a:t>
            </a:r>
            <a:r>
              <a:rPr dirty="0"/>
              <a:t>、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流程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產品</a:t>
            </a:r>
            <a:r>
              <a:rPr lang="en-US" altLang="zh-CN" dirty="0"/>
              <a:t>】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以提升效率、創造新的價值並更好地滿足市場需求。</a:t>
            </a:r>
            <a:endParaRPr lang="en-US" dirty="0"/>
          </a:p>
          <a:p>
            <a:r>
              <a:rPr dirty="0"/>
              <a:t>這一過程涉及的不僅僅是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技術層面的</a:t>
            </a:r>
            <a:r>
              <a:rPr dirty="0"/>
              <a:t>改進，還包括</a:t>
            </a:r>
            <a:endParaRPr lang="en-US" dirty="0"/>
          </a:p>
          <a:p>
            <a:pPr lvl="1"/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組織文化</a:t>
            </a:r>
            <a:r>
              <a:rPr dirty="0"/>
              <a:t>、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業務流程</a:t>
            </a:r>
            <a:r>
              <a:rPr dirty="0"/>
              <a:t>、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客戶互動方式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/>
              <a:t>等多方面的變革。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數位轉型的定義與趨勢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27F98618-888C-45CA-AF81-24FC32205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en-US" altLang="zh-TW" dirty="0"/>
              <a:t>. </a:t>
            </a:r>
            <a:r>
              <a:rPr lang="zh-CN" altLang="en-US" dirty="0"/>
              <a:t>問題討論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963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接下來，我們鼓勵同學們思考以下問題：</a:t>
            </a:r>
            <a:endParaRPr lang="en-US" dirty="0"/>
          </a:p>
          <a:p>
            <a:pPr lvl="1"/>
            <a:r>
              <a:rPr dirty="0"/>
              <a:t>你認為在你所關注的行業中，數位轉型最主要的驅動因素是什麼？</a:t>
            </a:r>
          </a:p>
          <a:p>
            <a:pPr lvl="1"/>
            <a:r>
              <a:rPr dirty="0"/>
              <a:t>該行業中有哪些企業已經成功實現了數位轉型？他們是如何通過數位技術來創新其經營模式的？</a:t>
            </a:r>
            <a:endParaRPr lang="en-US" dirty="0"/>
          </a:p>
          <a:p>
            <a:pPr lvl="1"/>
            <a:r>
              <a:rPr dirty="0"/>
              <a:t>如果你是某家傳統企業的經理，你會如何制定數位轉型的策略？你認為在轉型過程中最可能遇到的挑戰是什麼</a:t>
            </a:r>
            <a:endParaRPr lang="en-US" dirty="0"/>
          </a:p>
          <a:p>
            <a:pPr lvl="1"/>
            <a:r>
              <a:rPr dirty="0"/>
              <a:t>通過這些問題的探討，希望大家能夠更深入地理解數位轉型對企業經營模式創新的影響，並為未來的商業挑戰做好準備。</a:t>
            </a:r>
            <a:br>
              <a:rPr dirty="0"/>
            </a:b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dirty="0"/>
              <a:t>. 結論與討論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數位轉型的核心在於將</a:t>
            </a:r>
            <a:r>
              <a:rPr dirty="0">
                <a:solidFill>
                  <a:srgbClr val="C00000"/>
                </a:solidFill>
              </a:rPr>
              <a:t>傳統業務數位化</a:t>
            </a:r>
            <a:r>
              <a:rPr dirty="0"/>
              <a:t>，以達到更高的敏捷性和競爭力。這通常包括以下</a:t>
            </a:r>
            <a:r>
              <a:rPr dirty="0">
                <a:solidFill>
                  <a:srgbClr val="7030A0"/>
                </a:solidFill>
              </a:rPr>
              <a:t>幾個要素</a:t>
            </a:r>
            <a:r>
              <a:rPr dirty="0"/>
              <a:t>：</a:t>
            </a:r>
          </a:p>
          <a:p>
            <a:pPr lvl="1"/>
            <a:r>
              <a:rPr dirty="0">
                <a:highlight>
                  <a:srgbClr val="FFFF00"/>
                </a:highlight>
              </a:rPr>
              <a:t>技術整合</a:t>
            </a:r>
            <a:r>
              <a:rPr dirty="0"/>
              <a:t>：將</a:t>
            </a:r>
            <a:r>
              <a:rPr dirty="0">
                <a:solidFill>
                  <a:srgbClr val="C00000"/>
                </a:solidFill>
              </a:rPr>
              <a:t>雲計算、大數據、物聯網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</a:rPr>
              <a:t>人工智慧</a:t>
            </a:r>
            <a:r>
              <a:rPr dirty="0"/>
              <a:t>等先進技術引入到業務運營中，以提高效率和決策精確性。</a:t>
            </a:r>
          </a:p>
          <a:p>
            <a:pPr lvl="1"/>
            <a:r>
              <a:rPr dirty="0">
                <a:highlight>
                  <a:srgbClr val="FFFF00"/>
                </a:highlight>
              </a:rPr>
              <a:t>數據驅動</a:t>
            </a:r>
            <a:r>
              <a:rPr dirty="0"/>
              <a:t>：利用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數據分析</a:t>
            </a:r>
            <a:r>
              <a:rPr dirty="0"/>
              <a:t>來</a:t>
            </a:r>
            <a:r>
              <a:rPr sz="3500" dirty="0">
                <a:solidFill>
                  <a:srgbClr val="C00000"/>
                </a:solidFill>
              </a:rPr>
              <a:t>指導決策</a:t>
            </a:r>
            <a:r>
              <a:rPr dirty="0">
                <a:solidFill>
                  <a:srgbClr val="C00000"/>
                </a:solidFill>
              </a:rPr>
              <a:t>，優化業務流程</a:t>
            </a:r>
            <a:r>
              <a:rPr dirty="0"/>
              <a:t>，並</a:t>
            </a:r>
            <a:r>
              <a:rPr lang="zh-TW" altLang="en-US" sz="4300" dirty="0">
                <a:solidFill>
                  <a:srgbClr val="C00000"/>
                </a:solidFill>
                <a:highlight>
                  <a:srgbClr val="FFFF00"/>
                </a:highlight>
              </a:rPr>
              <a:t>預</a:t>
            </a:r>
            <a:r>
              <a:rPr sz="4300" dirty="0">
                <a:solidFill>
                  <a:srgbClr val="C00000"/>
                </a:solidFill>
                <a:highlight>
                  <a:srgbClr val="FFFF00"/>
                </a:highlight>
              </a:rPr>
              <a:t>測市場趨勢</a:t>
            </a:r>
            <a:r>
              <a:rPr dirty="0"/>
              <a:t>和</a:t>
            </a:r>
            <a:r>
              <a:rPr sz="3900" dirty="0">
                <a:solidFill>
                  <a:srgbClr val="C00000"/>
                </a:solidFill>
                <a:highlight>
                  <a:srgbClr val="FFFF00"/>
                </a:highlight>
              </a:rPr>
              <a:t>顧客行為</a:t>
            </a:r>
            <a:r>
              <a:rPr dirty="0"/>
              <a:t>。</a:t>
            </a:r>
          </a:p>
          <a:p>
            <a:pPr lvl="1"/>
            <a:r>
              <a:rPr dirty="0">
                <a:highlight>
                  <a:srgbClr val="FFFF00"/>
                </a:highlight>
              </a:rPr>
              <a:t>客戶體驗</a:t>
            </a:r>
            <a:r>
              <a:rPr dirty="0"/>
              <a:t>：強調通過數位渠道提供</a:t>
            </a:r>
            <a:r>
              <a:rPr dirty="0">
                <a:solidFill>
                  <a:srgbClr val="C00000"/>
                </a:solidFill>
              </a:rPr>
              <a:t>個性化</a:t>
            </a:r>
            <a:r>
              <a:rPr dirty="0"/>
              <a:t>和</a:t>
            </a:r>
            <a:r>
              <a:rPr dirty="0">
                <a:solidFill>
                  <a:srgbClr val="C00000"/>
                </a:solidFill>
              </a:rPr>
              <a:t>無縫的客戶體驗</a:t>
            </a:r>
            <a:r>
              <a:rPr dirty="0"/>
              <a:t>，以</a:t>
            </a:r>
            <a:r>
              <a:rPr dirty="0">
                <a:solidFill>
                  <a:srgbClr val="C00000"/>
                </a:solidFill>
              </a:rPr>
              <a:t>提高顧客滿意度</a:t>
            </a:r>
            <a:r>
              <a:rPr dirty="0"/>
              <a:t>和</a:t>
            </a:r>
            <a:r>
              <a:rPr dirty="0">
                <a:solidFill>
                  <a:srgbClr val="C00000"/>
                </a:solidFill>
              </a:rPr>
              <a:t>忠誠度</a:t>
            </a:r>
            <a:r>
              <a:rPr dirty="0"/>
              <a:t>。</a:t>
            </a:r>
          </a:p>
          <a:p>
            <a:pPr lvl="1"/>
            <a:r>
              <a:rPr dirty="0">
                <a:highlight>
                  <a:srgbClr val="FFFF00"/>
                </a:highlight>
              </a:rPr>
              <a:t>業務敏捷性</a:t>
            </a:r>
            <a:r>
              <a:rPr dirty="0"/>
              <a:t>：通過數位化工具和平台，企業可以</a:t>
            </a:r>
            <a:r>
              <a:rPr dirty="0">
                <a:solidFill>
                  <a:srgbClr val="C00000"/>
                </a:solidFill>
              </a:rPr>
              <a:t>快速回應市場變化</a:t>
            </a:r>
            <a:r>
              <a:rPr dirty="0"/>
              <a:t>，調整策略以保持競爭優勢。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1.1 數位轉型的</a:t>
            </a:r>
            <a:r>
              <a:rPr sz="7200" dirty="0">
                <a:solidFill>
                  <a:srgbClr val="7030A0"/>
                </a:solidFill>
              </a:rPr>
              <a:t>核心要素</a:t>
            </a:r>
            <a:endParaRPr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隨著科技的迅猛發展，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數位轉型已成為全球企業的必然趨勢</a:t>
            </a:r>
            <a:r>
              <a:rPr dirty="0"/>
              <a:t>。無論是</a:t>
            </a:r>
            <a:r>
              <a:rPr dirty="0">
                <a:solidFill>
                  <a:srgbClr val="C00000"/>
                </a:solidFill>
              </a:rPr>
              <a:t>製造業、零售業，還是金融服務業</a:t>
            </a:r>
            <a:r>
              <a:rPr dirty="0"/>
              <a:t>，各行各業都在積極推動數位轉型，以應對市場競爭和顧客需求的變化。</a:t>
            </a:r>
            <a:endParaRPr lang="en-US" dirty="0"/>
          </a:p>
          <a:p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製造業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</a:rPr>
              <a:t>工業4.0</a:t>
            </a:r>
            <a:r>
              <a:rPr dirty="0"/>
              <a:t>的推動下，製造企業利用</a:t>
            </a:r>
            <a:r>
              <a:rPr dirty="0">
                <a:solidFill>
                  <a:srgbClr val="7030A0"/>
                </a:solidFill>
              </a:rPr>
              <a:t>物聯網</a:t>
            </a:r>
            <a:r>
              <a:rPr dirty="0"/>
              <a:t>和</a:t>
            </a:r>
            <a:r>
              <a:rPr lang="zh-TW" altLang="en-US" dirty="0">
                <a:solidFill>
                  <a:srgbClr val="7030A0"/>
                </a:solidFill>
              </a:rPr>
              <a:t>自動化技術</a:t>
            </a:r>
            <a:r>
              <a:rPr dirty="0"/>
              <a:t>來實現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智能製造</a:t>
            </a:r>
            <a:r>
              <a:rPr dirty="0"/>
              <a:t>，提升生產效率和產品質量。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數位轉型的全球趨勢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C00000"/>
                </a:solidFill>
              </a:rPr>
              <a:t>零售業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電商平台</a:t>
            </a:r>
            <a:r>
              <a:rPr dirty="0"/>
              <a:t>和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數位支付</a:t>
            </a:r>
            <a:r>
              <a:rPr dirty="0"/>
              <a:t>的普及，使得零售業從傳統的線下模式轉向全渠道銷售，並</a:t>
            </a:r>
            <a:r>
              <a:rPr dirty="0">
                <a:solidFill>
                  <a:srgbClr val="C00000"/>
                </a:solidFill>
              </a:rPr>
              <a:t>通過</a:t>
            </a:r>
            <a:r>
              <a:rPr sz="4800" dirty="0">
                <a:solidFill>
                  <a:srgbClr val="C00000"/>
                </a:solidFill>
                <a:highlight>
                  <a:srgbClr val="FFFF00"/>
                </a:highlight>
              </a:rPr>
              <a:t>大數據分析實現精準營銷</a:t>
            </a:r>
            <a:r>
              <a:rPr dirty="0"/>
              <a:t>。</a:t>
            </a:r>
          </a:p>
          <a:p>
            <a:r>
              <a:rPr dirty="0">
                <a:solidFill>
                  <a:srgbClr val="C00000"/>
                </a:solidFill>
              </a:rPr>
              <a:t>金融業</a:t>
            </a:r>
            <a:r>
              <a:rPr dirty="0"/>
              <a:t>：</a:t>
            </a:r>
            <a:endParaRPr lang="en-US" dirty="0"/>
          </a:p>
          <a:p>
            <a:pPr lvl="1"/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金融科技（</a:t>
            </a:r>
            <a:r>
              <a:rPr lang="en-US" altLang="zh-TW" dirty="0">
                <a:solidFill>
                  <a:srgbClr val="7030A0"/>
                </a:solidFill>
                <a:highlight>
                  <a:srgbClr val="FFFF00"/>
                </a:highlight>
              </a:rPr>
              <a:t>FinTech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）</a:t>
            </a:r>
            <a:r>
              <a:rPr dirty="0"/>
              <a:t>的興起，改變了傳統金融服務的模式，如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移動支付</a:t>
            </a:r>
            <a:r>
              <a:rPr dirty="0"/>
              <a:t>、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線上貸款</a:t>
            </a:r>
            <a:r>
              <a:rPr dirty="0"/>
              <a:t>和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智能投顧</a:t>
            </a:r>
            <a:r>
              <a:rPr dirty="0"/>
              <a:t>，為客戶提供了更便捷的金融服務。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FF0000"/>
                </a:solidFill>
                <a:effectLst/>
                <a:latin typeface="system-ui"/>
              </a:rPr>
              <a:t>☎ </a:t>
            </a:r>
            <a:r>
              <a:rPr dirty="0"/>
              <a:t>1.2 數位轉型的全球趨勢</a:t>
            </a:r>
          </a:p>
        </p:txBody>
      </p:sp>
    </p:spTree>
    <p:extLst>
      <p:ext uri="{BB962C8B-B14F-4D97-AF65-F5344CB8AC3E}">
        <p14:creationId xmlns:p14="http://schemas.microsoft.com/office/powerpoint/2010/main" val="148102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27F98618-888C-45CA-AF81-24FC32205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TW" altLang="en-US" dirty="0"/>
              <a:t>因為科技創新而產生的新興經營模式</a:t>
            </a:r>
          </a:p>
        </p:txBody>
      </p:sp>
    </p:spTree>
    <p:extLst>
      <p:ext uri="{BB962C8B-B14F-4D97-AF65-F5344CB8AC3E}">
        <p14:creationId xmlns:p14="http://schemas.microsoft.com/office/powerpoint/2010/main" val="187825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2536E27-17BE-4AFE-8440-060DC9BB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◉</a:t>
            </a:r>
            <a:r>
              <a:rPr lang="zh-TW" altLang="en-US" dirty="0"/>
              <a:t>按需經濟（</a:t>
            </a:r>
            <a:r>
              <a:rPr lang="en-US" altLang="zh-TW" dirty="0"/>
              <a:t>On-Demand Economy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b="1" i="0" dirty="0">
                <a:solidFill>
                  <a:srgbClr val="FF0099"/>
                </a:solidFill>
                <a:effectLst/>
                <a:latin typeface="system-ui"/>
              </a:rPr>
              <a:t>◉</a:t>
            </a:r>
            <a:r>
              <a:rPr lang="zh-TW" altLang="en-US" dirty="0"/>
              <a:t>訂閱經濟（</a:t>
            </a:r>
            <a:r>
              <a:rPr lang="en-US" altLang="zh-TW" dirty="0"/>
              <a:t>Subscription Economy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b="1" i="0" dirty="0">
                <a:solidFill>
                  <a:srgbClr val="FF0099"/>
                </a:solidFill>
                <a:effectLst/>
                <a:latin typeface="system-ui"/>
              </a:rPr>
              <a:t>◉</a:t>
            </a:r>
            <a:r>
              <a:rPr lang="zh-TW" altLang="en-US" dirty="0"/>
              <a:t>智能製造經濟（</a:t>
            </a:r>
            <a:r>
              <a:rPr lang="en-US" altLang="zh-TW" dirty="0"/>
              <a:t>Smart Manufacturing Economy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b="1" i="0" dirty="0">
                <a:solidFill>
                  <a:srgbClr val="FF0099"/>
                </a:solidFill>
                <a:effectLst/>
                <a:latin typeface="system-ui"/>
              </a:rPr>
              <a:t>◉</a:t>
            </a:r>
            <a:r>
              <a:rPr lang="zh-TW" altLang="en-US" dirty="0"/>
              <a:t>共享經濟（</a:t>
            </a:r>
            <a:r>
              <a:rPr lang="en-US" altLang="zh-TW" dirty="0"/>
              <a:t>Sharing Economy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b="1" i="0" dirty="0">
                <a:solidFill>
                  <a:srgbClr val="FF0099"/>
                </a:solidFill>
                <a:effectLst/>
                <a:latin typeface="system-ui"/>
              </a:rPr>
              <a:t>◉</a:t>
            </a:r>
            <a:r>
              <a:rPr lang="zh-TW" altLang="en-US" dirty="0"/>
              <a:t>平台經濟（</a:t>
            </a:r>
            <a:r>
              <a:rPr lang="en-US" altLang="zh-TW" dirty="0"/>
              <a:t>Platform Economy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b="1" i="0" dirty="0">
                <a:solidFill>
                  <a:srgbClr val="FF0099"/>
                </a:solidFill>
                <a:effectLst/>
                <a:latin typeface="system-ui"/>
              </a:rPr>
              <a:t>◉</a:t>
            </a:r>
            <a:r>
              <a:rPr lang="zh-TW" altLang="en-US" dirty="0"/>
              <a:t>數據經濟（</a:t>
            </a:r>
            <a:r>
              <a:rPr lang="en-US" altLang="zh-TW" dirty="0"/>
              <a:t>Data Economy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b="1" i="0" dirty="0">
                <a:solidFill>
                  <a:srgbClr val="FF0099"/>
                </a:solidFill>
                <a:effectLst/>
                <a:latin typeface="system-ui"/>
              </a:rPr>
              <a:t>◉</a:t>
            </a:r>
            <a:r>
              <a:rPr lang="zh-TW" altLang="en-US" dirty="0"/>
              <a:t>零工經濟（</a:t>
            </a:r>
            <a:r>
              <a:rPr lang="en-US" altLang="zh-TW" dirty="0"/>
              <a:t>Gig Economy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b="1" i="0" dirty="0">
                <a:solidFill>
                  <a:srgbClr val="FF0099"/>
                </a:solidFill>
                <a:effectLst/>
                <a:latin typeface="system-ui"/>
              </a:rPr>
              <a:t>◉</a:t>
            </a:r>
            <a:r>
              <a:rPr lang="zh-TW" altLang="en-US" dirty="0"/>
              <a:t>循環經濟（</a:t>
            </a:r>
            <a:r>
              <a:rPr lang="en-US" altLang="zh-TW" dirty="0"/>
              <a:t>Circular Economy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b="1" i="0" dirty="0">
                <a:solidFill>
                  <a:srgbClr val="FF0099"/>
                </a:solidFill>
                <a:effectLst/>
                <a:latin typeface="system-ui"/>
              </a:rPr>
              <a:t>◉</a:t>
            </a:r>
            <a:r>
              <a:rPr lang="zh-TW" altLang="en-US" dirty="0"/>
              <a:t>體驗經濟（</a:t>
            </a:r>
            <a:r>
              <a:rPr lang="en-US" altLang="zh-TW" dirty="0"/>
              <a:t>Experience Economy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b="1" i="0" dirty="0">
                <a:solidFill>
                  <a:srgbClr val="FF0099"/>
                </a:solidFill>
                <a:effectLst/>
                <a:latin typeface="system-ui"/>
              </a:rPr>
              <a:t>◉</a:t>
            </a:r>
            <a:r>
              <a:rPr lang="zh-TW" altLang="en-US" dirty="0"/>
              <a:t>分散式金融經濟（</a:t>
            </a:r>
            <a:r>
              <a:rPr lang="en-US" altLang="zh-TW" dirty="0"/>
              <a:t>Decentralized Finance, </a:t>
            </a:r>
            <a:r>
              <a:rPr lang="en-US" altLang="zh-TW" dirty="0" err="1"/>
              <a:t>DeFi</a:t>
            </a:r>
            <a:r>
              <a:rPr lang="en-US" altLang="zh-TW" dirty="0"/>
              <a:t> Economy</a:t>
            </a:r>
            <a:r>
              <a:rPr lang="zh-TW" altLang="en-US" dirty="0"/>
              <a:t>）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909E0B6-D0A9-4E72-BBA9-94903A08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300" dirty="0"/>
              <a:t>☎</a:t>
            </a:r>
            <a:r>
              <a:rPr lang="en-US" altLang="zh-TW" sz="4300" dirty="0"/>
              <a:t>1.</a:t>
            </a:r>
            <a:r>
              <a:rPr lang="zh-TW" altLang="en-US" sz="4300" dirty="0"/>
              <a:t>因為科技創新而產生的新興經營模式有以下幾種：</a:t>
            </a:r>
          </a:p>
        </p:txBody>
      </p:sp>
    </p:spTree>
    <p:extLst>
      <p:ext uri="{BB962C8B-B14F-4D97-AF65-F5344CB8AC3E}">
        <p14:creationId xmlns:p14="http://schemas.microsoft.com/office/powerpoint/2010/main" val="261092868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730</TotalTime>
  <Words>1883</Words>
  <Application>Microsoft Office PowerPoint</Application>
  <PresentationFormat>如螢幕大小 (4:3)</PresentationFormat>
  <Paragraphs>256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Segoe Condensed</vt:lpstr>
      <vt:lpstr>system-ui</vt:lpstr>
      <vt:lpstr>微軟正黑體</vt:lpstr>
      <vt:lpstr>Arial</vt:lpstr>
      <vt:lpstr>Bookman Old Style</vt:lpstr>
      <vt:lpstr>佈景主題4-粗體大字</vt:lpstr>
      <vt:lpstr>陳擎文</vt:lpstr>
      <vt:lpstr>單元綱要</vt:lpstr>
      <vt:lpstr>PowerPoint 簡報</vt:lpstr>
      <vt:lpstr>1. 數位轉型的定義與趨勢</vt:lpstr>
      <vt:lpstr>1.1 數位轉型的核心要素</vt:lpstr>
      <vt:lpstr>1.2 數位轉型的全球趨勢</vt:lpstr>
      <vt:lpstr>☎ 1.2 數位轉型的全球趨勢</vt:lpstr>
      <vt:lpstr>PowerPoint 簡報</vt:lpstr>
      <vt:lpstr>☎1.因為科技創新而產生的新興經營模式有以下幾種：</vt:lpstr>
      <vt:lpstr>按需經濟 （On-Demand Economy）</vt:lpstr>
      <vt:lpstr>訂閱經濟 （Subscription Economy）</vt:lpstr>
      <vt:lpstr>智能製造經濟 （Smart Manufacturing Economy）</vt:lpstr>
      <vt:lpstr>共享經濟 （Sharing Economy）</vt:lpstr>
      <vt:lpstr>平台經濟 （Platform Economy）</vt:lpstr>
      <vt:lpstr>☎數據經濟（Data Economy）</vt:lpstr>
      <vt:lpstr>零工經濟（Gig Economy）</vt:lpstr>
      <vt:lpstr>Gig是什麼意思？</vt:lpstr>
      <vt:lpstr>介紹Fiverr 和 Upwork</vt:lpstr>
      <vt:lpstr>Fiverr</vt:lpstr>
      <vt:lpstr>Fiverr</vt:lpstr>
      <vt:lpstr>Upwork</vt:lpstr>
      <vt:lpstr>Upwork</vt:lpstr>
      <vt:lpstr>循環經濟 （Circular Economy）</vt:lpstr>
      <vt:lpstr>體驗經濟 （Experience Economy）</vt:lpstr>
      <vt:lpstr>分散式金融經濟 （Decentralized Finance, DeFi Economy）</vt:lpstr>
      <vt:lpstr>PowerPoint 簡報</vt:lpstr>
      <vt:lpstr>3. 數位技術對傳統經營模式的衝擊</vt:lpstr>
      <vt:lpstr>3.1 傳統經營模式的挑戰</vt:lpstr>
      <vt:lpstr>☎ 3.2 數位技術驅動的變革</vt:lpstr>
      <vt:lpstr>☎ 3.2 數位技術驅動的變革</vt:lpstr>
      <vt:lpstr>PowerPoint 簡報</vt:lpstr>
      <vt:lpstr>4. 企業如何透過數位轉型進行經營模式創新</vt:lpstr>
      <vt:lpstr>☎ 4.1 重新定義價值主張</vt:lpstr>
      <vt:lpstr>4.2 開發數位產品與服務</vt:lpstr>
      <vt:lpstr>4.3 優化數位渠道</vt:lpstr>
      <vt:lpstr>☎ 4.4 數據驅動的業務決策</vt:lpstr>
      <vt:lpstr>4.5 建立【數位化】企業文化</vt:lpstr>
      <vt:lpstr>PowerPoint 簡報</vt:lpstr>
      <vt:lpstr>5. 結論與討論</vt:lpstr>
      <vt:lpstr>PowerPoint 簡報</vt:lpstr>
      <vt:lpstr>6. 結論與討論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>User</dc:creator>
  <cp:keywords/>
  <dc:description>generated using python-pptx</dc:description>
  <cp:lastModifiedBy>tsu ccw</cp:lastModifiedBy>
  <cp:revision>17</cp:revision>
  <dcterms:created xsi:type="dcterms:W3CDTF">2013-01-27T09:14:16Z</dcterms:created>
  <dcterms:modified xsi:type="dcterms:W3CDTF">2024-08-18T04:15:12Z</dcterms:modified>
  <cp:category/>
</cp:coreProperties>
</file>