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 id="271" r:id="rId6"/>
    <p:sldId id="272" r:id="rId7"/>
    <p:sldId id="268" r:id="rId8"/>
    <p:sldId id="262" r:id="rId9"/>
    <p:sldId id="273" r:id="rId10"/>
    <p:sldId id="274" r:id="rId11"/>
    <p:sldId id="263" r:id="rId12"/>
    <p:sldId id="276" r:id="rId13"/>
    <p:sldId id="277" r:id="rId14"/>
    <p:sldId id="269" r:id="rId15"/>
    <p:sldId id="278" r:id="rId16"/>
    <p:sldId id="265" r:id="rId17"/>
    <p:sldId id="266" r:id="rId18"/>
    <p:sldId id="279" r:id="rId19"/>
    <p:sldId id="270" r:id="rId20"/>
    <p:sldId id="280" r:id="rId21"/>
    <p:sldId id="267" r:id="rId22"/>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336249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8/16/2024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39308712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13902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406196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93167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065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548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8/16/2024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14169224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陳擎文</a:t>
            </a:r>
            <a:endParaRPr dirty="0"/>
          </a:p>
        </p:txBody>
      </p:sp>
      <p:sp>
        <p:nvSpPr>
          <p:cNvPr id="4" name="副標題 3">
            <a:extLst>
              <a:ext uri="{FF2B5EF4-FFF2-40B4-BE49-F238E27FC236}">
                <a16:creationId xmlns:a16="http://schemas.microsoft.com/office/drawing/2014/main" id="{178CA57F-234F-4007-80B3-B0AFF204EF8D}"/>
              </a:ext>
            </a:extLst>
          </p:cNvPr>
          <p:cNvSpPr>
            <a:spLocks noGrp="1"/>
          </p:cNvSpPr>
          <p:nvPr>
            <p:ph type="subTitle" idx="1"/>
          </p:nvPr>
        </p:nvSpPr>
        <p:spPr/>
        <p:txBody>
          <a:bodyPr/>
          <a:lstStyle/>
          <a:p>
            <a:r>
              <a:rPr lang="zh-TW" altLang="en-US" dirty="0"/>
              <a:t>平台經濟與共享經濟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8264C02C-00E1-46BC-B50C-C13E334FE14B}"/>
              </a:ext>
            </a:extLst>
          </p:cNvPr>
          <p:cNvSpPr>
            <a:spLocks noGrp="1"/>
          </p:cNvSpPr>
          <p:nvPr>
            <p:ph type="subTitle" idx="1"/>
          </p:nvPr>
        </p:nvSpPr>
        <p:spPr/>
        <p:txBody>
          <a:bodyPr/>
          <a:lstStyle/>
          <a:p>
            <a:r>
              <a:rPr lang="en-US" altLang="zh-CN" dirty="0"/>
              <a:t>3</a:t>
            </a:r>
            <a:r>
              <a:rPr lang="en-US" altLang="zh-TW" dirty="0"/>
              <a:t>. </a:t>
            </a:r>
            <a:r>
              <a:rPr lang="zh-TW" altLang="en-US" dirty="0"/>
              <a:t>共享經濟的</a:t>
            </a:r>
            <a:endParaRPr lang="en-US" altLang="zh-TW" dirty="0"/>
          </a:p>
          <a:p>
            <a:r>
              <a:rPr lang="zh-TW" altLang="en-US" dirty="0"/>
              <a:t>典型案例</a:t>
            </a:r>
          </a:p>
        </p:txBody>
      </p:sp>
    </p:spTree>
    <p:extLst>
      <p:ext uri="{BB962C8B-B14F-4D97-AF65-F5344CB8AC3E}">
        <p14:creationId xmlns:p14="http://schemas.microsoft.com/office/powerpoint/2010/main" val="375918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solidFill>
                  <a:srgbClr val="7030A0"/>
                </a:solidFill>
              </a:rPr>
              <a:t>Uber</a:t>
            </a:r>
            <a:r>
              <a:rPr dirty="0"/>
              <a:t>：</a:t>
            </a:r>
            <a:endParaRPr lang="en-US" dirty="0"/>
          </a:p>
          <a:p>
            <a:pPr lvl="1"/>
            <a:r>
              <a:rPr dirty="0"/>
              <a:t>Uber是一個全球知名的共享經濟平台，</a:t>
            </a:r>
            <a:endParaRPr lang="en-US" dirty="0"/>
          </a:p>
          <a:p>
            <a:pPr lvl="1"/>
            <a:r>
              <a:rPr dirty="0"/>
              <a:t>將有</a:t>
            </a:r>
            <a:r>
              <a:rPr lang="en-US" altLang="zh-CN" dirty="0"/>
              <a:t>【</a:t>
            </a:r>
            <a:r>
              <a:rPr dirty="0">
                <a:solidFill>
                  <a:srgbClr val="C00000"/>
                </a:solidFill>
              </a:rPr>
              <a:t>閒置車輛和時間的司機</a:t>
            </a:r>
            <a:r>
              <a:rPr lang="en-US" altLang="zh-CN" dirty="0"/>
              <a:t>】</a:t>
            </a:r>
            <a:r>
              <a:rPr lang="en-US" dirty="0"/>
              <a:t> </a:t>
            </a:r>
            <a:r>
              <a:rPr lang="en-US" dirty="0" err="1"/>
              <a:t>v.s</a:t>
            </a:r>
            <a:r>
              <a:rPr lang="en-US" dirty="0"/>
              <a:t>.</a:t>
            </a:r>
            <a:r>
              <a:rPr dirty="0"/>
              <a:t>與</a:t>
            </a:r>
            <a:r>
              <a:rPr lang="en-US" altLang="zh-CN" dirty="0"/>
              <a:t>【</a:t>
            </a:r>
            <a:r>
              <a:rPr dirty="0">
                <a:solidFill>
                  <a:srgbClr val="C00000"/>
                </a:solidFill>
              </a:rPr>
              <a:t>需要乘車的乘客</a:t>
            </a:r>
            <a:r>
              <a:rPr lang="en-US" altLang="zh-CN" dirty="0"/>
              <a:t>】</a:t>
            </a:r>
            <a:r>
              <a:rPr lang="zh-CN" altLang="en-US" dirty="0"/>
              <a:t>，</a:t>
            </a:r>
            <a:r>
              <a:rPr dirty="0"/>
              <a:t>連接起來。</a:t>
            </a:r>
            <a:endParaRPr lang="en-US" dirty="0"/>
          </a:p>
          <a:p>
            <a:pPr lvl="1"/>
            <a:r>
              <a:rPr dirty="0"/>
              <a:t>這種模式突破了傳統出租車行業的限制，提供了更靈活的出行選擇。</a:t>
            </a:r>
            <a:endParaRPr lang="en-US" dirty="0"/>
          </a:p>
          <a:p>
            <a:pPr lvl="1"/>
            <a:r>
              <a:rPr dirty="0"/>
              <a:t>Uber通過</a:t>
            </a:r>
            <a:r>
              <a:rPr sz="3600" dirty="0">
                <a:solidFill>
                  <a:srgbClr val="7030A0"/>
                </a:solidFill>
                <a:highlight>
                  <a:srgbClr val="FFFF00"/>
                </a:highlight>
              </a:rPr>
              <a:t>動態定價</a:t>
            </a:r>
            <a:r>
              <a:rPr dirty="0"/>
              <a:t>和</a:t>
            </a:r>
            <a:r>
              <a:rPr sz="3200" dirty="0">
                <a:solidFill>
                  <a:srgbClr val="7030A0"/>
                </a:solidFill>
                <a:highlight>
                  <a:srgbClr val="FFFF00"/>
                </a:highlight>
              </a:rPr>
              <a:t>方便的移動應用</a:t>
            </a:r>
            <a:r>
              <a:rPr dirty="0"/>
              <a:t>，極大地改變了人們的出行方式。</a:t>
            </a:r>
            <a:endParaRPr lang="en-US" dirty="0"/>
          </a:p>
        </p:txBody>
      </p:sp>
      <p:sp>
        <p:nvSpPr>
          <p:cNvPr id="2" name="Title 1"/>
          <p:cNvSpPr>
            <a:spLocks noGrp="1"/>
          </p:cNvSpPr>
          <p:nvPr>
            <p:ph type="title"/>
          </p:nvPr>
        </p:nvSpPr>
        <p:spPr/>
        <p:txBody>
          <a:bodyPr/>
          <a:lstStyle/>
          <a:p>
            <a:r>
              <a:t>2.2 共享經濟的典型案例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solidFill>
                  <a:srgbClr val="7030A0"/>
                </a:solidFill>
              </a:rPr>
              <a:t>Airbnb</a:t>
            </a:r>
            <a:r>
              <a:rPr dirty="0"/>
              <a:t>：</a:t>
            </a:r>
            <a:endParaRPr lang="en-US" dirty="0"/>
          </a:p>
          <a:p>
            <a:pPr lvl="1"/>
            <a:r>
              <a:rPr dirty="0"/>
              <a:t>Airbnb是一個</a:t>
            </a:r>
            <a:r>
              <a:rPr dirty="0">
                <a:highlight>
                  <a:srgbClr val="FFFF00"/>
                </a:highlight>
              </a:rPr>
              <a:t>住宿分享平台，</a:t>
            </a:r>
            <a:endParaRPr lang="en-US" dirty="0">
              <a:highlight>
                <a:srgbClr val="FFFF00"/>
              </a:highlight>
            </a:endParaRPr>
          </a:p>
          <a:p>
            <a:pPr lvl="1"/>
            <a:r>
              <a:rPr dirty="0"/>
              <a:t>通過將</a:t>
            </a:r>
            <a:r>
              <a:rPr dirty="0">
                <a:solidFill>
                  <a:srgbClr val="7030A0"/>
                </a:solidFill>
              </a:rPr>
              <a:t>個人閒置的房屋</a:t>
            </a:r>
            <a:r>
              <a:rPr dirty="0"/>
              <a:t>或房間</a:t>
            </a:r>
            <a:r>
              <a:rPr dirty="0">
                <a:solidFill>
                  <a:srgbClr val="C00000"/>
                </a:solidFill>
              </a:rPr>
              <a:t>出租給旅行者</a:t>
            </a:r>
            <a:r>
              <a:rPr dirty="0"/>
              <a:t>，</a:t>
            </a:r>
            <a:endParaRPr lang="en-US" dirty="0"/>
          </a:p>
          <a:p>
            <a:pPr lvl="1"/>
            <a:r>
              <a:rPr dirty="0"/>
              <a:t>創造了一個</a:t>
            </a:r>
            <a:r>
              <a:rPr dirty="0">
                <a:solidFill>
                  <a:srgbClr val="7030A0"/>
                </a:solidFill>
              </a:rPr>
              <a:t>全新的住宿市場</a:t>
            </a:r>
            <a:r>
              <a:rPr dirty="0"/>
              <a:t>。</a:t>
            </a:r>
            <a:endParaRPr lang="en-US" dirty="0"/>
          </a:p>
          <a:p>
            <a:pPr lvl="1"/>
            <a:r>
              <a:rPr dirty="0"/>
              <a:t>這種模式不僅為房東創造了額外收入，還為旅行者提供了比傳統酒店更具多樣性和價格競爭力的選擇。</a:t>
            </a:r>
            <a:endParaRPr lang="en-US" dirty="0"/>
          </a:p>
          <a:p>
            <a:pPr lvl="1"/>
            <a:r>
              <a:rPr dirty="0"/>
              <a:t>Airbnb的成功展示了</a:t>
            </a:r>
            <a:r>
              <a:rPr dirty="0">
                <a:solidFill>
                  <a:srgbClr val="7030A0"/>
                </a:solidFill>
                <a:highlight>
                  <a:srgbClr val="FFFF00"/>
                </a:highlight>
              </a:rPr>
              <a:t>共享經濟</a:t>
            </a:r>
            <a:r>
              <a:rPr dirty="0"/>
              <a:t>在</a:t>
            </a:r>
            <a:r>
              <a:rPr dirty="0">
                <a:solidFill>
                  <a:srgbClr val="7030A0"/>
                </a:solidFill>
              </a:rPr>
              <a:t>打破傳統行業界限方面的潛力</a:t>
            </a:r>
            <a:r>
              <a:rPr dirty="0"/>
              <a:t>。</a:t>
            </a:r>
          </a:p>
        </p:txBody>
      </p:sp>
      <p:sp>
        <p:nvSpPr>
          <p:cNvPr id="2" name="Title 1"/>
          <p:cNvSpPr>
            <a:spLocks noGrp="1"/>
          </p:cNvSpPr>
          <p:nvPr>
            <p:ph type="title"/>
          </p:nvPr>
        </p:nvSpPr>
        <p:spPr/>
        <p:txBody>
          <a:bodyPr/>
          <a:lstStyle/>
          <a:p>
            <a:r>
              <a:t>2.2 共享經濟的典型案例</a:t>
            </a:r>
          </a:p>
        </p:txBody>
      </p:sp>
    </p:spTree>
    <p:extLst>
      <p:ext uri="{BB962C8B-B14F-4D97-AF65-F5344CB8AC3E}">
        <p14:creationId xmlns:p14="http://schemas.microsoft.com/office/powerpoint/2010/main" val="164561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dirty="0">
                <a:solidFill>
                  <a:srgbClr val="7030A0"/>
                </a:solidFill>
              </a:rPr>
              <a:t>共享單車</a:t>
            </a:r>
            <a:r>
              <a:rPr dirty="0"/>
              <a:t>：</a:t>
            </a:r>
            <a:endParaRPr lang="en-US" dirty="0"/>
          </a:p>
          <a:p>
            <a:pPr lvl="1"/>
            <a:r>
              <a:rPr dirty="0"/>
              <a:t>共享單車是城市短途出行的創新解決方案。</a:t>
            </a:r>
            <a:endParaRPr lang="en-US" dirty="0"/>
          </a:p>
          <a:p>
            <a:pPr lvl="1"/>
            <a:r>
              <a:rPr dirty="0"/>
              <a:t>通過</a:t>
            </a:r>
            <a:r>
              <a:rPr dirty="0">
                <a:solidFill>
                  <a:srgbClr val="C00000"/>
                </a:solidFill>
                <a:highlight>
                  <a:srgbClr val="FFFF00"/>
                </a:highlight>
              </a:rPr>
              <a:t>數位平台</a:t>
            </a:r>
            <a:r>
              <a:rPr dirty="0"/>
              <a:t>，用戶可以在城市中</a:t>
            </a:r>
            <a:r>
              <a:rPr dirty="0">
                <a:solidFill>
                  <a:srgbClr val="C00000"/>
                </a:solidFill>
              </a:rPr>
              <a:t>隨時隨地租借單車</a:t>
            </a:r>
            <a:r>
              <a:rPr dirty="0"/>
              <a:t>，完成出行後即可隨處停放。</a:t>
            </a:r>
            <a:endParaRPr lang="en-US" dirty="0"/>
          </a:p>
          <a:p>
            <a:pPr lvl="1"/>
            <a:r>
              <a:rPr dirty="0"/>
              <a:t>這種模式提高了單車的使用效率，減少了城市交通壓力，並推動了綠色出行方式的普及。</a:t>
            </a:r>
            <a:endParaRPr lang="en-US" dirty="0"/>
          </a:p>
          <a:p>
            <a:r>
              <a:rPr dirty="0"/>
              <a:t>這些案例顯示了共享經濟如何通過數位平台將閒置資源轉化為經濟價值</a:t>
            </a:r>
            <a:endParaRPr lang="en-US" dirty="0"/>
          </a:p>
          <a:p>
            <a:r>
              <a:rPr dirty="0"/>
              <a:t>同時也展示了共享經濟模式在全球範圍內的廣泛應用和影響力。</a:t>
            </a:r>
            <a:br>
              <a:rPr dirty="0"/>
            </a:br>
            <a:endParaRPr dirty="0"/>
          </a:p>
        </p:txBody>
      </p:sp>
      <p:sp>
        <p:nvSpPr>
          <p:cNvPr id="2" name="Title 1"/>
          <p:cNvSpPr>
            <a:spLocks noGrp="1"/>
          </p:cNvSpPr>
          <p:nvPr>
            <p:ph type="title"/>
          </p:nvPr>
        </p:nvSpPr>
        <p:spPr/>
        <p:txBody>
          <a:bodyPr/>
          <a:lstStyle/>
          <a:p>
            <a:r>
              <a:t>2.2 共享經濟的典型案例</a:t>
            </a:r>
          </a:p>
        </p:txBody>
      </p:sp>
    </p:spTree>
    <p:extLst>
      <p:ext uri="{BB962C8B-B14F-4D97-AF65-F5344CB8AC3E}">
        <p14:creationId xmlns:p14="http://schemas.microsoft.com/office/powerpoint/2010/main" val="366400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8264C02C-00E1-46BC-B50C-C13E334FE14B}"/>
              </a:ext>
            </a:extLst>
          </p:cNvPr>
          <p:cNvSpPr>
            <a:spLocks noGrp="1"/>
          </p:cNvSpPr>
          <p:nvPr>
            <p:ph type="subTitle" idx="1"/>
          </p:nvPr>
        </p:nvSpPr>
        <p:spPr/>
        <p:txBody>
          <a:bodyPr>
            <a:normAutofit fontScale="92500" lnSpcReduction="20000"/>
          </a:bodyPr>
          <a:lstStyle/>
          <a:p>
            <a:r>
              <a:rPr lang="en-US" altLang="zh-CN" dirty="0"/>
              <a:t>4</a:t>
            </a:r>
            <a:r>
              <a:rPr lang="en-US" altLang="zh-TW" dirty="0"/>
              <a:t>. </a:t>
            </a:r>
            <a:r>
              <a:rPr lang="zh-TW" altLang="en-US" dirty="0"/>
              <a:t>平台經濟與共享經濟對傳統行業的</a:t>
            </a:r>
            <a:endParaRPr lang="en-US" altLang="zh-TW" dirty="0"/>
          </a:p>
          <a:p>
            <a:r>
              <a:rPr lang="zh-TW" altLang="en-US" dirty="0"/>
              <a:t>挑戰與機遇</a:t>
            </a:r>
          </a:p>
        </p:txBody>
      </p:sp>
    </p:spTree>
    <p:extLst>
      <p:ext uri="{BB962C8B-B14F-4D97-AF65-F5344CB8AC3E}">
        <p14:creationId xmlns:p14="http://schemas.microsoft.com/office/powerpoint/2010/main" val="423073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sz="3000" dirty="0">
                <a:highlight>
                  <a:srgbClr val="FFFF00"/>
                </a:highlight>
              </a:rPr>
              <a:t>平台經濟與共享經濟</a:t>
            </a:r>
            <a:r>
              <a:rPr sz="3000" dirty="0"/>
              <a:t>的崛起，對許多傳統行業構成了嚴峻挑戰：</a:t>
            </a:r>
            <a:endParaRPr lang="en-US" sz="3000" dirty="0"/>
          </a:p>
          <a:p>
            <a:r>
              <a:rPr lang="en-US" dirty="0">
                <a:solidFill>
                  <a:srgbClr val="7030A0"/>
                </a:solidFill>
              </a:rPr>
              <a:t>(1).</a:t>
            </a:r>
            <a:r>
              <a:rPr dirty="0">
                <a:solidFill>
                  <a:srgbClr val="7030A0"/>
                </a:solidFill>
              </a:rPr>
              <a:t>競爭壓力：</a:t>
            </a:r>
            <a:endParaRPr lang="en-US" dirty="0">
              <a:solidFill>
                <a:srgbClr val="7030A0"/>
              </a:solidFill>
            </a:endParaRPr>
          </a:p>
          <a:p>
            <a:pPr lvl="1"/>
            <a:r>
              <a:rPr dirty="0"/>
              <a:t>傳統行業受到來自平台經濟和共享經濟新興企業的激烈競爭。這些新興企業通常</a:t>
            </a:r>
            <a:r>
              <a:rPr dirty="0">
                <a:solidFill>
                  <a:srgbClr val="C00000"/>
                </a:solidFill>
              </a:rPr>
              <a:t>具備更高的運營效率和更靈活的商業模式</a:t>
            </a:r>
            <a:r>
              <a:rPr dirty="0"/>
              <a:t>，能夠更快速地響應市場需求，給傳統企業帶來巨大壓力。</a:t>
            </a:r>
            <a:endParaRPr lang="en-US" dirty="0"/>
          </a:p>
          <a:p>
            <a:r>
              <a:rPr lang="en-US" dirty="0">
                <a:solidFill>
                  <a:srgbClr val="7030A0"/>
                </a:solidFill>
              </a:rPr>
              <a:t>(2).</a:t>
            </a:r>
            <a:r>
              <a:rPr dirty="0">
                <a:solidFill>
                  <a:srgbClr val="7030A0"/>
                </a:solidFill>
              </a:rPr>
              <a:t>商業模式的變革需求：</a:t>
            </a:r>
            <a:endParaRPr lang="en-US" dirty="0">
              <a:solidFill>
                <a:srgbClr val="7030A0"/>
              </a:solidFill>
            </a:endParaRPr>
          </a:p>
          <a:p>
            <a:pPr lvl="1"/>
            <a:r>
              <a:rPr dirty="0"/>
              <a:t>傳統行業必須重新評估和改進其商業模式，以應對平台經濟和共享經濟帶來的市場變化。</a:t>
            </a:r>
            <a:endParaRPr lang="en-US" dirty="0"/>
          </a:p>
          <a:p>
            <a:pPr lvl="1"/>
            <a:r>
              <a:rPr dirty="0"/>
              <a:t>例如，</a:t>
            </a:r>
            <a:r>
              <a:rPr dirty="0">
                <a:solidFill>
                  <a:srgbClr val="C00000"/>
                </a:solidFill>
              </a:rPr>
              <a:t>許多零售商開始拓展電子商務渠道，並融合線上與線下資源</a:t>
            </a:r>
            <a:r>
              <a:rPr dirty="0"/>
              <a:t>，以保持競爭力。</a:t>
            </a:r>
            <a:endParaRPr lang="en-US" dirty="0"/>
          </a:p>
        </p:txBody>
      </p:sp>
      <p:sp>
        <p:nvSpPr>
          <p:cNvPr id="2" name="Title 1"/>
          <p:cNvSpPr>
            <a:spLocks noGrp="1"/>
          </p:cNvSpPr>
          <p:nvPr>
            <p:ph type="title"/>
          </p:nvPr>
        </p:nvSpPr>
        <p:spPr/>
        <p:txBody>
          <a:bodyPr/>
          <a:lstStyle/>
          <a:p>
            <a:r>
              <a:t>3.1 傳統行業面臨的挑戰</a:t>
            </a:r>
          </a:p>
        </p:txBody>
      </p:sp>
    </p:spTree>
    <p:extLst>
      <p:ext uri="{BB962C8B-B14F-4D97-AF65-F5344CB8AC3E}">
        <p14:creationId xmlns:p14="http://schemas.microsoft.com/office/powerpoint/2010/main" val="296517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7030A0"/>
                </a:solidFill>
              </a:rPr>
              <a:t>(3).</a:t>
            </a:r>
            <a:r>
              <a:rPr dirty="0">
                <a:solidFill>
                  <a:srgbClr val="7030A0"/>
                </a:solidFill>
              </a:rPr>
              <a:t>顧客行為變化：</a:t>
            </a:r>
            <a:endParaRPr lang="en-US" dirty="0">
              <a:solidFill>
                <a:srgbClr val="7030A0"/>
              </a:solidFill>
            </a:endParaRPr>
          </a:p>
          <a:p>
            <a:pPr lvl="1"/>
            <a:r>
              <a:rPr dirty="0"/>
              <a:t>隨著平台經濟和共享經濟的普及，</a:t>
            </a:r>
            <a:r>
              <a:rPr dirty="0">
                <a:solidFill>
                  <a:srgbClr val="C00000"/>
                </a:solidFill>
              </a:rPr>
              <a:t>消費者的期望和行為發生了顯著變化</a:t>
            </a:r>
            <a:r>
              <a:rPr dirty="0"/>
              <a:t>。他們更傾向於</a:t>
            </a:r>
            <a:r>
              <a:rPr dirty="0">
                <a:solidFill>
                  <a:srgbClr val="C00000"/>
                </a:solidFill>
              </a:rPr>
              <a:t>靈活、多樣化的服務</a:t>
            </a:r>
            <a:r>
              <a:rPr dirty="0"/>
              <a:t>，這要求傳統企業在產品和服務的靈活性方面做出調整。</a:t>
            </a:r>
            <a:endParaRPr lang="en-US" dirty="0"/>
          </a:p>
          <a:p>
            <a:r>
              <a:rPr lang="en-US" dirty="0">
                <a:solidFill>
                  <a:srgbClr val="7030A0"/>
                </a:solidFill>
              </a:rPr>
              <a:t>(4).</a:t>
            </a:r>
            <a:r>
              <a:rPr dirty="0">
                <a:solidFill>
                  <a:srgbClr val="7030A0"/>
                </a:solidFill>
              </a:rPr>
              <a:t>法律與監管挑戰：</a:t>
            </a:r>
            <a:endParaRPr lang="en-US" dirty="0">
              <a:solidFill>
                <a:srgbClr val="7030A0"/>
              </a:solidFill>
            </a:endParaRPr>
          </a:p>
          <a:p>
            <a:pPr lvl="1"/>
            <a:r>
              <a:rPr dirty="0"/>
              <a:t>共享經濟和平台經濟的快速發展往往超出現有法律和監管框架，傳統行業在適應這些新模式時，必須面對更加複雜的法律和合規風險。</a:t>
            </a:r>
            <a:br>
              <a:rPr dirty="0"/>
            </a:br>
            <a:endParaRPr dirty="0"/>
          </a:p>
        </p:txBody>
      </p:sp>
      <p:sp>
        <p:nvSpPr>
          <p:cNvPr id="2" name="Title 1"/>
          <p:cNvSpPr>
            <a:spLocks noGrp="1"/>
          </p:cNvSpPr>
          <p:nvPr>
            <p:ph type="title"/>
          </p:nvPr>
        </p:nvSpPr>
        <p:spPr/>
        <p:txBody>
          <a:bodyPr/>
          <a:lstStyle/>
          <a:p>
            <a:r>
              <a:t>3.1 傳統行業面臨的挑戰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sz="3000" dirty="0"/>
              <a:t>儘管面臨挑戰，平台經濟與共享經濟也為傳統行業帶來了重要機遇：</a:t>
            </a:r>
            <a:endParaRPr lang="en-US" sz="3000" dirty="0"/>
          </a:p>
          <a:p>
            <a:r>
              <a:rPr lang="en-US" dirty="0">
                <a:solidFill>
                  <a:srgbClr val="7030A0"/>
                </a:solidFill>
              </a:rPr>
              <a:t>(1).</a:t>
            </a:r>
            <a:r>
              <a:rPr dirty="0">
                <a:solidFill>
                  <a:srgbClr val="7030A0"/>
                </a:solidFill>
              </a:rPr>
              <a:t>創新與合作：</a:t>
            </a:r>
            <a:endParaRPr lang="en-US" dirty="0">
              <a:solidFill>
                <a:srgbClr val="7030A0"/>
              </a:solidFill>
            </a:endParaRPr>
          </a:p>
          <a:p>
            <a:pPr lvl="1"/>
            <a:r>
              <a:rPr dirty="0"/>
              <a:t>傳統行業可以利用平台經濟的技術優勢，通過與平台企業合作來創新其業務模式。</a:t>
            </a:r>
            <a:endParaRPr lang="en-US" dirty="0"/>
          </a:p>
          <a:p>
            <a:pPr lvl="1"/>
            <a:r>
              <a:rPr dirty="0"/>
              <a:t>例如，傳統零售商可以</a:t>
            </a:r>
            <a:r>
              <a:rPr sz="3900" dirty="0">
                <a:solidFill>
                  <a:srgbClr val="C00000"/>
                </a:solidFill>
              </a:rPr>
              <a:t>與電商平台合作</a:t>
            </a:r>
            <a:r>
              <a:rPr dirty="0"/>
              <a:t>，實現更廣泛的市場覆蓋和更高效的銷售管理。</a:t>
            </a:r>
          </a:p>
          <a:p>
            <a:r>
              <a:rPr lang="en-US" altLang="zh-TW" dirty="0">
                <a:solidFill>
                  <a:srgbClr val="7030A0"/>
                </a:solidFill>
              </a:rPr>
              <a:t>(2).</a:t>
            </a:r>
            <a:r>
              <a:rPr dirty="0">
                <a:solidFill>
                  <a:srgbClr val="7030A0"/>
                </a:solidFill>
              </a:rPr>
              <a:t>數據驅動的業務決策：</a:t>
            </a:r>
            <a:endParaRPr lang="en-US" dirty="0">
              <a:solidFill>
                <a:srgbClr val="7030A0"/>
              </a:solidFill>
            </a:endParaRPr>
          </a:p>
          <a:p>
            <a:pPr lvl="1"/>
            <a:r>
              <a:rPr dirty="0"/>
              <a:t>平台經濟和共享經濟企業所產生的</a:t>
            </a:r>
            <a:r>
              <a:rPr sz="3900" dirty="0">
                <a:solidFill>
                  <a:srgbClr val="C00000"/>
                </a:solidFill>
              </a:rPr>
              <a:t>大量數據</a:t>
            </a:r>
            <a:r>
              <a:rPr dirty="0"/>
              <a:t>，</a:t>
            </a:r>
            <a:r>
              <a:rPr dirty="0">
                <a:solidFill>
                  <a:srgbClr val="C00000"/>
                </a:solidFill>
              </a:rPr>
              <a:t>為傳統行業提供了寶貴的洞察</a:t>
            </a:r>
            <a:r>
              <a:rPr dirty="0"/>
              <a:t>。這些數據可以幫助企業更好地了解市場趨勢和消費者需求，從而優化產品和服務，提升競爭力。</a:t>
            </a:r>
          </a:p>
        </p:txBody>
      </p:sp>
      <p:sp>
        <p:nvSpPr>
          <p:cNvPr id="2" name="Title 1"/>
          <p:cNvSpPr>
            <a:spLocks noGrp="1"/>
          </p:cNvSpPr>
          <p:nvPr>
            <p:ph type="title"/>
          </p:nvPr>
        </p:nvSpPr>
        <p:spPr/>
        <p:txBody>
          <a:bodyPr/>
          <a:lstStyle/>
          <a:p>
            <a:r>
              <a:t>3.2 傳統行業的機遇</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TW" dirty="0">
                <a:solidFill>
                  <a:srgbClr val="7030A0"/>
                </a:solidFill>
              </a:rPr>
              <a:t>(3).</a:t>
            </a:r>
            <a:r>
              <a:rPr dirty="0">
                <a:solidFill>
                  <a:srgbClr val="7030A0"/>
                </a:solidFill>
              </a:rPr>
              <a:t>多元化收入來源：</a:t>
            </a:r>
            <a:endParaRPr lang="en-US" dirty="0">
              <a:solidFill>
                <a:srgbClr val="7030A0"/>
              </a:solidFill>
            </a:endParaRPr>
          </a:p>
          <a:p>
            <a:pPr lvl="1"/>
            <a:r>
              <a:rPr dirty="0"/>
              <a:t>傳統企業可以</a:t>
            </a:r>
            <a:r>
              <a:rPr dirty="0">
                <a:solidFill>
                  <a:srgbClr val="C00000"/>
                </a:solidFill>
              </a:rPr>
              <a:t>借助共享經濟模式</a:t>
            </a:r>
            <a:r>
              <a:rPr dirty="0"/>
              <a:t>探索新的收入來源。</a:t>
            </a:r>
            <a:endParaRPr lang="en-US" dirty="0"/>
          </a:p>
          <a:p>
            <a:pPr lvl="1"/>
            <a:r>
              <a:rPr dirty="0"/>
              <a:t>例如，</a:t>
            </a:r>
            <a:r>
              <a:rPr dirty="0">
                <a:solidFill>
                  <a:srgbClr val="C00000"/>
                </a:solidFill>
              </a:rPr>
              <a:t>汽車製造商</a:t>
            </a:r>
            <a:r>
              <a:rPr dirty="0"/>
              <a:t>可以進入</a:t>
            </a:r>
            <a:r>
              <a:rPr dirty="0">
                <a:solidFill>
                  <a:srgbClr val="C00000"/>
                </a:solidFill>
              </a:rPr>
              <a:t>共享汽車市場</a:t>
            </a:r>
            <a:r>
              <a:rPr dirty="0"/>
              <a:t>，提供</a:t>
            </a:r>
            <a:r>
              <a:rPr dirty="0">
                <a:highlight>
                  <a:srgbClr val="FFFF00"/>
                </a:highlight>
              </a:rPr>
              <a:t>車輛租賃</a:t>
            </a:r>
            <a:r>
              <a:rPr dirty="0"/>
              <a:t>和配套服務，擴大業務範疇並創造新的盈利模式。</a:t>
            </a:r>
            <a:endParaRPr lang="en-US" dirty="0"/>
          </a:p>
          <a:p>
            <a:r>
              <a:rPr lang="en-US" altLang="zh-TW" dirty="0">
                <a:solidFill>
                  <a:srgbClr val="7030A0"/>
                </a:solidFill>
              </a:rPr>
              <a:t>(4).</a:t>
            </a:r>
            <a:r>
              <a:rPr dirty="0">
                <a:solidFill>
                  <a:srgbClr val="7030A0"/>
                </a:solidFill>
              </a:rPr>
              <a:t>提升運營效率：</a:t>
            </a:r>
            <a:endParaRPr lang="en-US" dirty="0">
              <a:solidFill>
                <a:srgbClr val="7030A0"/>
              </a:solidFill>
            </a:endParaRPr>
          </a:p>
          <a:p>
            <a:pPr lvl="1"/>
            <a:r>
              <a:rPr dirty="0">
                <a:solidFill>
                  <a:srgbClr val="C00000"/>
                </a:solidFill>
              </a:rPr>
              <a:t>平台經濟</a:t>
            </a:r>
            <a:r>
              <a:rPr dirty="0"/>
              <a:t>的技術應用有助於傳統行業提高運營效率，降低成本。</a:t>
            </a:r>
            <a:endParaRPr lang="en-US" dirty="0"/>
          </a:p>
          <a:p>
            <a:pPr lvl="1"/>
            <a:r>
              <a:rPr dirty="0"/>
              <a:t>例如，</a:t>
            </a:r>
            <a:r>
              <a:rPr dirty="0">
                <a:solidFill>
                  <a:srgbClr val="C00000"/>
                </a:solidFill>
              </a:rPr>
              <a:t>物流公司</a:t>
            </a:r>
            <a:r>
              <a:rPr dirty="0"/>
              <a:t>可以使用</a:t>
            </a:r>
            <a:r>
              <a:rPr dirty="0">
                <a:solidFill>
                  <a:srgbClr val="C00000"/>
                </a:solidFill>
              </a:rPr>
              <a:t>平台技術來優化運輸路線和資源配置</a:t>
            </a:r>
            <a:r>
              <a:rPr dirty="0"/>
              <a:t>，從而提升服務效率並減少運營成本</a:t>
            </a:r>
          </a:p>
        </p:txBody>
      </p:sp>
      <p:sp>
        <p:nvSpPr>
          <p:cNvPr id="2" name="Title 1"/>
          <p:cNvSpPr>
            <a:spLocks noGrp="1"/>
          </p:cNvSpPr>
          <p:nvPr>
            <p:ph type="title"/>
          </p:nvPr>
        </p:nvSpPr>
        <p:spPr/>
        <p:txBody>
          <a:bodyPr/>
          <a:lstStyle/>
          <a:p>
            <a:r>
              <a:t>3.2 傳統行業的機遇</a:t>
            </a:r>
          </a:p>
        </p:txBody>
      </p:sp>
    </p:spTree>
    <p:extLst>
      <p:ext uri="{BB962C8B-B14F-4D97-AF65-F5344CB8AC3E}">
        <p14:creationId xmlns:p14="http://schemas.microsoft.com/office/powerpoint/2010/main" val="144235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8264C02C-00E1-46BC-B50C-C13E334FE14B}"/>
              </a:ext>
            </a:extLst>
          </p:cNvPr>
          <p:cNvSpPr>
            <a:spLocks noGrp="1"/>
          </p:cNvSpPr>
          <p:nvPr>
            <p:ph type="subTitle" idx="1"/>
          </p:nvPr>
        </p:nvSpPr>
        <p:spPr/>
        <p:txBody>
          <a:bodyPr>
            <a:normAutofit/>
          </a:bodyPr>
          <a:lstStyle/>
          <a:p>
            <a:r>
              <a:rPr lang="en-US" altLang="zh-CN" dirty="0"/>
              <a:t>5</a:t>
            </a:r>
            <a:r>
              <a:rPr lang="en-US" altLang="zh-TW" dirty="0"/>
              <a:t>. </a:t>
            </a:r>
            <a:r>
              <a:rPr lang="zh-TW" altLang="en-US" dirty="0"/>
              <a:t>結論與討論</a:t>
            </a:r>
          </a:p>
        </p:txBody>
      </p:sp>
    </p:spTree>
    <p:extLst>
      <p:ext uri="{BB962C8B-B14F-4D97-AF65-F5344CB8AC3E}">
        <p14:creationId xmlns:p14="http://schemas.microsoft.com/office/powerpoint/2010/main" val="248717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8264C02C-00E1-46BC-B50C-C13E334FE14B}"/>
              </a:ext>
            </a:extLst>
          </p:cNvPr>
          <p:cNvSpPr>
            <a:spLocks noGrp="1"/>
          </p:cNvSpPr>
          <p:nvPr>
            <p:ph type="subTitle" idx="1"/>
          </p:nvPr>
        </p:nvSpPr>
        <p:spPr/>
        <p:txBody>
          <a:bodyPr/>
          <a:lstStyle/>
          <a:p>
            <a:r>
              <a:rPr lang="en-US" altLang="zh-TW" dirty="0"/>
              <a:t>1. </a:t>
            </a:r>
            <a:r>
              <a:rPr lang="zh-TW" altLang="en-US" dirty="0"/>
              <a:t>平台經濟的</a:t>
            </a:r>
            <a:endParaRPr lang="en-US" altLang="zh-TW" dirty="0"/>
          </a:p>
          <a:p>
            <a:r>
              <a:rPr lang="zh-TW" altLang="en-US" dirty="0"/>
              <a:t>定義與特徵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dirty="0">
                <a:solidFill>
                  <a:srgbClr val="C00000"/>
                </a:solidFill>
              </a:rPr>
              <a:t>平台經濟與共享經濟</a:t>
            </a:r>
            <a:r>
              <a:rPr dirty="0"/>
              <a:t>的發展，</a:t>
            </a:r>
            <a:r>
              <a:rPr dirty="0">
                <a:solidFill>
                  <a:srgbClr val="C00000"/>
                </a:solidFill>
              </a:rPr>
              <a:t>已經徹底改變了許多傳統行業的運作模式</a:t>
            </a:r>
            <a:r>
              <a:rPr dirty="0"/>
              <a:t>。</a:t>
            </a:r>
            <a:endParaRPr lang="en-US" dirty="0"/>
          </a:p>
          <a:p>
            <a:r>
              <a:rPr dirty="0"/>
              <a:t>雖然這些新經濟模式給傳統企業</a:t>
            </a:r>
            <a:r>
              <a:rPr dirty="0">
                <a:solidFill>
                  <a:srgbClr val="C00000"/>
                </a:solidFill>
              </a:rPr>
              <a:t>帶來了許多挑戰</a:t>
            </a:r>
            <a:r>
              <a:rPr dirty="0"/>
              <a:t>，但同時也</a:t>
            </a:r>
            <a:r>
              <a:rPr dirty="0">
                <a:solidFill>
                  <a:srgbClr val="C00000"/>
                </a:solidFill>
              </a:rPr>
              <a:t>創造了巨大的機遇</a:t>
            </a:r>
            <a:r>
              <a:rPr dirty="0"/>
              <a:t>。</a:t>
            </a:r>
            <a:endParaRPr lang="en-US" dirty="0"/>
          </a:p>
          <a:p>
            <a:r>
              <a:rPr dirty="0"/>
              <a:t>企業若能積極應對變化，並有效利用平台經濟和共享經濟的優勢，將能夠在新經濟環境中脫穎而出。</a:t>
            </a:r>
            <a:endParaRPr lang="en-US" dirty="0"/>
          </a:p>
          <a:p>
            <a:r>
              <a:rPr dirty="0"/>
              <a:t>在本單元中，我們深入探討了平台經濟的定義與特徵、共享經濟的概念與典型案例，以及這些經濟模式對傳統行業的挑戰與機遇。</a:t>
            </a:r>
            <a:endParaRPr lang="en-US" dirty="0"/>
          </a:p>
        </p:txBody>
      </p:sp>
      <p:sp>
        <p:nvSpPr>
          <p:cNvPr id="2" name="Title 1"/>
          <p:cNvSpPr>
            <a:spLocks noGrp="1"/>
          </p:cNvSpPr>
          <p:nvPr>
            <p:ph type="title"/>
          </p:nvPr>
        </p:nvSpPr>
        <p:spPr/>
        <p:txBody>
          <a:bodyPr/>
          <a:lstStyle/>
          <a:p>
            <a:r>
              <a:rPr dirty="0"/>
              <a:t>4. 結論</a:t>
            </a:r>
          </a:p>
        </p:txBody>
      </p:sp>
    </p:spTree>
    <p:extLst>
      <p:ext uri="{BB962C8B-B14F-4D97-AF65-F5344CB8AC3E}">
        <p14:creationId xmlns:p14="http://schemas.microsoft.com/office/powerpoint/2010/main" val="1637652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dirty="0"/>
              <a:t>接下來，我們鼓勵同學們思考以下問題：</a:t>
            </a:r>
            <a:endParaRPr lang="en-US" dirty="0"/>
          </a:p>
          <a:p>
            <a:r>
              <a:rPr lang="en-US" dirty="0"/>
              <a:t>1.</a:t>
            </a:r>
            <a:r>
              <a:rPr dirty="0"/>
              <a:t>你認為哪些行業受平台經濟和共享經濟的影響最大？為什麼？</a:t>
            </a:r>
            <a:endParaRPr lang="en-US" dirty="0"/>
          </a:p>
          <a:p>
            <a:r>
              <a:rPr lang="en-US" dirty="0"/>
              <a:t>2.</a:t>
            </a:r>
            <a:r>
              <a:rPr dirty="0"/>
              <a:t>你認為哪些行業受平台經濟和共享經濟的影響最大？為什麼？</a:t>
            </a:r>
            <a:endParaRPr lang="en-US" dirty="0"/>
          </a:p>
          <a:p>
            <a:r>
              <a:rPr lang="en-US" dirty="0"/>
              <a:t>3.</a:t>
            </a:r>
            <a:r>
              <a:rPr dirty="0"/>
              <a:t>在這些新經濟模式下，傳統行業如何調整其商業策略以保持競爭力？</a:t>
            </a:r>
            <a:endParaRPr lang="en-US" dirty="0"/>
          </a:p>
          <a:p>
            <a:pPr lvl="1"/>
            <a:r>
              <a:rPr dirty="0"/>
              <a:t>在這些新經濟模式下，傳統行業如何調整其商業策略以保持競爭力？</a:t>
            </a:r>
            <a:endParaRPr lang="en-US" dirty="0"/>
          </a:p>
          <a:p>
            <a:pPr lvl="1"/>
            <a:r>
              <a:rPr dirty="0"/>
              <a:t>你能否舉出一個成功轉型並利用平台經濟或共享經濟創新其業務模式的傳統企業例子？</a:t>
            </a:r>
            <a:endParaRPr lang="en-US" dirty="0"/>
          </a:p>
          <a:p>
            <a:pPr lvl="1"/>
            <a:r>
              <a:rPr dirty="0"/>
              <a:t>你能否舉出一個成功轉型並利用平台經濟或共享經濟創新其業務模式的傳統企業例子？</a:t>
            </a:r>
            <a:endParaRPr lang="en-US" dirty="0"/>
          </a:p>
        </p:txBody>
      </p:sp>
      <p:sp>
        <p:nvSpPr>
          <p:cNvPr id="2" name="Title 1"/>
          <p:cNvSpPr>
            <a:spLocks noGrp="1"/>
          </p:cNvSpPr>
          <p:nvPr>
            <p:ph type="title"/>
          </p:nvPr>
        </p:nvSpPr>
        <p:spPr/>
        <p:txBody>
          <a:bodyPr/>
          <a:lstStyle/>
          <a:p>
            <a:r>
              <a:rPr dirty="0"/>
              <a:t>4. 討論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dirty="0">
                <a:solidFill>
                  <a:srgbClr val="7030A0"/>
                </a:solidFill>
              </a:rPr>
              <a:t>平台經濟</a:t>
            </a:r>
            <a:r>
              <a:rPr lang="zh-CN" altLang="en-US" dirty="0">
                <a:solidFill>
                  <a:srgbClr val="7030A0"/>
                </a:solidFill>
              </a:rPr>
              <a:t>，</a:t>
            </a:r>
            <a:r>
              <a:rPr dirty="0"/>
              <a:t>是指</a:t>
            </a:r>
            <a:r>
              <a:rPr lang="zh-CN" altLang="en-US" dirty="0"/>
              <a:t>：</a:t>
            </a:r>
            <a:endParaRPr lang="en-US" dirty="0"/>
          </a:p>
          <a:p>
            <a:pPr lvl="1"/>
            <a:r>
              <a:rPr dirty="0"/>
              <a:t>以數位技術為基礎，</a:t>
            </a:r>
            <a:r>
              <a:rPr dirty="0">
                <a:solidFill>
                  <a:srgbClr val="7030A0"/>
                </a:solidFill>
              </a:rPr>
              <a:t>利用互聯網平台</a:t>
            </a:r>
            <a:r>
              <a:rPr dirty="0"/>
              <a:t>來促進供需雙方之間的互動和交易的經濟模式。</a:t>
            </a:r>
            <a:endParaRPr lang="en-US" dirty="0"/>
          </a:p>
          <a:p>
            <a:pPr lvl="1"/>
            <a:r>
              <a:rPr lang="zh-CN" altLang="en-US" dirty="0"/>
              <a:t>例如：</a:t>
            </a:r>
            <a:r>
              <a:rPr lang="en-US" altLang="zh-CN" sz="3500" dirty="0" err="1">
                <a:solidFill>
                  <a:srgbClr val="C00000"/>
                </a:solidFill>
              </a:rPr>
              <a:t>momo</a:t>
            </a:r>
            <a:r>
              <a:rPr lang="zh-CN" altLang="en-US" sz="3500" dirty="0">
                <a:solidFill>
                  <a:srgbClr val="C00000"/>
                </a:solidFill>
              </a:rPr>
              <a:t>購物，</a:t>
            </a:r>
            <a:r>
              <a:rPr lang="en-US" altLang="zh-CN" sz="3500" dirty="0" err="1">
                <a:solidFill>
                  <a:srgbClr val="C00000"/>
                </a:solidFill>
              </a:rPr>
              <a:t>pchome</a:t>
            </a:r>
            <a:r>
              <a:rPr lang="zh-CN" altLang="en-US" sz="3500" dirty="0">
                <a:solidFill>
                  <a:srgbClr val="C00000"/>
                </a:solidFill>
              </a:rPr>
              <a:t>，淘寶，蝦皮</a:t>
            </a:r>
            <a:endParaRPr lang="en-US" sz="2600" dirty="0">
              <a:solidFill>
                <a:srgbClr val="C00000"/>
              </a:solidFill>
            </a:endParaRPr>
          </a:p>
          <a:p>
            <a:pPr lvl="1"/>
            <a:r>
              <a:rPr dirty="0"/>
              <a:t>這些平台</a:t>
            </a:r>
            <a:r>
              <a:rPr dirty="0">
                <a:solidFill>
                  <a:srgbClr val="7030A0"/>
                </a:solidFill>
                <a:highlight>
                  <a:srgbClr val="FFFF00"/>
                </a:highlight>
              </a:rPr>
              <a:t>不直接生產商品或提供服務</a:t>
            </a:r>
            <a:r>
              <a:rPr dirty="0"/>
              <a:t>，</a:t>
            </a:r>
            <a:endParaRPr lang="en-US" dirty="0"/>
          </a:p>
          <a:p>
            <a:pPr lvl="1"/>
            <a:r>
              <a:rPr dirty="0"/>
              <a:t>而是</a:t>
            </a:r>
            <a:r>
              <a:rPr dirty="0">
                <a:highlight>
                  <a:srgbClr val="FFFF00"/>
                </a:highlight>
              </a:rPr>
              <a:t>充當中介，連接賣家與買家</a:t>
            </a:r>
            <a:r>
              <a:rPr dirty="0"/>
              <a:t>、</a:t>
            </a:r>
            <a:r>
              <a:rPr dirty="0">
                <a:solidFill>
                  <a:srgbClr val="7030A0"/>
                </a:solidFill>
              </a:rPr>
              <a:t>服務提供者與需求者</a:t>
            </a:r>
            <a:r>
              <a:rPr dirty="0"/>
              <a:t>。</a:t>
            </a:r>
            <a:endParaRPr lang="en-US" dirty="0"/>
          </a:p>
          <a:p>
            <a:pPr lvl="1"/>
            <a:r>
              <a:rPr dirty="0"/>
              <a:t>平台經濟的核心</a:t>
            </a:r>
            <a:r>
              <a:rPr lang="zh-CN" altLang="en-US" dirty="0"/>
              <a:t>：</a:t>
            </a:r>
            <a:r>
              <a:rPr dirty="0"/>
              <a:t>在於利用科技和網路效應來建立高效的市場，降低交易成本，並創造新的商業生態系統。</a:t>
            </a:r>
          </a:p>
        </p:txBody>
      </p:sp>
      <p:sp>
        <p:nvSpPr>
          <p:cNvPr id="2" name="Title 1"/>
          <p:cNvSpPr>
            <a:spLocks noGrp="1"/>
          </p:cNvSpPr>
          <p:nvPr>
            <p:ph type="title"/>
          </p:nvPr>
        </p:nvSpPr>
        <p:spPr/>
        <p:txBody>
          <a:bodyPr/>
          <a:lstStyle/>
          <a:p>
            <a:r>
              <a:t>1.1 平台經濟的定義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dirty="0"/>
              <a:t>平台經濟具有以下幾個顯著特徵：</a:t>
            </a:r>
            <a:endParaRPr lang="en-US" dirty="0"/>
          </a:p>
          <a:p>
            <a:r>
              <a:rPr lang="en-US" dirty="0">
                <a:solidFill>
                  <a:srgbClr val="7030A0"/>
                </a:solidFill>
              </a:rPr>
              <a:t>(1).</a:t>
            </a:r>
            <a:r>
              <a:rPr dirty="0">
                <a:solidFill>
                  <a:srgbClr val="7030A0"/>
                </a:solidFill>
              </a:rPr>
              <a:t>雙邊市場</a:t>
            </a:r>
            <a:r>
              <a:rPr dirty="0"/>
              <a:t>：</a:t>
            </a:r>
            <a:endParaRPr lang="en-US" dirty="0"/>
          </a:p>
          <a:p>
            <a:pPr lvl="1"/>
            <a:r>
              <a:rPr dirty="0"/>
              <a:t>平台通常同時服務於</a:t>
            </a:r>
            <a:r>
              <a:rPr sz="3900" dirty="0">
                <a:solidFill>
                  <a:srgbClr val="C00000"/>
                </a:solidFill>
              </a:rPr>
              <a:t>兩個或多個群體</a:t>
            </a:r>
            <a:r>
              <a:rPr dirty="0"/>
              <a:t>，例如</a:t>
            </a:r>
            <a:r>
              <a:rPr lang="zh-CN" altLang="en-US" dirty="0"/>
              <a:t>：</a:t>
            </a:r>
            <a:r>
              <a:rPr dirty="0">
                <a:solidFill>
                  <a:srgbClr val="7030A0"/>
                </a:solidFill>
                <a:highlight>
                  <a:srgbClr val="FFFF00"/>
                </a:highlight>
              </a:rPr>
              <a:t>買家與賣家</a:t>
            </a:r>
            <a:r>
              <a:rPr dirty="0"/>
              <a:t>。平台的價值在於其能夠有效地平衡這些群體的需求，使交易更加便捷和高效。</a:t>
            </a:r>
          </a:p>
          <a:p>
            <a:r>
              <a:rPr lang="en-US" altLang="zh-TW" dirty="0">
                <a:solidFill>
                  <a:srgbClr val="7030A0"/>
                </a:solidFill>
              </a:rPr>
              <a:t>(2).</a:t>
            </a:r>
            <a:r>
              <a:rPr dirty="0">
                <a:solidFill>
                  <a:srgbClr val="7030A0"/>
                </a:solidFill>
              </a:rPr>
              <a:t>網路效應</a:t>
            </a:r>
            <a:r>
              <a:rPr dirty="0"/>
              <a:t>：</a:t>
            </a:r>
            <a:endParaRPr lang="en-US" dirty="0"/>
          </a:p>
          <a:p>
            <a:pPr lvl="1"/>
            <a:r>
              <a:rPr dirty="0"/>
              <a:t>隨著平台</a:t>
            </a:r>
            <a:r>
              <a:rPr sz="3900" dirty="0">
                <a:solidFill>
                  <a:srgbClr val="C00000"/>
                </a:solidFill>
              </a:rPr>
              <a:t>用戶數量的增加</a:t>
            </a:r>
            <a:r>
              <a:rPr dirty="0"/>
              <a:t>，平台的價值也會隨之增長。這種網路效應意味著平台能夠通過吸引更多的用戶來增強自身的競爭力。</a:t>
            </a:r>
            <a:endParaRPr lang="en-US" dirty="0"/>
          </a:p>
          <a:p>
            <a:pPr lvl="1"/>
            <a:r>
              <a:rPr dirty="0"/>
              <a:t>例如，越多的司機和乘客使用Uber，該平台的服務就越加便捷，吸引力也越強。</a:t>
            </a:r>
          </a:p>
        </p:txBody>
      </p:sp>
      <p:sp>
        <p:nvSpPr>
          <p:cNvPr id="2" name="Title 1"/>
          <p:cNvSpPr>
            <a:spLocks noGrp="1"/>
          </p:cNvSpPr>
          <p:nvPr>
            <p:ph type="title"/>
          </p:nvPr>
        </p:nvSpPr>
        <p:spPr/>
        <p:txBody>
          <a:bodyPr/>
          <a:lstStyle/>
          <a:p>
            <a:r>
              <a:t>1.2 平台經濟的特徵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7030A0"/>
                </a:solidFill>
              </a:rPr>
              <a:t>(3).</a:t>
            </a:r>
            <a:r>
              <a:rPr dirty="0">
                <a:solidFill>
                  <a:srgbClr val="7030A0"/>
                </a:solidFill>
              </a:rPr>
              <a:t>規模經濟：</a:t>
            </a:r>
            <a:endParaRPr lang="en-US" dirty="0">
              <a:solidFill>
                <a:srgbClr val="7030A0"/>
              </a:solidFill>
            </a:endParaRPr>
          </a:p>
          <a:p>
            <a:pPr lvl="1"/>
            <a:r>
              <a:rPr dirty="0"/>
              <a:t>平台經濟通常具有強大的</a:t>
            </a:r>
            <a:r>
              <a:rPr sz="3900" dirty="0">
                <a:solidFill>
                  <a:srgbClr val="C00000"/>
                </a:solidFill>
              </a:rPr>
              <a:t>規模經濟效應</a:t>
            </a:r>
            <a:r>
              <a:rPr dirty="0"/>
              <a:t>，隨著業務擴展，</a:t>
            </a:r>
            <a:r>
              <a:rPr dirty="0">
                <a:solidFill>
                  <a:srgbClr val="C00000"/>
                </a:solidFill>
              </a:rPr>
              <a:t>單位成本會逐漸下降</a:t>
            </a:r>
            <a:r>
              <a:rPr dirty="0"/>
              <a:t>，從而提升盈利能力。</a:t>
            </a:r>
          </a:p>
          <a:p>
            <a:r>
              <a:rPr lang="en-US" dirty="0">
                <a:solidFill>
                  <a:srgbClr val="7030A0"/>
                </a:solidFill>
              </a:rPr>
              <a:t>(4).</a:t>
            </a:r>
            <a:r>
              <a:rPr dirty="0">
                <a:solidFill>
                  <a:srgbClr val="7030A0"/>
                </a:solidFill>
              </a:rPr>
              <a:t>數據驅動：</a:t>
            </a:r>
            <a:endParaRPr lang="en-US" dirty="0">
              <a:solidFill>
                <a:srgbClr val="7030A0"/>
              </a:solidFill>
            </a:endParaRPr>
          </a:p>
          <a:p>
            <a:pPr lvl="1"/>
            <a:r>
              <a:rPr dirty="0"/>
              <a:t>平台企業</a:t>
            </a:r>
            <a:r>
              <a:rPr sz="3500" dirty="0">
                <a:solidFill>
                  <a:srgbClr val="C00000"/>
                </a:solidFill>
                <a:highlight>
                  <a:srgbClr val="FFFF00"/>
                </a:highlight>
              </a:rPr>
              <a:t>依賴於大量的用戶數據來優化服務</a:t>
            </a:r>
            <a:r>
              <a:rPr dirty="0"/>
              <a:t>，</a:t>
            </a:r>
            <a:r>
              <a:rPr sz="4300" dirty="0">
                <a:solidFill>
                  <a:srgbClr val="C00000"/>
                </a:solidFill>
                <a:highlight>
                  <a:srgbClr val="FFFF00"/>
                </a:highlight>
              </a:rPr>
              <a:t>進行精準營銷</a:t>
            </a:r>
            <a:r>
              <a:rPr dirty="0"/>
              <a:t>，並</a:t>
            </a:r>
            <a:r>
              <a:rPr dirty="0">
                <a:solidFill>
                  <a:srgbClr val="C00000"/>
                </a:solidFill>
                <a:highlight>
                  <a:srgbClr val="FFFF00"/>
                </a:highlight>
              </a:rPr>
              <a:t>改善用戶體驗</a:t>
            </a:r>
            <a:r>
              <a:rPr dirty="0"/>
              <a:t>。數據成為了平台經濟中不可或缺的資源。</a:t>
            </a:r>
            <a:endParaRPr lang="en-US" dirty="0"/>
          </a:p>
        </p:txBody>
      </p:sp>
      <p:sp>
        <p:nvSpPr>
          <p:cNvPr id="2" name="Title 1"/>
          <p:cNvSpPr>
            <a:spLocks noGrp="1"/>
          </p:cNvSpPr>
          <p:nvPr>
            <p:ph type="title"/>
          </p:nvPr>
        </p:nvSpPr>
        <p:spPr/>
        <p:txBody>
          <a:bodyPr/>
          <a:lstStyle/>
          <a:p>
            <a:r>
              <a:rPr lang="zh-TW" altLang="en-US" b="0" i="0" dirty="0">
                <a:solidFill>
                  <a:srgbClr val="212529"/>
                </a:solidFill>
                <a:effectLst/>
                <a:latin typeface="system-ui"/>
              </a:rPr>
              <a:t>☎ </a:t>
            </a:r>
            <a:r>
              <a:rPr dirty="0"/>
              <a:t>1.2 平台經濟的特徵</a:t>
            </a:r>
          </a:p>
        </p:txBody>
      </p:sp>
    </p:spTree>
    <p:extLst>
      <p:ext uri="{BB962C8B-B14F-4D97-AF65-F5344CB8AC3E}">
        <p14:creationId xmlns:p14="http://schemas.microsoft.com/office/powerpoint/2010/main" val="362658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7030A0"/>
                </a:solidFill>
              </a:rPr>
              <a:t>(5).</a:t>
            </a:r>
            <a:r>
              <a:rPr dirty="0">
                <a:solidFill>
                  <a:srgbClr val="7030A0"/>
                </a:solidFill>
              </a:rPr>
              <a:t>低邊際成本：</a:t>
            </a:r>
            <a:endParaRPr lang="en-US" dirty="0">
              <a:solidFill>
                <a:srgbClr val="7030A0"/>
              </a:solidFill>
            </a:endParaRPr>
          </a:p>
          <a:p>
            <a:pPr lvl="1"/>
            <a:r>
              <a:rPr dirty="0"/>
              <a:t>由於平台經濟主要依賴於數位技術，</a:t>
            </a:r>
            <a:r>
              <a:rPr sz="3500" dirty="0">
                <a:solidFill>
                  <a:srgbClr val="C00000"/>
                </a:solidFill>
              </a:rPr>
              <a:t>隨著用戶數量的增加，平台的邊際成本通常很低</a:t>
            </a:r>
            <a:r>
              <a:rPr dirty="0"/>
              <a:t>，這使得平台企業能夠在擴展市場時保持競爭優勢。</a:t>
            </a:r>
            <a:endParaRPr lang="en-US" dirty="0"/>
          </a:p>
          <a:p>
            <a:r>
              <a:rPr lang="zh-TW" altLang="en-US" dirty="0">
                <a:solidFill>
                  <a:srgbClr val="7030A0"/>
                </a:solidFill>
              </a:rPr>
              <a:t>邊際成本</a:t>
            </a:r>
            <a:r>
              <a:rPr lang="zh-CN" altLang="en-US" dirty="0">
                <a:solidFill>
                  <a:srgbClr val="7030A0"/>
                </a:solidFill>
              </a:rPr>
              <a:t>，舉例：</a:t>
            </a:r>
            <a:endParaRPr lang="en-US" dirty="0"/>
          </a:p>
          <a:p>
            <a:pPr lvl="1"/>
            <a:r>
              <a:rPr lang="zh-TW" altLang="en-US" dirty="0"/>
              <a:t>如果一家工廠目前生產</a:t>
            </a:r>
            <a:r>
              <a:rPr lang="en-US" altLang="zh-TW" dirty="0"/>
              <a:t>100</a:t>
            </a:r>
            <a:r>
              <a:rPr lang="zh-TW" altLang="en-US" dirty="0"/>
              <a:t>個產品，總成本為</a:t>
            </a:r>
            <a:r>
              <a:rPr lang="en-US" altLang="zh-TW" dirty="0"/>
              <a:t>1000</a:t>
            </a:r>
            <a:r>
              <a:rPr lang="zh-TW" altLang="en-US" dirty="0"/>
              <a:t>元，</a:t>
            </a:r>
            <a:endParaRPr lang="en-US" altLang="zh-TW" dirty="0"/>
          </a:p>
          <a:p>
            <a:pPr lvl="1"/>
            <a:r>
              <a:rPr lang="zh-TW" altLang="en-US" dirty="0"/>
              <a:t>若再增加</a:t>
            </a:r>
            <a:r>
              <a:rPr lang="en-US" altLang="zh-TW" dirty="0"/>
              <a:t>1</a:t>
            </a:r>
            <a:r>
              <a:rPr lang="zh-TW" altLang="en-US" dirty="0"/>
              <a:t>個產品的生產，總成本增加到</a:t>
            </a:r>
            <a:r>
              <a:rPr lang="en-US" altLang="zh-TW" dirty="0"/>
              <a:t>1020</a:t>
            </a:r>
            <a:r>
              <a:rPr lang="zh-TW" altLang="en-US" dirty="0"/>
              <a:t>元，</a:t>
            </a:r>
            <a:endParaRPr lang="en-US" altLang="zh-TW" dirty="0"/>
          </a:p>
          <a:p>
            <a:pPr lvl="1"/>
            <a:r>
              <a:rPr lang="zh-TW" altLang="en-US" dirty="0"/>
              <a:t>那麼這個額外產品的邊際成本就是</a:t>
            </a:r>
            <a:r>
              <a:rPr lang="en-US" altLang="zh-TW" dirty="0"/>
              <a:t>20</a:t>
            </a:r>
            <a:r>
              <a:rPr lang="zh-TW" altLang="en-US" dirty="0"/>
              <a:t>元。</a:t>
            </a:r>
            <a:endParaRPr dirty="0"/>
          </a:p>
        </p:txBody>
      </p:sp>
      <p:sp>
        <p:nvSpPr>
          <p:cNvPr id="2" name="Title 1"/>
          <p:cNvSpPr>
            <a:spLocks noGrp="1"/>
          </p:cNvSpPr>
          <p:nvPr>
            <p:ph type="title"/>
          </p:nvPr>
        </p:nvSpPr>
        <p:spPr/>
        <p:txBody>
          <a:bodyPr/>
          <a:lstStyle/>
          <a:p>
            <a:r>
              <a:rPr lang="zh-TW" altLang="en-US" b="0" i="0" dirty="0">
                <a:solidFill>
                  <a:srgbClr val="212529"/>
                </a:solidFill>
                <a:effectLst/>
                <a:latin typeface="system-ui"/>
              </a:rPr>
              <a:t>☎ </a:t>
            </a:r>
            <a:r>
              <a:rPr dirty="0"/>
              <a:t>1.2 平台經濟的特徵</a:t>
            </a:r>
          </a:p>
        </p:txBody>
      </p:sp>
    </p:spTree>
    <p:extLst>
      <p:ext uri="{BB962C8B-B14F-4D97-AF65-F5344CB8AC3E}">
        <p14:creationId xmlns:p14="http://schemas.microsoft.com/office/powerpoint/2010/main" val="80441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8264C02C-00E1-46BC-B50C-C13E334FE14B}"/>
              </a:ext>
            </a:extLst>
          </p:cNvPr>
          <p:cNvSpPr>
            <a:spLocks noGrp="1"/>
          </p:cNvSpPr>
          <p:nvPr>
            <p:ph type="subTitle" idx="1"/>
          </p:nvPr>
        </p:nvSpPr>
        <p:spPr/>
        <p:txBody>
          <a:bodyPr/>
          <a:lstStyle/>
          <a:p>
            <a:r>
              <a:rPr lang="en-US" altLang="zh-TW" dirty="0"/>
              <a:t>2. </a:t>
            </a:r>
            <a:r>
              <a:rPr lang="zh-TW" altLang="en-US" dirty="0"/>
              <a:t>共享經濟的概念</a:t>
            </a:r>
          </a:p>
        </p:txBody>
      </p:sp>
    </p:spTree>
    <p:extLst>
      <p:ext uri="{BB962C8B-B14F-4D97-AF65-F5344CB8AC3E}">
        <p14:creationId xmlns:p14="http://schemas.microsoft.com/office/powerpoint/2010/main" val="54253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共享經濟是一種基於共享資源的經濟模式，通過數位平台，</a:t>
            </a:r>
            <a:endParaRPr lang="en-US" dirty="0"/>
          </a:p>
          <a:p>
            <a:pPr lvl="1"/>
            <a:r>
              <a:rPr dirty="0"/>
              <a:t>個人或組織可以</a:t>
            </a:r>
            <a:r>
              <a:rPr sz="4400" dirty="0">
                <a:solidFill>
                  <a:srgbClr val="7030A0"/>
                </a:solidFill>
                <a:highlight>
                  <a:srgbClr val="FFFF00"/>
                </a:highlight>
              </a:rPr>
              <a:t>將閒置的資產</a:t>
            </a:r>
            <a:r>
              <a:rPr dirty="0">
                <a:solidFill>
                  <a:srgbClr val="C00000"/>
                </a:solidFill>
              </a:rPr>
              <a:t>出租或分享</a:t>
            </a:r>
            <a:r>
              <a:rPr dirty="0"/>
              <a:t>給他人，從而獲得經濟回報。</a:t>
            </a:r>
            <a:endParaRPr lang="en-US" dirty="0"/>
          </a:p>
          <a:p>
            <a:r>
              <a:rPr dirty="0"/>
              <a:t>共享經濟的本質在於</a:t>
            </a:r>
            <a:r>
              <a:rPr lang="zh-CN" altLang="en-US" dirty="0"/>
              <a:t>：</a:t>
            </a:r>
            <a:endParaRPr lang="en-US" altLang="zh-CN" dirty="0"/>
          </a:p>
          <a:p>
            <a:pPr lvl="1"/>
            <a:r>
              <a:rPr dirty="0"/>
              <a:t>將</a:t>
            </a:r>
            <a:r>
              <a:rPr dirty="0">
                <a:solidFill>
                  <a:srgbClr val="7030A0"/>
                </a:solidFill>
                <a:highlight>
                  <a:srgbClr val="FFFF00"/>
                </a:highlight>
              </a:rPr>
              <a:t>閒置資源進行重新配置</a:t>
            </a:r>
            <a:r>
              <a:rPr dirty="0"/>
              <a:t>，</a:t>
            </a:r>
            <a:endParaRPr lang="en-US" dirty="0"/>
          </a:p>
          <a:p>
            <a:pPr lvl="1"/>
            <a:r>
              <a:rPr dirty="0"/>
              <a:t>提升其利用效率，並創造經濟價值。</a:t>
            </a:r>
            <a:br>
              <a:rPr dirty="0"/>
            </a:br>
            <a:br>
              <a:rPr dirty="0"/>
            </a:br>
            <a:endParaRPr dirty="0"/>
          </a:p>
        </p:txBody>
      </p:sp>
      <p:sp>
        <p:nvSpPr>
          <p:cNvPr id="2" name="Title 1"/>
          <p:cNvSpPr>
            <a:spLocks noGrp="1"/>
          </p:cNvSpPr>
          <p:nvPr>
            <p:ph type="title"/>
          </p:nvPr>
        </p:nvSpPr>
        <p:spPr/>
        <p:txBody>
          <a:bodyPr/>
          <a:lstStyle/>
          <a:p>
            <a:r>
              <a:t>2.1 共享經濟的概念</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共享經濟</a:t>
            </a:r>
            <a:r>
              <a:rPr lang="zh-CN" altLang="en-US" dirty="0"/>
              <a:t>：</a:t>
            </a:r>
            <a:endParaRPr lang="en-US" altLang="zh-CN" dirty="0"/>
          </a:p>
          <a:p>
            <a:pPr lvl="1"/>
            <a:r>
              <a:rPr dirty="0">
                <a:solidFill>
                  <a:srgbClr val="C00000"/>
                </a:solidFill>
              </a:rPr>
              <a:t>強調"使用權"</a:t>
            </a:r>
            <a:r>
              <a:rPr lang="zh-CN" altLang="en-US" dirty="0">
                <a:solidFill>
                  <a:srgbClr val="C00000"/>
                </a:solidFill>
              </a:rPr>
              <a:t>，</a:t>
            </a:r>
            <a:r>
              <a:rPr dirty="0">
                <a:solidFill>
                  <a:srgbClr val="C00000"/>
                </a:solidFill>
              </a:rPr>
              <a:t>而非"所有權"，</a:t>
            </a:r>
            <a:endParaRPr lang="en-US" dirty="0">
              <a:solidFill>
                <a:srgbClr val="C00000"/>
              </a:solidFill>
            </a:endParaRPr>
          </a:p>
          <a:p>
            <a:pPr lvl="1"/>
            <a:r>
              <a:rPr dirty="0"/>
              <a:t>這種模式改變了傳統的消費和擁有觀念，</a:t>
            </a:r>
            <a:endParaRPr lang="en-US" dirty="0"/>
          </a:p>
          <a:p>
            <a:pPr lvl="1"/>
            <a:r>
              <a:rPr dirty="0">
                <a:solidFill>
                  <a:srgbClr val="7030A0"/>
                </a:solidFill>
              </a:rPr>
              <a:t>推動了資源的更高效使用</a:t>
            </a:r>
            <a:r>
              <a:rPr dirty="0"/>
              <a:t>。</a:t>
            </a:r>
            <a:endParaRPr lang="en-US" dirty="0"/>
          </a:p>
          <a:p>
            <a:r>
              <a:rPr dirty="0"/>
              <a:t>例如</a:t>
            </a:r>
            <a:r>
              <a:rPr lang="zh-CN" altLang="en-US" dirty="0"/>
              <a:t>：</a:t>
            </a:r>
            <a:endParaRPr lang="en-US" altLang="zh-CN" dirty="0"/>
          </a:p>
          <a:p>
            <a:pPr lvl="1"/>
            <a:r>
              <a:rPr dirty="0"/>
              <a:t>在共享經濟中，消費者可以通過租賃汽車或房屋來</a:t>
            </a:r>
            <a:r>
              <a:rPr sz="4000" dirty="0">
                <a:solidFill>
                  <a:srgbClr val="7030A0"/>
                </a:solidFill>
                <a:highlight>
                  <a:srgbClr val="FFFF00"/>
                </a:highlight>
              </a:rPr>
              <a:t>滿足臨時需求</a:t>
            </a:r>
            <a:r>
              <a:rPr dirty="0"/>
              <a:t>，而</a:t>
            </a:r>
            <a:r>
              <a:rPr sz="4000" dirty="0">
                <a:solidFill>
                  <a:srgbClr val="7030A0"/>
                </a:solidFill>
              </a:rPr>
              <a:t>不必承擔購買和維護的成本</a:t>
            </a:r>
            <a:r>
              <a:rPr dirty="0"/>
              <a:t>。</a:t>
            </a:r>
            <a:br>
              <a:rPr dirty="0"/>
            </a:br>
            <a:endParaRPr dirty="0"/>
          </a:p>
        </p:txBody>
      </p:sp>
      <p:sp>
        <p:nvSpPr>
          <p:cNvPr id="2" name="Title 1"/>
          <p:cNvSpPr>
            <a:spLocks noGrp="1"/>
          </p:cNvSpPr>
          <p:nvPr>
            <p:ph type="title"/>
          </p:nvPr>
        </p:nvSpPr>
        <p:spPr/>
        <p:txBody>
          <a:bodyPr/>
          <a:lstStyle/>
          <a:p>
            <a:r>
              <a:t>2.1 共享經濟的概念</a:t>
            </a:r>
          </a:p>
        </p:txBody>
      </p:sp>
    </p:spTree>
    <p:extLst>
      <p:ext uri="{BB962C8B-B14F-4D97-AF65-F5344CB8AC3E}">
        <p14:creationId xmlns:p14="http://schemas.microsoft.com/office/powerpoint/2010/main" val="2985678563"/>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630</TotalTime>
  <Words>523</Words>
  <Application>Microsoft Office PowerPoint</Application>
  <PresentationFormat>如螢幕大小 (4:3)</PresentationFormat>
  <Paragraphs>108</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Segoe Condensed</vt:lpstr>
      <vt:lpstr>system-ui</vt:lpstr>
      <vt:lpstr>微軟正黑體</vt:lpstr>
      <vt:lpstr>Arial</vt:lpstr>
      <vt:lpstr>Bookman Old Style</vt:lpstr>
      <vt:lpstr>佈景主題4-粗體大字</vt:lpstr>
      <vt:lpstr>陳擎文</vt:lpstr>
      <vt:lpstr>PowerPoint 簡報</vt:lpstr>
      <vt:lpstr>1.1 平台經濟的定義</vt:lpstr>
      <vt:lpstr>1.2 平台經濟的特徵</vt:lpstr>
      <vt:lpstr>☎ 1.2 平台經濟的特徵</vt:lpstr>
      <vt:lpstr>☎ 1.2 平台經濟的特徵</vt:lpstr>
      <vt:lpstr>PowerPoint 簡報</vt:lpstr>
      <vt:lpstr>2.1 共享經濟的概念</vt:lpstr>
      <vt:lpstr>2.1 共享經濟的概念</vt:lpstr>
      <vt:lpstr>PowerPoint 簡報</vt:lpstr>
      <vt:lpstr>2.2 共享經濟的典型案例</vt:lpstr>
      <vt:lpstr>2.2 共享經濟的典型案例</vt:lpstr>
      <vt:lpstr>2.2 共享經濟的典型案例</vt:lpstr>
      <vt:lpstr>PowerPoint 簡報</vt:lpstr>
      <vt:lpstr>3.1 傳統行業面臨的挑戰</vt:lpstr>
      <vt:lpstr>3.1 傳統行業面臨的挑戰</vt:lpstr>
      <vt:lpstr>3.2 傳統行業的機遇</vt:lpstr>
      <vt:lpstr>3.2 傳統行業的機遇</vt:lpstr>
      <vt:lpstr>PowerPoint 簡報</vt:lpstr>
      <vt:lpstr>4. 結論</vt:lpstr>
      <vt:lpstr>4. 討論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User</dc:creator>
  <cp:keywords/>
  <dc:description>generated using python-pptx</dc:description>
  <cp:lastModifiedBy>tsu ccw</cp:lastModifiedBy>
  <cp:revision>10</cp:revision>
  <dcterms:created xsi:type="dcterms:W3CDTF">2013-01-27T09:14:16Z</dcterms:created>
  <dcterms:modified xsi:type="dcterms:W3CDTF">2024-08-16T04:18:09Z</dcterms:modified>
  <cp:category/>
</cp:coreProperties>
</file>