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92" r:id="rId3"/>
    <p:sldId id="258" r:id="rId4"/>
    <p:sldId id="259" r:id="rId5"/>
    <p:sldId id="271" r:id="rId6"/>
    <p:sldId id="272" r:id="rId7"/>
    <p:sldId id="273" r:id="rId8"/>
    <p:sldId id="260" r:id="rId9"/>
    <p:sldId id="274" r:id="rId10"/>
    <p:sldId id="293" r:id="rId11"/>
    <p:sldId id="295" r:id="rId12"/>
    <p:sldId id="294" r:id="rId13"/>
    <p:sldId id="299" r:id="rId14"/>
    <p:sldId id="303" r:id="rId15"/>
    <p:sldId id="302" r:id="rId16"/>
    <p:sldId id="304" r:id="rId17"/>
    <p:sldId id="305" r:id="rId18"/>
    <p:sldId id="296" r:id="rId19"/>
    <p:sldId id="298" r:id="rId20"/>
    <p:sldId id="300" r:id="rId21"/>
    <p:sldId id="301" r:id="rId22"/>
    <p:sldId id="307" r:id="rId23"/>
    <p:sldId id="306" r:id="rId24"/>
    <p:sldId id="297" r:id="rId25"/>
    <p:sldId id="308" r:id="rId26"/>
    <p:sldId id="309" r:id="rId27"/>
    <p:sldId id="310" r:id="rId28"/>
    <p:sldId id="311" r:id="rId29"/>
    <p:sldId id="312" r:id="rId30"/>
    <p:sldId id="313" r:id="rId31"/>
    <p:sldId id="314" r:id="rId32"/>
    <p:sldId id="315" r:id="rId33"/>
    <p:sldId id="316" r:id="rId34"/>
    <p:sldId id="317" r:id="rId35"/>
    <p:sldId id="268" r:id="rId36"/>
    <p:sldId id="276" r:id="rId37"/>
    <p:sldId id="277" r:id="rId38"/>
    <p:sldId id="275" r:id="rId39"/>
    <p:sldId id="263" r:id="rId40"/>
    <p:sldId id="280" r:id="rId41"/>
    <p:sldId id="281" r:id="rId42"/>
    <p:sldId id="278" r:id="rId43"/>
    <p:sldId id="282" r:id="rId44"/>
    <p:sldId id="284" r:id="rId45"/>
    <p:sldId id="283" r:id="rId46"/>
    <p:sldId id="279" r:id="rId47"/>
    <p:sldId id="269" r:id="rId48"/>
    <p:sldId id="265" r:id="rId49"/>
    <p:sldId id="285" r:id="rId50"/>
    <p:sldId id="286" r:id="rId51"/>
    <p:sldId id="287" r:id="rId52"/>
    <p:sldId id="266" r:id="rId53"/>
    <p:sldId id="288" r:id="rId54"/>
    <p:sldId id="289" r:id="rId55"/>
    <p:sldId id="290" r:id="rId56"/>
    <p:sldId id="270" r:id="rId57"/>
    <p:sldId id="291" r:id="rId58"/>
    <p:sldId id="267" r:id="rId5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34647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20284435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363463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09083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85734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01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452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10/13/2024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26538897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陳擎文</a:t>
            </a:r>
            <a:endParaRPr dirty="0"/>
          </a:p>
        </p:txBody>
      </p:sp>
      <p:sp>
        <p:nvSpPr>
          <p:cNvPr id="4" name="副標題 3">
            <a:extLst>
              <a:ext uri="{FF2B5EF4-FFF2-40B4-BE49-F238E27FC236}">
                <a16:creationId xmlns:a16="http://schemas.microsoft.com/office/drawing/2014/main" id="{66F1AB0C-5B41-4B3E-B86A-E58F3B96B858}"/>
              </a:ext>
            </a:extLst>
          </p:cNvPr>
          <p:cNvSpPr>
            <a:spLocks noGrp="1"/>
          </p:cNvSpPr>
          <p:nvPr>
            <p:ph type="subTitle" idx="1"/>
          </p:nvPr>
        </p:nvSpPr>
        <p:spPr/>
        <p:txBody>
          <a:bodyPr/>
          <a:lstStyle/>
          <a:p>
            <a:r>
              <a:rPr lang="zh-TW" altLang="en-US" b="1" i="0" dirty="0">
                <a:solidFill>
                  <a:srgbClr val="FF0000"/>
                </a:solidFill>
                <a:effectLst/>
                <a:latin typeface="system-ui"/>
              </a:rPr>
              <a:t>☎</a:t>
            </a:r>
            <a:r>
              <a:rPr lang="zh-TW" altLang="en-US" dirty="0"/>
              <a:t>人工智慧（</a:t>
            </a:r>
            <a:r>
              <a:rPr lang="en-US" altLang="zh-TW" dirty="0"/>
              <a:t>AI</a:t>
            </a:r>
            <a:r>
              <a:rPr lang="zh-TW" altLang="en-US" dirty="0"/>
              <a:t>）與經營模式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p:txBody>
          <a:bodyPr/>
          <a:lstStyle/>
          <a:p>
            <a:r>
              <a:rPr lang="zh-TW" altLang="en-US" b="1" i="0" dirty="0">
                <a:solidFill>
                  <a:srgbClr val="FF0000"/>
                </a:solidFill>
                <a:effectLst/>
                <a:latin typeface="system-ui"/>
              </a:rPr>
              <a:t>☎ </a:t>
            </a:r>
            <a:r>
              <a:rPr lang="en-US" altLang="zh-TW" dirty="0"/>
              <a:t>2. AI</a:t>
            </a:r>
            <a:r>
              <a:rPr lang="zh-TW" altLang="en-US" dirty="0"/>
              <a:t>驅動的經營模式</a:t>
            </a:r>
            <a:r>
              <a:rPr lang="zh-CN" altLang="en-US" dirty="0"/>
              <a:t>成功案例：</a:t>
            </a:r>
            <a:r>
              <a:rPr lang="en-US" altLang="zh-CN" dirty="0"/>
              <a:t>Meta</a:t>
            </a:r>
            <a:endParaRPr lang="zh-TW" altLang="en-US" dirty="0"/>
          </a:p>
        </p:txBody>
      </p:sp>
    </p:spTree>
    <p:extLst>
      <p:ext uri="{BB962C8B-B14F-4D97-AF65-F5344CB8AC3E}">
        <p14:creationId xmlns:p14="http://schemas.microsoft.com/office/powerpoint/2010/main" val="46242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E971A180-E388-4DE1-9731-41B517A015A1}"/>
              </a:ext>
            </a:extLst>
          </p:cNvPr>
          <p:cNvPicPr>
            <a:picLocks noGrp="1" noChangeAspect="1"/>
          </p:cNvPicPr>
          <p:nvPr>
            <p:ph idx="1"/>
          </p:nvPr>
        </p:nvPicPr>
        <p:blipFill>
          <a:blip r:embed="rId2"/>
          <a:stretch>
            <a:fillRect/>
          </a:stretch>
        </p:blipFill>
        <p:spPr>
          <a:xfrm>
            <a:off x="1231646" y="1600200"/>
            <a:ext cx="6742621" cy="5121275"/>
          </a:xfrm>
        </p:spPr>
      </p:pic>
      <p:sp>
        <p:nvSpPr>
          <p:cNvPr id="2" name="Title 1"/>
          <p:cNvSpPr>
            <a:spLocks noGrp="1"/>
          </p:cNvSpPr>
          <p:nvPr>
            <p:ph type="title"/>
          </p:nvPr>
        </p:nvSpPr>
        <p:spPr/>
        <p:txBody>
          <a:bodyPr>
            <a:normAutofit fontScale="90000"/>
          </a:bodyPr>
          <a:lstStyle/>
          <a:p>
            <a:r>
              <a:rPr lang="en-US" dirty="0" err="1"/>
              <a:t>FaceBook</a:t>
            </a:r>
            <a:r>
              <a:rPr lang="zh-CN" altLang="en-US" dirty="0"/>
              <a:t>改名</a:t>
            </a:r>
            <a:r>
              <a:rPr lang="en-US" altLang="zh-CN" dirty="0"/>
              <a:t>Meta</a:t>
            </a:r>
            <a:r>
              <a:rPr lang="zh-CN" altLang="en-US" dirty="0"/>
              <a:t>元宇宙後</a:t>
            </a:r>
            <a:br>
              <a:rPr lang="en-US" altLang="zh-CN" dirty="0"/>
            </a:br>
            <a:r>
              <a:rPr lang="zh-CN" altLang="en-US" dirty="0"/>
              <a:t>的股價表現</a:t>
            </a:r>
            <a:endParaRPr dirty="0"/>
          </a:p>
        </p:txBody>
      </p:sp>
    </p:spTree>
    <p:extLst>
      <p:ext uri="{BB962C8B-B14F-4D97-AF65-F5344CB8AC3E}">
        <p14:creationId xmlns:p14="http://schemas.microsoft.com/office/powerpoint/2010/main" val="67179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TW" dirty="0"/>
              <a:t>Meta</a:t>
            </a:r>
            <a:r>
              <a:rPr lang="zh-TW" altLang="en-US" dirty="0"/>
              <a:t>（原</a:t>
            </a:r>
            <a:r>
              <a:rPr lang="en-US" altLang="zh-TW" dirty="0"/>
              <a:t>Facebook</a:t>
            </a:r>
            <a:r>
              <a:rPr lang="zh-TW" altLang="en-US" dirty="0"/>
              <a:t>）的股票在</a:t>
            </a:r>
            <a:endParaRPr lang="en-US" altLang="zh-TW" dirty="0"/>
          </a:p>
          <a:p>
            <a:r>
              <a:rPr lang="en-US" altLang="zh-TW" b="1" dirty="0"/>
              <a:t>2021</a:t>
            </a:r>
            <a:r>
              <a:rPr lang="zh-TW" altLang="en-US" b="1" dirty="0"/>
              <a:t>年最高價</a:t>
            </a:r>
            <a:r>
              <a:rPr lang="zh-TW" altLang="en-US" dirty="0"/>
              <a:t>為</a:t>
            </a:r>
            <a:r>
              <a:rPr lang="en-US" altLang="zh-TW" b="1" dirty="0">
                <a:solidFill>
                  <a:srgbClr val="C00000"/>
                </a:solidFill>
              </a:rPr>
              <a:t>384.33</a:t>
            </a:r>
            <a:r>
              <a:rPr lang="zh-TW" altLang="en-US" b="1" dirty="0">
                <a:solidFill>
                  <a:srgbClr val="C00000"/>
                </a:solidFill>
              </a:rPr>
              <a:t>美元</a:t>
            </a:r>
            <a:r>
              <a:rPr lang="zh-TW" altLang="en-US" dirty="0"/>
              <a:t>（於</a:t>
            </a:r>
            <a:r>
              <a:rPr lang="en-US" altLang="zh-TW" dirty="0"/>
              <a:t>2021</a:t>
            </a:r>
            <a:r>
              <a:rPr lang="zh-TW" altLang="en-US" dirty="0"/>
              <a:t>年</a:t>
            </a:r>
            <a:r>
              <a:rPr lang="en-US" altLang="zh-TW" dirty="0"/>
              <a:t>9</a:t>
            </a:r>
            <a:r>
              <a:rPr lang="zh-TW" altLang="en-US" dirty="0"/>
              <a:t>月），</a:t>
            </a:r>
            <a:endParaRPr lang="en-US" altLang="zh-TW" dirty="0"/>
          </a:p>
          <a:p>
            <a:r>
              <a:rPr lang="zh-TW" altLang="en-US" dirty="0"/>
              <a:t>在</a:t>
            </a:r>
            <a:r>
              <a:rPr lang="en-US" altLang="zh-TW" b="1" dirty="0"/>
              <a:t>2022</a:t>
            </a:r>
            <a:r>
              <a:rPr lang="zh-TW" altLang="en-US" b="1" dirty="0"/>
              <a:t>年最低價</a:t>
            </a:r>
            <a:r>
              <a:rPr lang="zh-TW" altLang="en-US" dirty="0"/>
              <a:t>為</a:t>
            </a:r>
            <a:r>
              <a:rPr lang="en-US" altLang="zh-TW" b="1" dirty="0">
                <a:solidFill>
                  <a:srgbClr val="C00000"/>
                </a:solidFill>
              </a:rPr>
              <a:t>88.09</a:t>
            </a:r>
            <a:r>
              <a:rPr lang="zh-TW" altLang="en-US" b="1" dirty="0">
                <a:solidFill>
                  <a:srgbClr val="C00000"/>
                </a:solidFill>
              </a:rPr>
              <a:t>美元</a:t>
            </a:r>
            <a:r>
              <a:rPr lang="zh-TW" altLang="en-US" dirty="0"/>
              <a:t>（於</a:t>
            </a:r>
            <a:r>
              <a:rPr lang="en-US" altLang="zh-TW" dirty="0"/>
              <a:t>2022</a:t>
            </a:r>
            <a:r>
              <a:rPr lang="zh-TW" altLang="en-US" dirty="0"/>
              <a:t>年</a:t>
            </a:r>
            <a:r>
              <a:rPr lang="en-US" altLang="zh-TW" dirty="0"/>
              <a:t>11</a:t>
            </a:r>
            <a:r>
              <a:rPr lang="zh-TW" altLang="en-US" dirty="0"/>
              <a:t>月）。</a:t>
            </a:r>
            <a:endParaRPr lang="en-US" altLang="zh-TW" dirty="0"/>
          </a:p>
          <a:p>
            <a:r>
              <a:rPr lang="zh-TW" altLang="en-US" dirty="0"/>
              <a:t>從高點到低點，總跌幅達到了</a:t>
            </a:r>
            <a:r>
              <a:rPr lang="en-US" altLang="zh-TW" b="1" dirty="0"/>
              <a:t>296.24</a:t>
            </a:r>
            <a:r>
              <a:rPr lang="zh-TW" altLang="en-US" b="1" dirty="0"/>
              <a:t>美元</a:t>
            </a:r>
            <a:r>
              <a:rPr lang="zh-TW" altLang="en-US" dirty="0"/>
              <a:t>，</a:t>
            </a:r>
            <a:r>
              <a:rPr lang="zh-TW" altLang="en-US" sz="4400" dirty="0">
                <a:solidFill>
                  <a:srgbClr val="FF0000"/>
                </a:solidFill>
                <a:highlight>
                  <a:srgbClr val="FFFF00"/>
                </a:highlight>
              </a:rPr>
              <a:t>跌幅約為</a:t>
            </a:r>
            <a:r>
              <a:rPr lang="en-US" altLang="zh-TW" sz="4400" b="1" dirty="0">
                <a:solidFill>
                  <a:srgbClr val="FF0000"/>
                </a:solidFill>
                <a:highlight>
                  <a:srgbClr val="FFFF00"/>
                </a:highlight>
              </a:rPr>
              <a:t>77.08%</a:t>
            </a:r>
            <a:r>
              <a:rPr lang="zh-TW" altLang="en-US" sz="4400" dirty="0">
                <a:solidFill>
                  <a:srgbClr val="FF0000"/>
                </a:solidFill>
                <a:highlight>
                  <a:srgbClr val="FFFF00"/>
                </a:highlight>
              </a:rPr>
              <a:t>。</a:t>
            </a:r>
            <a:endParaRPr lang="en-US" dirty="0">
              <a:solidFill>
                <a:srgbClr val="FF0000"/>
              </a:solidFill>
              <a:highlight>
                <a:srgbClr val="FFFF00"/>
              </a:highlight>
            </a:endParaRPr>
          </a:p>
        </p:txBody>
      </p:sp>
      <p:sp>
        <p:nvSpPr>
          <p:cNvPr id="2" name="Title 1"/>
          <p:cNvSpPr>
            <a:spLocks noGrp="1"/>
          </p:cNvSpPr>
          <p:nvPr>
            <p:ph type="title"/>
          </p:nvPr>
        </p:nvSpPr>
        <p:spPr/>
        <p:txBody>
          <a:bodyPr>
            <a:normAutofit fontScale="90000"/>
          </a:bodyPr>
          <a:lstStyle/>
          <a:p>
            <a:r>
              <a:rPr lang="en-US" altLang="zh-TW" dirty="0" err="1"/>
              <a:t>FaceBook</a:t>
            </a:r>
            <a:r>
              <a:rPr lang="zh-CN" altLang="en-US" dirty="0"/>
              <a:t>改名</a:t>
            </a:r>
            <a:r>
              <a:rPr lang="en-US" altLang="zh-CN" dirty="0"/>
              <a:t>Meta</a:t>
            </a:r>
            <a:r>
              <a:rPr lang="zh-CN" altLang="en-US" dirty="0"/>
              <a:t>元宇宙後</a:t>
            </a:r>
            <a:br>
              <a:rPr lang="en-US" altLang="zh-CN" dirty="0"/>
            </a:br>
            <a:r>
              <a:rPr lang="zh-CN" altLang="en-US" dirty="0"/>
              <a:t>的股價表現</a:t>
            </a:r>
            <a:endParaRPr dirty="0"/>
          </a:p>
        </p:txBody>
      </p:sp>
    </p:spTree>
    <p:extLst>
      <p:ext uri="{BB962C8B-B14F-4D97-AF65-F5344CB8AC3E}">
        <p14:creationId xmlns:p14="http://schemas.microsoft.com/office/powerpoint/2010/main" val="232718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p:txBody>
          <a:bodyPr>
            <a:normAutofit fontScale="92500" lnSpcReduction="20000"/>
          </a:bodyPr>
          <a:lstStyle/>
          <a:p>
            <a:r>
              <a:rPr lang="en-US" altLang="zh-CN" dirty="0"/>
              <a:t>2022</a:t>
            </a:r>
            <a:r>
              <a:rPr lang="zh-CN" altLang="en-US" dirty="0"/>
              <a:t>～</a:t>
            </a:r>
            <a:r>
              <a:rPr lang="en-US" altLang="zh-CN" dirty="0"/>
              <a:t>2023</a:t>
            </a:r>
          </a:p>
          <a:p>
            <a:r>
              <a:rPr lang="en-US" altLang="zh-CN" dirty="0"/>
              <a:t>Meta</a:t>
            </a:r>
            <a:r>
              <a:rPr lang="zh-CN" altLang="en-US" dirty="0"/>
              <a:t>元宇宙股價大跌</a:t>
            </a:r>
            <a:r>
              <a:rPr lang="en-US" altLang="zh-CN" dirty="0"/>
              <a:t>77%</a:t>
            </a:r>
            <a:r>
              <a:rPr lang="zh-CN" altLang="en-US" dirty="0"/>
              <a:t>的根本原因是什麼？</a:t>
            </a:r>
            <a:endParaRPr lang="zh-TW" altLang="en-US" dirty="0"/>
          </a:p>
        </p:txBody>
      </p:sp>
    </p:spTree>
    <p:extLst>
      <p:ext uri="{BB962C8B-B14F-4D97-AF65-F5344CB8AC3E}">
        <p14:creationId xmlns:p14="http://schemas.microsoft.com/office/powerpoint/2010/main" val="129406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TW" dirty="0"/>
              <a:t>Meta</a:t>
            </a:r>
            <a:r>
              <a:rPr lang="zh-CN" altLang="en-US" dirty="0"/>
              <a:t>的核心業務一直是</a:t>
            </a:r>
            <a:r>
              <a:rPr lang="en-US" altLang="zh-CN" dirty="0"/>
              <a:t>【</a:t>
            </a:r>
            <a:r>
              <a:rPr lang="zh-CN" altLang="en-US" sz="7200" dirty="0">
                <a:solidFill>
                  <a:srgbClr val="C00000"/>
                </a:solidFill>
              </a:rPr>
              <a:t>廣告</a:t>
            </a:r>
            <a:r>
              <a:rPr lang="en-US" altLang="zh-CN" dirty="0"/>
              <a:t>】</a:t>
            </a:r>
          </a:p>
          <a:p>
            <a:r>
              <a:rPr lang="en-US" altLang="zh-CN" dirty="0"/>
              <a:t>Meta</a:t>
            </a:r>
            <a:r>
              <a:rPr lang="zh-CN" altLang="en-US" dirty="0"/>
              <a:t>營收項目的</a:t>
            </a:r>
            <a:r>
              <a:rPr lang="en-US" altLang="zh-CN" dirty="0">
                <a:highlight>
                  <a:srgbClr val="FFFF00"/>
                </a:highlight>
              </a:rPr>
              <a:t>99%</a:t>
            </a:r>
            <a:r>
              <a:rPr lang="zh-CN" altLang="en-US" dirty="0"/>
              <a:t>，都是來自</a:t>
            </a:r>
            <a:r>
              <a:rPr lang="en-US" altLang="zh-CN" dirty="0"/>
              <a:t>【</a:t>
            </a:r>
            <a:r>
              <a:rPr lang="zh-CN" altLang="en-US" sz="4000" dirty="0">
                <a:solidFill>
                  <a:srgbClr val="C00000"/>
                </a:solidFill>
              </a:rPr>
              <a:t>廣告</a:t>
            </a:r>
            <a:r>
              <a:rPr lang="en-US" altLang="zh-CN" dirty="0"/>
              <a:t>】</a:t>
            </a:r>
          </a:p>
          <a:p>
            <a:r>
              <a:rPr lang="en-US" altLang="zh-CN" dirty="0"/>
              <a:t>2022</a:t>
            </a:r>
            <a:r>
              <a:rPr lang="zh-CN" altLang="en-US" dirty="0"/>
              <a:t>～</a:t>
            </a:r>
            <a:r>
              <a:rPr lang="en-US" altLang="zh-CN" dirty="0"/>
              <a:t>2023</a:t>
            </a:r>
            <a:r>
              <a:rPr lang="zh-CN" altLang="en-US" dirty="0"/>
              <a:t>廣告收入大幅度減少，</a:t>
            </a:r>
            <a:endParaRPr lang="en-US" altLang="zh-CN" dirty="0"/>
          </a:p>
          <a:p>
            <a:pPr lvl="1"/>
            <a:r>
              <a:rPr lang="zh-CN" altLang="en-US" sz="4000" dirty="0"/>
              <a:t>是因為</a:t>
            </a:r>
            <a:r>
              <a:rPr lang="en-US" altLang="zh-CN" sz="4000" dirty="0">
                <a:highlight>
                  <a:srgbClr val="FFFF00"/>
                </a:highlight>
              </a:rPr>
              <a:t>Apple</a:t>
            </a:r>
            <a:r>
              <a:rPr lang="zh-CN" altLang="en-US" sz="4000" dirty="0">
                <a:highlight>
                  <a:srgbClr val="FFFF00"/>
                </a:highlight>
              </a:rPr>
              <a:t>的政策</a:t>
            </a:r>
            <a:r>
              <a:rPr lang="zh-CN" altLang="en-US" sz="4000" dirty="0"/>
              <a:t>，導致</a:t>
            </a:r>
            <a:r>
              <a:rPr lang="en-US" altLang="zh-CN" sz="4000" dirty="0"/>
              <a:t>Meta</a:t>
            </a:r>
            <a:r>
              <a:rPr lang="zh-CN" altLang="en-US" sz="4000" dirty="0"/>
              <a:t>的廣告收入減少</a:t>
            </a:r>
            <a:endParaRPr lang="en-US" altLang="zh-CN" sz="4000" dirty="0"/>
          </a:p>
          <a:p>
            <a:endParaRPr lang="en-US" altLang="en-US" dirty="0"/>
          </a:p>
        </p:txBody>
      </p:sp>
      <p:sp>
        <p:nvSpPr>
          <p:cNvPr id="2" name="Title 1"/>
          <p:cNvSpPr>
            <a:spLocks noGrp="1"/>
          </p:cNvSpPr>
          <p:nvPr>
            <p:ph type="title"/>
          </p:nvPr>
        </p:nvSpPr>
        <p:spPr/>
        <p:txBody>
          <a:bodyPr>
            <a:normAutofit fontScale="90000"/>
          </a:bodyPr>
          <a:lstStyle/>
          <a:p>
            <a:r>
              <a:rPr lang="en-US" altLang="zh-CN" dirty="0"/>
              <a:t>Meta</a:t>
            </a:r>
            <a:r>
              <a:rPr lang="zh-CN" altLang="en-US" dirty="0"/>
              <a:t>元宇宙股價大跌</a:t>
            </a:r>
            <a:r>
              <a:rPr lang="en-US" altLang="zh-CN" dirty="0"/>
              <a:t>77%</a:t>
            </a:r>
            <a:r>
              <a:rPr lang="zh-CN" altLang="en-US" dirty="0"/>
              <a:t>的根本原因是什麼？</a:t>
            </a:r>
            <a:endParaRPr lang="zh-TW" altLang="en-US" dirty="0"/>
          </a:p>
        </p:txBody>
      </p:sp>
    </p:spTree>
    <p:extLst>
      <p:ext uri="{BB962C8B-B14F-4D97-AF65-F5344CB8AC3E}">
        <p14:creationId xmlns:p14="http://schemas.microsoft.com/office/powerpoint/2010/main" val="350119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altLang="zh-CN" dirty="0"/>
              <a:t>2022</a:t>
            </a:r>
            <a:r>
              <a:rPr lang="zh-CN" altLang="en-US" dirty="0"/>
              <a:t>年</a:t>
            </a:r>
            <a:r>
              <a:rPr lang="en-US" altLang="zh-TW" dirty="0">
                <a:solidFill>
                  <a:srgbClr val="C00000"/>
                </a:solidFill>
              </a:rPr>
              <a:t>Apple</a:t>
            </a:r>
            <a:r>
              <a:rPr lang="zh-TW" altLang="en-US" dirty="0"/>
              <a:t>的</a:t>
            </a:r>
            <a:r>
              <a:rPr lang="zh-TW" altLang="en-US" dirty="0">
                <a:solidFill>
                  <a:srgbClr val="7030A0"/>
                </a:solidFill>
                <a:highlight>
                  <a:srgbClr val="FFFF00"/>
                </a:highlight>
              </a:rPr>
              <a:t>隱私政策</a:t>
            </a:r>
            <a:r>
              <a:rPr lang="zh-TW" altLang="en-US" dirty="0"/>
              <a:t>變更</a:t>
            </a:r>
            <a:endParaRPr lang="en-US" altLang="zh-TW" dirty="0"/>
          </a:p>
          <a:p>
            <a:pPr lvl="1"/>
            <a:r>
              <a:rPr lang="en-US" altLang="zh-TW" dirty="0"/>
              <a:t>iOS</a:t>
            </a:r>
            <a:r>
              <a:rPr lang="zh-TW" altLang="en-US" dirty="0"/>
              <a:t>的</a:t>
            </a:r>
            <a:r>
              <a:rPr lang="en-US" altLang="zh-TW" dirty="0">
                <a:solidFill>
                  <a:srgbClr val="7030A0"/>
                </a:solidFill>
              </a:rPr>
              <a:t>App Tracking Transparency</a:t>
            </a:r>
            <a:r>
              <a:rPr lang="zh-CN" altLang="en-US" dirty="0">
                <a:solidFill>
                  <a:srgbClr val="7030A0"/>
                </a:solidFill>
              </a:rPr>
              <a:t>政策</a:t>
            </a:r>
            <a:r>
              <a:rPr lang="zh-TW" altLang="en-US" dirty="0"/>
              <a:t>的影響，</a:t>
            </a:r>
            <a:endParaRPr lang="en-US" altLang="zh-TW" dirty="0"/>
          </a:p>
          <a:p>
            <a:pPr lvl="1"/>
            <a:r>
              <a:rPr lang="en-US" altLang="zh-TW" dirty="0"/>
              <a:t>Meta</a:t>
            </a:r>
            <a:r>
              <a:rPr lang="zh-TW" altLang="en-US" dirty="0"/>
              <a:t>的廣告業務遭到打擊。</a:t>
            </a:r>
            <a:endParaRPr lang="en-US" altLang="zh-TW" dirty="0"/>
          </a:p>
          <a:p>
            <a:r>
              <a:rPr lang="zh-TW" altLang="en-US" dirty="0"/>
              <a:t>這些</a:t>
            </a:r>
            <a:r>
              <a:rPr lang="zh-CN" altLang="en-US" sz="5400" dirty="0">
                <a:solidFill>
                  <a:srgbClr val="C00000"/>
                </a:solidFill>
              </a:rPr>
              <a:t>蘋果</a:t>
            </a:r>
            <a:r>
              <a:rPr lang="zh-TW" altLang="en-US" sz="5600" dirty="0">
                <a:solidFill>
                  <a:srgbClr val="7030A0"/>
                </a:solidFill>
              </a:rPr>
              <a:t>隱私政策限制了應用程序對用戶數據的追蹤能力</a:t>
            </a:r>
            <a:r>
              <a:rPr lang="zh-TW" altLang="en-US" dirty="0"/>
              <a:t>，</a:t>
            </a:r>
            <a:endParaRPr lang="en-US" altLang="zh-TW" dirty="0"/>
          </a:p>
          <a:p>
            <a:pPr lvl="1"/>
            <a:r>
              <a:rPr lang="zh-CN" altLang="en-US" dirty="0"/>
              <a:t>無法取得</a:t>
            </a:r>
            <a:r>
              <a:rPr lang="en-US" altLang="zh-CN" dirty="0" err="1"/>
              <a:t>i</a:t>
            </a:r>
            <a:r>
              <a:rPr lang="zh-CN" altLang="en-US" dirty="0"/>
              <a:t>用戶的</a:t>
            </a:r>
            <a:r>
              <a:rPr lang="en-US" altLang="zh-CN" dirty="0"/>
              <a:t>【</a:t>
            </a:r>
            <a:r>
              <a:rPr lang="zh-CN" altLang="en-US" dirty="0">
                <a:solidFill>
                  <a:srgbClr val="7030A0"/>
                </a:solidFill>
              </a:rPr>
              <a:t>照片，定位</a:t>
            </a:r>
            <a:r>
              <a:rPr lang="en-US" altLang="zh-CN" dirty="0"/>
              <a:t>】</a:t>
            </a:r>
          </a:p>
          <a:p>
            <a:pPr lvl="1"/>
            <a:r>
              <a:rPr lang="zh-CN" altLang="en-US" dirty="0"/>
              <a:t>無法取得</a:t>
            </a:r>
            <a:r>
              <a:rPr lang="en-US" altLang="zh-CN" dirty="0"/>
              <a:t>meta</a:t>
            </a:r>
            <a:r>
              <a:rPr lang="zh-CN" altLang="en-US" dirty="0"/>
              <a:t>用戶</a:t>
            </a:r>
            <a:r>
              <a:rPr lang="zh-CN" altLang="en-US" dirty="0">
                <a:solidFill>
                  <a:srgbClr val="7030A0"/>
                </a:solidFill>
              </a:rPr>
              <a:t>在</a:t>
            </a:r>
            <a:r>
              <a:rPr lang="en-US" altLang="zh-CN" dirty="0">
                <a:solidFill>
                  <a:srgbClr val="7030A0"/>
                </a:solidFill>
              </a:rPr>
              <a:t>IOS</a:t>
            </a:r>
            <a:r>
              <a:rPr lang="zh-CN" altLang="en-US" dirty="0">
                <a:solidFill>
                  <a:srgbClr val="7030A0"/>
                </a:solidFill>
              </a:rPr>
              <a:t>的第</a:t>
            </a:r>
            <a:r>
              <a:rPr lang="en-US" altLang="zh-CN" dirty="0">
                <a:solidFill>
                  <a:srgbClr val="7030A0"/>
                </a:solidFill>
              </a:rPr>
              <a:t>3</a:t>
            </a:r>
            <a:r>
              <a:rPr lang="zh-CN" altLang="en-US" dirty="0">
                <a:solidFill>
                  <a:srgbClr val="7030A0"/>
                </a:solidFill>
              </a:rPr>
              <a:t>方</a:t>
            </a:r>
            <a:r>
              <a:rPr lang="en-US" altLang="zh-CN" dirty="0">
                <a:solidFill>
                  <a:srgbClr val="7030A0"/>
                </a:solidFill>
              </a:rPr>
              <a:t>APP</a:t>
            </a:r>
            <a:r>
              <a:rPr lang="zh-CN" altLang="en-US" dirty="0">
                <a:solidFill>
                  <a:srgbClr val="7030A0"/>
                </a:solidFill>
              </a:rPr>
              <a:t>的用戶數據</a:t>
            </a:r>
            <a:endParaRPr lang="en-US" altLang="zh-CN" dirty="0">
              <a:solidFill>
                <a:srgbClr val="7030A0"/>
              </a:solidFill>
            </a:endParaRPr>
          </a:p>
          <a:p>
            <a:pPr lvl="1"/>
            <a:r>
              <a:rPr lang="en-US" altLang="zh-TW" dirty="0">
                <a:solidFill>
                  <a:srgbClr val="7030A0"/>
                </a:solidFill>
              </a:rPr>
              <a:t>80%</a:t>
            </a:r>
            <a:r>
              <a:rPr lang="zh-CN" altLang="en-US" dirty="0">
                <a:solidFill>
                  <a:srgbClr val="7030A0"/>
                </a:solidFill>
              </a:rPr>
              <a:t>用戶都不會</a:t>
            </a:r>
            <a:r>
              <a:rPr lang="en-US" altLang="zh-CN" dirty="0">
                <a:solidFill>
                  <a:srgbClr val="7030A0"/>
                </a:solidFill>
              </a:rPr>
              <a:t>allow</a:t>
            </a:r>
            <a:r>
              <a:rPr lang="zh-CN" altLang="en-US" dirty="0">
                <a:solidFill>
                  <a:srgbClr val="7030A0"/>
                </a:solidFill>
              </a:rPr>
              <a:t>第</a:t>
            </a:r>
            <a:r>
              <a:rPr lang="en-US" altLang="zh-CN" dirty="0">
                <a:solidFill>
                  <a:srgbClr val="7030A0"/>
                </a:solidFill>
              </a:rPr>
              <a:t>3</a:t>
            </a:r>
            <a:r>
              <a:rPr lang="zh-CN" altLang="en-US" dirty="0">
                <a:solidFill>
                  <a:srgbClr val="7030A0"/>
                </a:solidFill>
              </a:rPr>
              <a:t>方平台追踪自己的數據</a:t>
            </a:r>
            <a:endParaRPr lang="en-US" altLang="zh-TW" dirty="0">
              <a:solidFill>
                <a:srgbClr val="7030A0"/>
              </a:solidFill>
            </a:endParaRPr>
          </a:p>
          <a:p>
            <a:pPr lvl="1"/>
            <a:endParaRPr lang="en-US" altLang="en-US" dirty="0"/>
          </a:p>
        </p:txBody>
      </p:sp>
      <p:sp>
        <p:nvSpPr>
          <p:cNvPr id="2" name="Title 1"/>
          <p:cNvSpPr>
            <a:spLocks noGrp="1"/>
          </p:cNvSpPr>
          <p:nvPr>
            <p:ph type="title"/>
          </p:nvPr>
        </p:nvSpPr>
        <p:spPr/>
        <p:txBody>
          <a:bodyPr>
            <a:normAutofit fontScale="90000"/>
          </a:bodyPr>
          <a:lstStyle/>
          <a:p>
            <a:r>
              <a:rPr lang="en-US" altLang="zh-CN" dirty="0"/>
              <a:t>Meta</a:t>
            </a:r>
            <a:r>
              <a:rPr lang="zh-CN" altLang="en-US" dirty="0"/>
              <a:t>元宇宙股價大跌</a:t>
            </a:r>
            <a:r>
              <a:rPr lang="en-US" altLang="zh-CN" dirty="0"/>
              <a:t>77%</a:t>
            </a:r>
            <a:r>
              <a:rPr lang="zh-CN" altLang="en-US" dirty="0"/>
              <a:t>的根本原因是什麼？</a:t>
            </a:r>
            <a:endParaRPr lang="zh-TW" altLang="en-US" dirty="0"/>
          </a:p>
        </p:txBody>
      </p:sp>
    </p:spTree>
    <p:extLst>
      <p:ext uri="{BB962C8B-B14F-4D97-AF65-F5344CB8AC3E}">
        <p14:creationId xmlns:p14="http://schemas.microsoft.com/office/powerpoint/2010/main" val="423928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dirty="0"/>
              <a:t>這些</a:t>
            </a:r>
            <a:r>
              <a:rPr lang="zh-TW" altLang="en-US" sz="5600" dirty="0">
                <a:solidFill>
                  <a:srgbClr val="7030A0"/>
                </a:solidFill>
              </a:rPr>
              <a:t>隱私政策限制了應用程序對用戶數據的追蹤能力</a:t>
            </a:r>
            <a:r>
              <a:rPr lang="zh-TW" altLang="en-US" dirty="0"/>
              <a:t>，</a:t>
            </a:r>
            <a:endParaRPr lang="en-US" altLang="zh-TW" dirty="0"/>
          </a:p>
          <a:p>
            <a:pPr lvl="1"/>
            <a:r>
              <a:rPr lang="zh-TW" altLang="en-US" sz="3600" dirty="0"/>
              <a:t>從而</a:t>
            </a:r>
            <a:r>
              <a:rPr lang="zh-TW" altLang="en-US" sz="3600" dirty="0">
                <a:solidFill>
                  <a:srgbClr val="C00000"/>
                </a:solidFill>
              </a:rPr>
              <a:t>降低</a:t>
            </a:r>
            <a:r>
              <a:rPr lang="zh-TW" altLang="en-US" sz="3600" dirty="0"/>
              <a:t>了</a:t>
            </a:r>
            <a:r>
              <a:rPr lang="en-US" altLang="zh-TW" sz="3600" dirty="0"/>
              <a:t>Meta</a:t>
            </a:r>
            <a:r>
              <a:rPr lang="zh-TW" altLang="en-US" sz="3600" dirty="0">
                <a:solidFill>
                  <a:srgbClr val="C00000"/>
                </a:solidFill>
                <a:highlight>
                  <a:srgbClr val="FFFF00"/>
                </a:highlight>
              </a:rPr>
              <a:t>精確投放廣告</a:t>
            </a:r>
            <a:r>
              <a:rPr lang="zh-TW" altLang="en-US" sz="3600" dirty="0">
                <a:solidFill>
                  <a:srgbClr val="C00000"/>
                </a:solidFill>
              </a:rPr>
              <a:t>的能力</a:t>
            </a:r>
            <a:r>
              <a:rPr lang="zh-TW" altLang="en-US" sz="3600" dirty="0"/>
              <a:t>，</a:t>
            </a:r>
            <a:endParaRPr lang="en-US" altLang="zh-TW" sz="3600" dirty="0"/>
          </a:p>
          <a:p>
            <a:pPr lvl="1"/>
            <a:r>
              <a:rPr lang="zh-TW" altLang="en-US" sz="4000" dirty="0">
                <a:solidFill>
                  <a:srgbClr val="C00000"/>
                </a:solidFill>
                <a:highlight>
                  <a:srgbClr val="FFFF00"/>
                </a:highlight>
              </a:rPr>
              <a:t>導致廣告主在平台上的投資回報率下降</a:t>
            </a:r>
            <a:r>
              <a:rPr lang="zh-TW" altLang="en-US" dirty="0"/>
              <a:t>，最終影響公司的營收。</a:t>
            </a:r>
            <a:endParaRPr lang="en-US" altLang="zh-CN" dirty="0"/>
          </a:p>
          <a:p>
            <a:endParaRPr lang="en-US" altLang="en-US" dirty="0"/>
          </a:p>
        </p:txBody>
      </p:sp>
      <p:sp>
        <p:nvSpPr>
          <p:cNvPr id="2" name="Title 1"/>
          <p:cNvSpPr>
            <a:spLocks noGrp="1"/>
          </p:cNvSpPr>
          <p:nvPr>
            <p:ph type="title"/>
          </p:nvPr>
        </p:nvSpPr>
        <p:spPr/>
        <p:txBody>
          <a:bodyPr>
            <a:normAutofit fontScale="90000"/>
          </a:bodyPr>
          <a:lstStyle/>
          <a:p>
            <a:r>
              <a:rPr lang="en-US" altLang="zh-CN" dirty="0"/>
              <a:t>Meta</a:t>
            </a:r>
            <a:r>
              <a:rPr lang="zh-CN" altLang="en-US" dirty="0"/>
              <a:t>元宇宙股價大跌</a:t>
            </a:r>
            <a:r>
              <a:rPr lang="en-US" altLang="zh-CN" dirty="0"/>
              <a:t>77%</a:t>
            </a:r>
            <a:r>
              <a:rPr lang="zh-CN" altLang="en-US" dirty="0"/>
              <a:t>的根本原因是什麼？</a:t>
            </a:r>
            <a:endParaRPr lang="zh-TW" altLang="en-US" dirty="0"/>
          </a:p>
        </p:txBody>
      </p:sp>
    </p:spTree>
    <p:extLst>
      <p:ext uri="{BB962C8B-B14F-4D97-AF65-F5344CB8AC3E}">
        <p14:creationId xmlns:p14="http://schemas.microsoft.com/office/powerpoint/2010/main" val="126901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E971A180-E388-4DE1-9731-41B517A015A1}"/>
              </a:ext>
            </a:extLst>
          </p:cNvPr>
          <p:cNvPicPr>
            <a:picLocks noGrp="1" noChangeAspect="1"/>
          </p:cNvPicPr>
          <p:nvPr>
            <p:ph idx="1"/>
          </p:nvPr>
        </p:nvPicPr>
        <p:blipFill>
          <a:blip r:embed="rId2"/>
          <a:stretch>
            <a:fillRect/>
          </a:stretch>
        </p:blipFill>
        <p:spPr>
          <a:xfrm>
            <a:off x="1231646" y="1600200"/>
            <a:ext cx="6742621" cy="5121275"/>
          </a:xfrm>
        </p:spPr>
      </p:pic>
      <p:sp>
        <p:nvSpPr>
          <p:cNvPr id="2" name="Title 1"/>
          <p:cNvSpPr>
            <a:spLocks noGrp="1"/>
          </p:cNvSpPr>
          <p:nvPr>
            <p:ph type="title"/>
          </p:nvPr>
        </p:nvSpPr>
        <p:spPr/>
        <p:txBody>
          <a:bodyPr>
            <a:noAutofit/>
          </a:bodyPr>
          <a:lstStyle/>
          <a:p>
            <a:r>
              <a:rPr lang="zh-CN" altLang="en-US" sz="4000" dirty="0"/>
              <a:t>無法精準推送廣告</a:t>
            </a:r>
            <a:r>
              <a:rPr lang="zh-TW" altLang="en-US" sz="4000" b="1" i="0" dirty="0">
                <a:solidFill>
                  <a:srgbClr val="000000"/>
                </a:solidFill>
                <a:effectLst/>
                <a:latin typeface="system-ui"/>
              </a:rPr>
              <a:t>➜</a:t>
            </a:r>
            <a:r>
              <a:rPr lang="zh-CN" altLang="en-US" sz="4000" dirty="0"/>
              <a:t>廣告業主的廣告回報率低</a:t>
            </a:r>
            <a:r>
              <a:rPr lang="zh-TW" altLang="en-US" sz="4000" b="1" i="0" dirty="0">
                <a:solidFill>
                  <a:srgbClr val="000000"/>
                </a:solidFill>
                <a:effectLst/>
                <a:latin typeface="system-ui"/>
              </a:rPr>
              <a:t>➜</a:t>
            </a:r>
            <a:r>
              <a:rPr lang="zh-CN" altLang="en-US" sz="4000" dirty="0"/>
              <a:t>造成廣告收入大幅度降低</a:t>
            </a:r>
            <a:endParaRPr sz="4000" dirty="0"/>
          </a:p>
        </p:txBody>
      </p:sp>
    </p:spTree>
    <p:extLst>
      <p:ext uri="{BB962C8B-B14F-4D97-AF65-F5344CB8AC3E}">
        <p14:creationId xmlns:p14="http://schemas.microsoft.com/office/powerpoint/2010/main" val="288875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a:xfrm>
            <a:off x="337351" y="1460702"/>
            <a:ext cx="8495931" cy="3394102"/>
          </a:xfrm>
        </p:spPr>
        <p:txBody>
          <a:bodyPr>
            <a:normAutofit fontScale="85000" lnSpcReduction="10000"/>
          </a:bodyPr>
          <a:lstStyle/>
          <a:p>
            <a:r>
              <a:rPr lang="zh-CN" altLang="en-US" dirty="0"/>
              <a:t>但是，</a:t>
            </a:r>
            <a:r>
              <a:rPr lang="en-US" altLang="zh-CN" dirty="0"/>
              <a:t>2023</a:t>
            </a:r>
            <a:r>
              <a:rPr lang="zh-CN" altLang="en-US" dirty="0"/>
              <a:t>～</a:t>
            </a:r>
            <a:r>
              <a:rPr lang="en-US" altLang="zh-CN" dirty="0"/>
              <a:t>2024</a:t>
            </a:r>
          </a:p>
          <a:p>
            <a:r>
              <a:rPr lang="en-US" altLang="zh-CN" dirty="0"/>
              <a:t>Meta</a:t>
            </a:r>
            <a:r>
              <a:rPr lang="zh-CN" altLang="en-US" dirty="0"/>
              <a:t>元宇宙股價大漲</a:t>
            </a:r>
            <a:r>
              <a:rPr lang="en-US" altLang="zh-CN" dirty="0"/>
              <a:t>4</a:t>
            </a:r>
            <a:r>
              <a:rPr lang="zh-CN" altLang="en-US" dirty="0"/>
              <a:t>倍</a:t>
            </a:r>
            <a:endParaRPr lang="en-US" altLang="zh-CN" dirty="0"/>
          </a:p>
          <a:p>
            <a:r>
              <a:rPr lang="zh-CN" altLang="en-US" dirty="0"/>
              <a:t>根本原因是什麼？</a:t>
            </a:r>
            <a:endParaRPr lang="zh-TW" altLang="en-US" dirty="0"/>
          </a:p>
        </p:txBody>
      </p:sp>
    </p:spTree>
    <p:extLst>
      <p:ext uri="{BB962C8B-B14F-4D97-AF65-F5344CB8AC3E}">
        <p14:creationId xmlns:p14="http://schemas.microsoft.com/office/powerpoint/2010/main" val="279289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FE0AAA1-4305-45CD-8DDE-0BF83D16F98A}"/>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6E6A05F-F304-449B-AD88-C9A80D4244C9}"/>
              </a:ext>
            </a:extLst>
          </p:cNvPr>
          <p:cNvSpPr>
            <a:spLocks noGrp="1"/>
          </p:cNvSpPr>
          <p:nvPr>
            <p:ph type="title"/>
          </p:nvPr>
        </p:nvSpPr>
        <p:spPr/>
        <p:txBody>
          <a:bodyPr>
            <a:normAutofit fontScale="90000"/>
          </a:bodyPr>
          <a:lstStyle/>
          <a:p>
            <a:r>
              <a:rPr lang="en-US" altLang="zh-CN" dirty="0"/>
              <a:t>2023</a:t>
            </a:r>
            <a:r>
              <a:rPr lang="zh-CN" altLang="en-US" dirty="0"/>
              <a:t>～</a:t>
            </a:r>
            <a:r>
              <a:rPr lang="en-US" altLang="zh-CN" dirty="0"/>
              <a:t>2024</a:t>
            </a:r>
            <a:br>
              <a:rPr lang="en-US" altLang="zh-CN" dirty="0"/>
            </a:br>
            <a:r>
              <a:rPr lang="en-US" altLang="zh-CN" dirty="0"/>
              <a:t>Meta</a:t>
            </a:r>
            <a:r>
              <a:rPr lang="zh-CN" altLang="en-US" dirty="0"/>
              <a:t>元宇宙股價大漲</a:t>
            </a:r>
            <a:r>
              <a:rPr lang="en-US" altLang="zh-CN" dirty="0"/>
              <a:t>4</a:t>
            </a:r>
            <a:r>
              <a:rPr lang="zh-CN" altLang="en-US" dirty="0"/>
              <a:t>倍</a:t>
            </a:r>
            <a:endParaRPr lang="zh-TW" altLang="en-US" dirty="0"/>
          </a:p>
        </p:txBody>
      </p:sp>
      <p:pic>
        <p:nvPicPr>
          <p:cNvPr id="5" name="圖片 4">
            <a:extLst>
              <a:ext uri="{FF2B5EF4-FFF2-40B4-BE49-F238E27FC236}">
                <a16:creationId xmlns:a16="http://schemas.microsoft.com/office/drawing/2014/main" id="{6BD255D4-3919-4A56-B409-763F9CC98637}"/>
              </a:ext>
            </a:extLst>
          </p:cNvPr>
          <p:cNvPicPr>
            <a:picLocks noChangeAspect="1"/>
          </p:cNvPicPr>
          <p:nvPr/>
        </p:nvPicPr>
        <p:blipFill>
          <a:blip r:embed="rId2"/>
          <a:stretch>
            <a:fillRect/>
          </a:stretch>
        </p:blipFill>
        <p:spPr>
          <a:xfrm>
            <a:off x="1169345" y="1557595"/>
            <a:ext cx="6551207" cy="5206484"/>
          </a:xfrm>
          <a:prstGeom prst="rect">
            <a:avLst/>
          </a:prstGeom>
        </p:spPr>
      </p:pic>
    </p:spTree>
    <p:extLst>
      <p:ext uri="{BB962C8B-B14F-4D97-AF65-F5344CB8AC3E}">
        <p14:creationId xmlns:p14="http://schemas.microsoft.com/office/powerpoint/2010/main" val="373025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在本單元中，我們</a:t>
            </a:r>
            <a:r>
              <a:rPr lang="zh-CN" altLang="en-US" dirty="0"/>
              <a:t>將</a:t>
            </a:r>
            <a:r>
              <a:rPr dirty="0"/>
              <a:t>探討</a:t>
            </a:r>
            <a:endParaRPr lang="en-US" dirty="0"/>
          </a:p>
          <a:p>
            <a:pPr lvl="1"/>
            <a:r>
              <a:rPr sz="4600" dirty="0">
                <a:solidFill>
                  <a:srgbClr val="7030A0"/>
                </a:solidFill>
              </a:rPr>
              <a:t>人工智慧在商業中的應用</a:t>
            </a:r>
            <a:endParaRPr lang="en-US" sz="4600" dirty="0">
              <a:solidFill>
                <a:srgbClr val="7030A0"/>
              </a:solidFill>
            </a:endParaRPr>
          </a:p>
          <a:p>
            <a:pPr lvl="1"/>
            <a:r>
              <a:rPr sz="4600" dirty="0">
                <a:solidFill>
                  <a:srgbClr val="7030A0"/>
                </a:solidFill>
              </a:rPr>
              <a:t>AI驅動的經營模式創新</a:t>
            </a:r>
            <a:endParaRPr lang="en-US" sz="4600" dirty="0">
              <a:solidFill>
                <a:srgbClr val="7030A0"/>
              </a:solidFill>
            </a:endParaRPr>
          </a:p>
          <a:p>
            <a:pPr lvl="1"/>
            <a:r>
              <a:rPr sz="4600" dirty="0">
                <a:solidFill>
                  <a:srgbClr val="7030A0"/>
                </a:solidFill>
              </a:rPr>
              <a:t>AI對行業的顛覆性影響</a:t>
            </a:r>
            <a:endParaRPr lang="en-US" sz="4600" dirty="0">
              <a:solidFill>
                <a:srgbClr val="7030A0"/>
              </a:solidFill>
            </a:endParaRPr>
          </a:p>
          <a:p>
            <a:pPr lvl="1"/>
            <a:r>
              <a:rPr lang="en-US" altLang="zh-CN" sz="4600" dirty="0">
                <a:solidFill>
                  <a:srgbClr val="7030A0"/>
                </a:solidFill>
              </a:rPr>
              <a:t>AI</a:t>
            </a:r>
            <a:r>
              <a:rPr sz="4600" dirty="0">
                <a:solidFill>
                  <a:srgbClr val="7030A0"/>
                </a:solidFill>
              </a:rPr>
              <a:t>未來展望</a:t>
            </a:r>
            <a:endParaRPr lang="en-US" sz="4600" dirty="0">
              <a:solidFill>
                <a:srgbClr val="7030A0"/>
              </a:solidFill>
            </a:endParaRPr>
          </a:p>
        </p:txBody>
      </p:sp>
      <p:sp>
        <p:nvSpPr>
          <p:cNvPr id="2" name="Title 1"/>
          <p:cNvSpPr>
            <a:spLocks noGrp="1"/>
          </p:cNvSpPr>
          <p:nvPr>
            <p:ph type="title"/>
          </p:nvPr>
        </p:nvSpPr>
        <p:spPr/>
        <p:txBody>
          <a:bodyPr/>
          <a:lstStyle/>
          <a:p>
            <a:r>
              <a:rPr lang="zh-CN" altLang="en-US" dirty="0"/>
              <a:t>綱要</a:t>
            </a:r>
            <a:endParaRPr dirty="0"/>
          </a:p>
        </p:txBody>
      </p:sp>
    </p:spTree>
    <p:extLst>
      <p:ext uri="{BB962C8B-B14F-4D97-AF65-F5344CB8AC3E}">
        <p14:creationId xmlns:p14="http://schemas.microsoft.com/office/powerpoint/2010/main" val="181840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FE0AAA1-4305-45CD-8DDE-0BF83D16F98A}"/>
              </a:ext>
            </a:extLst>
          </p:cNvPr>
          <p:cNvSpPr>
            <a:spLocks noGrp="1"/>
          </p:cNvSpPr>
          <p:nvPr>
            <p:ph idx="1"/>
          </p:nvPr>
        </p:nvSpPr>
        <p:spPr/>
        <p:txBody>
          <a:bodyPr/>
          <a:lstStyle/>
          <a:p>
            <a:r>
              <a:rPr lang="en-US" altLang="zh-CN" dirty="0"/>
              <a:t>Meta</a:t>
            </a:r>
            <a:r>
              <a:rPr lang="zh-CN" altLang="en-US" dirty="0"/>
              <a:t>漲幅在美股科技</a:t>
            </a:r>
            <a:r>
              <a:rPr lang="en-US" altLang="zh-CN" dirty="0"/>
              <a:t>7</a:t>
            </a:r>
            <a:r>
              <a:rPr lang="zh-CN" altLang="en-US" dirty="0"/>
              <a:t>巨頭，</a:t>
            </a:r>
            <a:r>
              <a:rPr lang="zh-CN" altLang="en-US" dirty="0">
                <a:solidFill>
                  <a:srgbClr val="C00000"/>
                </a:solidFill>
              </a:rPr>
              <a:t>僅次於輝達</a:t>
            </a:r>
            <a:r>
              <a:rPr lang="en-US" altLang="zh-CN" dirty="0">
                <a:solidFill>
                  <a:srgbClr val="C00000"/>
                </a:solidFill>
              </a:rPr>
              <a:t>(</a:t>
            </a:r>
            <a:r>
              <a:rPr lang="zh-CN" altLang="en-US" dirty="0">
                <a:solidFill>
                  <a:srgbClr val="C00000"/>
                </a:solidFill>
              </a:rPr>
              <a:t>英偉達</a:t>
            </a:r>
            <a:r>
              <a:rPr lang="en-US" altLang="zh-CN" dirty="0">
                <a:solidFill>
                  <a:srgbClr val="C00000"/>
                </a:solidFill>
              </a:rPr>
              <a:t>Nvidia</a:t>
            </a:r>
            <a:endParaRPr lang="zh-TW" altLang="en-US" dirty="0">
              <a:solidFill>
                <a:srgbClr val="C00000"/>
              </a:solidFill>
            </a:endParaRPr>
          </a:p>
        </p:txBody>
      </p:sp>
      <p:sp>
        <p:nvSpPr>
          <p:cNvPr id="3" name="標題 2">
            <a:extLst>
              <a:ext uri="{FF2B5EF4-FFF2-40B4-BE49-F238E27FC236}">
                <a16:creationId xmlns:a16="http://schemas.microsoft.com/office/drawing/2014/main" id="{76E6A05F-F304-449B-AD88-C9A80D4244C9}"/>
              </a:ext>
            </a:extLst>
          </p:cNvPr>
          <p:cNvSpPr>
            <a:spLocks noGrp="1"/>
          </p:cNvSpPr>
          <p:nvPr>
            <p:ph type="title"/>
          </p:nvPr>
        </p:nvSpPr>
        <p:spPr/>
        <p:txBody>
          <a:bodyPr>
            <a:normAutofit fontScale="90000"/>
          </a:bodyPr>
          <a:lstStyle/>
          <a:p>
            <a:r>
              <a:rPr lang="en-US" altLang="zh-CN" dirty="0"/>
              <a:t>2023</a:t>
            </a:r>
            <a:r>
              <a:rPr lang="zh-CN" altLang="en-US" dirty="0"/>
              <a:t>～</a:t>
            </a:r>
            <a:r>
              <a:rPr lang="en-US" altLang="zh-CN" dirty="0"/>
              <a:t>2024</a:t>
            </a:r>
            <a:br>
              <a:rPr lang="en-US" altLang="zh-CN" dirty="0"/>
            </a:br>
            <a:r>
              <a:rPr lang="en-US" altLang="zh-CN" dirty="0"/>
              <a:t>Meta</a:t>
            </a:r>
            <a:r>
              <a:rPr lang="zh-CN" altLang="en-US" dirty="0"/>
              <a:t>元宇宙股價大漲</a:t>
            </a:r>
            <a:r>
              <a:rPr lang="en-US" altLang="zh-CN" dirty="0"/>
              <a:t>4</a:t>
            </a:r>
            <a:r>
              <a:rPr lang="zh-CN" altLang="en-US" dirty="0"/>
              <a:t>倍</a:t>
            </a:r>
            <a:endParaRPr lang="zh-TW" altLang="en-US" dirty="0"/>
          </a:p>
        </p:txBody>
      </p:sp>
      <p:pic>
        <p:nvPicPr>
          <p:cNvPr id="6" name="圖片 5">
            <a:extLst>
              <a:ext uri="{FF2B5EF4-FFF2-40B4-BE49-F238E27FC236}">
                <a16:creationId xmlns:a16="http://schemas.microsoft.com/office/drawing/2014/main" id="{57125C52-385D-4175-833C-CFCD90D5DC60}"/>
              </a:ext>
            </a:extLst>
          </p:cNvPr>
          <p:cNvPicPr>
            <a:picLocks noChangeAspect="1"/>
          </p:cNvPicPr>
          <p:nvPr/>
        </p:nvPicPr>
        <p:blipFill>
          <a:blip r:embed="rId2"/>
          <a:stretch>
            <a:fillRect/>
          </a:stretch>
        </p:blipFill>
        <p:spPr>
          <a:xfrm>
            <a:off x="5039417" y="2338903"/>
            <a:ext cx="3989173" cy="4366697"/>
          </a:xfrm>
          <a:prstGeom prst="rect">
            <a:avLst/>
          </a:prstGeom>
        </p:spPr>
      </p:pic>
    </p:spTree>
    <p:extLst>
      <p:ext uri="{BB962C8B-B14F-4D97-AF65-F5344CB8AC3E}">
        <p14:creationId xmlns:p14="http://schemas.microsoft.com/office/powerpoint/2010/main" val="3365892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a:xfrm>
            <a:off x="337351" y="1460701"/>
            <a:ext cx="8495931" cy="3987991"/>
          </a:xfrm>
        </p:spPr>
        <p:txBody>
          <a:bodyPr>
            <a:normAutofit fontScale="92500" lnSpcReduction="20000"/>
          </a:bodyPr>
          <a:lstStyle/>
          <a:p>
            <a:r>
              <a:rPr lang="en-US" altLang="zh-CN" dirty="0"/>
              <a:t>Meta</a:t>
            </a:r>
            <a:r>
              <a:rPr lang="zh-CN" altLang="en-US" dirty="0"/>
              <a:t>業績大幅成長的</a:t>
            </a:r>
            <a:endParaRPr lang="en-US" altLang="zh-CN" dirty="0"/>
          </a:p>
          <a:p>
            <a:r>
              <a:rPr lang="zh-CN" altLang="en-US" dirty="0"/>
              <a:t>根本原因是：</a:t>
            </a:r>
            <a:endParaRPr lang="en-US" altLang="zh-CN" dirty="0"/>
          </a:p>
          <a:p>
            <a:r>
              <a:rPr lang="en-US" altLang="zh-CN" sz="13700" dirty="0"/>
              <a:t>AI</a:t>
            </a:r>
            <a:endParaRPr lang="zh-TW" altLang="en-US" sz="13700" dirty="0"/>
          </a:p>
        </p:txBody>
      </p:sp>
    </p:spTree>
    <p:extLst>
      <p:ext uri="{BB962C8B-B14F-4D97-AF65-F5344CB8AC3E}">
        <p14:creationId xmlns:p14="http://schemas.microsoft.com/office/powerpoint/2010/main" val="346092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a:xfrm>
            <a:off x="337351" y="1460701"/>
            <a:ext cx="8495931" cy="3987991"/>
          </a:xfrm>
        </p:spPr>
        <p:txBody>
          <a:bodyPr>
            <a:normAutofit fontScale="92500" lnSpcReduction="20000"/>
          </a:bodyPr>
          <a:lstStyle/>
          <a:p>
            <a:r>
              <a:rPr lang="en-US" altLang="zh-CN" dirty="0"/>
              <a:t>Meta</a:t>
            </a:r>
            <a:r>
              <a:rPr lang="zh-CN" altLang="en-US" dirty="0"/>
              <a:t>業績大幅成長的</a:t>
            </a:r>
            <a:endParaRPr lang="en-US" altLang="zh-CN" dirty="0"/>
          </a:p>
          <a:p>
            <a:r>
              <a:rPr lang="zh-CN" altLang="en-US" dirty="0"/>
              <a:t>核心業務還是：</a:t>
            </a:r>
            <a:endParaRPr lang="en-US" altLang="zh-CN" dirty="0"/>
          </a:p>
          <a:p>
            <a:r>
              <a:rPr lang="zh-CN" altLang="en-US" sz="13700" dirty="0"/>
              <a:t>廣告</a:t>
            </a:r>
            <a:endParaRPr lang="zh-TW" altLang="en-US" sz="13700" dirty="0"/>
          </a:p>
        </p:txBody>
      </p:sp>
    </p:spTree>
    <p:extLst>
      <p:ext uri="{BB962C8B-B14F-4D97-AF65-F5344CB8AC3E}">
        <p14:creationId xmlns:p14="http://schemas.microsoft.com/office/powerpoint/2010/main" val="3520866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a:xfrm>
            <a:off x="337351" y="1460701"/>
            <a:ext cx="8495931" cy="3987991"/>
          </a:xfrm>
        </p:spPr>
        <p:txBody>
          <a:bodyPr>
            <a:normAutofit fontScale="70000" lnSpcReduction="20000"/>
          </a:bodyPr>
          <a:lstStyle/>
          <a:p>
            <a:r>
              <a:rPr lang="en-US" altLang="zh-CN" dirty="0"/>
              <a:t>Meta</a:t>
            </a:r>
            <a:r>
              <a:rPr lang="zh-CN" altLang="en-US" dirty="0"/>
              <a:t>用</a:t>
            </a:r>
            <a:r>
              <a:rPr lang="en-US" altLang="zh-CN" sz="13700" dirty="0">
                <a:solidFill>
                  <a:srgbClr val="7030A0"/>
                </a:solidFill>
              </a:rPr>
              <a:t>AI</a:t>
            </a:r>
            <a:r>
              <a:rPr lang="zh-CN" altLang="en-US" sz="6500" dirty="0"/>
              <a:t>來</a:t>
            </a:r>
            <a:endParaRPr lang="en-US" altLang="zh-CN" sz="6500" dirty="0"/>
          </a:p>
          <a:p>
            <a:r>
              <a:rPr lang="zh-CN" altLang="en-US" sz="6500" dirty="0"/>
              <a:t>追踪用戶在</a:t>
            </a:r>
            <a:r>
              <a:rPr lang="en-US" altLang="zh-CN" sz="6500" dirty="0"/>
              <a:t>FB/IG</a:t>
            </a:r>
            <a:r>
              <a:rPr lang="zh-CN" altLang="en-US" sz="6500" dirty="0"/>
              <a:t>上的</a:t>
            </a:r>
            <a:r>
              <a:rPr lang="zh-CN" altLang="en-US" sz="6500" dirty="0">
                <a:solidFill>
                  <a:srgbClr val="C00000"/>
                </a:solidFill>
              </a:rPr>
              <a:t>網路行為</a:t>
            </a:r>
            <a:r>
              <a:rPr lang="zh-CN" altLang="en-US" sz="6500" dirty="0"/>
              <a:t>，</a:t>
            </a:r>
            <a:endParaRPr lang="en-US" altLang="zh-CN" sz="6500" dirty="0"/>
          </a:p>
          <a:p>
            <a:r>
              <a:rPr lang="zh-CN" altLang="en-US" sz="6500" dirty="0"/>
              <a:t>了解</a:t>
            </a:r>
            <a:r>
              <a:rPr lang="zh-CN" altLang="en-US" sz="6500" dirty="0">
                <a:solidFill>
                  <a:srgbClr val="C00000"/>
                </a:solidFill>
              </a:rPr>
              <a:t>用戶的喜好</a:t>
            </a:r>
            <a:endParaRPr lang="en-US" altLang="zh-CN" sz="6500" dirty="0">
              <a:solidFill>
                <a:srgbClr val="C00000"/>
              </a:solidFill>
            </a:endParaRPr>
          </a:p>
          <a:p>
            <a:r>
              <a:rPr lang="zh-CN" altLang="en-US" sz="6500" dirty="0"/>
              <a:t>達到</a:t>
            </a:r>
            <a:r>
              <a:rPr lang="zh-CN" altLang="en-US" sz="6500" dirty="0">
                <a:solidFill>
                  <a:srgbClr val="C00000"/>
                </a:solidFill>
              </a:rPr>
              <a:t>精準投放廣告</a:t>
            </a:r>
            <a:r>
              <a:rPr lang="zh-CN" altLang="en-US" sz="6500" dirty="0"/>
              <a:t>的效果</a:t>
            </a:r>
            <a:endParaRPr lang="zh-TW" altLang="en-US" sz="6500" dirty="0"/>
          </a:p>
        </p:txBody>
      </p:sp>
    </p:spTree>
    <p:extLst>
      <p:ext uri="{BB962C8B-B14F-4D97-AF65-F5344CB8AC3E}">
        <p14:creationId xmlns:p14="http://schemas.microsoft.com/office/powerpoint/2010/main" val="225436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zh-CN" altLang="en-US" dirty="0"/>
              <a:t>所以雖然</a:t>
            </a:r>
            <a:r>
              <a:rPr lang="en-US" altLang="zh-CN" dirty="0"/>
              <a:t>Apple</a:t>
            </a:r>
            <a:r>
              <a:rPr lang="zh-CN" altLang="en-US" dirty="0"/>
              <a:t>的隱私權政策沒有改變</a:t>
            </a:r>
            <a:endParaRPr lang="en-US" altLang="zh-CN" dirty="0"/>
          </a:p>
          <a:p>
            <a:r>
              <a:rPr lang="en-US" altLang="zh-CN" b="1" dirty="0"/>
              <a:t>Meta</a:t>
            </a:r>
            <a:r>
              <a:rPr lang="zh-CN" altLang="en-US" b="1" dirty="0"/>
              <a:t>就</a:t>
            </a:r>
            <a:r>
              <a:rPr lang="zh-CN" altLang="en-US" b="1" dirty="0">
                <a:solidFill>
                  <a:srgbClr val="7030A0"/>
                </a:solidFill>
                <a:highlight>
                  <a:srgbClr val="FFFF00"/>
                </a:highlight>
              </a:rPr>
              <a:t>用</a:t>
            </a:r>
            <a:r>
              <a:rPr lang="en-US" altLang="zh-CN" b="1" dirty="0">
                <a:solidFill>
                  <a:srgbClr val="7030A0"/>
                </a:solidFill>
                <a:highlight>
                  <a:srgbClr val="FFFF00"/>
                </a:highlight>
              </a:rPr>
              <a:t>AI</a:t>
            </a:r>
            <a:r>
              <a:rPr lang="zh-CN" altLang="en-US" b="1" dirty="0">
                <a:solidFill>
                  <a:srgbClr val="7030A0"/>
                </a:solidFill>
                <a:highlight>
                  <a:srgbClr val="FFFF00"/>
                </a:highlight>
              </a:rPr>
              <a:t>的技術</a:t>
            </a:r>
            <a:r>
              <a:rPr lang="zh-CN" altLang="en-US" b="1" dirty="0"/>
              <a:t>，</a:t>
            </a:r>
            <a:r>
              <a:rPr lang="zh-CN" altLang="en-US" b="1" dirty="0">
                <a:solidFill>
                  <a:srgbClr val="7030A0"/>
                </a:solidFill>
              </a:rPr>
              <a:t>彌補用戶數據的無法取得缺點</a:t>
            </a:r>
            <a:endParaRPr lang="en-US" altLang="zh-CN" b="1" dirty="0">
              <a:solidFill>
                <a:srgbClr val="7030A0"/>
              </a:solidFill>
            </a:endParaRPr>
          </a:p>
          <a:p>
            <a:pPr lvl="1"/>
            <a:r>
              <a:rPr lang="zh-CN" altLang="en-US" b="1" dirty="0"/>
              <a:t>追踪用戶在</a:t>
            </a:r>
            <a:r>
              <a:rPr lang="en-US" altLang="zh-CN" b="1" dirty="0"/>
              <a:t>FB/IG</a:t>
            </a:r>
            <a:r>
              <a:rPr lang="zh-CN" altLang="en-US" b="1" dirty="0"/>
              <a:t>的所有動作</a:t>
            </a:r>
            <a:endParaRPr lang="en-US" altLang="zh-CN" b="1" dirty="0"/>
          </a:p>
          <a:p>
            <a:pPr lvl="1"/>
            <a:r>
              <a:rPr lang="zh-CN" altLang="en-US" dirty="0">
                <a:solidFill>
                  <a:srgbClr val="C00000"/>
                </a:solidFill>
                <a:highlight>
                  <a:srgbClr val="FFFF00"/>
                </a:highlight>
              </a:rPr>
              <a:t>看了什麼，看了多久</a:t>
            </a:r>
            <a:endParaRPr lang="en-US" altLang="zh-CN" dirty="0">
              <a:solidFill>
                <a:srgbClr val="C00000"/>
              </a:solidFill>
              <a:highlight>
                <a:srgbClr val="FFFF00"/>
              </a:highlight>
            </a:endParaRPr>
          </a:p>
          <a:p>
            <a:pPr lvl="1"/>
            <a:r>
              <a:rPr lang="zh-CN" altLang="en-US" b="1" dirty="0">
                <a:solidFill>
                  <a:srgbClr val="C00000"/>
                </a:solidFill>
                <a:highlight>
                  <a:srgbClr val="FFFF00"/>
                </a:highlight>
              </a:rPr>
              <a:t>點贊了什麼</a:t>
            </a:r>
            <a:endParaRPr lang="en-US" altLang="zh-CN" b="1" dirty="0">
              <a:solidFill>
                <a:srgbClr val="C00000"/>
              </a:solidFill>
              <a:highlight>
                <a:srgbClr val="FFFF00"/>
              </a:highlight>
            </a:endParaRPr>
          </a:p>
          <a:p>
            <a:pPr lvl="1"/>
            <a:r>
              <a:rPr lang="zh-CN" altLang="en-US" dirty="0">
                <a:solidFill>
                  <a:srgbClr val="C00000"/>
                </a:solidFill>
                <a:highlight>
                  <a:srgbClr val="FFFF00"/>
                </a:highlight>
              </a:rPr>
              <a:t>評論了什麼</a:t>
            </a:r>
            <a:endParaRPr lang="en-US" altLang="zh-CN" dirty="0">
              <a:solidFill>
                <a:srgbClr val="C00000"/>
              </a:solidFill>
              <a:highlight>
                <a:srgbClr val="FFFF00"/>
              </a:highlight>
            </a:endParaRPr>
          </a:p>
          <a:p>
            <a:pPr lvl="1"/>
            <a:r>
              <a:rPr lang="zh-CN" altLang="en-US" dirty="0"/>
              <a:t>分析歸納用戶的</a:t>
            </a:r>
            <a:r>
              <a:rPr lang="zh-CN" altLang="en-US" dirty="0">
                <a:solidFill>
                  <a:srgbClr val="C00000"/>
                </a:solidFill>
              </a:rPr>
              <a:t>屬性</a:t>
            </a:r>
            <a:r>
              <a:rPr lang="zh-CN" altLang="en-US" dirty="0"/>
              <a:t>與</a:t>
            </a:r>
            <a:r>
              <a:rPr lang="zh-CN" altLang="en-US" dirty="0">
                <a:solidFill>
                  <a:srgbClr val="C00000"/>
                </a:solidFill>
              </a:rPr>
              <a:t>喜好</a:t>
            </a:r>
            <a:r>
              <a:rPr lang="en-US" altLang="zh-CN" dirty="0">
                <a:solidFill>
                  <a:srgbClr val="C00000"/>
                </a:solidFill>
              </a:rPr>
              <a:t>/</a:t>
            </a:r>
            <a:r>
              <a:rPr lang="zh-CN" altLang="en-US" dirty="0">
                <a:solidFill>
                  <a:srgbClr val="C00000"/>
                </a:solidFill>
              </a:rPr>
              <a:t>偏好</a:t>
            </a:r>
            <a:endParaRPr lang="en-US" altLang="zh-CN" dirty="0">
              <a:solidFill>
                <a:srgbClr val="C00000"/>
              </a:solidFill>
            </a:endParaRPr>
          </a:p>
          <a:p>
            <a:pPr lvl="1"/>
            <a:endParaRPr lang="en-US" altLang="zh-CN" b="1" dirty="0"/>
          </a:p>
        </p:txBody>
      </p:sp>
      <p:sp>
        <p:nvSpPr>
          <p:cNvPr id="2" name="Title 1"/>
          <p:cNvSpPr>
            <a:spLocks noGrp="1"/>
          </p:cNvSpPr>
          <p:nvPr>
            <p:ph type="title"/>
          </p:nvPr>
        </p:nvSpPr>
        <p:spPr/>
        <p:txBody>
          <a:bodyPr>
            <a:normAutofit/>
          </a:bodyPr>
          <a:lstStyle/>
          <a:p>
            <a:r>
              <a:rPr lang="en-US" altLang="zh-CN" dirty="0"/>
              <a:t>Meta</a:t>
            </a:r>
            <a:r>
              <a:rPr lang="zh-CN" altLang="en-US" dirty="0"/>
              <a:t>元宇宙業績大幅度成長</a:t>
            </a:r>
            <a:endParaRPr dirty="0"/>
          </a:p>
        </p:txBody>
      </p:sp>
    </p:spTree>
    <p:extLst>
      <p:ext uri="{BB962C8B-B14F-4D97-AF65-F5344CB8AC3E}">
        <p14:creationId xmlns:p14="http://schemas.microsoft.com/office/powerpoint/2010/main" val="2230757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b="1" dirty="0"/>
              <a:t>Meta</a:t>
            </a:r>
            <a:r>
              <a:rPr lang="zh-CN" altLang="en-US" b="1" dirty="0"/>
              <a:t>就</a:t>
            </a:r>
            <a:r>
              <a:rPr lang="zh-CN" altLang="en-US" b="1" dirty="0">
                <a:solidFill>
                  <a:srgbClr val="7030A0"/>
                </a:solidFill>
                <a:highlight>
                  <a:srgbClr val="FFFF00"/>
                </a:highlight>
              </a:rPr>
              <a:t>在</a:t>
            </a:r>
            <a:r>
              <a:rPr lang="en-US" altLang="zh-CN" b="1" dirty="0">
                <a:solidFill>
                  <a:srgbClr val="7030A0"/>
                </a:solidFill>
                <a:highlight>
                  <a:srgbClr val="FFFF00"/>
                </a:highlight>
              </a:rPr>
              <a:t>AI</a:t>
            </a:r>
            <a:r>
              <a:rPr lang="zh-CN" altLang="en-US" b="1" dirty="0">
                <a:solidFill>
                  <a:srgbClr val="7030A0"/>
                </a:solidFill>
                <a:highlight>
                  <a:srgbClr val="FFFF00"/>
                </a:highlight>
              </a:rPr>
              <a:t>所投入的經費，遠遠超過在元宇宙投入的經費</a:t>
            </a:r>
            <a:endParaRPr lang="en-US" altLang="zh-CN" b="1" dirty="0">
              <a:solidFill>
                <a:srgbClr val="7030A0"/>
              </a:solidFill>
              <a:highlight>
                <a:srgbClr val="FFFF00"/>
              </a:highlight>
            </a:endParaRPr>
          </a:p>
          <a:p>
            <a:r>
              <a:rPr lang="en-US" altLang="zh-CN" b="1" dirty="0">
                <a:solidFill>
                  <a:srgbClr val="7030A0"/>
                </a:solidFill>
              </a:rPr>
              <a:t>Meta</a:t>
            </a:r>
            <a:r>
              <a:rPr lang="zh-CN" altLang="en-US" b="1" dirty="0">
                <a:solidFill>
                  <a:srgbClr val="7030A0"/>
                </a:solidFill>
              </a:rPr>
              <a:t>為了</a:t>
            </a:r>
            <a:r>
              <a:rPr lang="en-US" altLang="zh-CN" b="1" dirty="0">
                <a:solidFill>
                  <a:srgbClr val="7030A0"/>
                </a:solidFill>
              </a:rPr>
              <a:t>AI</a:t>
            </a:r>
            <a:r>
              <a:rPr lang="zh-CN" altLang="en-US" b="1" dirty="0">
                <a:solidFill>
                  <a:srgbClr val="7030A0"/>
                </a:solidFill>
              </a:rPr>
              <a:t>分析用戶，買了英偉達</a:t>
            </a:r>
            <a:r>
              <a:rPr lang="en-US" altLang="zh-CN" b="1" dirty="0">
                <a:solidFill>
                  <a:srgbClr val="7030A0"/>
                </a:solidFill>
              </a:rPr>
              <a:t>60</a:t>
            </a:r>
            <a:r>
              <a:rPr lang="zh-CN" altLang="en-US" dirty="0">
                <a:solidFill>
                  <a:srgbClr val="7030A0"/>
                </a:solidFill>
              </a:rPr>
              <a:t>萬</a:t>
            </a:r>
            <a:r>
              <a:rPr lang="en-US" altLang="zh-CN" dirty="0">
                <a:solidFill>
                  <a:srgbClr val="7030A0"/>
                </a:solidFill>
              </a:rPr>
              <a:t>AI</a:t>
            </a:r>
            <a:r>
              <a:rPr lang="zh-CN" altLang="en-US" dirty="0">
                <a:solidFill>
                  <a:srgbClr val="7030A0"/>
                </a:solidFill>
              </a:rPr>
              <a:t>晶片</a:t>
            </a:r>
            <a:endParaRPr lang="en-US" altLang="zh-CN" dirty="0">
              <a:solidFill>
                <a:srgbClr val="7030A0"/>
              </a:solidFill>
            </a:endParaRPr>
          </a:p>
          <a:p>
            <a:r>
              <a:rPr lang="zh-CN" altLang="en-US" sz="6000" b="1" dirty="0"/>
              <a:t>這個經營模式的豪賭的結果？</a:t>
            </a:r>
            <a:endParaRPr lang="en-US" altLang="zh-CN" sz="6000" b="1" dirty="0"/>
          </a:p>
          <a:p>
            <a:pPr lvl="1"/>
            <a:endParaRPr lang="en-US" altLang="zh-CN" b="1" dirty="0"/>
          </a:p>
        </p:txBody>
      </p:sp>
      <p:sp>
        <p:nvSpPr>
          <p:cNvPr id="2" name="Title 1"/>
          <p:cNvSpPr>
            <a:spLocks noGrp="1"/>
          </p:cNvSpPr>
          <p:nvPr>
            <p:ph type="title"/>
          </p:nvPr>
        </p:nvSpPr>
        <p:spPr/>
        <p:txBody>
          <a:bodyPr>
            <a:normAutofit/>
          </a:bodyPr>
          <a:lstStyle/>
          <a:p>
            <a:r>
              <a:rPr lang="en-US" altLang="zh-CN" dirty="0"/>
              <a:t>Meta</a:t>
            </a:r>
            <a:r>
              <a:rPr lang="zh-CN" altLang="en-US" dirty="0"/>
              <a:t>元宇宙業績大幅度成長</a:t>
            </a:r>
            <a:endParaRPr dirty="0"/>
          </a:p>
        </p:txBody>
      </p:sp>
    </p:spTree>
    <p:extLst>
      <p:ext uri="{BB962C8B-B14F-4D97-AF65-F5344CB8AC3E}">
        <p14:creationId xmlns:p14="http://schemas.microsoft.com/office/powerpoint/2010/main" val="3896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EF3EC5-B3B5-4352-83EC-4E27350BA0A3}"/>
              </a:ext>
            </a:extLst>
          </p:cNvPr>
          <p:cNvSpPr>
            <a:spLocks noGrp="1"/>
          </p:cNvSpPr>
          <p:nvPr>
            <p:ph idx="1"/>
          </p:nvPr>
        </p:nvSpPr>
        <p:spPr>
          <a:xfrm>
            <a:off x="177554" y="1600200"/>
            <a:ext cx="4083362" cy="5121275"/>
          </a:xfrm>
        </p:spPr>
        <p:txBody>
          <a:bodyPr/>
          <a:lstStyle/>
          <a:p>
            <a:r>
              <a:rPr lang="zh-CN" altLang="en-US" dirty="0"/>
              <a:t>連續</a:t>
            </a:r>
            <a:r>
              <a:rPr lang="en-US" altLang="zh-CN" dirty="0"/>
              <a:t>4</a:t>
            </a:r>
            <a:r>
              <a:rPr lang="zh-CN" altLang="en-US" dirty="0"/>
              <a:t>個季度，營收都超過</a:t>
            </a:r>
            <a:r>
              <a:rPr lang="en-US" altLang="zh-CN" dirty="0"/>
              <a:t>20%</a:t>
            </a:r>
            <a:endParaRPr lang="zh-TW" altLang="en-US" dirty="0"/>
          </a:p>
        </p:txBody>
      </p:sp>
      <p:sp>
        <p:nvSpPr>
          <p:cNvPr id="3" name="標題 2">
            <a:extLst>
              <a:ext uri="{FF2B5EF4-FFF2-40B4-BE49-F238E27FC236}">
                <a16:creationId xmlns:a16="http://schemas.microsoft.com/office/drawing/2014/main" id="{777B7705-08FD-4EC1-862D-C5A74BCEF1A8}"/>
              </a:ext>
            </a:extLst>
          </p:cNvPr>
          <p:cNvSpPr>
            <a:spLocks noGrp="1"/>
          </p:cNvSpPr>
          <p:nvPr>
            <p:ph type="title"/>
          </p:nvPr>
        </p:nvSpPr>
        <p:spPr/>
        <p:txBody>
          <a:bodyPr>
            <a:normAutofit fontScale="90000"/>
          </a:bodyPr>
          <a:lstStyle/>
          <a:p>
            <a:r>
              <a:rPr lang="en-US" altLang="zh-CN" sz="4800" b="1" dirty="0"/>
              <a:t>Meta</a:t>
            </a:r>
            <a:r>
              <a:rPr lang="zh-CN" altLang="en-US" sz="4800" b="1" dirty="0"/>
              <a:t>在</a:t>
            </a:r>
            <a:r>
              <a:rPr lang="en-US" altLang="zh-CN" sz="4800" b="1" dirty="0"/>
              <a:t>AI</a:t>
            </a:r>
            <a:r>
              <a:rPr lang="zh-CN" altLang="en-US" sz="4800" b="1" dirty="0"/>
              <a:t>經營模式的豪賭的結果？</a:t>
            </a:r>
            <a:endParaRPr lang="zh-TW" altLang="en-US" dirty="0"/>
          </a:p>
        </p:txBody>
      </p:sp>
      <p:pic>
        <p:nvPicPr>
          <p:cNvPr id="5" name="圖片 4">
            <a:extLst>
              <a:ext uri="{FF2B5EF4-FFF2-40B4-BE49-F238E27FC236}">
                <a16:creationId xmlns:a16="http://schemas.microsoft.com/office/drawing/2014/main" id="{E28DBFD0-CA22-45D5-9388-E7E7F3F78344}"/>
              </a:ext>
            </a:extLst>
          </p:cNvPr>
          <p:cNvPicPr>
            <a:picLocks noChangeAspect="1"/>
          </p:cNvPicPr>
          <p:nvPr/>
        </p:nvPicPr>
        <p:blipFill>
          <a:blip r:embed="rId2"/>
          <a:stretch>
            <a:fillRect/>
          </a:stretch>
        </p:blipFill>
        <p:spPr>
          <a:xfrm>
            <a:off x="5196049" y="1600200"/>
            <a:ext cx="3276768" cy="4648439"/>
          </a:xfrm>
          <a:prstGeom prst="rect">
            <a:avLst/>
          </a:prstGeom>
        </p:spPr>
      </p:pic>
    </p:spTree>
    <p:extLst>
      <p:ext uri="{BB962C8B-B14F-4D97-AF65-F5344CB8AC3E}">
        <p14:creationId xmlns:p14="http://schemas.microsoft.com/office/powerpoint/2010/main" val="3205908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a:xfrm>
            <a:off x="337351" y="1460701"/>
            <a:ext cx="8495931" cy="3318689"/>
          </a:xfrm>
        </p:spPr>
        <p:txBody>
          <a:bodyPr>
            <a:normAutofit fontScale="70000" lnSpcReduction="20000"/>
          </a:bodyPr>
          <a:lstStyle/>
          <a:p>
            <a:r>
              <a:rPr lang="en-US" altLang="zh-CN" dirty="0"/>
              <a:t>Meta</a:t>
            </a:r>
            <a:r>
              <a:rPr lang="zh-CN" altLang="en-US" dirty="0"/>
              <a:t>最後建立一個</a:t>
            </a:r>
            <a:r>
              <a:rPr lang="en-US" altLang="zh-CN" dirty="0">
                <a:highlight>
                  <a:srgbClr val="FFFF00"/>
                </a:highlight>
              </a:rPr>
              <a:t>AI</a:t>
            </a:r>
            <a:r>
              <a:rPr lang="zh-CN" altLang="en-US" dirty="0">
                <a:highlight>
                  <a:srgbClr val="FFFF00"/>
                </a:highlight>
              </a:rPr>
              <a:t>廣告系統</a:t>
            </a:r>
            <a:endParaRPr lang="en-US" altLang="zh-CN" dirty="0">
              <a:highlight>
                <a:srgbClr val="FFFF00"/>
              </a:highlight>
            </a:endParaRPr>
          </a:p>
          <a:p>
            <a:r>
              <a:rPr lang="en-US" altLang="zh-CN" sz="13700" dirty="0">
                <a:solidFill>
                  <a:srgbClr val="7030A0"/>
                </a:solidFill>
              </a:rPr>
              <a:t>Advantage +</a:t>
            </a:r>
            <a:endParaRPr lang="zh-TW" altLang="en-US" sz="6500" dirty="0"/>
          </a:p>
        </p:txBody>
      </p:sp>
    </p:spTree>
    <p:extLst>
      <p:ext uri="{BB962C8B-B14F-4D97-AF65-F5344CB8AC3E}">
        <p14:creationId xmlns:p14="http://schemas.microsoft.com/office/powerpoint/2010/main" val="312131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9ABC5A0-0532-4EAF-BC4C-8117BCC2B5A7}"/>
              </a:ext>
            </a:extLst>
          </p:cNvPr>
          <p:cNvSpPr>
            <a:spLocks noGrp="1"/>
          </p:cNvSpPr>
          <p:nvPr>
            <p:ph idx="1"/>
          </p:nvPr>
        </p:nvSpPr>
        <p:spPr/>
        <p:txBody>
          <a:bodyPr>
            <a:normAutofit fontScale="92500" lnSpcReduction="10000"/>
          </a:bodyPr>
          <a:lstStyle/>
          <a:p>
            <a:r>
              <a:rPr lang="zh-CN" altLang="en-US" dirty="0"/>
              <a:t>必須自己決定</a:t>
            </a:r>
            <a:r>
              <a:rPr lang="zh-CN" altLang="en-US" dirty="0">
                <a:solidFill>
                  <a:srgbClr val="7030A0"/>
                </a:solidFill>
              </a:rPr>
              <a:t>自己的</a:t>
            </a:r>
            <a:r>
              <a:rPr lang="en-US" altLang="zh-CN" dirty="0">
                <a:solidFill>
                  <a:srgbClr val="7030A0"/>
                </a:solidFill>
              </a:rPr>
              <a:t>【</a:t>
            </a:r>
            <a:r>
              <a:rPr lang="zh-CN" altLang="en-US" dirty="0">
                <a:solidFill>
                  <a:srgbClr val="7030A0"/>
                </a:solidFill>
              </a:rPr>
              <a:t>目標客戶</a:t>
            </a:r>
            <a:r>
              <a:rPr lang="en-US" altLang="zh-CN" dirty="0">
                <a:solidFill>
                  <a:srgbClr val="7030A0"/>
                </a:solidFill>
              </a:rPr>
              <a:t>】</a:t>
            </a:r>
            <a:r>
              <a:rPr lang="zh-CN" altLang="en-US" dirty="0">
                <a:solidFill>
                  <a:srgbClr val="7030A0"/>
                </a:solidFill>
              </a:rPr>
              <a:t>群體</a:t>
            </a:r>
            <a:endParaRPr lang="en-US" altLang="zh-CN" dirty="0">
              <a:solidFill>
                <a:srgbClr val="7030A0"/>
              </a:solidFill>
            </a:endParaRPr>
          </a:p>
          <a:p>
            <a:pPr lvl="1"/>
            <a:r>
              <a:rPr lang="zh-CN" altLang="en-US" dirty="0"/>
              <a:t>不同</a:t>
            </a:r>
            <a:r>
              <a:rPr lang="en-US" altLang="zh-CN" dirty="0"/>
              <a:t>【</a:t>
            </a:r>
            <a:r>
              <a:rPr lang="zh-CN" altLang="en-US" dirty="0"/>
              <a:t>目標客戶</a:t>
            </a:r>
            <a:r>
              <a:rPr lang="en-US" altLang="zh-CN" dirty="0"/>
              <a:t>】</a:t>
            </a:r>
            <a:r>
              <a:rPr lang="zh-CN" altLang="en-US" dirty="0"/>
              <a:t>群體，給予不同的廣告內容</a:t>
            </a:r>
            <a:endParaRPr lang="en-US" altLang="zh-CN" dirty="0"/>
          </a:p>
          <a:p>
            <a:pPr lvl="1"/>
            <a:r>
              <a:rPr lang="zh-CN" altLang="en-US" dirty="0"/>
              <a:t>例如，</a:t>
            </a:r>
            <a:r>
              <a:rPr lang="zh-CN" altLang="en-US" dirty="0">
                <a:solidFill>
                  <a:srgbClr val="C00000"/>
                </a:solidFill>
              </a:rPr>
              <a:t>決定不同的年齡層，給他們看不同的廣告文案與海報</a:t>
            </a:r>
            <a:endParaRPr lang="en-US" altLang="zh-CN" dirty="0">
              <a:solidFill>
                <a:srgbClr val="C00000"/>
              </a:solidFill>
            </a:endParaRPr>
          </a:p>
          <a:p>
            <a:pPr lvl="1"/>
            <a:r>
              <a:rPr lang="zh-CN" altLang="en-US" dirty="0">
                <a:solidFill>
                  <a:srgbClr val="7030A0"/>
                </a:solidFill>
              </a:rPr>
              <a:t>不同</a:t>
            </a:r>
            <a:r>
              <a:rPr lang="en-US" altLang="zh-CN" dirty="0">
                <a:solidFill>
                  <a:srgbClr val="7030A0"/>
                </a:solidFill>
              </a:rPr>
              <a:t>【</a:t>
            </a:r>
            <a:r>
              <a:rPr lang="zh-CN" altLang="en-US" dirty="0">
                <a:solidFill>
                  <a:srgbClr val="7030A0"/>
                </a:solidFill>
              </a:rPr>
              <a:t>目標客戶</a:t>
            </a:r>
            <a:r>
              <a:rPr lang="en-US" altLang="zh-CN" dirty="0">
                <a:solidFill>
                  <a:srgbClr val="7030A0"/>
                </a:solidFill>
              </a:rPr>
              <a:t>】</a:t>
            </a:r>
            <a:r>
              <a:rPr lang="zh-CN" altLang="en-US" dirty="0">
                <a:solidFill>
                  <a:srgbClr val="7030A0"/>
                </a:solidFill>
              </a:rPr>
              <a:t>群體，分配不同的廣告預算</a:t>
            </a:r>
            <a:endParaRPr lang="en-US" altLang="zh-CN" dirty="0">
              <a:solidFill>
                <a:srgbClr val="7030A0"/>
              </a:solidFill>
            </a:endParaRPr>
          </a:p>
          <a:p>
            <a:pPr lvl="1"/>
            <a:r>
              <a:rPr lang="zh-CN" altLang="en-US" dirty="0">
                <a:solidFill>
                  <a:srgbClr val="7030A0"/>
                </a:solidFill>
              </a:rPr>
              <a:t>然後每週追蹤並計算廣告投放回報率</a:t>
            </a:r>
            <a:endParaRPr lang="en-US" altLang="zh-CN" dirty="0">
              <a:solidFill>
                <a:srgbClr val="7030A0"/>
              </a:solidFill>
            </a:endParaRPr>
          </a:p>
          <a:p>
            <a:pPr lvl="1"/>
            <a:endParaRPr lang="en-US" altLang="zh-CN" dirty="0"/>
          </a:p>
          <a:p>
            <a:r>
              <a:rPr lang="zh-CN" altLang="en-US" dirty="0">
                <a:solidFill>
                  <a:srgbClr val="C00000"/>
                </a:solidFill>
              </a:rPr>
              <a:t>對廣告業主而言，非常麻煩，</a:t>
            </a:r>
            <a:endParaRPr lang="en-US" altLang="zh-CN" dirty="0">
              <a:solidFill>
                <a:srgbClr val="C00000"/>
              </a:solidFill>
            </a:endParaRPr>
          </a:p>
          <a:p>
            <a:pPr lvl="1"/>
            <a:r>
              <a:rPr lang="zh-CN" altLang="en-US" dirty="0">
                <a:solidFill>
                  <a:srgbClr val="7030A0"/>
                </a:solidFill>
              </a:rPr>
              <a:t>一切要不斷</a:t>
            </a:r>
            <a:r>
              <a:rPr lang="en-US" altLang="zh-CN" dirty="0">
                <a:solidFill>
                  <a:srgbClr val="7030A0"/>
                </a:solidFill>
              </a:rPr>
              <a:t>try and error</a:t>
            </a:r>
          </a:p>
          <a:p>
            <a:pPr lvl="1"/>
            <a:r>
              <a:rPr lang="zh-CN" altLang="en-US" dirty="0">
                <a:solidFill>
                  <a:srgbClr val="7030A0"/>
                </a:solidFill>
              </a:rPr>
              <a:t>一直在測試，並回饋修正</a:t>
            </a:r>
            <a:endParaRPr lang="en-US" altLang="zh-CN" dirty="0">
              <a:solidFill>
                <a:srgbClr val="7030A0"/>
              </a:solidFill>
            </a:endParaRPr>
          </a:p>
          <a:p>
            <a:pPr lvl="1"/>
            <a:endParaRPr lang="en-US" altLang="zh-CN" dirty="0"/>
          </a:p>
          <a:p>
            <a:endParaRPr lang="zh-TW" altLang="en-US" dirty="0"/>
          </a:p>
        </p:txBody>
      </p:sp>
      <p:sp>
        <p:nvSpPr>
          <p:cNvPr id="3" name="標題 2">
            <a:extLst>
              <a:ext uri="{FF2B5EF4-FFF2-40B4-BE49-F238E27FC236}">
                <a16:creationId xmlns:a16="http://schemas.microsoft.com/office/drawing/2014/main" id="{B602FD0F-5A5A-47FF-B461-1EBFD5156656}"/>
              </a:ext>
            </a:extLst>
          </p:cNvPr>
          <p:cNvSpPr>
            <a:spLocks noGrp="1"/>
          </p:cNvSpPr>
          <p:nvPr>
            <p:ph type="title"/>
          </p:nvPr>
        </p:nvSpPr>
        <p:spPr/>
        <p:txBody>
          <a:bodyPr>
            <a:normAutofit fontScale="90000"/>
          </a:bodyPr>
          <a:lstStyle/>
          <a:p>
            <a:r>
              <a:rPr lang="zh-CN" altLang="en-US" dirty="0"/>
              <a:t>傳統的廣告主</a:t>
            </a:r>
            <a:br>
              <a:rPr lang="en-US" altLang="zh-CN" dirty="0"/>
            </a:br>
            <a:r>
              <a:rPr lang="zh-CN" altLang="en-US" dirty="0"/>
              <a:t>在投放廣告的手動方法</a:t>
            </a:r>
            <a:endParaRPr lang="zh-TW" altLang="en-US" dirty="0"/>
          </a:p>
        </p:txBody>
      </p:sp>
    </p:spTree>
    <p:extLst>
      <p:ext uri="{BB962C8B-B14F-4D97-AF65-F5344CB8AC3E}">
        <p14:creationId xmlns:p14="http://schemas.microsoft.com/office/powerpoint/2010/main" val="2631184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9ABC5A0-0532-4EAF-BC4C-8117BCC2B5A7}"/>
              </a:ext>
            </a:extLst>
          </p:cNvPr>
          <p:cNvSpPr>
            <a:spLocks noGrp="1"/>
          </p:cNvSpPr>
          <p:nvPr>
            <p:ph idx="1"/>
          </p:nvPr>
        </p:nvSpPr>
        <p:spPr/>
        <p:txBody>
          <a:bodyPr>
            <a:normAutofit fontScale="92500" lnSpcReduction="10000"/>
          </a:bodyPr>
          <a:lstStyle/>
          <a:p>
            <a:r>
              <a:rPr lang="zh-CN" altLang="en-US" dirty="0"/>
              <a:t>只要告訴</a:t>
            </a:r>
            <a:r>
              <a:rPr lang="en-US" altLang="zh-CN" dirty="0"/>
              <a:t>Advantage+</a:t>
            </a:r>
            <a:r>
              <a:rPr lang="zh-CN" altLang="en-US" dirty="0"/>
              <a:t>，</a:t>
            </a:r>
            <a:endParaRPr lang="en-US" altLang="zh-CN" dirty="0"/>
          </a:p>
          <a:p>
            <a:pPr lvl="1"/>
            <a:r>
              <a:rPr lang="zh-CN" altLang="en-US" dirty="0"/>
              <a:t>我的產品是什麼</a:t>
            </a:r>
            <a:endParaRPr lang="en-US" altLang="zh-CN" dirty="0"/>
          </a:p>
          <a:p>
            <a:pPr lvl="1"/>
            <a:r>
              <a:rPr lang="zh-CN" altLang="en-US" dirty="0"/>
              <a:t>我的廣告素材</a:t>
            </a:r>
            <a:r>
              <a:rPr lang="en-US" altLang="zh-CN" dirty="0"/>
              <a:t>/</a:t>
            </a:r>
            <a:r>
              <a:rPr lang="zh-CN" altLang="en-US" dirty="0"/>
              <a:t>文案</a:t>
            </a:r>
            <a:r>
              <a:rPr lang="en-US" altLang="zh-CN" dirty="0"/>
              <a:t>/</a:t>
            </a:r>
            <a:r>
              <a:rPr lang="zh-CN" altLang="en-US" dirty="0"/>
              <a:t>海報，是什麼</a:t>
            </a:r>
            <a:endParaRPr lang="en-US" altLang="zh-CN" dirty="0"/>
          </a:p>
          <a:p>
            <a:pPr lvl="1"/>
            <a:r>
              <a:rPr lang="zh-CN" altLang="en-US" dirty="0"/>
              <a:t>我的預算有多少</a:t>
            </a:r>
            <a:endParaRPr lang="en-US" altLang="zh-CN" dirty="0"/>
          </a:p>
          <a:p>
            <a:r>
              <a:rPr lang="en-US" altLang="zh-CN" dirty="0"/>
              <a:t>Advantage+</a:t>
            </a:r>
            <a:r>
              <a:rPr lang="zh-CN" altLang="en-US" dirty="0"/>
              <a:t>會</a:t>
            </a:r>
            <a:r>
              <a:rPr lang="zh-CN" altLang="en-US" dirty="0">
                <a:solidFill>
                  <a:srgbClr val="C00000"/>
                </a:solidFill>
              </a:rPr>
              <a:t>自動幫你找</a:t>
            </a:r>
            <a:r>
              <a:rPr lang="en-US" altLang="zh-CN" dirty="0">
                <a:solidFill>
                  <a:srgbClr val="C00000"/>
                </a:solidFill>
              </a:rPr>
              <a:t>【</a:t>
            </a:r>
            <a:r>
              <a:rPr lang="zh-CN" altLang="en-US" dirty="0">
                <a:solidFill>
                  <a:srgbClr val="C00000"/>
                </a:solidFill>
              </a:rPr>
              <a:t>目標客戶</a:t>
            </a:r>
            <a:r>
              <a:rPr lang="en-US" altLang="zh-CN" dirty="0">
                <a:solidFill>
                  <a:srgbClr val="C00000"/>
                </a:solidFill>
              </a:rPr>
              <a:t>】</a:t>
            </a:r>
            <a:r>
              <a:rPr lang="zh-CN" altLang="en-US" dirty="0">
                <a:solidFill>
                  <a:srgbClr val="C00000"/>
                </a:solidFill>
              </a:rPr>
              <a:t>群體，然後自動擬定行銷策略與廣告，與分配預算</a:t>
            </a:r>
            <a:endParaRPr lang="en-US" altLang="zh-CN" dirty="0">
              <a:solidFill>
                <a:srgbClr val="C00000"/>
              </a:solidFill>
            </a:endParaRPr>
          </a:p>
          <a:p>
            <a:pPr lvl="1"/>
            <a:endParaRPr lang="en-US" altLang="zh-CN" dirty="0"/>
          </a:p>
          <a:p>
            <a:r>
              <a:rPr lang="zh-CN" altLang="en-US" dirty="0">
                <a:solidFill>
                  <a:srgbClr val="C00000"/>
                </a:solidFill>
              </a:rPr>
              <a:t>對廣告業主而言，非常</a:t>
            </a:r>
            <a:r>
              <a:rPr lang="zh-CN" altLang="en-US" dirty="0">
                <a:solidFill>
                  <a:srgbClr val="C00000"/>
                </a:solidFill>
                <a:highlight>
                  <a:srgbClr val="FFFF00"/>
                </a:highlight>
              </a:rPr>
              <a:t>輕鬆</a:t>
            </a:r>
            <a:r>
              <a:rPr lang="zh-CN" altLang="en-US" dirty="0">
                <a:solidFill>
                  <a:srgbClr val="C00000"/>
                </a:solidFill>
              </a:rPr>
              <a:t>，</a:t>
            </a:r>
            <a:endParaRPr lang="en-US" altLang="zh-CN" dirty="0">
              <a:solidFill>
                <a:srgbClr val="C00000"/>
              </a:solidFill>
            </a:endParaRPr>
          </a:p>
          <a:p>
            <a:pPr lvl="1"/>
            <a:endParaRPr lang="en-US" altLang="zh-CN" dirty="0"/>
          </a:p>
          <a:p>
            <a:endParaRPr lang="zh-TW" altLang="en-US" dirty="0"/>
          </a:p>
        </p:txBody>
      </p:sp>
      <p:sp>
        <p:nvSpPr>
          <p:cNvPr id="3" name="標題 2">
            <a:extLst>
              <a:ext uri="{FF2B5EF4-FFF2-40B4-BE49-F238E27FC236}">
                <a16:creationId xmlns:a16="http://schemas.microsoft.com/office/drawing/2014/main" id="{B602FD0F-5A5A-47FF-B461-1EBFD5156656}"/>
              </a:ext>
            </a:extLst>
          </p:cNvPr>
          <p:cNvSpPr>
            <a:spLocks noGrp="1"/>
          </p:cNvSpPr>
          <p:nvPr>
            <p:ph type="title"/>
          </p:nvPr>
        </p:nvSpPr>
        <p:spPr/>
        <p:txBody>
          <a:bodyPr>
            <a:normAutofit fontScale="90000"/>
          </a:bodyPr>
          <a:lstStyle/>
          <a:p>
            <a:r>
              <a:rPr lang="en-US" altLang="zh-CN" dirty="0"/>
              <a:t>Meta</a:t>
            </a:r>
            <a:r>
              <a:rPr lang="zh-CN" altLang="en-US" dirty="0"/>
              <a:t>所新創的</a:t>
            </a:r>
            <a:r>
              <a:rPr lang="en-US" altLang="zh-CN" dirty="0" err="1"/>
              <a:t>Adavantage</a:t>
            </a:r>
            <a:r>
              <a:rPr lang="en-US" altLang="zh-CN" dirty="0"/>
              <a:t> +</a:t>
            </a:r>
            <a:br>
              <a:rPr lang="en-US" altLang="zh-CN" dirty="0"/>
            </a:br>
            <a:r>
              <a:rPr lang="en-US" altLang="zh-CN" dirty="0">
                <a:solidFill>
                  <a:srgbClr val="C00000"/>
                </a:solidFill>
              </a:rPr>
              <a:t>AI</a:t>
            </a:r>
            <a:r>
              <a:rPr lang="zh-CN" altLang="en-US" dirty="0">
                <a:solidFill>
                  <a:srgbClr val="C00000"/>
                </a:solidFill>
              </a:rPr>
              <a:t>廣告自動投放系統</a:t>
            </a:r>
            <a:endParaRPr lang="zh-TW" altLang="en-US" dirty="0">
              <a:solidFill>
                <a:srgbClr val="C00000"/>
              </a:solidFill>
            </a:endParaRPr>
          </a:p>
        </p:txBody>
      </p:sp>
    </p:spTree>
    <p:extLst>
      <p:ext uri="{BB962C8B-B14F-4D97-AF65-F5344CB8AC3E}">
        <p14:creationId xmlns:p14="http://schemas.microsoft.com/office/powerpoint/2010/main" val="76255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p:txBody>
          <a:bodyPr/>
          <a:lstStyle/>
          <a:p>
            <a:r>
              <a:rPr lang="en-US" altLang="zh-TW" dirty="0"/>
              <a:t>1. </a:t>
            </a:r>
            <a:r>
              <a:rPr lang="zh-TW" altLang="en-US" dirty="0"/>
              <a:t>人工智慧在商業中的應用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9ABC5A0-0532-4EAF-BC4C-8117BCC2B5A7}"/>
              </a:ext>
            </a:extLst>
          </p:cNvPr>
          <p:cNvSpPr>
            <a:spLocks noGrp="1"/>
          </p:cNvSpPr>
          <p:nvPr>
            <p:ph idx="1"/>
          </p:nvPr>
        </p:nvSpPr>
        <p:spPr/>
        <p:txBody>
          <a:bodyPr>
            <a:normAutofit/>
          </a:bodyPr>
          <a:lstStyle/>
          <a:p>
            <a:r>
              <a:rPr lang="en-US" altLang="zh-CN" dirty="0"/>
              <a:t>Advantage+</a:t>
            </a:r>
            <a:r>
              <a:rPr lang="zh-CN" altLang="en-US" dirty="0"/>
              <a:t>的廣告文案，</a:t>
            </a:r>
            <a:endParaRPr lang="en-US" altLang="zh-CN" dirty="0"/>
          </a:p>
          <a:p>
            <a:r>
              <a:rPr lang="zh-CN" altLang="en-US" dirty="0"/>
              <a:t>會結合</a:t>
            </a:r>
            <a:r>
              <a:rPr lang="en-US" altLang="zh-CN" sz="6600" dirty="0" err="1">
                <a:highlight>
                  <a:srgbClr val="FFFF00"/>
                </a:highlight>
              </a:rPr>
              <a:t>ChatGPT</a:t>
            </a:r>
            <a:r>
              <a:rPr lang="zh-CN" altLang="en-US" dirty="0"/>
              <a:t>，</a:t>
            </a:r>
            <a:endParaRPr lang="en-US" altLang="zh-CN" dirty="0"/>
          </a:p>
          <a:p>
            <a:r>
              <a:rPr lang="zh-CN" altLang="en-US" dirty="0"/>
              <a:t>針對不同</a:t>
            </a:r>
            <a:r>
              <a:rPr lang="en-US" altLang="zh-CN" dirty="0">
                <a:solidFill>
                  <a:srgbClr val="C00000"/>
                </a:solidFill>
              </a:rPr>
              <a:t>【</a:t>
            </a:r>
            <a:r>
              <a:rPr lang="zh-CN" altLang="en-US" dirty="0">
                <a:solidFill>
                  <a:srgbClr val="C00000"/>
                </a:solidFill>
              </a:rPr>
              <a:t>目標客戶</a:t>
            </a:r>
            <a:r>
              <a:rPr lang="en-US" altLang="zh-CN" dirty="0">
                <a:solidFill>
                  <a:srgbClr val="C00000"/>
                </a:solidFill>
              </a:rPr>
              <a:t>】</a:t>
            </a:r>
            <a:r>
              <a:rPr lang="zh-CN" altLang="en-US" dirty="0">
                <a:solidFill>
                  <a:srgbClr val="C00000"/>
                </a:solidFill>
              </a:rPr>
              <a:t>群體，自動寫不同的廣告文案</a:t>
            </a:r>
            <a:endParaRPr lang="en-US" altLang="zh-CN" dirty="0"/>
          </a:p>
          <a:p>
            <a:endParaRPr lang="zh-TW" altLang="en-US" dirty="0"/>
          </a:p>
        </p:txBody>
      </p:sp>
      <p:sp>
        <p:nvSpPr>
          <p:cNvPr id="3" name="標題 2">
            <a:extLst>
              <a:ext uri="{FF2B5EF4-FFF2-40B4-BE49-F238E27FC236}">
                <a16:creationId xmlns:a16="http://schemas.microsoft.com/office/drawing/2014/main" id="{B602FD0F-5A5A-47FF-B461-1EBFD5156656}"/>
              </a:ext>
            </a:extLst>
          </p:cNvPr>
          <p:cNvSpPr>
            <a:spLocks noGrp="1"/>
          </p:cNvSpPr>
          <p:nvPr>
            <p:ph type="title"/>
          </p:nvPr>
        </p:nvSpPr>
        <p:spPr/>
        <p:txBody>
          <a:bodyPr>
            <a:normAutofit fontScale="90000"/>
          </a:bodyPr>
          <a:lstStyle/>
          <a:p>
            <a:r>
              <a:rPr lang="en-US" altLang="zh-CN" dirty="0"/>
              <a:t>Meta</a:t>
            </a:r>
            <a:r>
              <a:rPr lang="zh-CN" altLang="en-US" dirty="0"/>
              <a:t>所新創的</a:t>
            </a:r>
            <a:r>
              <a:rPr lang="en-US" altLang="zh-CN" dirty="0" err="1"/>
              <a:t>Adavantage</a:t>
            </a:r>
            <a:r>
              <a:rPr lang="en-US" altLang="zh-CN" dirty="0"/>
              <a:t> +</a:t>
            </a:r>
            <a:br>
              <a:rPr lang="en-US" altLang="zh-CN" dirty="0"/>
            </a:br>
            <a:r>
              <a:rPr lang="en-US" altLang="zh-CN" dirty="0">
                <a:solidFill>
                  <a:srgbClr val="C00000"/>
                </a:solidFill>
              </a:rPr>
              <a:t>AI</a:t>
            </a:r>
            <a:r>
              <a:rPr lang="zh-CN" altLang="en-US" dirty="0">
                <a:solidFill>
                  <a:srgbClr val="C00000"/>
                </a:solidFill>
              </a:rPr>
              <a:t>廣告自動投放系統</a:t>
            </a:r>
            <a:endParaRPr lang="zh-TW" altLang="en-US" dirty="0">
              <a:solidFill>
                <a:srgbClr val="C00000"/>
              </a:solidFill>
            </a:endParaRPr>
          </a:p>
        </p:txBody>
      </p:sp>
    </p:spTree>
    <p:extLst>
      <p:ext uri="{BB962C8B-B14F-4D97-AF65-F5344CB8AC3E}">
        <p14:creationId xmlns:p14="http://schemas.microsoft.com/office/powerpoint/2010/main" val="72595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9ABC5A0-0532-4EAF-BC4C-8117BCC2B5A7}"/>
              </a:ext>
            </a:extLst>
          </p:cNvPr>
          <p:cNvSpPr>
            <a:spLocks noGrp="1"/>
          </p:cNvSpPr>
          <p:nvPr>
            <p:ph idx="1"/>
          </p:nvPr>
        </p:nvSpPr>
        <p:spPr/>
        <p:txBody>
          <a:bodyPr>
            <a:normAutofit/>
          </a:bodyPr>
          <a:lstStyle/>
          <a:p>
            <a:r>
              <a:rPr lang="en-US" altLang="zh-CN" dirty="0"/>
              <a:t>Advantage+</a:t>
            </a:r>
            <a:r>
              <a:rPr lang="zh-CN" altLang="en-US" dirty="0"/>
              <a:t>的廣告投放的</a:t>
            </a:r>
            <a:r>
              <a:rPr lang="en-US" altLang="zh-CN" sz="8000" dirty="0">
                <a:solidFill>
                  <a:srgbClr val="C00000"/>
                </a:solidFill>
              </a:rPr>
              <a:t>ROI</a:t>
            </a:r>
          </a:p>
          <a:p>
            <a:r>
              <a:rPr lang="zh-CN" altLang="en-US" dirty="0"/>
              <a:t>目前已經可以超過</a:t>
            </a:r>
            <a:r>
              <a:rPr lang="en-US" altLang="zh-CN" dirty="0"/>
              <a:t>Apple</a:t>
            </a:r>
            <a:r>
              <a:rPr lang="zh-CN" altLang="en-US" dirty="0"/>
              <a:t>隱私權政策之前的水平</a:t>
            </a:r>
            <a:endParaRPr lang="zh-TW" altLang="en-US" dirty="0"/>
          </a:p>
        </p:txBody>
      </p:sp>
      <p:sp>
        <p:nvSpPr>
          <p:cNvPr id="3" name="標題 2">
            <a:extLst>
              <a:ext uri="{FF2B5EF4-FFF2-40B4-BE49-F238E27FC236}">
                <a16:creationId xmlns:a16="http://schemas.microsoft.com/office/drawing/2014/main" id="{B602FD0F-5A5A-47FF-B461-1EBFD5156656}"/>
              </a:ext>
            </a:extLst>
          </p:cNvPr>
          <p:cNvSpPr>
            <a:spLocks noGrp="1"/>
          </p:cNvSpPr>
          <p:nvPr>
            <p:ph type="title"/>
          </p:nvPr>
        </p:nvSpPr>
        <p:spPr/>
        <p:txBody>
          <a:bodyPr>
            <a:normAutofit fontScale="90000"/>
          </a:bodyPr>
          <a:lstStyle/>
          <a:p>
            <a:r>
              <a:rPr lang="en-US" altLang="zh-CN" dirty="0"/>
              <a:t>Meta</a:t>
            </a:r>
            <a:r>
              <a:rPr lang="zh-CN" altLang="en-US" dirty="0"/>
              <a:t>所新創的</a:t>
            </a:r>
            <a:r>
              <a:rPr lang="en-US" altLang="zh-CN" dirty="0" err="1"/>
              <a:t>Adavantage</a:t>
            </a:r>
            <a:r>
              <a:rPr lang="en-US" altLang="zh-CN" dirty="0"/>
              <a:t> +</a:t>
            </a:r>
            <a:br>
              <a:rPr lang="en-US" altLang="zh-CN" dirty="0"/>
            </a:br>
            <a:r>
              <a:rPr lang="en-US" altLang="zh-CN" dirty="0">
                <a:solidFill>
                  <a:srgbClr val="C00000"/>
                </a:solidFill>
              </a:rPr>
              <a:t>AI</a:t>
            </a:r>
            <a:r>
              <a:rPr lang="zh-CN" altLang="en-US" dirty="0">
                <a:solidFill>
                  <a:srgbClr val="C00000"/>
                </a:solidFill>
              </a:rPr>
              <a:t>廣告自動投放系統的</a:t>
            </a:r>
            <a:r>
              <a:rPr lang="en-US" altLang="zh-CN" dirty="0">
                <a:solidFill>
                  <a:srgbClr val="C00000"/>
                </a:solidFill>
              </a:rPr>
              <a:t>ROI</a:t>
            </a:r>
            <a:endParaRPr lang="zh-TW" altLang="en-US" dirty="0">
              <a:solidFill>
                <a:srgbClr val="C00000"/>
              </a:solidFill>
            </a:endParaRPr>
          </a:p>
        </p:txBody>
      </p:sp>
    </p:spTree>
    <p:extLst>
      <p:ext uri="{BB962C8B-B14F-4D97-AF65-F5344CB8AC3E}">
        <p14:creationId xmlns:p14="http://schemas.microsoft.com/office/powerpoint/2010/main" val="175434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F441E7A-25FE-41F2-81C1-362FA0CCA6E4}"/>
              </a:ext>
            </a:extLst>
          </p:cNvPr>
          <p:cNvSpPr>
            <a:spLocks noGrp="1"/>
          </p:cNvSpPr>
          <p:nvPr>
            <p:ph idx="1"/>
          </p:nvPr>
        </p:nvSpPr>
        <p:spPr/>
        <p:txBody>
          <a:bodyPr/>
          <a:lstStyle/>
          <a:p>
            <a:r>
              <a:rPr lang="zh-TW" altLang="en-US" dirty="0"/>
              <a:t>行銷的</a:t>
            </a:r>
            <a:r>
              <a:rPr lang="en-US" altLang="zh-TW" b="1" dirty="0">
                <a:solidFill>
                  <a:srgbClr val="C00000"/>
                </a:solidFill>
              </a:rPr>
              <a:t>ROI</a:t>
            </a:r>
          </a:p>
          <a:p>
            <a:pPr lvl="1"/>
            <a:r>
              <a:rPr lang="en-US" altLang="zh-TW" dirty="0">
                <a:solidFill>
                  <a:srgbClr val="C00000"/>
                </a:solidFill>
              </a:rPr>
              <a:t>Return on Investment</a:t>
            </a:r>
            <a:r>
              <a:rPr lang="zh-TW" altLang="en-US" dirty="0"/>
              <a:t>，</a:t>
            </a:r>
            <a:r>
              <a:rPr lang="zh-TW" altLang="en-US" sz="3200" dirty="0">
                <a:solidFill>
                  <a:srgbClr val="C00000"/>
                </a:solidFill>
                <a:highlight>
                  <a:srgbClr val="FFFF00"/>
                </a:highlight>
              </a:rPr>
              <a:t>投資報酬率</a:t>
            </a:r>
            <a:endParaRPr lang="en-US" altLang="zh-TW" sz="3200" dirty="0">
              <a:solidFill>
                <a:srgbClr val="C00000"/>
              </a:solidFill>
              <a:highlight>
                <a:srgbClr val="FFFF00"/>
              </a:highlight>
            </a:endParaRPr>
          </a:p>
          <a:p>
            <a:pPr lvl="1"/>
            <a:r>
              <a:rPr lang="zh-TW" altLang="en-US" dirty="0"/>
              <a:t>是衡量行銷活動成效的重要指標</a:t>
            </a:r>
          </a:p>
        </p:txBody>
      </p:sp>
      <p:sp>
        <p:nvSpPr>
          <p:cNvPr id="3" name="標題 2">
            <a:extLst>
              <a:ext uri="{FF2B5EF4-FFF2-40B4-BE49-F238E27FC236}">
                <a16:creationId xmlns:a16="http://schemas.microsoft.com/office/drawing/2014/main" id="{0AA04C3B-4DAC-442D-A65B-799E7EE9EADD}"/>
              </a:ext>
            </a:extLst>
          </p:cNvPr>
          <p:cNvSpPr>
            <a:spLocks noGrp="1"/>
          </p:cNvSpPr>
          <p:nvPr>
            <p:ph type="title"/>
          </p:nvPr>
        </p:nvSpPr>
        <p:spPr/>
        <p:txBody>
          <a:bodyPr>
            <a:normAutofit/>
          </a:bodyPr>
          <a:lstStyle/>
          <a:p>
            <a:r>
              <a:rPr lang="zh-TW" altLang="en-US" dirty="0"/>
              <a:t>行銷的</a:t>
            </a:r>
            <a:r>
              <a:rPr lang="en-US" altLang="zh-TW" b="1" dirty="0"/>
              <a:t>ROI</a:t>
            </a:r>
            <a:r>
              <a:rPr lang="zh-TW" altLang="en-US" dirty="0"/>
              <a:t>指標</a:t>
            </a:r>
          </a:p>
        </p:txBody>
      </p:sp>
      <p:pic>
        <p:nvPicPr>
          <p:cNvPr id="5" name="圖片 4">
            <a:extLst>
              <a:ext uri="{FF2B5EF4-FFF2-40B4-BE49-F238E27FC236}">
                <a16:creationId xmlns:a16="http://schemas.microsoft.com/office/drawing/2014/main" id="{70239626-3BF6-4AA9-AB2B-525B40BBE763}"/>
              </a:ext>
            </a:extLst>
          </p:cNvPr>
          <p:cNvPicPr>
            <a:picLocks noChangeAspect="1"/>
          </p:cNvPicPr>
          <p:nvPr/>
        </p:nvPicPr>
        <p:blipFill>
          <a:blip r:embed="rId2"/>
          <a:stretch>
            <a:fillRect/>
          </a:stretch>
        </p:blipFill>
        <p:spPr>
          <a:xfrm>
            <a:off x="275208" y="3445205"/>
            <a:ext cx="9144000" cy="3260395"/>
          </a:xfrm>
          <a:prstGeom prst="rect">
            <a:avLst/>
          </a:prstGeom>
        </p:spPr>
      </p:pic>
    </p:spTree>
    <p:extLst>
      <p:ext uri="{BB962C8B-B14F-4D97-AF65-F5344CB8AC3E}">
        <p14:creationId xmlns:p14="http://schemas.microsoft.com/office/powerpoint/2010/main" val="2006528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84FA077-BE16-4F61-9A29-52BA7D426972}"/>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20CFC5D8-9D41-4A8A-BD94-0B97183C51B6}"/>
              </a:ext>
            </a:extLst>
          </p:cNvPr>
          <p:cNvSpPr>
            <a:spLocks noGrp="1"/>
          </p:cNvSpPr>
          <p:nvPr>
            <p:ph type="title"/>
          </p:nvPr>
        </p:nvSpPr>
        <p:spPr/>
        <p:txBody>
          <a:bodyPr>
            <a:normAutofit fontScale="90000"/>
          </a:bodyPr>
          <a:lstStyle/>
          <a:p>
            <a:r>
              <a:rPr lang="en-US" altLang="zh-CN" dirty="0"/>
              <a:t>Meat</a:t>
            </a:r>
            <a:r>
              <a:rPr lang="zh-CN" altLang="en-US" dirty="0"/>
              <a:t>用</a:t>
            </a:r>
            <a:r>
              <a:rPr lang="en-US" altLang="zh-CN" dirty="0"/>
              <a:t>AI</a:t>
            </a:r>
            <a:r>
              <a:rPr lang="zh-CN" altLang="en-US" dirty="0"/>
              <a:t>驅動的</a:t>
            </a:r>
            <a:r>
              <a:rPr lang="zh-TW" altLang="en-US" dirty="0"/>
              <a:t>的經營模式</a:t>
            </a:r>
            <a:r>
              <a:rPr lang="zh-CN" altLang="en-US" dirty="0"/>
              <a:t>成果</a:t>
            </a:r>
            <a:endParaRPr lang="zh-TW" altLang="en-US" dirty="0"/>
          </a:p>
        </p:txBody>
      </p:sp>
      <p:pic>
        <p:nvPicPr>
          <p:cNvPr id="5" name="圖片 4">
            <a:extLst>
              <a:ext uri="{FF2B5EF4-FFF2-40B4-BE49-F238E27FC236}">
                <a16:creationId xmlns:a16="http://schemas.microsoft.com/office/drawing/2014/main" id="{6EFD2A71-3614-4751-9A81-A81024AC3D9B}"/>
              </a:ext>
            </a:extLst>
          </p:cNvPr>
          <p:cNvPicPr>
            <a:picLocks noChangeAspect="1"/>
          </p:cNvPicPr>
          <p:nvPr/>
        </p:nvPicPr>
        <p:blipFill>
          <a:blip r:embed="rId2"/>
          <a:stretch>
            <a:fillRect/>
          </a:stretch>
        </p:blipFill>
        <p:spPr>
          <a:xfrm>
            <a:off x="31071" y="1287710"/>
            <a:ext cx="9144000" cy="5417890"/>
          </a:xfrm>
          <a:prstGeom prst="rect">
            <a:avLst/>
          </a:prstGeom>
        </p:spPr>
      </p:pic>
    </p:spTree>
    <p:extLst>
      <p:ext uri="{BB962C8B-B14F-4D97-AF65-F5344CB8AC3E}">
        <p14:creationId xmlns:p14="http://schemas.microsoft.com/office/powerpoint/2010/main" val="3605278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3FC6AB6-938E-4313-95FD-E7D1A43514B1}"/>
              </a:ext>
            </a:extLst>
          </p:cNvPr>
          <p:cNvSpPr>
            <a:spLocks noGrp="1"/>
          </p:cNvSpPr>
          <p:nvPr>
            <p:ph idx="1"/>
          </p:nvPr>
        </p:nvSpPr>
        <p:spPr/>
        <p:txBody>
          <a:bodyPr/>
          <a:lstStyle/>
          <a:p>
            <a:r>
              <a:rPr lang="en-US" altLang="zh-CN" dirty="0">
                <a:solidFill>
                  <a:srgbClr val="7030A0"/>
                </a:solidFill>
              </a:rPr>
              <a:t>1.</a:t>
            </a:r>
            <a:r>
              <a:rPr lang="zh-CN" altLang="en-US" dirty="0">
                <a:solidFill>
                  <a:srgbClr val="7030A0"/>
                </a:solidFill>
              </a:rPr>
              <a:t>客戶關係管理</a:t>
            </a:r>
            <a:r>
              <a:rPr lang="en-US" altLang="zh-CN" dirty="0">
                <a:solidFill>
                  <a:srgbClr val="7030A0"/>
                </a:solidFill>
              </a:rPr>
              <a:t>CRM</a:t>
            </a:r>
          </a:p>
          <a:p>
            <a:pPr lvl="1"/>
            <a:r>
              <a:rPr lang="zh-CN" altLang="en-US" dirty="0"/>
              <a:t>做</a:t>
            </a:r>
            <a:r>
              <a:rPr lang="en-US" altLang="zh-TW" dirty="0"/>
              <a:t>【</a:t>
            </a:r>
            <a:r>
              <a:rPr lang="zh-TW" altLang="en-US" dirty="0"/>
              <a:t>市場區隔</a:t>
            </a:r>
            <a:r>
              <a:rPr lang="en-US" altLang="zh-TW" dirty="0"/>
              <a:t>】</a:t>
            </a:r>
            <a:r>
              <a:rPr lang="zh-TW" altLang="en-US" dirty="0"/>
              <a:t>與</a:t>
            </a:r>
            <a:r>
              <a:rPr lang="en-US" altLang="zh-TW" dirty="0"/>
              <a:t>【</a:t>
            </a:r>
            <a:r>
              <a:rPr lang="zh-TW" altLang="en-US" dirty="0"/>
              <a:t>選擇目標客戶</a:t>
            </a:r>
            <a:r>
              <a:rPr lang="en-US" altLang="zh-TW" dirty="0"/>
              <a:t>】</a:t>
            </a:r>
            <a:r>
              <a:rPr lang="zh-TW" altLang="en-US" dirty="0"/>
              <a:t>，並做</a:t>
            </a:r>
            <a:r>
              <a:rPr lang="en-US" altLang="zh-TW" dirty="0"/>
              <a:t>【</a:t>
            </a:r>
            <a:r>
              <a:rPr lang="zh-TW" altLang="en-US" dirty="0"/>
              <a:t>差異性行銷</a:t>
            </a:r>
            <a:r>
              <a:rPr lang="en-US" altLang="zh-TW" dirty="0"/>
              <a:t>】</a:t>
            </a:r>
          </a:p>
          <a:p>
            <a:r>
              <a:rPr lang="en-US" altLang="zh-CN" dirty="0">
                <a:solidFill>
                  <a:srgbClr val="7030A0"/>
                </a:solidFill>
              </a:rPr>
              <a:t>2.</a:t>
            </a:r>
            <a:r>
              <a:rPr lang="zh-CN" altLang="en-US" dirty="0">
                <a:solidFill>
                  <a:srgbClr val="7030A0"/>
                </a:solidFill>
              </a:rPr>
              <a:t>人工智慧</a:t>
            </a:r>
            <a:r>
              <a:rPr lang="en-US" altLang="zh-CN" dirty="0">
                <a:solidFill>
                  <a:srgbClr val="7030A0"/>
                </a:solidFill>
              </a:rPr>
              <a:t>AI</a:t>
            </a:r>
            <a:r>
              <a:rPr lang="zh-CN" altLang="en-US" dirty="0">
                <a:solidFill>
                  <a:srgbClr val="7030A0"/>
                </a:solidFill>
              </a:rPr>
              <a:t>在</a:t>
            </a:r>
            <a:r>
              <a:rPr lang="zh-TW" altLang="en-US" dirty="0">
                <a:solidFill>
                  <a:srgbClr val="7030A0"/>
                </a:solidFill>
              </a:rPr>
              <a:t>數據驅動的決策模式</a:t>
            </a:r>
            <a:r>
              <a:rPr lang="zh-TW" altLang="en-US" b="1" i="0" dirty="0">
                <a:solidFill>
                  <a:srgbClr val="000000"/>
                </a:solidFill>
                <a:effectLst/>
                <a:latin typeface="system-ui"/>
              </a:rPr>
              <a:t>，</a:t>
            </a:r>
            <a:endParaRPr lang="en-US" altLang="zh-TW" b="1" i="0" dirty="0">
              <a:solidFill>
                <a:srgbClr val="000000"/>
              </a:solidFill>
              <a:effectLst/>
              <a:latin typeface="system-ui"/>
            </a:endParaRPr>
          </a:p>
          <a:p>
            <a:r>
              <a:rPr lang="en-US" altLang="zh-CN" dirty="0">
                <a:solidFill>
                  <a:srgbClr val="7030A0"/>
                </a:solidFill>
              </a:rPr>
              <a:t>3.</a:t>
            </a:r>
            <a:r>
              <a:rPr lang="zh-CN" altLang="en-US" dirty="0">
                <a:solidFill>
                  <a:srgbClr val="7030A0"/>
                </a:solidFill>
              </a:rPr>
              <a:t>網路流量分析與用戶行為分析</a:t>
            </a:r>
            <a:r>
              <a:rPr lang="zh-CN" altLang="en-US"/>
              <a:t>（數位行銷，</a:t>
            </a:r>
            <a:r>
              <a:rPr lang="zh-CN" altLang="en-US" dirty="0"/>
              <a:t>網際網路行銷）</a:t>
            </a:r>
            <a:endParaRPr lang="zh-TW" altLang="en-US" dirty="0"/>
          </a:p>
        </p:txBody>
      </p:sp>
      <p:sp>
        <p:nvSpPr>
          <p:cNvPr id="3" name="標題 2">
            <a:extLst>
              <a:ext uri="{FF2B5EF4-FFF2-40B4-BE49-F238E27FC236}">
                <a16:creationId xmlns:a16="http://schemas.microsoft.com/office/drawing/2014/main" id="{AA626C00-E2E3-4606-A372-EDF90A5C849D}"/>
              </a:ext>
            </a:extLst>
          </p:cNvPr>
          <p:cNvSpPr>
            <a:spLocks noGrp="1"/>
          </p:cNvSpPr>
          <p:nvPr>
            <p:ph type="title"/>
          </p:nvPr>
        </p:nvSpPr>
        <p:spPr/>
        <p:txBody>
          <a:bodyPr>
            <a:normAutofit fontScale="90000"/>
          </a:bodyPr>
          <a:lstStyle/>
          <a:p>
            <a:r>
              <a:rPr lang="en-US" altLang="zh-CN" dirty="0"/>
              <a:t>Meat</a:t>
            </a:r>
            <a:r>
              <a:rPr lang="zh-CN" altLang="en-US" dirty="0"/>
              <a:t>用</a:t>
            </a:r>
            <a:r>
              <a:rPr lang="en-US" altLang="zh-CN" dirty="0"/>
              <a:t>AI</a:t>
            </a:r>
            <a:r>
              <a:rPr lang="zh-CN" altLang="en-US" dirty="0"/>
              <a:t>驅動的</a:t>
            </a:r>
            <a:r>
              <a:rPr lang="zh-TW" altLang="en-US" dirty="0"/>
              <a:t>的經營模式</a:t>
            </a:r>
            <a:br>
              <a:rPr lang="en-US" altLang="zh-TW" dirty="0"/>
            </a:br>
            <a:r>
              <a:rPr lang="zh-CN" altLang="en-US" dirty="0"/>
              <a:t>相關的技術</a:t>
            </a:r>
            <a:endParaRPr lang="zh-TW" altLang="en-US" dirty="0"/>
          </a:p>
        </p:txBody>
      </p:sp>
    </p:spTree>
    <p:extLst>
      <p:ext uri="{BB962C8B-B14F-4D97-AF65-F5344CB8AC3E}">
        <p14:creationId xmlns:p14="http://schemas.microsoft.com/office/powerpoint/2010/main" val="3061703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p:txBody>
          <a:bodyPr/>
          <a:lstStyle/>
          <a:p>
            <a:r>
              <a:rPr lang="zh-TW" altLang="en-US" b="1" i="0" dirty="0">
                <a:solidFill>
                  <a:srgbClr val="FF0000"/>
                </a:solidFill>
                <a:effectLst/>
                <a:latin typeface="system-ui"/>
              </a:rPr>
              <a:t>☎ </a:t>
            </a:r>
            <a:r>
              <a:rPr lang="en-US" altLang="zh-TW" dirty="0"/>
              <a:t>3. AI</a:t>
            </a:r>
            <a:r>
              <a:rPr lang="zh-TW" altLang="en-US" dirty="0"/>
              <a:t>驅動的經營模式創新</a:t>
            </a:r>
          </a:p>
        </p:txBody>
      </p:sp>
    </p:spTree>
    <p:extLst>
      <p:ext uri="{BB962C8B-B14F-4D97-AF65-F5344CB8AC3E}">
        <p14:creationId xmlns:p14="http://schemas.microsoft.com/office/powerpoint/2010/main" val="1995196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sz="2400" dirty="0"/>
              <a:t>人工智慧的出現與發展正在重塑企業的經營模式。</a:t>
            </a:r>
            <a:endParaRPr lang="en-US" sz="2400" dirty="0"/>
          </a:p>
          <a:p>
            <a:r>
              <a:rPr sz="2400" dirty="0"/>
              <a:t>傳統經營模式往往依賴於</a:t>
            </a:r>
            <a:r>
              <a:rPr sz="3200" dirty="0">
                <a:solidFill>
                  <a:srgbClr val="C00000"/>
                </a:solidFill>
              </a:rPr>
              <a:t>人力和經驗</a:t>
            </a:r>
            <a:r>
              <a:rPr sz="2400" dirty="0"/>
              <a:t>來做出決策，</a:t>
            </a:r>
            <a:endParaRPr lang="en-US" sz="2400" dirty="0"/>
          </a:p>
          <a:p>
            <a:r>
              <a:rPr sz="2400" dirty="0"/>
              <a:t>而AI技術則能通過</a:t>
            </a:r>
            <a:r>
              <a:rPr sz="2400" dirty="0">
                <a:solidFill>
                  <a:srgbClr val="C00000"/>
                </a:solidFill>
              </a:rPr>
              <a:t>分析大量數據</a:t>
            </a:r>
            <a:r>
              <a:rPr sz="2400" dirty="0"/>
              <a:t>、</a:t>
            </a:r>
            <a:r>
              <a:rPr sz="3600" dirty="0">
                <a:solidFill>
                  <a:srgbClr val="C00000"/>
                </a:solidFill>
                <a:highlight>
                  <a:srgbClr val="FFFF00"/>
                </a:highlight>
              </a:rPr>
              <a:t>識別模式和預測趨勢</a:t>
            </a:r>
            <a:r>
              <a:rPr sz="2400" dirty="0"/>
              <a:t>來輔助或替代人類決策，這帶來了經營模式的轉型與創新</a:t>
            </a:r>
            <a:endParaRPr lang="en-US" sz="2400" dirty="0"/>
          </a:p>
          <a:p>
            <a:r>
              <a:rPr lang="zh-TW" altLang="en-US" b="1" i="0" dirty="0">
                <a:solidFill>
                  <a:srgbClr val="FF0000"/>
                </a:solidFill>
                <a:effectLst/>
                <a:latin typeface="system-ui"/>
              </a:rPr>
              <a:t>☎</a:t>
            </a:r>
            <a:r>
              <a:rPr lang="en-US" dirty="0">
                <a:solidFill>
                  <a:srgbClr val="7030A0"/>
                </a:solidFill>
              </a:rPr>
              <a:t>(1).</a:t>
            </a:r>
            <a:r>
              <a:rPr lang="zh-CN" altLang="en-US" dirty="0">
                <a:solidFill>
                  <a:srgbClr val="7030A0"/>
                </a:solidFill>
              </a:rPr>
              <a:t> </a:t>
            </a:r>
            <a:r>
              <a:rPr dirty="0">
                <a:solidFill>
                  <a:srgbClr val="7030A0"/>
                </a:solidFill>
              </a:rPr>
              <a:t>數據驅動的決策模式</a:t>
            </a:r>
            <a:r>
              <a:rPr lang="zh-TW" altLang="en-US" b="1" i="0" dirty="0">
                <a:solidFill>
                  <a:srgbClr val="000000"/>
                </a:solidFill>
                <a:effectLst/>
                <a:latin typeface="system-ui"/>
              </a:rPr>
              <a:t>，</a:t>
            </a:r>
            <a:r>
              <a:rPr lang="en-US" altLang="zh-TW" b="1" i="0" dirty="0">
                <a:solidFill>
                  <a:srgbClr val="000000"/>
                </a:solidFill>
                <a:effectLst/>
                <a:latin typeface="system-ui"/>
              </a:rPr>
              <a:t>Data-Driven Decision-Making Mode </a:t>
            </a:r>
            <a:r>
              <a:rPr dirty="0">
                <a:solidFill>
                  <a:srgbClr val="7030A0"/>
                </a:solidFill>
              </a:rPr>
              <a:t>：</a:t>
            </a:r>
            <a:endParaRPr lang="en-US" dirty="0">
              <a:solidFill>
                <a:srgbClr val="7030A0"/>
              </a:solidFill>
            </a:endParaRPr>
          </a:p>
          <a:p>
            <a:pPr lvl="1"/>
            <a:r>
              <a:rPr dirty="0"/>
              <a:t>AI技術使得企業能夠更加依賴數據進行決策。</a:t>
            </a:r>
            <a:endParaRPr lang="en-US" dirty="0"/>
          </a:p>
          <a:p>
            <a:pPr lvl="1"/>
            <a:r>
              <a:rPr dirty="0"/>
              <a:t>通過收集和分析</a:t>
            </a:r>
            <a:r>
              <a:rPr lang="zh-CN" altLang="en-US" dirty="0"/>
              <a:t>：</a:t>
            </a:r>
            <a:r>
              <a:rPr lang="en-US" altLang="zh-CN" dirty="0"/>
              <a:t>【</a:t>
            </a:r>
            <a:r>
              <a:rPr sz="3200" dirty="0">
                <a:solidFill>
                  <a:srgbClr val="C00000"/>
                </a:solidFill>
                <a:highlight>
                  <a:srgbClr val="FFFF00"/>
                </a:highlight>
              </a:rPr>
              <a:t>客戶行為</a:t>
            </a:r>
            <a:r>
              <a:rPr dirty="0"/>
              <a:t>、</a:t>
            </a:r>
            <a:r>
              <a:rPr lang="zh-TW" altLang="en-US" sz="3200" dirty="0">
                <a:solidFill>
                  <a:srgbClr val="C00000"/>
                </a:solidFill>
                <a:highlight>
                  <a:srgbClr val="FFFF00"/>
                </a:highlight>
              </a:rPr>
              <a:t>市場趨勢</a:t>
            </a:r>
            <a:r>
              <a:rPr lang="zh-TW" altLang="en-US" dirty="0"/>
              <a:t>、</a:t>
            </a:r>
            <a:r>
              <a:rPr lang="zh-TW" altLang="en-US" sz="3200" dirty="0">
                <a:solidFill>
                  <a:srgbClr val="C00000"/>
                </a:solidFill>
                <a:highlight>
                  <a:srgbClr val="FFFF00"/>
                </a:highlight>
              </a:rPr>
              <a:t>競爭對手動態</a:t>
            </a:r>
            <a:r>
              <a:rPr lang="en-US" altLang="zh-CN" dirty="0"/>
              <a:t>】</a:t>
            </a:r>
            <a:r>
              <a:rPr dirty="0"/>
              <a:t>，企業可以做出更精確的商業決策，從而提升市場競爭力。</a:t>
            </a:r>
            <a:endParaRPr lang="en-US" dirty="0"/>
          </a:p>
          <a:p>
            <a:pPr lvl="1"/>
            <a:r>
              <a:rPr dirty="0"/>
              <a:t>例如，零售企業利用AI分析銷售數據，</a:t>
            </a:r>
            <a:r>
              <a:rPr lang="en-US" altLang="zh-CN" dirty="0"/>
              <a:t>【</a:t>
            </a:r>
            <a:r>
              <a:rPr lang="zh-TW" altLang="en-US" sz="3200" dirty="0">
                <a:solidFill>
                  <a:srgbClr val="C00000"/>
                </a:solidFill>
                <a:highlight>
                  <a:srgbClr val="FFFF00"/>
                </a:highlight>
              </a:rPr>
              <a:t>調整商品定價</a:t>
            </a:r>
            <a:r>
              <a:rPr dirty="0"/>
              <a:t>和</a:t>
            </a:r>
            <a:r>
              <a:rPr sz="3500" dirty="0">
                <a:solidFill>
                  <a:srgbClr val="C00000"/>
                </a:solidFill>
                <a:highlight>
                  <a:srgbClr val="FFFF00"/>
                </a:highlight>
              </a:rPr>
              <a:t>庫存管理</a:t>
            </a:r>
            <a:r>
              <a:rPr lang="en-US" altLang="zh-CN" dirty="0"/>
              <a:t>】</a:t>
            </a:r>
            <a:r>
              <a:rPr dirty="0"/>
              <a:t>，從而優化利潤。</a:t>
            </a:r>
            <a:endParaRPr lang="en-US" dirty="0"/>
          </a:p>
        </p:txBody>
      </p:sp>
      <p:sp>
        <p:nvSpPr>
          <p:cNvPr id="2" name="Title 1"/>
          <p:cNvSpPr>
            <a:spLocks noGrp="1"/>
          </p:cNvSpPr>
          <p:nvPr>
            <p:ph type="title"/>
          </p:nvPr>
        </p:nvSpPr>
        <p:spPr/>
        <p:txBody>
          <a:bodyPr/>
          <a:lstStyle/>
          <a:p>
            <a:r>
              <a:rPr dirty="0"/>
              <a:t>2.1 經營模式的轉型</a:t>
            </a:r>
          </a:p>
        </p:txBody>
      </p:sp>
    </p:spTree>
    <p:extLst>
      <p:ext uri="{BB962C8B-B14F-4D97-AF65-F5344CB8AC3E}">
        <p14:creationId xmlns:p14="http://schemas.microsoft.com/office/powerpoint/2010/main" val="3360064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zh-TW" altLang="en-US" b="1" i="0" dirty="0">
                <a:solidFill>
                  <a:srgbClr val="FF0000"/>
                </a:solidFill>
                <a:effectLst/>
                <a:latin typeface="system-ui"/>
              </a:rPr>
              <a:t>☎</a:t>
            </a:r>
            <a:r>
              <a:rPr lang="en-US" dirty="0">
                <a:solidFill>
                  <a:srgbClr val="7030A0"/>
                </a:solidFill>
              </a:rPr>
              <a:t>(2). </a:t>
            </a:r>
            <a:r>
              <a:rPr dirty="0">
                <a:solidFill>
                  <a:srgbClr val="7030A0"/>
                </a:solidFill>
              </a:rPr>
              <a:t>自動化經營模式</a:t>
            </a:r>
            <a:r>
              <a:rPr lang="zh-TW" altLang="en-US" b="1" i="0" dirty="0">
                <a:solidFill>
                  <a:srgbClr val="000000"/>
                </a:solidFill>
                <a:effectLst/>
                <a:latin typeface="system-ui"/>
              </a:rPr>
              <a:t>，</a:t>
            </a:r>
            <a:r>
              <a:rPr lang="en-US" altLang="zh-TW" b="1" i="0" dirty="0">
                <a:solidFill>
                  <a:srgbClr val="000000"/>
                </a:solidFill>
                <a:effectLst/>
                <a:latin typeface="system-ui"/>
              </a:rPr>
              <a:t>Automated Business Model </a:t>
            </a:r>
            <a:r>
              <a:rPr dirty="0">
                <a:solidFill>
                  <a:srgbClr val="7030A0"/>
                </a:solidFill>
              </a:rPr>
              <a:t>：</a:t>
            </a:r>
            <a:endParaRPr lang="zh-TW" altLang="en-US" dirty="0">
              <a:solidFill>
                <a:srgbClr val="7030A0"/>
              </a:solidFill>
            </a:endParaRPr>
          </a:p>
          <a:p>
            <a:pPr lvl="1"/>
            <a:r>
              <a:rPr lang="en-US" altLang="zh-TW" dirty="0"/>
              <a:t>AI</a:t>
            </a:r>
            <a:r>
              <a:rPr lang="zh-TW" altLang="en-US" dirty="0"/>
              <a:t>的應用使得許多企業能夠實現</a:t>
            </a:r>
            <a:r>
              <a:rPr lang="zh-TW" altLang="en-US" sz="4800" dirty="0">
                <a:solidFill>
                  <a:srgbClr val="C00000"/>
                </a:solidFill>
                <a:highlight>
                  <a:srgbClr val="FFFF00"/>
                </a:highlight>
              </a:rPr>
              <a:t>業務流程的自動化</a:t>
            </a:r>
            <a:r>
              <a:rPr lang="zh-TW" altLang="en-US" dirty="0"/>
              <a:t>，減少對人力資源的依賴，降低運營成本。</a:t>
            </a:r>
          </a:p>
          <a:p>
            <a:pPr lvl="1"/>
            <a:r>
              <a:rPr dirty="0"/>
              <a:t>例如</a:t>
            </a:r>
            <a:r>
              <a:rPr lang="zh-CN" altLang="en-US" dirty="0"/>
              <a:t>：</a:t>
            </a:r>
            <a:r>
              <a:rPr lang="en-US" altLang="zh-CN" dirty="0"/>
              <a:t>【</a:t>
            </a:r>
            <a:r>
              <a:rPr dirty="0">
                <a:solidFill>
                  <a:srgbClr val="C00000"/>
                </a:solidFill>
              </a:rPr>
              <a:t>物流公司</a:t>
            </a:r>
            <a:r>
              <a:rPr lang="en-US" altLang="zh-CN" dirty="0"/>
              <a:t>】</a:t>
            </a:r>
            <a:r>
              <a:rPr dirty="0"/>
              <a:t>利用AI技術</a:t>
            </a:r>
            <a:r>
              <a:rPr lang="en-US" altLang="zh-CN" dirty="0"/>
              <a:t>【</a:t>
            </a:r>
            <a:r>
              <a:rPr dirty="0">
                <a:solidFill>
                  <a:srgbClr val="C00000"/>
                </a:solidFill>
              </a:rPr>
              <a:t>優化運輸路線</a:t>
            </a:r>
            <a:r>
              <a:rPr lang="en-US" altLang="zh-CN" dirty="0"/>
              <a:t>】</a:t>
            </a:r>
            <a:r>
              <a:rPr dirty="0"/>
              <a:t>，實現</a:t>
            </a:r>
            <a:r>
              <a:rPr lang="en-US" altLang="zh-CN" dirty="0"/>
              <a:t>【</a:t>
            </a:r>
            <a:r>
              <a:rPr dirty="0">
                <a:solidFill>
                  <a:srgbClr val="C00000"/>
                </a:solidFill>
                <a:highlight>
                  <a:srgbClr val="FFFF00"/>
                </a:highlight>
              </a:rPr>
              <a:t>自動化調度</a:t>
            </a:r>
            <a:r>
              <a:rPr lang="en-US" altLang="zh-CN" dirty="0"/>
              <a:t>】</a:t>
            </a:r>
            <a:r>
              <a:rPr dirty="0"/>
              <a:t>，提升運營效率。</a:t>
            </a:r>
            <a:endParaRPr lang="en-US" dirty="0"/>
          </a:p>
          <a:p>
            <a:pPr lvl="1"/>
            <a:r>
              <a:rPr lang="zh-CN" altLang="en-US" dirty="0"/>
              <a:t>例如：</a:t>
            </a:r>
            <a:r>
              <a:rPr lang="zh-CN" altLang="en-US" dirty="0">
                <a:solidFill>
                  <a:srgbClr val="C00000"/>
                </a:solidFill>
                <a:highlight>
                  <a:srgbClr val="FFFF00"/>
                </a:highlight>
              </a:rPr>
              <a:t>工作流程的自動化</a:t>
            </a:r>
            <a:r>
              <a:rPr lang="zh-CN" altLang="en-US" dirty="0"/>
              <a:t>（</a:t>
            </a:r>
            <a:r>
              <a:rPr lang="zh-CN" altLang="en-US" dirty="0">
                <a:solidFill>
                  <a:srgbClr val="7030A0"/>
                </a:solidFill>
              </a:rPr>
              <a:t>自動回函來報名活動的客戶，自動傳送回信，自動通知上課時間地點</a:t>
            </a:r>
            <a:r>
              <a:rPr lang="en-US" altLang="zh-CN" dirty="0">
                <a:solidFill>
                  <a:srgbClr val="7030A0"/>
                </a:solidFill>
              </a:rPr>
              <a:t>…)</a:t>
            </a:r>
            <a:endParaRPr lang="en-US" dirty="0">
              <a:solidFill>
                <a:srgbClr val="7030A0"/>
              </a:solidFill>
            </a:endParaRPr>
          </a:p>
        </p:txBody>
      </p:sp>
      <p:sp>
        <p:nvSpPr>
          <p:cNvPr id="2" name="Title 1"/>
          <p:cNvSpPr>
            <a:spLocks noGrp="1"/>
          </p:cNvSpPr>
          <p:nvPr>
            <p:ph type="title"/>
          </p:nvPr>
        </p:nvSpPr>
        <p:spPr/>
        <p:txBody>
          <a:bodyPr/>
          <a:lstStyle/>
          <a:p>
            <a:r>
              <a:t>2.1 經營模式的轉型</a:t>
            </a:r>
          </a:p>
        </p:txBody>
      </p:sp>
    </p:spTree>
    <p:extLst>
      <p:ext uri="{BB962C8B-B14F-4D97-AF65-F5344CB8AC3E}">
        <p14:creationId xmlns:p14="http://schemas.microsoft.com/office/powerpoint/2010/main" val="3860994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b="1" i="0" dirty="0">
                <a:solidFill>
                  <a:srgbClr val="FF0000"/>
                </a:solidFill>
                <a:effectLst/>
                <a:latin typeface="system-ui"/>
              </a:rPr>
              <a:t>☎</a:t>
            </a:r>
            <a:r>
              <a:rPr lang="en-US" dirty="0">
                <a:solidFill>
                  <a:srgbClr val="7030A0"/>
                </a:solidFill>
              </a:rPr>
              <a:t>(3). </a:t>
            </a:r>
            <a:r>
              <a:rPr dirty="0">
                <a:solidFill>
                  <a:srgbClr val="7030A0"/>
                </a:solidFill>
              </a:rPr>
              <a:t>個性化服務模式</a:t>
            </a:r>
            <a:r>
              <a:rPr lang="zh-TW" altLang="en-US" b="1" i="0" dirty="0">
                <a:solidFill>
                  <a:srgbClr val="000000"/>
                </a:solidFill>
                <a:effectLst/>
                <a:latin typeface="system-ui"/>
              </a:rPr>
              <a:t>，</a:t>
            </a:r>
            <a:r>
              <a:rPr lang="en-US" altLang="zh-TW" b="1" i="0" dirty="0">
                <a:solidFill>
                  <a:srgbClr val="000000"/>
                </a:solidFill>
                <a:effectLst/>
                <a:latin typeface="system-ui"/>
              </a:rPr>
              <a:t>Personalized Service Model </a:t>
            </a:r>
            <a:r>
              <a:rPr dirty="0">
                <a:solidFill>
                  <a:srgbClr val="7030A0"/>
                </a:solidFill>
              </a:rPr>
              <a:t>：</a:t>
            </a:r>
            <a:endParaRPr lang="en-US" dirty="0">
              <a:solidFill>
                <a:srgbClr val="7030A0"/>
              </a:solidFill>
            </a:endParaRPr>
          </a:p>
          <a:p>
            <a:pPr lvl="1"/>
            <a:r>
              <a:rPr sz="3200" dirty="0"/>
              <a:t>AI技術使得企業能夠提供更加</a:t>
            </a:r>
            <a:r>
              <a:rPr sz="3200" dirty="0">
                <a:solidFill>
                  <a:srgbClr val="C00000"/>
                </a:solidFill>
              </a:rPr>
              <a:t>個性化的產品</a:t>
            </a:r>
            <a:r>
              <a:rPr sz="3200" dirty="0"/>
              <a:t>和服務，滿足消費者的個性化需求。</a:t>
            </a:r>
            <a:endParaRPr lang="en-US" sz="3200" dirty="0"/>
          </a:p>
          <a:p>
            <a:pPr lvl="1"/>
            <a:r>
              <a:rPr sz="3200" dirty="0"/>
              <a:t>例如，</a:t>
            </a:r>
            <a:r>
              <a:rPr sz="3200" dirty="0">
                <a:highlight>
                  <a:srgbClr val="FFFF00"/>
                </a:highlight>
              </a:rPr>
              <a:t>Netflix</a:t>
            </a:r>
            <a:r>
              <a:rPr sz="3200" dirty="0"/>
              <a:t>利用AI算法</a:t>
            </a:r>
            <a:r>
              <a:rPr sz="4400" dirty="0">
                <a:solidFill>
                  <a:srgbClr val="C00000"/>
                </a:solidFill>
                <a:highlight>
                  <a:srgbClr val="FFFF00"/>
                </a:highlight>
              </a:rPr>
              <a:t>分析用戶的觀看習慣</a:t>
            </a:r>
            <a:r>
              <a:rPr sz="3200" dirty="0"/>
              <a:t>，提供</a:t>
            </a:r>
            <a:r>
              <a:rPr sz="4000" dirty="0">
                <a:solidFill>
                  <a:srgbClr val="C00000"/>
                </a:solidFill>
              </a:rPr>
              <a:t>精確的影片推薦</a:t>
            </a:r>
            <a:r>
              <a:rPr sz="3200" dirty="0"/>
              <a:t>，極大地提升了用戶體驗和滿意度</a:t>
            </a:r>
          </a:p>
        </p:txBody>
      </p:sp>
      <p:sp>
        <p:nvSpPr>
          <p:cNvPr id="2" name="Title 1"/>
          <p:cNvSpPr>
            <a:spLocks noGrp="1"/>
          </p:cNvSpPr>
          <p:nvPr>
            <p:ph type="title"/>
          </p:nvPr>
        </p:nvSpPr>
        <p:spPr/>
        <p:txBody>
          <a:bodyPr/>
          <a:lstStyle/>
          <a:p>
            <a:r>
              <a:t>2.1 經營模式的轉型</a:t>
            </a:r>
          </a:p>
        </p:txBody>
      </p:sp>
    </p:spTree>
    <p:extLst>
      <p:ext uri="{BB962C8B-B14F-4D97-AF65-F5344CB8AC3E}">
        <p14:creationId xmlns:p14="http://schemas.microsoft.com/office/powerpoint/2010/main" val="3777750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sz="2800" dirty="0"/>
              <a:t>AI不僅能優化現有的經營模式，還能</a:t>
            </a:r>
            <a:r>
              <a:rPr sz="3600" dirty="0">
                <a:solidFill>
                  <a:srgbClr val="C00000"/>
                </a:solidFill>
              </a:rPr>
              <a:t>創造全新的商業模式</a:t>
            </a:r>
            <a:r>
              <a:rPr sz="2800" dirty="0"/>
              <a:t>，</a:t>
            </a:r>
            <a:r>
              <a:rPr sz="3500" dirty="0">
                <a:highlight>
                  <a:srgbClr val="FFFF00"/>
                </a:highlight>
              </a:rPr>
              <a:t>以下是幾個AI驅動的創新經營模式案例</a:t>
            </a:r>
            <a:r>
              <a:rPr sz="2800" dirty="0"/>
              <a:t>：</a:t>
            </a:r>
            <a:endParaRPr lang="en-US" sz="2800" dirty="0"/>
          </a:p>
          <a:p>
            <a:r>
              <a:rPr lang="zh-TW" altLang="en-US" sz="3500" b="1" i="0" dirty="0">
                <a:solidFill>
                  <a:srgbClr val="FF0000"/>
                </a:solidFill>
                <a:effectLst/>
                <a:latin typeface="system-ui"/>
              </a:rPr>
              <a:t>☎</a:t>
            </a:r>
            <a:r>
              <a:rPr lang="en-US" altLang="zh-TW" sz="4300" dirty="0">
                <a:solidFill>
                  <a:srgbClr val="7030A0"/>
                </a:solidFill>
              </a:rPr>
              <a:t>(1). </a:t>
            </a:r>
            <a:r>
              <a:rPr lang="zh-TW" altLang="en-US" sz="4300" dirty="0">
                <a:solidFill>
                  <a:srgbClr val="7030A0"/>
                </a:solidFill>
              </a:rPr>
              <a:t>訂閱經濟</a:t>
            </a:r>
            <a:r>
              <a:rPr lang="zh-TW" altLang="en-US" sz="3000" dirty="0">
                <a:solidFill>
                  <a:srgbClr val="7030A0"/>
                </a:solidFill>
              </a:rPr>
              <a:t>，</a:t>
            </a:r>
            <a:r>
              <a:rPr lang="en-US" altLang="zh-TW" sz="3000" dirty="0">
                <a:solidFill>
                  <a:srgbClr val="7030A0"/>
                </a:solidFill>
              </a:rPr>
              <a:t>Subscription Economy</a:t>
            </a:r>
            <a:r>
              <a:rPr lang="zh-CN" altLang="en-US" sz="3000" dirty="0">
                <a:solidFill>
                  <a:srgbClr val="7030A0"/>
                </a:solidFill>
              </a:rPr>
              <a:t>：</a:t>
            </a:r>
            <a:endParaRPr lang="en-US" altLang="zh-TW" sz="3000" dirty="0">
              <a:solidFill>
                <a:srgbClr val="7030A0"/>
              </a:solidFill>
            </a:endParaRPr>
          </a:p>
          <a:p>
            <a:pPr lvl="1"/>
            <a:r>
              <a:rPr sz="3500" dirty="0"/>
              <a:t>AI技術使得企業能夠</a:t>
            </a:r>
            <a:r>
              <a:rPr sz="3500" dirty="0">
                <a:solidFill>
                  <a:srgbClr val="C00000"/>
                </a:solidFill>
              </a:rPr>
              <a:t>預測和分析消費者的需求</a:t>
            </a:r>
            <a:r>
              <a:rPr sz="3500" dirty="0"/>
              <a:t>變化，提供</a:t>
            </a:r>
            <a:r>
              <a:rPr lang="zh-TW" altLang="en-US" sz="4800" dirty="0">
                <a:solidFill>
                  <a:srgbClr val="C00000"/>
                </a:solidFill>
                <a:highlight>
                  <a:srgbClr val="FFFF00"/>
                </a:highlight>
              </a:rPr>
              <a:t>按需訂</a:t>
            </a:r>
            <a:r>
              <a:rPr sz="4800" dirty="0">
                <a:solidFill>
                  <a:srgbClr val="C00000"/>
                </a:solidFill>
                <a:highlight>
                  <a:srgbClr val="FFFF00"/>
                </a:highlight>
              </a:rPr>
              <a:t>閱服務</a:t>
            </a:r>
            <a:r>
              <a:rPr sz="3500" dirty="0"/>
              <a:t>。</a:t>
            </a:r>
            <a:endParaRPr lang="en-US" sz="3500" dirty="0"/>
          </a:p>
          <a:p>
            <a:pPr lvl="1"/>
            <a:r>
              <a:rPr sz="3500" dirty="0">
                <a:solidFill>
                  <a:srgbClr val="C00000"/>
                </a:solidFill>
                <a:highlight>
                  <a:srgbClr val="FFFF00"/>
                </a:highlight>
              </a:rPr>
              <a:t>Spotify和Netflix</a:t>
            </a:r>
            <a:r>
              <a:rPr sz="3500" dirty="0"/>
              <a:t>等公司通過</a:t>
            </a:r>
            <a:r>
              <a:rPr sz="5400" dirty="0">
                <a:solidFill>
                  <a:srgbClr val="C00000"/>
                </a:solidFill>
                <a:highlight>
                  <a:srgbClr val="FFFF00"/>
                </a:highlight>
              </a:rPr>
              <a:t>AI推薦系統</a:t>
            </a:r>
            <a:r>
              <a:rPr sz="3500" dirty="0"/>
              <a:t>，為用戶提供</a:t>
            </a:r>
            <a:r>
              <a:rPr sz="3500" dirty="0">
                <a:solidFill>
                  <a:srgbClr val="C00000"/>
                </a:solidFill>
              </a:rPr>
              <a:t>個性化的音樂和影片</a:t>
            </a:r>
            <a:r>
              <a:rPr sz="3500" dirty="0"/>
              <a:t>內容，創造了穩定的訂閱收入</a:t>
            </a:r>
            <a:endParaRPr dirty="0"/>
          </a:p>
        </p:txBody>
      </p:sp>
      <p:sp>
        <p:nvSpPr>
          <p:cNvPr id="2" name="Title 1"/>
          <p:cNvSpPr>
            <a:spLocks noGrp="1"/>
          </p:cNvSpPr>
          <p:nvPr>
            <p:ph type="title"/>
          </p:nvPr>
        </p:nvSpPr>
        <p:spPr/>
        <p:txBody>
          <a:bodyPr/>
          <a:lstStyle/>
          <a:p>
            <a:r>
              <a:t>2.2 AI驅動的創新經營模式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人工智慧（Artificial Intelligence，簡稱AI）是指模擬人類智能的技術，使機器能夠執行通常需要人類智能才能完成的任務，</a:t>
            </a:r>
            <a:endParaRPr lang="en-US" dirty="0"/>
          </a:p>
          <a:p>
            <a:r>
              <a:rPr dirty="0"/>
              <a:t>如</a:t>
            </a:r>
            <a:r>
              <a:rPr lang="zh-CN" altLang="en-US" dirty="0"/>
              <a:t>：</a:t>
            </a:r>
            <a:r>
              <a:rPr dirty="0">
                <a:solidFill>
                  <a:srgbClr val="7030A0"/>
                </a:solidFill>
                <a:highlight>
                  <a:srgbClr val="FFFF00"/>
                </a:highlight>
              </a:rPr>
              <a:t>學習、推理、問題解決</a:t>
            </a:r>
            <a:r>
              <a:rPr lang="zh-TW" altLang="en-US" dirty="0">
                <a:solidFill>
                  <a:srgbClr val="7030A0"/>
                </a:solidFill>
                <a:highlight>
                  <a:srgbClr val="FFFF00"/>
                </a:highlight>
              </a:rPr>
              <a:t>、</a:t>
            </a:r>
            <a:r>
              <a:rPr dirty="0">
                <a:solidFill>
                  <a:srgbClr val="7030A0"/>
                </a:solidFill>
                <a:highlight>
                  <a:srgbClr val="FFFF00"/>
                </a:highlight>
              </a:rPr>
              <a:t>理解自然語言。</a:t>
            </a:r>
            <a:endParaRPr lang="en-US" dirty="0">
              <a:solidFill>
                <a:srgbClr val="7030A0"/>
              </a:solidFill>
              <a:highlight>
                <a:srgbClr val="FFFF00"/>
              </a:highlight>
            </a:endParaRPr>
          </a:p>
          <a:p>
            <a:r>
              <a:rPr dirty="0"/>
              <a:t>隨著計算能力的提高和大數據的發展，AI技術在過去幾十年中取得了長足的進步，成為現代商業中不可或缺的一部分。</a:t>
            </a:r>
          </a:p>
        </p:txBody>
      </p:sp>
      <p:sp>
        <p:nvSpPr>
          <p:cNvPr id="2" name="Title 1"/>
          <p:cNvSpPr>
            <a:spLocks noGrp="1"/>
          </p:cNvSpPr>
          <p:nvPr>
            <p:ph type="title"/>
          </p:nvPr>
        </p:nvSpPr>
        <p:spPr/>
        <p:txBody>
          <a:bodyPr/>
          <a:lstStyle/>
          <a:p>
            <a:r>
              <a:t>1.1 人工智慧的定義與基本概念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AAC3E97-F6C2-4D82-8FEE-03449A610194}"/>
              </a:ext>
            </a:extLst>
          </p:cNvPr>
          <p:cNvSpPr>
            <a:spLocks noGrp="1"/>
          </p:cNvSpPr>
          <p:nvPr>
            <p:ph idx="1"/>
          </p:nvPr>
        </p:nvSpPr>
        <p:spPr/>
        <p:txBody>
          <a:bodyPr>
            <a:normAutofit fontScale="92500" lnSpcReduction="20000"/>
          </a:bodyPr>
          <a:lstStyle/>
          <a:p>
            <a:r>
              <a:rPr lang="en-US" altLang="zh-TW" sz="5400" dirty="0"/>
              <a:t>【</a:t>
            </a:r>
            <a:r>
              <a:rPr lang="zh-TW" altLang="en-US" sz="5400" dirty="0"/>
              <a:t>訂閱經濟</a:t>
            </a:r>
            <a:r>
              <a:rPr lang="en-US" altLang="zh-TW" sz="5400" dirty="0"/>
              <a:t>】</a:t>
            </a:r>
            <a:r>
              <a:rPr lang="zh-TW" altLang="en-US" sz="3000" dirty="0">
                <a:solidFill>
                  <a:srgbClr val="7030A0"/>
                </a:solidFill>
              </a:rPr>
              <a:t>，</a:t>
            </a:r>
            <a:r>
              <a:rPr lang="en-US" altLang="zh-TW" sz="3000" dirty="0">
                <a:solidFill>
                  <a:srgbClr val="7030A0"/>
                </a:solidFill>
              </a:rPr>
              <a:t>Subscription Economy</a:t>
            </a:r>
            <a:endParaRPr lang="en-US" altLang="zh-TW" sz="5400" dirty="0"/>
          </a:p>
          <a:p>
            <a:pPr lvl="1"/>
            <a:r>
              <a:rPr lang="zh-TW" altLang="en-US" sz="4000" dirty="0"/>
              <a:t>是</a:t>
            </a:r>
            <a:r>
              <a:rPr lang="zh-TW" altLang="en-US" sz="4000" dirty="0">
                <a:solidFill>
                  <a:srgbClr val="7030A0"/>
                </a:solidFill>
              </a:rPr>
              <a:t>一種商業模式</a:t>
            </a:r>
            <a:r>
              <a:rPr lang="zh-TW" altLang="en-US" sz="4000" dirty="0"/>
              <a:t>，</a:t>
            </a:r>
            <a:endParaRPr lang="en-US" altLang="zh-TW" sz="4000" dirty="0"/>
          </a:p>
          <a:p>
            <a:pPr lvl="1"/>
            <a:r>
              <a:rPr lang="zh-TW" altLang="en-US" sz="4000" dirty="0"/>
              <a:t>企業通過向客戶提供持續性或定期性的產品或服務來創造穩定的收入來源。</a:t>
            </a:r>
            <a:endParaRPr lang="en-US" altLang="zh-TW" sz="4000" dirty="0"/>
          </a:p>
          <a:p>
            <a:pPr lvl="1"/>
            <a:r>
              <a:rPr lang="zh-TW" altLang="en-US" sz="4000" dirty="0"/>
              <a:t>通常是</a:t>
            </a:r>
            <a:r>
              <a:rPr lang="en-US" altLang="zh-CN" sz="5200" dirty="0">
                <a:solidFill>
                  <a:srgbClr val="C00000"/>
                </a:solidFill>
              </a:rPr>
              <a:t>【</a:t>
            </a:r>
            <a:r>
              <a:rPr lang="zh-TW" altLang="en-US" sz="5200" dirty="0">
                <a:solidFill>
                  <a:srgbClr val="C00000"/>
                </a:solidFill>
              </a:rPr>
              <a:t>每月或每年</a:t>
            </a:r>
            <a:r>
              <a:rPr lang="en-US" altLang="zh-CN" sz="5200" dirty="0">
                <a:solidFill>
                  <a:srgbClr val="C00000"/>
                </a:solidFill>
              </a:rPr>
              <a:t>】</a:t>
            </a:r>
            <a:r>
              <a:rPr lang="zh-TW" altLang="en-US" sz="5200" dirty="0">
                <a:solidFill>
                  <a:srgbClr val="C00000"/>
                </a:solidFill>
              </a:rPr>
              <a:t>支</a:t>
            </a:r>
            <a:r>
              <a:rPr lang="zh-CN" altLang="en-US" sz="5200" dirty="0">
                <a:solidFill>
                  <a:srgbClr val="C00000"/>
                </a:solidFill>
              </a:rPr>
              <a:t>付</a:t>
            </a:r>
            <a:endParaRPr lang="zh-TW" altLang="en-US" sz="4000" dirty="0">
              <a:solidFill>
                <a:srgbClr val="C00000"/>
              </a:solidFill>
            </a:endParaRPr>
          </a:p>
          <a:p>
            <a:r>
              <a:rPr lang="en-US" altLang="zh-CN" sz="5200" dirty="0"/>
              <a:t>【</a:t>
            </a:r>
            <a:r>
              <a:rPr lang="zh-CN" altLang="en-US" sz="5200" dirty="0"/>
              <a:t>比較</a:t>
            </a:r>
            <a:r>
              <a:rPr lang="en-US" altLang="zh-CN" sz="5200" dirty="0"/>
              <a:t>】</a:t>
            </a:r>
          </a:p>
          <a:p>
            <a:pPr lvl="1"/>
            <a:r>
              <a:rPr lang="zh-TW" altLang="en-US" sz="4000" dirty="0"/>
              <a:t>傳統</a:t>
            </a:r>
            <a:r>
              <a:rPr lang="zh-CN" altLang="en-US" sz="4000" dirty="0"/>
              <a:t>方式是：</a:t>
            </a:r>
            <a:r>
              <a:rPr lang="zh-TW" altLang="en-US" sz="5800" dirty="0">
                <a:solidFill>
                  <a:srgbClr val="C00000"/>
                </a:solidFill>
              </a:rPr>
              <a:t>一次性銷售模式</a:t>
            </a:r>
            <a:r>
              <a:rPr lang="zh-TW" altLang="en-US" sz="4000" dirty="0"/>
              <a:t>，</a:t>
            </a:r>
            <a:endParaRPr lang="en-US" altLang="zh-TW" sz="4000" dirty="0"/>
          </a:p>
        </p:txBody>
      </p:sp>
      <p:sp>
        <p:nvSpPr>
          <p:cNvPr id="3" name="標題 2">
            <a:extLst>
              <a:ext uri="{FF2B5EF4-FFF2-40B4-BE49-F238E27FC236}">
                <a16:creationId xmlns:a16="http://schemas.microsoft.com/office/drawing/2014/main" id="{569ACB82-39F5-469D-A614-E8CC36894FB2}"/>
              </a:ext>
            </a:extLst>
          </p:cNvPr>
          <p:cNvSpPr>
            <a:spLocks noGrp="1"/>
          </p:cNvSpPr>
          <p:nvPr>
            <p:ph type="title"/>
          </p:nvPr>
        </p:nvSpPr>
        <p:spPr/>
        <p:txBody>
          <a:bodyPr/>
          <a:lstStyle/>
          <a:p>
            <a:r>
              <a:rPr lang="zh-CN" altLang="en-US" dirty="0"/>
              <a:t>什麼是</a:t>
            </a:r>
            <a:r>
              <a:rPr lang="en-US" altLang="zh-CN" dirty="0"/>
              <a:t>【</a:t>
            </a:r>
            <a:r>
              <a:rPr lang="zh-TW" altLang="en-US" sz="4800" dirty="0">
                <a:solidFill>
                  <a:srgbClr val="7030A0"/>
                </a:solidFill>
              </a:rPr>
              <a:t>訂閱經濟</a:t>
            </a:r>
            <a:r>
              <a:rPr lang="en-US" altLang="zh-CN" sz="4800" dirty="0">
                <a:solidFill>
                  <a:srgbClr val="7030A0"/>
                </a:solidFill>
              </a:rPr>
              <a:t>】</a:t>
            </a:r>
            <a:endParaRPr lang="zh-TW" altLang="en-US" dirty="0"/>
          </a:p>
        </p:txBody>
      </p:sp>
    </p:spTree>
    <p:extLst>
      <p:ext uri="{BB962C8B-B14F-4D97-AF65-F5344CB8AC3E}">
        <p14:creationId xmlns:p14="http://schemas.microsoft.com/office/powerpoint/2010/main" val="401972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AAC3E97-F6C2-4D82-8FEE-03449A610194}"/>
              </a:ext>
            </a:extLst>
          </p:cNvPr>
          <p:cNvSpPr>
            <a:spLocks noGrp="1"/>
          </p:cNvSpPr>
          <p:nvPr>
            <p:ph idx="1"/>
          </p:nvPr>
        </p:nvSpPr>
        <p:spPr/>
        <p:txBody>
          <a:bodyPr>
            <a:noAutofit/>
          </a:bodyPr>
          <a:lstStyle/>
          <a:p>
            <a:pPr>
              <a:buFont typeface="+mj-lt"/>
              <a:buAutoNum type="arabicPeriod"/>
            </a:pPr>
            <a:r>
              <a:rPr lang="zh-TW" altLang="en-US" sz="2800" b="1" dirty="0">
                <a:solidFill>
                  <a:srgbClr val="7030A0"/>
                </a:solidFill>
              </a:rPr>
              <a:t>持續的產品或服務供應</a:t>
            </a:r>
            <a:r>
              <a:rPr lang="zh-TW" altLang="en-US" sz="2800" dirty="0"/>
              <a:t>：例如，音樂或視頻串流平台（如 </a:t>
            </a:r>
            <a:r>
              <a:rPr lang="en-US" altLang="zh-TW" sz="2800" dirty="0"/>
              <a:t>Spotify</a:t>
            </a:r>
            <a:r>
              <a:rPr lang="zh-TW" altLang="en-US" sz="2800" dirty="0"/>
              <a:t>、</a:t>
            </a:r>
            <a:r>
              <a:rPr lang="en-US" altLang="zh-TW" sz="2800" dirty="0"/>
              <a:t>Netflix</a:t>
            </a:r>
            <a:r>
              <a:rPr lang="zh-TW" altLang="en-US" sz="2800" dirty="0"/>
              <a:t>）會定期更新內容供用戶觀看。</a:t>
            </a:r>
          </a:p>
          <a:p>
            <a:pPr>
              <a:buFont typeface="+mj-lt"/>
              <a:buAutoNum type="arabicPeriod"/>
            </a:pPr>
            <a:r>
              <a:rPr lang="zh-TW" altLang="en-US" sz="2800" b="1" dirty="0">
                <a:solidFill>
                  <a:srgbClr val="7030A0"/>
                </a:solidFill>
              </a:rPr>
              <a:t>自動續訂與便捷性</a:t>
            </a:r>
            <a:r>
              <a:rPr lang="zh-TW" altLang="en-US" sz="2800" dirty="0"/>
              <a:t>：訂閱通常設置為自動續訂，消費者無需每次購買或訂購，這為用戶帶來了極大的便利。</a:t>
            </a:r>
          </a:p>
          <a:p>
            <a:pPr>
              <a:buFont typeface="+mj-lt"/>
              <a:buAutoNum type="arabicPeriod"/>
            </a:pPr>
            <a:r>
              <a:rPr lang="zh-TW" altLang="en-US" sz="2800" b="1" dirty="0">
                <a:solidFill>
                  <a:srgbClr val="7030A0"/>
                </a:solidFill>
              </a:rPr>
              <a:t>個性化與專屬內容</a:t>
            </a:r>
            <a:r>
              <a:rPr lang="zh-TW" altLang="en-US" sz="2800" dirty="0"/>
              <a:t>：一些訂閱服務</a:t>
            </a:r>
            <a:r>
              <a:rPr lang="zh-TW" altLang="en-US" sz="2800" dirty="0">
                <a:solidFill>
                  <a:srgbClr val="C00000"/>
                </a:solidFill>
              </a:rPr>
              <a:t>提供個性化推薦或專屬內容</a:t>
            </a:r>
            <a:r>
              <a:rPr lang="zh-TW" altLang="en-US" sz="2800" dirty="0"/>
              <a:t>，</a:t>
            </a:r>
            <a:r>
              <a:rPr lang="zh-TW" altLang="en-US" sz="2800" dirty="0">
                <a:solidFill>
                  <a:srgbClr val="C00000"/>
                </a:solidFill>
              </a:rPr>
              <a:t>增強了消費者的滿意度和忠誠度</a:t>
            </a:r>
            <a:r>
              <a:rPr lang="zh-TW" altLang="en-US" sz="2800" dirty="0"/>
              <a:t>。例如，新聞網站可能為訂閱者提供獨家文章或深入報導。</a:t>
            </a:r>
          </a:p>
          <a:p>
            <a:pPr>
              <a:buFont typeface="+mj-lt"/>
              <a:buAutoNum type="arabicPeriod"/>
            </a:pPr>
            <a:r>
              <a:rPr lang="zh-TW" altLang="en-US" sz="2800" b="1" dirty="0">
                <a:solidFill>
                  <a:srgbClr val="7030A0"/>
                </a:solidFill>
              </a:rPr>
              <a:t>定期收入流</a:t>
            </a:r>
            <a:r>
              <a:rPr lang="zh-TW" altLang="en-US" sz="2800" dirty="0">
                <a:solidFill>
                  <a:srgbClr val="7030A0"/>
                </a:solidFill>
              </a:rPr>
              <a:t>：</a:t>
            </a:r>
            <a:r>
              <a:rPr lang="zh-TW" altLang="en-US" sz="2800" dirty="0"/>
              <a:t>對企業來說，</a:t>
            </a:r>
            <a:r>
              <a:rPr lang="zh-TW" altLang="en-US" sz="2800" dirty="0">
                <a:solidFill>
                  <a:srgbClr val="C00000"/>
                </a:solidFill>
              </a:rPr>
              <a:t>訂閱模式能夠帶來穩定和可預測的收入流</a:t>
            </a:r>
            <a:r>
              <a:rPr lang="zh-TW" altLang="en-US" sz="2800" dirty="0"/>
              <a:t>，並有助於維持長期客戶關係。這種模式還能幫助企業更好地預測市場需求並進行產品開發。</a:t>
            </a:r>
            <a:endParaRPr lang="en-US" altLang="zh-TW" sz="2800" dirty="0"/>
          </a:p>
        </p:txBody>
      </p:sp>
      <p:sp>
        <p:nvSpPr>
          <p:cNvPr id="3" name="標題 2">
            <a:extLst>
              <a:ext uri="{FF2B5EF4-FFF2-40B4-BE49-F238E27FC236}">
                <a16:creationId xmlns:a16="http://schemas.microsoft.com/office/drawing/2014/main" id="{569ACB82-39F5-469D-A614-E8CC36894FB2}"/>
              </a:ext>
            </a:extLst>
          </p:cNvPr>
          <p:cNvSpPr>
            <a:spLocks noGrp="1"/>
          </p:cNvSpPr>
          <p:nvPr>
            <p:ph type="title"/>
          </p:nvPr>
        </p:nvSpPr>
        <p:spPr/>
        <p:txBody>
          <a:bodyPr>
            <a:normAutofit fontScale="90000"/>
          </a:bodyPr>
          <a:lstStyle/>
          <a:p>
            <a:r>
              <a:rPr lang="zh-TW" altLang="en-US" dirty="0"/>
              <a:t>在訂閱經濟中，企業通過以下方式提供價值：</a:t>
            </a:r>
          </a:p>
        </p:txBody>
      </p:sp>
    </p:spTree>
    <p:extLst>
      <p:ext uri="{BB962C8B-B14F-4D97-AF65-F5344CB8AC3E}">
        <p14:creationId xmlns:p14="http://schemas.microsoft.com/office/powerpoint/2010/main" val="3042243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zh-TW" altLang="en-US" sz="3200" b="1" i="0" dirty="0">
                <a:solidFill>
                  <a:srgbClr val="FF0000"/>
                </a:solidFill>
                <a:effectLst/>
                <a:latin typeface="system-ui"/>
              </a:rPr>
              <a:t>☎</a:t>
            </a:r>
            <a:r>
              <a:rPr lang="en-US" altLang="zh-TW" sz="5200" dirty="0">
                <a:solidFill>
                  <a:srgbClr val="7030A0"/>
                </a:solidFill>
              </a:rPr>
              <a:t>(2). </a:t>
            </a:r>
            <a:r>
              <a:rPr lang="zh-TW" altLang="en-US" sz="5200" dirty="0">
                <a:solidFill>
                  <a:srgbClr val="7030A0"/>
                </a:solidFill>
              </a:rPr>
              <a:t>按需經濟</a:t>
            </a:r>
            <a:r>
              <a:rPr lang="en-US" altLang="en-US" sz="3300" dirty="0">
                <a:solidFill>
                  <a:srgbClr val="7030A0"/>
                </a:solidFill>
              </a:rPr>
              <a:t>,</a:t>
            </a:r>
            <a:r>
              <a:rPr lang="en-US" altLang="zh-TW" sz="3600" dirty="0">
                <a:solidFill>
                  <a:srgbClr val="7030A0"/>
                </a:solidFill>
              </a:rPr>
              <a:t> On-Demand Economy</a:t>
            </a:r>
            <a:r>
              <a:rPr lang="zh-TW" altLang="en-US" sz="3600" dirty="0">
                <a:solidFill>
                  <a:srgbClr val="7030A0"/>
                </a:solidFill>
              </a:rPr>
              <a:t>：</a:t>
            </a:r>
            <a:endParaRPr lang="en-US" altLang="en-US" sz="5600" dirty="0">
              <a:solidFill>
                <a:srgbClr val="7030A0"/>
              </a:solidFill>
            </a:endParaRPr>
          </a:p>
          <a:p>
            <a:pPr lvl="1"/>
            <a:r>
              <a:rPr sz="4000" dirty="0"/>
              <a:t>在AI的支持下，</a:t>
            </a:r>
            <a:r>
              <a:rPr sz="4000" dirty="0">
                <a:solidFill>
                  <a:srgbClr val="C00000"/>
                </a:solidFill>
              </a:rPr>
              <a:t>按需經濟</a:t>
            </a:r>
            <a:r>
              <a:rPr sz="4000" dirty="0"/>
              <a:t>模式變得更加高效。</a:t>
            </a:r>
            <a:endParaRPr lang="en-US" sz="4000" dirty="0"/>
          </a:p>
          <a:p>
            <a:pPr lvl="1"/>
            <a:r>
              <a:rPr sz="4000" dirty="0">
                <a:solidFill>
                  <a:srgbClr val="C00000"/>
                </a:solidFill>
                <a:highlight>
                  <a:srgbClr val="FFFF00"/>
                </a:highlight>
              </a:rPr>
              <a:t>Uber和Lyft</a:t>
            </a:r>
            <a:r>
              <a:rPr sz="4000" dirty="0"/>
              <a:t>等平台</a:t>
            </a:r>
            <a:r>
              <a:rPr lang="zh-CN" altLang="en-US" sz="4000" dirty="0"/>
              <a:t>：</a:t>
            </a:r>
            <a:endParaRPr lang="en-US" altLang="zh-CN" sz="4000" dirty="0"/>
          </a:p>
          <a:p>
            <a:pPr lvl="1"/>
            <a:r>
              <a:rPr sz="4000" dirty="0"/>
              <a:t>通過AI算法，</a:t>
            </a:r>
            <a:r>
              <a:rPr sz="4000" dirty="0">
                <a:solidFill>
                  <a:srgbClr val="C00000"/>
                </a:solidFill>
              </a:rPr>
              <a:t>實時匹配乘客與司機</a:t>
            </a:r>
            <a:r>
              <a:rPr sz="4000" dirty="0"/>
              <a:t>，</a:t>
            </a:r>
            <a:r>
              <a:rPr sz="5600" dirty="0">
                <a:solidFill>
                  <a:srgbClr val="C00000"/>
                </a:solidFill>
                <a:highlight>
                  <a:srgbClr val="FFFF00"/>
                </a:highlight>
              </a:rPr>
              <a:t>優化出行路徑</a:t>
            </a:r>
            <a:r>
              <a:rPr sz="4000" dirty="0"/>
              <a:t>，並</a:t>
            </a:r>
            <a:r>
              <a:rPr sz="5600" dirty="0">
                <a:solidFill>
                  <a:srgbClr val="C00000"/>
                </a:solidFill>
                <a:highlight>
                  <a:srgbClr val="FFFF00"/>
                </a:highlight>
              </a:rPr>
              <a:t>動態調整價</a:t>
            </a:r>
            <a:r>
              <a:rPr sz="4000" dirty="0"/>
              <a:t>格，</a:t>
            </a:r>
            <a:endParaRPr lang="en-US" sz="4000" dirty="0"/>
          </a:p>
          <a:p>
            <a:pPr lvl="1"/>
            <a:r>
              <a:rPr sz="4000" dirty="0"/>
              <a:t>這不僅提高了出行效率，還提升了服務質量</a:t>
            </a:r>
            <a:br>
              <a:rPr dirty="0"/>
            </a:br>
            <a:endParaRPr dirty="0"/>
          </a:p>
        </p:txBody>
      </p:sp>
      <p:sp>
        <p:nvSpPr>
          <p:cNvPr id="2" name="Title 1"/>
          <p:cNvSpPr>
            <a:spLocks noGrp="1"/>
          </p:cNvSpPr>
          <p:nvPr>
            <p:ph type="title"/>
          </p:nvPr>
        </p:nvSpPr>
        <p:spPr/>
        <p:txBody>
          <a:bodyPr/>
          <a:lstStyle/>
          <a:p>
            <a:r>
              <a:t>2.2 AI驅動的創新經營模式</a:t>
            </a:r>
          </a:p>
        </p:txBody>
      </p:sp>
    </p:spTree>
    <p:extLst>
      <p:ext uri="{BB962C8B-B14F-4D97-AF65-F5344CB8AC3E}">
        <p14:creationId xmlns:p14="http://schemas.microsoft.com/office/powerpoint/2010/main" val="3175889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73155CC-ABA3-4C0C-8194-FF89B8B4F944}"/>
              </a:ext>
            </a:extLst>
          </p:cNvPr>
          <p:cNvSpPr>
            <a:spLocks noGrp="1"/>
          </p:cNvSpPr>
          <p:nvPr>
            <p:ph idx="1"/>
          </p:nvPr>
        </p:nvSpPr>
        <p:spPr/>
        <p:txBody>
          <a:bodyPr>
            <a:normAutofit/>
          </a:bodyPr>
          <a:lstStyle/>
          <a:p>
            <a:r>
              <a:rPr lang="en-US" altLang="zh-TW" dirty="0"/>
              <a:t>【</a:t>
            </a:r>
            <a:r>
              <a:rPr lang="zh-TW" altLang="en-US" dirty="0"/>
              <a:t>按需經濟</a:t>
            </a:r>
            <a:r>
              <a:rPr lang="en-US" altLang="zh-TW" sz="3200" dirty="0"/>
              <a:t>】</a:t>
            </a:r>
            <a:r>
              <a:rPr lang="en-US" altLang="en-US" sz="3200" dirty="0">
                <a:solidFill>
                  <a:srgbClr val="7030A0"/>
                </a:solidFill>
              </a:rPr>
              <a:t> ,</a:t>
            </a:r>
            <a:r>
              <a:rPr lang="en-US" altLang="zh-TW" sz="3200" dirty="0">
                <a:solidFill>
                  <a:srgbClr val="7030A0"/>
                </a:solidFill>
              </a:rPr>
              <a:t> On-Demand Economy</a:t>
            </a:r>
            <a:r>
              <a:rPr lang="zh-TW" altLang="en-US" sz="3200" dirty="0">
                <a:solidFill>
                  <a:srgbClr val="7030A0"/>
                </a:solidFill>
              </a:rPr>
              <a:t>：</a:t>
            </a:r>
            <a:endParaRPr lang="en-US" altLang="zh-TW" dirty="0"/>
          </a:p>
          <a:p>
            <a:pPr lvl="1"/>
            <a:r>
              <a:rPr lang="zh-TW" altLang="en-US" sz="4000" dirty="0"/>
              <a:t>是指一種基於數位平台和技術，</a:t>
            </a:r>
            <a:r>
              <a:rPr lang="zh-TW" altLang="en-US" sz="4400" dirty="0">
                <a:solidFill>
                  <a:srgbClr val="C00000"/>
                </a:solidFill>
                <a:highlight>
                  <a:srgbClr val="FFFF00"/>
                </a:highlight>
              </a:rPr>
              <a:t>為消費者提供即時滿足需求的商品</a:t>
            </a:r>
            <a:r>
              <a:rPr lang="zh-TW" altLang="en-US" sz="4000" dirty="0"/>
              <a:t>或服務的經濟模式。</a:t>
            </a:r>
            <a:endParaRPr lang="en-US" altLang="zh-TW" sz="4000" dirty="0"/>
          </a:p>
          <a:p>
            <a:pPr lvl="1"/>
            <a:r>
              <a:rPr lang="zh-TW" altLang="en-US" sz="4000" dirty="0"/>
              <a:t>並且通常能夠在</a:t>
            </a:r>
            <a:r>
              <a:rPr lang="zh-TW" altLang="en-US" sz="4000" dirty="0">
                <a:solidFill>
                  <a:srgbClr val="C00000"/>
                </a:solidFill>
              </a:rPr>
              <a:t>短時間內交付</a:t>
            </a:r>
            <a:r>
              <a:rPr lang="zh-TW" altLang="en-US" sz="4000" dirty="0"/>
              <a:t>或完成</a:t>
            </a:r>
          </a:p>
        </p:txBody>
      </p:sp>
      <p:sp>
        <p:nvSpPr>
          <p:cNvPr id="3" name="標題 2">
            <a:extLst>
              <a:ext uri="{FF2B5EF4-FFF2-40B4-BE49-F238E27FC236}">
                <a16:creationId xmlns:a16="http://schemas.microsoft.com/office/drawing/2014/main" id="{559FFA4C-CCD6-40EE-A500-B5B61DF10971}"/>
              </a:ext>
            </a:extLst>
          </p:cNvPr>
          <p:cNvSpPr>
            <a:spLocks noGrp="1"/>
          </p:cNvSpPr>
          <p:nvPr>
            <p:ph type="title"/>
          </p:nvPr>
        </p:nvSpPr>
        <p:spPr/>
        <p:txBody>
          <a:bodyPr/>
          <a:lstStyle/>
          <a:p>
            <a:r>
              <a:rPr lang="zh-CN" altLang="en-US" dirty="0"/>
              <a:t>什麼是</a:t>
            </a:r>
            <a:r>
              <a:rPr lang="en-US" altLang="zh-CN" dirty="0"/>
              <a:t>【</a:t>
            </a:r>
            <a:r>
              <a:rPr lang="zh-TW" altLang="en-US" dirty="0">
                <a:solidFill>
                  <a:srgbClr val="7030A0"/>
                </a:solidFill>
              </a:rPr>
              <a:t>按需經濟</a:t>
            </a:r>
            <a:r>
              <a:rPr lang="en-US" altLang="zh-CN" dirty="0"/>
              <a:t>】</a:t>
            </a:r>
            <a:endParaRPr lang="zh-TW" altLang="en-US" dirty="0"/>
          </a:p>
        </p:txBody>
      </p:sp>
    </p:spTree>
    <p:extLst>
      <p:ext uri="{BB962C8B-B14F-4D97-AF65-F5344CB8AC3E}">
        <p14:creationId xmlns:p14="http://schemas.microsoft.com/office/powerpoint/2010/main" val="3907021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73155CC-ABA3-4C0C-8194-FF89B8B4F944}"/>
              </a:ext>
            </a:extLst>
          </p:cNvPr>
          <p:cNvSpPr>
            <a:spLocks noGrp="1"/>
          </p:cNvSpPr>
          <p:nvPr>
            <p:ph idx="1"/>
          </p:nvPr>
        </p:nvSpPr>
        <p:spPr/>
        <p:txBody>
          <a:bodyPr>
            <a:normAutofit lnSpcReduction="10000"/>
          </a:bodyPr>
          <a:lstStyle/>
          <a:p>
            <a:r>
              <a:rPr lang="en-US" altLang="zh-TW" dirty="0">
                <a:solidFill>
                  <a:srgbClr val="7030A0"/>
                </a:solidFill>
              </a:rPr>
              <a:t>(1). </a:t>
            </a:r>
            <a:r>
              <a:rPr lang="zh-TW" altLang="en-US" dirty="0">
                <a:solidFill>
                  <a:srgbClr val="7030A0"/>
                </a:solidFill>
              </a:rPr>
              <a:t>即時性：</a:t>
            </a:r>
            <a:endParaRPr lang="en-US" altLang="zh-TW" dirty="0">
              <a:solidFill>
                <a:srgbClr val="7030A0"/>
              </a:solidFill>
            </a:endParaRPr>
          </a:p>
          <a:p>
            <a:pPr lvl="1"/>
            <a:r>
              <a:rPr lang="zh-TW" altLang="en-US" dirty="0"/>
              <a:t>消費者可以根據自己的需求，在需要的時間點即時獲取所需的商品或服務。這通常意味著服務的交付速度非常快，</a:t>
            </a:r>
            <a:endParaRPr lang="en-US" altLang="zh-TW" dirty="0"/>
          </a:p>
          <a:p>
            <a:pPr lvl="1"/>
            <a:r>
              <a:rPr lang="zh-TW" altLang="en-US" dirty="0"/>
              <a:t>例如</a:t>
            </a:r>
            <a:r>
              <a:rPr lang="zh-CN" altLang="en-US" dirty="0"/>
              <a:t>：</a:t>
            </a:r>
            <a:r>
              <a:rPr lang="zh-TW" altLang="en-US" sz="4800" dirty="0">
                <a:solidFill>
                  <a:srgbClr val="C00000"/>
                </a:solidFill>
              </a:rPr>
              <a:t>外賣、打車服務</a:t>
            </a:r>
            <a:r>
              <a:rPr lang="zh-TW" altLang="en-US" dirty="0"/>
              <a:t>等。</a:t>
            </a:r>
          </a:p>
          <a:p>
            <a:r>
              <a:rPr lang="en-US" altLang="zh-TW" dirty="0">
                <a:solidFill>
                  <a:srgbClr val="7030A0"/>
                </a:solidFill>
              </a:rPr>
              <a:t>(2). </a:t>
            </a:r>
            <a:r>
              <a:rPr lang="zh-TW" altLang="en-US" dirty="0">
                <a:solidFill>
                  <a:srgbClr val="7030A0"/>
                </a:solidFill>
              </a:rPr>
              <a:t>消費者主導：</a:t>
            </a:r>
            <a:endParaRPr lang="en-US" altLang="zh-TW" dirty="0">
              <a:solidFill>
                <a:srgbClr val="7030A0"/>
              </a:solidFill>
            </a:endParaRPr>
          </a:p>
          <a:p>
            <a:pPr lvl="1"/>
            <a:r>
              <a:rPr lang="zh-TW" altLang="en-US" dirty="0"/>
              <a:t>在按需經濟中，消費者擁有更大的控制權，</a:t>
            </a:r>
            <a:endParaRPr lang="en-US" altLang="zh-TW" dirty="0"/>
          </a:p>
          <a:p>
            <a:pPr lvl="1"/>
            <a:r>
              <a:rPr lang="zh-TW" altLang="en-US" sz="4000" dirty="0">
                <a:solidFill>
                  <a:srgbClr val="C00000"/>
                </a:solidFill>
              </a:rPr>
              <a:t>可以決定何時何地獲取服務</a:t>
            </a:r>
            <a:r>
              <a:rPr lang="zh-TW" altLang="en-US" dirty="0"/>
              <a:t>，</a:t>
            </a:r>
            <a:endParaRPr lang="en-US" altLang="zh-TW" dirty="0"/>
          </a:p>
          <a:p>
            <a:pPr lvl="1"/>
            <a:r>
              <a:rPr lang="zh-TW" altLang="en-US" dirty="0"/>
              <a:t>並且通常可以根據評價和價格進行選擇。</a:t>
            </a:r>
          </a:p>
        </p:txBody>
      </p:sp>
      <p:sp>
        <p:nvSpPr>
          <p:cNvPr id="3" name="標題 2">
            <a:extLst>
              <a:ext uri="{FF2B5EF4-FFF2-40B4-BE49-F238E27FC236}">
                <a16:creationId xmlns:a16="http://schemas.microsoft.com/office/drawing/2014/main" id="{559FFA4C-CCD6-40EE-A500-B5B61DF10971}"/>
              </a:ext>
            </a:extLst>
          </p:cNvPr>
          <p:cNvSpPr>
            <a:spLocks noGrp="1"/>
          </p:cNvSpPr>
          <p:nvPr>
            <p:ph type="title"/>
          </p:nvPr>
        </p:nvSpPr>
        <p:spPr/>
        <p:txBody>
          <a:bodyPr/>
          <a:lstStyle/>
          <a:p>
            <a:r>
              <a:rPr lang="zh-TW" altLang="en-US" dirty="0"/>
              <a:t>按需經濟的主要特徵</a:t>
            </a:r>
          </a:p>
        </p:txBody>
      </p:sp>
    </p:spTree>
    <p:extLst>
      <p:ext uri="{BB962C8B-B14F-4D97-AF65-F5344CB8AC3E}">
        <p14:creationId xmlns:p14="http://schemas.microsoft.com/office/powerpoint/2010/main" val="3880595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73155CC-ABA3-4C0C-8194-FF89B8B4F944}"/>
              </a:ext>
            </a:extLst>
          </p:cNvPr>
          <p:cNvSpPr>
            <a:spLocks noGrp="1"/>
          </p:cNvSpPr>
          <p:nvPr>
            <p:ph idx="1"/>
          </p:nvPr>
        </p:nvSpPr>
        <p:spPr/>
        <p:txBody>
          <a:bodyPr>
            <a:normAutofit fontScale="92500" lnSpcReduction="20000"/>
          </a:bodyPr>
          <a:lstStyle/>
          <a:p>
            <a:r>
              <a:rPr lang="en-US" altLang="zh-TW" dirty="0">
                <a:solidFill>
                  <a:srgbClr val="7030A0"/>
                </a:solidFill>
              </a:rPr>
              <a:t>(3). </a:t>
            </a:r>
            <a:r>
              <a:rPr lang="zh-TW" altLang="en-US" dirty="0">
                <a:solidFill>
                  <a:srgbClr val="7030A0"/>
                </a:solidFill>
              </a:rPr>
              <a:t>多樣化服務：</a:t>
            </a:r>
            <a:endParaRPr lang="en-US" altLang="zh-TW" dirty="0">
              <a:solidFill>
                <a:srgbClr val="7030A0"/>
              </a:solidFill>
            </a:endParaRPr>
          </a:p>
          <a:p>
            <a:pPr lvl="1"/>
            <a:r>
              <a:rPr lang="zh-TW" altLang="en-US" sz="3600" dirty="0"/>
              <a:t>按需經濟涵蓋了廣泛的領域，</a:t>
            </a:r>
            <a:endParaRPr lang="en-US" altLang="zh-TW" sz="3600" dirty="0"/>
          </a:p>
          <a:p>
            <a:pPr lvl="1"/>
            <a:r>
              <a:rPr lang="zh-TW" altLang="en-US" sz="3600" dirty="0"/>
              <a:t>包括</a:t>
            </a:r>
            <a:r>
              <a:rPr lang="zh-CN" altLang="en-US" sz="3600" dirty="0"/>
              <a:t>：</a:t>
            </a:r>
            <a:endParaRPr lang="en-US" altLang="zh-CN" sz="3600" dirty="0"/>
          </a:p>
          <a:p>
            <a:pPr lvl="1"/>
            <a:r>
              <a:rPr lang="zh-TW" altLang="en-US" sz="3600" dirty="0">
                <a:solidFill>
                  <a:srgbClr val="7030A0"/>
                </a:solidFill>
              </a:rPr>
              <a:t>交通運輸</a:t>
            </a:r>
            <a:r>
              <a:rPr lang="zh-TW" altLang="en-US" sz="3600" dirty="0"/>
              <a:t>（如</a:t>
            </a:r>
            <a:r>
              <a:rPr lang="en-US" altLang="zh-TW" sz="4000" dirty="0">
                <a:solidFill>
                  <a:srgbClr val="C00000"/>
                </a:solidFill>
                <a:highlight>
                  <a:srgbClr val="FFFF00"/>
                </a:highlight>
              </a:rPr>
              <a:t>Uber</a:t>
            </a:r>
            <a:r>
              <a:rPr lang="zh-TW" altLang="en-US" sz="4000" dirty="0">
                <a:solidFill>
                  <a:srgbClr val="C00000"/>
                </a:solidFill>
                <a:highlight>
                  <a:srgbClr val="FFFF00"/>
                </a:highlight>
              </a:rPr>
              <a:t>、</a:t>
            </a:r>
            <a:r>
              <a:rPr lang="en-US" altLang="zh-TW" sz="4000" dirty="0">
                <a:solidFill>
                  <a:srgbClr val="C00000"/>
                </a:solidFill>
                <a:highlight>
                  <a:srgbClr val="FFFF00"/>
                </a:highlight>
              </a:rPr>
              <a:t>Lyft</a:t>
            </a:r>
            <a:r>
              <a:rPr lang="zh-TW" altLang="en-US" sz="3600" dirty="0"/>
              <a:t>）</a:t>
            </a:r>
            <a:endParaRPr lang="en-US" altLang="zh-TW" sz="3600" dirty="0"/>
          </a:p>
          <a:p>
            <a:pPr lvl="1"/>
            <a:r>
              <a:rPr lang="zh-TW" altLang="en-US" sz="3600" dirty="0">
                <a:solidFill>
                  <a:srgbClr val="7030A0"/>
                </a:solidFill>
              </a:rPr>
              <a:t>外賣配送</a:t>
            </a:r>
            <a:r>
              <a:rPr lang="zh-TW" altLang="en-US" sz="3600" dirty="0"/>
              <a:t>（如</a:t>
            </a:r>
            <a:r>
              <a:rPr lang="en-US" altLang="zh-CN" sz="4000" dirty="0" err="1">
                <a:solidFill>
                  <a:srgbClr val="C00000"/>
                </a:solidFill>
                <a:highlight>
                  <a:srgbClr val="FFFF00"/>
                </a:highlight>
              </a:rPr>
              <a:t>Foodpanda</a:t>
            </a:r>
            <a:r>
              <a:rPr lang="zh-TW" altLang="en-US" sz="3600" dirty="0"/>
              <a:t>、</a:t>
            </a:r>
            <a:r>
              <a:rPr lang="en-US" altLang="zh-TW" sz="4000" dirty="0">
                <a:solidFill>
                  <a:srgbClr val="C00000"/>
                </a:solidFill>
                <a:highlight>
                  <a:srgbClr val="FFFF00"/>
                </a:highlight>
              </a:rPr>
              <a:t>Uber Eats</a:t>
            </a:r>
            <a:r>
              <a:rPr lang="zh-TW" altLang="en-US" sz="4000" dirty="0">
                <a:solidFill>
                  <a:srgbClr val="C00000"/>
                </a:solidFill>
                <a:highlight>
                  <a:srgbClr val="FFFF00"/>
                </a:highlight>
              </a:rPr>
              <a:t> </a:t>
            </a:r>
            <a:r>
              <a:rPr lang="zh-TW" altLang="en-US" sz="3600" dirty="0"/>
              <a:t>、 </a:t>
            </a:r>
            <a:r>
              <a:rPr lang="en-US" altLang="zh-TW" sz="4000" dirty="0" err="1">
                <a:solidFill>
                  <a:srgbClr val="C00000"/>
                </a:solidFill>
                <a:highlight>
                  <a:srgbClr val="FFFF00"/>
                </a:highlight>
              </a:rPr>
              <a:t>DoorDash</a:t>
            </a:r>
            <a:r>
              <a:rPr lang="en-US" altLang="zh-TW" sz="4000" dirty="0">
                <a:solidFill>
                  <a:srgbClr val="C00000"/>
                </a:solidFill>
                <a:highlight>
                  <a:srgbClr val="FFFF00"/>
                </a:highlight>
              </a:rPr>
              <a:t> </a:t>
            </a:r>
            <a:r>
              <a:rPr lang="zh-TW" altLang="en-US" sz="3600" dirty="0"/>
              <a:t>）</a:t>
            </a:r>
            <a:endParaRPr lang="en-US" altLang="zh-TW" sz="3600" dirty="0"/>
          </a:p>
          <a:p>
            <a:pPr lvl="1"/>
            <a:r>
              <a:rPr lang="zh-TW" altLang="en-US" sz="3600" dirty="0">
                <a:solidFill>
                  <a:srgbClr val="7030A0"/>
                </a:solidFill>
              </a:rPr>
              <a:t>家政服務</a:t>
            </a:r>
            <a:r>
              <a:rPr lang="zh-TW" altLang="en-US" sz="3600" dirty="0"/>
              <a:t>（如</a:t>
            </a:r>
            <a:r>
              <a:rPr lang="en-US" altLang="zh-TW" sz="4000" dirty="0">
                <a:solidFill>
                  <a:srgbClr val="C00000"/>
                </a:solidFill>
                <a:highlight>
                  <a:srgbClr val="FFFF00"/>
                </a:highlight>
              </a:rPr>
              <a:t>TaskRabbit</a:t>
            </a:r>
            <a:r>
              <a:rPr lang="zh-TW" altLang="en-US" sz="3600" dirty="0"/>
              <a:t>）</a:t>
            </a:r>
            <a:endParaRPr lang="en-US" altLang="zh-TW" sz="3600" dirty="0"/>
          </a:p>
          <a:p>
            <a:pPr lvl="1"/>
            <a:r>
              <a:rPr lang="zh-TW" altLang="en-US" sz="3600" dirty="0">
                <a:solidFill>
                  <a:srgbClr val="7030A0"/>
                </a:solidFill>
              </a:rPr>
              <a:t>健康與健身</a:t>
            </a:r>
            <a:r>
              <a:rPr lang="zh-TW" altLang="en-US" sz="3600" dirty="0"/>
              <a:t>、</a:t>
            </a:r>
            <a:endParaRPr lang="en-US" altLang="zh-TW" sz="3600" dirty="0"/>
          </a:p>
          <a:p>
            <a:pPr lvl="1"/>
            <a:r>
              <a:rPr lang="zh-TW" altLang="en-US" sz="3600" dirty="0">
                <a:solidFill>
                  <a:srgbClr val="7030A0"/>
                </a:solidFill>
              </a:rPr>
              <a:t>娛樂</a:t>
            </a:r>
            <a:endParaRPr lang="zh-TW" altLang="en-US" sz="3600" dirty="0"/>
          </a:p>
        </p:txBody>
      </p:sp>
      <p:sp>
        <p:nvSpPr>
          <p:cNvPr id="3" name="標題 2">
            <a:extLst>
              <a:ext uri="{FF2B5EF4-FFF2-40B4-BE49-F238E27FC236}">
                <a16:creationId xmlns:a16="http://schemas.microsoft.com/office/drawing/2014/main" id="{559FFA4C-CCD6-40EE-A500-B5B61DF10971}"/>
              </a:ext>
            </a:extLst>
          </p:cNvPr>
          <p:cNvSpPr>
            <a:spLocks noGrp="1"/>
          </p:cNvSpPr>
          <p:nvPr>
            <p:ph type="title"/>
          </p:nvPr>
        </p:nvSpPr>
        <p:spPr/>
        <p:txBody>
          <a:bodyPr/>
          <a:lstStyle/>
          <a:p>
            <a:r>
              <a:rPr lang="zh-TW" altLang="en-US" dirty="0"/>
              <a:t>按需經濟的主要特徵</a:t>
            </a:r>
          </a:p>
        </p:txBody>
      </p:sp>
    </p:spTree>
    <p:extLst>
      <p:ext uri="{BB962C8B-B14F-4D97-AF65-F5344CB8AC3E}">
        <p14:creationId xmlns:p14="http://schemas.microsoft.com/office/powerpoint/2010/main" val="1151035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zh-TW" altLang="en-US" sz="5200" b="1" i="0" dirty="0">
                <a:solidFill>
                  <a:srgbClr val="FF0000"/>
                </a:solidFill>
                <a:effectLst/>
                <a:latin typeface="system-ui"/>
              </a:rPr>
              <a:t>☎</a:t>
            </a:r>
            <a:r>
              <a:rPr lang="en-US" altLang="zh-TW" sz="5100" dirty="0">
                <a:solidFill>
                  <a:srgbClr val="7030A0"/>
                </a:solidFill>
              </a:rPr>
              <a:t>(3). </a:t>
            </a:r>
            <a:r>
              <a:rPr lang="en-US" altLang="zh-CN" sz="5100" dirty="0">
                <a:solidFill>
                  <a:srgbClr val="7030A0"/>
                </a:solidFill>
              </a:rPr>
              <a:t>【</a:t>
            </a:r>
            <a:r>
              <a:rPr sz="5100" dirty="0">
                <a:solidFill>
                  <a:srgbClr val="7030A0"/>
                </a:solidFill>
              </a:rPr>
              <a:t>智能製造</a:t>
            </a:r>
            <a:r>
              <a:rPr lang="en-US" altLang="zh-CN" sz="5100" dirty="0">
                <a:solidFill>
                  <a:srgbClr val="7030A0"/>
                </a:solidFill>
              </a:rPr>
              <a:t>】</a:t>
            </a:r>
            <a:r>
              <a:rPr lang="zh-CN" altLang="en-US" sz="5100" dirty="0">
                <a:solidFill>
                  <a:srgbClr val="7030A0"/>
                </a:solidFill>
              </a:rPr>
              <a:t>經營模式</a:t>
            </a:r>
            <a:r>
              <a:rPr sz="5100" dirty="0">
                <a:solidFill>
                  <a:srgbClr val="7030A0"/>
                </a:solidFill>
              </a:rPr>
              <a:t>：</a:t>
            </a:r>
            <a:endParaRPr lang="en-US" sz="5100" dirty="0">
              <a:solidFill>
                <a:srgbClr val="7030A0"/>
              </a:solidFill>
            </a:endParaRPr>
          </a:p>
          <a:p>
            <a:r>
              <a:rPr sz="4800" dirty="0"/>
              <a:t>AI技術推動了智能製造的發展，使企業能夠實現柔性生產和智能化管理。</a:t>
            </a:r>
            <a:endParaRPr lang="en-US" sz="4800" dirty="0"/>
          </a:p>
          <a:p>
            <a:r>
              <a:rPr sz="4800" dirty="0"/>
              <a:t>通過</a:t>
            </a:r>
            <a:r>
              <a:rPr sz="4800" dirty="0">
                <a:highlight>
                  <a:srgbClr val="FFFF00"/>
                </a:highlight>
              </a:rPr>
              <a:t>AI分析生產數據</a:t>
            </a:r>
            <a:r>
              <a:rPr sz="4800" dirty="0"/>
              <a:t>和</a:t>
            </a:r>
            <a:r>
              <a:rPr sz="4800" dirty="0">
                <a:highlight>
                  <a:srgbClr val="FFFF00"/>
                </a:highlight>
              </a:rPr>
              <a:t>市場需求</a:t>
            </a:r>
            <a:r>
              <a:rPr sz="4800" dirty="0"/>
              <a:t>，製造企業可以</a:t>
            </a:r>
            <a:endParaRPr lang="en-US" sz="4800" dirty="0"/>
          </a:p>
          <a:p>
            <a:pPr lvl="1"/>
            <a:r>
              <a:rPr sz="4600" dirty="0">
                <a:solidFill>
                  <a:srgbClr val="C00000"/>
                </a:solidFill>
                <a:highlight>
                  <a:srgbClr val="FFFF00"/>
                </a:highlight>
              </a:rPr>
              <a:t>即時調整</a:t>
            </a:r>
            <a:r>
              <a:rPr sz="4600" dirty="0">
                <a:solidFill>
                  <a:srgbClr val="C00000"/>
                </a:solidFill>
              </a:rPr>
              <a:t>生產計劃，</a:t>
            </a:r>
            <a:endParaRPr lang="en-US" sz="4600" dirty="0">
              <a:solidFill>
                <a:srgbClr val="C00000"/>
              </a:solidFill>
            </a:endParaRPr>
          </a:p>
          <a:p>
            <a:pPr lvl="1"/>
            <a:r>
              <a:rPr sz="4600" dirty="0">
                <a:solidFill>
                  <a:srgbClr val="C00000"/>
                </a:solidFill>
              </a:rPr>
              <a:t>降低庫存</a:t>
            </a:r>
            <a:endParaRPr lang="en-US" sz="4600" dirty="0">
              <a:solidFill>
                <a:srgbClr val="C00000"/>
              </a:solidFill>
            </a:endParaRPr>
          </a:p>
          <a:p>
            <a:pPr lvl="1"/>
            <a:r>
              <a:rPr sz="4600" dirty="0">
                <a:solidFill>
                  <a:srgbClr val="C00000"/>
                </a:solidFill>
              </a:rPr>
              <a:t>縮短交貨時間，</a:t>
            </a:r>
            <a:endParaRPr lang="en-US" sz="4600" dirty="0">
              <a:solidFill>
                <a:srgbClr val="C00000"/>
              </a:solidFill>
            </a:endParaRPr>
          </a:p>
          <a:p>
            <a:r>
              <a:rPr sz="4800" dirty="0"/>
              <a:t>從而提高市場響應速度</a:t>
            </a:r>
            <a:endParaRPr dirty="0"/>
          </a:p>
        </p:txBody>
      </p:sp>
      <p:sp>
        <p:nvSpPr>
          <p:cNvPr id="2" name="Title 1"/>
          <p:cNvSpPr>
            <a:spLocks noGrp="1"/>
          </p:cNvSpPr>
          <p:nvPr>
            <p:ph type="title"/>
          </p:nvPr>
        </p:nvSpPr>
        <p:spPr/>
        <p:txBody>
          <a:bodyPr/>
          <a:lstStyle/>
          <a:p>
            <a:r>
              <a:t>2.2 AI驅動的創新經營模式</a:t>
            </a:r>
          </a:p>
        </p:txBody>
      </p:sp>
    </p:spTree>
    <p:extLst>
      <p:ext uri="{BB962C8B-B14F-4D97-AF65-F5344CB8AC3E}">
        <p14:creationId xmlns:p14="http://schemas.microsoft.com/office/powerpoint/2010/main" val="494539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p:txBody>
          <a:bodyPr/>
          <a:lstStyle/>
          <a:p>
            <a:r>
              <a:rPr lang="en-US" altLang="zh-TW" dirty="0"/>
              <a:t>4. AI</a:t>
            </a:r>
            <a:r>
              <a:rPr lang="zh-TW" altLang="en-US" dirty="0"/>
              <a:t>對行業的顛覆與未來展望</a:t>
            </a:r>
          </a:p>
        </p:txBody>
      </p:sp>
    </p:spTree>
    <p:extLst>
      <p:ext uri="{BB962C8B-B14F-4D97-AF65-F5344CB8AC3E}">
        <p14:creationId xmlns:p14="http://schemas.microsoft.com/office/powerpoint/2010/main" val="2021771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sz="3200" dirty="0"/>
              <a:t>人工智慧的應用對許多行業產生了顛覆性影響，這些影響不僅僅體現在技術層面，更改變了行業的運作方式和競爭格局：</a:t>
            </a:r>
            <a:endParaRPr lang="en-US" sz="3200" dirty="0"/>
          </a:p>
          <a:p>
            <a:r>
              <a:rPr lang="en-US" sz="4800" dirty="0">
                <a:solidFill>
                  <a:srgbClr val="7030A0"/>
                </a:solidFill>
              </a:rPr>
              <a:t>(1). </a:t>
            </a:r>
            <a:r>
              <a:rPr sz="4800" dirty="0">
                <a:solidFill>
                  <a:srgbClr val="7030A0"/>
                </a:solidFill>
              </a:rPr>
              <a:t>零售行業：</a:t>
            </a:r>
            <a:endParaRPr lang="en-US" sz="4800" dirty="0">
              <a:solidFill>
                <a:srgbClr val="7030A0"/>
              </a:solidFill>
            </a:endParaRPr>
          </a:p>
          <a:p>
            <a:pPr lvl="1"/>
            <a:r>
              <a:rPr dirty="0"/>
              <a:t>AI改變了傳統零售行業的運營方式。</a:t>
            </a:r>
            <a:endParaRPr lang="en-US" dirty="0"/>
          </a:p>
          <a:p>
            <a:pPr lvl="1"/>
            <a:r>
              <a:rPr lang="en-US" dirty="0"/>
              <a:t>(1).</a:t>
            </a:r>
            <a:r>
              <a:rPr lang="zh-CN" altLang="en-US" dirty="0"/>
              <a:t> </a:t>
            </a:r>
            <a:r>
              <a:rPr dirty="0"/>
              <a:t>通過</a:t>
            </a:r>
            <a:r>
              <a:rPr sz="4300" dirty="0">
                <a:highlight>
                  <a:srgbClr val="FFFF00"/>
                </a:highlight>
              </a:rPr>
              <a:t>數據分析</a:t>
            </a:r>
            <a:r>
              <a:rPr dirty="0"/>
              <a:t>，零售商能夠</a:t>
            </a:r>
            <a:endParaRPr lang="en-US" dirty="0"/>
          </a:p>
          <a:p>
            <a:pPr lvl="2"/>
            <a:r>
              <a:rPr sz="3000" dirty="0">
                <a:solidFill>
                  <a:srgbClr val="C00000"/>
                </a:solidFill>
                <a:highlight>
                  <a:srgbClr val="FFFF00"/>
                </a:highlight>
              </a:rPr>
              <a:t>預測消費趨勢</a:t>
            </a:r>
            <a:r>
              <a:rPr sz="3000" dirty="0"/>
              <a:t>，</a:t>
            </a:r>
            <a:endParaRPr lang="en-US" sz="3000" dirty="0"/>
          </a:p>
          <a:p>
            <a:pPr lvl="2"/>
            <a:r>
              <a:rPr sz="3000" dirty="0">
                <a:solidFill>
                  <a:srgbClr val="C00000"/>
                </a:solidFill>
                <a:highlight>
                  <a:srgbClr val="FFFF00"/>
                </a:highlight>
              </a:rPr>
              <a:t>優化庫存管理，</a:t>
            </a:r>
            <a:endParaRPr lang="en-US" sz="3000" dirty="0">
              <a:solidFill>
                <a:srgbClr val="C00000"/>
              </a:solidFill>
              <a:highlight>
                <a:srgbClr val="FFFF00"/>
              </a:highlight>
            </a:endParaRPr>
          </a:p>
          <a:p>
            <a:pPr lvl="2"/>
            <a:r>
              <a:rPr sz="3000" dirty="0">
                <a:solidFill>
                  <a:srgbClr val="C00000"/>
                </a:solidFill>
                <a:highlight>
                  <a:srgbClr val="FFFF00"/>
                </a:highlight>
              </a:rPr>
              <a:t>並實現個性化營銷。</a:t>
            </a:r>
            <a:endParaRPr lang="en-US" sz="3000" dirty="0">
              <a:solidFill>
                <a:srgbClr val="C00000"/>
              </a:solidFill>
              <a:highlight>
                <a:srgbClr val="FFFF00"/>
              </a:highlight>
            </a:endParaRPr>
          </a:p>
          <a:p>
            <a:pPr lvl="1"/>
            <a:r>
              <a:rPr lang="en-US" sz="4300" dirty="0">
                <a:highlight>
                  <a:srgbClr val="FFFF00"/>
                </a:highlight>
              </a:rPr>
              <a:t>(2).</a:t>
            </a:r>
            <a:r>
              <a:rPr sz="4300" dirty="0">
                <a:highlight>
                  <a:srgbClr val="FFFF00"/>
                </a:highlight>
              </a:rPr>
              <a:t>無人商店</a:t>
            </a:r>
            <a:r>
              <a:rPr dirty="0"/>
              <a:t>的出現進一步顛覆了傳統零售模式，提供了更高效的購物體驗</a:t>
            </a:r>
            <a:endParaRPr lang="en-US" dirty="0"/>
          </a:p>
        </p:txBody>
      </p:sp>
      <p:sp>
        <p:nvSpPr>
          <p:cNvPr id="2" name="Title 1"/>
          <p:cNvSpPr>
            <a:spLocks noGrp="1"/>
          </p:cNvSpPr>
          <p:nvPr>
            <p:ph type="title"/>
          </p:nvPr>
        </p:nvSpPr>
        <p:spPr/>
        <p:txBody>
          <a:bodyPr/>
          <a:lstStyle/>
          <a:p>
            <a:r>
              <a:t>3.1 AI對行業的顛覆性影響</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TW" sz="5200" dirty="0">
                <a:solidFill>
                  <a:srgbClr val="7030A0"/>
                </a:solidFill>
              </a:rPr>
              <a:t>(2). </a:t>
            </a:r>
            <a:r>
              <a:rPr sz="5200" dirty="0">
                <a:solidFill>
                  <a:srgbClr val="7030A0"/>
                </a:solidFill>
              </a:rPr>
              <a:t>金融行業：</a:t>
            </a:r>
            <a:endParaRPr lang="en-US" sz="5200" dirty="0">
              <a:solidFill>
                <a:srgbClr val="7030A0"/>
              </a:solidFill>
            </a:endParaRPr>
          </a:p>
          <a:p>
            <a:pPr lvl="1"/>
            <a:r>
              <a:rPr sz="4000" dirty="0"/>
              <a:t>AI在金融行業的應用提高了風險管理的效率，並創造了新的金融服務模式。</a:t>
            </a:r>
            <a:endParaRPr lang="en-US" sz="4000" dirty="0"/>
          </a:p>
          <a:p>
            <a:pPr lvl="2"/>
            <a:r>
              <a:rPr sz="3600" dirty="0">
                <a:solidFill>
                  <a:srgbClr val="C00000"/>
                </a:solidFill>
              </a:rPr>
              <a:t>智能投顧、</a:t>
            </a:r>
            <a:endParaRPr lang="en-US" sz="3600" dirty="0">
              <a:solidFill>
                <a:srgbClr val="C00000"/>
              </a:solidFill>
            </a:endParaRPr>
          </a:p>
          <a:p>
            <a:pPr lvl="2"/>
            <a:r>
              <a:rPr sz="3600" dirty="0">
                <a:solidFill>
                  <a:srgbClr val="C00000"/>
                </a:solidFill>
              </a:rPr>
              <a:t>自動交易</a:t>
            </a:r>
            <a:endParaRPr lang="en-US" sz="3600" dirty="0">
              <a:solidFill>
                <a:srgbClr val="C00000"/>
              </a:solidFill>
            </a:endParaRPr>
          </a:p>
          <a:p>
            <a:pPr lvl="2"/>
            <a:r>
              <a:rPr sz="3600" dirty="0">
                <a:solidFill>
                  <a:srgbClr val="C00000"/>
                </a:solidFill>
              </a:rPr>
              <a:t>信用評分系統</a:t>
            </a:r>
            <a:endParaRPr lang="en-US" sz="3600" dirty="0">
              <a:solidFill>
                <a:srgbClr val="C00000"/>
              </a:solidFill>
            </a:endParaRPr>
          </a:p>
          <a:p>
            <a:pPr lvl="1"/>
            <a:r>
              <a:rPr sz="4000" dirty="0"/>
              <a:t>使得金融服務更加智能化和自動化，改變了傳統金融機構的業務模式。</a:t>
            </a:r>
            <a:endParaRPr lang="en-US" sz="4000" dirty="0"/>
          </a:p>
        </p:txBody>
      </p:sp>
      <p:sp>
        <p:nvSpPr>
          <p:cNvPr id="2" name="Title 1"/>
          <p:cNvSpPr>
            <a:spLocks noGrp="1"/>
          </p:cNvSpPr>
          <p:nvPr>
            <p:ph type="title"/>
          </p:nvPr>
        </p:nvSpPr>
        <p:spPr/>
        <p:txBody>
          <a:bodyPr/>
          <a:lstStyle/>
          <a:p>
            <a:r>
              <a:t>3.1 AI對行業的顛覆性影響</a:t>
            </a:r>
          </a:p>
        </p:txBody>
      </p:sp>
    </p:spTree>
    <p:extLst>
      <p:ext uri="{BB962C8B-B14F-4D97-AF65-F5344CB8AC3E}">
        <p14:creationId xmlns:p14="http://schemas.microsoft.com/office/powerpoint/2010/main" val="257982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sz="3000" dirty="0"/>
              <a:t>人工智慧在商業中的應用十分廣泛，以下是幾個主要的應用領域：</a:t>
            </a:r>
            <a:endParaRPr lang="en-US" sz="3000" dirty="0"/>
          </a:p>
          <a:p>
            <a:r>
              <a:rPr lang="en-US" dirty="0">
                <a:solidFill>
                  <a:srgbClr val="7030A0"/>
                </a:solidFill>
              </a:rPr>
              <a:t>(1).</a:t>
            </a:r>
            <a:r>
              <a:rPr dirty="0">
                <a:solidFill>
                  <a:srgbClr val="7030A0"/>
                </a:solidFill>
              </a:rPr>
              <a:t>客戶服務：</a:t>
            </a:r>
            <a:endParaRPr lang="en-US" dirty="0">
              <a:solidFill>
                <a:srgbClr val="7030A0"/>
              </a:solidFill>
            </a:endParaRPr>
          </a:p>
          <a:p>
            <a:pPr lvl="1"/>
            <a:r>
              <a:rPr dirty="0"/>
              <a:t>AI技術已經廣泛應用於客戶服務中，通過</a:t>
            </a:r>
            <a:r>
              <a:rPr dirty="0">
                <a:solidFill>
                  <a:srgbClr val="C00000"/>
                </a:solidFill>
              </a:rPr>
              <a:t>聊天機器人和語音助手</a:t>
            </a:r>
            <a:r>
              <a:rPr dirty="0"/>
              <a:t>，企業可以提供</a:t>
            </a:r>
            <a:r>
              <a:rPr sz="4300" dirty="0">
                <a:solidFill>
                  <a:srgbClr val="C00000"/>
                </a:solidFill>
                <a:highlight>
                  <a:srgbClr val="FFFF00"/>
                </a:highlight>
              </a:rPr>
              <a:t>24/7的自動化客服</a:t>
            </a:r>
            <a:r>
              <a:rPr dirty="0"/>
              <a:t>，回答常見問題並引導客戶完成購買流程。這不僅提高了服務效率，還降低了人力成本。</a:t>
            </a:r>
            <a:endParaRPr lang="en-US" dirty="0"/>
          </a:p>
          <a:p>
            <a:r>
              <a:rPr lang="zh-CN" altLang="en-US" dirty="0"/>
              <a:t>什麼是</a:t>
            </a:r>
            <a:r>
              <a:rPr lang="en-US" altLang="zh-CN" dirty="0"/>
              <a:t>【24/7】</a:t>
            </a:r>
          </a:p>
          <a:p>
            <a:pPr lvl="1"/>
            <a:r>
              <a:rPr lang="zh-TW" altLang="en-US" dirty="0">
                <a:solidFill>
                  <a:srgbClr val="C00000"/>
                </a:solidFill>
              </a:rPr>
              <a:t>全天候（即</a:t>
            </a:r>
            <a:r>
              <a:rPr lang="en-US" altLang="zh-TW" dirty="0">
                <a:solidFill>
                  <a:srgbClr val="C00000"/>
                </a:solidFill>
              </a:rPr>
              <a:t>24</a:t>
            </a:r>
            <a:r>
              <a:rPr lang="zh-TW" altLang="en-US" dirty="0">
                <a:solidFill>
                  <a:srgbClr val="C00000"/>
                </a:solidFill>
              </a:rPr>
              <a:t>小時、每週</a:t>
            </a:r>
            <a:r>
              <a:rPr lang="en-US" altLang="zh-TW" dirty="0">
                <a:solidFill>
                  <a:srgbClr val="C00000"/>
                </a:solidFill>
              </a:rPr>
              <a:t>7</a:t>
            </a:r>
            <a:r>
              <a:rPr lang="zh-TW" altLang="en-US" dirty="0">
                <a:solidFill>
                  <a:srgbClr val="C00000"/>
                </a:solidFill>
              </a:rPr>
              <a:t>天）</a:t>
            </a:r>
            <a:endParaRPr lang="en-US" dirty="0">
              <a:solidFill>
                <a:srgbClr val="C00000"/>
              </a:solidFill>
            </a:endParaRPr>
          </a:p>
        </p:txBody>
      </p:sp>
      <p:sp>
        <p:nvSpPr>
          <p:cNvPr id="2" name="Title 1"/>
          <p:cNvSpPr>
            <a:spLocks noGrp="1"/>
          </p:cNvSpPr>
          <p:nvPr>
            <p:ph type="title"/>
          </p:nvPr>
        </p:nvSpPr>
        <p:spPr/>
        <p:txBody>
          <a:bodyPr/>
          <a:lstStyle/>
          <a:p>
            <a:r>
              <a:t>1.2 AI在商業中的應用領域</a:t>
            </a:r>
          </a:p>
        </p:txBody>
      </p:sp>
    </p:spTree>
    <p:extLst>
      <p:ext uri="{BB962C8B-B14F-4D97-AF65-F5344CB8AC3E}">
        <p14:creationId xmlns:p14="http://schemas.microsoft.com/office/powerpoint/2010/main" val="2082727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TW" sz="4800" dirty="0">
                <a:solidFill>
                  <a:srgbClr val="7030A0"/>
                </a:solidFill>
              </a:rPr>
              <a:t>(3). </a:t>
            </a:r>
            <a:r>
              <a:rPr sz="4800" dirty="0">
                <a:solidFill>
                  <a:srgbClr val="7030A0"/>
                </a:solidFill>
              </a:rPr>
              <a:t>醫療行業：</a:t>
            </a:r>
            <a:endParaRPr lang="en-US" sz="4800" dirty="0">
              <a:solidFill>
                <a:srgbClr val="7030A0"/>
              </a:solidFill>
            </a:endParaRPr>
          </a:p>
          <a:p>
            <a:pPr lvl="1"/>
            <a:r>
              <a:rPr sz="4000" dirty="0"/>
              <a:t>AI正在改變醫療診斷和治療方式。通過AI技術，</a:t>
            </a:r>
            <a:endParaRPr lang="en-US" sz="4000" dirty="0"/>
          </a:p>
          <a:p>
            <a:pPr lvl="1"/>
            <a:r>
              <a:rPr sz="4000" dirty="0"/>
              <a:t>醫生可以</a:t>
            </a:r>
            <a:r>
              <a:rPr sz="4000" dirty="0">
                <a:solidFill>
                  <a:srgbClr val="C00000"/>
                </a:solidFill>
              </a:rPr>
              <a:t>更快速</a:t>
            </a:r>
            <a:r>
              <a:rPr sz="4000" dirty="0"/>
              <a:t>、</a:t>
            </a:r>
            <a:r>
              <a:rPr sz="4000" dirty="0">
                <a:solidFill>
                  <a:srgbClr val="C00000"/>
                </a:solidFill>
              </a:rPr>
              <a:t>更準確</a:t>
            </a:r>
            <a:r>
              <a:rPr sz="4000" dirty="0"/>
              <a:t>地診斷疾病，</a:t>
            </a:r>
            <a:endParaRPr lang="en-US" sz="4000" dirty="0"/>
          </a:p>
          <a:p>
            <a:pPr lvl="1"/>
            <a:r>
              <a:rPr sz="4000" dirty="0"/>
              <a:t>並制定</a:t>
            </a:r>
            <a:r>
              <a:rPr sz="4000" dirty="0">
                <a:solidFill>
                  <a:srgbClr val="C00000"/>
                </a:solidFill>
              </a:rPr>
              <a:t>個性化的治療</a:t>
            </a:r>
            <a:r>
              <a:rPr sz="4000" dirty="0"/>
              <a:t>計劃。</a:t>
            </a:r>
            <a:endParaRPr lang="en-US" sz="4000" dirty="0"/>
          </a:p>
          <a:p>
            <a:pPr lvl="1"/>
            <a:r>
              <a:rPr sz="4000" dirty="0"/>
              <a:t>AI還推動了</a:t>
            </a:r>
            <a:r>
              <a:rPr sz="4000" dirty="0">
                <a:solidFill>
                  <a:srgbClr val="C00000"/>
                </a:solidFill>
              </a:rPr>
              <a:t>遠程醫療</a:t>
            </a:r>
            <a:r>
              <a:rPr sz="4000" dirty="0"/>
              <a:t>和</a:t>
            </a:r>
            <a:r>
              <a:rPr sz="4000" dirty="0">
                <a:solidFill>
                  <a:srgbClr val="C00000"/>
                </a:solidFill>
              </a:rPr>
              <a:t>醫療機器人</a:t>
            </a:r>
            <a:r>
              <a:rPr sz="4000" dirty="0"/>
              <a:t>的發展，</a:t>
            </a:r>
            <a:endParaRPr lang="en-US" sz="4000" dirty="0"/>
          </a:p>
          <a:p>
            <a:pPr lvl="1"/>
            <a:r>
              <a:rPr sz="4000" dirty="0"/>
              <a:t>提升了醫療服務的可及性和效率。</a:t>
            </a:r>
            <a:endParaRPr lang="en-US" sz="4000" dirty="0"/>
          </a:p>
        </p:txBody>
      </p:sp>
      <p:sp>
        <p:nvSpPr>
          <p:cNvPr id="2" name="Title 1"/>
          <p:cNvSpPr>
            <a:spLocks noGrp="1"/>
          </p:cNvSpPr>
          <p:nvPr>
            <p:ph type="title"/>
          </p:nvPr>
        </p:nvSpPr>
        <p:spPr/>
        <p:txBody>
          <a:bodyPr/>
          <a:lstStyle/>
          <a:p>
            <a:r>
              <a:t>3.1 AI對行業的顛覆性影響</a:t>
            </a:r>
          </a:p>
        </p:txBody>
      </p:sp>
    </p:spTree>
    <p:extLst>
      <p:ext uri="{BB962C8B-B14F-4D97-AF65-F5344CB8AC3E}">
        <p14:creationId xmlns:p14="http://schemas.microsoft.com/office/powerpoint/2010/main" val="76166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980" y="1600200"/>
            <a:ext cx="8851037" cy="5121275"/>
          </a:xfrm>
        </p:spPr>
        <p:txBody>
          <a:bodyPr>
            <a:normAutofit fontScale="85000" lnSpcReduction="10000"/>
          </a:bodyPr>
          <a:lstStyle/>
          <a:p>
            <a:r>
              <a:rPr lang="en-US" altLang="zh-TW" sz="5200" dirty="0">
                <a:solidFill>
                  <a:srgbClr val="7030A0"/>
                </a:solidFill>
              </a:rPr>
              <a:t>(4). </a:t>
            </a:r>
            <a:r>
              <a:rPr sz="5200" dirty="0">
                <a:solidFill>
                  <a:srgbClr val="7030A0"/>
                </a:solidFill>
              </a:rPr>
              <a:t>製造行業：</a:t>
            </a:r>
            <a:endParaRPr lang="en-US" sz="5200" dirty="0">
              <a:solidFill>
                <a:srgbClr val="7030A0"/>
              </a:solidFill>
            </a:endParaRPr>
          </a:p>
          <a:p>
            <a:pPr lvl="1"/>
            <a:r>
              <a:rPr sz="4000" dirty="0"/>
              <a:t>AI技術推動了製造業的數位化轉型，使得</a:t>
            </a:r>
            <a:endParaRPr lang="en-US" sz="4000" dirty="0"/>
          </a:p>
          <a:p>
            <a:pPr lvl="2"/>
            <a:r>
              <a:rPr sz="3600" dirty="0">
                <a:solidFill>
                  <a:srgbClr val="C00000"/>
                </a:solidFill>
                <a:highlight>
                  <a:srgbClr val="FFFF00"/>
                </a:highlight>
              </a:rPr>
              <a:t>智能工廠</a:t>
            </a:r>
            <a:endParaRPr lang="en-US" sz="3600" dirty="0">
              <a:solidFill>
                <a:srgbClr val="C00000"/>
              </a:solidFill>
              <a:highlight>
                <a:srgbClr val="FFFF00"/>
              </a:highlight>
            </a:endParaRPr>
          </a:p>
          <a:p>
            <a:pPr lvl="2"/>
            <a:r>
              <a:rPr lang="zh-TW" altLang="en-US" sz="3600" dirty="0">
                <a:solidFill>
                  <a:srgbClr val="C00000"/>
                </a:solidFill>
                <a:highlight>
                  <a:srgbClr val="FFFF00"/>
                </a:highlight>
              </a:rPr>
              <a:t>自動化生產</a:t>
            </a:r>
            <a:r>
              <a:rPr lang="zh-CN" altLang="en-US" sz="3600" dirty="0"/>
              <a:t>，</a:t>
            </a:r>
            <a:r>
              <a:rPr sz="3600" dirty="0"/>
              <a:t>成為可能。</a:t>
            </a:r>
            <a:endParaRPr lang="en-US" sz="3600" dirty="0"/>
          </a:p>
          <a:p>
            <a:pPr lvl="1"/>
            <a:r>
              <a:rPr sz="4000" dirty="0"/>
              <a:t>AI能夠</a:t>
            </a:r>
            <a:endParaRPr lang="en-US" sz="4000" dirty="0"/>
          </a:p>
          <a:p>
            <a:pPr lvl="2"/>
            <a:r>
              <a:rPr sz="3600" dirty="0">
                <a:solidFill>
                  <a:srgbClr val="C00000"/>
                </a:solidFill>
                <a:highlight>
                  <a:srgbClr val="FFFF00"/>
                </a:highlight>
              </a:rPr>
              <a:t>即時監測生產線，</a:t>
            </a:r>
            <a:endParaRPr lang="en-US" sz="3600" dirty="0">
              <a:solidFill>
                <a:srgbClr val="C00000"/>
              </a:solidFill>
              <a:highlight>
                <a:srgbClr val="FFFF00"/>
              </a:highlight>
            </a:endParaRPr>
          </a:p>
          <a:p>
            <a:pPr lvl="2"/>
            <a:r>
              <a:rPr sz="3600" dirty="0">
                <a:solidFill>
                  <a:srgbClr val="C00000"/>
                </a:solidFill>
                <a:highlight>
                  <a:srgbClr val="FFFF00"/>
                </a:highlight>
              </a:rPr>
              <a:t>預測設備故障</a:t>
            </a:r>
            <a:endParaRPr lang="en-US" sz="3600" dirty="0">
              <a:solidFill>
                <a:srgbClr val="C00000"/>
              </a:solidFill>
              <a:highlight>
                <a:srgbClr val="FFFF00"/>
              </a:highlight>
            </a:endParaRPr>
          </a:p>
          <a:p>
            <a:pPr lvl="2"/>
            <a:r>
              <a:rPr sz="3600" dirty="0">
                <a:solidFill>
                  <a:srgbClr val="C00000"/>
                </a:solidFill>
                <a:highlight>
                  <a:srgbClr val="FFFF00"/>
                </a:highlight>
              </a:rPr>
              <a:t>自動調整生產流程，</a:t>
            </a:r>
            <a:endParaRPr lang="en-US" sz="3600" dirty="0">
              <a:solidFill>
                <a:srgbClr val="C00000"/>
              </a:solidFill>
              <a:highlight>
                <a:srgbClr val="FFFF00"/>
              </a:highlight>
            </a:endParaRPr>
          </a:p>
          <a:p>
            <a:pPr lvl="1"/>
            <a:r>
              <a:rPr sz="4000" dirty="0"/>
              <a:t>這大大提高了生產效率和產品質量。</a:t>
            </a:r>
          </a:p>
        </p:txBody>
      </p:sp>
      <p:sp>
        <p:nvSpPr>
          <p:cNvPr id="2" name="Title 1"/>
          <p:cNvSpPr>
            <a:spLocks noGrp="1"/>
          </p:cNvSpPr>
          <p:nvPr>
            <p:ph type="title"/>
          </p:nvPr>
        </p:nvSpPr>
        <p:spPr/>
        <p:txBody>
          <a:bodyPr/>
          <a:lstStyle/>
          <a:p>
            <a:r>
              <a:t>3.1 AI對行業的顛覆性影響</a:t>
            </a:r>
          </a:p>
        </p:txBody>
      </p:sp>
    </p:spTree>
    <p:extLst>
      <p:ext uri="{BB962C8B-B14F-4D97-AF65-F5344CB8AC3E}">
        <p14:creationId xmlns:p14="http://schemas.microsoft.com/office/powerpoint/2010/main" val="970784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sz="3200" dirty="0"/>
              <a:t>展望未來，人工智慧將在以下幾個方面繼續發展，並對各行各業產生深遠影響：</a:t>
            </a:r>
            <a:endParaRPr lang="en-US" sz="3200" dirty="0"/>
          </a:p>
          <a:p>
            <a:r>
              <a:rPr lang="en-US" dirty="0">
                <a:solidFill>
                  <a:srgbClr val="7030A0"/>
                </a:solidFill>
              </a:rPr>
              <a:t>(1). </a:t>
            </a:r>
            <a:r>
              <a:rPr dirty="0">
                <a:solidFill>
                  <a:srgbClr val="7030A0"/>
                </a:solidFill>
              </a:rPr>
              <a:t>更強大的AI模型：</a:t>
            </a:r>
            <a:endParaRPr lang="en-US" dirty="0">
              <a:solidFill>
                <a:srgbClr val="7030A0"/>
              </a:solidFill>
            </a:endParaRPr>
          </a:p>
          <a:p>
            <a:pPr lvl="1"/>
            <a:r>
              <a:rPr sz="4000" dirty="0"/>
              <a:t>隨著技術的不斷進步，AI模型將變得更加智能和強大，能夠處理更加複雜的任務，並在更多的領域中發揮作用。這將推動更加先進的自動化系統的發展，並創造新的商業機會</a:t>
            </a:r>
            <a:endParaRPr lang="en-US" sz="4000" dirty="0"/>
          </a:p>
        </p:txBody>
      </p:sp>
      <p:sp>
        <p:nvSpPr>
          <p:cNvPr id="2" name="Title 1"/>
          <p:cNvSpPr>
            <a:spLocks noGrp="1"/>
          </p:cNvSpPr>
          <p:nvPr>
            <p:ph type="title"/>
          </p:nvPr>
        </p:nvSpPr>
        <p:spPr/>
        <p:txBody>
          <a:bodyPr/>
          <a:lstStyle/>
          <a:p>
            <a:r>
              <a:t>3.2 AI的未來展望</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rgbClr val="7030A0"/>
                </a:solidFill>
              </a:rPr>
              <a:t>(2). </a:t>
            </a:r>
            <a:r>
              <a:rPr dirty="0">
                <a:solidFill>
                  <a:srgbClr val="7030A0"/>
                </a:solidFill>
              </a:rPr>
              <a:t>普及化應用：</a:t>
            </a:r>
            <a:endParaRPr lang="en-US" dirty="0">
              <a:solidFill>
                <a:srgbClr val="7030A0"/>
              </a:solidFill>
            </a:endParaRPr>
          </a:p>
          <a:p>
            <a:pPr lvl="1"/>
            <a:r>
              <a:rPr sz="4000" dirty="0"/>
              <a:t>隨著AI技術的成熟，</a:t>
            </a:r>
            <a:endParaRPr lang="en-US" sz="4000" dirty="0"/>
          </a:p>
          <a:p>
            <a:pPr lvl="1"/>
            <a:r>
              <a:rPr sz="4000" dirty="0"/>
              <a:t>其應用將從</a:t>
            </a:r>
            <a:r>
              <a:rPr sz="4000" dirty="0">
                <a:solidFill>
                  <a:srgbClr val="C00000"/>
                </a:solidFill>
              </a:rPr>
              <a:t>大企業</a:t>
            </a:r>
            <a:r>
              <a:rPr sz="5400" dirty="0">
                <a:highlight>
                  <a:srgbClr val="FFFF00"/>
                </a:highlight>
              </a:rPr>
              <a:t>擴展</a:t>
            </a:r>
            <a:r>
              <a:rPr sz="4000" dirty="0"/>
              <a:t>到</a:t>
            </a:r>
            <a:r>
              <a:rPr sz="4000" dirty="0">
                <a:solidFill>
                  <a:srgbClr val="C00000"/>
                </a:solidFill>
              </a:rPr>
              <a:t>中小企業和個人</a:t>
            </a:r>
            <a:r>
              <a:rPr sz="4000" dirty="0"/>
              <a:t>，</a:t>
            </a:r>
            <a:endParaRPr lang="en-US" sz="4000" dirty="0"/>
          </a:p>
          <a:p>
            <a:pPr lvl="1"/>
            <a:r>
              <a:rPr sz="4000" dirty="0"/>
              <a:t>用於提升生產力和創新能力。</a:t>
            </a:r>
            <a:endParaRPr lang="en-US" sz="4000" dirty="0"/>
          </a:p>
          <a:p>
            <a:pPr lvl="1"/>
            <a:r>
              <a:rPr sz="4000" dirty="0"/>
              <a:t>這將促進經濟的包容性增長，縮小數位鴻溝。</a:t>
            </a:r>
            <a:endParaRPr lang="en-US" sz="4000" dirty="0"/>
          </a:p>
        </p:txBody>
      </p:sp>
      <p:sp>
        <p:nvSpPr>
          <p:cNvPr id="2" name="Title 1"/>
          <p:cNvSpPr>
            <a:spLocks noGrp="1"/>
          </p:cNvSpPr>
          <p:nvPr>
            <p:ph type="title"/>
          </p:nvPr>
        </p:nvSpPr>
        <p:spPr/>
        <p:txBody>
          <a:bodyPr/>
          <a:lstStyle/>
          <a:p>
            <a:r>
              <a:t>3.2 AI的未來展望</a:t>
            </a:r>
          </a:p>
        </p:txBody>
      </p:sp>
    </p:spTree>
    <p:extLst>
      <p:ext uri="{BB962C8B-B14F-4D97-AF65-F5344CB8AC3E}">
        <p14:creationId xmlns:p14="http://schemas.microsoft.com/office/powerpoint/2010/main" val="3126203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7030A0"/>
                </a:solidFill>
              </a:rPr>
              <a:t>(3). </a:t>
            </a:r>
            <a:r>
              <a:rPr dirty="0">
                <a:solidFill>
                  <a:srgbClr val="7030A0"/>
                </a:solidFill>
              </a:rPr>
              <a:t>倫理與法律挑戰：</a:t>
            </a:r>
            <a:endParaRPr lang="en-US" dirty="0">
              <a:solidFill>
                <a:srgbClr val="7030A0"/>
              </a:solidFill>
            </a:endParaRPr>
          </a:p>
          <a:p>
            <a:pPr lvl="1"/>
            <a:r>
              <a:rPr sz="4000" dirty="0"/>
              <a:t>AI的廣泛應用也帶來了一系列倫理和法律挑戰，例如</a:t>
            </a:r>
            <a:endParaRPr lang="en-US" sz="4000" dirty="0"/>
          </a:p>
          <a:p>
            <a:pPr lvl="2"/>
            <a:r>
              <a:rPr sz="3600" dirty="0">
                <a:solidFill>
                  <a:srgbClr val="C00000"/>
                </a:solidFill>
                <a:highlight>
                  <a:srgbClr val="FFFF00"/>
                </a:highlight>
              </a:rPr>
              <a:t>數據隱私</a:t>
            </a:r>
            <a:endParaRPr lang="en-US" sz="3600" dirty="0">
              <a:solidFill>
                <a:srgbClr val="C00000"/>
              </a:solidFill>
              <a:highlight>
                <a:srgbClr val="FFFF00"/>
              </a:highlight>
            </a:endParaRPr>
          </a:p>
          <a:p>
            <a:pPr lvl="2"/>
            <a:r>
              <a:rPr sz="3600" dirty="0">
                <a:solidFill>
                  <a:srgbClr val="C00000"/>
                </a:solidFill>
                <a:highlight>
                  <a:srgbClr val="FFFF00"/>
                </a:highlight>
              </a:rPr>
              <a:t>算法偏見</a:t>
            </a:r>
            <a:endParaRPr lang="en-US" sz="3600" dirty="0">
              <a:solidFill>
                <a:srgbClr val="C00000"/>
              </a:solidFill>
              <a:highlight>
                <a:srgbClr val="FFFF00"/>
              </a:highlight>
            </a:endParaRPr>
          </a:p>
          <a:p>
            <a:pPr lvl="2"/>
            <a:r>
              <a:rPr sz="3600" dirty="0">
                <a:solidFill>
                  <a:srgbClr val="C00000"/>
                </a:solidFill>
                <a:highlight>
                  <a:srgbClr val="FFFF00"/>
                </a:highlight>
              </a:rPr>
              <a:t>就業影響</a:t>
            </a:r>
            <a:endParaRPr lang="en-US" sz="3600" dirty="0">
              <a:solidFill>
                <a:srgbClr val="C00000"/>
              </a:solidFill>
              <a:highlight>
                <a:srgbClr val="FFFF00"/>
              </a:highlight>
            </a:endParaRPr>
          </a:p>
          <a:p>
            <a:pPr lvl="1"/>
            <a:r>
              <a:rPr sz="4000" dirty="0"/>
              <a:t>未來，如何在技術創新與社會責任之間取得平衡，將成為AI發展的重要議題。</a:t>
            </a:r>
            <a:endParaRPr lang="en-US" sz="4000" dirty="0"/>
          </a:p>
        </p:txBody>
      </p:sp>
      <p:sp>
        <p:nvSpPr>
          <p:cNvPr id="2" name="Title 1"/>
          <p:cNvSpPr>
            <a:spLocks noGrp="1"/>
          </p:cNvSpPr>
          <p:nvPr>
            <p:ph type="title"/>
          </p:nvPr>
        </p:nvSpPr>
        <p:spPr/>
        <p:txBody>
          <a:bodyPr/>
          <a:lstStyle/>
          <a:p>
            <a:r>
              <a:t>3.2 AI的未來展望</a:t>
            </a:r>
          </a:p>
        </p:txBody>
      </p:sp>
    </p:spTree>
    <p:extLst>
      <p:ext uri="{BB962C8B-B14F-4D97-AF65-F5344CB8AC3E}">
        <p14:creationId xmlns:p14="http://schemas.microsoft.com/office/powerpoint/2010/main" val="8885814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solidFill>
                  <a:srgbClr val="7030A0"/>
                </a:solidFill>
              </a:rPr>
              <a:t>(4). </a:t>
            </a:r>
            <a:r>
              <a:rPr dirty="0">
                <a:solidFill>
                  <a:srgbClr val="7030A0"/>
                </a:solidFill>
              </a:rPr>
              <a:t>人機協作的增強</a:t>
            </a:r>
            <a:r>
              <a:rPr dirty="0"/>
              <a:t>：</a:t>
            </a:r>
            <a:endParaRPr lang="en-US" dirty="0"/>
          </a:p>
          <a:p>
            <a:pPr lvl="1"/>
            <a:r>
              <a:rPr sz="4000" dirty="0"/>
              <a:t>未來的AI系統將更</a:t>
            </a:r>
            <a:r>
              <a:rPr sz="4000" dirty="0">
                <a:highlight>
                  <a:srgbClr val="FFFF00"/>
                </a:highlight>
              </a:rPr>
              <a:t>注重與人類的協作</a:t>
            </a:r>
            <a:r>
              <a:rPr sz="4000" dirty="0"/>
              <a:t>，而</a:t>
            </a:r>
            <a:r>
              <a:rPr sz="4000" dirty="0">
                <a:solidFill>
                  <a:srgbClr val="C00000"/>
                </a:solidFill>
              </a:rPr>
              <a:t>不是完全取代人類</a:t>
            </a:r>
            <a:r>
              <a:rPr sz="4000" dirty="0"/>
              <a:t>。</a:t>
            </a:r>
            <a:endParaRPr lang="en-US" sz="4000" dirty="0"/>
          </a:p>
          <a:p>
            <a:pPr lvl="1"/>
            <a:r>
              <a:rPr sz="4000" dirty="0"/>
              <a:t>人機協作模式</a:t>
            </a:r>
            <a:r>
              <a:rPr lang="zh-CN" altLang="en-US" sz="4000" dirty="0"/>
              <a:t>：</a:t>
            </a:r>
            <a:r>
              <a:rPr sz="4000" dirty="0"/>
              <a:t>將在</a:t>
            </a:r>
            <a:endParaRPr lang="en-US" sz="4000" dirty="0"/>
          </a:p>
          <a:p>
            <a:pPr lvl="2"/>
            <a:r>
              <a:rPr sz="3600" dirty="0">
                <a:solidFill>
                  <a:srgbClr val="C00000"/>
                </a:solidFill>
                <a:highlight>
                  <a:srgbClr val="FFFF00"/>
                </a:highlight>
              </a:rPr>
              <a:t>創造力、</a:t>
            </a:r>
            <a:endParaRPr lang="en-US" sz="3600" dirty="0">
              <a:solidFill>
                <a:srgbClr val="C00000"/>
              </a:solidFill>
              <a:highlight>
                <a:srgbClr val="FFFF00"/>
              </a:highlight>
            </a:endParaRPr>
          </a:p>
          <a:p>
            <a:pPr lvl="2"/>
            <a:r>
              <a:rPr sz="3600" dirty="0">
                <a:solidFill>
                  <a:srgbClr val="C00000"/>
                </a:solidFill>
                <a:highlight>
                  <a:srgbClr val="FFFF00"/>
                </a:highlight>
              </a:rPr>
              <a:t>決策支持</a:t>
            </a:r>
            <a:endParaRPr lang="en-US" sz="3600" dirty="0">
              <a:solidFill>
                <a:srgbClr val="C00000"/>
              </a:solidFill>
              <a:highlight>
                <a:srgbClr val="FFFF00"/>
              </a:highlight>
            </a:endParaRPr>
          </a:p>
          <a:p>
            <a:pPr lvl="2"/>
            <a:r>
              <a:rPr sz="3600" dirty="0">
                <a:solidFill>
                  <a:srgbClr val="C00000"/>
                </a:solidFill>
                <a:highlight>
                  <a:srgbClr val="FFFF00"/>
                </a:highlight>
              </a:rPr>
              <a:t>複雜問題解決等方面</a:t>
            </a:r>
            <a:endParaRPr lang="en-US" sz="3600" dirty="0">
              <a:solidFill>
                <a:srgbClr val="C00000"/>
              </a:solidFill>
              <a:highlight>
                <a:srgbClr val="FFFF00"/>
              </a:highlight>
            </a:endParaRPr>
          </a:p>
          <a:p>
            <a:pPr lvl="1"/>
            <a:r>
              <a:rPr sz="4000" dirty="0"/>
              <a:t>發揮重要作用，幫助人類應對日益複雜的挑戰。</a:t>
            </a:r>
          </a:p>
        </p:txBody>
      </p:sp>
      <p:sp>
        <p:nvSpPr>
          <p:cNvPr id="2" name="Title 1"/>
          <p:cNvSpPr>
            <a:spLocks noGrp="1"/>
          </p:cNvSpPr>
          <p:nvPr>
            <p:ph type="title"/>
          </p:nvPr>
        </p:nvSpPr>
        <p:spPr/>
        <p:txBody>
          <a:bodyPr/>
          <a:lstStyle/>
          <a:p>
            <a:r>
              <a:t>3.2 AI的未來展望</a:t>
            </a:r>
          </a:p>
        </p:txBody>
      </p:sp>
    </p:spTree>
    <p:extLst>
      <p:ext uri="{BB962C8B-B14F-4D97-AF65-F5344CB8AC3E}">
        <p14:creationId xmlns:p14="http://schemas.microsoft.com/office/powerpoint/2010/main" val="433882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AFC113E5-F9D2-40B3-9CE2-F31C36328888}"/>
              </a:ext>
            </a:extLst>
          </p:cNvPr>
          <p:cNvSpPr>
            <a:spLocks noGrp="1"/>
          </p:cNvSpPr>
          <p:nvPr>
            <p:ph type="subTitle" idx="1"/>
          </p:nvPr>
        </p:nvSpPr>
        <p:spPr/>
        <p:txBody>
          <a:bodyPr/>
          <a:lstStyle/>
          <a:p>
            <a:r>
              <a:rPr lang="en-US" altLang="zh-TW" dirty="0"/>
              <a:t>5. </a:t>
            </a:r>
            <a:r>
              <a:rPr lang="zh-TW" altLang="en-US" dirty="0"/>
              <a:t>結論與討論</a:t>
            </a:r>
          </a:p>
        </p:txBody>
      </p:sp>
    </p:spTree>
    <p:extLst>
      <p:ext uri="{BB962C8B-B14F-4D97-AF65-F5344CB8AC3E}">
        <p14:creationId xmlns:p14="http://schemas.microsoft.com/office/powerpoint/2010/main" val="996295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dirty="0"/>
              <a:t>人工智慧作為現代科技的前沿，正在深刻影響著各行各業的經營模式和競爭格局。通過AI技術，企業不僅能夠優化現有的業務流程，還能創</a:t>
            </a:r>
            <a:endParaRPr lang="en-US" dirty="0"/>
          </a:p>
          <a:p>
            <a:r>
              <a:rPr dirty="0"/>
              <a:t>新經營模式，開創全新的市場機會。然而，AI的廣泛應用也帶來了新的挑戰，企業需要在技術創新和社會責任之間尋求平衡。</a:t>
            </a:r>
            <a:endParaRPr lang="en-US" dirty="0"/>
          </a:p>
          <a:p>
            <a:r>
              <a:rPr dirty="0"/>
              <a:t>在本單元中，我們探討了</a:t>
            </a:r>
            <a:endParaRPr lang="en-US" dirty="0"/>
          </a:p>
          <a:p>
            <a:pPr lvl="1"/>
            <a:r>
              <a:rPr sz="4600" dirty="0">
                <a:solidFill>
                  <a:srgbClr val="C00000"/>
                </a:solidFill>
              </a:rPr>
              <a:t>人工智慧在商業中的應用、</a:t>
            </a:r>
            <a:endParaRPr lang="en-US" sz="4600" dirty="0">
              <a:solidFill>
                <a:srgbClr val="C00000"/>
              </a:solidFill>
            </a:endParaRPr>
          </a:p>
          <a:p>
            <a:pPr lvl="1"/>
            <a:r>
              <a:rPr sz="4600" dirty="0">
                <a:solidFill>
                  <a:srgbClr val="C00000"/>
                </a:solidFill>
              </a:rPr>
              <a:t>AI驅動的經營模式創新</a:t>
            </a:r>
            <a:endParaRPr lang="en-US" sz="4600" dirty="0">
              <a:solidFill>
                <a:srgbClr val="C00000"/>
              </a:solidFill>
            </a:endParaRPr>
          </a:p>
          <a:p>
            <a:pPr lvl="1"/>
            <a:r>
              <a:rPr sz="4600" dirty="0">
                <a:solidFill>
                  <a:srgbClr val="C00000"/>
                </a:solidFill>
              </a:rPr>
              <a:t>AI對行業的顛覆性影響</a:t>
            </a:r>
            <a:endParaRPr lang="en-US" sz="4600" dirty="0">
              <a:solidFill>
                <a:srgbClr val="C00000"/>
              </a:solidFill>
            </a:endParaRPr>
          </a:p>
          <a:p>
            <a:pPr lvl="1"/>
            <a:r>
              <a:rPr lang="en-US" altLang="zh-CN" sz="4600" dirty="0">
                <a:solidFill>
                  <a:srgbClr val="C00000"/>
                </a:solidFill>
              </a:rPr>
              <a:t>AI</a:t>
            </a:r>
            <a:r>
              <a:rPr sz="4600" dirty="0">
                <a:solidFill>
                  <a:srgbClr val="C00000"/>
                </a:solidFill>
              </a:rPr>
              <a:t>未來展望。</a:t>
            </a:r>
            <a:endParaRPr lang="en-US" sz="4600" dirty="0">
              <a:solidFill>
                <a:srgbClr val="C00000"/>
              </a:solidFill>
            </a:endParaRPr>
          </a:p>
        </p:txBody>
      </p:sp>
      <p:sp>
        <p:nvSpPr>
          <p:cNvPr id="2" name="Title 1"/>
          <p:cNvSpPr>
            <a:spLocks noGrp="1"/>
          </p:cNvSpPr>
          <p:nvPr>
            <p:ph type="title"/>
          </p:nvPr>
        </p:nvSpPr>
        <p:spPr/>
        <p:txBody>
          <a:bodyPr/>
          <a:lstStyle/>
          <a:p>
            <a:r>
              <a:rPr dirty="0"/>
              <a:t>4. 結論</a:t>
            </a:r>
          </a:p>
        </p:txBody>
      </p:sp>
    </p:spTree>
    <p:extLst>
      <p:ext uri="{BB962C8B-B14F-4D97-AF65-F5344CB8AC3E}">
        <p14:creationId xmlns:p14="http://schemas.microsoft.com/office/powerpoint/2010/main" val="263435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接下來，我們鼓勵同學們思考以下問題：</a:t>
            </a:r>
            <a:endParaRPr lang="en-US" dirty="0"/>
          </a:p>
          <a:p>
            <a:pPr lvl="1"/>
            <a:r>
              <a:rPr dirty="0"/>
              <a:t>你認為AI對哪個行業的影響最大？為什麼？</a:t>
            </a:r>
            <a:endParaRPr lang="en-US" dirty="0"/>
          </a:p>
          <a:p>
            <a:pPr lvl="1"/>
            <a:r>
              <a:rPr dirty="0"/>
              <a:t>你認為AI對哪個行業的影響最大？為什麼？</a:t>
            </a:r>
            <a:endParaRPr lang="en-US" dirty="0"/>
          </a:p>
          <a:p>
            <a:pPr lvl="1"/>
            <a:r>
              <a:rPr dirty="0"/>
              <a:t>在AI驅動的經營模式創新中，哪些因素最為關鍵？</a:t>
            </a:r>
            <a:endParaRPr lang="en-US" dirty="0"/>
          </a:p>
          <a:p>
            <a:pPr lvl="1"/>
            <a:r>
              <a:rPr dirty="0"/>
              <a:t>在AI驅動的經營模式創新中，哪些因素最為關鍵？</a:t>
            </a:r>
            <a:endParaRPr lang="en-US" dirty="0"/>
          </a:p>
          <a:p>
            <a:pPr lvl="1"/>
            <a:r>
              <a:rPr dirty="0"/>
              <a:t>AI技術的進一步發展可能帶來哪些倫理和社會挑戰？企業應如何應對這些挑戰？</a:t>
            </a:r>
            <a:endParaRPr lang="en-US" dirty="0"/>
          </a:p>
          <a:p>
            <a:pPr lvl="1"/>
            <a:r>
              <a:rPr dirty="0"/>
              <a:t>AI技術的進一步發展可能帶來哪些倫理和社會挑戰？企業應如何應對這些挑戰？</a:t>
            </a:r>
          </a:p>
        </p:txBody>
      </p:sp>
      <p:sp>
        <p:nvSpPr>
          <p:cNvPr id="2" name="Title 1"/>
          <p:cNvSpPr>
            <a:spLocks noGrp="1"/>
          </p:cNvSpPr>
          <p:nvPr>
            <p:ph type="title"/>
          </p:nvPr>
        </p:nvSpPr>
        <p:spPr/>
        <p:txBody>
          <a:bodyPr/>
          <a:lstStyle/>
          <a:p>
            <a:r>
              <a:rPr dirty="0"/>
              <a:t>4. 討論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TW" dirty="0">
                <a:solidFill>
                  <a:srgbClr val="7030A0"/>
                </a:solidFill>
              </a:rPr>
              <a:t>(2).</a:t>
            </a:r>
            <a:r>
              <a:rPr lang="zh-TW" altLang="en-US" dirty="0">
                <a:solidFill>
                  <a:srgbClr val="7030A0"/>
                </a:solidFill>
              </a:rPr>
              <a:t>市場營銷：</a:t>
            </a:r>
          </a:p>
          <a:p>
            <a:pPr lvl="1"/>
            <a:r>
              <a:rPr lang="en-US" altLang="zh-TW" dirty="0"/>
              <a:t>AI</a:t>
            </a:r>
            <a:r>
              <a:rPr lang="zh-TW" altLang="en-US" dirty="0"/>
              <a:t>可以通過</a:t>
            </a:r>
            <a:r>
              <a:rPr lang="zh-TW" altLang="en-US" sz="4400" dirty="0">
                <a:solidFill>
                  <a:srgbClr val="C00000"/>
                </a:solidFill>
                <a:highlight>
                  <a:srgbClr val="FFFF00"/>
                </a:highlight>
              </a:rPr>
              <a:t>分析用戶數據</a:t>
            </a:r>
            <a:r>
              <a:rPr lang="zh-TW" altLang="en-US" dirty="0"/>
              <a:t>，實現</a:t>
            </a:r>
            <a:r>
              <a:rPr lang="zh-TW" altLang="en-US" dirty="0">
                <a:highlight>
                  <a:srgbClr val="FFFF00"/>
                </a:highlight>
              </a:rPr>
              <a:t>個性化推薦</a:t>
            </a:r>
            <a:r>
              <a:rPr lang="zh-TW" altLang="en-US" dirty="0"/>
              <a:t>和</a:t>
            </a:r>
            <a:r>
              <a:rPr lang="zh-TW" altLang="en-US" dirty="0">
                <a:highlight>
                  <a:srgbClr val="FFFF00"/>
                </a:highlight>
              </a:rPr>
              <a:t>精準營銷</a:t>
            </a:r>
            <a:r>
              <a:rPr lang="zh-TW" altLang="en-US" dirty="0"/>
              <a:t>。</a:t>
            </a:r>
            <a:endParaRPr lang="en-US" altLang="zh-TW" dirty="0"/>
          </a:p>
          <a:p>
            <a:pPr lvl="1"/>
            <a:r>
              <a:rPr lang="zh-TW" altLang="en-US" dirty="0"/>
              <a:t>比如，</a:t>
            </a:r>
            <a:r>
              <a:rPr lang="zh-TW" altLang="en-US" sz="4000" dirty="0">
                <a:solidFill>
                  <a:srgbClr val="C00000"/>
                </a:solidFill>
                <a:highlight>
                  <a:srgbClr val="FFFF00"/>
                </a:highlight>
              </a:rPr>
              <a:t>電商平台</a:t>
            </a:r>
            <a:r>
              <a:rPr lang="zh-TW" altLang="en-US" dirty="0">
                <a:solidFill>
                  <a:srgbClr val="C00000"/>
                </a:solidFill>
              </a:rPr>
              <a:t>利用</a:t>
            </a:r>
            <a:r>
              <a:rPr lang="en-US" altLang="zh-TW" dirty="0">
                <a:solidFill>
                  <a:srgbClr val="C00000"/>
                </a:solidFill>
              </a:rPr>
              <a:t>AI</a:t>
            </a:r>
            <a:r>
              <a:rPr lang="zh-TW" altLang="en-US" dirty="0">
                <a:solidFill>
                  <a:srgbClr val="C00000"/>
                </a:solidFill>
              </a:rPr>
              <a:t>來</a:t>
            </a:r>
            <a:r>
              <a:rPr lang="zh-TW" altLang="en-US" sz="4800" dirty="0">
                <a:solidFill>
                  <a:srgbClr val="C00000"/>
                </a:solidFill>
                <a:highlight>
                  <a:srgbClr val="FFFF00"/>
                </a:highlight>
              </a:rPr>
              <a:t>分析顧客的購買行為</a:t>
            </a:r>
            <a:r>
              <a:rPr lang="zh-CN" altLang="en-US" sz="3200" dirty="0"/>
              <a:t>（分類預測）</a:t>
            </a:r>
            <a:endParaRPr lang="en-US" altLang="zh-TW" sz="3200" dirty="0"/>
          </a:p>
          <a:p>
            <a:pPr lvl="1"/>
            <a:r>
              <a:rPr lang="zh-TW" altLang="en-US" dirty="0"/>
              <a:t>提供針對性的</a:t>
            </a:r>
            <a:r>
              <a:rPr lang="zh-TW" altLang="en-US" sz="4800" dirty="0">
                <a:solidFill>
                  <a:srgbClr val="C00000"/>
                </a:solidFill>
                <a:highlight>
                  <a:srgbClr val="FFFF00"/>
                </a:highlight>
              </a:rPr>
              <a:t>產品推薦</a:t>
            </a:r>
            <a:r>
              <a:rPr lang="zh-TW" altLang="en-US" dirty="0"/>
              <a:t>，從而</a:t>
            </a:r>
            <a:r>
              <a:rPr lang="zh-TW" altLang="en-US" dirty="0">
                <a:solidFill>
                  <a:srgbClr val="C00000"/>
                </a:solidFill>
              </a:rPr>
              <a:t>提高銷售轉化率</a:t>
            </a:r>
            <a:r>
              <a:rPr lang="zh-TW" altLang="en-US" dirty="0"/>
              <a:t>。</a:t>
            </a:r>
          </a:p>
        </p:txBody>
      </p:sp>
      <p:sp>
        <p:nvSpPr>
          <p:cNvPr id="2" name="Title 1"/>
          <p:cNvSpPr>
            <a:spLocks noGrp="1"/>
          </p:cNvSpPr>
          <p:nvPr>
            <p:ph type="title"/>
          </p:nvPr>
        </p:nvSpPr>
        <p:spPr/>
        <p:txBody>
          <a:bodyPr/>
          <a:lstStyle/>
          <a:p>
            <a:r>
              <a:t>1.2 AI在商業中的應用領域</a:t>
            </a:r>
          </a:p>
        </p:txBody>
      </p:sp>
    </p:spTree>
    <p:extLst>
      <p:ext uri="{BB962C8B-B14F-4D97-AF65-F5344CB8AC3E}">
        <p14:creationId xmlns:p14="http://schemas.microsoft.com/office/powerpoint/2010/main" val="189323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TW" dirty="0">
                <a:solidFill>
                  <a:srgbClr val="7030A0"/>
                </a:solidFill>
              </a:rPr>
              <a:t>(3).</a:t>
            </a:r>
            <a:r>
              <a:rPr dirty="0">
                <a:solidFill>
                  <a:srgbClr val="7030A0"/>
                </a:solidFill>
              </a:rPr>
              <a:t>供應鏈管理：</a:t>
            </a:r>
            <a:endParaRPr lang="en-US" dirty="0">
              <a:solidFill>
                <a:srgbClr val="7030A0"/>
              </a:solidFill>
            </a:endParaRPr>
          </a:p>
          <a:p>
            <a:pPr lvl="1"/>
            <a:r>
              <a:rPr dirty="0"/>
              <a:t>在供應鏈管理中，AI能夠</a:t>
            </a:r>
            <a:endParaRPr lang="en-US" dirty="0"/>
          </a:p>
          <a:p>
            <a:pPr lvl="1"/>
            <a:r>
              <a:rPr sz="4400" dirty="0">
                <a:solidFill>
                  <a:srgbClr val="C00000"/>
                </a:solidFill>
                <a:highlight>
                  <a:srgbClr val="FFFF00"/>
                </a:highlight>
              </a:rPr>
              <a:t>預測需求</a:t>
            </a:r>
            <a:r>
              <a:rPr lang="zh-CN" altLang="en-US" sz="4000" dirty="0"/>
              <a:t>（迴歸預測）</a:t>
            </a:r>
            <a:endParaRPr lang="en-US" sz="4000" dirty="0"/>
          </a:p>
          <a:p>
            <a:pPr lvl="1"/>
            <a:r>
              <a:rPr lang="zh-TW" altLang="en-US" sz="4400" dirty="0">
                <a:solidFill>
                  <a:srgbClr val="C00000"/>
                </a:solidFill>
                <a:highlight>
                  <a:srgbClr val="FFFF00"/>
                </a:highlight>
              </a:rPr>
              <a:t>優化庫存</a:t>
            </a:r>
            <a:r>
              <a:rPr dirty="0"/>
              <a:t>，</a:t>
            </a:r>
            <a:endParaRPr lang="en-US" dirty="0"/>
          </a:p>
          <a:p>
            <a:pPr lvl="1"/>
            <a:r>
              <a:rPr lang="zh-TW" altLang="en-US" sz="4400" dirty="0">
                <a:solidFill>
                  <a:srgbClr val="C00000"/>
                </a:solidFill>
                <a:highlight>
                  <a:srgbClr val="FFFF00"/>
                </a:highlight>
              </a:rPr>
              <a:t>自動調整訂單</a:t>
            </a:r>
            <a:r>
              <a:rPr dirty="0"/>
              <a:t>和</a:t>
            </a:r>
            <a:r>
              <a:rPr lang="zh-TW" altLang="en-US" sz="4400" dirty="0">
                <a:solidFill>
                  <a:srgbClr val="C00000"/>
                </a:solidFill>
                <a:highlight>
                  <a:srgbClr val="FFFF00"/>
                </a:highlight>
              </a:rPr>
              <a:t>生產計劃</a:t>
            </a:r>
            <a:r>
              <a:rPr dirty="0"/>
              <a:t>。</a:t>
            </a:r>
            <a:endParaRPr lang="en-US" dirty="0"/>
          </a:p>
          <a:p>
            <a:r>
              <a:rPr dirty="0"/>
              <a:t>這有助於企業降低庫存成本，提升供應鏈的效率和靈活性。</a:t>
            </a:r>
            <a:endParaRPr lang="en-US" altLang="zh-TW" dirty="0"/>
          </a:p>
        </p:txBody>
      </p:sp>
      <p:sp>
        <p:nvSpPr>
          <p:cNvPr id="2" name="Title 1"/>
          <p:cNvSpPr>
            <a:spLocks noGrp="1"/>
          </p:cNvSpPr>
          <p:nvPr>
            <p:ph type="title"/>
          </p:nvPr>
        </p:nvSpPr>
        <p:spPr/>
        <p:txBody>
          <a:bodyPr/>
          <a:lstStyle/>
          <a:p>
            <a:r>
              <a:t>1.2 AI在商業中的應用領域</a:t>
            </a:r>
          </a:p>
        </p:txBody>
      </p:sp>
    </p:spTree>
    <p:extLst>
      <p:ext uri="{BB962C8B-B14F-4D97-AF65-F5344CB8AC3E}">
        <p14:creationId xmlns:p14="http://schemas.microsoft.com/office/powerpoint/2010/main" val="276252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TW" dirty="0">
                <a:solidFill>
                  <a:srgbClr val="7030A0"/>
                </a:solidFill>
              </a:rPr>
              <a:t>(4).</a:t>
            </a:r>
            <a:r>
              <a:rPr lang="zh-TW" altLang="en-US" dirty="0">
                <a:solidFill>
                  <a:srgbClr val="7030A0"/>
                </a:solidFill>
              </a:rPr>
              <a:t>金融服務：</a:t>
            </a:r>
            <a:endParaRPr lang="en-US" altLang="zh-TW" dirty="0">
              <a:solidFill>
                <a:srgbClr val="7030A0"/>
              </a:solidFill>
            </a:endParaRPr>
          </a:p>
          <a:p>
            <a:pPr lvl="1"/>
            <a:r>
              <a:rPr lang="en-US" altLang="zh-TW" dirty="0"/>
              <a:t>AI</a:t>
            </a:r>
            <a:r>
              <a:rPr lang="zh-TW" altLang="en-US" dirty="0"/>
              <a:t>在金融行業的應用包括</a:t>
            </a:r>
            <a:r>
              <a:rPr lang="zh-CN" altLang="en-US" dirty="0"/>
              <a:t>：</a:t>
            </a:r>
            <a:endParaRPr lang="en-US" altLang="zh-CN" dirty="0"/>
          </a:p>
          <a:p>
            <a:pPr lvl="1"/>
            <a:r>
              <a:rPr lang="zh-TW" altLang="en-US" dirty="0">
                <a:solidFill>
                  <a:srgbClr val="C00000"/>
                </a:solidFill>
                <a:highlight>
                  <a:srgbClr val="FFFF00"/>
                </a:highlight>
              </a:rPr>
              <a:t>風險管理</a:t>
            </a:r>
            <a:r>
              <a:rPr lang="zh-CN" altLang="en-US" sz="2800" dirty="0"/>
              <a:t>（分類預測）</a:t>
            </a:r>
            <a:endParaRPr lang="en-US" altLang="zh-TW" dirty="0">
              <a:solidFill>
                <a:srgbClr val="C00000"/>
              </a:solidFill>
              <a:highlight>
                <a:srgbClr val="FFFF00"/>
              </a:highlight>
            </a:endParaRPr>
          </a:p>
          <a:p>
            <a:pPr lvl="1"/>
            <a:r>
              <a:rPr lang="zh-TW" altLang="en-US" dirty="0">
                <a:solidFill>
                  <a:srgbClr val="C00000"/>
                </a:solidFill>
                <a:highlight>
                  <a:srgbClr val="FFFF00"/>
                </a:highlight>
              </a:rPr>
              <a:t>欺詐檢測</a:t>
            </a:r>
            <a:r>
              <a:rPr lang="zh-CN" altLang="en-US" sz="2800" dirty="0"/>
              <a:t>（分類預測）</a:t>
            </a:r>
            <a:endParaRPr lang="en-US" altLang="zh-TW" sz="2800" dirty="0"/>
          </a:p>
          <a:p>
            <a:pPr lvl="1"/>
            <a:r>
              <a:rPr lang="zh-TW" altLang="en-US" dirty="0">
                <a:solidFill>
                  <a:srgbClr val="C00000"/>
                </a:solidFill>
                <a:highlight>
                  <a:srgbClr val="FFFF00"/>
                </a:highlight>
              </a:rPr>
              <a:t>自動交易</a:t>
            </a:r>
            <a:r>
              <a:rPr lang="zh-CN" altLang="en-US" sz="2800" dirty="0"/>
              <a:t>（分類預測）</a:t>
            </a:r>
            <a:endParaRPr lang="en-US" altLang="zh-TW" dirty="0">
              <a:solidFill>
                <a:srgbClr val="C00000"/>
              </a:solidFill>
              <a:highlight>
                <a:srgbClr val="FFFF00"/>
              </a:highlight>
            </a:endParaRPr>
          </a:p>
          <a:p>
            <a:pPr lvl="1"/>
            <a:r>
              <a:rPr lang="zh-TW" altLang="en-US" dirty="0">
                <a:solidFill>
                  <a:srgbClr val="C00000"/>
                </a:solidFill>
                <a:highlight>
                  <a:srgbClr val="FFFF00"/>
                </a:highlight>
              </a:rPr>
              <a:t>智能投資顧問</a:t>
            </a:r>
            <a:endParaRPr lang="en-US" altLang="zh-TW" dirty="0">
              <a:solidFill>
                <a:srgbClr val="C00000"/>
              </a:solidFill>
              <a:highlight>
                <a:srgbClr val="FFFF00"/>
              </a:highlight>
            </a:endParaRPr>
          </a:p>
          <a:p>
            <a:r>
              <a:rPr lang="zh-TW" altLang="en-US" dirty="0"/>
              <a:t>這些應用通過</a:t>
            </a:r>
            <a:r>
              <a:rPr lang="zh-TW" altLang="en-US" dirty="0">
                <a:solidFill>
                  <a:srgbClr val="C00000"/>
                </a:solidFill>
              </a:rPr>
              <a:t>分析大量金融數據</a:t>
            </a:r>
            <a:r>
              <a:rPr lang="zh-TW" altLang="en-US" dirty="0"/>
              <a:t>，幫助金融機構更好地管理風險並提供個性化的投資建議</a:t>
            </a:r>
            <a:endParaRPr lang="en-US" altLang="zh-TW" dirty="0"/>
          </a:p>
        </p:txBody>
      </p:sp>
      <p:sp>
        <p:nvSpPr>
          <p:cNvPr id="2" name="Title 1"/>
          <p:cNvSpPr>
            <a:spLocks noGrp="1"/>
          </p:cNvSpPr>
          <p:nvPr>
            <p:ph type="title"/>
          </p:nvPr>
        </p:nvSpPr>
        <p:spPr/>
        <p:txBody>
          <a:bodyPr/>
          <a:lstStyle/>
          <a:p>
            <a:r>
              <a:t>1.2 AI在商業中的應用領域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TW" dirty="0">
                <a:solidFill>
                  <a:srgbClr val="7030A0"/>
                </a:solidFill>
              </a:rPr>
              <a:t>(5).</a:t>
            </a:r>
            <a:r>
              <a:rPr dirty="0">
                <a:solidFill>
                  <a:srgbClr val="7030A0"/>
                </a:solidFill>
              </a:rPr>
              <a:t>醫療健康：</a:t>
            </a:r>
            <a:endParaRPr lang="en-US" dirty="0">
              <a:solidFill>
                <a:srgbClr val="7030A0"/>
              </a:solidFill>
            </a:endParaRPr>
          </a:p>
          <a:p>
            <a:pPr lvl="1"/>
            <a:r>
              <a:rPr dirty="0"/>
              <a:t>AI在醫療健康領域的應用日益增多，</a:t>
            </a:r>
            <a:endParaRPr lang="en-US" dirty="0"/>
          </a:p>
          <a:p>
            <a:pPr lvl="1"/>
            <a:r>
              <a:rPr dirty="0"/>
              <a:t>例如利用AI進行</a:t>
            </a:r>
            <a:endParaRPr lang="en-US" dirty="0"/>
          </a:p>
          <a:p>
            <a:pPr lvl="1"/>
            <a:r>
              <a:rPr dirty="0">
                <a:solidFill>
                  <a:srgbClr val="C00000"/>
                </a:solidFill>
                <a:highlight>
                  <a:srgbClr val="FFFF00"/>
                </a:highlight>
              </a:rPr>
              <a:t>醫學影像診斷</a:t>
            </a:r>
            <a:r>
              <a:rPr lang="zh-CN" altLang="en-US" sz="2800" dirty="0"/>
              <a:t>（分類預測）</a:t>
            </a:r>
            <a:endParaRPr lang="en-US" altLang="zh-TW" dirty="0">
              <a:solidFill>
                <a:srgbClr val="C00000"/>
              </a:solidFill>
              <a:highlight>
                <a:srgbClr val="FFFF00"/>
              </a:highlight>
            </a:endParaRPr>
          </a:p>
          <a:p>
            <a:pPr lvl="1"/>
            <a:r>
              <a:rPr dirty="0">
                <a:solidFill>
                  <a:srgbClr val="C00000"/>
                </a:solidFill>
                <a:highlight>
                  <a:srgbClr val="FFFF00"/>
                </a:highlight>
              </a:rPr>
              <a:t>病患數據分析</a:t>
            </a:r>
            <a:r>
              <a:rPr lang="zh-CN" altLang="en-US" sz="2800" dirty="0"/>
              <a:t>（分類預測）</a:t>
            </a:r>
            <a:endParaRPr lang="en-US" dirty="0">
              <a:solidFill>
                <a:srgbClr val="C00000"/>
              </a:solidFill>
              <a:highlight>
                <a:srgbClr val="FFFF00"/>
              </a:highlight>
            </a:endParaRPr>
          </a:p>
          <a:p>
            <a:pPr lvl="1"/>
            <a:r>
              <a:rPr dirty="0">
                <a:solidFill>
                  <a:srgbClr val="C00000"/>
                </a:solidFill>
                <a:highlight>
                  <a:srgbClr val="FFFF00"/>
                </a:highlight>
              </a:rPr>
              <a:t>個性化治療計劃的制定</a:t>
            </a:r>
            <a:endParaRPr lang="en-US" dirty="0">
              <a:solidFill>
                <a:srgbClr val="C00000"/>
              </a:solidFill>
              <a:highlight>
                <a:srgbClr val="FFFF00"/>
              </a:highlight>
            </a:endParaRPr>
          </a:p>
          <a:p>
            <a:r>
              <a:rPr dirty="0"/>
              <a:t>這些技術大大提高了診斷的準確性和治療的效率。</a:t>
            </a:r>
          </a:p>
        </p:txBody>
      </p:sp>
      <p:sp>
        <p:nvSpPr>
          <p:cNvPr id="2" name="Title 1"/>
          <p:cNvSpPr>
            <a:spLocks noGrp="1"/>
          </p:cNvSpPr>
          <p:nvPr>
            <p:ph type="title"/>
          </p:nvPr>
        </p:nvSpPr>
        <p:spPr/>
        <p:txBody>
          <a:bodyPr/>
          <a:lstStyle/>
          <a:p>
            <a:r>
              <a:t>1.2 AI在商業中的應用領域</a:t>
            </a:r>
          </a:p>
        </p:txBody>
      </p:sp>
    </p:spTree>
    <p:extLst>
      <p:ext uri="{BB962C8B-B14F-4D97-AF65-F5344CB8AC3E}">
        <p14:creationId xmlns:p14="http://schemas.microsoft.com/office/powerpoint/2010/main" val="3650256543"/>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656</TotalTime>
  <Words>2164</Words>
  <Application>Microsoft Office PowerPoint</Application>
  <PresentationFormat>如螢幕大小 (4:3)</PresentationFormat>
  <Paragraphs>287</Paragraphs>
  <Slides>58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58</vt:i4>
      </vt:variant>
    </vt:vector>
  </HeadingPairs>
  <TitlesOfParts>
    <vt:vector size="64" baseType="lpstr">
      <vt:lpstr>Segoe Condensed</vt:lpstr>
      <vt:lpstr>system-ui</vt:lpstr>
      <vt:lpstr>微軟正黑體</vt:lpstr>
      <vt:lpstr>Arial</vt:lpstr>
      <vt:lpstr>Bookman Old Style</vt:lpstr>
      <vt:lpstr>佈景主題4-粗體大字</vt:lpstr>
      <vt:lpstr>陳擎文</vt:lpstr>
      <vt:lpstr>綱要</vt:lpstr>
      <vt:lpstr>PowerPoint 簡報</vt:lpstr>
      <vt:lpstr>1.1 人工智慧的定義與基本概念</vt:lpstr>
      <vt:lpstr>1.2 AI在商業中的應用領域</vt:lpstr>
      <vt:lpstr>1.2 AI在商業中的應用領域</vt:lpstr>
      <vt:lpstr>1.2 AI在商業中的應用領域</vt:lpstr>
      <vt:lpstr>1.2 AI在商業中的應用領域</vt:lpstr>
      <vt:lpstr>1.2 AI在商業中的應用領域</vt:lpstr>
      <vt:lpstr>PowerPoint 簡報</vt:lpstr>
      <vt:lpstr>FaceBook改名Meta元宇宙後 的股價表現</vt:lpstr>
      <vt:lpstr>FaceBook改名Meta元宇宙後 的股價表現</vt:lpstr>
      <vt:lpstr>PowerPoint 簡報</vt:lpstr>
      <vt:lpstr>Meta元宇宙股價大跌77%的根本原因是什麼？</vt:lpstr>
      <vt:lpstr>Meta元宇宙股價大跌77%的根本原因是什麼？</vt:lpstr>
      <vt:lpstr>Meta元宇宙股價大跌77%的根本原因是什麼？</vt:lpstr>
      <vt:lpstr>無法精準推送廣告➜廣告業主的廣告回報率低➜造成廣告收入大幅度降低</vt:lpstr>
      <vt:lpstr>PowerPoint 簡報</vt:lpstr>
      <vt:lpstr>2023～2024 Meta元宇宙股價大漲4倍</vt:lpstr>
      <vt:lpstr>2023～2024 Meta元宇宙股價大漲4倍</vt:lpstr>
      <vt:lpstr>PowerPoint 簡報</vt:lpstr>
      <vt:lpstr>PowerPoint 簡報</vt:lpstr>
      <vt:lpstr>PowerPoint 簡報</vt:lpstr>
      <vt:lpstr>Meta元宇宙業績大幅度成長</vt:lpstr>
      <vt:lpstr>Meta元宇宙業績大幅度成長</vt:lpstr>
      <vt:lpstr>Meta在AI經營模式的豪賭的結果？</vt:lpstr>
      <vt:lpstr>PowerPoint 簡報</vt:lpstr>
      <vt:lpstr>傳統的廣告主 在投放廣告的手動方法</vt:lpstr>
      <vt:lpstr>Meta所新創的Adavantage + AI廣告自動投放系統</vt:lpstr>
      <vt:lpstr>Meta所新創的Adavantage + AI廣告自動投放系統</vt:lpstr>
      <vt:lpstr>Meta所新創的Adavantage + AI廣告自動投放系統的ROI</vt:lpstr>
      <vt:lpstr>行銷的ROI指標</vt:lpstr>
      <vt:lpstr>Meat用AI驅動的的經營模式成果</vt:lpstr>
      <vt:lpstr>Meat用AI驅動的的經營模式 相關的技術</vt:lpstr>
      <vt:lpstr>PowerPoint 簡報</vt:lpstr>
      <vt:lpstr>2.1 經營模式的轉型</vt:lpstr>
      <vt:lpstr>2.1 經營模式的轉型</vt:lpstr>
      <vt:lpstr>2.1 經營模式的轉型</vt:lpstr>
      <vt:lpstr>2.2 AI驅動的創新經營模式</vt:lpstr>
      <vt:lpstr>什麼是【訂閱經濟】</vt:lpstr>
      <vt:lpstr>在訂閱經濟中，企業通過以下方式提供價值：</vt:lpstr>
      <vt:lpstr>2.2 AI驅動的創新經營模式</vt:lpstr>
      <vt:lpstr>什麼是【按需經濟】</vt:lpstr>
      <vt:lpstr>按需經濟的主要特徵</vt:lpstr>
      <vt:lpstr>按需經濟的主要特徵</vt:lpstr>
      <vt:lpstr>2.2 AI驅動的創新經營模式</vt:lpstr>
      <vt:lpstr>PowerPoint 簡報</vt:lpstr>
      <vt:lpstr>3.1 AI對行業的顛覆性影響</vt:lpstr>
      <vt:lpstr>3.1 AI對行業的顛覆性影響</vt:lpstr>
      <vt:lpstr>3.1 AI對行業的顛覆性影響</vt:lpstr>
      <vt:lpstr>3.1 AI對行業的顛覆性影響</vt:lpstr>
      <vt:lpstr>3.2 AI的未來展望</vt:lpstr>
      <vt:lpstr>3.2 AI的未來展望</vt:lpstr>
      <vt:lpstr>3.2 AI的未來展望</vt:lpstr>
      <vt:lpstr>3.2 AI的未來展望</vt:lpstr>
      <vt:lpstr>PowerPoint 簡報</vt:lpstr>
      <vt:lpstr>4. 結論</vt:lpstr>
      <vt:lpstr>4. 討論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User</dc:creator>
  <cp:keywords/>
  <dc:description>generated using python-pptx</dc:description>
  <cp:lastModifiedBy>tsu ccw</cp:lastModifiedBy>
  <cp:revision>47</cp:revision>
  <dcterms:created xsi:type="dcterms:W3CDTF">2013-01-27T09:14:16Z</dcterms:created>
  <dcterms:modified xsi:type="dcterms:W3CDTF">2024-10-13T03:53:51Z</dcterms:modified>
  <cp:category/>
</cp:coreProperties>
</file>