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86" r:id="rId3"/>
    <p:sldId id="258" r:id="rId4"/>
    <p:sldId id="259" r:id="rId5"/>
    <p:sldId id="273" r:id="rId6"/>
    <p:sldId id="274" r:id="rId7"/>
    <p:sldId id="260" r:id="rId8"/>
    <p:sldId id="276" r:id="rId9"/>
    <p:sldId id="275" r:id="rId10"/>
    <p:sldId id="277" r:id="rId11"/>
    <p:sldId id="270" r:id="rId12"/>
    <p:sldId id="262" r:id="rId13"/>
    <p:sldId id="263" r:id="rId14"/>
    <p:sldId id="264" r:id="rId15"/>
    <p:sldId id="271" r:id="rId16"/>
    <p:sldId id="280" r:id="rId17"/>
    <p:sldId id="266" r:id="rId18"/>
    <p:sldId id="278" r:id="rId19"/>
    <p:sldId id="279" r:id="rId20"/>
    <p:sldId id="267" r:id="rId21"/>
    <p:sldId id="281" r:id="rId22"/>
    <p:sldId id="282" r:id="rId23"/>
    <p:sldId id="268" r:id="rId24"/>
    <p:sldId id="283" r:id="rId25"/>
    <p:sldId id="284" r:id="rId26"/>
    <p:sldId id="272" r:id="rId27"/>
    <p:sldId id="285" r:id="rId28"/>
    <p:sldId id="269" r:id="rId29"/>
  </p:sldIdLst>
  <p:sldSz cx="9144000" cy="6858000" type="screen4x3"/>
  <p:notesSz cx="6858000" cy="9144000"/>
  <p:defaultTextStyle>
    <a:defPPr>
      <a:defRPr lang="en-US"/>
    </a:defPPr>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2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1" name="Shape 20"/>
          <p:cNvSpPr>
            <a:spLocks noGrp="1"/>
          </p:cNvSpPr>
          <p:nvPr>
            <p:ph type="title"/>
          </p:nvPr>
        </p:nvSpPr>
        <p:spPr>
          <a:xfrm>
            <a:off x="704850" y="4705165"/>
            <a:ext cx="7772400" cy="1447060"/>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268305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標題及物件">
    <p:bg>
      <p:bgRef idx="1002">
        <a:schemeClr val="bg2"/>
      </p:bgRef>
    </p:bg>
    <p:spTree>
      <p:nvGrpSpPr>
        <p:cNvPr id="1" name=""/>
        <p:cNvGrpSpPr/>
        <p:nvPr/>
      </p:nvGrpSpPr>
      <p:grpSpPr>
        <a:xfrm>
          <a:off x="0" y="0"/>
          <a:ext cx="0" cy="0"/>
          <a:chOff x="0" y="0"/>
          <a:chExt cx="0" cy="0"/>
        </a:xfrm>
      </p:grpSpPr>
      <p:sp>
        <p:nvSpPr>
          <p:cNvPr id="3" name="Shape 2"/>
          <p:cNvSpPr>
            <a:spLocks noGrp="1"/>
          </p:cNvSpPr>
          <p:nvPr>
            <p:ph idx="1"/>
          </p:nvPr>
        </p:nvSpPr>
        <p:spPr>
          <a:xfrm>
            <a:off x="177553" y="1600200"/>
            <a:ext cx="8851037" cy="5121275"/>
          </a:xfrm>
        </p:spPr>
        <p:txBody>
          <a:bodyPr/>
          <a:lstStyle>
            <a:lvl1pPr marL="342900" indent="-342900">
              <a:defRPr lang="zh-TW" altLang="en-US" sz="4000" b="1" kern="1200" dirty="0" smtClean="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cs typeface="+mn-cs"/>
              </a:defRPr>
            </a:lvl1pPr>
            <a:lvl2pPr>
              <a:defRPr sz="2800" b="1">
                <a:latin typeface="微軟正黑體" panose="020B0604030504040204" pitchFamily="34" charset="-120"/>
                <a:ea typeface="微軟正黑體" panose="020B0604030504040204" pitchFamily="34" charset="-120"/>
              </a:defRPr>
            </a:lvl2pPr>
            <a:lvl3pPr>
              <a:defRPr sz="2400" b="1">
                <a:latin typeface="微軟正黑體" panose="020B0604030504040204" pitchFamily="34" charset="-120"/>
                <a:ea typeface="微軟正黑體" panose="020B0604030504040204" pitchFamily="34" charset="-120"/>
              </a:defRPr>
            </a:lvl3pPr>
            <a:lvl4pPr>
              <a:defRPr sz="2000" b="1">
                <a:latin typeface="微軟正黑體" panose="020B0604030504040204" pitchFamily="34" charset="-120"/>
                <a:ea typeface="微軟正黑體" panose="020B0604030504040204" pitchFamily="34" charset="-120"/>
              </a:defRPr>
            </a:lvl4pPr>
            <a:lvl5pPr>
              <a:defRPr b="1">
                <a:latin typeface="微軟正黑體" panose="020B0604030504040204" pitchFamily="34" charset="-120"/>
                <a:ea typeface="微軟正黑體" panose="020B0604030504040204" pitchFamily="34" charset="-120"/>
              </a:defRPr>
            </a:lvl5pPr>
          </a:lstStyle>
          <a:p>
            <a:pPr marL="342900" lvl="0" indent="-342900" algn="l" rtl="0" eaLnBrk="1" latinLnBrk="0" hangingPunct="1">
              <a:spcBef>
                <a:spcPct val="20000"/>
              </a:spcBef>
              <a:spcAft>
                <a:spcPts val="400"/>
              </a:spcAft>
              <a:buFont typeface="Arial"/>
              <a:buChar char="•"/>
            </a:pPr>
            <a:r>
              <a:rPr lang="zh-TW" altLang="en-US"/>
              <a:t>按一下以編輯母片文字樣式</a:t>
            </a:r>
          </a:p>
          <a:p>
            <a:pPr marL="342900" lvl="1" indent="-342900" algn="l" rtl="0" eaLnBrk="1" latinLnBrk="0" hangingPunct="1">
              <a:spcBef>
                <a:spcPct val="20000"/>
              </a:spcBef>
              <a:spcAft>
                <a:spcPts val="400"/>
              </a:spcAft>
              <a:buFont typeface="Arial"/>
              <a:buChar char="•"/>
            </a:pPr>
            <a:r>
              <a:rPr lang="zh-TW" altLang="en-US"/>
              <a:t>第二層</a:t>
            </a:r>
          </a:p>
          <a:p>
            <a:pPr marL="342900" lvl="2" indent="-342900" algn="l" rtl="0" eaLnBrk="1" latinLnBrk="0" hangingPunct="1">
              <a:spcBef>
                <a:spcPct val="20000"/>
              </a:spcBef>
              <a:spcAft>
                <a:spcPts val="400"/>
              </a:spcAft>
              <a:buFont typeface="Arial"/>
              <a:buChar char="•"/>
            </a:pPr>
            <a:r>
              <a:rPr lang="zh-TW" altLang="en-US"/>
              <a:t>第三層</a:t>
            </a:r>
          </a:p>
          <a:p>
            <a:pPr marL="342900" lvl="3" indent="-342900" algn="l" rtl="0" eaLnBrk="1" latinLnBrk="0" hangingPunct="1">
              <a:spcBef>
                <a:spcPct val="20000"/>
              </a:spcBef>
              <a:spcAft>
                <a:spcPts val="400"/>
              </a:spcAft>
              <a:buFont typeface="Arial"/>
              <a:buChar char="•"/>
            </a:pPr>
            <a:r>
              <a:rPr lang="zh-TW" altLang="en-US"/>
              <a:t>第四層</a:t>
            </a:r>
          </a:p>
          <a:p>
            <a:pPr marL="342900" lvl="4" indent="-342900" algn="l" rtl="0" eaLnBrk="1" latinLnBrk="0" hangingPunct="1">
              <a:spcBef>
                <a:spcPct val="20000"/>
              </a:spcBef>
              <a:spcAft>
                <a:spcPts val="400"/>
              </a:spcAft>
              <a:buFont typeface="Arial"/>
              <a:buChar char="•"/>
            </a:pPr>
            <a:r>
              <a:rPr lang="zh-TW" altLang="en-US"/>
              <a:t>第五層</a:t>
            </a:r>
            <a:endParaRPr lang="zh-TW" dirty="0"/>
          </a:p>
        </p:txBody>
      </p:sp>
      <p:sp>
        <p:nvSpPr>
          <p:cNvPr id="4" name="Shape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Shape 4"/>
          <p:cNvSpPr>
            <a:spLocks noGrp="1"/>
          </p:cNvSpPr>
          <p:nvPr>
            <p:ph type="ftr" sz="quarter" idx="11"/>
          </p:nvPr>
        </p:nvSpPr>
        <p:spPr/>
        <p:txBody>
          <a:bodyPr/>
          <a:lstStyle/>
          <a:p>
            <a:endParaRPr lang="en-US"/>
          </a:p>
        </p:txBody>
      </p:sp>
      <p:sp>
        <p:nvSpPr>
          <p:cNvPr id="6" name="Shape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a:spLocks noGrp="1"/>
          </p:cNvSpPr>
          <p:nvPr>
            <p:ph type="title"/>
          </p:nvPr>
        </p:nvSpPr>
        <p:spPr>
          <a:xfrm>
            <a:off x="275208" y="152400"/>
            <a:ext cx="8753382" cy="1265238"/>
          </a:xfrm>
        </p:spPr>
        <p:txBody>
          <a:bodyPr>
            <a:normAutofit/>
          </a:bodyPr>
          <a:lstStyle>
            <a:lvl1pPr algn="ctr">
              <a:defRPr sz="4800" b="1">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Tree>
    <p:extLst>
      <p:ext uri="{BB962C8B-B14F-4D97-AF65-F5344CB8AC3E}">
        <p14:creationId xmlns:p14="http://schemas.microsoft.com/office/powerpoint/2010/main" val="377349556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標題投影片">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4000" cy="6858000"/>
            <a:chOff x="-1574" y="0"/>
            <a:chExt cx="9144000" cy="6858000"/>
          </a:xfrm>
        </p:grpSpPr>
        <p:pic>
          <p:nvPicPr>
            <p:cNvPr id="7" name="Rectangle 6"/>
            <p:cNvPicPr>
              <a:picLocks noChangeAspect="1"/>
            </p:cNvPicPr>
            <p:nvPr/>
          </p:nvPicPr>
          <p:blipFill>
            <a:blip r:embed="rId2" cstate="print">
              <a:duotone>
                <a:schemeClr val="accent1"/>
                <a:srgbClr val="FFFFFF"/>
              </a:duotone>
              <a:lum bright="-10000"/>
            </a:blip>
            <a:stretch>
              <a:fillRect/>
            </a:stretch>
          </p:blipFill>
          <p:spPr>
            <a:xfrm>
              <a:off x="-1574" y="381000"/>
              <a:ext cx="9144000" cy="6093619"/>
            </a:xfrm>
            <a:prstGeom prst="rect">
              <a:avLst/>
            </a:prstGeom>
            <a:noFill/>
            <a:ln>
              <a:noFill/>
            </a:ln>
          </p:spPr>
        </p:pic>
        <p:sp>
          <p:nvSpPr>
            <p:cNvPr id="11" name="Rectangle 10"/>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2" name="Rectangle 11"/>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5" name="Straight Connector 14"/>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subTitle" idx="1"/>
          </p:nvPr>
        </p:nvSpPr>
        <p:spPr>
          <a:xfrm>
            <a:off x="337351" y="1460702"/>
            <a:ext cx="8495931" cy="2674054"/>
          </a:xfrm>
        </p:spPr>
        <p:txBody>
          <a:bodyPr anchor="b" anchorCtr="0">
            <a:normAutofit/>
          </a:bodyPr>
          <a:lstStyle>
            <a:lvl1pPr marL="0" indent="0" algn="ctr" latinLnBrk="0">
              <a:buNone/>
              <a:defRPr lang="zh-TW" sz="6600" b="1">
                <a:solidFill>
                  <a:schemeClr val="bg2"/>
                </a:solidFill>
                <a:effectLst/>
                <a:latin typeface="微軟正黑體" panose="020B0604030504040204" pitchFamily="34" charset="-120"/>
                <a:ea typeface="微軟正黑體" panose="020B0604030504040204" pitchFamily="34" charset="-120"/>
              </a:defRPr>
            </a:lvl1pPr>
            <a:lvl2pPr marL="457200" indent="0" algn="ctr">
              <a:buNone/>
              <a:defRPr lang="zh-TW">
                <a:solidFill>
                  <a:schemeClr val="tx1">
                    <a:tint val="75000"/>
                  </a:schemeClr>
                </a:solidFill>
              </a:defRPr>
            </a:lvl2pPr>
            <a:lvl3pPr marL="914400" indent="0" algn="ctr">
              <a:buNone/>
              <a:defRPr lang="zh-TW">
                <a:solidFill>
                  <a:schemeClr val="tx1">
                    <a:tint val="75000"/>
                  </a:schemeClr>
                </a:solidFill>
              </a:defRPr>
            </a:lvl3pPr>
            <a:lvl4pPr marL="1371600" indent="0" algn="ctr">
              <a:buNone/>
              <a:defRPr lang="zh-TW">
                <a:solidFill>
                  <a:schemeClr val="tx1">
                    <a:tint val="75000"/>
                  </a:schemeClr>
                </a:solidFill>
              </a:defRPr>
            </a:lvl4pPr>
            <a:lvl5pPr marL="1828800" indent="0" algn="ctr">
              <a:buNone/>
              <a:defRPr lang="zh-TW">
                <a:solidFill>
                  <a:schemeClr val="tx1">
                    <a:tint val="75000"/>
                  </a:schemeClr>
                </a:solidFill>
              </a:defRPr>
            </a:lvl5pPr>
            <a:lvl6pPr marL="2286000" indent="0" algn="ctr">
              <a:buNone/>
              <a:defRPr lang="zh-TW">
                <a:solidFill>
                  <a:schemeClr val="tx1">
                    <a:tint val="75000"/>
                  </a:schemeClr>
                </a:solidFill>
              </a:defRPr>
            </a:lvl6pPr>
            <a:lvl7pPr marL="2743200" indent="0" algn="ctr">
              <a:buNone/>
              <a:defRPr lang="zh-TW">
                <a:solidFill>
                  <a:schemeClr val="tx1">
                    <a:tint val="75000"/>
                  </a:schemeClr>
                </a:solidFill>
              </a:defRPr>
            </a:lvl7pPr>
            <a:lvl8pPr marL="3200400" indent="0" algn="ctr">
              <a:buNone/>
              <a:defRPr lang="zh-TW">
                <a:solidFill>
                  <a:schemeClr val="tx1">
                    <a:tint val="75000"/>
                  </a:schemeClr>
                </a:solidFill>
              </a:defRPr>
            </a:lvl8pPr>
            <a:lvl9pPr marL="3657600" indent="0" algn="ctr">
              <a:buNone/>
              <a:defRPr lang="zh-TW">
                <a:solidFill>
                  <a:schemeClr val="tx1">
                    <a:tint val="75000"/>
                  </a:schemeClr>
                </a:solidFill>
              </a:defRPr>
            </a:lvl9pPr>
          </a:lstStyle>
          <a:p>
            <a:r>
              <a:rPr lang="zh-TW" altLang="en-US"/>
              <a:t>按一下以編輯母片子標題樣式</a:t>
            </a:r>
            <a:endParaRPr lang="zh-TW" dirty="0"/>
          </a:p>
        </p:txBody>
      </p:sp>
    </p:spTree>
    <p:extLst>
      <p:ext uri="{BB962C8B-B14F-4D97-AF65-F5344CB8AC3E}">
        <p14:creationId xmlns:p14="http://schemas.microsoft.com/office/powerpoint/2010/main" val="337479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1574"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2" name="Shape 1"/>
          <p:cNvSpPr>
            <a:spLocks noGrp="1"/>
          </p:cNvSpPr>
          <p:nvPr>
            <p:ph type="title"/>
          </p:nvPr>
        </p:nvSpPr>
        <p:spPr>
          <a:xfrm>
            <a:off x="722313" y="4505325"/>
            <a:ext cx="7772400" cy="1362075"/>
          </a:xfrm>
          <a:prstGeom prst="rect">
            <a:avLst/>
          </a:prstGeom>
        </p:spPr>
        <p:txBody>
          <a:bodyPr anchor="t"/>
          <a:lstStyle>
            <a:lvl1pPr algn="ctr" latinLnBrk="0">
              <a:defRPr lang="zh-TW" sz="4000" b="1" cap="none" baseline="0">
                <a:solidFill>
                  <a:schemeClr val="tx1"/>
                </a:solidFill>
                <a:effectLst>
                  <a:outerShdw blurRad="50800" dist="50800" dir="2700000" algn="tl" rotWithShape="0">
                    <a:srgbClr val="000000">
                      <a:alpha val="43137"/>
                    </a:srgbClr>
                  </a:outerShdw>
                </a:effectLst>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dirty="0"/>
          </a:p>
        </p:txBody>
      </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193220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小節標題">
    <p:bg>
      <p:bgPr>
        <a:solidFill>
          <a:schemeClr val="tx1"/>
        </a:solidFill>
        <a:effectLst/>
      </p:bgPr>
    </p:bg>
    <p:spTree>
      <p:nvGrpSpPr>
        <p:cNvPr id="1" name=""/>
        <p:cNvGrpSpPr/>
        <p:nvPr/>
      </p:nvGrpSpPr>
      <p:grpSpPr>
        <a:xfrm>
          <a:off x="0" y="0"/>
          <a:ext cx="0" cy="0"/>
          <a:chOff x="0" y="0"/>
          <a:chExt cx="0" cy="0"/>
        </a:xfrm>
      </p:grpSpPr>
      <p:grpSp>
        <p:nvGrpSpPr>
          <p:cNvPr id="9" name="Group 8"/>
          <p:cNvGrpSpPr/>
          <p:nvPr/>
        </p:nvGrpSpPr>
        <p:grpSpPr>
          <a:xfrm>
            <a:off x="-3148" y="0"/>
            <a:ext cx="9145574" cy="6858000"/>
            <a:chOff x="-1574" y="0"/>
            <a:chExt cx="9145574" cy="6858000"/>
          </a:xfrm>
        </p:grpSpPr>
        <p:sp>
          <p:nvSpPr>
            <p:cNvPr id="18" name="Rectangle 17"/>
            <p:cNvSpPr/>
            <p:nvPr/>
          </p:nvSpPr>
          <p:spPr>
            <a:xfrm>
              <a:off x="0" y="381000"/>
              <a:ext cx="9144000" cy="6096000"/>
            </a:xfrm>
            <a:prstGeom prst="rect">
              <a:avLst/>
            </a:prstGeom>
            <a:gradFill>
              <a:gsLst>
                <a:gs pos="0">
                  <a:schemeClr val="accent1">
                    <a:tint val="40000"/>
                  </a:schemeClr>
                </a:gs>
                <a:gs pos="100000">
                  <a:schemeClr val="accent1">
                    <a:shade val="75000"/>
                  </a:schemeClr>
                </a:gs>
              </a:gsLst>
              <a:path path="circle">
                <a:fillToRect l="100000" t="100000" r="100000" b="100000"/>
              </a:path>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0" name="Rectangle 9"/>
            <p:cNvSpPr/>
            <p:nvPr/>
          </p:nvSpPr>
          <p:spPr>
            <a:xfrm>
              <a:off x="-1574" y="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sp>
          <p:nvSpPr>
            <p:cNvPr id="15" name="Rectangle 14"/>
            <p:cNvSpPr/>
            <p:nvPr/>
          </p:nvSpPr>
          <p:spPr>
            <a:xfrm>
              <a:off x="-1574" y="6553200"/>
              <a:ext cx="9144000" cy="304800"/>
            </a:xfrm>
            <a:prstGeom prst="rect">
              <a:avLst/>
            </a:prstGeom>
            <a:solidFill>
              <a:schemeClr val="bg2"/>
            </a:soli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16" name="Straight Connector 15"/>
            <p:cNvCxnSpPr/>
            <p:nvPr/>
          </p:nvCxnSpPr>
          <p:spPr>
            <a:xfrm>
              <a:off x="-1574" y="381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574" y="647700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Shape 2"/>
          <p:cNvSpPr>
            <a:spLocks noGrp="1"/>
          </p:cNvSpPr>
          <p:nvPr>
            <p:ph type="body" idx="1"/>
          </p:nvPr>
        </p:nvSpPr>
        <p:spPr>
          <a:xfrm>
            <a:off x="722313" y="1760955"/>
            <a:ext cx="7772400" cy="2645945"/>
          </a:xfrm>
        </p:spPr>
        <p:txBody>
          <a:bodyPr anchor="b">
            <a:normAutofit/>
          </a:bodyPr>
          <a:lstStyle>
            <a:lvl1pPr marL="0" indent="0" algn="ctr" latinLnBrk="0">
              <a:buNone/>
              <a:defRPr lang="zh-TW" sz="6600" b="1">
                <a:solidFill>
                  <a:schemeClr val="tx1"/>
                </a:solidFill>
                <a:latin typeface="微軟正黑體" panose="020B0604030504040204" pitchFamily="34" charset="-120"/>
                <a:ea typeface="微軟正黑體" panose="020B0604030504040204" pitchFamily="34" charset="-120"/>
              </a:defRPr>
            </a:lvl1pPr>
            <a:lvl2pPr marL="457200" indent="0">
              <a:buNone/>
              <a:defRPr lang="zh-TW" sz="1800">
                <a:solidFill>
                  <a:schemeClr val="tx1">
                    <a:tint val="75000"/>
                  </a:schemeClr>
                </a:solidFill>
              </a:defRPr>
            </a:lvl2pPr>
            <a:lvl3pPr marL="914400" indent="0">
              <a:buNone/>
              <a:defRPr lang="zh-TW" sz="1600">
                <a:solidFill>
                  <a:schemeClr val="tx1">
                    <a:tint val="75000"/>
                  </a:schemeClr>
                </a:solidFill>
              </a:defRPr>
            </a:lvl3pPr>
            <a:lvl4pPr marL="1371600" indent="0">
              <a:buNone/>
              <a:defRPr lang="zh-TW" sz="1400">
                <a:solidFill>
                  <a:schemeClr val="tx1">
                    <a:tint val="75000"/>
                  </a:schemeClr>
                </a:solidFill>
              </a:defRPr>
            </a:lvl4pPr>
            <a:lvl5pPr marL="1828800" indent="0">
              <a:buNone/>
              <a:defRPr lang="zh-TW" sz="1400">
                <a:solidFill>
                  <a:schemeClr val="tx1">
                    <a:tint val="75000"/>
                  </a:schemeClr>
                </a:solidFill>
              </a:defRPr>
            </a:lvl5pPr>
            <a:lvl6pPr marL="2286000" indent="0">
              <a:buNone/>
              <a:defRPr lang="zh-TW" sz="1400">
                <a:solidFill>
                  <a:schemeClr val="tx1">
                    <a:tint val="75000"/>
                  </a:schemeClr>
                </a:solidFill>
              </a:defRPr>
            </a:lvl6pPr>
            <a:lvl7pPr marL="2743200" indent="0">
              <a:buNone/>
              <a:defRPr lang="zh-TW" sz="1400">
                <a:solidFill>
                  <a:schemeClr val="tx1">
                    <a:tint val="75000"/>
                  </a:schemeClr>
                </a:solidFill>
              </a:defRPr>
            </a:lvl7pPr>
            <a:lvl8pPr marL="3200400" indent="0">
              <a:buNone/>
              <a:defRPr lang="zh-TW" sz="1400">
                <a:solidFill>
                  <a:schemeClr val="tx1">
                    <a:tint val="75000"/>
                  </a:schemeClr>
                </a:solidFill>
              </a:defRPr>
            </a:lvl8pPr>
            <a:lvl9pPr marL="3657600" indent="0">
              <a:buNone/>
              <a:defRPr lang="zh-TW"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894855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8161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643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9144000" cy="1506538"/>
            <a:chOff x="0" y="0"/>
            <a:chExt cx="9144000" cy="1506538"/>
          </a:xfrm>
        </p:grpSpPr>
        <p:pic>
          <p:nvPicPr>
            <p:cNvPr id="7" name="Rectangle 6"/>
            <p:cNvPicPr>
              <a:picLocks noChangeAspect="1"/>
            </p:cNvPicPr>
            <p:nvPr/>
          </p:nvPicPr>
          <p:blipFill>
            <a:blip r:embed="rId9" cstate="print">
              <a:duotone>
                <a:schemeClr val="accent1"/>
                <a:srgbClr val="FFFFFF"/>
              </a:duotone>
            </a:blip>
            <a:srcRect/>
            <a:stretch>
              <a:fillRect/>
            </a:stretch>
          </p:blipFill>
          <p:spPr>
            <a:xfrm>
              <a:off x="0" y="1"/>
              <a:ext cx="9144000" cy="1419224"/>
            </a:xfrm>
            <a:prstGeom prst="rect">
              <a:avLst/>
            </a:prstGeom>
            <a:noFill/>
            <a:ln>
              <a:noFill/>
            </a:ln>
          </p:spPr>
        </p:pic>
        <p:sp>
          <p:nvSpPr>
            <p:cNvPr id="10" name="Rectangle 9"/>
            <p:cNvSpPr/>
            <p:nvPr/>
          </p:nvSpPr>
          <p:spPr>
            <a:xfrm>
              <a:off x="0" y="0"/>
              <a:ext cx="9144000" cy="1447800"/>
            </a:xfrm>
            <a:prstGeom prst="rect">
              <a:avLst/>
            </a:prstGeom>
            <a:gradFill flip="none" rotWithShape="1">
              <a:gsLst>
                <a:gs pos="0">
                  <a:schemeClr val="accent1"/>
                </a:gs>
                <a:gs pos="49000">
                  <a:schemeClr val="accent1">
                    <a:tint val="20000"/>
                    <a:alpha val="0"/>
                  </a:schemeClr>
                </a:gs>
              </a:gsLst>
              <a:lin ang="0" scaled="1"/>
              <a:tileRect/>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zh-TW"/>
            </a:p>
          </p:txBody>
        </p:sp>
        <p:cxnSp>
          <p:nvCxnSpPr>
            <p:cNvPr id="8" name="Straight Connector 7"/>
            <p:cNvCxnSpPr/>
            <p:nvPr/>
          </p:nvCxnSpPr>
          <p:spPr>
            <a:xfrm>
              <a:off x="0" y="1428750"/>
              <a:ext cx="9144000" cy="1588"/>
            </a:xfrm>
            <a:prstGeom prst="line">
              <a:avLst/>
            </a:prstGeom>
            <a:ln w="38100" cap="flat" cmpd="sng" algn="ctr">
              <a:solidFill>
                <a:schemeClr val="accent1">
                  <a:shade val="75000"/>
                </a:schemeClr>
              </a:solidFill>
              <a:prstDash val="solid"/>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04950"/>
              <a:ext cx="9144000" cy="1588"/>
            </a:xfrm>
            <a:prstGeom prst="line">
              <a:avLst/>
            </a:prstGeom>
            <a:ln w="15875" cap="flat" cmpd="sng" algn="ctr">
              <a:solidFill>
                <a:schemeClr val="tx1"/>
              </a:solidFill>
              <a:prstDash val="solid"/>
              <a:miter lim="800000"/>
            </a:ln>
          </p:spPr>
          <p:style>
            <a:lnRef idx="1">
              <a:schemeClr val="accent1"/>
            </a:lnRef>
            <a:fillRef idx="0">
              <a:schemeClr val="accent1"/>
            </a:fillRef>
            <a:effectRef idx="0">
              <a:schemeClr val="accent1"/>
            </a:effectRef>
            <a:fontRef idx="minor">
              <a:schemeClr val="tx1"/>
            </a:fontRef>
          </p:style>
        </p:cxnSp>
      </p:grpSp>
      <p:sp>
        <p:nvSpPr>
          <p:cNvPr id="3" name="Rectangle 2"/>
          <p:cNvSpPr>
            <a:spLocks noGrp="1"/>
          </p:cNvSpPr>
          <p:nvPr>
            <p:ph type="body" idx="1"/>
          </p:nvPr>
        </p:nvSpPr>
        <p:spPr>
          <a:xfrm>
            <a:off x="457200" y="1600200"/>
            <a:ext cx="8229600" cy="4525963"/>
          </a:xfrm>
          <a:prstGeom prst="rect">
            <a:avLst/>
          </a:prstGeom>
        </p:spPr>
        <p:txBody>
          <a:bodyPr vert="horz" rtlCol="0">
            <a:normAutofit/>
          </a:body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p>
        </p:txBody>
      </p:sp>
      <p:sp>
        <p:nvSpPr>
          <p:cNvPr id="4" name="Rectangle 3"/>
          <p:cNvSpPr>
            <a:spLocks noGrp="1"/>
          </p:cNvSpPr>
          <p:nvPr>
            <p:ph type="dt" sz="half" idx="2"/>
          </p:nvPr>
        </p:nvSpPr>
        <p:spPr>
          <a:xfrm>
            <a:off x="457200" y="6356350"/>
            <a:ext cx="2133600" cy="365125"/>
          </a:xfrm>
          <a:prstGeom prst="rect">
            <a:avLst/>
          </a:prstGeom>
        </p:spPr>
        <p:txBody>
          <a:bodyPr vert="horz" rtlCol="0" anchor="ctr"/>
          <a:lstStyle>
            <a:lvl1pPr algn="l" latinLnBrk="0">
              <a:defRPr lang="zh-TW" sz="1200">
                <a:solidFill>
                  <a:schemeClr val="tx1">
                    <a:tint val="75000"/>
                  </a:schemeClr>
                </a:solidFill>
              </a:defRPr>
            </a:lvl1pPr>
          </a:lstStyle>
          <a:p>
            <a:fld id="{5BCAD085-E8A6-8845-BD4E-CB4CCA059FC4}" type="datetimeFigureOut">
              <a:rPr lang="en-US" smtClean="0"/>
              <a:t>8/22/2024</a:t>
            </a:fld>
            <a:endParaRPr lang="en-US"/>
          </a:p>
        </p:txBody>
      </p:sp>
      <p:sp>
        <p:nvSpPr>
          <p:cNvPr id="5" name="Rectangle 4"/>
          <p:cNvSpPr>
            <a:spLocks noGrp="1"/>
          </p:cNvSpPr>
          <p:nvPr>
            <p:ph type="ftr" sz="quarter" idx="3"/>
          </p:nvPr>
        </p:nvSpPr>
        <p:spPr>
          <a:xfrm>
            <a:off x="3124200" y="6356350"/>
            <a:ext cx="2895600" cy="365125"/>
          </a:xfrm>
          <a:prstGeom prst="rect">
            <a:avLst/>
          </a:prstGeom>
        </p:spPr>
        <p:txBody>
          <a:bodyPr vert="horz" rtlCol="0" anchor="ctr"/>
          <a:lstStyle>
            <a:lvl1pPr algn="ctr" latinLnBrk="0">
              <a:defRPr lang="zh-TW" sz="1200">
                <a:solidFill>
                  <a:schemeClr val="tx1">
                    <a:tint val="75000"/>
                  </a:schemeClr>
                </a:solidFill>
              </a:defRPr>
            </a:lvl1pPr>
          </a:lstStyle>
          <a:p>
            <a:endParaRPr lang="en-US"/>
          </a:p>
        </p:txBody>
      </p:sp>
      <p:sp>
        <p:nvSpPr>
          <p:cNvPr id="6" name="Rectangle 5"/>
          <p:cNvSpPr>
            <a:spLocks noGrp="1"/>
          </p:cNvSpPr>
          <p:nvPr>
            <p:ph type="sldNum" sz="quarter" idx="4"/>
          </p:nvPr>
        </p:nvSpPr>
        <p:spPr>
          <a:xfrm>
            <a:off x="6553200" y="6356350"/>
            <a:ext cx="2133600" cy="365125"/>
          </a:xfrm>
          <a:prstGeom prst="rect">
            <a:avLst/>
          </a:prstGeom>
        </p:spPr>
        <p:txBody>
          <a:bodyPr vert="horz" rtlCol="0" anchor="ctr"/>
          <a:lstStyle>
            <a:lvl1pPr algn="r" latinLnBrk="0">
              <a:defRPr lang="zh-TW" sz="1200">
                <a:solidFill>
                  <a:schemeClr val="tx1">
                    <a:tint val="75000"/>
                  </a:schemeClr>
                </a:solidFill>
              </a:defRPr>
            </a:lvl1pPr>
          </a:lstStyle>
          <a:p>
            <a:fld id="{C1FF6DA9-008F-8B48-92A6-B652298478BF}" type="slidenum">
              <a:rPr lang="en-US" smtClean="0"/>
              <a:t>‹#›</a:t>
            </a:fld>
            <a:endParaRPr lang="en-US"/>
          </a:p>
        </p:txBody>
      </p:sp>
      <p:sp>
        <p:nvSpPr>
          <p:cNvPr id="13" name="Rectangle 12"/>
          <p:cNvSpPr>
            <a:spLocks noGrp="1"/>
          </p:cNvSpPr>
          <p:nvPr>
            <p:ph type="title"/>
          </p:nvPr>
        </p:nvSpPr>
        <p:spPr>
          <a:xfrm>
            <a:off x="457200" y="152400"/>
            <a:ext cx="8229600" cy="1265238"/>
          </a:xfrm>
          <a:prstGeom prst="rect">
            <a:avLst/>
          </a:prstGeom>
        </p:spPr>
        <p:txBody>
          <a:bodyPr vert="horz" rtlCol="0" anchor="ctr">
            <a:normAutofit/>
          </a:bodyPr>
          <a:lstStyle/>
          <a:p>
            <a:r>
              <a:rPr lang="zh-TW"/>
              <a:t>按一下以編輯母片標題樣式</a:t>
            </a:r>
          </a:p>
        </p:txBody>
      </p:sp>
    </p:spTree>
    <p:extLst>
      <p:ext uri="{BB962C8B-B14F-4D97-AF65-F5344CB8AC3E}">
        <p14:creationId xmlns:p14="http://schemas.microsoft.com/office/powerpoint/2010/main" val="21838682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latinLnBrk="0" hangingPunct="1">
        <a:spcBef>
          <a:spcPct val="0"/>
        </a:spcBef>
        <a:buNone/>
        <a:defRPr kumimoji="0" lang="zh-TW" sz="4000" b="0" u="none" strike="noStrike" kern="1200" cap="none" spc="0" normalizeH="0" baseline="0">
          <a:ln>
            <a:noFill/>
          </a:ln>
          <a:solidFill>
            <a:schemeClr val="tx1"/>
          </a:solidFill>
          <a:effectLst>
            <a:outerShdw blurRad="50800" dist="50800" dir="2700000" algn="tl" rotWithShape="0">
              <a:srgbClr val="000000">
                <a:alpha val="43137"/>
              </a:srgbClr>
            </a:outerShdw>
          </a:effectLst>
          <a:uLnTx/>
          <a:uFillTx/>
          <a:latin typeface="+mj-lt"/>
          <a:ea typeface="+mj-ea"/>
          <a:cs typeface="+mj-cs"/>
        </a:defRPr>
      </a:lvl1pPr>
    </p:titleStyle>
    <p:bodyStyle>
      <a:lvl1pPr marL="342900" indent="-342900" algn="l" rtl="0" eaLnBrk="1" latinLnBrk="0" hangingPunct="1">
        <a:spcBef>
          <a:spcPct val="20000"/>
        </a:spcBef>
        <a:spcAft>
          <a:spcPts val="400"/>
        </a:spcAft>
        <a:buFont typeface="Arial"/>
        <a:buChar char="•"/>
        <a:defRPr lang="zh-TW" sz="2800" kern="1200">
          <a:solidFill>
            <a:schemeClr val="tx1"/>
          </a:solidFill>
          <a:effectLst>
            <a:outerShdw blurRad="50800" dist="50800" dir="2700000" algn="tl" rotWithShape="0">
              <a:srgbClr val="000000">
                <a:alpha val="43137"/>
              </a:srgbClr>
            </a:outerShdw>
          </a:effectLst>
          <a:latin typeface="+mn-lt"/>
          <a:ea typeface="+mn-ea"/>
          <a:cs typeface="+mn-cs"/>
        </a:defRPr>
      </a:lvl1pPr>
      <a:lvl2pPr marL="742950" indent="-285750" algn="l" rtl="0" eaLnBrk="1" latinLnBrk="0" hangingPunct="1">
        <a:spcBef>
          <a:spcPct val="20000"/>
        </a:spcBef>
        <a:buFont typeface="Arial"/>
        <a:buChar char="–"/>
        <a:defRPr lang="zh-TW" sz="2400" kern="1200">
          <a:solidFill>
            <a:schemeClr val="tx1"/>
          </a:solidFill>
          <a:effectLst>
            <a:outerShdw blurRad="50800" dist="50800" dir="2700000" algn="tl" rotWithShape="0">
              <a:srgbClr val="000000">
                <a:alpha val="43137"/>
              </a:srgbClr>
            </a:outerShdw>
          </a:effectLst>
          <a:latin typeface="+mn-lt"/>
          <a:ea typeface="+mn-ea"/>
          <a:cs typeface="+mn-cs"/>
        </a:defRPr>
      </a:lvl2pPr>
      <a:lvl3pPr marL="1143000" indent="-228600" algn="l" rtl="0" eaLnBrk="1" latinLnBrk="0" hangingPunct="1">
        <a:spcBef>
          <a:spcPct val="20000"/>
        </a:spcBef>
        <a:buFont typeface="Arial"/>
        <a:buChar char="•"/>
        <a:defRPr lang="zh-TW" sz="2000" kern="1200">
          <a:solidFill>
            <a:schemeClr val="tx1"/>
          </a:solidFill>
          <a:effectLst>
            <a:outerShdw blurRad="50800" dist="50800" dir="2700000" algn="tl" rotWithShape="0">
              <a:srgbClr val="000000">
                <a:alpha val="43137"/>
              </a:srgbClr>
            </a:outerShdw>
          </a:effectLst>
          <a:latin typeface="+mn-lt"/>
          <a:ea typeface="+mn-ea"/>
          <a:cs typeface="+mn-cs"/>
        </a:defRPr>
      </a:lvl3pPr>
      <a:lvl4pPr marL="16002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4pPr>
      <a:lvl5pPr marL="2057400" indent="-228600" algn="l" rtl="0" eaLnBrk="1" latinLnBrk="0" hangingPunct="1">
        <a:spcBef>
          <a:spcPct val="20000"/>
        </a:spcBef>
        <a:buFont typeface="Arial"/>
        <a:buChar char="»"/>
        <a:defRPr lang="zh-TW" sz="1800" kern="1200">
          <a:solidFill>
            <a:schemeClr val="tx1"/>
          </a:solidFill>
          <a:effectLst>
            <a:outerShdw blurRad="50800" dist="50800" dir="2700000" algn="tl" rotWithShape="0">
              <a:srgbClr val="000000">
                <a:alpha val="43137"/>
              </a:srgbClr>
            </a:outerShdw>
          </a:effectLst>
          <a:latin typeface="+mn-lt"/>
          <a:ea typeface="+mn-ea"/>
          <a:cs typeface="+mn-cs"/>
        </a:defRPr>
      </a:lvl5pPr>
      <a:lvl6pPr marL="2514600" indent="-228600" algn="l" rtl="0" eaLnBrk="1" latinLnBrk="0" hangingPunct="1">
        <a:spcBef>
          <a:spcPct val="20000"/>
        </a:spcBef>
        <a:buFont typeface="Arial"/>
        <a:buChar char="•"/>
        <a:defRPr lang="zh-TW"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lang="zh-TW"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lang="zh-TW"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lang="zh-TW" sz="2000" kern="1200">
          <a:solidFill>
            <a:schemeClr val="tx1"/>
          </a:solidFill>
          <a:latin typeface="+mn-lt"/>
          <a:ea typeface="+mn-ea"/>
          <a:cs typeface="+mn-cs"/>
        </a:defRPr>
      </a:lvl9pPr>
    </p:bodyStyle>
    <p:otherStyle>
      <a:lvl1pPr marL="0" algn="l" rtl="0" eaLnBrk="1" latinLnBrk="0" hangingPunct="1">
        <a:defRPr lang="zh-TW" kern="1200">
          <a:solidFill>
            <a:schemeClr val="tx1"/>
          </a:solidFill>
          <a:latin typeface="+mn-lt"/>
          <a:ea typeface="+mn-ea"/>
          <a:cs typeface="+mn-cs"/>
        </a:defRPr>
      </a:lvl1pPr>
      <a:lvl2pPr marL="457200" algn="l" rtl="0" eaLnBrk="1" hangingPunct="1">
        <a:defRPr lang="zh-TW" kern="1200">
          <a:solidFill>
            <a:schemeClr val="tx1"/>
          </a:solidFill>
          <a:latin typeface="+mn-lt"/>
          <a:ea typeface="+mn-ea"/>
          <a:cs typeface="+mn-cs"/>
        </a:defRPr>
      </a:lvl2pPr>
      <a:lvl3pPr marL="914400" algn="l" rtl="0" eaLnBrk="1" hangingPunct="1">
        <a:defRPr lang="zh-TW" kern="1200">
          <a:solidFill>
            <a:schemeClr val="tx1"/>
          </a:solidFill>
          <a:latin typeface="+mn-lt"/>
          <a:ea typeface="+mn-ea"/>
          <a:cs typeface="+mn-cs"/>
        </a:defRPr>
      </a:lvl3pPr>
      <a:lvl4pPr marL="1371600" algn="l" rtl="0" eaLnBrk="1" hangingPunct="1">
        <a:defRPr lang="zh-TW" kern="1200">
          <a:solidFill>
            <a:schemeClr val="tx1"/>
          </a:solidFill>
          <a:latin typeface="+mn-lt"/>
          <a:ea typeface="+mn-ea"/>
          <a:cs typeface="+mn-cs"/>
        </a:defRPr>
      </a:lvl4pPr>
      <a:lvl5pPr marL="1828800" algn="l" rtl="0" eaLnBrk="1" hangingPunct="1">
        <a:defRPr lang="zh-TW" kern="1200">
          <a:solidFill>
            <a:schemeClr val="tx1"/>
          </a:solidFill>
          <a:latin typeface="+mn-lt"/>
          <a:ea typeface="+mn-ea"/>
          <a:cs typeface="+mn-cs"/>
        </a:defRPr>
      </a:lvl5pPr>
      <a:lvl6pPr marL="2286000" algn="l" rtl="0" eaLnBrk="1" hangingPunct="1">
        <a:defRPr lang="zh-TW" kern="1200">
          <a:solidFill>
            <a:schemeClr val="tx1"/>
          </a:solidFill>
          <a:latin typeface="+mn-lt"/>
          <a:ea typeface="+mn-ea"/>
          <a:cs typeface="+mn-cs"/>
        </a:defRPr>
      </a:lvl6pPr>
      <a:lvl7pPr marL="2743200" algn="l" rtl="0" eaLnBrk="1" hangingPunct="1">
        <a:defRPr lang="zh-TW" kern="1200">
          <a:solidFill>
            <a:schemeClr val="tx1"/>
          </a:solidFill>
          <a:latin typeface="+mn-lt"/>
          <a:ea typeface="+mn-ea"/>
          <a:cs typeface="+mn-cs"/>
        </a:defRPr>
      </a:lvl7pPr>
      <a:lvl8pPr marL="3200400" algn="l" rtl="0" eaLnBrk="1" hangingPunct="1">
        <a:defRPr lang="zh-TW" kern="1200">
          <a:solidFill>
            <a:schemeClr val="tx1"/>
          </a:solidFill>
          <a:latin typeface="+mn-lt"/>
          <a:ea typeface="+mn-ea"/>
          <a:cs typeface="+mn-cs"/>
        </a:defRPr>
      </a:lvl8pPr>
      <a:lvl9pPr marL="3657600" algn="l" rtl="0" eaLnBrk="1" hangingPunct="1">
        <a:defRPr lang="zh-TW"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陳擎文</a:t>
            </a:r>
            <a:endParaRPr dirty="0"/>
          </a:p>
        </p:txBody>
      </p:sp>
      <p:sp>
        <p:nvSpPr>
          <p:cNvPr id="4" name="副標題 3">
            <a:extLst>
              <a:ext uri="{FF2B5EF4-FFF2-40B4-BE49-F238E27FC236}">
                <a16:creationId xmlns:a16="http://schemas.microsoft.com/office/drawing/2014/main" id="{641DA0F3-3617-46EF-87EF-5A18C5E72719}"/>
              </a:ext>
            </a:extLst>
          </p:cNvPr>
          <p:cNvSpPr>
            <a:spLocks noGrp="1"/>
          </p:cNvSpPr>
          <p:nvPr>
            <p:ph type="subTitle" idx="1"/>
          </p:nvPr>
        </p:nvSpPr>
        <p:spPr>
          <a:xfrm>
            <a:off x="337351" y="1460702"/>
            <a:ext cx="8495931" cy="3111298"/>
          </a:xfrm>
        </p:spPr>
        <p:txBody>
          <a:bodyPr/>
          <a:lstStyle/>
          <a:p>
            <a:r>
              <a:rPr lang="zh-TW" altLang="en-US" b="1" i="0" dirty="0">
                <a:solidFill>
                  <a:srgbClr val="FF0000"/>
                </a:solidFill>
                <a:effectLst/>
                <a:latin typeface="system-ui"/>
              </a:rPr>
              <a:t>☎</a:t>
            </a:r>
            <a:r>
              <a:rPr lang="zh-TW" altLang="en-US" dirty="0"/>
              <a:t>大數據與經營模式變革</a:t>
            </a:r>
            <a:r>
              <a:rPr lang="en-US" altLang="zh-TW" dirty="0"/>
              <a:t>	</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altLang="zh-TW" sz="5400" dirty="0">
                <a:solidFill>
                  <a:srgbClr val="7030A0"/>
                </a:solidFill>
              </a:rPr>
              <a:t>(4). </a:t>
            </a:r>
            <a:r>
              <a:rPr sz="5400" dirty="0">
                <a:solidFill>
                  <a:srgbClr val="7030A0"/>
                </a:solidFill>
              </a:rPr>
              <a:t>產品與服務創新：</a:t>
            </a:r>
            <a:endParaRPr lang="en-US" sz="5400" dirty="0">
              <a:solidFill>
                <a:srgbClr val="7030A0"/>
              </a:solidFill>
            </a:endParaRPr>
          </a:p>
          <a:p>
            <a:pPr lvl="1"/>
            <a:r>
              <a:rPr sz="4800" dirty="0"/>
              <a:t>大數據幫助企業</a:t>
            </a:r>
            <a:endParaRPr lang="en-US" sz="4800" dirty="0"/>
          </a:p>
          <a:p>
            <a:pPr lvl="2"/>
            <a:r>
              <a:rPr sz="4400" dirty="0">
                <a:solidFill>
                  <a:srgbClr val="C00000"/>
                </a:solidFill>
                <a:highlight>
                  <a:srgbClr val="FFFF00"/>
                </a:highlight>
              </a:rPr>
              <a:t>了解市場需求</a:t>
            </a:r>
            <a:endParaRPr lang="en-US" sz="4400" dirty="0">
              <a:solidFill>
                <a:srgbClr val="C00000"/>
              </a:solidFill>
              <a:highlight>
                <a:srgbClr val="FFFF00"/>
              </a:highlight>
            </a:endParaRPr>
          </a:p>
          <a:p>
            <a:pPr lvl="2"/>
            <a:r>
              <a:rPr sz="4400" dirty="0">
                <a:solidFill>
                  <a:srgbClr val="C00000"/>
                </a:solidFill>
                <a:highlight>
                  <a:srgbClr val="FFFF00"/>
                </a:highlight>
              </a:rPr>
              <a:t>消費者反饋</a:t>
            </a:r>
            <a:endParaRPr lang="en-US" sz="4400" dirty="0">
              <a:solidFill>
                <a:srgbClr val="C00000"/>
              </a:solidFill>
              <a:highlight>
                <a:srgbClr val="FFFF00"/>
              </a:highlight>
            </a:endParaRPr>
          </a:p>
          <a:p>
            <a:pPr lvl="1"/>
            <a:r>
              <a:rPr sz="4800" dirty="0"/>
              <a:t>從而</a:t>
            </a:r>
            <a:r>
              <a:rPr sz="4800" dirty="0">
                <a:solidFill>
                  <a:srgbClr val="C00000"/>
                </a:solidFill>
                <a:highlight>
                  <a:srgbClr val="FFFF00"/>
                </a:highlight>
              </a:rPr>
              <a:t>指導新產品的設計和開發</a:t>
            </a:r>
            <a:r>
              <a:rPr sz="4800" dirty="0"/>
              <a:t>。</a:t>
            </a:r>
            <a:endParaRPr lang="en-US" sz="4800" dirty="0"/>
          </a:p>
          <a:p>
            <a:pPr lvl="1"/>
            <a:r>
              <a:rPr sz="4800" dirty="0"/>
              <a:t>企業可以通過分析市場趨勢和競爭態勢，快速響應消費者需求，</a:t>
            </a:r>
            <a:endParaRPr lang="en-US" sz="4800" dirty="0"/>
          </a:p>
          <a:p>
            <a:pPr lvl="1"/>
            <a:r>
              <a:rPr sz="4800" dirty="0"/>
              <a:t>推出符合市場需求的創新產品或服務</a:t>
            </a:r>
          </a:p>
        </p:txBody>
      </p:sp>
      <p:sp>
        <p:nvSpPr>
          <p:cNvPr id="2" name="Title 1"/>
          <p:cNvSpPr>
            <a:spLocks noGrp="1"/>
          </p:cNvSpPr>
          <p:nvPr>
            <p:ph type="title"/>
          </p:nvPr>
        </p:nvSpPr>
        <p:spPr/>
        <p:txBody>
          <a:bodyPr/>
          <a:lstStyle/>
          <a:p>
            <a:r>
              <a:rPr lang="zh-TW" altLang="en-US" b="0" i="0" dirty="0">
                <a:solidFill>
                  <a:srgbClr val="212529"/>
                </a:solidFill>
                <a:effectLst/>
                <a:latin typeface="system-ui"/>
              </a:rPr>
              <a:t>☎ </a:t>
            </a:r>
            <a:r>
              <a:rPr dirty="0"/>
              <a:t>1.2 大數據的應用領域</a:t>
            </a:r>
          </a:p>
        </p:txBody>
      </p:sp>
    </p:spTree>
    <p:extLst>
      <p:ext uri="{BB962C8B-B14F-4D97-AF65-F5344CB8AC3E}">
        <p14:creationId xmlns:p14="http://schemas.microsoft.com/office/powerpoint/2010/main" val="2042717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3861B1CB-4A27-4A3F-A048-A7A3A1AFAB69}"/>
              </a:ext>
            </a:extLst>
          </p:cNvPr>
          <p:cNvSpPr>
            <a:spLocks noGrp="1"/>
          </p:cNvSpPr>
          <p:nvPr>
            <p:ph type="subTitle" idx="1"/>
          </p:nvPr>
        </p:nvSpPr>
        <p:spPr/>
        <p:txBody>
          <a:bodyPr/>
          <a:lstStyle/>
          <a:p>
            <a:r>
              <a:rPr lang="en-US" altLang="zh-TW" dirty="0"/>
              <a:t>2. </a:t>
            </a:r>
            <a:r>
              <a:rPr lang="zh-TW" altLang="en-US" dirty="0"/>
              <a:t>大數據對商業決策的影響</a:t>
            </a:r>
          </a:p>
        </p:txBody>
      </p:sp>
    </p:spTree>
    <p:extLst>
      <p:ext uri="{BB962C8B-B14F-4D97-AF65-F5344CB8AC3E}">
        <p14:creationId xmlns:p14="http://schemas.microsoft.com/office/powerpoint/2010/main" val="2389469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dirty="0"/>
              <a:t>在傳統商業環境中，決策往往依賴於</a:t>
            </a:r>
            <a:endParaRPr lang="en-US" dirty="0"/>
          </a:p>
          <a:p>
            <a:pPr lvl="1"/>
            <a:r>
              <a:rPr dirty="0">
                <a:solidFill>
                  <a:srgbClr val="C00000"/>
                </a:solidFill>
              </a:rPr>
              <a:t>管理者的經驗和直覺。</a:t>
            </a:r>
            <a:endParaRPr lang="en-US" dirty="0">
              <a:solidFill>
                <a:srgbClr val="C00000"/>
              </a:solidFill>
            </a:endParaRPr>
          </a:p>
          <a:p>
            <a:r>
              <a:rPr dirty="0"/>
              <a:t>然而，隨著大數據技術的普及，企業可以基於大量的實時數據進行分析，從而做出更加科學、精準的決策。</a:t>
            </a:r>
            <a:endParaRPr lang="en-US" dirty="0"/>
          </a:p>
          <a:p>
            <a:r>
              <a:rPr dirty="0"/>
              <a:t>大數據分析能夠識別出</a:t>
            </a:r>
            <a:endParaRPr lang="en-US" dirty="0"/>
          </a:p>
          <a:p>
            <a:pPr lvl="1"/>
            <a:r>
              <a:rPr dirty="0">
                <a:solidFill>
                  <a:srgbClr val="C00000"/>
                </a:solidFill>
              </a:rPr>
              <a:t>隱藏在數據中的模式和趨勢，</a:t>
            </a:r>
            <a:endParaRPr lang="en-US" dirty="0">
              <a:solidFill>
                <a:srgbClr val="C00000"/>
              </a:solidFill>
            </a:endParaRPr>
          </a:p>
          <a:p>
            <a:pPr lvl="1"/>
            <a:r>
              <a:rPr dirty="0"/>
              <a:t>幫助管理者預測未來的市場變化，並制定相應的策略。</a:t>
            </a:r>
            <a:endParaRPr lang="en-US" dirty="0"/>
          </a:p>
          <a:p>
            <a:r>
              <a:rPr dirty="0"/>
              <a:t>例如，</a:t>
            </a:r>
            <a:endParaRPr lang="en-US" dirty="0"/>
          </a:p>
          <a:p>
            <a:r>
              <a:rPr lang="en-US" dirty="0">
                <a:solidFill>
                  <a:srgbClr val="7030A0"/>
                </a:solidFill>
              </a:rPr>
              <a:t>(1). </a:t>
            </a:r>
            <a:r>
              <a:rPr dirty="0">
                <a:solidFill>
                  <a:srgbClr val="7030A0"/>
                </a:solidFill>
              </a:rPr>
              <a:t>零售企業</a:t>
            </a:r>
            <a:r>
              <a:rPr lang="zh-CN" altLang="en-US" dirty="0">
                <a:solidFill>
                  <a:srgbClr val="7030A0"/>
                </a:solidFill>
              </a:rPr>
              <a:t>：</a:t>
            </a:r>
            <a:endParaRPr lang="en-US" altLang="zh-CN" dirty="0">
              <a:solidFill>
                <a:srgbClr val="7030A0"/>
              </a:solidFill>
            </a:endParaRPr>
          </a:p>
          <a:p>
            <a:pPr lvl="1"/>
            <a:r>
              <a:rPr dirty="0"/>
              <a:t>可以通過</a:t>
            </a:r>
            <a:r>
              <a:rPr dirty="0">
                <a:solidFill>
                  <a:srgbClr val="C00000"/>
                </a:solidFill>
                <a:highlight>
                  <a:srgbClr val="FFFF00"/>
                </a:highlight>
              </a:rPr>
              <a:t>分析銷售數據</a:t>
            </a:r>
            <a:r>
              <a:rPr dirty="0"/>
              <a:t>和</a:t>
            </a:r>
            <a:r>
              <a:rPr dirty="0">
                <a:solidFill>
                  <a:srgbClr val="C00000"/>
                </a:solidFill>
                <a:highlight>
                  <a:srgbClr val="FFFF00"/>
                </a:highlight>
              </a:rPr>
              <a:t>顧客行為</a:t>
            </a:r>
            <a:r>
              <a:rPr dirty="0"/>
              <a:t>，</a:t>
            </a:r>
            <a:endParaRPr lang="en-US" dirty="0"/>
          </a:p>
          <a:p>
            <a:pPr lvl="1"/>
            <a:r>
              <a:rPr dirty="0"/>
              <a:t>來調整庫存管理和產品組合，</a:t>
            </a:r>
            <a:endParaRPr lang="en-US" dirty="0"/>
          </a:p>
          <a:p>
            <a:pPr lvl="1"/>
            <a:r>
              <a:rPr dirty="0"/>
              <a:t>從而降低庫存成本，提高銷售效率。</a:t>
            </a:r>
            <a:endParaRPr lang="en-US" dirty="0"/>
          </a:p>
          <a:p>
            <a:r>
              <a:rPr lang="en-US" dirty="0">
                <a:solidFill>
                  <a:srgbClr val="7030A0"/>
                </a:solidFill>
              </a:rPr>
              <a:t>(2).</a:t>
            </a:r>
            <a:r>
              <a:rPr lang="zh-CN" altLang="en-US" dirty="0">
                <a:solidFill>
                  <a:srgbClr val="7030A0"/>
                </a:solidFill>
              </a:rPr>
              <a:t> </a:t>
            </a:r>
            <a:r>
              <a:rPr dirty="0">
                <a:solidFill>
                  <a:srgbClr val="7030A0"/>
                </a:solidFill>
              </a:rPr>
              <a:t>金融機構</a:t>
            </a:r>
            <a:r>
              <a:rPr lang="zh-CN" altLang="en-US" dirty="0">
                <a:solidFill>
                  <a:srgbClr val="7030A0"/>
                </a:solidFill>
              </a:rPr>
              <a:t>：</a:t>
            </a:r>
            <a:endParaRPr lang="en-US" altLang="zh-CN" dirty="0">
              <a:solidFill>
                <a:srgbClr val="7030A0"/>
              </a:solidFill>
            </a:endParaRPr>
          </a:p>
          <a:p>
            <a:pPr lvl="1"/>
            <a:r>
              <a:rPr dirty="0"/>
              <a:t>則可以利用大數據技術來進行</a:t>
            </a:r>
            <a:r>
              <a:rPr dirty="0">
                <a:solidFill>
                  <a:srgbClr val="C00000"/>
                </a:solidFill>
                <a:highlight>
                  <a:srgbClr val="FFFF00"/>
                </a:highlight>
              </a:rPr>
              <a:t>風險評估</a:t>
            </a:r>
            <a:r>
              <a:rPr dirty="0"/>
              <a:t>，</a:t>
            </a:r>
            <a:endParaRPr lang="en-US" dirty="0"/>
          </a:p>
          <a:p>
            <a:pPr lvl="1"/>
            <a:r>
              <a:rPr dirty="0"/>
              <a:t>及時調整投資組合，避免潛在的市場風險。</a:t>
            </a:r>
          </a:p>
        </p:txBody>
      </p:sp>
      <p:sp>
        <p:nvSpPr>
          <p:cNvPr id="2" name="Title 1"/>
          <p:cNvSpPr>
            <a:spLocks noGrp="1"/>
          </p:cNvSpPr>
          <p:nvPr>
            <p:ph type="title"/>
          </p:nvPr>
        </p:nvSpPr>
        <p:spPr/>
        <p:txBody>
          <a:bodyPr>
            <a:normAutofit fontScale="90000"/>
          </a:bodyPr>
          <a:lstStyle/>
          <a:p>
            <a:r>
              <a:rPr lang="zh-TW" altLang="en-US" b="0" i="0" dirty="0">
                <a:solidFill>
                  <a:srgbClr val="212529"/>
                </a:solidFill>
                <a:effectLst/>
                <a:latin typeface="system-ui"/>
              </a:rPr>
              <a:t>☎ </a:t>
            </a:r>
            <a:r>
              <a:rPr dirty="0"/>
              <a:t>2.1 提升</a:t>
            </a:r>
            <a:r>
              <a:rPr dirty="0">
                <a:solidFill>
                  <a:srgbClr val="7030A0"/>
                </a:solidFill>
                <a:highlight>
                  <a:srgbClr val="FFFF00"/>
                </a:highlight>
              </a:rPr>
              <a:t>決策</a:t>
            </a:r>
            <a:r>
              <a:rPr dirty="0">
                <a:solidFill>
                  <a:srgbClr val="7030A0"/>
                </a:solidFill>
              </a:rPr>
              <a:t>的科學性</a:t>
            </a:r>
            <a:r>
              <a:rPr dirty="0"/>
              <a:t>與</a:t>
            </a:r>
            <a:r>
              <a:rPr dirty="0">
                <a:solidFill>
                  <a:srgbClr val="7030A0"/>
                </a:solidFill>
              </a:rPr>
              <a:t>準確性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dirty="0"/>
              <a:t>大數據技術能夠</a:t>
            </a:r>
            <a:r>
              <a:rPr dirty="0">
                <a:solidFill>
                  <a:srgbClr val="7030A0"/>
                </a:solidFill>
              </a:rPr>
              <a:t>幫助企業在早期識別潛在風險</a:t>
            </a:r>
            <a:r>
              <a:rPr dirty="0"/>
              <a:t>，企業可以發現風險信號</a:t>
            </a:r>
            <a:r>
              <a:rPr lang="zh-CN" altLang="en-US" dirty="0"/>
              <a:t>：</a:t>
            </a:r>
            <a:endParaRPr lang="en-US" dirty="0"/>
          </a:p>
          <a:p>
            <a:r>
              <a:rPr dirty="0"/>
              <a:t>如</a:t>
            </a:r>
            <a:r>
              <a:rPr lang="zh-CN" altLang="en-US" dirty="0"/>
              <a:t>：</a:t>
            </a:r>
            <a:r>
              <a:rPr dirty="0">
                <a:solidFill>
                  <a:srgbClr val="7030A0"/>
                </a:solidFill>
                <a:highlight>
                  <a:srgbClr val="FFFF00"/>
                </a:highlight>
              </a:rPr>
              <a:t>市場波動</a:t>
            </a:r>
            <a:r>
              <a:rPr dirty="0"/>
              <a:t>、</a:t>
            </a:r>
            <a:r>
              <a:rPr lang="zh-TW" altLang="en-US" dirty="0">
                <a:solidFill>
                  <a:srgbClr val="7030A0"/>
                </a:solidFill>
                <a:highlight>
                  <a:srgbClr val="FFFF00"/>
                </a:highlight>
              </a:rPr>
              <a:t>供應鏈中斷</a:t>
            </a:r>
            <a:r>
              <a:rPr lang="zh-TW" altLang="en-US" dirty="0"/>
              <a:t>、</a:t>
            </a:r>
            <a:r>
              <a:rPr lang="zh-TW" altLang="en-US" dirty="0">
                <a:solidFill>
                  <a:srgbClr val="7030A0"/>
                </a:solidFill>
                <a:highlight>
                  <a:srgbClr val="FFFF00"/>
                </a:highlight>
              </a:rPr>
              <a:t>欺詐活動</a:t>
            </a:r>
            <a:r>
              <a:rPr dirty="0"/>
              <a:t>等。</a:t>
            </a:r>
            <a:endParaRPr lang="en-US" dirty="0"/>
          </a:p>
          <a:p>
            <a:r>
              <a:rPr dirty="0"/>
              <a:t>這使得企業能夠更加主動地應對風險，減少損失。</a:t>
            </a:r>
            <a:endParaRPr lang="en-US" dirty="0"/>
          </a:p>
          <a:p>
            <a:r>
              <a:rPr dirty="0"/>
              <a:t>在金融行業</a:t>
            </a:r>
            <a:r>
              <a:rPr lang="zh-CN" altLang="en-US" dirty="0"/>
              <a:t>：</a:t>
            </a:r>
            <a:endParaRPr lang="en-US" altLang="zh-CN" dirty="0"/>
          </a:p>
          <a:p>
            <a:pPr lvl="1"/>
            <a:r>
              <a:rPr dirty="0"/>
              <a:t>大數據被廣泛應用於風險控制，</a:t>
            </a:r>
            <a:endParaRPr lang="en-US" dirty="0"/>
          </a:p>
          <a:p>
            <a:pPr lvl="1"/>
            <a:r>
              <a:rPr dirty="0"/>
              <a:t>例如</a:t>
            </a:r>
            <a:r>
              <a:rPr lang="zh-CN" altLang="en-US" dirty="0"/>
              <a:t>：</a:t>
            </a:r>
            <a:r>
              <a:rPr dirty="0"/>
              <a:t>信用</a:t>
            </a:r>
            <a:r>
              <a:rPr dirty="0">
                <a:solidFill>
                  <a:srgbClr val="7030A0"/>
                </a:solidFill>
                <a:highlight>
                  <a:srgbClr val="FFFF00"/>
                </a:highlight>
              </a:rPr>
              <a:t>風險評估</a:t>
            </a:r>
            <a:r>
              <a:rPr lang="zh-TW" altLang="en-US" dirty="0"/>
              <a:t>、</a:t>
            </a:r>
            <a:r>
              <a:rPr dirty="0">
                <a:solidFill>
                  <a:srgbClr val="7030A0"/>
                </a:solidFill>
                <a:highlight>
                  <a:srgbClr val="FFFF00"/>
                </a:highlight>
              </a:rPr>
              <a:t>交易欺詐檢測</a:t>
            </a:r>
            <a:r>
              <a:rPr dirty="0"/>
              <a:t>。</a:t>
            </a:r>
            <a:endParaRPr lang="en-US" dirty="0"/>
          </a:p>
          <a:p>
            <a:pPr lvl="1"/>
            <a:r>
              <a:rPr dirty="0"/>
              <a:t>通過分析客戶的</a:t>
            </a:r>
            <a:r>
              <a:rPr dirty="0">
                <a:solidFill>
                  <a:srgbClr val="C00000"/>
                </a:solidFill>
              </a:rPr>
              <a:t>交易記錄</a:t>
            </a:r>
            <a:r>
              <a:rPr dirty="0"/>
              <a:t>和</a:t>
            </a:r>
            <a:r>
              <a:rPr dirty="0">
                <a:solidFill>
                  <a:srgbClr val="C00000"/>
                </a:solidFill>
              </a:rPr>
              <a:t>行為模式</a:t>
            </a:r>
            <a:r>
              <a:rPr dirty="0"/>
              <a:t>，</a:t>
            </a:r>
            <a:endParaRPr lang="en-US" dirty="0"/>
          </a:p>
          <a:p>
            <a:pPr lvl="1"/>
            <a:r>
              <a:rPr dirty="0"/>
              <a:t>金融機構可以及時發現異常行為，並採取措施防止欺詐事件的發生</a:t>
            </a:r>
          </a:p>
        </p:txBody>
      </p:sp>
      <p:sp>
        <p:nvSpPr>
          <p:cNvPr id="2" name="Title 1"/>
          <p:cNvSpPr>
            <a:spLocks noGrp="1"/>
          </p:cNvSpPr>
          <p:nvPr>
            <p:ph type="title"/>
          </p:nvPr>
        </p:nvSpPr>
        <p:spPr/>
        <p:txBody>
          <a:bodyPr/>
          <a:lstStyle/>
          <a:p>
            <a:r>
              <a:rPr lang="zh-TW" altLang="en-US" b="0" i="0" dirty="0">
                <a:solidFill>
                  <a:srgbClr val="212529"/>
                </a:solidFill>
                <a:effectLst/>
                <a:latin typeface="system-ui"/>
              </a:rPr>
              <a:t>☎ </a:t>
            </a:r>
            <a:r>
              <a:rPr dirty="0"/>
              <a:t>2.2 強化</a:t>
            </a:r>
            <a:r>
              <a:rPr dirty="0">
                <a:solidFill>
                  <a:srgbClr val="7030A0"/>
                </a:solidFill>
                <a:highlight>
                  <a:srgbClr val="FFFF00"/>
                </a:highlight>
              </a:rPr>
              <a:t>風險</a:t>
            </a:r>
            <a:r>
              <a:rPr dirty="0">
                <a:solidFill>
                  <a:srgbClr val="7030A0"/>
                </a:solidFill>
              </a:rPr>
              <a:t>管理</a:t>
            </a:r>
            <a:r>
              <a:rPr dirty="0"/>
              <a:t>與控制</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dirty="0">
                <a:solidFill>
                  <a:srgbClr val="7030A0"/>
                </a:solidFill>
                <a:highlight>
                  <a:srgbClr val="FFFF00"/>
                </a:highlight>
              </a:rPr>
              <a:t>大數據</a:t>
            </a:r>
            <a:r>
              <a:rPr dirty="0"/>
              <a:t>不僅僅是</a:t>
            </a:r>
            <a:r>
              <a:rPr dirty="0">
                <a:solidFill>
                  <a:srgbClr val="C00000"/>
                </a:solidFill>
                <a:highlight>
                  <a:srgbClr val="FFFF00"/>
                </a:highlight>
              </a:rPr>
              <a:t>決策支持工具</a:t>
            </a:r>
            <a:r>
              <a:rPr dirty="0"/>
              <a:t>，更是</a:t>
            </a:r>
            <a:r>
              <a:rPr dirty="0">
                <a:solidFill>
                  <a:srgbClr val="C00000"/>
                </a:solidFill>
                <a:highlight>
                  <a:srgbClr val="FFFF00"/>
                </a:highlight>
              </a:rPr>
              <a:t>驅動商業模式創新</a:t>
            </a:r>
            <a:r>
              <a:rPr dirty="0"/>
              <a:t>的一個關鍵因素。企業可以利用大數據來探索新的商業模式，</a:t>
            </a:r>
            <a:endParaRPr lang="en-US" dirty="0"/>
          </a:p>
          <a:p>
            <a:r>
              <a:rPr dirty="0"/>
              <a:t>例如</a:t>
            </a:r>
            <a:r>
              <a:rPr lang="zh-CN" altLang="en-US" dirty="0"/>
              <a:t>：</a:t>
            </a:r>
            <a:endParaRPr lang="en-US" altLang="zh-CN" dirty="0"/>
          </a:p>
          <a:p>
            <a:pPr lvl="1"/>
            <a:r>
              <a:rPr sz="4500" dirty="0">
                <a:solidFill>
                  <a:srgbClr val="7030A0"/>
                </a:solidFill>
                <a:highlight>
                  <a:srgbClr val="FFFF00"/>
                </a:highlight>
              </a:rPr>
              <a:t>按需定製</a:t>
            </a:r>
            <a:r>
              <a:rPr dirty="0"/>
              <a:t>、</a:t>
            </a:r>
            <a:r>
              <a:rPr lang="zh-TW" altLang="en-US" sz="4400" dirty="0">
                <a:solidFill>
                  <a:srgbClr val="7030A0"/>
                </a:solidFill>
                <a:highlight>
                  <a:srgbClr val="FFFF00"/>
                </a:highlight>
              </a:rPr>
              <a:t>訂閱服務</a:t>
            </a:r>
            <a:r>
              <a:rPr lang="zh-TW" altLang="en-US" dirty="0"/>
              <a:t>、</a:t>
            </a:r>
            <a:r>
              <a:rPr dirty="0"/>
              <a:t>基於</a:t>
            </a:r>
            <a:r>
              <a:rPr lang="zh-TW" altLang="en-US" sz="4400" dirty="0">
                <a:solidFill>
                  <a:srgbClr val="7030A0"/>
                </a:solidFill>
                <a:highlight>
                  <a:srgbClr val="FFFF00"/>
                </a:highlight>
              </a:rPr>
              <a:t>數據的增值服務</a:t>
            </a:r>
            <a:r>
              <a:rPr dirty="0"/>
              <a:t>。</a:t>
            </a:r>
            <a:endParaRPr lang="en-US" dirty="0"/>
          </a:p>
          <a:p>
            <a:r>
              <a:rPr dirty="0"/>
              <a:t>這些創新模式能夠幫助企業開拓新的市場，提升競爭優勢。例如</a:t>
            </a:r>
            <a:r>
              <a:rPr lang="zh-CN" altLang="en-US" dirty="0"/>
              <a:t>：</a:t>
            </a:r>
            <a:endParaRPr lang="en-US" altLang="zh-CN" dirty="0"/>
          </a:p>
          <a:p>
            <a:r>
              <a:rPr lang="en-US" dirty="0">
                <a:solidFill>
                  <a:srgbClr val="7030A0"/>
                </a:solidFill>
              </a:rPr>
              <a:t>(1).</a:t>
            </a:r>
            <a:r>
              <a:rPr lang="zh-CN" altLang="en-US" dirty="0">
                <a:solidFill>
                  <a:srgbClr val="7030A0"/>
                </a:solidFill>
              </a:rPr>
              <a:t> </a:t>
            </a:r>
            <a:r>
              <a:rPr dirty="0">
                <a:solidFill>
                  <a:srgbClr val="7030A0"/>
                </a:solidFill>
              </a:rPr>
              <a:t>流媒體平台</a:t>
            </a:r>
            <a:r>
              <a:rPr lang="zh-CN" altLang="en-US" dirty="0">
                <a:solidFill>
                  <a:srgbClr val="7030A0"/>
                </a:solidFill>
              </a:rPr>
              <a:t>：</a:t>
            </a:r>
            <a:endParaRPr lang="en-US" altLang="zh-CN" dirty="0">
              <a:solidFill>
                <a:srgbClr val="7030A0"/>
              </a:solidFill>
            </a:endParaRPr>
          </a:p>
          <a:p>
            <a:pPr lvl="1"/>
            <a:r>
              <a:rPr dirty="0"/>
              <a:t>利用大數據分析來了解用戶的觀看習慣，</a:t>
            </a:r>
            <a:endParaRPr lang="en-US" dirty="0"/>
          </a:p>
          <a:p>
            <a:pPr lvl="1"/>
            <a:r>
              <a:rPr dirty="0"/>
              <a:t>從而推出個性化的內容推薦，並通過</a:t>
            </a:r>
            <a:r>
              <a:rPr lang="zh-TW" altLang="en-US" sz="2900" dirty="0">
                <a:solidFill>
                  <a:srgbClr val="7030A0"/>
                </a:solidFill>
                <a:highlight>
                  <a:srgbClr val="FFFF00"/>
                </a:highlight>
              </a:rPr>
              <a:t>訂閱模式</a:t>
            </a:r>
            <a:r>
              <a:rPr dirty="0"/>
              <a:t>實現穩定的收入來源。</a:t>
            </a:r>
            <a:endParaRPr lang="en-US" dirty="0"/>
          </a:p>
          <a:p>
            <a:r>
              <a:rPr lang="en-US" altLang="zh-TW" dirty="0">
                <a:solidFill>
                  <a:srgbClr val="7030A0"/>
                </a:solidFill>
              </a:rPr>
              <a:t>(2). </a:t>
            </a:r>
            <a:r>
              <a:rPr dirty="0">
                <a:solidFill>
                  <a:srgbClr val="7030A0"/>
                </a:solidFill>
              </a:rPr>
              <a:t>製造業企業</a:t>
            </a:r>
            <a:r>
              <a:rPr lang="zh-CN" altLang="en-US" dirty="0">
                <a:solidFill>
                  <a:srgbClr val="7030A0"/>
                </a:solidFill>
              </a:rPr>
              <a:t>：</a:t>
            </a:r>
            <a:endParaRPr lang="en-US" altLang="zh-CN" dirty="0">
              <a:solidFill>
                <a:srgbClr val="7030A0"/>
              </a:solidFill>
            </a:endParaRPr>
          </a:p>
          <a:p>
            <a:pPr lvl="1"/>
            <a:r>
              <a:rPr dirty="0"/>
              <a:t>可以通過大數據分析來優化生產流程，</a:t>
            </a:r>
            <a:endParaRPr lang="en-US" dirty="0"/>
          </a:p>
          <a:p>
            <a:pPr lvl="1"/>
            <a:r>
              <a:rPr dirty="0"/>
              <a:t>實現</a:t>
            </a:r>
            <a:r>
              <a:rPr lang="zh-TW" altLang="en-US" sz="2900" dirty="0">
                <a:solidFill>
                  <a:srgbClr val="7030A0"/>
                </a:solidFill>
                <a:highlight>
                  <a:srgbClr val="FFFF00"/>
                </a:highlight>
              </a:rPr>
              <a:t>按需生產</a:t>
            </a:r>
            <a:r>
              <a:rPr dirty="0"/>
              <a:t>，降低成本並提高效率。</a:t>
            </a:r>
          </a:p>
        </p:txBody>
      </p:sp>
      <p:sp>
        <p:nvSpPr>
          <p:cNvPr id="2" name="Title 1"/>
          <p:cNvSpPr>
            <a:spLocks noGrp="1"/>
          </p:cNvSpPr>
          <p:nvPr>
            <p:ph type="title"/>
          </p:nvPr>
        </p:nvSpPr>
        <p:spPr/>
        <p:txBody>
          <a:bodyPr>
            <a:normAutofit fontScale="90000"/>
          </a:bodyPr>
          <a:lstStyle/>
          <a:p>
            <a:r>
              <a:rPr lang="zh-TW" altLang="en-US" b="0" i="0" dirty="0">
                <a:solidFill>
                  <a:srgbClr val="212529"/>
                </a:solidFill>
                <a:effectLst/>
                <a:latin typeface="system-ui"/>
              </a:rPr>
              <a:t>☎ </a:t>
            </a:r>
            <a:r>
              <a:rPr dirty="0"/>
              <a:t>2.3 支持</a:t>
            </a:r>
            <a:r>
              <a:rPr dirty="0">
                <a:solidFill>
                  <a:srgbClr val="7030A0"/>
                </a:solidFill>
                <a:highlight>
                  <a:srgbClr val="FFFF00"/>
                </a:highlight>
              </a:rPr>
              <a:t>商業模式</a:t>
            </a:r>
            <a:r>
              <a:rPr lang="zh-CN" altLang="en-US" dirty="0">
                <a:solidFill>
                  <a:srgbClr val="7030A0"/>
                </a:solidFill>
              </a:rPr>
              <a:t>的</a:t>
            </a:r>
            <a:r>
              <a:rPr lang="zh-TW" altLang="en-US" dirty="0">
                <a:solidFill>
                  <a:srgbClr val="7030A0"/>
                </a:solidFill>
              </a:rPr>
              <a:t>創新</a:t>
            </a:r>
            <a:r>
              <a:rPr dirty="0">
                <a:solidFill>
                  <a:srgbClr val="7030A0"/>
                </a:solidFill>
              </a:rPr>
              <a:t>變革</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3861B1CB-4A27-4A3F-A048-A7A3A1AFAB69}"/>
              </a:ext>
            </a:extLst>
          </p:cNvPr>
          <p:cNvSpPr>
            <a:spLocks noGrp="1"/>
          </p:cNvSpPr>
          <p:nvPr>
            <p:ph type="subTitle" idx="1"/>
          </p:nvPr>
        </p:nvSpPr>
        <p:spPr/>
        <p:txBody>
          <a:bodyPr/>
          <a:lstStyle/>
          <a:p>
            <a:r>
              <a:rPr lang="zh-TW" altLang="en-US" b="1" i="0" dirty="0">
                <a:solidFill>
                  <a:srgbClr val="FF0000"/>
                </a:solidFill>
                <a:effectLst/>
                <a:latin typeface="system-ui"/>
              </a:rPr>
              <a:t>☎ </a:t>
            </a:r>
            <a:r>
              <a:rPr lang="en-US" altLang="zh-TW" dirty="0"/>
              <a:t>3. </a:t>
            </a:r>
            <a:r>
              <a:rPr lang="zh-TW" altLang="en-US" dirty="0"/>
              <a:t>大數據驅動的經營模式變革</a:t>
            </a:r>
          </a:p>
        </p:txBody>
      </p:sp>
    </p:spTree>
    <p:extLst>
      <p:ext uri="{BB962C8B-B14F-4D97-AF65-F5344CB8AC3E}">
        <p14:creationId xmlns:p14="http://schemas.microsoft.com/office/powerpoint/2010/main" val="1955522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sz="3000" dirty="0"/>
              <a:t>隨著大數據技術的發展，越來越多的企業開始</a:t>
            </a:r>
            <a:r>
              <a:rPr sz="3000" dirty="0">
                <a:solidFill>
                  <a:srgbClr val="7030A0"/>
                </a:solidFill>
                <a:highlight>
                  <a:srgbClr val="FFFF00"/>
                </a:highlight>
              </a:rPr>
              <a:t>轉向資料驅動的經營模式</a:t>
            </a:r>
            <a:r>
              <a:rPr sz="3000" dirty="0"/>
              <a:t>。</a:t>
            </a:r>
            <a:endParaRPr lang="en-US" sz="3000" dirty="0"/>
          </a:p>
          <a:p>
            <a:pPr lvl="1"/>
            <a:r>
              <a:rPr sz="3200" dirty="0"/>
              <a:t>在這種模式下，</a:t>
            </a:r>
            <a:r>
              <a:rPr sz="3200" dirty="0">
                <a:solidFill>
                  <a:srgbClr val="C00000"/>
                </a:solidFill>
                <a:highlight>
                  <a:srgbClr val="FFFF00"/>
                </a:highlight>
              </a:rPr>
              <a:t>數據</a:t>
            </a:r>
            <a:r>
              <a:rPr sz="3200" dirty="0">
                <a:solidFill>
                  <a:srgbClr val="C00000"/>
                </a:solidFill>
              </a:rPr>
              <a:t>成為了企業最重要的資產</a:t>
            </a:r>
            <a:r>
              <a:rPr sz="3200" dirty="0"/>
              <a:t>之一，</a:t>
            </a:r>
            <a:endParaRPr lang="en-US" sz="3200" dirty="0"/>
          </a:p>
          <a:p>
            <a:pPr lvl="1"/>
            <a:r>
              <a:rPr sz="3000" dirty="0"/>
              <a:t>企業的</a:t>
            </a:r>
            <a:r>
              <a:rPr sz="3000" dirty="0">
                <a:solidFill>
                  <a:srgbClr val="C00000"/>
                </a:solidFill>
                <a:highlight>
                  <a:srgbClr val="FFFF00"/>
                </a:highlight>
              </a:rPr>
              <a:t>各項決策</a:t>
            </a:r>
            <a:r>
              <a:rPr sz="3000" dirty="0"/>
              <a:t>和</a:t>
            </a:r>
            <a:r>
              <a:rPr lang="zh-TW" altLang="en-US" sz="3000" dirty="0">
                <a:solidFill>
                  <a:srgbClr val="C00000"/>
                </a:solidFill>
                <a:highlight>
                  <a:srgbClr val="FFFF00"/>
                </a:highlight>
              </a:rPr>
              <a:t>業務活動</a:t>
            </a:r>
            <a:r>
              <a:rPr sz="3000" dirty="0"/>
              <a:t>都</a:t>
            </a:r>
            <a:r>
              <a:rPr sz="3000" dirty="0">
                <a:solidFill>
                  <a:srgbClr val="C00000"/>
                </a:solidFill>
              </a:rPr>
              <a:t>基於數據</a:t>
            </a:r>
            <a:r>
              <a:rPr sz="3000" dirty="0"/>
              <a:t>進行。</a:t>
            </a:r>
            <a:endParaRPr lang="en-US" sz="3000" dirty="0"/>
          </a:p>
          <a:p>
            <a:r>
              <a:rPr sz="3000" dirty="0"/>
              <a:t>這種轉變不僅提升了企業的運營效率，還</a:t>
            </a:r>
            <a:r>
              <a:rPr sz="3000" dirty="0">
                <a:solidFill>
                  <a:srgbClr val="C00000"/>
                </a:solidFill>
              </a:rPr>
              <a:t>改變了傳統的商業模式</a:t>
            </a:r>
            <a:r>
              <a:rPr sz="3000" dirty="0"/>
              <a:t>。</a:t>
            </a:r>
            <a:endParaRPr lang="en-US" sz="3000" dirty="0"/>
          </a:p>
          <a:p>
            <a:r>
              <a:rPr lang="zh-TW" altLang="en-US" b="1" i="0" dirty="0">
                <a:solidFill>
                  <a:srgbClr val="FF0000"/>
                </a:solidFill>
                <a:effectLst/>
                <a:latin typeface="system-ui"/>
              </a:rPr>
              <a:t>☎</a:t>
            </a:r>
            <a:r>
              <a:rPr lang="en-US" dirty="0">
                <a:solidFill>
                  <a:srgbClr val="7030A0"/>
                </a:solidFill>
              </a:rPr>
              <a:t>(1).</a:t>
            </a:r>
            <a:r>
              <a:rPr lang="zh-CN" altLang="en-US" dirty="0">
                <a:solidFill>
                  <a:srgbClr val="7030A0"/>
                </a:solidFill>
              </a:rPr>
              <a:t> </a:t>
            </a:r>
            <a:r>
              <a:rPr dirty="0">
                <a:solidFill>
                  <a:srgbClr val="7030A0"/>
                </a:solidFill>
              </a:rPr>
              <a:t>個性化服務：</a:t>
            </a:r>
            <a:endParaRPr lang="en-US" dirty="0">
              <a:solidFill>
                <a:srgbClr val="7030A0"/>
              </a:solidFill>
            </a:endParaRPr>
          </a:p>
        </p:txBody>
      </p:sp>
      <p:sp>
        <p:nvSpPr>
          <p:cNvPr id="2" name="Title 1"/>
          <p:cNvSpPr>
            <a:spLocks noGrp="1"/>
          </p:cNvSpPr>
          <p:nvPr>
            <p:ph type="title"/>
          </p:nvPr>
        </p:nvSpPr>
        <p:spPr/>
        <p:txBody>
          <a:bodyPr/>
          <a:lstStyle/>
          <a:p>
            <a:r>
              <a:t>3.1 資料驅動的經營模式</a:t>
            </a:r>
          </a:p>
        </p:txBody>
      </p:sp>
    </p:spTree>
    <p:extLst>
      <p:ext uri="{BB962C8B-B14F-4D97-AF65-F5344CB8AC3E}">
        <p14:creationId xmlns:p14="http://schemas.microsoft.com/office/powerpoint/2010/main" val="630313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b="1" i="0" dirty="0">
                <a:solidFill>
                  <a:srgbClr val="FF0000"/>
                </a:solidFill>
                <a:effectLst/>
                <a:latin typeface="system-ui"/>
              </a:rPr>
              <a:t>☎</a:t>
            </a:r>
            <a:r>
              <a:rPr lang="en-US" dirty="0">
                <a:solidFill>
                  <a:srgbClr val="7030A0"/>
                </a:solidFill>
              </a:rPr>
              <a:t>(1).</a:t>
            </a:r>
            <a:r>
              <a:rPr lang="zh-CN" altLang="en-US" dirty="0">
                <a:solidFill>
                  <a:srgbClr val="7030A0"/>
                </a:solidFill>
              </a:rPr>
              <a:t> </a:t>
            </a:r>
            <a:r>
              <a:rPr dirty="0">
                <a:solidFill>
                  <a:srgbClr val="7030A0"/>
                </a:solidFill>
              </a:rPr>
              <a:t>個性化服務：</a:t>
            </a:r>
            <a:endParaRPr lang="en-US" dirty="0">
              <a:solidFill>
                <a:srgbClr val="7030A0"/>
              </a:solidFill>
            </a:endParaRPr>
          </a:p>
          <a:p>
            <a:pPr lvl="1"/>
            <a:r>
              <a:rPr sz="3600" dirty="0"/>
              <a:t>大數據幫助企業提供更具針對性的個性化服務。</a:t>
            </a:r>
            <a:endParaRPr lang="en-US" sz="3600" dirty="0"/>
          </a:p>
          <a:p>
            <a:pPr lvl="1"/>
            <a:r>
              <a:rPr sz="3600" dirty="0"/>
              <a:t>例如</a:t>
            </a:r>
            <a:r>
              <a:rPr lang="zh-CN" altLang="en-US" sz="3600" dirty="0"/>
              <a:t>：</a:t>
            </a:r>
            <a:endParaRPr lang="en-US" altLang="zh-CN" sz="3600" dirty="0"/>
          </a:p>
          <a:p>
            <a:pPr lvl="2"/>
            <a:r>
              <a:rPr sz="3200" dirty="0">
                <a:solidFill>
                  <a:srgbClr val="C00000"/>
                </a:solidFill>
                <a:highlight>
                  <a:srgbClr val="FFFF00"/>
                </a:highlight>
              </a:rPr>
              <a:t>電商</a:t>
            </a:r>
            <a:r>
              <a:rPr sz="3200" dirty="0"/>
              <a:t>企業可以通過</a:t>
            </a:r>
            <a:r>
              <a:rPr sz="3200" dirty="0">
                <a:solidFill>
                  <a:srgbClr val="C00000"/>
                </a:solidFill>
              </a:rPr>
              <a:t>分析顧客的購物習慣</a:t>
            </a:r>
            <a:r>
              <a:rPr sz="3200" dirty="0"/>
              <a:t>，提供</a:t>
            </a:r>
            <a:r>
              <a:rPr sz="3200" dirty="0">
                <a:solidFill>
                  <a:srgbClr val="C00000"/>
                </a:solidFill>
                <a:highlight>
                  <a:srgbClr val="FFFF00"/>
                </a:highlight>
              </a:rPr>
              <a:t>個性化的產品推薦</a:t>
            </a:r>
            <a:r>
              <a:rPr sz="3200" dirty="0"/>
              <a:t>，從而提升顧客滿意度和忠誠度。</a:t>
            </a:r>
            <a:endParaRPr lang="en-US" sz="3200" dirty="0"/>
          </a:p>
          <a:p>
            <a:pPr lvl="2"/>
            <a:r>
              <a:rPr sz="3200" dirty="0"/>
              <a:t>從而更好地</a:t>
            </a:r>
            <a:r>
              <a:rPr sz="3200" dirty="0">
                <a:solidFill>
                  <a:srgbClr val="C00000"/>
                </a:solidFill>
              </a:rPr>
              <a:t>計劃庫存</a:t>
            </a:r>
            <a:r>
              <a:rPr sz="3200" dirty="0"/>
              <a:t>和</a:t>
            </a:r>
            <a:r>
              <a:rPr sz="3200" dirty="0">
                <a:solidFill>
                  <a:srgbClr val="C00000"/>
                </a:solidFill>
              </a:rPr>
              <a:t>營銷活動</a:t>
            </a:r>
          </a:p>
        </p:txBody>
      </p:sp>
      <p:sp>
        <p:nvSpPr>
          <p:cNvPr id="2" name="Title 1"/>
          <p:cNvSpPr>
            <a:spLocks noGrp="1"/>
          </p:cNvSpPr>
          <p:nvPr>
            <p:ph type="title"/>
          </p:nvPr>
        </p:nvSpPr>
        <p:spPr/>
        <p:txBody>
          <a:bodyPr/>
          <a:lstStyle/>
          <a:p>
            <a:r>
              <a:t>3.1 資料驅動的經營模式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zh-TW" altLang="en-US" sz="4400" b="1" i="0" dirty="0">
                <a:solidFill>
                  <a:srgbClr val="FF0000"/>
                </a:solidFill>
                <a:effectLst/>
                <a:latin typeface="system-ui"/>
              </a:rPr>
              <a:t>☎</a:t>
            </a:r>
            <a:r>
              <a:rPr lang="en-US" altLang="zh-TW" sz="4400" dirty="0">
                <a:solidFill>
                  <a:srgbClr val="7030A0"/>
                </a:solidFill>
              </a:rPr>
              <a:t>(2). </a:t>
            </a:r>
            <a:r>
              <a:rPr sz="4400" dirty="0">
                <a:solidFill>
                  <a:srgbClr val="7030A0"/>
                </a:solidFill>
              </a:rPr>
              <a:t>動態定價：</a:t>
            </a:r>
            <a:endParaRPr lang="en-US" sz="4400" dirty="0">
              <a:solidFill>
                <a:srgbClr val="7030A0"/>
              </a:solidFill>
            </a:endParaRPr>
          </a:p>
          <a:p>
            <a:pPr lvl="1"/>
            <a:r>
              <a:rPr sz="4000" dirty="0"/>
              <a:t>利用</a:t>
            </a:r>
            <a:r>
              <a:rPr sz="4000" dirty="0">
                <a:solidFill>
                  <a:srgbClr val="C00000"/>
                </a:solidFill>
              </a:rPr>
              <a:t>大數據技術</a:t>
            </a:r>
            <a:r>
              <a:rPr sz="4000" dirty="0"/>
              <a:t>，企業可以根據</a:t>
            </a:r>
            <a:r>
              <a:rPr sz="4000" dirty="0">
                <a:solidFill>
                  <a:srgbClr val="C00000"/>
                </a:solidFill>
              </a:rPr>
              <a:t>市場需求</a:t>
            </a:r>
            <a:r>
              <a:rPr sz="4000" dirty="0"/>
              <a:t>的變化和</a:t>
            </a:r>
            <a:r>
              <a:rPr sz="4000" dirty="0">
                <a:solidFill>
                  <a:srgbClr val="C00000"/>
                </a:solidFill>
              </a:rPr>
              <a:t>競爭對手</a:t>
            </a:r>
            <a:r>
              <a:rPr sz="4000" dirty="0"/>
              <a:t>的行動，</a:t>
            </a:r>
            <a:r>
              <a:rPr sz="4000" dirty="0">
                <a:solidFill>
                  <a:srgbClr val="C00000"/>
                </a:solidFill>
              </a:rPr>
              <a:t>實時調整產品價格</a:t>
            </a:r>
            <a:r>
              <a:rPr sz="4000" dirty="0"/>
              <a:t>。</a:t>
            </a:r>
            <a:endParaRPr lang="en-US" sz="4000" dirty="0"/>
          </a:p>
          <a:p>
            <a:pPr lvl="1"/>
            <a:r>
              <a:rPr sz="4000" dirty="0"/>
              <a:t>這種動態定價策略幫助企業在激烈的市場競爭中保持價格優勢，並最大化利潤。</a:t>
            </a:r>
            <a:endParaRPr lang="en-US" sz="4000" dirty="0"/>
          </a:p>
        </p:txBody>
      </p:sp>
      <p:sp>
        <p:nvSpPr>
          <p:cNvPr id="2" name="Title 1"/>
          <p:cNvSpPr>
            <a:spLocks noGrp="1"/>
          </p:cNvSpPr>
          <p:nvPr>
            <p:ph type="title"/>
          </p:nvPr>
        </p:nvSpPr>
        <p:spPr/>
        <p:txBody>
          <a:bodyPr/>
          <a:lstStyle/>
          <a:p>
            <a:r>
              <a:t>3.1 資料驅動的經營模式</a:t>
            </a:r>
          </a:p>
        </p:txBody>
      </p:sp>
    </p:spTree>
    <p:extLst>
      <p:ext uri="{BB962C8B-B14F-4D97-AF65-F5344CB8AC3E}">
        <p14:creationId xmlns:p14="http://schemas.microsoft.com/office/powerpoint/2010/main" val="283909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zh-TW" altLang="en-US" sz="4000" b="1" i="0" dirty="0">
                <a:solidFill>
                  <a:srgbClr val="FF0000"/>
                </a:solidFill>
                <a:effectLst/>
                <a:latin typeface="system-ui"/>
              </a:rPr>
              <a:t>☎</a:t>
            </a:r>
            <a:r>
              <a:rPr lang="en-US" altLang="zh-TW" dirty="0">
                <a:solidFill>
                  <a:srgbClr val="7030A0"/>
                </a:solidFill>
              </a:rPr>
              <a:t>(3). </a:t>
            </a:r>
            <a:r>
              <a:rPr dirty="0">
                <a:solidFill>
                  <a:srgbClr val="7030A0"/>
                </a:solidFill>
              </a:rPr>
              <a:t>預測分析：</a:t>
            </a:r>
            <a:endParaRPr lang="en-US" dirty="0">
              <a:solidFill>
                <a:srgbClr val="7030A0"/>
              </a:solidFill>
            </a:endParaRPr>
          </a:p>
          <a:p>
            <a:pPr lvl="1"/>
            <a:r>
              <a:rPr sz="4000" dirty="0">
                <a:solidFill>
                  <a:srgbClr val="C00000"/>
                </a:solidFill>
              </a:rPr>
              <a:t>大數據的預測分析</a:t>
            </a:r>
            <a:r>
              <a:rPr sz="4000" dirty="0"/>
              <a:t>能力使企業能夠預測市場趨勢和顧客需求，從而提前調整經營策略。</a:t>
            </a:r>
            <a:endParaRPr lang="en-US" sz="4000" dirty="0"/>
          </a:p>
          <a:p>
            <a:pPr lvl="1"/>
            <a:r>
              <a:rPr sz="4000" dirty="0"/>
              <a:t>例如</a:t>
            </a:r>
            <a:r>
              <a:rPr lang="zh-CN" altLang="en-US" sz="4000" dirty="0"/>
              <a:t>：</a:t>
            </a:r>
            <a:endParaRPr lang="en-US" altLang="zh-CN" sz="4000" dirty="0"/>
          </a:p>
          <a:p>
            <a:pPr lvl="1"/>
            <a:r>
              <a:rPr sz="4000" dirty="0"/>
              <a:t>零售商</a:t>
            </a:r>
            <a:r>
              <a:rPr lang="zh-CN" altLang="en-US" sz="4000" dirty="0"/>
              <a:t>：</a:t>
            </a:r>
            <a:r>
              <a:rPr sz="4000" dirty="0"/>
              <a:t>可以</a:t>
            </a:r>
            <a:r>
              <a:rPr sz="4000" dirty="0">
                <a:solidFill>
                  <a:srgbClr val="C00000"/>
                </a:solidFill>
              </a:rPr>
              <a:t>根據季節性銷售數據</a:t>
            </a:r>
            <a:r>
              <a:rPr sz="4000" dirty="0"/>
              <a:t>來</a:t>
            </a:r>
            <a:r>
              <a:rPr sz="4000" dirty="0">
                <a:solidFill>
                  <a:srgbClr val="C00000"/>
                </a:solidFill>
              </a:rPr>
              <a:t>預測未來的銷售走勢</a:t>
            </a:r>
            <a:r>
              <a:rPr sz="4000" dirty="0"/>
              <a:t>，</a:t>
            </a:r>
            <a:endParaRPr lang="en-US" sz="4000" dirty="0"/>
          </a:p>
          <a:p>
            <a:pPr lvl="1"/>
            <a:r>
              <a:rPr sz="4000" dirty="0"/>
              <a:t>從而更好地計劃庫存和營銷活動</a:t>
            </a:r>
          </a:p>
        </p:txBody>
      </p:sp>
      <p:sp>
        <p:nvSpPr>
          <p:cNvPr id="2" name="Title 1"/>
          <p:cNvSpPr>
            <a:spLocks noGrp="1"/>
          </p:cNvSpPr>
          <p:nvPr>
            <p:ph type="title"/>
          </p:nvPr>
        </p:nvSpPr>
        <p:spPr/>
        <p:txBody>
          <a:bodyPr/>
          <a:lstStyle/>
          <a:p>
            <a:r>
              <a:rPr dirty="0"/>
              <a:t>3.1 資料驅動的經營模式</a:t>
            </a:r>
          </a:p>
        </p:txBody>
      </p:sp>
    </p:spTree>
    <p:extLst>
      <p:ext uri="{BB962C8B-B14F-4D97-AF65-F5344CB8AC3E}">
        <p14:creationId xmlns:p14="http://schemas.microsoft.com/office/powerpoint/2010/main" val="950379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a:extLst>
              <a:ext uri="{FF2B5EF4-FFF2-40B4-BE49-F238E27FC236}">
                <a16:creationId xmlns:a16="http://schemas.microsoft.com/office/drawing/2014/main" id="{C527C752-F1D6-40FF-967B-FA4B7D7EF94A}"/>
              </a:ext>
            </a:extLst>
          </p:cNvPr>
          <p:cNvSpPr>
            <a:spLocks noGrp="1"/>
          </p:cNvSpPr>
          <p:nvPr>
            <p:ph idx="1"/>
          </p:nvPr>
        </p:nvSpPr>
        <p:spPr/>
        <p:txBody>
          <a:bodyPr>
            <a:normAutofit/>
          </a:bodyPr>
          <a:lstStyle/>
          <a:p>
            <a:r>
              <a:rPr lang="zh-TW" altLang="en-US" sz="5400" dirty="0"/>
              <a:t>在本單元中，我們</a:t>
            </a:r>
            <a:r>
              <a:rPr lang="zh-CN" altLang="en-US" sz="5400" dirty="0"/>
              <a:t>將</a:t>
            </a:r>
            <a:r>
              <a:rPr lang="zh-TW" altLang="en-US" sz="5400" dirty="0"/>
              <a:t>探討</a:t>
            </a:r>
            <a:endParaRPr lang="en-US" altLang="zh-TW" sz="5400" dirty="0"/>
          </a:p>
          <a:p>
            <a:pPr lvl="1"/>
            <a:r>
              <a:rPr lang="en-US" altLang="zh-CN" sz="4400" dirty="0">
                <a:solidFill>
                  <a:srgbClr val="7030A0"/>
                </a:solidFill>
              </a:rPr>
              <a:t>1. </a:t>
            </a:r>
            <a:r>
              <a:rPr lang="zh-TW" altLang="en-US" sz="4400" dirty="0">
                <a:solidFill>
                  <a:srgbClr val="7030A0"/>
                </a:solidFill>
              </a:rPr>
              <a:t>大數據的基本概念與應用</a:t>
            </a:r>
            <a:endParaRPr lang="en-US" altLang="zh-TW" sz="4400" dirty="0">
              <a:solidFill>
                <a:srgbClr val="7030A0"/>
              </a:solidFill>
            </a:endParaRPr>
          </a:p>
          <a:p>
            <a:pPr lvl="1"/>
            <a:r>
              <a:rPr lang="en-US" altLang="zh-CN" sz="4400" dirty="0">
                <a:solidFill>
                  <a:srgbClr val="7030A0"/>
                </a:solidFill>
              </a:rPr>
              <a:t>1. </a:t>
            </a:r>
            <a:r>
              <a:rPr lang="zh-TW" altLang="en-US" sz="4400" dirty="0">
                <a:solidFill>
                  <a:srgbClr val="7030A0"/>
                </a:solidFill>
              </a:rPr>
              <a:t>大數據的應用</a:t>
            </a:r>
            <a:r>
              <a:rPr lang="zh-CN" altLang="en-US" sz="4400" dirty="0">
                <a:solidFill>
                  <a:srgbClr val="7030A0"/>
                </a:solidFill>
              </a:rPr>
              <a:t>領域</a:t>
            </a:r>
            <a:endParaRPr lang="en-US" altLang="zh-TW" sz="4400" dirty="0">
              <a:solidFill>
                <a:srgbClr val="7030A0"/>
              </a:solidFill>
            </a:endParaRPr>
          </a:p>
          <a:p>
            <a:pPr lvl="1"/>
            <a:r>
              <a:rPr lang="en-US" altLang="zh-CN" sz="4400" dirty="0">
                <a:solidFill>
                  <a:srgbClr val="7030A0"/>
                </a:solidFill>
              </a:rPr>
              <a:t>2. </a:t>
            </a:r>
            <a:r>
              <a:rPr lang="zh-TW" altLang="en-US" sz="4400" dirty="0">
                <a:solidFill>
                  <a:srgbClr val="7030A0"/>
                </a:solidFill>
              </a:rPr>
              <a:t>大數據對商業決策的影響</a:t>
            </a:r>
            <a:endParaRPr lang="en-US" altLang="zh-TW" sz="4400" dirty="0">
              <a:solidFill>
                <a:srgbClr val="7030A0"/>
              </a:solidFill>
            </a:endParaRPr>
          </a:p>
          <a:p>
            <a:pPr lvl="1"/>
            <a:r>
              <a:rPr lang="en-US" altLang="zh-CN" sz="4400" dirty="0">
                <a:solidFill>
                  <a:srgbClr val="7030A0"/>
                </a:solidFill>
              </a:rPr>
              <a:t>3. </a:t>
            </a:r>
            <a:r>
              <a:rPr lang="zh-TW" altLang="en-US" sz="4400" dirty="0">
                <a:solidFill>
                  <a:srgbClr val="7030A0"/>
                </a:solidFill>
              </a:rPr>
              <a:t>大數據驅動的經營模式變革</a:t>
            </a:r>
            <a:endParaRPr lang="en-US" altLang="zh-TW" sz="4400" dirty="0">
              <a:solidFill>
                <a:srgbClr val="7030A0"/>
              </a:solidFill>
            </a:endParaRPr>
          </a:p>
          <a:p>
            <a:pPr lvl="1"/>
            <a:r>
              <a:rPr lang="en-US" altLang="zh-TW" sz="4400" dirty="0">
                <a:solidFill>
                  <a:srgbClr val="7030A0"/>
                </a:solidFill>
              </a:rPr>
              <a:t>4. </a:t>
            </a:r>
            <a:r>
              <a:rPr lang="zh-TW" altLang="en-US" sz="4400" dirty="0">
                <a:solidFill>
                  <a:srgbClr val="7030A0"/>
                </a:solidFill>
              </a:rPr>
              <a:t>結論與討論</a:t>
            </a:r>
          </a:p>
          <a:p>
            <a:pPr lvl="1"/>
            <a:endParaRPr lang="en-US" altLang="zh-TW" sz="4400" dirty="0">
              <a:solidFill>
                <a:srgbClr val="7030A0"/>
              </a:solidFill>
            </a:endParaRPr>
          </a:p>
          <a:p>
            <a:endParaRPr lang="zh-TW" altLang="en-US" dirty="0"/>
          </a:p>
        </p:txBody>
      </p:sp>
      <p:sp>
        <p:nvSpPr>
          <p:cNvPr id="3" name="標題 2">
            <a:extLst>
              <a:ext uri="{FF2B5EF4-FFF2-40B4-BE49-F238E27FC236}">
                <a16:creationId xmlns:a16="http://schemas.microsoft.com/office/drawing/2014/main" id="{B9A1179A-EE16-4F81-AC26-9E13FDE35EB1}"/>
              </a:ext>
            </a:extLst>
          </p:cNvPr>
          <p:cNvSpPr>
            <a:spLocks noGrp="1"/>
          </p:cNvSpPr>
          <p:nvPr>
            <p:ph type="title"/>
          </p:nvPr>
        </p:nvSpPr>
        <p:spPr/>
        <p:txBody>
          <a:bodyPr/>
          <a:lstStyle/>
          <a:p>
            <a:r>
              <a:rPr lang="zh-CN" altLang="en-US" dirty="0"/>
              <a:t>單元綱要</a:t>
            </a:r>
            <a:endParaRPr lang="zh-TW" altLang="en-US" dirty="0"/>
          </a:p>
        </p:txBody>
      </p:sp>
    </p:spTree>
    <p:extLst>
      <p:ext uri="{BB962C8B-B14F-4D97-AF65-F5344CB8AC3E}">
        <p14:creationId xmlns:p14="http://schemas.microsoft.com/office/powerpoint/2010/main" val="4033745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sz="3200" dirty="0"/>
              <a:t>大數據技術的應用催生了許多新型商業模式，這些模式充分利用了數據的價值，為企業創造了新的收入來源。</a:t>
            </a:r>
            <a:endParaRPr lang="en-US" sz="3200" dirty="0"/>
          </a:p>
          <a:p>
            <a:r>
              <a:rPr lang="zh-TW" altLang="en-US" sz="4000" b="1" i="0" dirty="0">
                <a:solidFill>
                  <a:srgbClr val="FF0000"/>
                </a:solidFill>
                <a:effectLst/>
                <a:latin typeface="system-ui"/>
              </a:rPr>
              <a:t>☎</a:t>
            </a:r>
            <a:r>
              <a:rPr lang="en-US" dirty="0">
                <a:solidFill>
                  <a:srgbClr val="7030A0"/>
                </a:solidFill>
              </a:rPr>
              <a:t>(1). </a:t>
            </a:r>
            <a:r>
              <a:rPr dirty="0">
                <a:solidFill>
                  <a:srgbClr val="7030A0"/>
                </a:solidFill>
              </a:rPr>
              <a:t>數據即服務（Data as a Service, DaaS）：</a:t>
            </a:r>
            <a:endParaRPr lang="en-US" dirty="0">
              <a:solidFill>
                <a:srgbClr val="7030A0"/>
              </a:solidFill>
            </a:endParaRPr>
          </a:p>
          <a:p>
            <a:pPr lvl="1"/>
            <a:r>
              <a:rPr dirty="0"/>
              <a:t>一些企業通過收集和處理數據，向其他企業</a:t>
            </a:r>
            <a:r>
              <a:rPr dirty="0">
                <a:solidFill>
                  <a:srgbClr val="C00000"/>
                </a:solidFill>
                <a:highlight>
                  <a:srgbClr val="FFFF00"/>
                </a:highlight>
              </a:rPr>
              <a:t>提供數據服務</a:t>
            </a:r>
            <a:r>
              <a:rPr dirty="0"/>
              <a:t>。</a:t>
            </a:r>
            <a:endParaRPr lang="en-US" dirty="0"/>
          </a:p>
          <a:p>
            <a:pPr lvl="1"/>
            <a:r>
              <a:rPr dirty="0"/>
              <a:t>例如，</a:t>
            </a:r>
            <a:r>
              <a:rPr dirty="0">
                <a:highlight>
                  <a:srgbClr val="FFFF00"/>
                </a:highlight>
              </a:rPr>
              <a:t>金融科技</a:t>
            </a:r>
            <a:r>
              <a:rPr dirty="0"/>
              <a:t>公司可以提供</a:t>
            </a:r>
            <a:r>
              <a:rPr dirty="0">
                <a:solidFill>
                  <a:srgbClr val="C00000"/>
                </a:solidFill>
                <a:highlight>
                  <a:srgbClr val="FFFF00"/>
                </a:highlight>
              </a:rPr>
              <a:t>信用評分數據服務</a:t>
            </a:r>
            <a:r>
              <a:rPr dirty="0"/>
              <a:t>，</a:t>
            </a:r>
            <a:r>
              <a:rPr dirty="0">
                <a:solidFill>
                  <a:srgbClr val="C00000"/>
                </a:solidFill>
              </a:rPr>
              <a:t>幫助銀行</a:t>
            </a:r>
            <a:r>
              <a:rPr dirty="0"/>
              <a:t>和</a:t>
            </a:r>
            <a:r>
              <a:rPr dirty="0">
                <a:solidFill>
                  <a:srgbClr val="C00000"/>
                </a:solidFill>
              </a:rPr>
              <a:t>貸款機構</a:t>
            </a:r>
            <a:r>
              <a:rPr dirty="0"/>
              <a:t>評估借款人的</a:t>
            </a:r>
            <a:r>
              <a:rPr dirty="0">
                <a:solidFill>
                  <a:srgbClr val="C00000"/>
                </a:solidFill>
              </a:rPr>
              <a:t>信用風險</a:t>
            </a:r>
            <a:r>
              <a:rPr dirty="0"/>
              <a:t>。</a:t>
            </a:r>
            <a:endParaRPr lang="en-US" dirty="0"/>
          </a:p>
        </p:txBody>
      </p:sp>
      <p:sp>
        <p:nvSpPr>
          <p:cNvPr id="2" name="Title 1"/>
          <p:cNvSpPr>
            <a:spLocks noGrp="1"/>
          </p:cNvSpPr>
          <p:nvPr>
            <p:ph type="title"/>
          </p:nvPr>
        </p:nvSpPr>
        <p:spPr/>
        <p:txBody>
          <a:bodyPr/>
          <a:lstStyle/>
          <a:p>
            <a:r>
              <a:rPr lang="zh-TW" altLang="en-US" sz="4800" b="1" i="0" dirty="0">
                <a:solidFill>
                  <a:srgbClr val="FF0000"/>
                </a:solidFill>
                <a:effectLst/>
                <a:latin typeface="system-ui"/>
              </a:rPr>
              <a:t>☎</a:t>
            </a:r>
            <a:r>
              <a:rPr dirty="0"/>
              <a:t>3.2 </a:t>
            </a:r>
            <a:r>
              <a:rPr dirty="0">
                <a:solidFill>
                  <a:srgbClr val="7030A0"/>
                </a:solidFill>
              </a:rPr>
              <a:t>新型商業模式</a:t>
            </a:r>
            <a:r>
              <a:rPr dirty="0"/>
              <a:t>的誕生</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zh-TW" altLang="en-US" sz="4000" b="1" i="0" dirty="0">
                <a:solidFill>
                  <a:srgbClr val="FF0000"/>
                </a:solidFill>
                <a:effectLst/>
                <a:latin typeface="system-ui"/>
              </a:rPr>
              <a:t>☎</a:t>
            </a:r>
            <a:r>
              <a:rPr lang="en-US" dirty="0">
                <a:solidFill>
                  <a:srgbClr val="7030A0"/>
                </a:solidFill>
              </a:rPr>
              <a:t>(2). </a:t>
            </a:r>
            <a:r>
              <a:rPr lang="zh-TW" altLang="en-US" dirty="0">
                <a:solidFill>
                  <a:srgbClr val="7030A0"/>
                </a:solidFill>
              </a:rPr>
              <a:t>平台經濟：</a:t>
            </a:r>
            <a:r>
              <a:rPr lang="en-US" altLang="zh-TW" dirty="0">
                <a:solidFill>
                  <a:srgbClr val="7030A0"/>
                </a:solidFill>
              </a:rPr>
              <a:t>Platform Economy</a:t>
            </a:r>
            <a:endParaRPr lang="en-US" altLang="en-US" dirty="0">
              <a:solidFill>
                <a:srgbClr val="7030A0"/>
              </a:solidFill>
            </a:endParaRPr>
          </a:p>
          <a:p>
            <a:pPr lvl="1"/>
            <a:r>
              <a:rPr sz="4000" dirty="0"/>
              <a:t>許多平台型企業通過大數據技術，</a:t>
            </a:r>
            <a:r>
              <a:rPr sz="4000" dirty="0">
                <a:solidFill>
                  <a:srgbClr val="C00000"/>
                </a:solidFill>
                <a:highlight>
                  <a:srgbClr val="FFFF00"/>
                </a:highlight>
              </a:rPr>
              <a:t>將供需雙方連接</a:t>
            </a:r>
            <a:r>
              <a:rPr sz="4000" dirty="0"/>
              <a:t>起來，實現資源的高效配置。</a:t>
            </a:r>
            <a:endParaRPr lang="en-US" sz="4000" dirty="0"/>
          </a:p>
          <a:p>
            <a:pPr lvl="1"/>
            <a:r>
              <a:rPr sz="4000" dirty="0"/>
              <a:t>例如，</a:t>
            </a:r>
            <a:r>
              <a:rPr sz="4000" dirty="0">
                <a:solidFill>
                  <a:srgbClr val="C00000"/>
                </a:solidFill>
              </a:rPr>
              <a:t>Uber和Airbnb</a:t>
            </a:r>
            <a:r>
              <a:rPr sz="4000" dirty="0"/>
              <a:t>等企業通過</a:t>
            </a:r>
            <a:r>
              <a:rPr sz="4000" dirty="0">
                <a:solidFill>
                  <a:srgbClr val="C00000"/>
                </a:solidFill>
              </a:rPr>
              <a:t>大數據分析</a:t>
            </a:r>
            <a:r>
              <a:rPr sz="4000" dirty="0"/>
              <a:t>來</a:t>
            </a:r>
            <a:endParaRPr lang="en-US" sz="4000" dirty="0"/>
          </a:p>
          <a:p>
            <a:pPr lvl="1"/>
            <a:r>
              <a:rPr sz="4000" dirty="0">
                <a:highlight>
                  <a:srgbClr val="FFFF00"/>
                </a:highlight>
              </a:rPr>
              <a:t>匹配</a:t>
            </a:r>
            <a:r>
              <a:rPr lang="en-US" altLang="zh-CN" sz="4000" dirty="0">
                <a:highlight>
                  <a:srgbClr val="FFFF00"/>
                </a:highlight>
              </a:rPr>
              <a:t>【</a:t>
            </a:r>
            <a:r>
              <a:rPr sz="4000" dirty="0">
                <a:highlight>
                  <a:srgbClr val="FFFF00"/>
                </a:highlight>
              </a:rPr>
              <a:t>司機與乘客</a:t>
            </a:r>
            <a:r>
              <a:rPr lang="en-US" altLang="zh-CN" sz="4000" dirty="0">
                <a:highlight>
                  <a:srgbClr val="FFFF00"/>
                </a:highlight>
              </a:rPr>
              <a:t>】</a:t>
            </a:r>
            <a:endParaRPr lang="en-US" sz="4000" dirty="0"/>
          </a:p>
          <a:p>
            <a:pPr lvl="1"/>
            <a:r>
              <a:rPr lang="zh-TW" altLang="en-US" sz="4000" dirty="0">
                <a:highlight>
                  <a:srgbClr val="FFFF00"/>
                </a:highlight>
              </a:rPr>
              <a:t>匹配</a:t>
            </a:r>
            <a:r>
              <a:rPr lang="en-US" altLang="zh-CN" sz="4000" dirty="0">
                <a:highlight>
                  <a:srgbClr val="FFFF00"/>
                </a:highlight>
              </a:rPr>
              <a:t>【</a:t>
            </a:r>
            <a:r>
              <a:rPr sz="4000" dirty="0">
                <a:highlight>
                  <a:srgbClr val="FFFF00"/>
                </a:highlight>
              </a:rPr>
              <a:t>房東與房客</a:t>
            </a:r>
            <a:r>
              <a:rPr lang="en-US" altLang="zh-CN" sz="4000" dirty="0">
                <a:highlight>
                  <a:srgbClr val="FFFF00"/>
                </a:highlight>
              </a:rPr>
              <a:t>】</a:t>
            </a:r>
          </a:p>
          <a:p>
            <a:pPr lvl="1"/>
            <a:r>
              <a:rPr sz="4000" dirty="0"/>
              <a:t>從而優化服務質量並提升用戶體驗。</a:t>
            </a:r>
            <a:endParaRPr lang="en-US" sz="4000" dirty="0"/>
          </a:p>
          <a:p>
            <a:endParaRPr dirty="0"/>
          </a:p>
        </p:txBody>
      </p:sp>
      <p:sp>
        <p:nvSpPr>
          <p:cNvPr id="2" name="Title 1"/>
          <p:cNvSpPr>
            <a:spLocks noGrp="1"/>
          </p:cNvSpPr>
          <p:nvPr>
            <p:ph type="title"/>
          </p:nvPr>
        </p:nvSpPr>
        <p:spPr/>
        <p:txBody>
          <a:bodyPr/>
          <a:lstStyle/>
          <a:p>
            <a:r>
              <a:t>3.2 新型商業模式的誕生</a:t>
            </a:r>
          </a:p>
        </p:txBody>
      </p:sp>
    </p:spTree>
    <p:extLst>
      <p:ext uri="{BB962C8B-B14F-4D97-AF65-F5344CB8AC3E}">
        <p14:creationId xmlns:p14="http://schemas.microsoft.com/office/powerpoint/2010/main" val="236466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zh-TW" altLang="en-US" sz="4000" b="1" i="0" dirty="0">
                <a:solidFill>
                  <a:srgbClr val="FF0000"/>
                </a:solidFill>
                <a:effectLst/>
                <a:latin typeface="system-ui"/>
              </a:rPr>
              <a:t>☎</a:t>
            </a:r>
            <a:r>
              <a:rPr lang="en-US" dirty="0">
                <a:solidFill>
                  <a:srgbClr val="7030A0"/>
                </a:solidFill>
              </a:rPr>
              <a:t>(3). </a:t>
            </a:r>
            <a:r>
              <a:rPr lang="zh-TW" altLang="en-US" dirty="0">
                <a:solidFill>
                  <a:srgbClr val="7030A0"/>
                </a:solidFill>
              </a:rPr>
              <a:t>智能產品與服務：</a:t>
            </a:r>
            <a:r>
              <a:rPr lang="en-US" altLang="zh-TW" dirty="0">
                <a:solidFill>
                  <a:srgbClr val="7030A0"/>
                </a:solidFill>
              </a:rPr>
              <a:t>Smart Products and Services</a:t>
            </a:r>
            <a:endParaRPr lang="en-US" altLang="en-US" dirty="0">
              <a:solidFill>
                <a:srgbClr val="7030A0"/>
              </a:solidFill>
            </a:endParaRPr>
          </a:p>
          <a:p>
            <a:pPr lvl="1"/>
            <a:r>
              <a:rPr sz="3600" dirty="0"/>
              <a:t>大數據技術使得</a:t>
            </a:r>
            <a:r>
              <a:rPr sz="3600" dirty="0">
                <a:solidFill>
                  <a:srgbClr val="C00000"/>
                </a:solidFill>
                <a:highlight>
                  <a:srgbClr val="FFFF00"/>
                </a:highlight>
              </a:rPr>
              <a:t>智能產品</a:t>
            </a:r>
            <a:r>
              <a:rPr sz="3600" dirty="0">
                <a:solidFill>
                  <a:srgbClr val="C00000"/>
                </a:solidFill>
              </a:rPr>
              <a:t>的開發成為可能</a:t>
            </a:r>
            <a:r>
              <a:rPr sz="3600" dirty="0"/>
              <a:t>，</a:t>
            </a:r>
            <a:endParaRPr lang="en-US" sz="3600" dirty="0"/>
          </a:p>
          <a:p>
            <a:pPr lvl="1"/>
            <a:r>
              <a:rPr sz="3600" dirty="0"/>
              <a:t>例如</a:t>
            </a:r>
            <a:r>
              <a:rPr lang="zh-CN" altLang="en-US" sz="3600" dirty="0"/>
              <a:t>：</a:t>
            </a:r>
            <a:endParaRPr lang="en-US" altLang="zh-CN" sz="3600" dirty="0"/>
          </a:p>
          <a:p>
            <a:pPr lvl="1"/>
            <a:r>
              <a:rPr sz="3600" dirty="0">
                <a:solidFill>
                  <a:srgbClr val="C00000"/>
                </a:solidFill>
              </a:rPr>
              <a:t>智能家居設備、</a:t>
            </a:r>
            <a:endParaRPr lang="en-US" sz="3600" dirty="0">
              <a:solidFill>
                <a:srgbClr val="C00000"/>
              </a:solidFill>
            </a:endParaRPr>
          </a:p>
          <a:p>
            <a:pPr lvl="1"/>
            <a:r>
              <a:rPr sz="3600" dirty="0">
                <a:solidFill>
                  <a:srgbClr val="C00000"/>
                </a:solidFill>
              </a:rPr>
              <a:t>可穿戴設備等。</a:t>
            </a:r>
            <a:endParaRPr lang="en-US" sz="3600" dirty="0">
              <a:solidFill>
                <a:srgbClr val="C00000"/>
              </a:solidFill>
            </a:endParaRPr>
          </a:p>
          <a:p>
            <a:pPr lvl="1"/>
            <a:r>
              <a:rPr sz="3600" dirty="0"/>
              <a:t>這些產品通過數據收集和分析，為用戶提供更加</a:t>
            </a:r>
            <a:r>
              <a:rPr sz="3600" dirty="0">
                <a:solidFill>
                  <a:srgbClr val="C00000"/>
                </a:solidFill>
              </a:rPr>
              <a:t>智能化和個性化的服務</a:t>
            </a:r>
            <a:r>
              <a:rPr sz="3600" dirty="0"/>
              <a:t>。</a:t>
            </a:r>
          </a:p>
        </p:txBody>
      </p:sp>
      <p:sp>
        <p:nvSpPr>
          <p:cNvPr id="2" name="Title 1"/>
          <p:cNvSpPr>
            <a:spLocks noGrp="1"/>
          </p:cNvSpPr>
          <p:nvPr>
            <p:ph type="title"/>
          </p:nvPr>
        </p:nvSpPr>
        <p:spPr/>
        <p:txBody>
          <a:bodyPr/>
          <a:lstStyle/>
          <a:p>
            <a:r>
              <a:t>3.2 新型商業模式的誕生</a:t>
            </a:r>
          </a:p>
        </p:txBody>
      </p:sp>
    </p:spTree>
    <p:extLst>
      <p:ext uri="{BB962C8B-B14F-4D97-AF65-F5344CB8AC3E}">
        <p14:creationId xmlns:p14="http://schemas.microsoft.com/office/powerpoint/2010/main" val="1418745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dirty="0"/>
              <a:t>儘管大數據技術帶來了許多商業模式的創新，但企業在轉向資料驅動的經營模式時也面臨著諸多挑戰：</a:t>
            </a:r>
            <a:endParaRPr lang="en-US" dirty="0"/>
          </a:p>
          <a:p>
            <a:r>
              <a:rPr lang="en-US" dirty="0">
                <a:solidFill>
                  <a:srgbClr val="7030A0"/>
                </a:solidFill>
              </a:rPr>
              <a:t>(1).</a:t>
            </a:r>
            <a:r>
              <a:rPr lang="zh-CN" altLang="en-US" dirty="0">
                <a:solidFill>
                  <a:srgbClr val="7030A0"/>
                </a:solidFill>
              </a:rPr>
              <a:t> </a:t>
            </a:r>
            <a:r>
              <a:rPr dirty="0">
                <a:solidFill>
                  <a:srgbClr val="7030A0"/>
                </a:solidFill>
              </a:rPr>
              <a:t>數據隱私與安全：</a:t>
            </a:r>
            <a:endParaRPr lang="en-US" dirty="0">
              <a:solidFill>
                <a:srgbClr val="7030A0"/>
              </a:solidFill>
            </a:endParaRPr>
          </a:p>
          <a:p>
            <a:pPr lvl="1"/>
            <a:r>
              <a:rPr dirty="0"/>
              <a:t>隨著數據成為企業的重要資產，</a:t>
            </a:r>
            <a:r>
              <a:rPr dirty="0">
                <a:solidFill>
                  <a:srgbClr val="C00000"/>
                </a:solidFill>
                <a:highlight>
                  <a:srgbClr val="FFFF00"/>
                </a:highlight>
              </a:rPr>
              <a:t>數據隱私和安全問題</a:t>
            </a:r>
            <a:r>
              <a:rPr dirty="0"/>
              <a:t>變得越來越重要。</a:t>
            </a:r>
            <a:endParaRPr lang="en-US" dirty="0"/>
          </a:p>
          <a:p>
            <a:pPr lvl="1"/>
            <a:r>
              <a:rPr dirty="0"/>
              <a:t>企業必須確保</a:t>
            </a:r>
            <a:r>
              <a:rPr dirty="0">
                <a:solidFill>
                  <a:srgbClr val="C00000"/>
                </a:solidFill>
                <a:highlight>
                  <a:srgbClr val="FFFF00"/>
                </a:highlight>
              </a:rPr>
              <a:t>數據的安全性</a:t>
            </a:r>
            <a:r>
              <a:rPr dirty="0"/>
              <a:t>和</a:t>
            </a:r>
            <a:r>
              <a:rPr dirty="0">
                <a:solidFill>
                  <a:srgbClr val="C00000"/>
                </a:solidFill>
                <a:highlight>
                  <a:srgbClr val="FFFF00"/>
                </a:highlight>
              </a:rPr>
              <a:t>合規性</a:t>
            </a:r>
            <a:r>
              <a:rPr dirty="0"/>
              <a:t>，以避免數據洩露和違法行為。</a:t>
            </a:r>
            <a:endParaRPr lang="en-US" dirty="0"/>
          </a:p>
        </p:txBody>
      </p:sp>
      <p:sp>
        <p:nvSpPr>
          <p:cNvPr id="2" name="Title 1"/>
          <p:cNvSpPr>
            <a:spLocks noGrp="1"/>
          </p:cNvSpPr>
          <p:nvPr>
            <p:ph type="title"/>
          </p:nvPr>
        </p:nvSpPr>
        <p:spPr/>
        <p:txBody>
          <a:bodyPr/>
          <a:lstStyle/>
          <a:p>
            <a:r>
              <a:rPr dirty="0"/>
              <a:t>3.3 經營模式變革</a:t>
            </a:r>
            <a:r>
              <a:rPr lang="zh-CN" altLang="en-US" dirty="0">
                <a:solidFill>
                  <a:srgbClr val="7030A0"/>
                </a:solidFill>
              </a:rPr>
              <a:t>遇到的</a:t>
            </a:r>
            <a:r>
              <a:rPr dirty="0">
                <a:solidFill>
                  <a:srgbClr val="7030A0"/>
                </a:solidFill>
              </a:rPr>
              <a:t>挑戰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TW" sz="4800" dirty="0">
                <a:solidFill>
                  <a:srgbClr val="7030A0"/>
                </a:solidFill>
              </a:rPr>
              <a:t>(2).</a:t>
            </a:r>
            <a:r>
              <a:rPr sz="4800" dirty="0">
                <a:solidFill>
                  <a:srgbClr val="7030A0"/>
                </a:solidFill>
              </a:rPr>
              <a:t>技術門檻：</a:t>
            </a:r>
            <a:endParaRPr lang="en-US" sz="4800" dirty="0">
              <a:solidFill>
                <a:srgbClr val="7030A0"/>
              </a:solidFill>
            </a:endParaRPr>
          </a:p>
          <a:p>
            <a:pPr lvl="1"/>
            <a:r>
              <a:rPr sz="4400" dirty="0"/>
              <a:t>大數據技術的應用需要專業的技術和工具，這對於一些中小企業來說可能存在較高的技術門檻。因此，</a:t>
            </a:r>
            <a:endParaRPr lang="en-US" sz="4400" dirty="0"/>
          </a:p>
          <a:p>
            <a:pPr lvl="1"/>
            <a:r>
              <a:rPr sz="4400" dirty="0"/>
              <a:t>企業需要</a:t>
            </a:r>
            <a:endParaRPr lang="en-US" sz="4400" dirty="0"/>
          </a:p>
          <a:p>
            <a:pPr lvl="2"/>
            <a:r>
              <a:rPr sz="4000" dirty="0">
                <a:solidFill>
                  <a:srgbClr val="C00000"/>
                </a:solidFill>
              </a:rPr>
              <a:t>投入資源進行技術升級</a:t>
            </a:r>
            <a:endParaRPr lang="en-US" sz="4000" dirty="0">
              <a:solidFill>
                <a:srgbClr val="C00000"/>
              </a:solidFill>
            </a:endParaRPr>
          </a:p>
          <a:p>
            <a:pPr lvl="2"/>
            <a:r>
              <a:rPr sz="4000" dirty="0">
                <a:solidFill>
                  <a:srgbClr val="C00000"/>
                </a:solidFill>
              </a:rPr>
              <a:t>人才培養</a:t>
            </a:r>
            <a:endParaRPr lang="en-US" sz="4000" dirty="0">
              <a:solidFill>
                <a:srgbClr val="C00000"/>
              </a:solidFill>
            </a:endParaRPr>
          </a:p>
          <a:p>
            <a:pPr lvl="1"/>
            <a:r>
              <a:rPr sz="4400" dirty="0"/>
              <a:t>以適應大數據時代的要求。</a:t>
            </a:r>
            <a:endParaRPr lang="en-US" sz="4400" dirty="0"/>
          </a:p>
        </p:txBody>
      </p:sp>
      <p:sp>
        <p:nvSpPr>
          <p:cNvPr id="2" name="Title 1"/>
          <p:cNvSpPr>
            <a:spLocks noGrp="1"/>
          </p:cNvSpPr>
          <p:nvPr>
            <p:ph type="title"/>
          </p:nvPr>
        </p:nvSpPr>
        <p:spPr/>
        <p:txBody>
          <a:bodyPr/>
          <a:lstStyle/>
          <a:p>
            <a:r>
              <a:t>3.3 經營模式的變革挑戰</a:t>
            </a:r>
          </a:p>
        </p:txBody>
      </p:sp>
    </p:spTree>
    <p:extLst>
      <p:ext uri="{BB962C8B-B14F-4D97-AF65-F5344CB8AC3E}">
        <p14:creationId xmlns:p14="http://schemas.microsoft.com/office/powerpoint/2010/main" val="480204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altLang="zh-TW" dirty="0">
                <a:solidFill>
                  <a:srgbClr val="7030A0"/>
                </a:solidFill>
              </a:rPr>
              <a:t>(3).</a:t>
            </a:r>
            <a:r>
              <a:rPr dirty="0">
                <a:solidFill>
                  <a:srgbClr val="7030A0"/>
                </a:solidFill>
              </a:rPr>
              <a:t>數據質量管理：</a:t>
            </a:r>
            <a:endParaRPr lang="en-US" dirty="0">
              <a:solidFill>
                <a:srgbClr val="7030A0"/>
              </a:solidFill>
            </a:endParaRPr>
          </a:p>
          <a:p>
            <a:pPr lvl="1"/>
            <a:r>
              <a:rPr sz="4400" dirty="0"/>
              <a:t>數據質量是大數據應用的基礎。</a:t>
            </a:r>
            <a:endParaRPr lang="en-US" sz="4400" dirty="0"/>
          </a:p>
          <a:p>
            <a:pPr lvl="1"/>
            <a:r>
              <a:rPr sz="4400" dirty="0">
                <a:solidFill>
                  <a:srgbClr val="C00000"/>
                </a:solidFill>
              </a:rPr>
              <a:t>如果數據質量不高，將會影響分析結果的準確性</a:t>
            </a:r>
            <a:r>
              <a:rPr sz="4400" dirty="0"/>
              <a:t>，進而影響決策。</a:t>
            </a:r>
            <a:endParaRPr lang="en-US" sz="4400" dirty="0"/>
          </a:p>
          <a:p>
            <a:pPr lvl="1"/>
            <a:r>
              <a:rPr sz="4400" dirty="0"/>
              <a:t>因此，企業需要建立健全的數據管理機制，</a:t>
            </a:r>
            <a:r>
              <a:rPr sz="4400" dirty="0">
                <a:solidFill>
                  <a:srgbClr val="C00000"/>
                </a:solidFill>
                <a:highlight>
                  <a:srgbClr val="FFFF00"/>
                </a:highlight>
              </a:rPr>
              <a:t>確保數據的準確性</a:t>
            </a:r>
            <a:r>
              <a:rPr sz="4400" dirty="0"/>
              <a:t>和完整性</a:t>
            </a:r>
          </a:p>
        </p:txBody>
      </p:sp>
      <p:sp>
        <p:nvSpPr>
          <p:cNvPr id="2" name="Title 1"/>
          <p:cNvSpPr>
            <a:spLocks noGrp="1"/>
          </p:cNvSpPr>
          <p:nvPr>
            <p:ph type="title"/>
          </p:nvPr>
        </p:nvSpPr>
        <p:spPr/>
        <p:txBody>
          <a:bodyPr/>
          <a:lstStyle/>
          <a:p>
            <a:r>
              <a:t>3.3 經營模式的變革挑戰</a:t>
            </a:r>
          </a:p>
        </p:txBody>
      </p:sp>
    </p:spTree>
    <p:extLst>
      <p:ext uri="{BB962C8B-B14F-4D97-AF65-F5344CB8AC3E}">
        <p14:creationId xmlns:p14="http://schemas.microsoft.com/office/powerpoint/2010/main" val="2068319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3861B1CB-4A27-4A3F-A048-A7A3A1AFAB69}"/>
              </a:ext>
            </a:extLst>
          </p:cNvPr>
          <p:cNvSpPr>
            <a:spLocks noGrp="1"/>
          </p:cNvSpPr>
          <p:nvPr>
            <p:ph type="subTitle" idx="1"/>
          </p:nvPr>
        </p:nvSpPr>
        <p:spPr/>
        <p:txBody>
          <a:bodyPr/>
          <a:lstStyle/>
          <a:p>
            <a:r>
              <a:rPr lang="en-US" altLang="zh-TW" dirty="0"/>
              <a:t>4. </a:t>
            </a:r>
            <a:r>
              <a:rPr lang="zh-TW" altLang="en-US" dirty="0"/>
              <a:t>結論與討論</a:t>
            </a:r>
          </a:p>
        </p:txBody>
      </p:sp>
    </p:spTree>
    <p:extLst>
      <p:ext uri="{BB962C8B-B14F-4D97-AF65-F5344CB8AC3E}">
        <p14:creationId xmlns:p14="http://schemas.microsoft.com/office/powerpoint/2010/main" val="46253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sz="2800" dirty="0"/>
              <a:t>大數據技術的發展正在深刻改變企業的經營模式和商業環境。</a:t>
            </a:r>
            <a:endParaRPr lang="en-US" sz="2800" dirty="0"/>
          </a:p>
          <a:p>
            <a:r>
              <a:rPr sz="2800" dirty="0"/>
              <a:t>通過對大數據的有效應用，企業可以</a:t>
            </a:r>
            <a:endParaRPr lang="en-US" sz="2800" dirty="0"/>
          </a:p>
          <a:p>
            <a:pPr lvl="1"/>
            <a:r>
              <a:rPr sz="2400" dirty="0">
                <a:solidFill>
                  <a:srgbClr val="7030A0"/>
                </a:solidFill>
              </a:rPr>
              <a:t>提升決策的科學性和準確性，</a:t>
            </a:r>
            <a:endParaRPr lang="en-US" sz="2400" dirty="0">
              <a:solidFill>
                <a:srgbClr val="7030A0"/>
              </a:solidFill>
            </a:endParaRPr>
          </a:p>
          <a:p>
            <a:pPr lvl="1"/>
            <a:r>
              <a:rPr sz="2400" dirty="0">
                <a:solidFill>
                  <a:srgbClr val="7030A0"/>
                </a:solidFill>
              </a:rPr>
              <a:t>強化風險管理，</a:t>
            </a:r>
            <a:endParaRPr lang="en-US" sz="2400" dirty="0">
              <a:solidFill>
                <a:srgbClr val="7030A0"/>
              </a:solidFill>
            </a:endParaRPr>
          </a:p>
          <a:p>
            <a:pPr lvl="1"/>
            <a:r>
              <a:rPr sz="2400" dirty="0">
                <a:solidFill>
                  <a:srgbClr val="7030A0"/>
                </a:solidFill>
              </a:rPr>
              <a:t>並創新商業模式</a:t>
            </a:r>
            <a:r>
              <a:rPr sz="2000" dirty="0"/>
              <a:t>。</a:t>
            </a:r>
            <a:endParaRPr lang="en-US" sz="2000" dirty="0"/>
          </a:p>
          <a:p>
            <a:r>
              <a:rPr sz="2800" dirty="0"/>
              <a:t>然而，企業在應用大數據技術時也面臨</a:t>
            </a:r>
            <a:r>
              <a:rPr lang="zh-CN" altLang="en-US" sz="2800" dirty="0"/>
              <a:t>挑戰</a:t>
            </a:r>
            <a:endParaRPr lang="en-US" sz="2800" dirty="0"/>
          </a:p>
          <a:p>
            <a:pPr lvl="1"/>
            <a:r>
              <a:rPr sz="2000" dirty="0">
                <a:solidFill>
                  <a:srgbClr val="7030A0"/>
                </a:solidFill>
              </a:rPr>
              <a:t>數據隱私、</a:t>
            </a:r>
            <a:endParaRPr lang="en-US" sz="2000" dirty="0">
              <a:solidFill>
                <a:srgbClr val="7030A0"/>
              </a:solidFill>
            </a:endParaRPr>
          </a:p>
          <a:p>
            <a:pPr lvl="1"/>
            <a:r>
              <a:rPr sz="2000" dirty="0">
                <a:solidFill>
                  <a:srgbClr val="7030A0"/>
                </a:solidFill>
              </a:rPr>
              <a:t>技術門檻</a:t>
            </a:r>
            <a:endParaRPr lang="en-US" sz="2000" dirty="0">
              <a:solidFill>
                <a:srgbClr val="7030A0"/>
              </a:solidFill>
            </a:endParaRPr>
          </a:p>
          <a:p>
            <a:pPr lvl="1"/>
            <a:r>
              <a:rPr sz="2000" dirty="0">
                <a:solidFill>
                  <a:srgbClr val="7030A0"/>
                </a:solidFill>
              </a:rPr>
              <a:t>數據質量管理</a:t>
            </a:r>
            <a:endParaRPr lang="en-US" sz="2000" dirty="0">
              <a:solidFill>
                <a:srgbClr val="7030A0"/>
              </a:solidFill>
            </a:endParaRPr>
          </a:p>
          <a:p>
            <a:r>
              <a:rPr lang="zh-TW" altLang="en-US" sz="2800" dirty="0"/>
              <a:t>在本單元中，我們探討了</a:t>
            </a:r>
            <a:endParaRPr lang="en-US" altLang="zh-TW" sz="2800" dirty="0"/>
          </a:p>
          <a:p>
            <a:pPr lvl="1"/>
            <a:r>
              <a:rPr lang="zh-TW" altLang="en-US" sz="2000" dirty="0">
                <a:solidFill>
                  <a:srgbClr val="7030A0"/>
                </a:solidFill>
              </a:rPr>
              <a:t>大數據的基本概念與應用</a:t>
            </a:r>
            <a:endParaRPr lang="en-US" altLang="zh-TW" sz="2000" dirty="0">
              <a:solidFill>
                <a:srgbClr val="7030A0"/>
              </a:solidFill>
            </a:endParaRPr>
          </a:p>
          <a:p>
            <a:pPr lvl="1"/>
            <a:r>
              <a:rPr lang="zh-TW" altLang="en-US" sz="2000" dirty="0">
                <a:solidFill>
                  <a:srgbClr val="7030A0"/>
                </a:solidFill>
              </a:rPr>
              <a:t>大數據對商業決策的影響</a:t>
            </a:r>
            <a:endParaRPr lang="en-US" altLang="zh-TW" sz="2000" dirty="0">
              <a:solidFill>
                <a:srgbClr val="7030A0"/>
              </a:solidFill>
            </a:endParaRPr>
          </a:p>
          <a:p>
            <a:pPr lvl="1"/>
            <a:r>
              <a:rPr lang="zh-TW" altLang="en-US" sz="2000" dirty="0">
                <a:solidFill>
                  <a:srgbClr val="7030A0"/>
                </a:solidFill>
              </a:rPr>
              <a:t>大數據驅動的經營模式變革</a:t>
            </a:r>
            <a:endParaRPr lang="en-US" sz="2000" dirty="0">
              <a:solidFill>
                <a:srgbClr val="7030A0"/>
              </a:solidFill>
            </a:endParaRPr>
          </a:p>
        </p:txBody>
      </p:sp>
      <p:sp>
        <p:nvSpPr>
          <p:cNvPr id="2" name="Title 1"/>
          <p:cNvSpPr>
            <a:spLocks noGrp="1"/>
          </p:cNvSpPr>
          <p:nvPr>
            <p:ph type="title"/>
          </p:nvPr>
        </p:nvSpPr>
        <p:spPr/>
        <p:txBody>
          <a:bodyPr/>
          <a:lstStyle/>
          <a:p>
            <a:r>
              <a:rPr dirty="0"/>
              <a:t>4. 結論</a:t>
            </a:r>
          </a:p>
        </p:txBody>
      </p:sp>
    </p:spTree>
    <p:extLst>
      <p:ext uri="{BB962C8B-B14F-4D97-AF65-F5344CB8AC3E}">
        <p14:creationId xmlns:p14="http://schemas.microsoft.com/office/powerpoint/2010/main" val="3536991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dirty="0"/>
              <a:t>接下來，我們鼓勵同學們思考以下問題：</a:t>
            </a:r>
            <a:endParaRPr lang="en-US" dirty="0"/>
          </a:p>
          <a:p>
            <a:pPr lvl="1"/>
            <a:r>
              <a:rPr dirty="0"/>
              <a:t>你認為大數據對哪個行業的影響最大？為什麼？</a:t>
            </a:r>
            <a:endParaRPr lang="en-US" dirty="0"/>
          </a:p>
          <a:p>
            <a:pPr lvl="1"/>
            <a:r>
              <a:rPr dirty="0"/>
              <a:t>你認為大數據對哪個行業的影響最大？為什麼？</a:t>
            </a:r>
            <a:endParaRPr lang="en-US" dirty="0"/>
          </a:p>
          <a:p>
            <a:pPr lvl="1"/>
            <a:r>
              <a:rPr dirty="0"/>
              <a:t>在大數據驅動的經營模式變革中，企業應該如何平衡創新與風險管理？</a:t>
            </a:r>
            <a:endParaRPr lang="en-US" dirty="0"/>
          </a:p>
          <a:p>
            <a:pPr lvl="1"/>
            <a:r>
              <a:rPr dirty="0"/>
              <a:t>在大數據驅動的經營模式變革中，企業應該如何平衡創新與風險管理？</a:t>
            </a:r>
            <a:endParaRPr lang="en-US" dirty="0"/>
          </a:p>
          <a:p>
            <a:pPr lvl="1"/>
            <a:r>
              <a:rPr dirty="0"/>
              <a:t>如何應對大數據應用中遇到的數據質量和隱私問題？</a:t>
            </a:r>
            <a:endParaRPr lang="en-US" dirty="0"/>
          </a:p>
          <a:p>
            <a:pPr lvl="1"/>
            <a:r>
              <a:rPr dirty="0"/>
              <a:t>如何應對大數據應用中遇到的數據質量和隱私問題？</a:t>
            </a:r>
            <a:endParaRPr lang="en-US" dirty="0"/>
          </a:p>
          <a:p>
            <a:r>
              <a:rPr dirty="0"/>
              <a:t>這些問題將幫助大家更深入地理解大數據對商業和經營模式的影響，並為未來的商業決策做好準備</a:t>
            </a:r>
          </a:p>
        </p:txBody>
      </p:sp>
      <p:sp>
        <p:nvSpPr>
          <p:cNvPr id="2" name="Title 1"/>
          <p:cNvSpPr>
            <a:spLocks noGrp="1"/>
          </p:cNvSpPr>
          <p:nvPr>
            <p:ph type="title"/>
          </p:nvPr>
        </p:nvSpPr>
        <p:spPr/>
        <p:txBody>
          <a:bodyPr/>
          <a:lstStyle/>
          <a:p>
            <a:r>
              <a:rPr dirty="0"/>
              <a:t>4. 討論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3861B1CB-4A27-4A3F-A048-A7A3A1AFAB69}"/>
              </a:ext>
            </a:extLst>
          </p:cNvPr>
          <p:cNvSpPr>
            <a:spLocks noGrp="1"/>
          </p:cNvSpPr>
          <p:nvPr>
            <p:ph type="subTitle" idx="1"/>
          </p:nvPr>
        </p:nvSpPr>
        <p:spPr/>
        <p:txBody>
          <a:bodyPr/>
          <a:lstStyle/>
          <a:p>
            <a:r>
              <a:rPr lang="en-US" altLang="zh-TW" dirty="0"/>
              <a:t>1. </a:t>
            </a:r>
            <a:r>
              <a:rPr lang="zh-TW" altLang="en-US" dirty="0"/>
              <a:t>大數據的基本概念與應用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dirty="0"/>
              <a:t>大數據指的是一種無法用傳統數據處理技術有效處理的龐大且複雜的數據集。</a:t>
            </a:r>
            <a:endParaRPr lang="en-US" dirty="0"/>
          </a:p>
          <a:p>
            <a:r>
              <a:rPr dirty="0"/>
              <a:t>這些</a:t>
            </a:r>
            <a:r>
              <a:rPr lang="zh-CN" altLang="en-US" dirty="0">
                <a:highlight>
                  <a:srgbClr val="FFFF00"/>
                </a:highlight>
              </a:rPr>
              <a:t>大</a:t>
            </a:r>
            <a:r>
              <a:rPr dirty="0">
                <a:highlight>
                  <a:srgbClr val="FFFF00"/>
                </a:highlight>
              </a:rPr>
              <a:t>數據</a:t>
            </a:r>
            <a:r>
              <a:rPr dirty="0"/>
              <a:t>集通常具有</a:t>
            </a:r>
            <a:r>
              <a:rPr dirty="0">
                <a:highlight>
                  <a:srgbClr val="FFFF00"/>
                </a:highlight>
              </a:rPr>
              <a:t>「4V」特徵</a:t>
            </a:r>
            <a:r>
              <a:rPr dirty="0"/>
              <a:t>：</a:t>
            </a:r>
            <a:endParaRPr lang="en-US" dirty="0"/>
          </a:p>
          <a:p>
            <a:pPr lvl="1"/>
            <a:r>
              <a:rPr sz="3900" dirty="0">
                <a:solidFill>
                  <a:srgbClr val="7030A0"/>
                </a:solidFill>
              </a:rPr>
              <a:t>Volume（數量龐大）、</a:t>
            </a:r>
            <a:endParaRPr lang="en-US" sz="3900" dirty="0">
              <a:solidFill>
                <a:srgbClr val="7030A0"/>
              </a:solidFill>
            </a:endParaRPr>
          </a:p>
          <a:p>
            <a:pPr lvl="1"/>
            <a:r>
              <a:rPr sz="3900" dirty="0">
                <a:solidFill>
                  <a:srgbClr val="7030A0"/>
                </a:solidFill>
              </a:rPr>
              <a:t>Velocity（生成速度快）、</a:t>
            </a:r>
            <a:endParaRPr lang="en-US" sz="3900" dirty="0">
              <a:solidFill>
                <a:srgbClr val="7030A0"/>
              </a:solidFill>
            </a:endParaRPr>
          </a:p>
          <a:p>
            <a:pPr lvl="1"/>
            <a:r>
              <a:rPr sz="3900" dirty="0">
                <a:solidFill>
                  <a:srgbClr val="7030A0"/>
                </a:solidFill>
              </a:rPr>
              <a:t>Variety（種類多樣）</a:t>
            </a:r>
            <a:endParaRPr lang="en-US" sz="3900" dirty="0">
              <a:solidFill>
                <a:srgbClr val="7030A0"/>
              </a:solidFill>
            </a:endParaRPr>
          </a:p>
          <a:p>
            <a:pPr lvl="1"/>
            <a:r>
              <a:rPr sz="3900" dirty="0">
                <a:solidFill>
                  <a:srgbClr val="7030A0"/>
                </a:solidFill>
              </a:rPr>
              <a:t>Veracity（真實性高）</a:t>
            </a:r>
            <a:endParaRPr lang="en-US" sz="3900" dirty="0">
              <a:solidFill>
                <a:srgbClr val="7030A0"/>
              </a:solidFill>
            </a:endParaRPr>
          </a:p>
          <a:p>
            <a:r>
              <a:rPr dirty="0"/>
              <a:t>隨著科技的發展，數據來源日益多元化，</a:t>
            </a:r>
            <a:r>
              <a:rPr dirty="0">
                <a:solidFill>
                  <a:srgbClr val="C00000"/>
                </a:solidFill>
              </a:rPr>
              <a:t>從網絡活動、社交媒體、傳感器到移動設備</a:t>
            </a:r>
            <a:r>
              <a:rPr dirty="0"/>
              <a:t>，數據的產生量呈現指數級增長。</a:t>
            </a:r>
            <a:endParaRPr lang="en-US" dirty="0"/>
          </a:p>
        </p:txBody>
      </p:sp>
      <p:sp>
        <p:nvSpPr>
          <p:cNvPr id="2" name="Title 1"/>
          <p:cNvSpPr>
            <a:spLocks noGrp="1"/>
          </p:cNvSpPr>
          <p:nvPr>
            <p:ph type="title"/>
          </p:nvPr>
        </p:nvSpPr>
        <p:spPr/>
        <p:txBody>
          <a:bodyPr/>
          <a:lstStyle/>
          <a:p>
            <a:r>
              <a:t>1.1 大數據的定義</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dirty="0"/>
              <a:t>大數據的核心價值在於通過</a:t>
            </a:r>
            <a:endParaRPr lang="en-US" dirty="0"/>
          </a:p>
          <a:p>
            <a:pPr lvl="1"/>
            <a:r>
              <a:rPr sz="4000" dirty="0">
                <a:solidFill>
                  <a:srgbClr val="7030A0"/>
                </a:solidFill>
              </a:rPr>
              <a:t>對大量數據進行存儲、</a:t>
            </a:r>
            <a:endParaRPr lang="en-US" sz="4000" dirty="0">
              <a:solidFill>
                <a:srgbClr val="7030A0"/>
              </a:solidFill>
            </a:endParaRPr>
          </a:p>
          <a:p>
            <a:pPr lvl="1"/>
            <a:r>
              <a:rPr sz="4000" dirty="0">
                <a:solidFill>
                  <a:srgbClr val="7030A0"/>
                </a:solidFill>
              </a:rPr>
              <a:t>處理和分析，</a:t>
            </a:r>
            <a:endParaRPr lang="en-US" sz="4000" dirty="0">
              <a:solidFill>
                <a:srgbClr val="7030A0"/>
              </a:solidFill>
            </a:endParaRPr>
          </a:p>
          <a:p>
            <a:pPr lvl="1"/>
            <a:r>
              <a:rPr sz="4000" dirty="0">
                <a:solidFill>
                  <a:srgbClr val="7030A0"/>
                </a:solidFill>
              </a:rPr>
              <a:t>企業能夠挖掘出隱藏在數據中的商業洞察，</a:t>
            </a:r>
            <a:endParaRPr lang="en-US" sz="4000" dirty="0">
              <a:solidFill>
                <a:srgbClr val="7030A0"/>
              </a:solidFill>
            </a:endParaRPr>
          </a:p>
          <a:p>
            <a:pPr lvl="1"/>
            <a:r>
              <a:rPr sz="4000" dirty="0">
                <a:solidFill>
                  <a:srgbClr val="7030A0"/>
                </a:solidFill>
              </a:rPr>
              <a:t>從而為決策提供支持，</a:t>
            </a:r>
            <a:endParaRPr lang="en-US" sz="4000" dirty="0">
              <a:solidFill>
                <a:srgbClr val="7030A0"/>
              </a:solidFill>
            </a:endParaRPr>
          </a:p>
          <a:p>
            <a:r>
              <a:rPr dirty="0"/>
              <a:t>提升運營效率，並創造新的商業價值。</a:t>
            </a:r>
            <a:br>
              <a:rPr dirty="0"/>
            </a:br>
            <a:endParaRPr dirty="0"/>
          </a:p>
        </p:txBody>
      </p:sp>
      <p:sp>
        <p:nvSpPr>
          <p:cNvPr id="2" name="Title 1"/>
          <p:cNvSpPr>
            <a:spLocks noGrp="1"/>
          </p:cNvSpPr>
          <p:nvPr>
            <p:ph type="title"/>
          </p:nvPr>
        </p:nvSpPr>
        <p:spPr/>
        <p:txBody>
          <a:bodyPr/>
          <a:lstStyle/>
          <a:p>
            <a:r>
              <a:t>1.1 大數據的定義</a:t>
            </a:r>
          </a:p>
        </p:txBody>
      </p:sp>
    </p:spTree>
    <p:extLst>
      <p:ext uri="{BB962C8B-B14F-4D97-AF65-F5344CB8AC3E}">
        <p14:creationId xmlns:p14="http://schemas.microsoft.com/office/powerpoint/2010/main" val="66797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標題 4">
            <a:extLst>
              <a:ext uri="{FF2B5EF4-FFF2-40B4-BE49-F238E27FC236}">
                <a16:creationId xmlns:a16="http://schemas.microsoft.com/office/drawing/2014/main" id="{3861B1CB-4A27-4A3F-A048-A7A3A1AFAB69}"/>
              </a:ext>
            </a:extLst>
          </p:cNvPr>
          <p:cNvSpPr>
            <a:spLocks noGrp="1"/>
          </p:cNvSpPr>
          <p:nvPr>
            <p:ph type="subTitle" idx="1"/>
          </p:nvPr>
        </p:nvSpPr>
        <p:spPr/>
        <p:txBody>
          <a:bodyPr/>
          <a:lstStyle/>
          <a:p>
            <a:r>
              <a:rPr lang="en-US" altLang="zh-TW" dirty="0"/>
              <a:t>1. </a:t>
            </a:r>
            <a:r>
              <a:rPr lang="zh-TW" altLang="en-US" dirty="0"/>
              <a:t>大數據的應用</a:t>
            </a:r>
            <a:r>
              <a:rPr lang="zh-CN" altLang="en-US" dirty="0"/>
              <a:t>領域</a:t>
            </a:r>
            <a:endParaRPr lang="zh-TW" altLang="en-US" dirty="0"/>
          </a:p>
        </p:txBody>
      </p:sp>
    </p:spTree>
    <p:extLst>
      <p:ext uri="{BB962C8B-B14F-4D97-AF65-F5344CB8AC3E}">
        <p14:creationId xmlns:p14="http://schemas.microsoft.com/office/powerpoint/2010/main" val="3784461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sz="2400" dirty="0"/>
              <a:t>大數據技術已經廣泛應用於多個行業，並對企業的經營模式產生了深遠的影響。以下是幾個主要的應用領域</a:t>
            </a:r>
            <a:r>
              <a:rPr dirty="0"/>
              <a:t>：</a:t>
            </a:r>
            <a:endParaRPr lang="en-US" dirty="0"/>
          </a:p>
          <a:p>
            <a:r>
              <a:rPr lang="en-US" dirty="0">
                <a:solidFill>
                  <a:srgbClr val="7030A0"/>
                </a:solidFill>
              </a:rPr>
              <a:t>(1). </a:t>
            </a:r>
            <a:r>
              <a:rPr dirty="0">
                <a:solidFill>
                  <a:srgbClr val="7030A0"/>
                </a:solidFill>
              </a:rPr>
              <a:t>市場營銷與客戶分析：</a:t>
            </a:r>
            <a:endParaRPr lang="en-US" dirty="0">
              <a:solidFill>
                <a:srgbClr val="7030A0"/>
              </a:solidFill>
            </a:endParaRPr>
          </a:p>
          <a:p>
            <a:pPr lvl="1"/>
            <a:r>
              <a:rPr sz="4000" dirty="0"/>
              <a:t>通過大數據分析，企業可以深入了解</a:t>
            </a:r>
            <a:r>
              <a:rPr sz="4000" dirty="0">
                <a:solidFill>
                  <a:srgbClr val="C00000"/>
                </a:solidFill>
              </a:rPr>
              <a:t>顧客的行為模式和偏好</a:t>
            </a:r>
            <a:r>
              <a:rPr sz="4000" dirty="0"/>
              <a:t>，從而實現</a:t>
            </a:r>
            <a:r>
              <a:rPr sz="4000" dirty="0">
                <a:solidFill>
                  <a:srgbClr val="C00000"/>
                </a:solidFill>
              </a:rPr>
              <a:t>個性化營銷</a:t>
            </a:r>
            <a:r>
              <a:rPr sz="4000" dirty="0"/>
              <a:t>和</a:t>
            </a:r>
            <a:r>
              <a:rPr sz="4000" dirty="0">
                <a:solidFill>
                  <a:srgbClr val="C00000"/>
                </a:solidFill>
              </a:rPr>
              <a:t>精準推廣</a:t>
            </a:r>
            <a:r>
              <a:rPr sz="4000" dirty="0"/>
              <a:t>。</a:t>
            </a:r>
            <a:endParaRPr lang="en-US" sz="4000" dirty="0"/>
          </a:p>
          <a:p>
            <a:pPr lvl="1"/>
            <a:r>
              <a:rPr sz="4000" dirty="0"/>
              <a:t>例如，</a:t>
            </a:r>
            <a:r>
              <a:rPr sz="4000" dirty="0">
                <a:highlight>
                  <a:srgbClr val="FFFF00"/>
                </a:highlight>
              </a:rPr>
              <a:t>電商平台</a:t>
            </a:r>
            <a:r>
              <a:rPr sz="4000" dirty="0"/>
              <a:t>通過</a:t>
            </a:r>
            <a:r>
              <a:rPr sz="4000" dirty="0">
                <a:highlight>
                  <a:srgbClr val="FFFF00"/>
                </a:highlight>
              </a:rPr>
              <a:t>分析</a:t>
            </a:r>
            <a:r>
              <a:rPr sz="4000" dirty="0">
                <a:solidFill>
                  <a:srgbClr val="C00000"/>
                </a:solidFill>
                <a:highlight>
                  <a:srgbClr val="FFFF00"/>
                </a:highlight>
              </a:rPr>
              <a:t>顧客的瀏覽</a:t>
            </a:r>
            <a:r>
              <a:rPr sz="4000" dirty="0"/>
              <a:t>和</a:t>
            </a:r>
            <a:r>
              <a:rPr sz="4000" dirty="0">
                <a:solidFill>
                  <a:srgbClr val="C00000"/>
                </a:solidFill>
                <a:highlight>
                  <a:srgbClr val="FFFF00"/>
                </a:highlight>
              </a:rPr>
              <a:t>購買行為</a:t>
            </a:r>
            <a:r>
              <a:rPr sz="4000" dirty="0"/>
              <a:t>，為其</a:t>
            </a:r>
            <a:r>
              <a:rPr sz="4000" dirty="0">
                <a:solidFill>
                  <a:srgbClr val="C00000"/>
                </a:solidFill>
              </a:rPr>
              <a:t>推薦相關產品</a:t>
            </a:r>
            <a:r>
              <a:rPr sz="4000" dirty="0"/>
              <a:t>，從而提高銷售轉化率。</a:t>
            </a:r>
            <a:endParaRPr lang="en-US" sz="4000" dirty="0"/>
          </a:p>
        </p:txBody>
      </p:sp>
      <p:sp>
        <p:nvSpPr>
          <p:cNvPr id="2" name="Title 1"/>
          <p:cNvSpPr>
            <a:spLocks noGrp="1"/>
          </p:cNvSpPr>
          <p:nvPr>
            <p:ph type="title"/>
          </p:nvPr>
        </p:nvSpPr>
        <p:spPr/>
        <p:txBody>
          <a:bodyPr/>
          <a:lstStyle/>
          <a:p>
            <a:r>
              <a:rPr lang="zh-TW" altLang="en-US" b="0" i="0" dirty="0">
                <a:solidFill>
                  <a:srgbClr val="212529"/>
                </a:solidFill>
                <a:effectLst/>
                <a:latin typeface="system-ui"/>
              </a:rPr>
              <a:t>☎ </a:t>
            </a:r>
            <a:r>
              <a:rPr dirty="0"/>
              <a:t>1.2 大數據的應用領域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altLang="zh-TW" sz="4800" dirty="0">
                <a:solidFill>
                  <a:srgbClr val="7030A0"/>
                </a:solidFill>
              </a:rPr>
              <a:t>(2).</a:t>
            </a:r>
            <a:r>
              <a:rPr sz="4800" dirty="0">
                <a:solidFill>
                  <a:srgbClr val="7030A0"/>
                </a:solidFill>
              </a:rPr>
              <a:t>供應鏈管理：</a:t>
            </a:r>
            <a:endParaRPr lang="en-US" sz="4800" dirty="0">
              <a:solidFill>
                <a:srgbClr val="7030A0"/>
              </a:solidFill>
            </a:endParaRPr>
          </a:p>
          <a:p>
            <a:pPr lvl="1"/>
            <a:r>
              <a:rPr sz="4400" dirty="0"/>
              <a:t>大數據可以優化供應鏈的各個環節，包括</a:t>
            </a:r>
            <a:r>
              <a:rPr lang="zh-CN" altLang="en-US" sz="4400" dirty="0"/>
              <a:t>：</a:t>
            </a:r>
            <a:endParaRPr lang="en-US" altLang="zh-CN" sz="4400" dirty="0"/>
          </a:p>
          <a:p>
            <a:pPr lvl="2"/>
            <a:r>
              <a:rPr sz="4000" dirty="0">
                <a:solidFill>
                  <a:srgbClr val="C00000"/>
                </a:solidFill>
                <a:highlight>
                  <a:srgbClr val="FFFF00"/>
                </a:highlight>
              </a:rPr>
              <a:t>需求預測</a:t>
            </a:r>
            <a:endParaRPr lang="en-US" sz="4000" dirty="0">
              <a:solidFill>
                <a:srgbClr val="C00000"/>
              </a:solidFill>
              <a:highlight>
                <a:srgbClr val="FFFF00"/>
              </a:highlight>
            </a:endParaRPr>
          </a:p>
          <a:p>
            <a:pPr lvl="2"/>
            <a:r>
              <a:rPr sz="4000" dirty="0">
                <a:solidFill>
                  <a:srgbClr val="C00000"/>
                </a:solidFill>
                <a:highlight>
                  <a:srgbClr val="FFFF00"/>
                </a:highlight>
              </a:rPr>
              <a:t>庫存管理</a:t>
            </a:r>
            <a:endParaRPr lang="en-US" sz="4000" dirty="0">
              <a:solidFill>
                <a:srgbClr val="C00000"/>
              </a:solidFill>
              <a:highlight>
                <a:srgbClr val="FFFF00"/>
              </a:highlight>
            </a:endParaRPr>
          </a:p>
          <a:p>
            <a:pPr lvl="2"/>
            <a:r>
              <a:rPr sz="4000" dirty="0">
                <a:solidFill>
                  <a:srgbClr val="C00000"/>
                </a:solidFill>
                <a:highlight>
                  <a:srgbClr val="FFFF00"/>
                </a:highlight>
              </a:rPr>
              <a:t>物流配送</a:t>
            </a:r>
            <a:endParaRPr lang="en-US" sz="4000" dirty="0">
              <a:solidFill>
                <a:srgbClr val="C00000"/>
              </a:solidFill>
              <a:highlight>
                <a:srgbClr val="FFFF00"/>
              </a:highlight>
            </a:endParaRPr>
          </a:p>
          <a:p>
            <a:pPr lvl="1"/>
            <a:r>
              <a:rPr sz="4400" dirty="0"/>
              <a:t>通過分析歷史數據和</a:t>
            </a:r>
            <a:r>
              <a:rPr sz="4400" dirty="0">
                <a:solidFill>
                  <a:srgbClr val="C00000"/>
                </a:solidFill>
              </a:rPr>
              <a:t>市場趨勢</a:t>
            </a:r>
            <a:r>
              <a:rPr sz="4400" dirty="0"/>
              <a:t>，企業可以更精準地</a:t>
            </a:r>
            <a:r>
              <a:rPr sz="4400" dirty="0">
                <a:solidFill>
                  <a:srgbClr val="C00000"/>
                </a:solidFill>
                <a:highlight>
                  <a:srgbClr val="FFFF00"/>
                </a:highlight>
              </a:rPr>
              <a:t>預測需求</a:t>
            </a:r>
            <a:r>
              <a:rPr sz="4400" dirty="0"/>
              <a:t>，降低庫存成本，並提升供應鏈效率</a:t>
            </a:r>
            <a:endParaRPr lang="en-US" sz="4400" dirty="0"/>
          </a:p>
        </p:txBody>
      </p:sp>
      <p:sp>
        <p:nvSpPr>
          <p:cNvPr id="2" name="Title 1"/>
          <p:cNvSpPr>
            <a:spLocks noGrp="1"/>
          </p:cNvSpPr>
          <p:nvPr>
            <p:ph type="title"/>
          </p:nvPr>
        </p:nvSpPr>
        <p:spPr/>
        <p:txBody>
          <a:bodyPr/>
          <a:lstStyle/>
          <a:p>
            <a:r>
              <a:rPr lang="zh-TW" altLang="en-US" b="0" i="0" dirty="0">
                <a:solidFill>
                  <a:srgbClr val="212529"/>
                </a:solidFill>
                <a:effectLst/>
                <a:latin typeface="system-ui"/>
              </a:rPr>
              <a:t>☎ </a:t>
            </a:r>
            <a:r>
              <a:rPr dirty="0"/>
              <a:t>1.2 大數據的應用領域</a:t>
            </a:r>
          </a:p>
        </p:txBody>
      </p:sp>
    </p:spTree>
    <p:extLst>
      <p:ext uri="{BB962C8B-B14F-4D97-AF65-F5344CB8AC3E}">
        <p14:creationId xmlns:p14="http://schemas.microsoft.com/office/powerpoint/2010/main" val="349547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991" y="1600200"/>
            <a:ext cx="8851037" cy="5121275"/>
          </a:xfrm>
        </p:spPr>
        <p:txBody>
          <a:bodyPr>
            <a:normAutofit fontScale="92500" lnSpcReduction="20000"/>
          </a:bodyPr>
          <a:lstStyle/>
          <a:p>
            <a:r>
              <a:rPr lang="en-US" altLang="zh-TW" sz="5400" dirty="0">
                <a:solidFill>
                  <a:srgbClr val="7030A0"/>
                </a:solidFill>
              </a:rPr>
              <a:t>(3). </a:t>
            </a:r>
            <a:r>
              <a:rPr sz="5400" dirty="0">
                <a:solidFill>
                  <a:srgbClr val="7030A0"/>
                </a:solidFill>
              </a:rPr>
              <a:t>金融風險管理：</a:t>
            </a:r>
            <a:endParaRPr lang="en-US" sz="5400" dirty="0">
              <a:solidFill>
                <a:srgbClr val="7030A0"/>
              </a:solidFill>
            </a:endParaRPr>
          </a:p>
          <a:p>
            <a:pPr lvl="1"/>
            <a:r>
              <a:rPr sz="4800" dirty="0"/>
              <a:t>在金融行業，大數據被用來</a:t>
            </a:r>
            <a:endParaRPr lang="en-US" sz="4800" dirty="0"/>
          </a:p>
          <a:p>
            <a:pPr lvl="2"/>
            <a:r>
              <a:rPr sz="4400" dirty="0">
                <a:solidFill>
                  <a:srgbClr val="C00000"/>
                </a:solidFill>
                <a:highlight>
                  <a:srgbClr val="FFFF00"/>
                </a:highlight>
              </a:rPr>
              <a:t>進行風險評估</a:t>
            </a:r>
            <a:endParaRPr lang="en-US" sz="4400" dirty="0">
              <a:solidFill>
                <a:srgbClr val="C00000"/>
              </a:solidFill>
              <a:highlight>
                <a:srgbClr val="FFFF00"/>
              </a:highlight>
            </a:endParaRPr>
          </a:p>
          <a:p>
            <a:pPr lvl="2"/>
            <a:r>
              <a:rPr sz="4400" dirty="0">
                <a:solidFill>
                  <a:srgbClr val="C00000"/>
                </a:solidFill>
                <a:highlight>
                  <a:srgbClr val="FFFF00"/>
                </a:highlight>
              </a:rPr>
              <a:t>欺詐檢測</a:t>
            </a:r>
            <a:endParaRPr lang="en-US" sz="4400" dirty="0">
              <a:solidFill>
                <a:srgbClr val="C00000"/>
              </a:solidFill>
              <a:highlight>
                <a:srgbClr val="FFFF00"/>
              </a:highlight>
            </a:endParaRPr>
          </a:p>
          <a:p>
            <a:pPr lvl="1"/>
            <a:r>
              <a:rPr sz="4800" dirty="0"/>
              <a:t>通過對大量交易數據的實時分析，金融機構可以及時識別潛在風險，並採取相應的措施來保護資產和用戶安全</a:t>
            </a:r>
            <a:endParaRPr lang="en-US" sz="4800" dirty="0"/>
          </a:p>
        </p:txBody>
      </p:sp>
      <p:sp>
        <p:nvSpPr>
          <p:cNvPr id="2" name="Title 1"/>
          <p:cNvSpPr>
            <a:spLocks noGrp="1"/>
          </p:cNvSpPr>
          <p:nvPr>
            <p:ph type="title"/>
          </p:nvPr>
        </p:nvSpPr>
        <p:spPr/>
        <p:txBody>
          <a:bodyPr/>
          <a:lstStyle/>
          <a:p>
            <a:r>
              <a:rPr lang="zh-TW" altLang="en-US" b="0" i="0" dirty="0">
                <a:solidFill>
                  <a:srgbClr val="212529"/>
                </a:solidFill>
                <a:effectLst/>
                <a:latin typeface="system-ui"/>
              </a:rPr>
              <a:t>☎ </a:t>
            </a:r>
            <a:r>
              <a:rPr dirty="0"/>
              <a:t>1.2 大數據的應用領域</a:t>
            </a:r>
          </a:p>
        </p:txBody>
      </p:sp>
    </p:spTree>
    <p:extLst>
      <p:ext uri="{BB962C8B-B14F-4D97-AF65-F5344CB8AC3E}">
        <p14:creationId xmlns:p14="http://schemas.microsoft.com/office/powerpoint/2010/main" val="2504413629"/>
      </p:ext>
    </p:extLst>
  </p:cSld>
  <p:clrMapOvr>
    <a:masterClrMapping/>
  </p:clrMapOvr>
</p:sld>
</file>

<file path=ppt/theme/theme1.xml><?xml version="1.0" encoding="utf-8"?>
<a:theme xmlns:a="http://schemas.openxmlformats.org/drawingml/2006/main" name="佈景主題4-粗體大字">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21873A"/>
      </a:hlink>
      <a:folHlink>
        <a:srgbClr val="717E00"/>
      </a:folHlink>
    </a:clrScheme>
    <a:fontScheme name="School Presentation">
      <a:majorFont>
        <a:latin typeface="Bookman Old Style"/>
        <a:ea typeface=""/>
        <a:cs typeface=""/>
      </a:majorFont>
      <a:minorFont>
        <a:latin typeface="Segoe Condens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佈景主題4-粗體大字" id="{FAB37755-8BFD-40C9-964E-A3E00EB2AC0B}" vid="{1590615A-8909-46AD-9BAB-84E7CBD626D0}"/>
    </a:ext>
  </a:extLst>
</a:theme>
</file>

<file path=docProps/app.xml><?xml version="1.0" encoding="utf-8"?>
<Properties xmlns="http://schemas.openxmlformats.org/officeDocument/2006/extended-properties" xmlns:vt="http://schemas.openxmlformats.org/officeDocument/2006/docPropsVTypes">
  <Template>佈景主題4-粗體大字</Template>
  <TotalTime>731</TotalTime>
  <Words>698</Words>
  <Application>Microsoft Office PowerPoint</Application>
  <PresentationFormat>如螢幕大小 (4:3)</PresentationFormat>
  <Paragraphs>171</Paragraphs>
  <Slides>28</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28</vt:i4>
      </vt:variant>
    </vt:vector>
  </HeadingPairs>
  <TitlesOfParts>
    <vt:vector size="34" baseType="lpstr">
      <vt:lpstr>Segoe Condensed</vt:lpstr>
      <vt:lpstr>system-ui</vt:lpstr>
      <vt:lpstr>微軟正黑體</vt:lpstr>
      <vt:lpstr>Arial</vt:lpstr>
      <vt:lpstr>Bookman Old Style</vt:lpstr>
      <vt:lpstr>佈景主題4-粗體大字</vt:lpstr>
      <vt:lpstr>陳擎文</vt:lpstr>
      <vt:lpstr>單元綱要</vt:lpstr>
      <vt:lpstr>PowerPoint 簡報</vt:lpstr>
      <vt:lpstr>1.1 大數據的定義</vt:lpstr>
      <vt:lpstr>1.1 大數據的定義</vt:lpstr>
      <vt:lpstr>PowerPoint 簡報</vt:lpstr>
      <vt:lpstr>☎ 1.2 大數據的應用領域</vt:lpstr>
      <vt:lpstr>☎ 1.2 大數據的應用領域</vt:lpstr>
      <vt:lpstr>☎ 1.2 大數據的應用領域</vt:lpstr>
      <vt:lpstr>☎ 1.2 大數據的應用領域</vt:lpstr>
      <vt:lpstr>PowerPoint 簡報</vt:lpstr>
      <vt:lpstr>☎ 2.1 提升決策的科學性與準確性</vt:lpstr>
      <vt:lpstr>☎ 2.2 強化風險管理與控制</vt:lpstr>
      <vt:lpstr>☎ 2.3 支持商業模式的創新變革</vt:lpstr>
      <vt:lpstr>PowerPoint 簡報</vt:lpstr>
      <vt:lpstr>3.1 資料驅動的經營模式</vt:lpstr>
      <vt:lpstr>3.1 資料驅動的經營模式</vt:lpstr>
      <vt:lpstr>3.1 資料驅動的經營模式</vt:lpstr>
      <vt:lpstr>3.1 資料驅動的經營模式</vt:lpstr>
      <vt:lpstr>☎3.2 新型商業模式的誕生</vt:lpstr>
      <vt:lpstr>3.2 新型商業模式的誕生</vt:lpstr>
      <vt:lpstr>3.2 新型商業模式的誕生</vt:lpstr>
      <vt:lpstr>3.3 經營模式變革遇到的挑戰</vt:lpstr>
      <vt:lpstr>3.3 經營模式的變革挑戰</vt:lpstr>
      <vt:lpstr>3.3 經營模式的變革挑戰</vt:lpstr>
      <vt:lpstr>PowerPoint 簡報</vt:lpstr>
      <vt:lpstr>4. 結論</vt:lpstr>
      <vt:lpstr>4. 討論</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陳擎文</dc:title>
  <dc:subject/>
  <dc:creator>User</dc:creator>
  <cp:keywords/>
  <dc:description>generated using python-pptx</dc:description>
  <cp:lastModifiedBy>tsu ccw</cp:lastModifiedBy>
  <cp:revision>18</cp:revision>
  <dcterms:created xsi:type="dcterms:W3CDTF">2013-01-27T09:14:16Z</dcterms:created>
  <dcterms:modified xsi:type="dcterms:W3CDTF">2024-08-22T08:04:58Z</dcterms:modified>
  <cp:category/>
</cp:coreProperties>
</file>