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 id="291" r:id="rId3"/>
    <p:sldId id="258" r:id="rId4"/>
    <p:sldId id="259" r:id="rId5"/>
    <p:sldId id="273" r:id="rId6"/>
    <p:sldId id="274" r:id="rId7"/>
    <p:sldId id="260" r:id="rId8"/>
    <p:sldId id="279" r:id="rId9"/>
    <p:sldId id="275" r:id="rId10"/>
    <p:sldId id="276" r:id="rId11"/>
    <p:sldId id="277" r:id="rId12"/>
    <p:sldId id="292" r:id="rId13"/>
    <p:sldId id="270" r:id="rId14"/>
    <p:sldId id="280" r:id="rId15"/>
    <p:sldId id="262" r:id="rId16"/>
    <p:sldId id="263" r:id="rId17"/>
    <p:sldId id="281" r:id="rId18"/>
    <p:sldId id="264" r:id="rId19"/>
    <p:sldId id="282" r:id="rId20"/>
    <p:sldId id="293" r:id="rId21"/>
    <p:sldId id="271" r:id="rId22"/>
    <p:sldId id="284" r:id="rId23"/>
    <p:sldId id="266" r:id="rId24"/>
    <p:sldId id="283" r:id="rId25"/>
    <p:sldId id="285" r:id="rId26"/>
    <p:sldId id="287" r:id="rId27"/>
    <p:sldId id="267" r:id="rId28"/>
    <p:sldId id="286" r:id="rId29"/>
    <p:sldId id="288" r:id="rId30"/>
    <p:sldId id="289" r:id="rId31"/>
    <p:sldId id="268" r:id="rId32"/>
    <p:sldId id="272" r:id="rId33"/>
    <p:sldId id="290" r:id="rId34"/>
    <p:sldId id="269" r:id="rId35"/>
  </p:sldIdLst>
  <p:sldSz cx="9144000" cy="6858000" type="screen4x3"/>
  <p:notesSz cx="6858000" cy="9144000"/>
  <p:defaultTextStyle>
    <a:defPPr>
      <a:defRPr lang="en-US"/>
    </a:defPPr>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8" d="100"/>
          <a:sy n="68" d="100"/>
        </p:scale>
        <p:origin x="124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標題投影片">
    <p:bg>
      <p:bgPr>
        <a:solidFill>
          <a:schemeClr val="tx1"/>
        </a:solidFill>
        <a:effectLst/>
      </p:bgPr>
    </p:bg>
    <p:spTree>
      <p:nvGrpSpPr>
        <p:cNvPr id="1" name=""/>
        <p:cNvGrpSpPr/>
        <p:nvPr/>
      </p:nvGrpSpPr>
      <p:grpSpPr>
        <a:xfrm>
          <a:off x="0" y="0"/>
          <a:ext cx="0" cy="0"/>
          <a:chOff x="0" y="0"/>
          <a:chExt cx="0" cy="0"/>
        </a:xfrm>
      </p:grpSpPr>
      <p:grpSp>
        <p:nvGrpSpPr>
          <p:cNvPr id="9" name="Group 8"/>
          <p:cNvGrpSpPr/>
          <p:nvPr/>
        </p:nvGrpSpPr>
        <p:grpSpPr>
          <a:xfrm>
            <a:off x="-1574" y="0"/>
            <a:ext cx="9144000" cy="6858000"/>
            <a:chOff x="-1574" y="0"/>
            <a:chExt cx="9144000" cy="6858000"/>
          </a:xfrm>
        </p:grpSpPr>
        <p:pic>
          <p:nvPicPr>
            <p:cNvPr id="7" name="Rectangle 6"/>
            <p:cNvPicPr>
              <a:picLocks noChangeAspect="1"/>
            </p:cNvPicPr>
            <p:nvPr/>
          </p:nvPicPr>
          <p:blipFill>
            <a:blip r:embed="rId2" cstate="print">
              <a:duotone>
                <a:schemeClr val="accent1"/>
                <a:srgbClr val="FFFFFF"/>
              </a:duotone>
              <a:lum bright="-10000"/>
            </a:blip>
            <a:stretch>
              <a:fillRect/>
            </a:stretch>
          </p:blipFill>
          <p:spPr>
            <a:xfrm>
              <a:off x="-1574" y="381000"/>
              <a:ext cx="9144000" cy="6093619"/>
            </a:xfrm>
            <a:prstGeom prst="rect">
              <a:avLst/>
            </a:prstGeom>
            <a:noFill/>
            <a:ln>
              <a:noFill/>
            </a:ln>
          </p:spPr>
        </p:pic>
        <p:sp>
          <p:nvSpPr>
            <p:cNvPr id="11" name="Rectangle 10"/>
            <p:cNvSpPr/>
            <p:nvPr/>
          </p:nvSpPr>
          <p:spPr>
            <a:xfrm>
              <a:off x="-1574" y="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sp>
          <p:nvSpPr>
            <p:cNvPr id="12" name="Rectangle 11"/>
            <p:cNvSpPr/>
            <p:nvPr/>
          </p:nvSpPr>
          <p:spPr>
            <a:xfrm>
              <a:off x="-1574" y="655320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cxnSp>
          <p:nvCxnSpPr>
            <p:cNvPr id="15" name="Straight Connector 14"/>
            <p:cNvCxnSpPr/>
            <p:nvPr/>
          </p:nvCxnSpPr>
          <p:spPr>
            <a:xfrm>
              <a:off x="-1574" y="381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574" y="6477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grpSp>
      <p:sp>
        <p:nvSpPr>
          <p:cNvPr id="21" name="Shape 20"/>
          <p:cNvSpPr>
            <a:spLocks noGrp="1"/>
          </p:cNvSpPr>
          <p:nvPr>
            <p:ph type="title"/>
          </p:nvPr>
        </p:nvSpPr>
        <p:spPr>
          <a:xfrm>
            <a:off x="704850" y="4705165"/>
            <a:ext cx="7772400" cy="1447060"/>
          </a:xfrm>
          <a:prstGeom prst="rect">
            <a:avLst/>
          </a:prstGeom>
        </p:spPr>
        <p:txBody>
          <a:bodyPr anchor="t"/>
          <a:lstStyle>
            <a:lvl1pPr algn="ctr" latinLnBrk="0">
              <a:defRPr lang="zh-TW" sz="4000" b="1" cap="none" baseline="0">
                <a:solidFill>
                  <a:schemeClr val="tx1"/>
                </a:solidFill>
                <a:effectLst>
                  <a:outerShdw blurRad="50800" dist="50800" dir="2700000" algn="tl" rotWithShape="0">
                    <a:srgbClr val="000000">
                      <a:alpha val="43137"/>
                    </a:srgbClr>
                  </a:outerShdw>
                </a:effectLst>
                <a:latin typeface="微軟正黑體" panose="020B0604030504040204" pitchFamily="34" charset="-120"/>
                <a:ea typeface="微軟正黑體" panose="020B0604030504040204" pitchFamily="34" charset="-120"/>
              </a:defRPr>
            </a:lvl1pPr>
          </a:lstStyle>
          <a:p>
            <a:r>
              <a:rPr lang="zh-TW" altLang="en-US"/>
              <a:t>按一下以編輯母片標題樣式</a:t>
            </a:r>
            <a:endParaRPr lang="zh-TW" dirty="0"/>
          </a:p>
        </p:txBody>
      </p:sp>
      <p:sp>
        <p:nvSpPr>
          <p:cNvPr id="3" name="Shape 2"/>
          <p:cNvSpPr>
            <a:spLocks noGrp="1"/>
          </p:cNvSpPr>
          <p:nvPr>
            <p:ph type="subTitle" idx="1"/>
          </p:nvPr>
        </p:nvSpPr>
        <p:spPr>
          <a:xfrm>
            <a:off x="337351" y="1460702"/>
            <a:ext cx="8495931" cy="2674054"/>
          </a:xfrm>
        </p:spPr>
        <p:txBody>
          <a:bodyPr anchor="b" anchorCtr="0">
            <a:normAutofit/>
          </a:bodyPr>
          <a:lstStyle>
            <a:lvl1pPr marL="0" indent="0" algn="ctr" latinLnBrk="0">
              <a:buNone/>
              <a:defRPr lang="zh-TW" sz="6600" b="1">
                <a:solidFill>
                  <a:schemeClr val="bg2"/>
                </a:solidFill>
                <a:effectLst/>
                <a:latin typeface="微軟正黑體" panose="020B0604030504040204" pitchFamily="34" charset="-120"/>
                <a:ea typeface="微軟正黑體" panose="020B0604030504040204" pitchFamily="34" charset="-120"/>
              </a:defRPr>
            </a:lvl1pPr>
            <a:lvl2pPr marL="457200" indent="0" algn="ctr">
              <a:buNone/>
              <a:defRPr lang="zh-TW">
                <a:solidFill>
                  <a:schemeClr val="tx1">
                    <a:tint val="75000"/>
                  </a:schemeClr>
                </a:solidFill>
              </a:defRPr>
            </a:lvl2pPr>
            <a:lvl3pPr marL="914400" indent="0" algn="ctr">
              <a:buNone/>
              <a:defRPr lang="zh-TW">
                <a:solidFill>
                  <a:schemeClr val="tx1">
                    <a:tint val="75000"/>
                  </a:schemeClr>
                </a:solidFill>
              </a:defRPr>
            </a:lvl3pPr>
            <a:lvl4pPr marL="1371600" indent="0" algn="ctr">
              <a:buNone/>
              <a:defRPr lang="zh-TW">
                <a:solidFill>
                  <a:schemeClr val="tx1">
                    <a:tint val="75000"/>
                  </a:schemeClr>
                </a:solidFill>
              </a:defRPr>
            </a:lvl4pPr>
            <a:lvl5pPr marL="1828800" indent="0" algn="ctr">
              <a:buNone/>
              <a:defRPr lang="zh-TW">
                <a:solidFill>
                  <a:schemeClr val="tx1">
                    <a:tint val="75000"/>
                  </a:schemeClr>
                </a:solidFill>
              </a:defRPr>
            </a:lvl5pPr>
            <a:lvl6pPr marL="2286000" indent="0" algn="ctr">
              <a:buNone/>
              <a:defRPr lang="zh-TW">
                <a:solidFill>
                  <a:schemeClr val="tx1">
                    <a:tint val="75000"/>
                  </a:schemeClr>
                </a:solidFill>
              </a:defRPr>
            </a:lvl6pPr>
            <a:lvl7pPr marL="2743200" indent="0" algn="ctr">
              <a:buNone/>
              <a:defRPr lang="zh-TW">
                <a:solidFill>
                  <a:schemeClr val="tx1">
                    <a:tint val="75000"/>
                  </a:schemeClr>
                </a:solidFill>
              </a:defRPr>
            </a:lvl7pPr>
            <a:lvl8pPr marL="3200400" indent="0" algn="ctr">
              <a:buNone/>
              <a:defRPr lang="zh-TW">
                <a:solidFill>
                  <a:schemeClr val="tx1">
                    <a:tint val="75000"/>
                  </a:schemeClr>
                </a:solidFill>
              </a:defRPr>
            </a:lvl8pPr>
            <a:lvl9pPr marL="3657600" indent="0" algn="ctr">
              <a:buNone/>
              <a:defRPr lang="zh-TW">
                <a:solidFill>
                  <a:schemeClr val="tx1">
                    <a:tint val="75000"/>
                  </a:schemeClr>
                </a:solidFill>
              </a:defRPr>
            </a:lvl9pPr>
          </a:lstStyle>
          <a:p>
            <a:r>
              <a:rPr lang="zh-TW" altLang="en-US"/>
              <a:t>按一下以編輯母片子標題樣式</a:t>
            </a:r>
            <a:endParaRPr lang="zh-TW" dirty="0"/>
          </a:p>
        </p:txBody>
      </p:sp>
    </p:spTree>
    <p:extLst>
      <p:ext uri="{BB962C8B-B14F-4D97-AF65-F5344CB8AC3E}">
        <p14:creationId xmlns:p14="http://schemas.microsoft.com/office/powerpoint/2010/main" val="4170984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標題及物件">
    <p:bg>
      <p:bgRef idx="1002">
        <a:schemeClr val="bg2"/>
      </p:bgRef>
    </p:bg>
    <p:spTree>
      <p:nvGrpSpPr>
        <p:cNvPr id="1" name=""/>
        <p:cNvGrpSpPr/>
        <p:nvPr/>
      </p:nvGrpSpPr>
      <p:grpSpPr>
        <a:xfrm>
          <a:off x="0" y="0"/>
          <a:ext cx="0" cy="0"/>
          <a:chOff x="0" y="0"/>
          <a:chExt cx="0" cy="0"/>
        </a:xfrm>
      </p:grpSpPr>
      <p:sp>
        <p:nvSpPr>
          <p:cNvPr id="3" name="Shape 2"/>
          <p:cNvSpPr>
            <a:spLocks noGrp="1"/>
          </p:cNvSpPr>
          <p:nvPr>
            <p:ph idx="1"/>
          </p:nvPr>
        </p:nvSpPr>
        <p:spPr>
          <a:xfrm>
            <a:off x="177553" y="1600200"/>
            <a:ext cx="8851037" cy="5121275"/>
          </a:xfrm>
        </p:spPr>
        <p:txBody>
          <a:bodyPr/>
          <a:lstStyle>
            <a:lvl1pPr marL="342900" indent="-342900">
              <a:defRPr lang="zh-TW" altLang="en-US" sz="4000" b="1" kern="1200" dirty="0" smtClean="0">
                <a:solidFill>
                  <a:schemeClr val="tx1"/>
                </a:solidFill>
                <a:effectLst>
                  <a:outerShdw blurRad="50800" dist="50800" dir="2700000" algn="tl" rotWithShape="0">
                    <a:srgbClr val="000000">
                      <a:alpha val="43137"/>
                    </a:srgbClr>
                  </a:outerShdw>
                </a:effectLst>
                <a:latin typeface="微軟正黑體" panose="020B0604030504040204" pitchFamily="34" charset="-120"/>
                <a:ea typeface="微軟正黑體" panose="020B0604030504040204" pitchFamily="34" charset="-120"/>
                <a:cs typeface="+mn-cs"/>
              </a:defRPr>
            </a:lvl1pPr>
            <a:lvl2pPr>
              <a:defRPr sz="2800" b="1">
                <a:latin typeface="微軟正黑體" panose="020B0604030504040204" pitchFamily="34" charset="-120"/>
                <a:ea typeface="微軟正黑體" panose="020B0604030504040204" pitchFamily="34" charset="-120"/>
              </a:defRPr>
            </a:lvl2pPr>
            <a:lvl3pPr>
              <a:defRPr sz="2400" b="1">
                <a:latin typeface="微軟正黑體" panose="020B0604030504040204" pitchFamily="34" charset="-120"/>
                <a:ea typeface="微軟正黑體" panose="020B0604030504040204" pitchFamily="34" charset="-120"/>
              </a:defRPr>
            </a:lvl3pPr>
            <a:lvl4pPr>
              <a:defRPr sz="2000" b="1">
                <a:latin typeface="微軟正黑體" panose="020B0604030504040204" pitchFamily="34" charset="-120"/>
                <a:ea typeface="微軟正黑體" panose="020B0604030504040204" pitchFamily="34" charset="-120"/>
              </a:defRPr>
            </a:lvl4pPr>
            <a:lvl5pPr>
              <a:defRPr b="1">
                <a:latin typeface="微軟正黑體" panose="020B0604030504040204" pitchFamily="34" charset="-120"/>
                <a:ea typeface="微軟正黑體" panose="020B0604030504040204" pitchFamily="34" charset="-120"/>
              </a:defRPr>
            </a:lvl5pPr>
          </a:lstStyle>
          <a:p>
            <a:pPr marL="342900" lvl="0" indent="-342900" algn="l" rtl="0" eaLnBrk="1" latinLnBrk="0" hangingPunct="1">
              <a:spcBef>
                <a:spcPct val="20000"/>
              </a:spcBef>
              <a:spcAft>
                <a:spcPts val="400"/>
              </a:spcAft>
              <a:buFont typeface="Arial"/>
              <a:buChar char="•"/>
            </a:pPr>
            <a:r>
              <a:rPr lang="zh-TW" altLang="en-US"/>
              <a:t>按一下以編輯母片文字樣式</a:t>
            </a:r>
          </a:p>
          <a:p>
            <a:pPr marL="342900" lvl="1" indent="-342900" algn="l" rtl="0" eaLnBrk="1" latinLnBrk="0" hangingPunct="1">
              <a:spcBef>
                <a:spcPct val="20000"/>
              </a:spcBef>
              <a:spcAft>
                <a:spcPts val="400"/>
              </a:spcAft>
              <a:buFont typeface="Arial"/>
              <a:buChar char="•"/>
            </a:pPr>
            <a:r>
              <a:rPr lang="zh-TW" altLang="en-US"/>
              <a:t>第二層</a:t>
            </a:r>
          </a:p>
          <a:p>
            <a:pPr marL="342900" lvl="2" indent="-342900" algn="l" rtl="0" eaLnBrk="1" latinLnBrk="0" hangingPunct="1">
              <a:spcBef>
                <a:spcPct val="20000"/>
              </a:spcBef>
              <a:spcAft>
                <a:spcPts val="400"/>
              </a:spcAft>
              <a:buFont typeface="Arial"/>
              <a:buChar char="•"/>
            </a:pPr>
            <a:r>
              <a:rPr lang="zh-TW" altLang="en-US"/>
              <a:t>第三層</a:t>
            </a:r>
          </a:p>
          <a:p>
            <a:pPr marL="342900" lvl="3" indent="-342900" algn="l" rtl="0" eaLnBrk="1" latinLnBrk="0" hangingPunct="1">
              <a:spcBef>
                <a:spcPct val="20000"/>
              </a:spcBef>
              <a:spcAft>
                <a:spcPts val="400"/>
              </a:spcAft>
              <a:buFont typeface="Arial"/>
              <a:buChar char="•"/>
            </a:pPr>
            <a:r>
              <a:rPr lang="zh-TW" altLang="en-US"/>
              <a:t>第四層</a:t>
            </a:r>
          </a:p>
          <a:p>
            <a:pPr marL="342900" lvl="4" indent="-342900" algn="l" rtl="0" eaLnBrk="1" latinLnBrk="0" hangingPunct="1">
              <a:spcBef>
                <a:spcPct val="20000"/>
              </a:spcBef>
              <a:spcAft>
                <a:spcPts val="400"/>
              </a:spcAft>
              <a:buFont typeface="Arial"/>
              <a:buChar char="•"/>
            </a:pPr>
            <a:r>
              <a:rPr lang="zh-TW" altLang="en-US"/>
              <a:t>第五層</a:t>
            </a:r>
            <a:endParaRPr lang="zh-TW" dirty="0"/>
          </a:p>
        </p:txBody>
      </p:sp>
      <p:sp>
        <p:nvSpPr>
          <p:cNvPr id="4" name="Shape 3"/>
          <p:cNvSpPr>
            <a:spLocks noGrp="1"/>
          </p:cNvSpPr>
          <p:nvPr>
            <p:ph type="dt" sz="half" idx="10"/>
          </p:nvPr>
        </p:nvSpPr>
        <p:spPr/>
        <p:txBody>
          <a:bodyPr/>
          <a:lstStyle/>
          <a:p>
            <a:fld id="{5BCAD085-E8A6-8845-BD4E-CB4CCA059FC4}" type="datetimeFigureOut">
              <a:rPr lang="en-US" smtClean="0"/>
              <a:t>8/16/2024</a:t>
            </a:fld>
            <a:endParaRPr lang="en-US"/>
          </a:p>
        </p:txBody>
      </p:sp>
      <p:sp>
        <p:nvSpPr>
          <p:cNvPr id="5" name="Shape 4"/>
          <p:cNvSpPr>
            <a:spLocks noGrp="1"/>
          </p:cNvSpPr>
          <p:nvPr>
            <p:ph type="ftr" sz="quarter" idx="11"/>
          </p:nvPr>
        </p:nvSpPr>
        <p:spPr/>
        <p:txBody>
          <a:bodyPr/>
          <a:lstStyle/>
          <a:p>
            <a:endParaRPr lang="en-US"/>
          </a:p>
        </p:txBody>
      </p:sp>
      <p:sp>
        <p:nvSpPr>
          <p:cNvPr id="6" name="Shape 5"/>
          <p:cNvSpPr>
            <a:spLocks noGrp="1"/>
          </p:cNvSpPr>
          <p:nvPr>
            <p:ph type="sldNum" sz="quarter" idx="12"/>
          </p:nvPr>
        </p:nvSpPr>
        <p:spPr/>
        <p:txBody>
          <a:bodyPr/>
          <a:lstStyle/>
          <a:p>
            <a:fld id="{C1FF6DA9-008F-8B48-92A6-B652298478BF}" type="slidenum">
              <a:rPr lang="en-US" smtClean="0"/>
              <a:t>‹#›</a:t>
            </a:fld>
            <a:endParaRPr lang="en-US"/>
          </a:p>
        </p:txBody>
      </p:sp>
      <p:sp>
        <p:nvSpPr>
          <p:cNvPr id="7" name="Rectangle 6"/>
          <p:cNvSpPr>
            <a:spLocks noGrp="1"/>
          </p:cNvSpPr>
          <p:nvPr>
            <p:ph type="title"/>
          </p:nvPr>
        </p:nvSpPr>
        <p:spPr>
          <a:xfrm>
            <a:off x="275208" y="152400"/>
            <a:ext cx="8753382" cy="1265238"/>
          </a:xfrm>
        </p:spPr>
        <p:txBody>
          <a:bodyPr>
            <a:normAutofit/>
          </a:bodyPr>
          <a:lstStyle>
            <a:lvl1pPr algn="ctr">
              <a:defRPr sz="4800" b="1">
                <a:latin typeface="微軟正黑體" panose="020B0604030504040204" pitchFamily="34" charset="-120"/>
                <a:ea typeface="微軟正黑體" panose="020B0604030504040204" pitchFamily="34" charset="-120"/>
              </a:defRPr>
            </a:lvl1pPr>
          </a:lstStyle>
          <a:p>
            <a:r>
              <a:rPr lang="zh-TW" altLang="en-US"/>
              <a:t>按一下以編輯母片標題樣式</a:t>
            </a:r>
            <a:endParaRPr lang="zh-TW" dirty="0"/>
          </a:p>
        </p:txBody>
      </p:sp>
    </p:spTree>
    <p:extLst>
      <p:ext uri="{BB962C8B-B14F-4D97-AF65-F5344CB8AC3E}">
        <p14:creationId xmlns:p14="http://schemas.microsoft.com/office/powerpoint/2010/main" val="2541832337"/>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標題投影片">
    <p:bg>
      <p:bgPr>
        <a:solidFill>
          <a:schemeClr val="tx1"/>
        </a:solidFill>
        <a:effectLst/>
      </p:bgPr>
    </p:bg>
    <p:spTree>
      <p:nvGrpSpPr>
        <p:cNvPr id="1" name=""/>
        <p:cNvGrpSpPr/>
        <p:nvPr/>
      </p:nvGrpSpPr>
      <p:grpSpPr>
        <a:xfrm>
          <a:off x="0" y="0"/>
          <a:ext cx="0" cy="0"/>
          <a:chOff x="0" y="0"/>
          <a:chExt cx="0" cy="0"/>
        </a:xfrm>
      </p:grpSpPr>
      <p:grpSp>
        <p:nvGrpSpPr>
          <p:cNvPr id="9" name="Group 8"/>
          <p:cNvGrpSpPr/>
          <p:nvPr/>
        </p:nvGrpSpPr>
        <p:grpSpPr>
          <a:xfrm>
            <a:off x="-1574" y="0"/>
            <a:ext cx="9144000" cy="6858000"/>
            <a:chOff x="-1574" y="0"/>
            <a:chExt cx="9144000" cy="6858000"/>
          </a:xfrm>
        </p:grpSpPr>
        <p:pic>
          <p:nvPicPr>
            <p:cNvPr id="7" name="Rectangle 6"/>
            <p:cNvPicPr>
              <a:picLocks noChangeAspect="1"/>
            </p:cNvPicPr>
            <p:nvPr/>
          </p:nvPicPr>
          <p:blipFill>
            <a:blip r:embed="rId2" cstate="print">
              <a:duotone>
                <a:schemeClr val="accent1"/>
                <a:srgbClr val="FFFFFF"/>
              </a:duotone>
              <a:lum bright="-10000"/>
            </a:blip>
            <a:stretch>
              <a:fillRect/>
            </a:stretch>
          </p:blipFill>
          <p:spPr>
            <a:xfrm>
              <a:off x="-1574" y="381000"/>
              <a:ext cx="9144000" cy="6093619"/>
            </a:xfrm>
            <a:prstGeom prst="rect">
              <a:avLst/>
            </a:prstGeom>
            <a:noFill/>
            <a:ln>
              <a:noFill/>
            </a:ln>
          </p:spPr>
        </p:pic>
        <p:sp>
          <p:nvSpPr>
            <p:cNvPr id="11" name="Rectangle 10"/>
            <p:cNvSpPr/>
            <p:nvPr/>
          </p:nvSpPr>
          <p:spPr>
            <a:xfrm>
              <a:off x="-1574" y="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sp>
          <p:nvSpPr>
            <p:cNvPr id="12" name="Rectangle 11"/>
            <p:cNvSpPr/>
            <p:nvPr/>
          </p:nvSpPr>
          <p:spPr>
            <a:xfrm>
              <a:off x="-1574" y="655320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cxnSp>
          <p:nvCxnSpPr>
            <p:cNvPr id="15" name="Straight Connector 14"/>
            <p:cNvCxnSpPr/>
            <p:nvPr/>
          </p:nvCxnSpPr>
          <p:spPr>
            <a:xfrm>
              <a:off x="-1574" y="381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574" y="6477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grpSp>
      <p:sp>
        <p:nvSpPr>
          <p:cNvPr id="3" name="Shape 2"/>
          <p:cNvSpPr>
            <a:spLocks noGrp="1"/>
          </p:cNvSpPr>
          <p:nvPr>
            <p:ph type="subTitle" idx="1"/>
          </p:nvPr>
        </p:nvSpPr>
        <p:spPr>
          <a:xfrm>
            <a:off x="337351" y="1460702"/>
            <a:ext cx="8495931" cy="2674054"/>
          </a:xfrm>
        </p:spPr>
        <p:txBody>
          <a:bodyPr anchor="b" anchorCtr="0">
            <a:normAutofit/>
          </a:bodyPr>
          <a:lstStyle>
            <a:lvl1pPr marL="0" indent="0" algn="ctr" latinLnBrk="0">
              <a:buNone/>
              <a:defRPr lang="zh-TW" sz="6600" b="1">
                <a:solidFill>
                  <a:schemeClr val="bg2"/>
                </a:solidFill>
                <a:effectLst/>
                <a:latin typeface="微軟正黑體" panose="020B0604030504040204" pitchFamily="34" charset="-120"/>
                <a:ea typeface="微軟正黑體" panose="020B0604030504040204" pitchFamily="34" charset="-120"/>
              </a:defRPr>
            </a:lvl1pPr>
            <a:lvl2pPr marL="457200" indent="0" algn="ctr">
              <a:buNone/>
              <a:defRPr lang="zh-TW">
                <a:solidFill>
                  <a:schemeClr val="tx1">
                    <a:tint val="75000"/>
                  </a:schemeClr>
                </a:solidFill>
              </a:defRPr>
            </a:lvl2pPr>
            <a:lvl3pPr marL="914400" indent="0" algn="ctr">
              <a:buNone/>
              <a:defRPr lang="zh-TW">
                <a:solidFill>
                  <a:schemeClr val="tx1">
                    <a:tint val="75000"/>
                  </a:schemeClr>
                </a:solidFill>
              </a:defRPr>
            </a:lvl3pPr>
            <a:lvl4pPr marL="1371600" indent="0" algn="ctr">
              <a:buNone/>
              <a:defRPr lang="zh-TW">
                <a:solidFill>
                  <a:schemeClr val="tx1">
                    <a:tint val="75000"/>
                  </a:schemeClr>
                </a:solidFill>
              </a:defRPr>
            </a:lvl4pPr>
            <a:lvl5pPr marL="1828800" indent="0" algn="ctr">
              <a:buNone/>
              <a:defRPr lang="zh-TW">
                <a:solidFill>
                  <a:schemeClr val="tx1">
                    <a:tint val="75000"/>
                  </a:schemeClr>
                </a:solidFill>
              </a:defRPr>
            </a:lvl5pPr>
            <a:lvl6pPr marL="2286000" indent="0" algn="ctr">
              <a:buNone/>
              <a:defRPr lang="zh-TW">
                <a:solidFill>
                  <a:schemeClr val="tx1">
                    <a:tint val="75000"/>
                  </a:schemeClr>
                </a:solidFill>
              </a:defRPr>
            </a:lvl6pPr>
            <a:lvl7pPr marL="2743200" indent="0" algn="ctr">
              <a:buNone/>
              <a:defRPr lang="zh-TW">
                <a:solidFill>
                  <a:schemeClr val="tx1">
                    <a:tint val="75000"/>
                  </a:schemeClr>
                </a:solidFill>
              </a:defRPr>
            </a:lvl7pPr>
            <a:lvl8pPr marL="3200400" indent="0" algn="ctr">
              <a:buNone/>
              <a:defRPr lang="zh-TW">
                <a:solidFill>
                  <a:schemeClr val="tx1">
                    <a:tint val="75000"/>
                  </a:schemeClr>
                </a:solidFill>
              </a:defRPr>
            </a:lvl8pPr>
            <a:lvl9pPr marL="3657600" indent="0" algn="ctr">
              <a:buNone/>
              <a:defRPr lang="zh-TW">
                <a:solidFill>
                  <a:schemeClr val="tx1">
                    <a:tint val="75000"/>
                  </a:schemeClr>
                </a:solidFill>
              </a:defRPr>
            </a:lvl9pPr>
          </a:lstStyle>
          <a:p>
            <a:r>
              <a:rPr lang="zh-TW" altLang="en-US"/>
              <a:t>按一下以編輯母片子標題樣式</a:t>
            </a:r>
            <a:endParaRPr lang="zh-TW" dirty="0"/>
          </a:p>
        </p:txBody>
      </p:sp>
    </p:spTree>
    <p:extLst>
      <p:ext uri="{BB962C8B-B14F-4D97-AF65-F5344CB8AC3E}">
        <p14:creationId xmlns:p14="http://schemas.microsoft.com/office/powerpoint/2010/main" val="2127865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小節標題">
    <p:bg>
      <p:bgPr>
        <a:solidFill>
          <a:schemeClr val="tx1"/>
        </a:solidFill>
        <a:effectLst/>
      </p:bgPr>
    </p:bg>
    <p:spTree>
      <p:nvGrpSpPr>
        <p:cNvPr id="1" name=""/>
        <p:cNvGrpSpPr/>
        <p:nvPr/>
      </p:nvGrpSpPr>
      <p:grpSpPr>
        <a:xfrm>
          <a:off x="0" y="0"/>
          <a:ext cx="0" cy="0"/>
          <a:chOff x="0" y="0"/>
          <a:chExt cx="0" cy="0"/>
        </a:xfrm>
      </p:grpSpPr>
      <p:grpSp>
        <p:nvGrpSpPr>
          <p:cNvPr id="9" name="Group 8"/>
          <p:cNvGrpSpPr/>
          <p:nvPr/>
        </p:nvGrpSpPr>
        <p:grpSpPr>
          <a:xfrm>
            <a:off x="-1574" y="0"/>
            <a:ext cx="9145574" cy="6858000"/>
            <a:chOff x="-1574" y="0"/>
            <a:chExt cx="9145574" cy="6858000"/>
          </a:xfrm>
        </p:grpSpPr>
        <p:sp>
          <p:nvSpPr>
            <p:cNvPr id="18" name="Rectangle 17"/>
            <p:cNvSpPr/>
            <p:nvPr/>
          </p:nvSpPr>
          <p:spPr>
            <a:xfrm>
              <a:off x="0" y="381000"/>
              <a:ext cx="9144000" cy="6096000"/>
            </a:xfrm>
            <a:prstGeom prst="rect">
              <a:avLst/>
            </a:prstGeom>
            <a:gradFill>
              <a:gsLst>
                <a:gs pos="0">
                  <a:schemeClr val="accent1">
                    <a:tint val="40000"/>
                  </a:schemeClr>
                </a:gs>
                <a:gs pos="100000">
                  <a:schemeClr val="accent1">
                    <a:shade val="75000"/>
                  </a:schemeClr>
                </a:gs>
              </a:gsLst>
              <a:path path="circle">
                <a:fillToRect l="100000" t="100000" r="100000" b="100000"/>
              </a:path>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sp>
          <p:nvSpPr>
            <p:cNvPr id="10" name="Rectangle 9"/>
            <p:cNvSpPr/>
            <p:nvPr/>
          </p:nvSpPr>
          <p:spPr>
            <a:xfrm>
              <a:off x="-1574" y="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sp>
          <p:nvSpPr>
            <p:cNvPr id="15" name="Rectangle 14"/>
            <p:cNvSpPr/>
            <p:nvPr/>
          </p:nvSpPr>
          <p:spPr>
            <a:xfrm>
              <a:off x="-1574" y="655320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cxnSp>
          <p:nvCxnSpPr>
            <p:cNvPr id="16" name="Straight Connector 15"/>
            <p:cNvCxnSpPr/>
            <p:nvPr/>
          </p:nvCxnSpPr>
          <p:spPr>
            <a:xfrm>
              <a:off x="-1574" y="381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574" y="6477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grpSp>
      <p:sp>
        <p:nvSpPr>
          <p:cNvPr id="2" name="Shape 1"/>
          <p:cNvSpPr>
            <a:spLocks noGrp="1"/>
          </p:cNvSpPr>
          <p:nvPr>
            <p:ph type="title"/>
          </p:nvPr>
        </p:nvSpPr>
        <p:spPr>
          <a:xfrm>
            <a:off x="722313" y="4505325"/>
            <a:ext cx="7772400" cy="1362075"/>
          </a:xfrm>
          <a:prstGeom prst="rect">
            <a:avLst/>
          </a:prstGeom>
        </p:spPr>
        <p:txBody>
          <a:bodyPr anchor="t"/>
          <a:lstStyle>
            <a:lvl1pPr algn="ctr" latinLnBrk="0">
              <a:defRPr lang="zh-TW" sz="4000" b="1" cap="none" baseline="0">
                <a:solidFill>
                  <a:schemeClr val="tx1"/>
                </a:solidFill>
                <a:effectLst>
                  <a:outerShdw blurRad="50800" dist="50800" dir="2700000" algn="tl" rotWithShape="0">
                    <a:srgbClr val="000000">
                      <a:alpha val="43137"/>
                    </a:srgbClr>
                  </a:outerShdw>
                </a:effectLst>
                <a:latin typeface="微軟正黑體" panose="020B0604030504040204" pitchFamily="34" charset="-120"/>
                <a:ea typeface="微軟正黑體" panose="020B0604030504040204" pitchFamily="34" charset="-120"/>
              </a:defRPr>
            </a:lvl1pPr>
          </a:lstStyle>
          <a:p>
            <a:r>
              <a:rPr lang="zh-TW" altLang="en-US"/>
              <a:t>按一下以編輯母片標題樣式</a:t>
            </a:r>
            <a:endParaRPr lang="zh-TW" dirty="0"/>
          </a:p>
        </p:txBody>
      </p:sp>
      <p:sp>
        <p:nvSpPr>
          <p:cNvPr id="3" name="Shape 2"/>
          <p:cNvSpPr>
            <a:spLocks noGrp="1"/>
          </p:cNvSpPr>
          <p:nvPr>
            <p:ph type="body" idx="1"/>
          </p:nvPr>
        </p:nvSpPr>
        <p:spPr>
          <a:xfrm>
            <a:off x="722313" y="1760955"/>
            <a:ext cx="7772400" cy="2645945"/>
          </a:xfrm>
        </p:spPr>
        <p:txBody>
          <a:bodyPr anchor="b">
            <a:normAutofit/>
          </a:bodyPr>
          <a:lstStyle>
            <a:lvl1pPr marL="0" indent="0" algn="ctr" latinLnBrk="0">
              <a:buNone/>
              <a:defRPr lang="zh-TW" sz="6600" b="1">
                <a:solidFill>
                  <a:schemeClr val="tx1"/>
                </a:solidFill>
                <a:latin typeface="微軟正黑體" panose="020B0604030504040204" pitchFamily="34" charset="-120"/>
                <a:ea typeface="微軟正黑體" panose="020B0604030504040204" pitchFamily="34" charset="-120"/>
              </a:defRPr>
            </a:lvl1pPr>
            <a:lvl2pPr marL="457200" indent="0">
              <a:buNone/>
              <a:defRPr lang="zh-TW" sz="1800">
                <a:solidFill>
                  <a:schemeClr val="tx1">
                    <a:tint val="75000"/>
                  </a:schemeClr>
                </a:solidFill>
              </a:defRPr>
            </a:lvl2pPr>
            <a:lvl3pPr marL="914400" indent="0">
              <a:buNone/>
              <a:defRPr lang="zh-TW" sz="1600">
                <a:solidFill>
                  <a:schemeClr val="tx1">
                    <a:tint val="75000"/>
                  </a:schemeClr>
                </a:solidFill>
              </a:defRPr>
            </a:lvl3pPr>
            <a:lvl4pPr marL="1371600" indent="0">
              <a:buNone/>
              <a:defRPr lang="zh-TW" sz="1400">
                <a:solidFill>
                  <a:schemeClr val="tx1">
                    <a:tint val="75000"/>
                  </a:schemeClr>
                </a:solidFill>
              </a:defRPr>
            </a:lvl4pPr>
            <a:lvl5pPr marL="1828800" indent="0">
              <a:buNone/>
              <a:defRPr lang="zh-TW" sz="1400">
                <a:solidFill>
                  <a:schemeClr val="tx1">
                    <a:tint val="75000"/>
                  </a:schemeClr>
                </a:solidFill>
              </a:defRPr>
            </a:lvl5pPr>
            <a:lvl6pPr marL="2286000" indent="0">
              <a:buNone/>
              <a:defRPr lang="zh-TW" sz="1400">
                <a:solidFill>
                  <a:schemeClr val="tx1">
                    <a:tint val="75000"/>
                  </a:schemeClr>
                </a:solidFill>
              </a:defRPr>
            </a:lvl6pPr>
            <a:lvl7pPr marL="2743200" indent="0">
              <a:buNone/>
              <a:defRPr lang="zh-TW" sz="1400">
                <a:solidFill>
                  <a:schemeClr val="tx1">
                    <a:tint val="75000"/>
                  </a:schemeClr>
                </a:solidFill>
              </a:defRPr>
            </a:lvl7pPr>
            <a:lvl8pPr marL="3200400" indent="0">
              <a:buNone/>
              <a:defRPr lang="zh-TW" sz="1400">
                <a:solidFill>
                  <a:schemeClr val="tx1">
                    <a:tint val="75000"/>
                  </a:schemeClr>
                </a:solidFill>
              </a:defRPr>
            </a:lvl8pPr>
            <a:lvl9pPr marL="3657600" indent="0">
              <a:buNone/>
              <a:defRPr lang="zh-TW" sz="1400">
                <a:solidFill>
                  <a:schemeClr val="tx1">
                    <a:tint val="75000"/>
                  </a:schemeClr>
                </a:solidFill>
              </a:defRPr>
            </a:lvl9pPr>
          </a:lstStyle>
          <a:p>
            <a:pPr lvl="0"/>
            <a:r>
              <a:rPr lang="zh-TW" altLang="en-US"/>
              <a:t>按一下以編輯母片文字樣式</a:t>
            </a:r>
          </a:p>
        </p:txBody>
      </p:sp>
    </p:spTree>
    <p:extLst>
      <p:ext uri="{BB962C8B-B14F-4D97-AF65-F5344CB8AC3E}">
        <p14:creationId xmlns:p14="http://schemas.microsoft.com/office/powerpoint/2010/main" val="552745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1_小節標題">
    <p:bg>
      <p:bgPr>
        <a:solidFill>
          <a:schemeClr val="tx1"/>
        </a:solidFill>
        <a:effectLst/>
      </p:bgPr>
    </p:bg>
    <p:spTree>
      <p:nvGrpSpPr>
        <p:cNvPr id="1" name=""/>
        <p:cNvGrpSpPr/>
        <p:nvPr/>
      </p:nvGrpSpPr>
      <p:grpSpPr>
        <a:xfrm>
          <a:off x="0" y="0"/>
          <a:ext cx="0" cy="0"/>
          <a:chOff x="0" y="0"/>
          <a:chExt cx="0" cy="0"/>
        </a:xfrm>
      </p:grpSpPr>
      <p:grpSp>
        <p:nvGrpSpPr>
          <p:cNvPr id="9" name="Group 8"/>
          <p:cNvGrpSpPr/>
          <p:nvPr/>
        </p:nvGrpSpPr>
        <p:grpSpPr>
          <a:xfrm>
            <a:off x="-3148" y="0"/>
            <a:ext cx="9145574" cy="6858000"/>
            <a:chOff x="-1574" y="0"/>
            <a:chExt cx="9145574" cy="6858000"/>
          </a:xfrm>
        </p:grpSpPr>
        <p:sp>
          <p:nvSpPr>
            <p:cNvPr id="18" name="Rectangle 17"/>
            <p:cNvSpPr/>
            <p:nvPr/>
          </p:nvSpPr>
          <p:spPr>
            <a:xfrm>
              <a:off x="0" y="381000"/>
              <a:ext cx="9144000" cy="6096000"/>
            </a:xfrm>
            <a:prstGeom prst="rect">
              <a:avLst/>
            </a:prstGeom>
            <a:gradFill>
              <a:gsLst>
                <a:gs pos="0">
                  <a:schemeClr val="accent1">
                    <a:tint val="40000"/>
                  </a:schemeClr>
                </a:gs>
                <a:gs pos="100000">
                  <a:schemeClr val="accent1">
                    <a:shade val="75000"/>
                  </a:schemeClr>
                </a:gs>
              </a:gsLst>
              <a:path path="circle">
                <a:fillToRect l="100000" t="100000" r="100000" b="100000"/>
              </a:path>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sp>
          <p:nvSpPr>
            <p:cNvPr id="10" name="Rectangle 9"/>
            <p:cNvSpPr/>
            <p:nvPr/>
          </p:nvSpPr>
          <p:spPr>
            <a:xfrm>
              <a:off x="-1574" y="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sp>
          <p:nvSpPr>
            <p:cNvPr id="15" name="Rectangle 14"/>
            <p:cNvSpPr/>
            <p:nvPr/>
          </p:nvSpPr>
          <p:spPr>
            <a:xfrm>
              <a:off x="-1574" y="655320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cxnSp>
          <p:nvCxnSpPr>
            <p:cNvPr id="16" name="Straight Connector 15"/>
            <p:cNvCxnSpPr/>
            <p:nvPr/>
          </p:nvCxnSpPr>
          <p:spPr>
            <a:xfrm>
              <a:off x="-1574" y="381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574" y="6477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grpSp>
      <p:sp>
        <p:nvSpPr>
          <p:cNvPr id="3" name="Shape 2"/>
          <p:cNvSpPr>
            <a:spLocks noGrp="1"/>
          </p:cNvSpPr>
          <p:nvPr>
            <p:ph type="body" idx="1"/>
          </p:nvPr>
        </p:nvSpPr>
        <p:spPr>
          <a:xfrm>
            <a:off x="722313" y="1760955"/>
            <a:ext cx="7772400" cy="2645945"/>
          </a:xfrm>
        </p:spPr>
        <p:txBody>
          <a:bodyPr anchor="b">
            <a:normAutofit/>
          </a:bodyPr>
          <a:lstStyle>
            <a:lvl1pPr marL="0" indent="0" algn="ctr" latinLnBrk="0">
              <a:buNone/>
              <a:defRPr lang="zh-TW" sz="6600" b="1">
                <a:solidFill>
                  <a:schemeClr val="tx1"/>
                </a:solidFill>
                <a:latin typeface="微軟正黑體" panose="020B0604030504040204" pitchFamily="34" charset="-120"/>
                <a:ea typeface="微軟正黑體" panose="020B0604030504040204" pitchFamily="34" charset="-120"/>
              </a:defRPr>
            </a:lvl1pPr>
            <a:lvl2pPr marL="457200" indent="0">
              <a:buNone/>
              <a:defRPr lang="zh-TW" sz="1800">
                <a:solidFill>
                  <a:schemeClr val="tx1">
                    <a:tint val="75000"/>
                  </a:schemeClr>
                </a:solidFill>
              </a:defRPr>
            </a:lvl2pPr>
            <a:lvl3pPr marL="914400" indent="0">
              <a:buNone/>
              <a:defRPr lang="zh-TW" sz="1600">
                <a:solidFill>
                  <a:schemeClr val="tx1">
                    <a:tint val="75000"/>
                  </a:schemeClr>
                </a:solidFill>
              </a:defRPr>
            </a:lvl3pPr>
            <a:lvl4pPr marL="1371600" indent="0">
              <a:buNone/>
              <a:defRPr lang="zh-TW" sz="1400">
                <a:solidFill>
                  <a:schemeClr val="tx1">
                    <a:tint val="75000"/>
                  </a:schemeClr>
                </a:solidFill>
              </a:defRPr>
            </a:lvl4pPr>
            <a:lvl5pPr marL="1828800" indent="0">
              <a:buNone/>
              <a:defRPr lang="zh-TW" sz="1400">
                <a:solidFill>
                  <a:schemeClr val="tx1">
                    <a:tint val="75000"/>
                  </a:schemeClr>
                </a:solidFill>
              </a:defRPr>
            </a:lvl5pPr>
            <a:lvl6pPr marL="2286000" indent="0">
              <a:buNone/>
              <a:defRPr lang="zh-TW" sz="1400">
                <a:solidFill>
                  <a:schemeClr val="tx1">
                    <a:tint val="75000"/>
                  </a:schemeClr>
                </a:solidFill>
              </a:defRPr>
            </a:lvl6pPr>
            <a:lvl7pPr marL="2743200" indent="0">
              <a:buNone/>
              <a:defRPr lang="zh-TW" sz="1400">
                <a:solidFill>
                  <a:schemeClr val="tx1">
                    <a:tint val="75000"/>
                  </a:schemeClr>
                </a:solidFill>
              </a:defRPr>
            </a:lvl7pPr>
            <a:lvl8pPr marL="3200400" indent="0">
              <a:buNone/>
              <a:defRPr lang="zh-TW" sz="1400">
                <a:solidFill>
                  <a:schemeClr val="tx1">
                    <a:tint val="75000"/>
                  </a:schemeClr>
                </a:solidFill>
              </a:defRPr>
            </a:lvl8pPr>
            <a:lvl9pPr marL="3657600" indent="0">
              <a:buNone/>
              <a:defRPr lang="zh-TW" sz="1400">
                <a:solidFill>
                  <a:schemeClr val="tx1">
                    <a:tint val="75000"/>
                  </a:schemeClr>
                </a:solidFill>
              </a:defRPr>
            </a:lvl9pPr>
          </a:lstStyle>
          <a:p>
            <a:pPr lvl="0"/>
            <a:r>
              <a:rPr lang="zh-TW" altLang="en-US"/>
              <a:t>按一下以編輯母片文字樣式</a:t>
            </a:r>
          </a:p>
        </p:txBody>
      </p:sp>
    </p:spTree>
    <p:extLst>
      <p:ext uri="{BB962C8B-B14F-4D97-AF65-F5344CB8AC3E}">
        <p14:creationId xmlns:p14="http://schemas.microsoft.com/office/powerpoint/2010/main" val="2407622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45250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5BCAD085-E8A6-8845-BD4E-CB4CCA059FC4}" type="datetimeFigureOut">
              <a:rPr lang="en-US" smtClean="0"/>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78974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9144000" cy="1506538"/>
            <a:chOff x="0" y="0"/>
            <a:chExt cx="9144000" cy="1506538"/>
          </a:xfrm>
        </p:grpSpPr>
        <p:pic>
          <p:nvPicPr>
            <p:cNvPr id="7" name="Rectangle 6"/>
            <p:cNvPicPr>
              <a:picLocks noChangeAspect="1"/>
            </p:cNvPicPr>
            <p:nvPr/>
          </p:nvPicPr>
          <p:blipFill>
            <a:blip r:embed="rId9" cstate="print">
              <a:duotone>
                <a:schemeClr val="accent1"/>
                <a:srgbClr val="FFFFFF"/>
              </a:duotone>
            </a:blip>
            <a:srcRect/>
            <a:stretch>
              <a:fillRect/>
            </a:stretch>
          </p:blipFill>
          <p:spPr>
            <a:xfrm>
              <a:off x="0" y="1"/>
              <a:ext cx="9144000" cy="1419224"/>
            </a:xfrm>
            <a:prstGeom prst="rect">
              <a:avLst/>
            </a:prstGeom>
            <a:noFill/>
            <a:ln>
              <a:noFill/>
            </a:ln>
          </p:spPr>
        </p:pic>
        <p:sp>
          <p:nvSpPr>
            <p:cNvPr id="10" name="Rectangle 9"/>
            <p:cNvSpPr/>
            <p:nvPr/>
          </p:nvSpPr>
          <p:spPr>
            <a:xfrm>
              <a:off x="0" y="0"/>
              <a:ext cx="9144000" cy="1447800"/>
            </a:xfrm>
            <a:prstGeom prst="rect">
              <a:avLst/>
            </a:prstGeom>
            <a:gradFill flip="none" rotWithShape="1">
              <a:gsLst>
                <a:gs pos="0">
                  <a:schemeClr val="accent1"/>
                </a:gs>
                <a:gs pos="49000">
                  <a:schemeClr val="accent1">
                    <a:tint val="20000"/>
                    <a:alpha val="0"/>
                  </a:schemeClr>
                </a:gs>
              </a:gsLst>
              <a:lin ang="0" scaled="1"/>
              <a:tileRect/>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cxnSp>
          <p:nvCxnSpPr>
            <p:cNvPr id="8" name="Straight Connector 7"/>
            <p:cNvCxnSpPr/>
            <p:nvPr/>
          </p:nvCxnSpPr>
          <p:spPr>
            <a:xfrm>
              <a:off x="0" y="142875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1504950"/>
              <a:ext cx="9144000" cy="1588"/>
            </a:xfrm>
            <a:prstGeom prst="line">
              <a:avLst/>
            </a:prstGeom>
            <a:ln w="15875" cap="flat" cmpd="sng" algn="ctr">
              <a:solidFill>
                <a:schemeClr val="tx1"/>
              </a:solidFill>
              <a:prstDash val="solid"/>
              <a:miter lim="800000"/>
            </a:ln>
          </p:spPr>
          <p:style>
            <a:lnRef idx="1">
              <a:schemeClr val="accent1"/>
            </a:lnRef>
            <a:fillRef idx="0">
              <a:schemeClr val="accent1"/>
            </a:fillRef>
            <a:effectRef idx="0">
              <a:schemeClr val="accent1"/>
            </a:effectRef>
            <a:fontRef idx="minor">
              <a:schemeClr val="tx1"/>
            </a:fontRef>
          </p:style>
        </p:cxnSp>
      </p:grpSp>
      <p:sp>
        <p:nvSpPr>
          <p:cNvPr id="3" name="Rectangle 2"/>
          <p:cNvSpPr>
            <a:spLocks noGrp="1"/>
          </p:cNvSpPr>
          <p:nvPr>
            <p:ph type="body" idx="1"/>
          </p:nvPr>
        </p:nvSpPr>
        <p:spPr>
          <a:xfrm>
            <a:off x="457200" y="1600200"/>
            <a:ext cx="8229600" cy="4525963"/>
          </a:xfrm>
          <a:prstGeom prst="rect">
            <a:avLst/>
          </a:prstGeom>
        </p:spPr>
        <p:txBody>
          <a:bodyPr vert="horz" rtlCol="0">
            <a:normAutofit/>
          </a:bodyPr>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4" name="Rectangle 3"/>
          <p:cNvSpPr>
            <a:spLocks noGrp="1"/>
          </p:cNvSpPr>
          <p:nvPr>
            <p:ph type="dt" sz="half" idx="2"/>
          </p:nvPr>
        </p:nvSpPr>
        <p:spPr>
          <a:xfrm>
            <a:off x="457200" y="6356350"/>
            <a:ext cx="2133600" cy="365125"/>
          </a:xfrm>
          <a:prstGeom prst="rect">
            <a:avLst/>
          </a:prstGeom>
        </p:spPr>
        <p:txBody>
          <a:bodyPr vert="horz" rtlCol="0" anchor="ctr"/>
          <a:lstStyle>
            <a:lvl1pPr algn="l" latinLnBrk="0">
              <a:defRPr lang="zh-TW" sz="1200">
                <a:solidFill>
                  <a:schemeClr val="tx1">
                    <a:tint val="75000"/>
                  </a:schemeClr>
                </a:solidFill>
              </a:defRPr>
            </a:lvl1pPr>
          </a:lstStyle>
          <a:p>
            <a:fld id="{5BCAD085-E8A6-8845-BD4E-CB4CCA059FC4}" type="datetimeFigureOut">
              <a:rPr lang="en-US" smtClean="0"/>
              <a:t>8/16/2024</a:t>
            </a:fld>
            <a:endParaRPr lang="en-US"/>
          </a:p>
        </p:txBody>
      </p:sp>
      <p:sp>
        <p:nvSpPr>
          <p:cNvPr id="5" name="Rectangle 4"/>
          <p:cNvSpPr>
            <a:spLocks noGrp="1"/>
          </p:cNvSpPr>
          <p:nvPr>
            <p:ph type="ftr" sz="quarter" idx="3"/>
          </p:nvPr>
        </p:nvSpPr>
        <p:spPr>
          <a:xfrm>
            <a:off x="3124200" y="6356350"/>
            <a:ext cx="2895600" cy="365125"/>
          </a:xfrm>
          <a:prstGeom prst="rect">
            <a:avLst/>
          </a:prstGeom>
        </p:spPr>
        <p:txBody>
          <a:bodyPr vert="horz" rtlCol="0" anchor="ctr"/>
          <a:lstStyle>
            <a:lvl1pPr algn="ctr" latinLnBrk="0">
              <a:defRPr lang="zh-TW" sz="1200">
                <a:solidFill>
                  <a:schemeClr val="tx1">
                    <a:tint val="75000"/>
                  </a:schemeClr>
                </a:solidFill>
              </a:defRPr>
            </a:lvl1pPr>
          </a:lstStyle>
          <a:p>
            <a:endParaRPr lang="en-US"/>
          </a:p>
        </p:txBody>
      </p:sp>
      <p:sp>
        <p:nvSpPr>
          <p:cNvPr id="6" name="Rectangle 5"/>
          <p:cNvSpPr>
            <a:spLocks noGrp="1"/>
          </p:cNvSpPr>
          <p:nvPr>
            <p:ph type="sldNum" sz="quarter" idx="4"/>
          </p:nvPr>
        </p:nvSpPr>
        <p:spPr>
          <a:xfrm>
            <a:off x="6553200" y="6356350"/>
            <a:ext cx="2133600" cy="365125"/>
          </a:xfrm>
          <a:prstGeom prst="rect">
            <a:avLst/>
          </a:prstGeom>
        </p:spPr>
        <p:txBody>
          <a:bodyPr vert="horz" rtlCol="0" anchor="ctr"/>
          <a:lstStyle>
            <a:lvl1pPr algn="r" latinLnBrk="0">
              <a:defRPr lang="zh-TW" sz="1200">
                <a:solidFill>
                  <a:schemeClr val="tx1">
                    <a:tint val="75000"/>
                  </a:schemeClr>
                </a:solidFill>
              </a:defRPr>
            </a:lvl1pPr>
          </a:lstStyle>
          <a:p>
            <a:fld id="{C1FF6DA9-008F-8B48-92A6-B652298478BF}" type="slidenum">
              <a:rPr lang="en-US" smtClean="0"/>
              <a:t>‹#›</a:t>
            </a:fld>
            <a:endParaRPr lang="en-US"/>
          </a:p>
        </p:txBody>
      </p:sp>
      <p:sp>
        <p:nvSpPr>
          <p:cNvPr id="13" name="Rectangle 12"/>
          <p:cNvSpPr>
            <a:spLocks noGrp="1"/>
          </p:cNvSpPr>
          <p:nvPr>
            <p:ph type="title"/>
          </p:nvPr>
        </p:nvSpPr>
        <p:spPr>
          <a:xfrm>
            <a:off x="457200" y="152400"/>
            <a:ext cx="8229600" cy="1265238"/>
          </a:xfrm>
          <a:prstGeom prst="rect">
            <a:avLst/>
          </a:prstGeom>
        </p:spPr>
        <p:txBody>
          <a:bodyPr vert="horz" rtlCol="0" anchor="ctr">
            <a:normAutofit/>
          </a:bodyPr>
          <a:lstStyle/>
          <a:p>
            <a:r>
              <a:rPr lang="zh-TW"/>
              <a:t>按一下以編輯母片標題樣式</a:t>
            </a:r>
          </a:p>
        </p:txBody>
      </p:sp>
    </p:spTree>
    <p:extLst>
      <p:ext uri="{BB962C8B-B14F-4D97-AF65-F5344CB8AC3E}">
        <p14:creationId xmlns:p14="http://schemas.microsoft.com/office/powerpoint/2010/main" val="37905323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lgn="l" rtl="0" eaLnBrk="1" latinLnBrk="0" hangingPunct="1">
        <a:spcBef>
          <a:spcPct val="0"/>
        </a:spcBef>
        <a:buNone/>
        <a:defRPr kumimoji="0" lang="zh-TW" sz="4000" b="0" u="none" strike="noStrike" kern="1200" cap="none" spc="0" normalizeH="0" baseline="0">
          <a:ln>
            <a:noFill/>
          </a:ln>
          <a:solidFill>
            <a:schemeClr val="tx1"/>
          </a:solidFill>
          <a:effectLst>
            <a:outerShdw blurRad="50800" dist="50800" dir="2700000" algn="tl" rotWithShape="0">
              <a:srgbClr val="000000">
                <a:alpha val="43137"/>
              </a:srgbClr>
            </a:outerShdw>
          </a:effectLst>
          <a:uLnTx/>
          <a:uFillTx/>
          <a:latin typeface="+mj-lt"/>
          <a:ea typeface="+mj-ea"/>
          <a:cs typeface="+mj-cs"/>
        </a:defRPr>
      </a:lvl1pPr>
    </p:titleStyle>
    <p:bodyStyle>
      <a:lvl1pPr marL="342900" indent="-342900" algn="l" rtl="0" eaLnBrk="1" latinLnBrk="0" hangingPunct="1">
        <a:spcBef>
          <a:spcPct val="20000"/>
        </a:spcBef>
        <a:spcAft>
          <a:spcPts val="400"/>
        </a:spcAft>
        <a:buFont typeface="Arial"/>
        <a:buChar char="•"/>
        <a:defRPr lang="zh-TW" sz="2800" kern="1200">
          <a:solidFill>
            <a:schemeClr val="tx1"/>
          </a:solidFill>
          <a:effectLst>
            <a:outerShdw blurRad="50800" dist="50800" dir="2700000" algn="tl" rotWithShape="0">
              <a:srgbClr val="000000">
                <a:alpha val="43137"/>
              </a:srgbClr>
            </a:outerShdw>
          </a:effectLst>
          <a:latin typeface="+mn-lt"/>
          <a:ea typeface="+mn-ea"/>
          <a:cs typeface="+mn-cs"/>
        </a:defRPr>
      </a:lvl1pPr>
      <a:lvl2pPr marL="742950" indent="-285750" algn="l" rtl="0" eaLnBrk="1" latinLnBrk="0" hangingPunct="1">
        <a:spcBef>
          <a:spcPct val="20000"/>
        </a:spcBef>
        <a:buFont typeface="Arial"/>
        <a:buChar char="–"/>
        <a:defRPr lang="zh-TW" sz="2400" kern="1200">
          <a:solidFill>
            <a:schemeClr val="tx1"/>
          </a:solidFill>
          <a:effectLst>
            <a:outerShdw blurRad="50800" dist="50800" dir="2700000" algn="tl" rotWithShape="0">
              <a:srgbClr val="000000">
                <a:alpha val="43137"/>
              </a:srgbClr>
            </a:outerShdw>
          </a:effectLst>
          <a:latin typeface="+mn-lt"/>
          <a:ea typeface="+mn-ea"/>
          <a:cs typeface="+mn-cs"/>
        </a:defRPr>
      </a:lvl2pPr>
      <a:lvl3pPr marL="1143000" indent="-228600" algn="l" rtl="0" eaLnBrk="1" latinLnBrk="0" hangingPunct="1">
        <a:spcBef>
          <a:spcPct val="20000"/>
        </a:spcBef>
        <a:buFont typeface="Arial"/>
        <a:buChar char="•"/>
        <a:defRPr lang="zh-TW" sz="2000" kern="1200">
          <a:solidFill>
            <a:schemeClr val="tx1"/>
          </a:solidFill>
          <a:effectLst>
            <a:outerShdw blurRad="50800" dist="50800" dir="2700000" algn="tl" rotWithShape="0">
              <a:srgbClr val="000000">
                <a:alpha val="43137"/>
              </a:srgbClr>
            </a:outerShdw>
          </a:effectLst>
          <a:latin typeface="+mn-lt"/>
          <a:ea typeface="+mn-ea"/>
          <a:cs typeface="+mn-cs"/>
        </a:defRPr>
      </a:lvl3pPr>
      <a:lvl4pPr marL="1600200" indent="-228600" algn="l" rtl="0" eaLnBrk="1" latinLnBrk="0" hangingPunct="1">
        <a:spcBef>
          <a:spcPct val="20000"/>
        </a:spcBef>
        <a:buFont typeface="Arial"/>
        <a:buChar char="–"/>
        <a:defRPr lang="zh-TW" sz="1800" kern="1200">
          <a:solidFill>
            <a:schemeClr val="tx1"/>
          </a:solidFill>
          <a:effectLst>
            <a:outerShdw blurRad="50800" dist="50800" dir="2700000" algn="tl" rotWithShape="0">
              <a:srgbClr val="000000">
                <a:alpha val="43137"/>
              </a:srgbClr>
            </a:outerShdw>
          </a:effectLst>
          <a:latin typeface="+mn-lt"/>
          <a:ea typeface="+mn-ea"/>
          <a:cs typeface="+mn-cs"/>
        </a:defRPr>
      </a:lvl4pPr>
      <a:lvl5pPr marL="2057400" indent="-228600" algn="l" rtl="0" eaLnBrk="1" latinLnBrk="0" hangingPunct="1">
        <a:spcBef>
          <a:spcPct val="20000"/>
        </a:spcBef>
        <a:buFont typeface="Arial"/>
        <a:buChar char="»"/>
        <a:defRPr lang="zh-TW" sz="1800" kern="1200">
          <a:solidFill>
            <a:schemeClr val="tx1"/>
          </a:solidFill>
          <a:effectLst>
            <a:outerShdw blurRad="50800" dist="50800" dir="2700000" algn="tl" rotWithShape="0">
              <a:srgbClr val="000000">
                <a:alpha val="43137"/>
              </a:srgbClr>
            </a:outerShdw>
          </a:effectLst>
          <a:latin typeface="+mn-lt"/>
          <a:ea typeface="+mn-ea"/>
          <a:cs typeface="+mn-cs"/>
        </a:defRPr>
      </a:lvl5pPr>
      <a:lvl6pPr marL="2514600" indent="-228600" algn="l" rtl="0" eaLnBrk="1" latinLnBrk="0" hangingPunct="1">
        <a:spcBef>
          <a:spcPct val="20000"/>
        </a:spcBef>
        <a:buFont typeface="Arial"/>
        <a:buChar char="•"/>
        <a:defRPr lang="zh-TW"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lang="zh-TW"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lang="zh-TW"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lang="zh-TW" sz="2000" kern="1200">
          <a:solidFill>
            <a:schemeClr val="tx1"/>
          </a:solidFill>
          <a:latin typeface="+mn-lt"/>
          <a:ea typeface="+mn-ea"/>
          <a:cs typeface="+mn-cs"/>
        </a:defRPr>
      </a:lvl9pPr>
    </p:bodyStyle>
    <p:otherStyle>
      <a:lvl1pPr marL="0" algn="l" rtl="0" eaLnBrk="1" latinLnBrk="0" hangingPunct="1">
        <a:defRPr lang="zh-TW" kern="1200">
          <a:solidFill>
            <a:schemeClr val="tx1"/>
          </a:solidFill>
          <a:latin typeface="+mn-lt"/>
          <a:ea typeface="+mn-ea"/>
          <a:cs typeface="+mn-cs"/>
        </a:defRPr>
      </a:lvl1pPr>
      <a:lvl2pPr marL="457200" algn="l" rtl="0" eaLnBrk="1" hangingPunct="1">
        <a:defRPr lang="zh-TW" kern="1200">
          <a:solidFill>
            <a:schemeClr val="tx1"/>
          </a:solidFill>
          <a:latin typeface="+mn-lt"/>
          <a:ea typeface="+mn-ea"/>
          <a:cs typeface="+mn-cs"/>
        </a:defRPr>
      </a:lvl2pPr>
      <a:lvl3pPr marL="914400" algn="l" rtl="0" eaLnBrk="1" hangingPunct="1">
        <a:defRPr lang="zh-TW" kern="1200">
          <a:solidFill>
            <a:schemeClr val="tx1"/>
          </a:solidFill>
          <a:latin typeface="+mn-lt"/>
          <a:ea typeface="+mn-ea"/>
          <a:cs typeface="+mn-cs"/>
        </a:defRPr>
      </a:lvl3pPr>
      <a:lvl4pPr marL="1371600" algn="l" rtl="0" eaLnBrk="1" hangingPunct="1">
        <a:defRPr lang="zh-TW" kern="1200">
          <a:solidFill>
            <a:schemeClr val="tx1"/>
          </a:solidFill>
          <a:latin typeface="+mn-lt"/>
          <a:ea typeface="+mn-ea"/>
          <a:cs typeface="+mn-cs"/>
        </a:defRPr>
      </a:lvl4pPr>
      <a:lvl5pPr marL="1828800" algn="l" rtl="0" eaLnBrk="1" hangingPunct="1">
        <a:defRPr lang="zh-TW" kern="1200">
          <a:solidFill>
            <a:schemeClr val="tx1"/>
          </a:solidFill>
          <a:latin typeface="+mn-lt"/>
          <a:ea typeface="+mn-ea"/>
          <a:cs typeface="+mn-cs"/>
        </a:defRPr>
      </a:lvl5pPr>
      <a:lvl6pPr marL="2286000" algn="l" rtl="0" eaLnBrk="1" hangingPunct="1">
        <a:defRPr lang="zh-TW" kern="1200">
          <a:solidFill>
            <a:schemeClr val="tx1"/>
          </a:solidFill>
          <a:latin typeface="+mn-lt"/>
          <a:ea typeface="+mn-ea"/>
          <a:cs typeface="+mn-cs"/>
        </a:defRPr>
      </a:lvl6pPr>
      <a:lvl7pPr marL="2743200" algn="l" rtl="0" eaLnBrk="1" hangingPunct="1">
        <a:defRPr lang="zh-TW" kern="1200">
          <a:solidFill>
            <a:schemeClr val="tx1"/>
          </a:solidFill>
          <a:latin typeface="+mn-lt"/>
          <a:ea typeface="+mn-ea"/>
          <a:cs typeface="+mn-cs"/>
        </a:defRPr>
      </a:lvl7pPr>
      <a:lvl8pPr marL="3200400" algn="l" rtl="0" eaLnBrk="1" hangingPunct="1">
        <a:defRPr lang="zh-TW" kern="1200">
          <a:solidFill>
            <a:schemeClr val="tx1"/>
          </a:solidFill>
          <a:latin typeface="+mn-lt"/>
          <a:ea typeface="+mn-ea"/>
          <a:cs typeface="+mn-cs"/>
        </a:defRPr>
      </a:lvl8pPr>
      <a:lvl9pPr marL="3657600" algn="l" rtl="0" eaLnBrk="1" hangingPunct="1">
        <a:defRPr lang="zh-TW"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陳擎文</a:t>
            </a:r>
            <a:endParaRPr dirty="0"/>
          </a:p>
        </p:txBody>
      </p:sp>
      <p:sp>
        <p:nvSpPr>
          <p:cNvPr id="4" name="副標題 3">
            <a:extLst>
              <a:ext uri="{FF2B5EF4-FFF2-40B4-BE49-F238E27FC236}">
                <a16:creationId xmlns:a16="http://schemas.microsoft.com/office/drawing/2014/main" id="{2CDC37C6-01B9-47C7-9A47-87B1273DA928}"/>
              </a:ext>
            </a:extLst>
          </p:cNvPr>
          <p:cNvSpPr>
            <a:spLocks noGrp="1"/>
          </p:cNvSpPr>
          <p:nvPr>
            <p:ph type="subTitle" idx="1"/>
          </p:nvPr>
        </p:nvSpPr>
        <p:spPr/>
        <p:txBody>
          <a:bodyPr/>
          <a:lstStyle/>
          <a:p>
            <a:r>
              <a:rPr lang="zh-TW" altLang="en-US" dirty="0"/>
              <a:t>區塊鏈技術與</a:t>
            </a:r>
            <a:endParaRPr lang="en-US" altLang="zh-TW" dirty="0"/>
          </a:p>
          <a:p>
            <a:r>
              <a:rPr lang="zh-TW" altLang="en-US" dirty="0"/>
              <a:t>經營模式</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solidFill>
                  <a:srgbClr val="7030A0"/>
                </a:solidFill>
              </a:rPr>
              <a:t>(4). </a:t>
            </a:r>
            <a:r>
              <a:rPr dirty="0">
                <a:solidFill>
                  <a:srgbClr val="7030A0"/>
                </a:solidFill>
              </a:rPr>
              <a:t>版權與知識產權保護：</a:t>
            </a:r>
            <a:endParaRPr lang="en-US" dirty="0">
              <a:solidFill>
                <a:srgbClr val="7030A0"/>
              </a:solidFill>
            </a:endParaRPr>
          </a:p>
          <a:p>
            <a:pPr lvl="1"/>
            <a:r>
              <a:rPr sz="4400" dirty="0"/>
              <a:t>區塊鏈技術</a:t>
            </a:r>
            <a:endParaRPr lang="en-US" sz="4400" dirty="0"/>
          </a:p>
          <a:p>
            <a:pPr lvl="2"/>
            <a:r>
              <a:rPr sz="4000" dirty="0"/>
              <a:t>可以</a:t>
            </a:r>
            <a:r>
              <a:rPr sz="4000" dirty="0">
                <a:solidFill>
                  <a:srgbClr val="C00000"/>
                </a:solidFill>
                <a:highlight>
                  <a:srgbClr val="FFFF00"/>
                </a:highlight>
              </a:rPr>
              <a:t>記錄和追蹤</a:t>
            </a:r>
            <a:r>
              <a:rPr sz="4000" dirty="0">
                <a:solidFill>
                  <a:srgbClr val="C00000"/>
                </a:solidFill>
              </a:rPr>
              <a:t>作品的</a:t>
            </a:r>
            <a:r>
              <a:rPr sz="4000" dirty="0">
                <a:solidFill>
                  <a:srgbClr val="C00000"/>
                </a:solidFill>
                <a:highlight>
                  <a:srgbClr val="FFFF00"/>
                </a:highlight>
              </a:rPr>
              <a:t>創作</a:t>
            </a:r>
            <a:r>
              <a:rPr sz="4000" dirty="0">
                <a:highlight>
                  <a:srgbClr val="FFFF00"/>
                </a:highlight>
              </a:rPr>
              <a:t>和</a:t>
            </a:r>
            <a:r>
              <a:rPr lang="zh-TW" altLang="en-US" sz="4000" dirty="0">
                <a:solidFill>
                  <a:srgbClr val="C00000"/>
                </a:solidFill>
                <a:highlight>
                  <a:srgbClr val="FFFF00"/>
                </a:highlight>
              </a:rPr>
              <a:t>流通過程</a:t>
            </a:r>
            <a:r>
              <a:rPr sz="4000" dirty="0"/>
              <a:t>，</a:t>
            </a:r>
            <a:endParaRPr lang="en-US" sz="4000" dirty="0"/>
          </a:p>
          <a:p>
            <a:pPr lvl="2"/>
            <a:r>
              <a:rPr sz="4000" dirty="0">
                <a:solidFill>
                  <a:srgbClr val="C00000"/>
                </a:solidFill>
              </a:rPr>
              <a:t>確保版權所有者的合法權益</a:t>
            </a:r>
            <a:r>
              <a:rPr sz="4000" dirty="0"/>
              <a:t>，</a:t>
            </a:r>
            <a:endParaRPr lang="en-US" sz="4000" dirty="0"/>
          </a:p>
          <a:p>
            <a:pPr lvl="2"/>
            <a:r>
              <a:rPr sz="4000" dirty="0">
                <a:solidFill>
                  <a:srgbClr val="C00000"/>
                </a:solidFill>
              </a:rPr>
              <a:t>並防止侵權行為的發生</a:t>
            </a:r>
            <a:r>
              <a:rPr sz="4000" dirty="0"/>
              <a:t>。</a:t>
            </a:r>
            <a:endParaRPr lang="en-US" sz="4000" dirty="0"/>
          </a:p>
          <a:p>
            <a:pPr lvl="1"/>
            <a:r>
              <a:rPr sz="4400" dirty="0"/>
              <a:t>這在音樂、影視和出版等行業具有重要意義</a:t>
            </a:r>
            <a:endParaRPr lang="en-US" sz="2400" dirty="0"/>
          </a:p>
        </p:txBody>
      </p:sp>
      <p:sp>
        <p:nvSpPr>
          <p:cNvPr id="2" name="Title 1"/>
          <p:cNvSpPr>
            <a:spLocks noGrp="1"/>
          </p:cNvSpPr>
          <p:nvPr>
            <p:ph type="title"/>
          </p:nvPr>
        </p:nvSpPr>
        <p:spPr/>
        <p:txBody>
          <a:bodyPr/>
          <a:lstStyle/>
          <a:p>
            <a:r>
              <a:t>1.2 區塊鏈的應用領域</a:t>
            </a:r>
          </a:p>
        </p:txBody>
      </p:sp>
    </p:spTree>
    <p:extLst>
      <p:ext uri="{BB962C8B-B14F-4D97-AF65-F5344CB8AC3E}">
        <p14:creationId xmlns:p14="http://schemas.microsoft.com/office/powerpoint/2010/main" val="3398909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solidFill>
                  <a:srgbClr val="7030A0"/>
                </a:solidFill>
              </a:rPr>
              <a:t>(5). </a:t>
            </a:r>
            <a:r>
              <a:rPr dirty="0">
                <a:solidFill>
                  <a:srgbClr val="7030A0"/>
                </a:solidFill>
              </a:rPr>
              <a:t>政府與公共服務：</a:t>
            </a:r>
            <a:endParaRPr lang="en-US" dirty="0">
              <a:solidFill>
                <a:srgbClr val="7030A0"/>
              </a:solidFill>
            </a:endParaRPr>
          </a:p>
          <a:p>
            <a:pPr lvl="1"/>
            <a:r>
              <a:rPr sz="4800" dirty="0"/>
              <a:t>區塊鏈技術可以用於</a:t>
            </a:r>
            <a:endParaRPr lang="en-US" sz="4800" dirty="0"/>
          </a:p>
          <a:p>
            <a:pPr lvl="2"/>
            <a:r>
              <a:rPr sz="4400" dirty="0">
                <a:solidFill>
                  <a:srgbClr val="C00000"/>
                </a:solidFill>
              </a:rPr>
              <a:t>電子政務、</a:t>
            </a:r>
            <a:endParaRPr lang="en-US" sz="4400" dirty="0">
              <a:solidFill>
                <a:srgbClr val="C00000"/>
              </a:solidFill>
            </a:endParaRPr>
          </a:p>
          <a:p>
            <a:pPr lvl="2"/>
            <a:r>
              <a:rPr sz="4400" dirty="0">
                <a:solidFill>
                  <a:srgbClr val="C00000"/>
                </a:solidFill>
              </a:rPr>
              <a:t>選舉投票、</a:t>
            </a:r>
            <a:endParaRPr lang="en-US" sz="4400" dirty="0">
              <a:solidFill>
                <a:srgbClr val="C00000"/>
              </a:solidFill>
            </a:endParaRPr>
          </a:p>
          <a:p>
            <a:pPr lvl="2"/>
            <a:r>
              <a:rPr sz="4400" dirty="0">
                <a:solidFill>
                  <a:srgbClr val="C00000"/>
                </a:solidFill>
              </a:rPr>
              <a:t>公共資源管理</a:t>
            </a:r>
            <a:endParaRPr lang="en-US" sz="4400" dirty="0">
              <a:solidFill>
                <a:srgbClr val="C00000"/>
              </a:solidFill>
            </a:endParaRPr>
          </a:p>
          <a:p>
            <a:pPr lvl="1"/>
            <a:r>
              <a:rPr sz="4800" dirty="0"/>
              <a:t>增強</a:t>
            </a:r>
            <a:r>
              <a:rPr sz="4800" dirty="0">
                <a:highlight>
                  <a:srgbClr val="FFFF00"/>
                </a:highlight>
              </a:rPr>
              <a:t>政府運作的透明度</a:t>
            </a:r>
            <a:r>
              <a:rPr sz="4800" dirty="0"/>
              <a:t>和</a:t>
            </a:r>
            <a:r>
              <a:rPr sz="4800" dirty="0">
                <a:highlight>
                  <a:srgbClr val="FFFF00"/>
                </a:highlight>
              </a:rPr>
              <a:t>公信力</a:t>
            </a:r>
            <a:r>
              <a:rPr sz="4800" dirty="0"/>
              <a:t>，並提高公共服務的效率和安全性</a:t>
            </a:r>
          </a:p>
        </p:txBody>
      </p:sp>
      <p:sp>
        <p:nvSpPr>
          <p:cNvPr id="2" name="Title 1"/>
          <p:cNvSpPr>
            <a:spLocks noGrp="1"/>
          </p:cNvSpPr>
          <p:nvPr>
            <p:ph type="title"/>
          </p:nvPr>
        </p:nvSpPr>
        <p:spPr/>
        <p:txBody>
          <a:bodyPr/>
          <a:lstStyle/>
          <a:p>
            <a:r>
              <a:t>1.2 區塊鏈的應用領域</a:t>
            </a:r>
          </a:p>
        </p:txBody>
      </p:sp>
    </p:spTree>
    <p:extLst>
      <p:ext uri="{BB962C8B-B14F-4D97-AF65-F5344CB8AC3E}">
        <p14:creationId xmlns:p14="http://schemas.microsoft.com/office/powerpoint/2010/main" val="1965813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23A4D173-E73A-4C8D-AB9E-613936EDF3CB}"/>
              </a:ext>
            </a:extLst>
          </p:cNvPr>
          <p:cNvSpPr>
            <a:spLocks noGrp="1"/>
          </p:cNvSpPr>
          <p:nvPr>
            <p:ph idx="1"/>
          </p:nvPr>
        </p:nvSpPr>
        <p:spPr/>
        <p:txBody>
          <a:bodyPr>
            <a:normAutofit fontScale="92500" lnSpcReduction="10000"/>
          </a:bodyPr>
          <a:lstStyle/>
          <a:p>
            <a:r>
              <a:rPr lang="zh-TW" altLang="en-US" dirty="0"/>
              <a:t>在本單元中，我們</a:t>
            </a:r>
            <a:r>
              <a:rPr lang="zh-CN" altLang="en-US" dirty="0"/>
              <a:t>將</a:t>
            </a:r>
            <a:r>
              <a:rPr lang="zh-TW" altLang="en-US" dirty="0"/>
              <a:t>探討</a:t>
            </a:r>
          </a:p>
          <a:p>
            <a:pPr lvl="1"/>
            <a:r>
              <a:rPr lang="en-US" altLang="zh-CN" sz="3600" dirty="0">
                <a:solidFill>
                  <a:srgbClr val="7030A0"/>
                </a:solidFill>
              </a:rPr>
              <a:t>1. </a:t>
            </a:r>
            <a:r>
              <a:rPr lang="zh-TW" altLang="en-US" sz="3600" dirty="0">
                <a:solidFill>
                  <a:srgbClr val="7030A0"/>
                </a:solidFill>
              </a:rPr>
              <a:t>區塊鏈的基本原理</a:t>
            </a:r>
          </a:p>
          <a:p>
            <a:pPr lvl="1"/>
            <a:r>
              <a:rPr lang="en-US" altLang="zh-CN" sz="3600" dirty="0">
                <a:solidFill>
                  <a:srgbClr val="7030A0"/>
                </a:solidFill>
              </a:rPr>
              <a:t>1. </a:t>
            </a:r>
            <a:r>
              <a:rPr lang="zh-TW" altLang="en-US" sz="3600" dirty="0">
                <a:solidFill>
                  <a:srgbClr val="7030A0"/>
                </a:solidFill>
              </a:rPr>
              <a:t>區塊鏈的應用領域</a:t>
            </a:r>
          </a:p>
          <a:p>
            <a:pPr lvl="1"/>
            <a:r>
              <a:rPr lang="en-US" altLang="zh-CN" sz="3600" dirty="0">
                <a:solidFill>
                  <a:srgbClr val="7030A0"/>
                </a:solidFill>
              </a:rPr>
              <a:t>2. </a:t>
            </a:r>
            <a:r>
              <a:rPr lang="zh-TW" altLang="en-US" sz="3600" dirty="0">
                <a:solidFill>
                  <a:srgbClr val="7030A0"/>
                </a:solidFill>
              </a:rPr>
              <a:t>區塊鏈技術對傳統經營模式的挑戰</a:t>
            </a:r>
          </a:p>
          <a:p>
            <a:pPr lvl="1"/>
            <a:r>
              <a:rPr lang="en-US" altLang="zh-CN" sz="3600" dirty="0">
                <a:solidFill>
                  <a:srgbClr val="7030A0"/>
                </a:solidFill>
              </a:rPr>
              <a:t>3. </a:t>
            </a:r>
            <a:r>
              <a:rPr lang="zh-TW" altLang="en-US" sz="3600" dirty="0">
                <a:solidFill>
                  <a:srgbClr val="7030A0"/>
                </a:solidFill>
              </a:rPr>
              <a:t>區塊鏈技術如何促進經營模式創新</a:t>
            </a:r>
            <a:endParaRPr lang="en-US" altLang="zh-TW" sz="3600" dirty="0">
              <a:solidFill>
                <a:srgbClr val="7030A0"/>
              </a:solidFill>
            </a:endParaRPr>
          </a:p>
          <a:p>
            <a:pPr lvl="2"/>
            <a:r>
              <a:rPr lang="zh-CN" altLang="en-US" sz="3200" dirty="0">
                <a:solidFill>
                  <a:srgbClr val="7030A0"/>
                </a:solidFill>
              </a:rPr>
              <a:t>金融科技領域</a:t>
            </a:r>
            <a:endParaRPr lang="en-US" altLang="zh-CN" sz="3200" dirty="0">
              <a:solidFill>
                <a:srgbClr val="7030A0"/>
              </a:solidFill>
            </a:endParaRPr>
          </a:p>
          <a:p>
            <a:pPr lvl="2"/>
            <a:r>
              <a:rPr lang="zh-CN" altLang="en-US" sz="3200" dirty="0">
                <a:solidFill>
                  <a:srgbClr val="7030A0"/>
                </a:solidFill>
              </a:rPr>
              <a:t>供應鏈金融領域</a:t>
            </a:r>
            <a:endParaRPr lang="en-US" altLang="zh-CN" sz="3200" dirty="0">
              <a:solidFill>
                <a:srgbClr val="7030A0"/>
              </a:solidFill>
            </a:endParaRPr>
          </a:p>
          <a:p>
            <a:pPr lvl="2"/>
            <a:r>
              <a:rPr lang="zh-CN" altLang="en-US" sz="3200" dirty="0">
                <a:solidFill>
                  <a:srgbClr val="7030A0"/>
                </a:solidFill>
              </a:rPr>
              <a:t>身份管理領域</a:t>
            </a:r>
            <a:endParaRPr lang="en-US" altLang="zh-CN" sz="3200" dirty="0">
              <a:solidFill>
                <a:srgbClr val="7030A0"/>
              </a:solidFill>
            </a:endParaRPr>
          </a:p>
          <a:p>
            <a:pPr lvl="1"/>
            <a:r>
              <a:rPr lang="en-US" altLang="zh-CN" sz="3600" dirty="0">
                <a:solidFill>
                  <a:srgbClr val="7030A0"/>
                </a:solidFill>
              </a:rPr>
              <a:t>4. </a:t>
            </a:r>
            <a:r>
              <a:rPr lang="zh-CN" altLang="en-US" sz="3600" dirty="0">
                <a:solidFill>
                  <a:srgbClr val="7030A0"/>
                </a:solidFill>
              </a:rPr>
              <a:t>結論與討論</a:t>
            </a:r>
            <a:endParaRPr lang="en-US" altLang="zh-TW" sz="3600" dirty="0">
              <a:solidFill>
                <a:srgbClr val="7030A0"/>
              </a:solidFill>
            </a:endParaRPr>
          </a:p>
          <a:p>
            <a:pPr lvl="1"/>
            <a:endParaRPr lang="zh-TW" altLang="en-US" dirty="0">
              <a:solidFill>
                <a:srgbClr val="C00000"/>
              </a:solidFill>
            </a:endParaRPr>
          </a:p>
          <a:p>
            <a:endParaRPr lang="zh-TW" altLang="en-US" dirty="0"/>
          </a:p>
        </p:txBody>
      </p:sp>
      <p:sp>
        <p:nvSpPr>
          <p:cNvPr id="3" name="標題 2">
            <a:extLst>
              <a:ext uri="{FF2B5EF4-FFF2-40B4-BE49-F238E27FC236}">
                <a16:creationId xmlns:a16="http://schemas.microsoft.com/office/drawing/2014/main" id="{8CD6E8E0-B61F-4AF9-9A9A-69AFC7E0720A}"/>
              </a:ext>
            </a:extLst>
          </p:cNvPr>
          <p:cNvSpPr>
            <a:spLocks noGrp="1"/>
          </p:cNvSpPr>
          <p:nvPr>
            <p:ph type="title"/>
          </p:nvPr>
        </p:nvSpPr>
        <p:spPr/>
        <p:txBody>
          <a:bodyPr/>
          <a:lstStyle/>
          <a:p>
            <a:r>
              <a:rPr lang="zh-CN" altLang="en-US" dirty="0"/>
              <a:t>單元綱要</a:t>
            </a:r>
            <a:endParaRPr lang="zh-TW" altLang="en-US" dirty="0"/>
          </a:p>
        </p:txBody>
      </p:sp>
    </p:spTree>
    <p:extLst>
      <p:ext uri="{BB962C8B-B14F-4D97-AF65-F5344CB8AC3E}">
        <p14:creationId xmlns:p14="http://schemas.microsoft.com/office/powerpoint/2010/main" val="1987811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標題 3">
            <a:extLst>
              <a:ext uri="{FF2B5EF4-FFF2-40B4-BE49-F238E27FC236}">
                <a16:creationId xmlns:a16="http://schemas.microsoft.com/office/drawing/2014/main" id="{DD32FA18-CCE4-40A5-BEA5-478C47E53B7A}"/>
              </a:ext>
            </a:extLst>
          </p:cNvPr>
          <p:cNvSpPr>
            <a:spLocks noGrp="1"/>
          </p:cNvSpPr>
          <p:nvPr>
            <p:ph type="subTitle" idx="1"/>
          </p:nvPr>
        </p:nvSpPr>
        <p:spPr/>
        <p:txBody>
          <a:bodyPr/>
          <a:lstStyle/>
          <a:p>
            <a:r>
              <a:rPr lang="en-US" altLang="zh-TW" dirty="0"/>
              <a:t>2. </a:t>
            </a:r>
            <a:r>
              <a:rPr lang="zh-TW" altLang="en-US" dirty="0"/>
              <a:t>區塊鏈技術對傳統經營模式的挑戰</a:t>
            </a:r>
          </a:p>
        </p:txBody>
      </p:sp>
    </p:spTree>
    <p:extLst>
      <p:ext uri="{BB962C8B-B14F-4D97-AF65-F5344CB8AC3E}">
        <p14:creationId xmlns:p14="http://schemas.microsoft.com/office/powerpoint/2010/main" val="3365637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solidFill>
                  <a:srgbClr val="7030A0"/>
                </a:solidFill>
              </a:rPr>
              <a:t>(1). </a:t>
            </a:r>
            <a:r>
              <a:rPr dirty="0">
                <a:solidFill>
                  <a:srgbClr val="7030A0"/>
                </a:solidFill>
              </a:rPr>
              <a:t>傳統經營模式</a:t>
            </a:r>
            <a:endParaRPr lang="en-US" dirty="0">
              <a:solidFill>
                <a:srgbClr val="7030A0"/>
              </a:solidFill>
            </a:endParaRPr>
          </a:p>
          <a:p>
            <a:pPr lvl="1"/>
            <a:r>
              <a:rPr dirty="0"/>
              <a:t>往往</a:t>
            </a:r>
            <a:r>
              <a:rPr dirty="0">
                <a:solidFill>
                  <a:srgbClr val="C00000"/>
                </a:solidFill>
              </a:rPr>
              <a:t>依賴於中心化的機構</a:t>
            </a:r>
            <a:r>
              <a:rPr dirty="0"/>
              <a:t>來進行管理和控制，</a:t>
            </a:r>
            <a:endParaRPr lang="en-US" dirty="0"/>
          </a:p>
          <a:p>
            <a:pPr lvl="1"/>
            <a:r>
              <a:rPr dirty="0"/>
              <a:t>例如</a:t>
            </a:r>
            <a:r>
              <a:rPr lang="zh-CN" altLang="en-US" dirty="0"/>
              <a:t>：</a:t>
            </a:r>
            <a:endParaRPr lang="en-US" altLang="zh-CN" dirty="0"/>
          </a:p>
          <a:p>
            <a:pPr lvl="1"/>
            <a:r>
              <a:rPr dirty="0">
                <a:highlight>
                  <a:srgbClr val="FFFF00"/>
                </a:highlight>
              </a:rPr>
              <a:t>銀行</a:t>
            </a:r>
            <a:r>
              <a:rPr lang="zh-TW" altLang="en-US" b="0" i="0" dirty="0">
                <a:solidFill>
                  <a:srgbClr val="C00000"/>
                </a:solidFill>
                <a:effectLst/>
                <a:latin typeface="system-ui"/>
              </a:rPr>
              <a:t>➜</a:t>
            </a:r>
            <a:r>
              <a:rPr dirty="0"/>
              <a:t>作為</a:t>
            </a:r>
            <a:r>
              <a:rPr dirty="0">
                <a:solidFill>
                  <a:srgbClr val="C00000"/>
                </a:solidFill>
              </a:rPr>
              <a:t>金融交易的中介</a:t>
            </a:r>
            <a:r>
              <a:rPr dirty="0"/>
              <a:t>，</a:t>
            </a:r>
            <a:endParaRPr lang="en-US" dirty="0"/>
          </a:p>
          <a:p>
            <a:pPr lvl="1"/>
            <a:r>
              <a:rPr dirty="0"/>
              <a:t>供應鏈中介</a:t>
            </a:r>
            <a:r>
              <a:rPr lang="zh-TW" altLang="en-US" b="0" i="0" dirty="0">
                <a:solidFill>
                  <a:srgbClr val="C00000"/>
                </a:solidFill>
                <a:effectLst/>
                <a:latin typeface="system-ui"/>
              </a:rPr>
              <a:t>➜</a:t>
            </a:r>
            <a:r>
              <a:rPr dirty="0"/>
              <a:t>信息和資源的分配者。</a:t>
            </a:r>
            <a:endParaRPr lang="en-US" dirty="0"/>
          </a:p>
          <a:p>
            <a:r>
              <a:rPr lang="en-US" altLang="zh-TW" dirty="0">
                <a:solidFill>
                  <a:srgbClr val="7030A0"/>
                </a:solidFill>
              </a:rPr>
              <a:t>(2). </a:t>
            </a:r>
            <a:r>
              <a:rPr dirty="0">
                <a:solidFill>
                  <a:srgbClr val="7030A0"/>
                </a:solidFill>
              </a:rPr>
              <a:t>區塊鏈技術的去中心化特性挑戰了這一模式，</a:t>
            </a:r>
            <a:endParaRPr lang="en-US" dirty="0">
              <a:solidFill>
                <a:srgbClr val="7030A0"/>
              </a:solidFill>
            </a:endParaRPr>
          </a:p>
          <a:p>
            <a:pPr lvl="1"/>
            <a:r>
              <a:rPr dirty="0"/>
              <a:t>使得企業可以</a:t>
            </a:r>
            <a:r>
              <a:rPr dirty="0">
                <a:solidFill>
                  <a:srgbClr val="C00000"/>
                </a:solidFill>
              </a:rPr>
              <a:t>在沒有中介的情況下直接進行交易</a:t>
            </a:r>
            <a:r>
              <a:rPr dirty="0"/>
              <a:t>和合作，</a:t>
            </a:r>
            <a:endParaRPr lang="en-US" dirty="0"/>
          </a:p>
          <a:p>
            <a:pPr lvl="1"/>
            <a:r>
              <a:rPr dirty="0"/>
              <a:t>降低了運營成本，</a:t>
            </a:r>
            <a:endParaRPr lang="en-US" dirty="0"/>
          </a:p>
          <a:p>
            <a:pPr lvl="1"/>
            <a:r>
              <a:rPr dirty="0"/>
              <a:t>並提高了交易的透明度和安全性。</a:t>
            </a:r>
            <a:endParaRPr lang="en-US" dirty="0"/>
          </a:p>
        </p:txBody>
      </p:sp>
      <p:sp>
        <p:nvSpPr>
          <p:cNvPr id="2" name="Title 1"/>
          <p:cNvSpPr>
            <a:spLocks noGrp="1"/>
          </p:cNvSpPr>
          <p:nvPr>
            <p:ph type="title"/>
          </p:nvPr>
        </p:nvSpPr>
        <p:spPr/>
        <p:txBody>
          <a:bodyPr/>
          <a:lstStyle/>
          <a:p>
            <a:r>
              <a:t>2.1 打破中心化控制</a:t>
            </a:r>
          </a:p>
        </p:txBody>
      </p:sp>
    </p:spTree>
    <p:extLst>
      <p:ext uri="{BB962C8B-B14F-4D97-AF65-F5344CB8AC3E}">
        <p14:creationId xmlns:p14="http://schemas.microsoft.com/office/powerpoint/2010/main" val="3533642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dirty="0"/>
              <a:t>例如</a:t>
            </a:r>
            <a:r>
              <a:rPr lang="zh-CN" altLang="en-US" dirty="0"/>
              <a:t>：</a:t>
            </a:r>
            <a:r>
              <a:rPr dirty="0"/>
              <a:t>在</a:t>
            </a:r>
            <a:r>
              <a:rPr dirty="0">
                <a:solidFill>
                  <a:srgbClr val="7030A0"/>
                </a:solidFill>
              </a:rPr>
              <a:t>金融服務</a:t>
            </a:r>
            <a:r>
              <a:rPr dirty="0"/>
              <a:t>領域，</a:t>
            </a:r>
            <a:endParaRPr lang="en-US" dirty="0"/>
          </a:p>
          <a:p>
            <a:r>
              <a:rPr lang="en-US" sz="4300" dirty="0"/>
              <a:t>(1). </a:t>
            </a:r>
            <a:r>
              <a:rPr sz="4300" dirty="0"/>
              <a:t>區塊鏈技術可以實現去中介化的</a:t>
            </a:r>
            <a:r>
              <a:rPr sz="4300" dirty="0">
                <a:solidFill>
                  <a:srgbClr val="C00000"/>
                </a:solidFill>
                <a:highlight>
                  <a:srgbClr val="FFFF00"/>
                </a:highlight>
              </a:rPr>
              <a:t>跨境支付</a:t>
            </a:r>
            <a:r>
              <a:rPr sz="4300" dirty="0"/>
              <a:t>，</a:t>
            </a:r>
            <a:endParaRPr lang="en-US" sz="4300" dirty="0"/>
          </a:p>
          <a:p>
            <a:pPr lvl="1"/>
            <a:r>
              <a:rPr sz="3500" dirty="0">
                <a:solidFill>
                  <a:srgbClr val="C00000"/>
                </a:solidFill>
              </a:rPr>
              <a:t>避免</a:t>
            </a:r>
            <a:r>
              <a:rPr sz="3500" dirty="0"/>
              <a:t>傳統銀行系統的</a:t>
            </a:r>
            <a:r>
              <a:rPr sz="3500" dirty="0">
                <a:solidFill>
                  <a:srgbClr val="7030A0"/>
                </a:solidFill>
                <a:highlight>
                  <a:srgbClr val="FFFF00"/>
                </a:highlight>
              </a:rPr>
              <a:t>高額手續費</a:t>
            </a:r>
            <a:r>
              <a:rPr sz="3500" dirty="0"/>
              <a:t>和</a:t>
            </a:r>
            <a:r>
              <a:rPr sz="3500" dirty="0">
                <a:solidFill>
                  <a:srgbClr val="7030A0"/>
                </a:solidFill>
                <a:highlight>
                  <a:srgbClr val="FFFF00"/>
                </a:highlight>
              </a:rPr>
              <a:t>長時間等待</a:t>
            </a:r>
            <a:r>
              <a:rPr sz="3500" dirty="0"/>
              <a:t>。</a:t>
            </a:r>
            <a:endParaRPr lang="en-US" sz="3500" dirty="0"/>
          </a:p>
          <a:p>
            <a:r>
              <a:rPr lang="en-US" sz="4300" dirty="0"/>
              <a:t>(2). </a:t>
            </a:r>
            <a:r>
              <a:rPr sz="4300" dirty="0"/>
              <a:t>區塊鏈技術還能夠通過</a:t>
            </a:r>
            <a:r>
              <a:rPr sz="4300" dirty="0">
                <a:solidFill>
                  <a:srgbClr val="C00000"/>
                </a:solidFill>
                <a:highlight>
                  <a:srgbClr val="FFFF00"/>
                </a:highlight>
              </a:rPr>
              <a:t>智能合約</a:t>
            </a:r>
            <a:r>
              <a:rPr sz="4300" dirty="0">
                <a:solidFill>
                  <a:srgbClr val="C00000"/>
                </a:solidFill>
              </a:rPr>
              <a:t>自動執行合約條款</a:t>
            </a:r>
            <a:r>
              <a:rPr sz="4300" dirty="0"/>
              <a:t>，</a:t>
            </a:r>
            <a:endParaRPr lang="en-US" sz="4300" dirty="0"/>
          </a:p>
          <a:p>
            <a:pPr lvl="1"/>
            <a:r>
              <a:rPr sz="3500" dirty="0"/>
              <a:t>減少了</a:t>
            </a:r>
            <a:r>
              <a:rPr sz="3500" dirty="0">
                <a:solidFill>
                  <a:srgbClr val="7030A0"/>
                </a:solidFill>
                <a:highlight>
                  <a:srgbClr val="FFFF00"/>
                </a:highlight>
              </a:rPr>
              <a:t>人工介入和錯誤的風險</a:t>
            </a:r>
          </a:p>
        </p:txBody>
      </p:sp>
      <p:sp>
        <p:nvSpPr>
          <p:cNvPr id="2" name="Title 1"/>
          <p:cNvSpPr>
            <a:spLocks noGrp="1"/>
          </p:cNvSpPr>
          <p:nvPr>
            <p:ph type="title"/>
          </p:nvPr>
        </p:nvSpPr>
        <p:spPr/>
        <p:txBody>
          <a:bodyPr/>
          <a:lstStyle/>
          <a:p>
            <a:r>
              <a:t>2.1 打破中心化控制</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(1).</a:t>
            </a:r>
            <a:r>
              <a:rPr lang="zh-CN" altLang="en-US" dirty="0"/>
              <a:t> </a:t>
            </a:r>
            <a:r>
              <a:rPr dirty="0"/>
              <a:t>傳統的供應鏈管理</a:t>
            </a:r>
            <a:r>
              <a:rPr lang="zh-CN" altLang="en-US" dirty="0"/>
              <a:t>，</a:t>
            </a:r>
            <a:r>
              <a:rPr dirty="0"/>
              <a:t>往往存在</a:t>
            </a:r>
            <a:endParaRPr lang="en-US" dirty="0"/>
          </a:p>
          <a:p>
            <a:pPr lvl="1"/>
            <a:r>
              <a:rPr dirty="0">
                <a:solidFill>
                  <a:srgbClr val="C00000"/>
                </a:solidFill>
              </a:rPr>
              <a:t>信息不透明、</a:t>
            </a:r>
            <a:endParaRPr lang="en-US" dirty="0">
              <a:solidFill>
                <a:srgbClr val="C00000"/>
              </a:solidFill>
            </a:endParaRPr>
          </a:p>
          <a:p>
            <a:pPr lvl="1"/>
            <a:r>
              <a:rPr dirty="0">
                <a:solidFill>
                  <a:srgbClr val="C00000"/>
                </a:solidFill>
              </a:rPr>
              <a:t>協作困難</a:t>
            </a:r>
            <a:endParaRPr lang="en-US" dirty="0">
              <a:solidFill>
                <a:srgbClr val="C00000"/>
              </a:solidFill>
            </a:endParaRPr>
          </a:p>
          <a:p>
            <a:pPr lvl="1"/>
            <a:r>
              <a:rPr dirty="0">
                <a:solidFill>
                  <a:srgbClr val="C00000"/>
                </a:solidFill>
              </a:rPr>
              <a:t>效率低下</a:t>
            </a:r>
            <a:endParaRPr lang="en-US" dirty="0">
              <a:solidFill>
                <a:srgbClr val="C00000"/>
              </a:solidFill>
            </a:endParaRPr>
          </a:p>
          <a:p>
            <a:r>
              <a:rPr lang="en-US" altLang="zh-TW" dirty="0"/>
              <a:t>(</a:t>
            </a:r>
            <a:r>
              <a:rPr lang="en-US" altLang="zh-CN" dirty="0"/>
              <a:t>2</a:t>
            </a:r>
            <a:r>
              <a:rPr lang="en-US" altLang="zh-TW" dirty="0"/>
              <a:t>).</a:t>
            </a:r>
            <a:r>
              <a:rPr dirty="0"/>
              <a:t>區塊鏈技術</a:t>
            </a:r>
            <a:r>
              <a:rPr lang="zh-CN" altLang="en-US" dirty="0"/>
              <a:t>，</a:t>
            </a:r>
            <a:r>
              <a:rPr dirty="0"/>
              <a:t>通過其</a:t>
            </a:r>
            <a:endParaRPr lang="en-US" dirty="0"/>
          </a:p>
          <a:p>
            <a:pPr lvl="1"/>
            <a:r>
              <a:rPr dirty="0">
                <a:solidFill>
                  <a:srgbClr val="C00000"/>
                </a:solidFill>
              </a:rPr>
              <a:t>分散式賬本</a:t>
            </a:r>
            <a:endParaRPr lang="en-US" dirty="0">
              <a:solidFill>
                <a:srgbClr val="C00000"/>
              </a:solidFill>
            </a:endParaRPr>
          </a:p>
          <a:p>
            <a:pPr lvl="1"/>
            <a:r>
              <a:rPr dirty="0">
                <a:solidFill>
                  <a:srgbClr val="C00000"/>
                </a:solidFill>
              </a:rPr>
              <a:t>不可篡改的特性，</a:t>
            </a:r>
            <a:endParaRPr lang="en-US" dirty="0">
              <a:solidFill>
                <a:srgbClr val="C00000"/>
              </a:solidFill>
            </a:endParaRPr>
          </a:p>
          <a:p>
            <a:pPr lvl="1"/>
            <a:r>
              <a:rPr dirty="0"/>
              <a:t>可以有效解決這些問題，提升供應鏈的透明度和效率</a:t>
            </a:r>
            <a:endParaRPr lang="en-US" dirty="0"/>
          </a:p>
        </p:txBody>
      </p:sp>
      <p:sp>
        <p:nvSpPr>
          <p:cNvPr id="2" name="Title 1"/>
          <p:cNvSpPr>
            <a:spLocks noGrp="1"/>
          </p:cNvSpPr>
          <p:nvPr>
            <p:ph type="title"/>
          </p:nvPr>
        </p:nvSpPr>
        <p:spPr/>
        <p:txBody>
          <a:bodyPr/>
          <a:lstStyle/>
          <a:p>
            <a:r>
              <a:rPr dirty="0"/>
              <a:t>2.2 提升供應鏈的</a:t>
            </a:r>
            <a:r>
              <a:rPr dirty="0">
                <a:solidFill>
                  <a:srgbClr val="7030A0"/>
                </a:solidFill>
              </a:rPr>
              <a:t>透明度</a:t>
            </a:r>
            <a:r>
              <a:rPr dirty="0"/>
              <a:t>與效率</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dirty="0"/>
              <a:t>在區塊鏈驅動的</a:t>
            </a:r>
            <a:r>
              <a:rPr dirty="0">
                <a:solidFill>
                  <a:srgbClr val="C00000"/>
                </a:solidFill>
                <a:highlight>
                  <a:srgbClr val="FFFF00"/>
                </a:highlight>
              </a:rPr>
              <a:t>供應鏈管理系</a:t>
            </a:r>
            <a:r>
              <a:rPr dirty="0"/>
              <a:t>統中，</a:t>
            </a:r>
            <a:endParaRPr lang="en-US" dirty="0"/>
          </a:p>
          <a:p>
            <a:pPr lvl="1"/>
            <a:r>
              <a:rPr dirty="0">
                <a:solidFill>
                  <a:srgbClr val="C00000"/>
                </a:solidFill>
              </a:rPr>
              <a:t>所有參與者都可以實時訪問</a:t>
            </a:r>
            <a:endParaRPr lang="en-US" dirty="0">
              <a:solidFill>
                <a:srgbClr val="C00000"/>
              </a:solidFill>
            </a:endParaRPr>
          </a:p>
          <a:p>
            <a:pPr lvl="1"/>
            <a:r>
              <a:rPr dirty="0">
                <a:solidFill>
                  <a:srgbClr val="C00000"/>
                </a:solidFill>
              </a:rPr>
              <a:t>更新供應鏈信息，</a:t>
            </a:r>
            <a:endParaRPr lang="en-US" dirty="0">
              <a:solidFill>
                <a:srgbClr val="C00000"/>
              </a:solidFill>
            </a:endParaRPr>
          </a:p>
          <a:p>
            <a:pPr lvl="1"/>
            <a:r>
              <a:rPr lang="zh-CN" altLang="en-US" dirty="0">
                <a:solidFill>
                  <a:srgbClr val="C00000"/>
                </a:solidFill>
              </a:rPr>
              <a:t>可</a:t>
            </a:r>
            <a:r>
              <a:rPr dirty="0">
                <a:solidFill>
                  <a:srgbClr val="C00000"/>
                </a:solidFill>
              </a:rPr>
              <a:t>確保數據的透明和準確。</a:t>
            </a:r>
            <a:endParaRPr lang="en-US" dirty="0">
              <a:solidFill>
                <a:srgbClr val="C00000"/>
              </a:solidFill>
            </a:endParaRPr>
          </a:p>
          <a:p>
            <a:r>
              <a:rPr dirty="0"/>
              <a:t>這不僅</a:t>
            </a:r>
            <a:endParaRPr lang="en-US" dirty="0"/>
          </a:p>
          <a:p>
            <a:pPr lvl="1"/>
            <a:r>
              <a:rPr dirty="0">
                <a:solidFill>
                  <a:srgbClr val="C00000"/>
                </a:solidFill>
              </a:rPr>
              <a:t>可以提高供應鏈的運作效率，</a:t>
            </a:r>
            <a:endParaRPr lang="en-US" dirty="0">
              <a:solidFill>
                <a:srgbClr val="C00000"/>
              </a:solidFill>
            </a:endParaRPr>
          </a:p>
          <a:p>
            <a:pPr lvl="1"/>
            <a:r>
              <a:rPr dirty="0">
                <a:solidFill>
                  <a:srgbClr val="C00000"/>
                </a:solidFill>
              </a:rPr>
              <a:t>可以有效防止偽造和欺詐行為，</a:t>
            </a:r>
            <a:endParaRPr lang="en-US" dirty="0">
              <a:solidFill>
                <a:srgbClr val="C00000"/>
              </a:solidFill>
            </a:endParaRPr>
          </a:p>
          <a:p>
            <a:r>
              <a:rPr dirty="0"/>
              <a:t>保護企業和消費者的利益。</a:t>
            </a:r>
            <a:br>
              <a:rPr dirty="0"/>
            </a:br>
            <a:endParaRPr dirty="0"/>
          </a:p>
        </p:txBody>
      </p:sp>
      <p:sp>
        <p:nvSpPr>
          <p:cNvPr id="2" name="Title 1"/>
          <p:cNvSpPr>
            <a:spLocks noGrp="1"/>
          </p:cNvSpPr>
          <p:nvPr>
            <p:ph type="title"/>
          </p:nvPr>
        </p:nvSpPr>
        <p:spPr/>
        <p:txBody>
          <a:bodyPr/>
          <a:lstStyle/>
          <a:p>
            <a:r>
              <a:rPr dirty="0"/>
              <a:t>2.2 提升供應鏈的</a:t>
            </a:r>
            <a:r>
              <a:rPr dirty="0">
                <a:solidFill>
                  <a:srgbClr val="7030A0"/>
                </a:solidFill>
              </a:rPr>
              <a:t>透明度</a:t>
            </a:r>
            <a:r>
              <a:rPr dirty="0"/>
              <a:t>與效率</a:t>
            </a:r>
          </a:p>
        </p:txBody>
      </p:sp>
    </p:spTree>
    <p:extLst>
      <p:ext uri="{BB962C8B-B14F-4D97-AF65-F5344CB8AC3E}">
        <p14:creationId xmlns:p14="http://schemas.microsoft.com/office/powerpoint/2010/main" val="1797696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t>(1).</a:t>
            </a:r>
            <a:r>
              <a:rPr lang="zh-CN" altLang="en-US" dirty="0"/>
              <a:t> </a:t>
            </a:r>
            <a:r>
              <a:rPr dirty="0"/>
              <a:t>區塊鏈技術</a:t>
            </a:r>
            <a:r>
              <a:rPr dirty="0">
                <a:solidFill>
                  <a:srgbClr val="7030A0"/>
                </a:solidFill>
              </a:rPr>
              <a:t>帶來</a:t>
            </a:r>
            <a:r>
              <a:rPr lang="en-US" altLang="zh-CN" dirty="0">
                <a:solidFill>
                  <a:srgbClr val="7030A0"/>
                </a:solidFill>
              </a:rPr>
              <a:t>【</a:t>
            </a:r>
            <a:r>
              <a:rPr dirty="0">
                <a:solidFill>
                  <a:srgbClr val="7030A0"/>
                </a:solidFill>
              </a:rPr>
              <a:t>法律和監管</a:t>
            </a:r>
            <a:r>
              <a:rPr lang="en-US" altLang="zh-CN" dirty="0">
                <a:solidFill>
                  <a:srgbClr val="7030A0"/>
                </a:solidFill>
              </a:rPr>
              <a:t>】</a:t>
            </a:r>
            <a:r>
              <a:rPr dirty="0">
                <a:solidFill>
                  <a:srgbClr val="7030A0"/>
                </a:solidFill>
              </a:rPr>
              <a:t>上的挑戰</a:t>
            </a:r>
            <a:endParaRPr lang="en-US" dirty="0"/>
          </a:p>
          <a:p>
            <a:r>
              <a:rPr dirty="0"/>
              <a:t>由於區塊鏈的去中心化特性，傳統的監管機構難以有效地監控和管理基於區塊鏈的交易和活動。例如</a:t>
            </a:r>
            <a:r>
              <a:rPr lang="zh-CN" altLang="en-US" dirty="0"/>
              <a:t>：</a:t>
            </a:r>
            <a:endParaRPr lang="en-US" altLang="zh-CN" dirty="0"/>
          </a:p>
          <a:p>
            <a:pPr lvl="1"/>
            <a:r>
              <a:rPr sz="4300" dirty="0">
                <a:solidFill>
                  <a:srgbClr val="C00000"/>
                </a:solidFill>
                <a:highlight>
                  <a:srgbClr val="FFFF00"/>
                </a:highlight>
              </a:rPr>
              <a:t>加密貨幣的匿名性</a:t>
            </a:r>
            <a:r>
              <a:rPr sz="4300" dirty="0"/>
              <a:t>使得</a:t>
            </a:r>
            <a:r>
              <a:rPr lang="en-US" altLang="zh-CN" sz="4300" dirty="0"/>
              <a:t>『</a:t>
            </a:r>
            <a:r>
              <a:rPr sz="4300" dirty="0">
                <a:solidFill>
                  <a:srgbClr val="C00000"/>
                </a:solidFill>
                <a:highlight>
                  <a:srgbClr val="FFFF00"/>
                </a:highlight>
              </a:rPr>
              <a:t>洗錢</a:t>
            </a:r>
            <a:r>
              <a:rPr sz="4300" dirty="0">
                <a:solidFill>
                  <a:srgbClr val="C00000"/>
                </a:solidFill>
              </a:rPr>
              <a:t>、</a:t>
            </a:r>
            <a:r>
              <a:rPr sz="4300" dirty="0">
                <a:solidFill>
                  <a:srgbClr val="C00000"/>
                </a:solidFill>
                <a:highlight>
                  <a:srgbClr val="FFFF00"/>
                </a:highlight>
              </a:rPr>
              <a:t>逃稅</a:t>
            </a:r>
            <a:r>
              <a:rPr lang="en-US" altLang="zh-CN" sz="4300" dirty="0"/>
              <a:t>』</a:t>
            </a:r>
            <a:r>
              <a:rPr sz="4300" dirty="0"/>
              <a:t>等</a:t>
            </a:r>
            <a:r>
              <a:rPr sz="4300" dirty="0">
                <a:solidFill>
                  <a:srgbClr val="C00000"/>
                </a:solidFill>
              </a:rPr>
              <a:t>非法活動變得更加隱蔽</a:t>
            </a:r>
            <a:r>
              <a:rPr sz="4300" dirty="0"/>
              <a:t>，</a:t>
            </a:r>
            <a:endParaRPr lang="en-US" sz="4300" dirty="0"/>
          </a:p>
          <a:p>
            <a:r>
              <a:rPr dirty="0"/>
              <a:t>對現有的法律和監管框架提出了新的挑戰。</a:t>
            </a:r>
            <a:endParaRPr lang="en-US" dirty="0"/>
          </a:p>
        </p:txBody>
      </p:sp>
      <p:sp>
        <p:nvSpPr>
          <p:cNvPr id="2" name="Title 1"/>
          <p:cNvSpPr>
            <a:spLocks noGrp="1"/>
          </p:cNvSpPr>
          <p:nvPr>
            <p:ph type="title"/>
          </p:nvPr>
        </p:nvSpPr>
        <p:spPr/>
        <p:txBody>
          <a:bodyPr/>
          <a:lstStyle/>
          <a:p>
            <a:r>
              <a:t>2.3 挑戰傳統的法律與監管框架</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(2). </a:t>
            </a:r>
            <a:r>
              <a:rPr dirty="0"/>
              <a:t>智能合約的法律效力和合規性問題也是一大挑戰。</a:t>
            </a:r>
            <a:endParaRPr lang="en-US" dirty="0"/>
          </a:p>
          <a:p>
            <a:pPr lvl="1"/>
            <a:r>
              <a:rPr dirty="0">
                <a:solidFill>
                  <a:srgbClr val="7030A0"/>
                </a:solidFill>
                <a:highlight>
                  <a:srgbClr val="FFFF00"/>
                </a:highlight>
              </a:rPr>
              <a:t>智能合約</a:t>
            </a:r>
            <a:r>
              <a:rPr lang="zh-CN" altLang="en-US" dirty="0">
                <a:solidFill>
                  <a:srgbClr val="7030A0"/>
                </a:solidFill>
              </a:rPr>
              <a:t>：</a:t>
            </a:r>
            <a:r>
              <a:rPr dirty="0">
                <a:solidFill>
                  <a:srgbClr val="7030A0"/>
                </a:solidFill>
              </a:rPr>
              <a:t>是一種基於區塊鏈技術的</a:t>
            </a:r>
            <a:r>
              <a:rPr dirty="0">
                <a:solidFill>
                  <a:srgbClr val="7030A0"/>
                </a:solidFill>
                <a:highlight>
                  <a:srgbClr val="FFFF00"/>
                </a:highlight>
              </a:rPr>
              <a:t>自動化協議</a:t>
            </a:r>
            <a:r>
              <a:rPr dirty="0"/>
              <a:t>，</a:t>
            </a:r>
            <a:endParaRPr lang="en-US" dirty="0"/>
          </a:p>
          <a:p>
            <a:pPr lvl="1"/>
            <a:r>
              <a:rPr dirty="0"/>
              <a:t>它能夠</a:t>
            </a:r>
            <a:r>
              <a:rPr dirty="0">
                <a:solidFill>
                  <a:srgbClr val="C00000"/>
                </a:solidFill>
              </a:rPr>
              <a:t>自動執行合約條款</a:t>
            </a:r>
            <a:r>
              <a:rPr dirty="0"/>
              <a:t>，</a:t>
            </a:r>
            <a:endParaRPr lang="en-US" dirty="0"/>
          </a:p>
          <a:p>
            <a:r>
              <a:rPr lang="zh-CN" altLang="en-US" dirty="0"/>
              <a:t>問題點：</a:t>
            </a:r>
            <a:endParaRPr lang="en-US" altLang="zh-CN" dirty="0"/>
          </a:p>
          <a:p>
            <a:pPr lvl="1"/>
            <a:r>
              <a:rPr dirty="0"/>
              <a:t>但由於</a:t>
            </a:r>
            <a:r>
              <a:rPr dirty="0">
                <a:solidFill>
                  <a:srgbClr val="C00000"/>
                </a:solidFill>
                <a:highlight>
                  <a:srgbClr val="FFFF00"/>
                </a:highlight>
              </a:rPr>
              <a:t>智能合約的代碼執行</a:t>
            </a:r>
            <a:r>
              <a:rPr lang="zh-CN" altLang="en-US" dirty="0">
                <a:solidFill>
                  <a:srgbClr val="C00000"/>
                </a:solidFill>
                <a:highlight>
                  <a:srgbClr val="FFFF00"/>
                </a:highlight>
              </a:rPr>
              <a:t>，</a:t>
            </a:r>
            <a:r>
              <a:rPr dirty="0">
                <a:solidFill>
                  <a:srgbClr val="C00000"/>
                </a:solidFill>
              </a:rPr>
              <a:t>可能與</a:t>
            </a:r>
            <a:r>
              <a:rPr dirty="0">
                <a:solidFill>
                  <a:srgbClr val="C00000"/>
                </a:solidFill>
                <a:highlight>
                  <a:srgbClr val="FFFF00"/>
                </a:highlight>
              </a:rPr>
              <a:t>傳統法律條款</a:t>
            </a:r>
            <a:r>
              <a:rPr lang="zh-CN" altLang="en-US" dirty="0">
                <a:solidFill>
                  <a:srgbClr val="C00000"/>
                </a:solidFill>
              </a:rPr>
              <a:t>，</a:t>
            </a:r>
            <a:r>
              <a:rPr dirty="0">
                <a:solidFill>
                  <a:srgbClr val="C00000"/>
                </a:solidFill>
                <a:highlight>
                  <a:srgbClr val="FFFF00"/>
                </a:highlight>
              </a:rPr>
              <a:t>產生衝突</a:t>
            </a:r>
            <a:r>
              <a:rPr dirty="0"/>
              <a:t>，</a:t>
            </a:r>
            <a:endParaRPr lang="en-US" dirty="0"/>
          </a:p>
          <a:p>
            <a:pPr lvl="1"/>
            <a:r>
              <a:rPr dirty="0"/>
              <a:t>如何確保智能合約的合法性和合規性成為亟待解決的問題</a:t>
            </a:r>
          </a:p>
        </p:txBody>
      </p:sp>
      <p:sp>
        <p:nvSpPr>
          <p:cNvPr id="2" name="Title 1"/>
          <p:cNvSpPr>
            <a:spLocks noGrp="1"/>
          </p:cNvSpPr>
          <p:nvPr>
            <p:ph type="title"/>
          </p:nvPr>
        </p:nvSpPr>
        <p:spPr/>
        <p:txBody>
          <a:bodyPr/>
          <a:lstStyle/>
          <a:p>
            <a:r>
              <a:t>2.3 挑戰傳統的法律與監管框架</a:t>
            </a:r>
          </a:p>
        </p:txBody>
      </p:sp>
    </p:spTree>
    <p:extLst>
      <p:ext uri="{BB962C8B-B14F-4D97-AF65-F5344CB8AC3E}">
        <p14:creationId xmlns:p14="http://schemas.microsoft.com/office/powerpoint/2010/main" val="1539509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23A4D173-E73A-4C8D-AB9E-613936EDF3CB}"/>
              </a:ext>
            </a:extLst>
          </p:cNvPr>
          <p:cNvSpPr>
            <a:spLocks noGrp="1"/>
          </p:cNvSpPr>
          <p:nvPr>
            <p:ph idx="1"/>
          </p:nvPr>
        </p:nvSpPr>
        <p:spPr/>
        <p:txBody>
          <a:bodyPr>
            <a:normAutofit fontScale="92500" lnSpcReduction="10000"/>
          </a:bodyPr>
          <a:lstStyle/>
          <a:p>
            <a:r>
              <a:rPr lang="zh-TW" altLang="en-US" dirty="0"/>
              <a:t>在本單元中，我們</a:t>
            </a:r>
            <a:r>
              <a:rPr lang="zh-CN" altLang="en-US" dirty="0"/>
              <a:t>將</a:t>
            </a:r>
            <a:r>
              <a:rPr lang="zh-TW" altLang="en-US" dirty="0"/>
              <a:t>探討</a:t>
            </a:r>
          </a:p>
          <a:p>
            <a:pPr lvl="1"/>
            <a:r>
              <a:rPr lang="en-US" altLang="zh-CN" sz="3600" dirty="0">
                <a:solidFill>
                  <a:srgbClr val="7030A0"/>
                </a:solidFill>
              </a:rPr>
              <a:t>1. </a:t>
            </a:r>
            <a:r>
              <a:rPr lang="zh-TW" altLang="en-US" sz="3600" dirty="0">
                <a:solidFill>
                  <a:srgbClr val="7030A0"/>
                </a:solidFill>
              </a:rPr>
              <a:t>區塊鏈的基本原理</a:t>
            </a:r>
          </a:p>
          <a:p>
            <a:pPr lvl="1"/>
            <a:r>
              <a:rPr lang="en-US" altLang="zh-CN" sz="3600" dirty="0">
                <a:solidFill>
                  <a:srgbClr val="7030A0"/>
                </a:solidFill>
              </a:rPr>
              <a:t>1. </a:t>
            </a:r>
            <a:r>
              <a:rPr lang="zh-TW" altLang="en-US" sz="3600" dirty="0">
                <a:solidFill>
                  <a:srgbClr val="7030A0"/>
                </a:solidFill>
              </a:rPr>
              <a:t>區塊鏈的應用領域</a:t>
            </a:r>
          </a:p>
          <a:p>
            <a:pPr lvl="1"/>
            <a:r>
              <a:rPr lang="en-US" altLang="zh-CN" sz="3600" dirty="0">
                <a:solidFill>
                  <a:srgbClr val="7030A0"/>
                </a:solidFill>
              </a:rPr>
              <a:t>2. </a:t>
            </a:r>
            <a:r>
              <a:rPr lang="zh-TW" altLang="en-US" sz="3600" dirty="0">
                <a:solidFill>
                  <a:srgbClr val="7030A0"/>
                </a:solidFill>
              </a:rPr>
              <a:t>區塊鏈技術對傳統經營模式的挑戰</a:t>
            </a:r>
          </a:p>
          <a:p>
            <a:pPr lvl="1"/>
            <a:r>
              <a:rPr lang="en-US" altLang="zh-CN" sz="3600" dirty="0">
                <a:solidFill>
                  <a:srgbClr val="7030A0"/>
                </a:solidFill>
              </a:rPr>
              <a:t>3. </a:t>
            </a:r>
            <a:r>
              <a:rPr lang="zh-TW" altLang="en-US" sz="3600" dirty="0">
                <a:solidFill>
                  <a:srgbClr val="7030A0"/>
                </a:solidFill>
              </a:rPr>
              <a:t>區塊鏈技術如何促進經營模式創新</a:t>
            </a:r>
            <a:endParaRPr lang="en-US" altLang="zh-TW" sz="3600" dirty="0">
              <a:solidFill>
                <a:srgbClr val="7030A0"/>
              </a:solidFill>
            </a:endParaRPr>
          </a:p>
          <a:p>
            <a:pPr lvl="2"/>
            <a:r>
              <a:rPr lang="zh-CN" altLang="en-US" sz="3200" dirty="0">
                <a:solidFill>
                  <a:srgbClr val="7030A0"/>
                </a:solidFill>
              </a:rPr>
              <a:t>金融科技領域</a:t>
            </a:r>
            <a:endParaRPr lang="en-US" altLang="zh-CN" sz="3200" dirty="0">
              <a:solidFill>
                <a:srgbClr val="7030A0"/>
              </a:solidFill>
            </a:endParaRPr>
          </a:p>
          <a:p>
            <a:pPr lvl="2"/>
            <a:r>
              <a:rPr lang="zh-CN" altLang="en-US" sz="3200" dirty="0">
                <a:solidFill>
                  <a:srgbClr val="7030A0"/>
                </a:solidFill>
              </a:rPr>
              <a:t>供應鏈金融領域</a:t>
            </a:r>
            <a:endParaRPr lang="en-US" altLang="zh-CN" sz="3200" dirty="0">
              <a:solidFill>
                <a:srgbClr val="7030A0"/>
              </a:solidFill>
            </a:endParaRPr>
          </a:p>
          <a:p>
            <a:pPr lvl="2"/>
            <a:r>
              <a:rPr lang="zh-CN" altLang="en-US" sz="3200" dirty="0">
                <a:solidFill>
                  <a:srgbClr val="7030A0"/>
                </a:solidFill>
              </a:rPr>
              <a:t>身份管理領域</a:t>
            </a:r>
            <a:endParaRPr lang="en-US" altLang="zh-CN" sz="3200" dirty="0">
              <a:solidFill>
                <a:srgbClr val="7030A0"/>
              </a:solidFill>
            </a:endParaRPr>
          </a:p>
          <a:p>
            <a:pPr lvl="1"/>
            <a:r>
              <a:rPr lang="en-US" altLang="zh-CN" sz="3600" dirty="0">
                <a:solidFill>
                  <a:srgbClr val="7030A0"/>
                </a:solidFill>
              </a:rPr>
              <a:t>4. </a:t>
            </a:r>
            <a:r>
              <a:rPr lang="zh-CN" altLang="en-US" sz="3600" dirty="0">
                <a:solidFill>
                  <a:srgbClr val="7030A0"/>
                </a:solidFill>
              </a:rPr>
              <a:t>結論與討論</a:t>
            </a:r>
            <a:endParaRPr lang="en-US" altLang="zh-TW" sz="3600" dirty="0">
              <a:solidFill>
                <a:srgbClr val="7030A0"/>
              </a:solidFill>
            </a:endParaRPr>
          </a:p>
          <a:p>
            <a:pPr lvl="1"/>
            <a:endParaRPr lang="zh-TW" altLang="en-US" dirty="0">
              <a:solidFill>
                <a:srgbClr val="C00000"/>
              </a:solidFill>
            </a:endParaRPr>
          </a:p>
          <a:p>
            <a:endParaRPr lang="zh-TW" altLang="en-US" dirty="0"/>
          </a:p>
        </p:txBody>
      </p:sp>
      <p:sp>
        <p:nvSpPr>
          <p:cNvPr id="3" name="標題 2">
            <a:extLst>
              <a:ext uri="{FF2B5EF4-FFF2-40B4-BE49-F238E27FC236}">
                <a16:creationId xmlns:a16="http://schemas.microsoft.com/office/drawing/2014/main" id="{8CD6E8E0-B61F-4AF9-9A9A-69AFC7E0720A}"/>
              </a:ext>
            </a:extLst>
          </p:cNvPr>
          <p:cNvSpPr>
            <a:spLocks noGrp="1"/>
          </p:cNvSpPr>
          <p:nvPr>
            <p:ph type="title"/>
          </p:nvPr>
        </p:nvSpPr>
        <p:spPr/>
        <p:txBody>
          <a:bodyPr/>
          <a:lstStyle/>
          <a:p>
            <a:r>
              <a:rPr lang="zh-CN" altLang="en-US" dirty="0"/>
              <a:t>單元綱要</a:t>
            </a:r>
            <a:endParaRPr lang="zh-TW" altLang="en-US" dirty="0"/>
          </a:p>
        </p:txBody>
      </p:sp>
    </p:spTree>
    <p:extLst>
      <p:ext uri="{BB962C8B-B14F-4D97-AF65-F5344CB8AC3E}">
        <p14:creationId xmlns:p14="http://schemas.microsoft.com/office/powerpoint/2010/main" val="33592999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23A4D173-E73A-4C8D-AB9E-613936EDF3CB}"/>
              </a:ext>
            </a:extLst>
          </p:cNvPr>
          <p:cNvSpPr>
            <a:spLocks noGrp="1"/>
          </p:cNvSpPr>
          <p:nvPr>
            <p:ph idx="1"/>
          </p:nvPr>
        </p:nvSpPr>
        <p:spPr/>
        <p:txBody>
          <a:bodyPr>
            <a:normAutofit fontScale="92500" lnSpcReduction="10000"/>
          </a:bodyPr>
          <a:lstStyle/>
          <a:p>
            <a:r>
              <a:rPr lang="zh-TW" altLang="en-US" dirty="0"/>
              <a:t>在本單元中，我們</a:t>
            </a:r>
            <a:r>
              <a:rPr lang="zh-CN" altLang="en-US" dirty="0"/>
              <a:t>將</a:t>
            </a:r>
            <a:r>
              <a:rPr lang="zh-TW" altLang="en-US" dirty="0"/>
              <a:t>探討</a:t>
            </a:r>
          </a:p>
          <a:p>
            <a:pPr lvl="1"/>
            <a:r>
              <a:rPr lang="en-US" altLang="zh-CN" sz="3600" dirty="0">
                <a:solidFill>
                  <a:srgbClr val="7030A0"/>
                </a:solidFill>
              </a:rPr>
              <a:t>1. </a:t>
            </a:r>
            <a:r>
              <a:rPr lang="zh-TW" altLang="en-US" sz="3600" dirty="0">
                <a:solidFill>
                  <a:srgbClr val="7030A0"/>
                </a:solidFill>
              </a:rPr>
              <a:t>區塊鏈的基本原理</a:t>
            </a:r>
          </a:p>
          <a:p>
            <a:pPr lvl="1"/>
            <a:r>
              <a:rPr lang="en-US" altLang="zh-CN" sz="3600" dirty="0">
                <a:solidFill>
                  <a:srgbClr val="7030A0"/>
                </a:solidFill>
              </a:rPr>
              <a:t>1. </a:t>
            </a:r>
            <a:r>
              <a:rPr lang="zh-TW" altLang="en-US" sz="3600" dirty="0">
                <a:solidFill>
                  <a:srgbClr val="7030A0"/>
                </a:solidFill>
              </a:rPr>
              <a:t>區塊鏈的應用領域</a:t>
            </a:r>
          </a:p>
          <a:p>
            <a:pPr lvl="1"/>
            <a:r>
              <a:rPr lang="en-US" altLang="zh-CN" sz="3600" dirty="0">
                <a:solidFill>
                  <a:srgbClr val="7030A0"/>
                </a:solidFill>
              </a:rPr>
              <a:t>2. </a:t>
            </a:r>
            <a:r>
              <a:rPr lang="zh-TW" altLang="en-US" sz="3600" dirty="0">
                <a:solidFill>
                  <a:srgbClr val="7030A0"/>
                </a:solidFill>
              </a:rPr>
              <a:t>區塊鏈技術對傳統經營模式的挑戰</a:t>
            </a:r>
          </a:p>
          <a:p>
            <a:pPr lvl="1"/>
            <a:r>
              <a:rPr lang="en-US" altLang="zh-CN" sz="3600" dirty="0">
                <a:solidFill>
                  <a:srgbClr val="7030A0"/>
                </a:solidFill>
              </a:rPr>
              <a:t>3. </a:t>
            </a:r>
            <a:r>
              <a:rPr lang="zh-TW" altLang="en-US" sz="3600" dirty="0">
                <a:solidFill>
                  <a:srgbClr val="7030A0"/>
                </a:solidFill>
              </a:rPr>
              <a:t>區塊鏈技術如何促進經營模式創新</a:t>
            </a:r>
            <a:endParaRPr lang="en-US" altLang="zh-TW" sz="3600" dirty="0">
              <a:solidFill>
                <a:srgbClr val="7030A0"/>
              </a:solidFill>
            </a:endParaRPr>
          </a:p>
          <a:p>
            <a:pPr lvl="2"/>
            <a:r>
              <a:rPr lang="zh-CN" altLang="en-US" sz="3200" dirty="0">
                <a:solidFill>
                  <a:srgbClr val="7030A0"/>
                </a:solidFill>
              </a:rPr>
              <a:t>金融科技領域</a:t>
            </a:r>
            <a:endParaRPr lang="en-US" altLang="zh-CN" sz="3200" dirty="0">
              <a:solidFill>
                <a:srgbClr val="7030A0"/>
              </a:solidFill>
            </a:endParaRPr>
          </a:p>
          <a:p>
            <a:pPr lvl="2"/>
            <a:r>
              <a:rPr lang="zh-CN" altLang="en-US" sz="3200" dirty="0">
                <a:solidFill>
                  <a:srgbClr val="7030A0"/>
                </a:solidFill>
              </a:rPr>
              <a:t>供應鏈金融領域</a:t>
            </a:r>
            <a:endParaRPr lang="en-US" altLang="zh-CN" sz="3200" dirty="0">
              <a:solidFill>
                <a:srgbClr val="7030A0"/>
              </a:solidFill>
            </a:endParaRPr>
          </a:p>
          <a:p>
            <a:pPr lvl="2"/>
            <a:r>
              <a:rPr lang="zh-CN" altLang="en-US" sz="3200" dirty="0">
                <a:solidFill>
                  <a:srgbClr val="7030A0"/>
                </a:solidFill>
              </a:rPr>
              <a:t>身份管理領域</a:t>
            </a:r>
            <a:endParaRPr lang="en-US" altLang="zh-CN" sz="3200" dirty="0">
              <a:solidFill>
                <a:srgbClr val="7030A0"/>
              </a:solidFill>
            </a:endParaRPr>
          </a:p>
          <a:p>
            <a:pPr lvl="1"/>
            <a:r>
              <a:rPr lang="en-US" altLang="zh-CN" sz="3600" dirty="0">
                <a:solidFill>
                  <a:srgbClr val="7030A0"/>
                </a:solidFill>
              </a:rPr>
              <a:t>4. </a:t>
            </a:r>
            <a:r>
              <a:rPr lang="zh-CN" altLang="en-US" sz="3600" dirty="0">
                <a:solidFill>
                  <a:srgbClr val="7030A0"/>
                </a:solidFill>
              </a:rPr>
              <a:t>結論與討論</a:t>
            </a:r>
            <a:endParaRPr lang="en-US" altLang="zh-TW" sz="3600" dirty="0">
              <a:solidFill>
                <a:srgbClr val="7030A0"/>
              </a:solidFill>
            </a:endParaRPr>
          </a:p>
          <a:p>
            <a:pPr lvl="1"/>
            <a:endParaRPr lang="zh-TW" altLang="en-US" dirty="0">
              <a:solidFill>
                <a:srgbClr val="C00000"/>
              </a:solidFill>
            </a:endParaRPr>
          </a:p>
          <a:p>
            <a:endParaRPr lang="zh-TW" altLang="en-US" dirty="0"/>
          </a:p>
        </p:txBody>
      </p:sp>
      <p:sp>
        <p:nvSpPr>
          <p:cNvPr id="3" name="標題 2">
            <a:extLst>
              <a:ext uri="{FF2B5EF4-FFF2-40B4-BE49-F238E27FC236}">
                <a16:creationId xmlns:a16="http://schemas.microsoft.com/office/drawing/2014/main" id="{8CD6E8E0-B61F-4AF9-9A9A-69AFC7E0720A}"/>
              </a:ext>
            </a:extLst>
          </p:cNvPr>
          <p:cNvSpPr>
            <a:spLocks noGrp="1"/>
          </p:cNvSpPr>
          <p:nvPr>
            <p:ph type="title"/>
          </p:nvPr>
        </p:nvSpPr>
        <p:spPr/>
        <p:txBody>
          <a:bodyPr/>
          <a:lstStyle/>
          <a:p>
            <a:r>
              <a:rPr lang="zh-CN" altLang="en-US" dirty="0"/>
              <a:t>單元綱要</a:t>
            </a:r>
            <a:endParaRPr lang="zh-TW" altLang="en-US" dirty="0"/>
          </a:p>
        </p:txBody>
      </p:sp>
    </p:spTree>
    <p:extLst>
      <p:ext uri="{BB962C8B-B14F-4D97-AF65-F5344CB8AC3E}">
        <p14:creationId xmlns:p14="http://schemas.microsoft.com/office/powerpoint/2010/main" val="18905194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標題 3">
            <a:extLst>
              <a:ext uri="{FF2B5EF4-FFF2-40B4-BE49-F238E27FC236}">
                <a16:creationId xmlns:a16="http://schemas.microsoft.com/office/drawing/2014/main" id="{DD32FA18-CCE4-40A5-BEA5-478C47E53B7A}"/>
              </a:ext>
            </a:extLst>
          </p:cNvPr>
          <p:cNvSpPr>
            <a:spLocks noGrp="1"/>
          </p:cNvSpPr>
          <p:nvPr>
            <p:ph type="subTitle" idx="1"/>
          </p:nvPr>
        </p:nvSpPr>
        <p:spPr/>
        <p:txBody>
          <a:bodyPr>
            <a:normAutofit fontScale="92500" lnSpcReduction="20000"/>
          </a:bodyPr>
          <a:lstStyle/>
          <a:p>
            <a:r>
              <a:rPr lang="en-US" altLang="zh-TW" dirty="0"/>
              <a:t>3. </a:t>
            </a:r>
            <a:r>
              <a:rPr lang="zh-TW" altLang="en-US" dirty="0"/>
              <a:t>案例分析：</a:t>
            </a:r>
            <a:endParaRPr lang="en-US" altLang="zh-TW" dirty="0"/>
          </a:p>
          <a:p>
            <a:r>
              <a:rPr lang="zh-TW" altLang="en-US" dirty="0"/>
              <a:t>區塊鏈技術如何促進經營模式創新</a:t>
            </a:r>
          </a:p>
        </p:txBody>
      </p:sp>
    </p:spTree>
    <p:extLst>
      <p:ext uri="{BB962C8B-B14F-4D97-AF65-F5344CB8AC3E}">
        <p14:creationId xmlns:p14="http://schemas.microsoft.com/office/powerpoint/2010/main" val="24984920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標題 3">
            <a:extLst>
              <a:ext uri="{FF2B5EF4-FFF2-40B4-BE49-F238E27FC236}">
                <a16:creationId xmlns:a16="http://schemas.microsoft.com/office/drawing/2014/main" id="{DD32FA18-CCE4-40A5-BEA5-478C47E53B7A}"/>
              </a:ext>
            </a:extLst>
          </p:cNvPr>
          <p:cNvSpPr>
            <a:spLocks noGrp="1"/>
          </p:cNvSpPr>
          <p:nvPr>
            <p:ph type="subTitle" idx="1"/>
          </p:nvPr>
        </p:nvSpPr>
        <p:spPr>
          <a:xfrm>
            <a:off x="337351" y="1460702"/>
            <a:ext cx="8495931" cy="2357154"/>
          </a:xfrm>
        </p:spPr>
        <p:txBody>
          <a:bodyPr>
            <a:normAutofit/>
          </a:bodyPr>
          <a:lstStyle/>
          <a:p>
            <a:r>
              <a:rPr lang="en-US" altLang="zh-TW" dirty="0"/>
              <a:t>3. </a:t>
            </a:r>
            <a:r>
              <a:rPr lang="zh-CN" altLang="en-US" dirty="0"/>
              <a:t>金融科技領域</a:t>
            </a:r>
            <a:r>
              <a:rPr lang="zh-TW" altLang="en-US" dirty="0"/>
              <a:t>：</a:t>
            </a:r>
            <a:endParaRPr lang="en-US" altLang="zh-TW" dirty="0"/>
          </a:p>
        </p:txBody>
      </p:sp>
    </p:spTree>
    <p:extLst>
      <p:ext uri="{BB962C8B-B14F-4D97-AF65-F5344CB8AC3E}">
        <p14:creationId xmlns:p14="http://schemas.microsoft.com/office/powerpoint/2010/main" val="38353517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sz="4400" dirty="0"/>
              <a:t>(1). </a:t>
            </a:r>
            <a:r>
              <a:rPr sz="4400" dirty="0">
                <a:solidFill>
                  <a:srgbClr val="7030A0"/>
                </a:solidFill>
              </a:rPr>
              <a:t>在金融科技領域</a:t>
            </a:r>
            <a:r>
              <a:rPr sz="4400" dirty="0"/>
              <a:t>，區塊鏈技術正在促進傳統金融業的</a:t>
            </a:r>
            <a:r>
              <a:rPr sz="4400" dirty="0">
                <a:solidFill>
                  <a:srgbClr val="7030A0"/>
                </a:solidFill>
              </a:rPr>
              <a:t>經營模式創新</a:t>
            </a:r>
            <a:r>
              <a:rPr sz="4400" dirty="0"/>
              <a:t>。</a:t>
            </a:r>
            <a:endParaRPr lang="en-US" sz="4400" dirty="0"/>
          </a:p>
          <a:p>
            <a:pPr lvl="1"/>
            <a:r>
              <a:rPr sz="3200" dirty="0">
                <a:solidFill>
                  <a:srgbClr val="C00000"/>
                </a:solidFill>
                <a:highlight>
                  <a:srgbClr val="FFFF00"/>
                </a:highlight>
              </a:rPr>
              <a:t>Ripple公司</a:t>
            </a:r>
            <a:r>
              <a:rPr sz="3200" dirty="0"/>
              <a:t>利用區塊鏈技術</a:t>
            </a:r>
            <a:r>
              <a:rPr lang="zh-CN" altLang="en-US" sz="3200" dirty="0"/>
              <a:t>，</a:t>
            </a:r>
            <a:r>
              <a:rPr sz="3200" dirty="0"/>
              <a:t>開發了一個</a:t>
            </a:r>
            <a:r>
              <a:rPr lang="en-US" altLang="zh-CN" sz="3200" dirty="0"/>
              <a:t>【</a:t>
            </a:r>
            <a:r>
              <a:rPr sz="3200" dirty="0">
                <a:solidFill>
                  <a:srgbClr val="C00000"/>
                </a:solidFill>
                <a:highlight>
                  <a:srgbClr val="FFFF00"/>
                </a:highlight>
              </a:rPr>
              <a:t>全球支付系統</a:t>
            </a:r>
            <a:r>
              <a:rPr lang="en-US" altLang="zh-CN" sz="3200" dirty="0"/>
              <a:t>】</a:t>
            </a:r>
            <a:r>
              <a:rPr sz="3200" dirty="0"/>
              <a:t>，</a:t>
            </a:r>
            <a:endParaRPr lang="en-US" sz="3200" dirty="0"/>
          </a:p>
          <a:p>
            <a:pPr lvl="2"/>
            <a:r>
              <a:rPr sz="2800" dirty="0">
                <a:solidFill>
                  <a:srgbClr val="C00000"/>
                </a:solidFill>
              </a:rPr>
              <a:t>允許銀行和金融機構之間</a:t>
            </a:r>
            <a:endParaRPr lang="en-US" sz="2800" dirty="0">
              <a:solidFill>
                <a:srgbClr val="C00000"/>
              </a:solidFill>
            </a:endParaRPr>
          </a:p>
          <a:p>
            <a:pPr lvl="2"/>
            <a:r>
              <a:rPr sz="2800" dirty="0">
                <a:solidFill>
                  <a:srgbClr val="C00000"/>
                </a:solidFill>
              </a:rPr>
              <a:t>進行</a:t>
            </a:r>
            <a:r>
              <a:rPr lang="en-US" altLang="zh-CN" sz="2800" dirty="0">
                <a:solidFill>
                  <a:srgbClr val="C00000"/>
                </a:solidFill>
              </a:rPr>
              <a:t>『</a:t>
            </a:r>
            <a:r>
              <a:rPr sz="2800" dirty="0">
                <a:solidFill>
                  <a:srgbClr val="C00000"/>
                </a:solidFill>
                <a:highlight>
                  <a:srgbClr val="FFFF00"/>
                </a:highlight>
              </a:rPr>
              <a:t>快速、低成本</a:t>
            </a:r>
            <a:r>
              <a:rPr lang="en-US" altLang="zh-CN" sz="2800" dirty="0">
                <a:solidFill>
                  <a:srgbClr val="C00000"/>
                </a:solidFill>
              </a:rPr>
              <a:t>』</a:t>
            </a:r>
            <a:r>
              <a:rPr sz="2800" dirty="0">
                <a:solidFill>
                  <a:srgbClr val="C00000"/>
                </a:solidFill>
              </a:rPr>
              <a:t>的</a:t>
            </a:r>
            <a:r>
              <a:rPr sz="2800" dirty="0">
                <a:solidFill>
                  <a:srgbClr val="C00000"/>
                </a:solidFill>
                <a:highlight>
                  <a:srgbClr val="FFFF00"/>
                </a:highlight>
              </a:rPr>
              <a:t>跨境支付</a:t>
            </a:r>
            <a:r>
              <a:rPr sz="2800" dirty="0">
                <a:solidFill>
                  <a:srgbClr val="C00000"/>
                </a:solidFill>
              </a:rPr>
              <a:t>。</a:t>
            </a:r>
            <a:endParaRPr lang="en-US" sz="2800" dirty="0">
              <a:solidFill>
                <a:srgbClr val="C00000"/>
              </a:solidFill>
            </a:endParaRPr>
          </a:p>
          <a:p>
            <a:pPr lvl="1"/>
            <a:r>
              <a:rPr sz="3200" dirty="0"/>
              <a:t>這一系統</a:t>
            </a:r>
            <a:r>
              <a:rPr lang="zh-CN" altLang="en-US" sz="3200" dirty="0"/>
              <a:t>，</a:t>
            </a:r>
            <a:r>
              <a:rPr sz="3200" dirty="0"/>
              <a:t>不僅</a:t>
            </a:r>
            <a:endParaRPr lang="en-US" sz="3200" dirty="0"/>
          </a:p>
          <a:p>
            <a:pPr lvl="2"/>
            <a:r>
              <a:rPr sz="2800" dirty="0">
                <a:solidFill>
                  <a:srgbClr val="C00000"/>
                </a:solidFill>
              </a:rPr>
              <a:t>縮短了交易時間，</a:t>
            </a:r>
            <a:endParaRPr lang="en-US" sz="2800" dirty="0">
              <a:solidFill>
                <a:srgbClr val="C00000"/>
              </a:solidFill>
            </a:endParaRPr>
          </a:p>
          <a:p>
            <a:pPr lvl="2"/>
            <a:r>
              <a:rPr sz="2800" dirty="0">
                <a:solidFill>
                  <a:srgbClr val="C00000"/>
                </a:solidFill>
              </a:rPr>
              <a:t>還大幅降低了手續費，</a:t>
            </a:r>
            <a:endParaRPr lang="en-US" sz="2800" dirty="0">
              <a:solidFill>
                <a:srgbClr val="C00000"/>
              </a:solidFill>
            </a:endParaRPr>
          </a:p>
          <a:p>
            <a:pPr lvl="1"/>
            <a:r>
              <a:rPr sz="3200" dirty="0"/>
              <a:t>改變了傳統銀行的經營模式</a:t>
            </a:r>
            <a:endParaRPr lang="en-US" sz="3200" dirty="0"/>
          </a:p>
        </p:txBody>
      </p:sp>
      <p:sp>
        <p:nvSpPr>
          <p:cNvPr id="2" name="Title 1"/>
          <p:cNvSpPr>
            <a:spLocks noGrp="1"/>
          </p:cNvSpPr>
          <p:nvPr>
            <p:ph type="title"/>
          </p:nvPr>
        </p:nvSpPr>
        <p:spPr/>
        <p:txBody>
          <a:bodyPr>
            <a:normAutofit fontScale="90000"/>
          </a:bodyPr>
          <a:lstStyle/>
          <a:p>
            <a:r>
              <a:t>3.1 金融科技（FinTech）中的區塊鏈應用</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t>(2). </a:t>
            </a:r>
            <a:r>
              <a:rPr dirty="0">
                <a:solidFill>
                  <a:srgbClr val="C00000"/>
                </a:solidFill>
              </a:rPr>
              <a:t>去中心化金融（</a:t>
            </a:r>
            <a:r>
              <a:rPr dirty="0">
                <a:solidFill>
                  <a:srgbClr val="C00000"/>
                </a:solidFill>
                <a:highlight>
                  <a:srgbClr val="FFFF00"/>
                </a:highlight>
              </a:rPr>
              <a:t>DeFi</a:t>
            </a:r>
            <a:r>
              <a:rPr dirty="0">
                <a:solidFill>
                  <a:srgbClr val="C00000"/>
                </a:solidFill>
              </a:rPr>
              <a:t>）平台</a:t>
            </a:r>
            <a:endParaRPr lang="en-US" dirty="0">
              <a:solidFill>
                <a:srgbClr val="C00000"/>
              </a:solidFill>
            </a:endParaRPr>
          </a:p>
          <a:p>
            <a:r>
              <a:rPr dirty="0"/>
              <a:t>也利用區塊鏈技術提供</a:t>
            </a:r>
            <a:endParaRPr lang="en-US" dirty="0"/>
          </a:p>
          <a:p>
            <a:pPr lvl="1"/>
            <a:r>
              <a:rPr dirty="0">
                <a:solidFill>
                  <a:srgbClr val="C00000"/>
                </a:solidFill>
                <a:highlight>
                  <a:srgbClr val="FFFF00"/>
                </a:highlight>
              </a:rPr>
              <a:t>借貸</a:t>
            </a:r>
            <a:endParaRPr lang="en-US" dirty="0">
              <a:solidFill>
                <a:srgbClr val="C00000"/>
              </a:solidFill>
              <a:highlight>
                <a:srgbClr val="FFFF00"/>
              </a:highlight>
            </a:endParaRPr>
          </a:p>
          <a:p>
            <a:pPr lvl="1"/>
            <a:r>
              <a:rPr dirty="0">
                <a:solidFill>
                  <a:srgbClr val="C00000"/>
                </a:solidFill>
                <a:highlight>
                  <a:srgbClr val="FFFF00"/>
                </a:highlight>
              </a:rPr>
              <a:t>保險</a:t>
            </a:r>
            <a:endParaRPr lang="en-US" dirty="0">
              <a:solidFill>
                <a:srgbClr val="C00000"/>
              </a:solidFill>
              <a:highlight>
                <a:srgbClr val="FFFF00"/>
              </a:highlight>
            </a:endParaRPr>
          </a:p>
          <a:p>
            <a:pPr lvl="1"/>
            <a:r>
              <a:rPr dirty="0">
                <a:solidFill>
                  <a:srgbClr val="C00000"/>
                </a:solidFill>
                <a:highlight>
                  <a:srgbClr val="FFFF00"/>
                </a:highlight>
              </a:rPr>
              <a:t>資產管理等服務</a:t>
            </a:r>
            <a:endParaRPr lang="en-US" dirty="0">
              <a:solidFill>
                <a:srgbClr val="C00000"/>
              </a:solidFill>
              <a:highlight>
                <a:srgbClr val="FFFF00"/>
              </a:highlight>
            </a:endParaRPr>
          </a:p>
          <a:p>
            <a:r>
              <a:rPr dirty="0"/>
              <a:t>挑戰了傳統金融機構的地位。</a:t>
            </a:r>
            <a:endParaRPr lang="en-US" dirty="0"/>
          </a:p>
          <a:p>
            <a:r>
              <a:rPr dirty="0"/>
              <a:t>這些平台通過智能合約自動執行交易和協議，使得金融服務更加透明、高效，並降低了風險</a:t>
            </a:r>
          </a:p>
        </p:txBody>
      </p:sp>
      <p:sp>
        <p:nvSpPr>
          <p:cNvPr id="2" name="Title 1"/>
          <p:cNvSpPr>
            <a:spLocks noGrp="1"/>
          </p:cNvSpPr>
          <p:nvPr>
            <p:ph type="title"/>
          </p:nvPr>
        </p:nvSpPr>
        <p:spPr/>
        <p:txBody>
          <a:bodyPr>
            <a:normAutofit fontScale="90000"/>
          </a:bodyPr>
          <a:lstStyle/>
          <a:p>
            <a:r>
              <a:t>3.1 金融科技（FinTech）中的區塊鏈應用</a:t>
            </a:r>
          </a:p>
        </p:txBody>
      </p:sp>
    </p:spTree>
    <p:extLst>
      <p:ext uri="{BB962C8B-B14F-4D97-AF65-F5344CB8AC3E}">
        <p14:creationId xmlns:p14="http://schemas.microsoft.com/office/powerpoint/2010/main" val="13285975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標題 3">
            <a:extLst>
              <a:ext uri="{FF2B5EF4-FFF2-40B4-BE49-F238E27FC236}">
                <a16:creationId xmlns:a16="http://schemas.microsoft.com/office/drawing/2014/main" id="{DD32FA18-CCE4-40A5-BEA5-478C47E53B7A}"/>
              </a:ext>
            </a:extLst>
          </p:cNvPr>
          <p:cNvSpPr>
            <a:spLocks noGrp="1"/>
          </p:cNvSpPr>
          <p:nvPr>
            <p:ph type="subTitle" idx="1"/>
          </p:nvPr>
        </p:nvSpPr>
        <p:spPr>
          <a:xfrm>
            <a:off x="337351" y="1460702"/>
            <a:ext cx="8495931" cy="2149764"/>
          </a:xfrm>
        </p:spPr>
        <p:txBody>
          <a:bodyPr>
            <a:normAutofit/>
          </a:bodyPr>
          <a:lstStyle/>
          <a:p>
            <a:r>
              <a:rPr lang="en-US" altLang="zh-TW" dirty="0"/>
              <a:t>3. </a:t>
            </a:r>
            <a:r>
              <a:rPr lang="zh-CN" altLang="en-US" dirty="0"/>
              <a:t>供應鏈金融領域</a:t>
            </a:r>
            <a:r>
              <a:rPr lang="zh-TW" altLang="en-US" dirty="0"/>
              <a:t>：</a:t>
            </a:r>
            <a:endParaRPr lang="en-US" altLang="zh-TW" dirty="0"/>
          </a:p>
        </p:txBody>
      </p:sp>
    </p:spTree>
    <p:extLst>
      <p:ext uri="{BB962C8B-B14F-4D97-AF65-F5344CB8AC3E}">
        <p14:creationId xmlns:p14="http://schemas.microsoft.com/office/powerpoint/2010/main" val="24035240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C29E2EB0-6622-475B-809E-1E37B5FEF896}"/>
              </a:ext>
            </a:extLst>
          </p:cNvPr>
          <p:cNvSpPr>
            <a:spLocks noGrp="1"/>
          </p:cNvSpPr>
          <p:nvPr>
            <p:ph idx="1"/>
          </p:nvPr>
        </p:nvSpPr>
        <p:spPr/>
        <p:txBody>
          <a:bodyPr>
            <a:normAutofit fontScale="77500" lnSpcReduction="20000"/>
          </a:bodyPr>
          <a:lstStyle/>
          <a:p>
            <a:r>
              <a:rPr lang="en-US" altLang="zh-TW" dirty="0"/>
              <a:t>【</a:t>
            </a:r>
            <a:r>
              <a:rPr lang="zh-TW" altLang="en-US" dirty="0">
                <a:solidFill>
                  <a:srgbClr val="7030A0"/>
                </a:solidFill>
              </a:rPr>
              <a:t>供應鏈金融</a:t>
            </a:r>
            <a:r>
              <a:rPr lang="en-US" altLang="zh-TW" dirty="0"/>
              <a:t>】</a:t>
            </a:r>
            <a:r>
              <a:rPr lang="zh-TW" altLang="en-US" dirty="0"/>
              <a:t>是指</a:t>
            </a:r>
            <a:endParaRPr lang="en-US" altLang="zh-TW" dirty="0"/>
          </a:p>
          <a:p>
            <a:pPr lvl="1"/>
            <a:r>
              <a:rPr lang="zh-TW" altLang="en-US" dirty="0"/>
              <a:t>通過</a:t>
            </a:r>
            <a:r>
              <a:rPr lang="zh-TW" altLang="en-US" dirty="0">
                <a:solidFill>
                  <a:srgbClr val="C00000"/>
                </a:solidFill>
                <a:highlight>
                  <a:srgbClr val="FFFF00"/>
                </a:highlight>
              </a:rPr>
              <a:t>整合</a:t>
            </a:r>
            <a:r>
              <a:rPr lang="zh-TW" altLang="en-US" dirty="0">
                <a:solidFill>
                  <a:srgbClr val="C00000"/>
                </a:solidFill>
              </a:rPr>
              <a:t>供應鏈中的各個參與者</a:t>
            </a:r>
            <a:r>
              <a:rPr lang="zh-TW" altLang="en-US" dirty="0"/>
              <a:t>（如供應商、製造商、分銷商和零售商），</a:t>
            </a:r>
            <a:endParaRPr lang="en-US" altLang="zh-TW" dirty="0"/>
          </a:p>
          <a:p>
            <a:pPr lvl="1"/>
            <a:r>
              <a:rPr lang="zh-TW" altLang="en-US" dirty="0"/>
              <a:t>利用其之間的</a:t>
            </a:r>
            <a:r>
              <a:rPr lang="zh-TW" altLang="en-US" dirty="0">
                <a:solidFill>
                  <a:srgbClr val="C00000"/>
                </a:solidFill>
              </a:rPr>
              <a:t>商業交易和信用關係</a:t>
            </a:r>
            <a:r>
              <a:rPr lang="zh-TW" altLang="en-US" dirty="0"/>
              <a:t>，為企業提供資金支持的一種金融服務模式。</a:t>
            </a:r>
            <a:endParaRPr lang="en-US" altLang="zh-TW" dirty="0"/>
          </a:p>
          <a:p>
            <a:r>
              <a:rPr lang="zh-TW" altLang="en-US" dirty="0">
                <a:solidFill>
                  <a:srgbClr val="7030A0"/>
                </a:solidFill>
              </a:rPr>
              <a:t>供應鏈金融的核心</a:t>
            </a:r>
            <a:r>
              <a:rPr lang="zh-TW" altLang="en-US" dirty="0"/>
              <a:t>是將</a:t>
            </a:r>
            <a:endParaRPr lang="en-US" altLang="zh-TW" dirty="0"/>
          </a:p>
          <a:p>
            <a:pPr lvl="1"/>
            <a:r>
              <a:rPr lang="zh-TW" altLang="en-US" dirty="0"/>
              <a:t>供應鏈上的</a:t>
            </a:r>
            <a:r>
              <a:rPr lang="zh-TW" altLang="en-US" dirty="0">
                <a:highlight>
                  <a:srgbClr val="FFFF00"/>
                </a:highlight>
              </a:rPr>
              <a:t>應收賬款、存貨、預付款</a:t>
            </a:r>
            <a:r>
              <a:rPr lang="zh-TW" altLang="en-US" dirty="0"/>
              <a:t>等資產</a:t>
            </a:r>
            <a:endParaRPr lang="en-US" altLang="zh-TW" dirty="0"/>
          </a:p>
          <a:p>
            <a:pPr lvl="1"/>
            <a:r>
              <a:rPr lang="zh-TW" altLang="en-US" dirty="0"/>
              <a:t>轉化為</a:t>
            </a:r>
            <a:r>
              <a:rPr lang="zh-TW" altLang="en-US" dirty="0">
                <a:solidFill>
                  <a:srgbClr val="C00000"/>
                </a:solidFill>
                <a:highlight>
                  <a:srgbClr val="FFFF00"/>
                </a:highlight>
              </a:rPr>
              <a:t>融資工具</a:t>
            </a:r>
            <a:r>
              <a:rPr lang="zh-TW" altLang="en-US" dirty="0"/>
              <a:t>，</a:t>
            </a:r>
            <a:endParaRPr lang="en-US" altLang="zh-TW" dirty="0"/>
          </a:p>
          <a:p>
            <a:pPr lvl="1"/>
            <a:r>
              <a:rPr lang="zh-TW" altLang="en-US" dirty="0"/>
              <a:t>以改善企業的資金流動性，降低融資成本</a:t>
            </a:r>
            <a:endParaRPr lang="en-US" altLang="zh-TW" dirty="0"/>
          </a:p>
          <a:p>
            <a:r>
              <a:rPr lang="zh-TW" altLang="en-US" dirty="0">
                <a:solidFill>
                  <a:srgbClr val="7030A0"/>
                </a:solidFill>
              </a:rPr>
              <a:t>供應鏈金融的目的</a:t>
            </a:r>
            <a:r>
              <a:rPr lang="zh-TW" altLang="en-US" dirty="0"/>
              <a:t>是</a:t>
            </a:r>
            <a:endParaRPr lang="en-US" altLang="zh-TW" dirty="0"/>
          </a:p>
          <a:p>
            <a:pPr lvl="1"/>
            <a:r>
              <a:rPr lang="zh-TW" altLang="en-US" dirty="0"/>
              <a:t>通過供應鏈參與者之間的緊密合作，將</a:t>
            </a:r>
            <a:r>
              <a:rPr lang="zh-TW" altLang="en-US" sz="4200" dirty="0">
                <a:solidFill>
                  <a:srgbClr val="C00000"/>
                </a:solidFill>
                <a:highlight>
                  <a:srgbClr val="FFFF00"/>
                </a:highlight>
              </a:rPr>
              <a:t>核心企業的信用</a:t>
            </a:r>
            <a:r>
              <a:rPr lang="zh-TW" altLang="en-US" dirty="0"/>
              <a:t>擴展到</a:t>
            </a:r>
            <a:r>
              <a:rPr lang="zh-TW" altLang="en-US" sz="4700" dirty="0">
                <a:solidFill>
                  <a:srgbClr val="C00000"/>
                </a:solidFill>
                <a:highlight>
                  <a:srgbClr val="FFFF00"/>
                </a:highlight>
              </a:rPr>
              <a:t>整個供應鏈</a:t>
            </a:r>
            <a:r>
              <a:rPr lang="zh-TW" altLang="en-US" dirty="0"/>
              <a:t>，提高資金使用效率</a:t>
            </a:r>
          </a:p>
        </p:txBody>
      </p:sp>
      <p:sp>
        <p:nvSpPr>
          <p:cNvPr id="3" name="標題 2">
            <a:extLst>
              <a:ext uri="{FF2B5EF4-FFF2-40B4-BE49-F238E27FC236}">
                <a16:creationId xmlns:a16="http://schemas.microsoft.com/office/drawing/2014/main" id="{BBAF6EE5-70CC-4035-B556-B7D57B64E36A}"/>
              </a:ext>
            </a:extLst>
          </p:cNvPr>
          <p:cNvSpPr>
            <a:spLocks noGrp="1"/>
          </p:cNvSpPr>
          <p:nvPr>
            <p:ph type="title"/>
          </p:nvPr>
        </p:nvSpPr>
        <p:spPr/>
        <p:txBody>
          <a:bodyPr/>
          <a:lstStyle/>
          <a:p>
            <a:r>
              <a:rPr lang="zh-CN" altLang="en-US" dirty="0"/>
              <a:t>什麼是</a:t>
            </a:r>
            <a:r>
              <a:rPr lang="en-US" altLang="zh-CN" dirty="0"/>
              <a:t>【</a:t>
            </a:r>
            <a:r>
              <a:rPr lang="zh-CN" altLang="en-US" dirty="0"/>
              <a:t>供應鏈金融</a:t>
            </a:r>
            <a:r>
              <a:rPr lang="en-US" altLang="zh-CN" dirty="0"/>
              <a:t>】</a:t>
            </a:r>
            <a:endParaRPr lang="zh-TW" altLang="en-US" dirty="0"/>
          </a:p>
        </p:txBody>
      </p:sp>
    </p:spTree>
    <p:extLst>
      <p:ext uri="{BB962C8B-B14F-4D97-AF65-F5344CB8AC3E}">
        <p14:creationId xmlns:p14="http://schemas.microsoft.com/office/powerpoint/2010/main" val="33308632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dirty="0">
                <a:solidFill>
                  <a:srgbClr val="7030A0"/>
                </a:solidFill>
                <a:highlight>
                  <a:srgbClr val="FFFF00"/>
                </a:highlight>
              </a:rPr>
              <a:t>供應鏈金融</a:t>
            </a:r>
            <a:r>
              <a:rPr dirty="0"/>
              <a:t>是另一個區塊鏈技術應用的創新領域。</a:t>
            </a:r>
            <a:endParaRPr lang="en-US" dirty="0"/>
          </a:p>
          <a:p>
            <a:r>
              <a:rPr lang="en-US" dirty="0"/>
              <a:t>(1). </a:t>
            </a:r>
            <a:r>
              <a:rPr dirty="0"/>
              <a:t>在傳統的供應鏈金融模式中</a:t>
            </a:r>
            <a:endParaRPr lang="en-US" dirty="0"/>
          </a:p>
          <a:p>
            <a:pPr lvl="1"/>
            <a:r>
              <a:rPr dirty="0">
                <a:solidFill>
                  <a:srgbClr val="C00000"/>
                </a:solidFill>
              </a:rPr>
              <a:t>中小企業</a:t>
            </a:r>
            <a:r>
              <a:rPr dirty="0"/>
              <a:t>往往因為信息不對稱和信用不足，</a:t>
            </a:r>
            <a:r>
              <a:rPr dirty="0">
                <a:solidFill>
                  <a:srgbClr val="C00000"/>
                </a:solidFill>
              </a:rPr>
              <a:t>難以獲得融資支持</a:t>
            </a:r>
            <a:r>
              <a:rPr dirty="0"/>
              <a:t>。</a:t>
            </a:r>
            <a:endParaRPr lang="en-US" dirty="0"/>
          </a:p>
          <a:p>
            <a:r>
              <a:rPr lang="en-US" dirty="0"/>
              <a:t>(2).</a:t>
            </a:r>
            <a:r>
              <a:rPr dirty="0"/>
              <a:t>區塊鏈技術</a:t>
            </a:r>
            <a:endParaRPr lang="en-US" dirty="0"/>
          </a:p>
          <a:p>
            <a:pPr lvl="1"/>
            <a:r>
              <a:rPr dirty="0"/>
              <a:t>通過提供一個</a:t>
            </a:r>
            <a:r>
              <a:rPr dirty="0">
                <a:solidFill>
                  <a:srgbClr val="C00000"/>
                </a:solidFill>
              </a:rPr>
              <a:t>透明且不可篡改的數據環境</a:t>
            </a:r>
            <a:r>
              <a:rPr dirty="0"/>
              <a:t>，</a:t>
            </a:r>
            <a:endParaRPr lang="en-US" dirty="0"/>
          </a:p>
          <a:p>
            <a:pPr lvl="1"/>
            <a:r>
              <a:rPr dirty="0"/>
              <a:t>使得金融機構能夠更準確地評估企業的信用風險，</a:t>
            </a:r>
            <a:endParaRPr lang="en-US" dirty="0"/>
          </a:p>
          <a:p>
            <a:pPr lvl="1"/>
            <a:r>
              <a:rPr dirty="0"/>
              <a:t>從而提供更加</a:t>
            </a:r>
            <a:r>
              <a:rPr dirty="0">
                <a:solidFill>
                  <a:srgbClr val="C00000"/>
                </a:solidFill>
              </a:rPr>
              <a:t>靈活的融資解決方案</a:t>
            </a:r>
            <a:r>
              <a:rPr dirty="0"/>
              <a:t>。</a:t>
            </a:r>
            <a:endParaRPr lang="en-US" dirty="0"/>
          </a:p>
        </p:txBody>
      </p:sp>
      <p:sp>
        <p:nvSpPr>
          <p:cNvPr id="2" name="Title 1"/>
          <p:cNvSpPr>
            <a:spLocks noGrp="1"/>
          </p:cNvSpPr>
          <p:nvPr>
            <p:ph type="title"/>
          </p:nvPr>
        </p:nvSpPr>
        <p:spPr/>
        <p:txBody>
          <a:bodyPr/>
          <a:lstStyle/>
          <a:p>
            <a:r>
              <a:t>3.2 供應鏈金融中的區塊鏈應用</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dirty="0"/>
              <a:t>例如</a:t>
            </a:r>
            <a:r>
              <a:rPr lang="zh-CN" altLang="en-US" dirty="0"/>
              <a:t>：</a:t>
            </a:r>
            <a:endParaRPr lang="en-US" dirty="0"/>
          </a:p>
          <a:p>
            <a:r>
              <a:rPr dirty="0">
                <a:solidFill>
                  <a:srgbClr val="C00000"/>
                </a:solidFill>
              </a:rPr>
              <a:t>IBM和馬士基</a:t>
            </a:r>
            <a:r>
              <a:rPr dirty="0"/>
              <a:t>（Maersk）</a:t>
            </a:r>
            <a:r>
              <a:rPr dirty="0">
                <a:solidFill>
                  <a:srgbClr val="7030A0"/>
                </a:solidFill>
                <a:highlight>
                  <a:srgbClr val="FFFF00"/>
                </a:highlight>
              </a:rPr>
              <a:t>合作推出的區塊鏈平台TradeLens</a:t>
            </a:r>
            <a:r>
              <a:rPr dirty="0"/>
              <a:t>，</a:t>
            </a:r>
            <a:endParaRPr lang="en-US" dirty="0"/>
          </a:p>
          <a:p>
            <a:r>
              <a:rPr dirty="0"/>
              <a:t>將區塊鏈技術應用於</a:t>
            </a:r>
            <a:r>
              <a:rPr dirty="0">
                <a:solidFill>
                  <a:srgbClr val="C00000"/>
                </a:solidFill>
              </a:rPr>
              <a:t>全球供應鏈管理</a:t>
            </a:r>
            <a:r>
              <a:rPr dirty="0"/>
              <a:t>中。</a:t>
            </a:r>
            <a:endParaRPr lang="en-US" dirty="0"/>
          </a:p>
          <a:p>
            <a:pPr lvl="1"/>
            <a:r>
              <a:rPr dirty="0"/>
              <a:t>該平台通過</a:t>
            </a:r>
            <a:r>
              <a:rPr dirty="0">
                <a:solidFill>
                  <a:srgbClr val="C00000"/>
                </a:solidFill>
              </a:rPr>
              <a:t>整合供應鏈各方的數據</a:t>
            </a:r>
            <a:r>
              <a:rPr dirty="0"/>
              <a:t>，提供了一個透明、可信的數據環境，促進了供應鏈金融的發展，並提高了全球貿易的效率</a:t>
            </a:r>
          </a:p>
        </p:txBody>
      </p:sp>
      <p:sp>
        <p:nvSpPr>
          <p:cNvPr id="2" name="Title 1"/>
          <p:cNvSpPr>
            <a:spLocks noGrp="1"/>
          </p:cNvSpPr>
          <p:nvPr>
            <p:ph type="title"/>
          </p:nvPr>
        </p:nvSpPr>
        <p:spPr/>
        <p:txBody>
          <a:bodyPr/>
          <a:lstStyle/>
          <a:p>
            <a:r>
              <a:t>3.2 供應鏈金融中的區塊鏈應用</a:t>
            </a:r>
          </a:p>
        </p:txBody>
      </p:sp>
    </p:spTree>
    <p:extLst>
      <p:ext uri="{BB962C8B-B14F-4D97-AF65-F5344CB8AC3E}">
        <p14:creationId xmlns:p14="http://schemas.microsoft.com/office/powerpoint/2010/main" val="34733928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標題 3">
            <a:extLst>
              <a:ext uri="{FF2B5EF4-FFF2-40B4-BE49-F238E27FC236}">
                <a16:creationId xmlns:a16="http://schemas.microsoft.com/office/drawing/2014/main" id="{DD32FA18-CCE4-40A5-BEA5-478C47E53B7A}"/>
              </a:ext>
            </a:extLst>
          </p:cNvPr>
          <p:cNvSpPr>
            <a:spLocks noGrp="1"/>
          </p:cNvSpPr>
          <p:nvPr>
            <p:ph type="subTitle" idx="1"/>
          </p:nvPr>
        </p:nvSpPr>
        <p:spPr>
          <a:xfrm>
            <a:off x="337351" y="1460702"/>
            <a:ext cx="8495931" cy="2149764"/>
          </a:xfrm>
        </p:spPr>
        <p:txBody>
          <a:bodyPr>
            <a:normAutofit/>
          </a:bodyPr>
          <a:lstStyle/>
          <a:p>
            <a:r>
              <a:rPr lang="en-US" altLang="zh-TW" dirty="0"/>
              <a:t>3.</a:t>
            </a:r>
            <a:r>
              <a:rPr lang="zh-TW" altLang="en-US" dirty="0"/>
              <a:t>身份管理中</a:t>
            </a:r>
            <a:r>
              <a:rPr lang="zh-CN" altLang="en-US" dirty="0"/>
              <a:t>領域</a:t>
            </a:r>
            <a:r>
              <a:rPr lang="zh-TW" altLang="en-US" dirty="0"/>
              <a:t>：</a:t>
            </a:r>
            <a:endParaRPr lang="en-US" altLang="zh-TW" dirty="0"/>
          </a:p>
        </p:txBody>
      </p:sp>
    </p:spTree>
    <p:extLst>
      <p:ext uri="{BB962C8B-B14F-4D97-AF65-F5344CB8AC3E}">
        <p14:creationId xmlns:p14="http://schemas.microsoft.com/office/powerpoint/2010/main" val="316323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標題 3">
            <a:extLst>
              <a:ext uri="{FF2B5EF4-FFF2-40B4-BE49-F238E27FC236}">
                <a16:creationId xmlns:a16="http://schemas.microsoft.com/office/drawing/2014/main" id="{DD32FA18-CCE4-40A5-BEA5-478C47E53B7A}"/>
              </a:ext>
            </a:extLst>
          </p:cNvPr>
          <p:cNvSpPr>
            <a:spLocks noGrp="1"/>
          </p:cNvSpPr>
          <p:nvPr>
            <p:ph type="subTitle" idx="1"/>
          </p:nvPr>
        </p:nvSpPr>
        <p:spPr/>
        <p:txBody>
          <a:bodyPr/>
          <a:lstStyle/>
          <a:p>
            <a:r>
              <a:rPr lang="en-US" altLang="zh-TW" dirty="0"/>
              <a:t>1. </a:t>
            </a:r>
            <a:r>
              <a:rPr lang="zh-TW" altLang="en-US" dirty="0"/>
              <a:t>區塊鏈的基本原理</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dirty="0"/>
              <a:t>區塊鏈技術在數位身份管理方面也展現出巨大的創新潛力。</a:t>
            </a:r>
            <a:endParaRPr lang="en-US" dirty="0"/>
          </a:p>
          <a:p>
            <a:r>
              <a:rPr lang="en-US" dirty="0"/>
              <a:t>(1).</a:t>
            </a:r>
            <a:r>
              <a:rPr dirty="0">
                <a:solidFill>
                  <a:srgbClr val="7030A0"/>
                </a:solidFill>
              </a:rPr>
              <a:t>傳統的身份管理</a:t>
            </a:r>
            <a:r>
              <a:rPr dirty="0"/>
              <a:t>系統通常</a:t>
            </a:r>
            <a:endParaRPr lang="en-US" dirty="0"/>
          </a:p>
          <a:p>
            <a:pPr lvl="1"/>
            <a:r>
              <a:rPr lang="zh-TW" altLang="en-US" dirty="0"/>
              <a:t>依賴於</a:t>
            </a:r>
            <a:r>
              <a:rPr lang="en-US" altLang="zh-CN" dirty="0"/>
              <a:t>【</a:t>
            </a:r>
            <a:r>
              <a:rPr dirty="0">
                <a:solidFill>
                  <a:srgbClr val="C00000"/>
                </a:solidFill>
              </a:rPr>
              <a:t>中心化的機構，如政府部門或大型企業</a:t>
            </a:r>
            <a:r>
              <a:rPr lang="en-US" altLang="zh-CN" dirty="0"/>
              <a:t>】</a:t>
            </a:r>
            <a:endParaRPr lang="zh-TW" altLang="en-US" dirty="0"/>
          </a:p>
          <a:p>
            <a:r>
              <a:rPr lang="en-US" altLang="zh-TW" dirty="0"/>
              <a:t>(2).</a:t>
            </a:r>
            <a:r>
              <a:rPr lang="zh-TW" altLang="en-US" dirty="0">
                <a:solidFill>
                  <a:srgbClr val="7030A0"/>
                </a:solidFill>
              </a:rPr>
              <a:t>區塊鏈技術</a:t>
            </a:r>
            <a:r>
              <a:rPr lang="zh-TW" altLang="en-US" dirty="0"/>
              <a:t>可以實現</a:t>
            </a:r>
            <a:endParaRPr lang="en-US" altLang="zh-TW" dirty="0"/>
          </a:p>
          <a:p>
            <a:pPr lvl="1"/>
            <a:r>
              <a:rPr lang="zh-TW" altLang="en-US" dirty="0">
                <a:solidFill>
                  <a:srgbClr val="C00000"/>
                </a:solidFill>
              </a:rPr>
              <a:t>去中心化的身份驗證</a:t>
            </a:r>
            <a:r>
              <a:rPr lang="zh-TW" altLang="en-US" dirty="0"/>
              <a:t>，</a:t>
            </a:r>
            <a:endParaRPr lang="en-US" altLang="zh-TW" dirty="0"/>
          </a:p>
          <a:p>
            <a:pPr lvl="1"/>
            <a:r>
              <a:rPr lang="zh-TW" altLang="en-US" dirty="0"/>
              <a:t>讓</a:t>
            </a:r>
            <a:r>
              <a:rPr lang="zh-TW" altLang="en-US" dirty="0">
                <a:solidFill>
                  <a:srgbClr val="C00000"/>
                </a:solidFill>
              </a:rPr>
              <a:t>用戶掌控自己的數位身份</a:t>
            </a:r>
            <a:r>
              <a:rPr lang="zh-TW" altLang="en-US" dirty="0"/>
              <a:t>，並自主管理其身份數據。</a:t>
            </a:r>
          </a:p>
        </p:txBody>
      </p:sp>
      <p:sp>
        <p:nvSpPr>
          <p:cNvPr id="2" name="Title 1"/>
          <p:cNvSpPr>
            <a:spLocks noGrp="1"/>
          </p:cNvSpPr>
          <p:nvPr>
            <p:ph type="title"/>
          </p:nvPr>
        </p:nvSpPr>
        <p:spPr/>
        <p:txBody>
          <a:bodyPr>
            <a:normAutofit fontScale="90000"/>
          </a:bodyPr>
          <a:lstStyle/>
          <a:p>
            <a:r>
              <a:rPr dirty="0"/>
              <a:t>3.3 區塊鏈在數位身份管理中的應用</a:t>
            </a:r>
          </a:p>
        </p:txBody>
      </p:sp>
    </p:spTree>
    <p:extLst>
      <p:ext uri="{BB962C8B-B14F-4D97-AF65-F5344CB8AC3E}">
        <p14:creationId xmlns:p14="http://schemas.microsoft.com/office/powerpoint/2010/main" val="28789968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zh-CN" altLang="en-US" dirty="0"/>
              <a:t>範例：</a:t>
            </a:r>
            <a:endParaRPr lang="en-US" altLang="zh-CN" dirty="0"/>
          </a:p>
          <a:p>
            <a:r>
              <a:rPr dirty="0">
                <a:solidFill>
                  <a:srgbClr val="7030A0"/>
                </a:solidFill>
                <a:highlight>
                  <a:srgbClr val="FFFF00"/>
                </a:highlight>
              </a:rPr>
              <a:t>Civic和uPort等區塊鏈項目</a:t>
            </a:r>
            <a:r>
              <a:rPr dirty="0"/>
              <a:t>致力於開發</a:t>
            </a:r>
            <a:r>
              <a:rPr dirty="0">
                <a:solidFill>
                  <a:srgbClr val="7030A0"/>
                </a:solidFill>
              </a:rPr>
              <a:t>去中心化的身份管理系統</a:t>
            </a:r>
            <a:r>
              <a:rPr dirty="0"/>
              <a:t>，</a:t>
            </a:r>
            <a:endParaRPr lang="en-US" dirty="0"/>
          </a:p>
          <a:p>
            <a:pPr lvl="1"/>
            <a:r>
              <a:rPr sz="3600" dirty="0"/>
              <a:t>允許</a:t>
            </a:r>
            <a:r>
              <a:rPr sz="3600" dirty="0">
                <a:solidFill>
                  <a:srgbClr val="C00000"/>
                </a:solidFill>
              </a:rPr>
              <a:t>用戶通過區塊鏈技術進行身份認證</a:t>
            </a:r>
            <a:r>
              <a:rPr sz="3600" dirty="0"/>
              <a:t>和數據共享，</a:t>
            </a:r>
            <a:endParaRPr lang="en-US" sz="3600" dirty="0"/>
          </a:p>
          <a:p>
            <a:pPr lvl="1"/>
            <a:r>
              <a:rPr sz="3600" dirty="0"/>
              <a:t>從而提高了身份管理的安全性和隱私性，並為數位經濟提供了</a:t>
            </a:r>
            <a:r>
              <a:rPr sz="3600" dirty="0">
                <a:highlight>
                  <a:srgbClr val="FFFF00"/>
                </a:highlight>
              </a:rPr>
              <a:t>新的經營模式</a:t>
            </a:r>
            <a:r>
              <a:rPr sz="3600" dirty="0"/>
              <a:t>。</a:t>
            </a:r>
          </a:p>
        </p:txBody>
      </p:sp>
      <p:sp>
        <p:nvSpPr>
          <p:cNvPr id="2" name="Title 1"/>
          <p:cNvSpPr>
            <a:spLocks noGrp="1"/>
          </p:cNvSpPr>
          <p:nvPr>
            <p:ph type="title"/>
          </p:nvPr>
        </p:nvSpPr>
        <p:spPr/>
        <p:txBody>
          <a:bodyPr>
            <a:normAutofit fontScale="90000"/>
          </a:bodyPr>
          <a:lstStyle/>
          <a:p>
            <a:r>
              <a:rPr dirty="0"/>
              <a:t>3.3 區塊鏈在數位身份管理中的應用</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標題 3">
            <a:extLst>
              <a:ext uri="{FF2B5EF4-FFF2-40B4-BE49-F238E27FC236}">
                <a16:creationId xmlns:a16="http://schemas.microsoft.com/office/drawing/2014/main" id="{DD32FA18-CCE4-40A5-BEA5-478C47E53B7A}"/>
              </a:ext>
            </a:extLst>
          </p:cNvPr>
          <p:cNvSpPr>
            <a:spLocks noGrp="1"/>
          </p:cNvSpPr>
          <p:nvPr>
            <p:ph type="subTitle" idx="1"/>
          </p:nvPr>
        </p:nvSpPr>
        <p:spPr/>
        <p:txBody>
          <a:bodyPr>
            <a:normAutofit/>
          </a:bodyPr>
          <a:lstStyle/>
          <a:p>
            <a:r>
              <a:rPr lang="en-US" altLang="zh-TW" dirty="0"/>
              <a:t>4. </a:t>
            </a:r>
            <a:r>
              <a:rPr lang="zh-TW" altLang="en-US" dirty="0"/>
              <a:t>結論與討論</a:t>
            </a:r>
          </a:p>
        </p:txBody>
      </p:sp>
    </p:spTree>
    <p:extLst>
      <p:ext uri="{BB962C8B-B14F-4D97-AF65-F5344CB8AC3E}">
        <p14:creationId xmlns:p14="http://schemas.microsoft.com/office/powerpoint/2010/main" val="31138292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dirty="0"/>
              <a:t>區塊鏈技術以其去</a:t>
            </a:r>
            <a:r>
              <a:rPr dirty="0">
                <a:solidFill>
                  <a:srgbClr val="C00000"/>
                </a:solidFill>
              </a:rPr>
              <a:t>中心化、透明和不可篡改的特性</a:t>
            </a:r>
            <a:r>
              <a:rPr dirty="0"/>
              <a:t>，正在顛覆傳統的經營模式，並促進各行業的創新發展。</a:t>
            </a:r>
            <a:endParaRPr lang="en-US" dirty="0"/>
          </a:p>
          <a:p>
            <a:r>
              <a:rPr dirty="0"/>
              <a:t>通過區塊鏈技術，</a:t>
            </a:r>
            <a:r>
              <a:rPr dirty="0">
                <a:solidFill>
                  <a:srgbClr val="C00000"/>
                </a:solidFill>
              </a:rPr>
              <a:t>企業可以實現更高效、更安全的運營模式</a:t>
            </a:r>
            <a:r>
              <a:rPr dirty="0"/>
              <a:t>，並創造出新的商業價值。</a:t>
            </a:r>
            <a:endParaRPr lang="en-US" dirty="0"/>
          </a:p>
          <a:p>
            <a:r>
              <a:rPr dirty="0"/>
              <a:t>然而，區塊鏈技術的廣泛應用也帶來了</a:t>
            </a:r>
            <a:r>
              <a:rPr dirty="0">
                <a:solidFill>
                  <a:srgbClr val="C00000"/>
                </a:solidFill>
              </a:rPr>
              <a:t>法律、監管和技術上的挑戰</a:t>
            </a:r>
            <a:r>
              <a:rPr dirty="0"/>
              <a:t>，這需要企業和政府共同探索應對之道。</a:t>
            </a:r>
            <a:endParaRPr lang="en-US" dirty="0"/>
          </a:p>
          <a:p>
            <a:r>
              <a:rPr dirty="0"/>
              <a:t>在本單元中，我們探討了</a:t>
            </a:r>
            <a:endParaRPr lang="en-US" dirty="0"/>
          </a:p>
          <a:p>
            <a:pPr lvl="1"/>
            <a:r>
              <a:rPr dirty="0">
                <a:solidFill>
                  <a:srgbClr val="C00000"/>
                </a:solidFill>
              </a:rPr>
              <a:t>區塊鏈的基本原理與應用領域、</a:t>
            </a:r>
            <a:endParaRPr lang="en-US" dirty="0">
              <a:solidFill>
                <a:srgbClr val="C00000"/>
              </a:solidFill>
            </a:endParaRPr>
          </a:p>
          <a:p>
            <a:pPr lvl="1"/>
            <a:r>
              <a:rPr dirty="0">
                <a:solidFill>
                  <a:srgbClr val="C00000"/>
                </a:solidFill>
              </a:rPr>
              <a:t>區塊鏈技術對傳統經營模式的挑戰，</a:t>
            </a:r>
            <a:endParaRPr lang="en-US" dirty="0">
              <a:solidFill>
                <a:srgbClr val="C00000"/>
              </a:solidFill>
            </a:endParaRPr>
          </a:p>
          <a:p>
            <a:pPr lvl="1"/>
            <a:r>
              <a:rPr dirty="0">
                <a:solidFill>
                  <a:srgbClr val="C00000"/>
                </a:solidFill>
              </a:rPr>
              <a:t>區塊鏈技術如何促進經營模式創新。</a:t>
            </a:r>
            <a:endParaRPr lang="en-US" dirty="0">
              <a:solidFill>
                <a:srgbClr val="C00000"/>
              </a:solidFill>
            </a:endParaRPr>
          </a:p>
        </p:txBody>
      </p:sp>
      <p:sp>
        <p:nvSpPr>
          <p:cNvPr id="2" name="Title 1"/>
          <p:cNvSpPr>
            <a:spLocks noGrp="1"/>
          </p:cNvSpPr>
          <p:nvPr>
            <p:ph type="title"/>
          </p:nvPr>
        </p:nvSpPr>
        <p:spPr/>
        <p:txBody>
          <a:bodyPr/>
          <a:lstStyle/>
          <a:p>
            <a:r>
              <a:rPr dirty="0"/>
              <a:t>4. 結論</a:t>
            </a:r>
          </a:p>
        </p:txBody>
      </p:sp>
    </p:spTree>
    <p:extLst>
      <p:ext uri="{BB962C8B-B14F-4D97-AF65-F5344CB8AC3E}">
        <p14:creationId xmlns:p14="http://schemas.microsoft.com/office/powerpoint/2010/main" val="14559417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dirty="0"/>
              <a:t>接下來，我們鼓勵同學們思考以下問題：</a:t>
            </a:r>
            <a:endParaRPr lang="en-US" dirty="0"/>
          </a:p>
          <a:p>
            <a:pPr lvl="1"/>
            <a:r>
              <a:rPr dirty="0"/>
              <a:t>你認為區塊鏈技術對哪個行業的影響最大？為什麼？</a:t>
            </a:r>
            <a:endParaRPr lang="en-US" dirty="0"/>
          </a:p>
          <a:p>
            <a:pPr lvl="1"/>
            <a:r>
              <a:rPr dirty="0"/>
              <a:t>你認為區塊鏈技術對哪個行業的影響最大？為什麼？</a:t>
            </a:r>
            <a:endParaRPr lang="en-US" dirty="0"/>
          </a:p>
          <a:p>
            <a:pPr lvl="1"/>
            <a:r>
              <a:rPr dirty="0"/>
              <a:t>在區塊鏈技術推動的經營模式創新中，企業應該如何應對法律和監管挑戰？</a:t>
            </a:r>
            <a:endParaRPr lang="en-US" dirty="0"/>
          </a:p>
          <a:p>
            <a:pPr lvl="1"/>
            <a:r>
              <a:rPr dirty="0"/>
              <a:t>在區塊鏈技術推動的經營模式創新中，企業應該如何應對法律和監管挑戰？</a:t>
            </a:r>
            <a:endParaRPr lang="en-US" dirty="0"/>
          </a:p>
          <a:p>
            <a:pPr lvl="1"/>
            <a:r>
              <a:rPr dirty="0"/>
              <a:t>你能否舉出一個利用區塊鏈技術成功創新的企業案例？該企業是如何應用這一技術的？</a:t>
            </a:r>
            <a:endParaRPr lang="en-US" dirty="0"/>
          </a:p>
          <a:p>
            <a:pPr lvl="1"/>
            <a:r>
              <a:rPr dirty="0"/>
              <a:t>你能否舉出一個利用區塊鏈技術成功創新的企業案例？該企業是如何應用這一技術的？</a:t>
            </a:r>
            <a:endParaRPr lang="en-US" dirty="0"/>
          </a:p>
          <a:p>
            <a:r>
              <a:rPr dirty="0"/>
              <a:t>些問題將幫助大家更深入地理解區塊鏈技術對商業和經營模式的影響，並為未來的商業創新做好準備。</a:t>
            </a:r>
          </a:p>
        </p:txBody>
      </p:sp>
      <p:sp>
        <p:nvSpPr>
          <p:cNvPr id="2" name="Title 1"/>
          <p:cNvSpPr>
            <a:spLocks noGrp="1"/>
          </p:cNvSpPr>
          <p:nvPr>
            <p:ph type="title"/>
          </p:nvPr>
        </p:nvSpPr>
        <p:spPr/>
        <p:txBody>
          <a:bodyPr/>
          <a:lstStyle/>
          <a:p>
            <a:r>
              <a:rPr dirty="0"/>
              <a:t>4. 結論與討論</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dirty="0"/>
              <a:t>區塊鏈技術是一種</a:t>
            </a:r>
            <a:r>
              <a:rPr dirty="0">
                <a:highlight>
                  <a:srgbClr val="FFFF00"/>
                </a:highlight>
              </a:rPr>
              <a:t>分散式的數據庫系統</a:t>
            </a:r>
            <a:r>
              <a:rPr dirty="0"/>
              <a:t>，</a:t>
            </a:r>
            <a:endParaRPr lang="en-US" dirty="0"/>
          </a:p>
          <a:p>
            <a:pPr lvl="1"/>
            <a:r>
              <a:rPr dirty="0"/>
              <a:t>它通過</a:t>
            </a:r>
            <a:r>
              <a:rPr dirty="0">
                <a:solidFill>
                  <a:srgbClr val="C00000"/>
                </a:solidFill>
                <a:highlight>
                  <a:srgbClr val="FFFF00"/>
                </a:highlight>
              </a:rPr>
              <a:t>加密技術</a:t>
            </a:r>
            <a:r>
              <a:rPr dirty="0"/>
              <a:t>和</a:t>
            </a:r>
            <a:r>
              <a:rPr dirty="0">
                <a:solidFill>
                  <a:srgbClr val="C00000"/>
                </a:solidFill>
                <a:highlight>
                  <a:srgbClr val="FFFF00"/>
                </a:highlight>
              </a:rPr>
              <a:t>共識機制</a:t>
            </a:r>
            <a:r>
              <a:rPr dirty="0"/>
              <a:t>，</a:t>
            </a:r>
            <a:endParaRPr lang="en-US" dirty="0"/>
          </a:p>
          <a:p>
            <a:pPr lvl="1"/>
            <a:r>
              <a:rPr dirty="0"/>
              <a:t>實現了</a:t>
            </a:r>
            <a:r>
              <a:rPr dirty="0">
                <a:solidFill>
                  <a:srgbClr val="C00000"/>
                </a:solidFill>
              </a:rPr>
              <a:t>數據的安全</a:t>
            </a:r>
            <a:r>
              <a:rPr dirty="0"/>
              <a:t>、</a:t>
            </a:r>
            <a:r>
              <a:rPr dirty="0">
                <a:solidFill>
                  <a:srgbClr val="C00000"/>
                </a:solidFill>
              </a:rPr>
              <a:t>透明</a:t>
            </a:r>
            <a:r>
              <a:rPr dirty="0"/>
              <a:t>和</a:t>
            </a:r>
            <a:r>
              <a:rPr dirty="0">
                <a:solidFill>
                  <a:srgbClr val="C00000"/>
                </a:solidFill>
              </a:rPr>
              <a:t>不可篡改</a:t>
            </a:r>
            <a:r>
              <a:rPr dirty="0"/>
              <a:t>。</a:t>
            </a:r>
            <a:endParaRPr lang="en-US" dirty="0"/>
          </a:p>
          <a:p>
            <a:r>
              <a:rPr dirty="0"/>
              <a:t>區塊鏈由一系列按時間順序鏈接的數據塊組成，</a:t>
            </a:r>
            <a:endParaRPr lang="en-US" dirty="0"/>
          </a:p>
          <a:p>
            <a:pPr lvl="1"/>
            <a:r>
              <a:rPr dirty="0"/>
              <a:t>每個數據塊包含了</a:t>
            </a:r>
            <a:r>
              <a:rPr dirty="0">
                <a:solidFill>
                  <a:srgbClr val="C00000"/>
                </a:solidFill>
              </a:rPr>
              <a:t>交易信息</a:t>
            </a:r>
            <a:r>
              <a:rPr dirty="0"/>
              <a:t>、</a:t>
            </a:r>
            <a:r>
              <a:rPr dirty="0">
                <a:solidFill>
                  <a:srgbClr val="C00000"/>
                </a:solidFill>
              </a:rPr>
              <a:t>時間戳</a:t>
            </a:r>
            <a:r>
              <a:rPr lang="zh-TW" altLang="en-US" dirty="0"/>
              <a:t>、</a:t>
            </a:r>
            <a:r>
              <a:rPr dirty="0">
                <a:solidFill>
                  <a:srgbClr val="C00000"/>
                </a:solidFill>
              </a:rPr>
              <a:t>前一個區塊的加密哈希值</a:t>
            </a:r>
            <a:r>
              <a:rPr dirty="0"/>
              <a:t>。</a:t>
            </a:r>
            <a:endParaRPr lang="en-US" dirty="0"/>
          </a:p>
          <a:p>
            <a:pPr lvl="1"/>
            <a:r>
              <a:rPr dirty="0"/>
              <a:t>這種結構使得</a:t>
            </a:r>
            <a:r>
              <a:rPr dirty="0">
                <a:solidFill>
                  <a:srgbClr val="C00000"/>
                </a:solidFill>
              </a:rPr>
              <a:t>任何單一節點都對整個區塊鏈進行單方面的</a:t>
            </a:r>
            <a:r>
              <a:rPr lang="zh-TW" altLang="en-US" sz="3900" dirty="0">
                <a:solidFill>
                  <a:srgbClr val="C00000"/>
                </a:solidFill>
                <a:highlight>
                  <a:srgbClr val="FFFF00"/>
                </a:highlight>
              </a:rPr>
              <a:t>無法</a:t>
            </a:r>
            <a:r>
              <a:rPr sz="3900" dirty="0">
                <a:solidFill>
                  <a:srgbClr val="C00000"/>
                </a:solidFill>
                <a:highlight>
                  <a:srgbClr val="FFFF00"/>
                </a:highlight>
              </a:rPr>
              <a:t>更改</a:t>
            </a:r>
            <a:r>
              <a:rPr dirty="0"/>
              <a:t>，</a:t>
            </a:r>
            <a:endParaRPr lang="en-US" dirty="0"/>
          </a:p>
          <a:p>
            <a:r>
              <a:rPr dirty="0"/>
              <a:t>從而保證了數據的</a:t>
            </a:r>
            <a:r>
              <a:rPr dirty="0">
                <a:solidFill>
                  <a:srgbClr val="7030A0"/>
                </a:solidFill>
              </a:rPr>
              <a:t>完整性</a:t>
            </a:r>
            <a:r>
              <a:rPr dirty="0"/>
              <a:t>和</a:t>
            </a:r>
            <a:r>
              <a:rPr dirty="0">
                <a:solidFill>
                  <a:srgbClr val="7030A0"/>
                </a:solidFill>
              </a:rPr>
              <a:t>安全性</a:t>
            </a:r>
            <a:r>
              <a:rPr dirty="0"/>
              <a:t>。</a:t>
            </a:r>
            <a:endParaRPr lang="en-US" dirty="0"/>
          </a:p>
        </p:txBody>
      </p:sp>
      <p:sp>
        <p:nvSpPr>
          <p:cNvPr id="2" name="Title 1"/>
          <p:cNvSpPr>
            <a:spLocks noGrp="1"/>
          </p:cNvSpPr>
          <p:nvPr>
            <p:ph type="title"/>
          </p:nvPr>
        </p:nvSpPr>
        <p:spPr/>
        <p:txBody>
          <a:bodyPr/>
          <a:lstStyle/>
          <a:p>
            <a:r>
              <a:t>1.1 區塊鏈的基本原理</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a:solidFill>
                  <a:srgbClr val="7030A0"/>
                </a:solidFill>
              </a:rPr>
              <a:t>(1). </a:t>
            </a:r>
            <a:r>
              <a:rPr dirty="0">
                <a:solidFill>
                  <a:srgbClr val="7030A0"/>
                </a:solidFill>
              </a:rPr>
              <a:t>去中心化：</a:t>
            </a:r>
            <a:endParaRPr lang="en-US" dirty="0">
              <a:solidFill>
                <a:srgbClr val="7030A0"/>
              </a:solidFill>
            </a:endParaRPr>
          </a:p>
          <a:p>
            <a:pPr lvl="1"/>
            <a:r>
              <a:rPr dirty="0">
                <a:solidFill>
                  <a:srgbClr val="C00000"/>
                </a:solidFill>
              </a:rPr>
              <a:t>區塊鏈系統沒有中央控制機構</a:t>
            </a:r>
            <a:r>
              <a:rPr dirty="0"/>
              <a:t>，所有的節點都平等參與數據的記錄和驗證，避免了單點故障和數據壟斷。</a:t>
            </a:r>
          </a:p>
          <a:p>
            <a:r>
              <a:rPr lang="en-US" dirty="0">
                <a:solidFill>
                  <a:srgbClr val="7030A0"/>
                </a:solidFill>
              </a:rPr>
              <a:t>(2). </a:t>
            </a:r>
            <a:r>
              <a:rPr dirty="0">
                <a:solidFill>
                  <a:srgbClr val="7030A0"/>
                </a:solidFill>
              </a:rPr>
              <a:t>透明性與可追溯性：</a:t>
            </a:r>
            <a:endParaRPr lang="en-US" dirty="0">
              <a:solidFill>
                <a:srgbClr val="7030A0"/>
              </a:solidFill>
            </a:endParaRPr>
          </a:p>
          <a:p>
            <a:pPr lvl="1"/>
            <a:r>
              <a:rPr dirty="0">
                <a:solidFill>
                  <a:srgbClr val="C00000"/>
                </a:solidFill>
              </a:rPr>
              <a:t>區塊鏈上的數據對所有參與者公開</a:t>
            </a:r>
            <a:r>
              <a:rPr dirty="0"/>
              <a:t>，</a:t>
            </a:r>
            <a:r>
              <a:rPr dirty="0">
                <a:highlight>
                  <a:srgbClr val="FFFF00"/>
                </a:highlight>
              </a:rPr>
              <a:t>任何人都可以查詢和驗證交易的真實性</a:t>
            </a:r>
            <a:r>
              <a:rPr dirty="0"/>
              <a:t>，這提高了系統的透明度和信任度。</a:t>
            </a:r>
          </a:p>
          <a:p>
            <a:r>
              <a:rPr lang="en-US" dirty="0">
                <a:solidFill>
                  <a:srgbClr val="7030A0"/>
                </a:solidFill>
              </a:rPr>
              <a:t>(3). </a:t>
            </a:r>
            <a:r>
              <a:rPr dirty="0">
                <a:solidFill>
                  <a:srgbClr val="7030A0"/>
                </a:solidFill>
              </a:rPr>
              <a:t>不可篡改性：</a:t>
            </a:r>
            <a:endParaRPr lang="en-US" dirty="0">
              <a:solidFill>
                <a:srgbClr val="7030A0"/>
              </a:solidFill>
            </a:endParaRPr>
          </a:p>
          <a:p>
            <a:pPr lvl="1"/>
            <a:r>
              <a:rPr dirty="0"/>
              <a:t>一旦數據被寫入區塊鏈，除非能夠同時控制大多數節點，否則</a:t>
            </a:r>
            <a:r>
              <a:rPr dirty="0">
                <a:solidFill>
                  <a:srgbClr val="C00000"/>
                </a:solidFill>
              </a:rPr>
              <a:t>無法對數據進行篡改</a:t>
            </a:r>
            <a:r>
              <a:rPr dirty="0"/>
              <a:t>，這保證了數據的安全性和可靠性。</a:t>
            </a:r>
          </a:p>
          <a:p>
            <a:r>
              <a:rPr lang="en-US" dirty="0">
                <a:solidFill>
                  <a:srgbClr val="7030A0"/>
                </a:solidFill>
              </a:rPr>
              <a:t>(4). </a:t>
            </a:r>
            <a:r>
              <a:rPr dirty="0">
                <a:solidFill>
                  <a:srgbClr val="7030A0"/>
                </a:solidFill>
              </a:rPr>
              <a:t>共識機制：</a:t>
            </a:r>
            <a:endParaRPr lang="en-US" dirty="0">
              <a:solidFill>
                <a:srgbClr val="7030A0"/>
              </a:solidFill>
            </a:endParaRPr>
          </a:p>
          <a:p>
            <a:pPr lvl="1"/>
            <a:r>
              <a:rPr dirty="0">
                <a:highlight>
                  <a:srgbClr val="FFFF00"/>
                </a:highlight>
              </a:rPr>
              <a:t>區塊鏈通過共識算法</a:t>
            </a:r>
            <a:r>
              <a:rPr dirty="0"/>
              <a:t>（如工作量證明、權益證明等）</a:t>
            </a:r>
            <a:r>
              <a:rPr dirty="0">
                <a:solidFill>
                  <a:srgbClr val="C00000"/>
                </a:solidFill>
              </a:rPr>
              <a:t>來確保所有節點對新數據的認可</a:t>
            </a:r>
            <a:r>
              <a:rPr dirty="0"/>
              <a:t>，這使得區塊鏈能夠在去中心化的環境下保持數據的一致性</a:t>
            </a:r>
          </a:p>
        </p:txBody>
      </p:sp>
      <p:sp>
        <p:nvSpPr>
          <p:cNvPr id="2" name="Title 1"/>
          <p:cNvSpPr>
            <a:spLocks noGrp="1"/>
          </p:cNvSpPr>
          <p:nvPr>
            <p:ph type="title"/>
          </p:nvPr>
        </p:nvSpPr>
        <p:spPr/>
        <p:txBody>
          <a:bodyPr>
            <a:normAutofit fontScale="90000"/>
          </a:bodyPr>
          <a:lstStyle/>
          <a:p>
            <a:r>
              <a:rPr lang="zh-TW" altLang="en-US" dirty="0"/>
              <a:t>區塊鏈的核心原理</a:t>
            </a:r>
            <a:br>
              <a:rPr lang="en-US" altLang="zh-TW" dirty="0"/>
            </a:br>
            <a:r>
              <a:rPr lang="zh-TW" altLang="en-US" dirty="0"/>
              <a:t>包括以下幾個方面：</a:t>
            </a:r>
          </a:p>
        </p:txBody>
      </p:sp>
    </p:spTree>
    <p:extLst>
      <p:ext uri="{BB962C8B-B14F-4D97-AF65-F5344CB8AC3E}">
        <p14:creationId xmlns:p14="http://schemas.microsoft.com/office/powerpoint/2010/main" val="2327600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標題 3">
            <a:extLst>
              <a:ext uri="{FF2B5EF4-FFF2-40B4-BE49-F238E27FC236}">
                <a16:creationId xmlns:a16="http://schemas.microsoft.com/office/drawing/2014/main" id="{DD32FA18-CCE4-40A5-BEA5-478C47E53B7A}"/>
              </a:ext>
            </a:extLst>
          </p:cNvPr>
          <p:cNvSpPr>
            <a:spLocks noGrp="1"/>
          </p:cNvSpPr>
          <p:nvPr>
            <p:ph type="subTitle" idx="1"/>
          </p:nvPr>
        </p:nvSpPr>
        <p:spPr/>
        <p:txBody>
          <a:bodyPr/>
          <a:lstStyle/>
          <a:p>
            <a:r>
              <a:rPr lang="en-US" altLang="zh-TW" dirty="0"/>
              <a:t>1. </a:t>
            </a:r>
            <a:r>
              <a:rPr lang="zh-TW" altLang="en-US" dirty="0"/>
              <a:t>區塊鏈的應用領域</a:t>
            </a:r>
          </a:p>
        </p:txBody>
      </p:sp>
    </p:spTree>
    <p:extLst>
      <p:ext uri="{BB962C8B-B14F-4D97-AF65-F5344CB8AC3E}">
        <p14:creationId xmlns:p14="http://schemas.microsoft.com/office/powerpoint/2010/main" val="3599832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numCol="1">
            <a:normAutofit fontScale="77500" lnSpcReduction="20000"/>
          </a:bodyPr>
          <a:lstStyle/>
          <a:p>
            <a:r>
              <a:rPr sz="2800" dirty="0"/>
              <a:t>以下是幾個主要的應用領域：</a:t>
            </a:r>
            <a:endParaRPr lang="en-US" sz="2800" dirty="0"/>
          </a:p>
          <a:p>
            <a:r>
              <a:rPr lang="en-US" sz="5200" dirty="0">
                <a:solidFill>
                  <a:srgbClr val="7030A0"/>
                </a:solidFill>
              </a:rPr>
              <a:t>(1). </a:t>
            </a:r>
            <a:r>
              <a:rPr sz="5200" dirty="0">
                <a:solidFill>
                  <a:srgbClr val="7030A0"/>
                </a:solidFill>
              </a:rPr>
              <a:t>金融服務：</a:t>
            </a:r>
            <a:endParaRPr lang="en-US" sz="5200" dirty="0">
              <a:solidFill>
                <a:srgbClr val="7030A0"/>
              </a:solidFill>
            </a:endParaRPr>
          </a:p>
          <a:p>
            <a:pPr lvl="1"/>
            <a:r>
              <a:rPr sz="3600" dirty="0">
                <a:highlight>
                  <a:srgbClr val="FFFF00"/>
                </a:highlight>
              </a:rPr>
              <a:t>區塊鏈</a:t>
            </a:r>
            <a:r>
              <a:rPr sz="3600" dirty="0"/>
              <a:t>在</a:t>
            </a:r>
            <a:r>
              <a:rPr sz="3600" dirty="0">
                <a:solidFill>
                  <a:srgbClr val="C00000"/>
                </a:solidFill>
                <a:highlight>
                  <a:srgbClr val="FFFF00"/>
                </a:highlight>
              </a:rPr>
              <a:t>金融領域</a:t>
            </a:r>
            <a:r>
              <a:rPr sz="3600" dirty="0">
                <a:highlight>
                  <a:srgbClr val="FFFF00"/>
                </a:highlight>
              </a:rPr>
              <a:t>的應用最為廣泛</a:t>
            </a:r>
            <a:r>
              <a:rPr sz="3600" dirty="0"/>
              <a:t>，</a:t>
            </a:r>
            <a:endParaRPr lang="en-US" sz="3600" dirty="0"/>
          </a:p>
          <a:p>
            <a:pPr lvl="1"/>
            <a:r>
              <a:rPr sz="3600" dirty="0"/>
              <a:t>例如</a:t>
            </a:r>
            <a:r>
              <a:rPr lang="zh-CN" altLang="en-US" sz="3600" dirty="0"/>
              <a:t>：</a:t>
            </a:r>
            <a:endParaRPr lang="en-US" altLang="zh-CN" sz="3600" dirty="0"/>
          </a:p>
          <a:p>
            <a:pPr lvl="2"/>
            <a:r>
              <a:rPr sz="3200" dirty="0">
                <a:solidFill>
                  <a:srgbClr val="C00000"/>
                </a:solidFill>
              </a:rPr>
              <a:t>加密貨幣（比特幣</a:t>
            </a:r>
            <a:r>
              <a:rPr lang="zh-CN" altLang="en-US" sz="3200" dirty="0">
                <a:solidFill>
                  <a:srgbClr val="C00000"/>
                </a:solidFill>
              </a:rPr>
              <a:t>，</a:t>
            </a:r>
            <a:r>
              <a:rPr sz="3200" dirty="0">
                <a:solidFill>
                  <a:srgbClr val="C00000"/>
                </a:solidFill>
              </a:rPr>
              <a:t>以太幣）</a:t>
            </a:r>
            <a:endParaRPr lang="en-US" sz="3200" dirty="0">
              <a:solidFill>
                <a:srgbClr val="C00000"/>
              </a:solidFill>
            </a:endParaRPr>
          </a:p>
          <a:p>
            <a:pPr lvl="2"/>
            <a:r>
              <a:rPr sz="3200" dirty="0">
                <a:solidFill>
                  <a:srgbClr val="C00000"/>
                </a:solidFill>
              </a:rPr>
              <a:t>跨境支付</a:t>
            </a:r>
            <a:endParaRPr lang="en-US" sz="3200" dirty="0">
              <a:solidFill>
                <a:srgbClr val="C00000"/>
              </a:solidFill>
            </a:endParaRPr>
          </a:p>
          <a:p>
            <a:pPr lvl="2"/>
            <a:r>
              <a:rPr sz="3200" dirty="0">
                <a:solidFill>
                  <a:srgbClr val="C00000"/>
                </a:solidFill>
              </a:rPr>
              <a:t>智能合約</a:t>
            </a:r>
            <a:endParaRPr lang="en-US" sz="3200" dirty="0">
              <a:solidFill>
                <a:srgbClr val="C00000"/>
              </a:solidFill>
            </a:endParaRPr>
          </a:p>
          <a:p>
            <a:pPr lvl="2"/>
            <a:r>
              <a:rPr sz="3200" dirty="0">
                <a:solidFill>
                  <a:srgbClr val="C00000"/>
                </a:solidFill>
              </a:rPr>
              <a:t>資產數位化</a:t>
            </a:r>
            <a:endParaRPr lang="en-US" sz="3200" dirty="0">
              <a:solidFill>
                <a:srgbClr val="C00000"/>
              </a:solidFill>
            </a:endParaRPr>
          </a:p>
          <a:p>
            <a:pPr lvl="1"/>
            <a:r>
              <a:rPr sz="3600" dirty="0"/>
              <a:t>區塊鏈技術可以</a:t>
            </a:r>
            <a:endParaRPr lang="en-US" sz="3600" dirty="0"/>
          </a:p>
          <a:p>
            <a:pPr lvl="2"/>
            <a:r>
              <a:rPr sz="3200" dirty="0">
                <a:solidFill>
                  <a:srgbClr val="C00000"/>
                </a:solidFill>
              </a:rPr>
              <a:t>大幅降低交易成本，</a:t>
            </a:r>
            <a:endParaRPr lang="en-US" sz="3200" dirty="0">
              <a:solidFill>
                <a:srgbClr val="C00000"/>
              </a:solidFill>
            </a:endParaRPr>
          </a:p>
          <a:p>
            <a:pPr lvl="2"/>
            <a:r>
              <a:rPr sz="3200" dirty="0">
                <a:solidFill>
                  <a:srgbClr val="C00000"/>
                </a:solidFill>
              </a:rPr>
              <a:t>提升支付效率，</a:t>
            </a:r>
            <a:endParaRPr lang="en-US" sz="3200" dirty="0">
              <a:solidFill>
                <a:srgbClr val="C00000"/>
              </a:solidFill>
            </a:endParaRPr>
          </a:p>
          <a:p>
            <a:pPr lvl="2"/>
            <a:r>
              <a:rPr sz="3200" dirty="0">
                <a:solidFill>
                  <a:srgbClr val="C00000"/>
                </a:solidFill>
              </a:rPr>
              <a:t>減少對中介機構的依賴</a:t>
            </a:r>
            <a:endParaRPr lang="en-US" sz="3200" dirty="0">
              <a:solidFill>
                <a:srgbClr val="C00000"/>
              </a:solidFill>
            </a:endParaRPr>
          </a:p>
        </p:txBody>
      </p:sp>
      <p:sp>
        <p:nvSpPr>
          <p:cNvPr id="2" name="Title 1"/>
          <p:cNvSpPr>
            <a:spLocks noGrp="1"/>
          </p:cNvSpPr>
          <p:nvPr>
            <p:ph type="title"/>
          </p:nvPr>
        </p:nvSpPr>
        <p:spPr/>
        <p:txBody>
          <a:bodyPr/>
          <a:lstStyle/>
          <a:p>
            <a:r>
              <a:t>1.2 區塊鏈的應用領域</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solidFill>
                  <a:srgbClr val="7030A0"/>
                </a:solidFill>
              </a:rPr>
              <a:t>(2). </a:t>
            </a:r>
            <a:r>
              <a:rPr dirty="0">
                <a:solidFill>
                  <a:srgbClr val="7030A0"/>
                </a:solidFill>
              </a:rPr>
              <a:t>供應鏈管理：</a:t>
            </a:r>
            <a:endParaRPr lang="en-US" dirty="0">
              <a:solidFill>
                <a:srgbClr val="7030A0"/>
              </a:solidFill>
            </a:endParaRPr>
          </a:p>
          <a:p>
            <a:pPr lvl="1"/>
            <a:r>
              <a:rPr sz="4000" dirty="0"/>
              <a:t>區塊鏈能夠</a:t>
            </a:r>
            <a:r>
              <a:rPr sz="4000" dirty="0">
                <a:solidFill>
                  <a:srgbClr val="C00000"/>
                </a:solidFill>
                <a:highlight>
                  <a:srgbClr val="FFFF00"/>
                </a:highlight>
              </a:rPr>
              <a:t>提高供應鏈的透明度</a:t>
            </a:r>
            <a:r>
              <a:rPr sz="4000" dirty="0"/>
              <a:t>和效率，</a:t>
            </a:r>
            <a:endParaRPr lang="en-US" sz="4000" dirty="0"/>
          </a:p>
          <a:p>
            <a:pPr lvl="2"/>
            <a:r>
              <a:rPr sz="3600" dirty="0">
                <a:solidFill>
                  <a:srgbClr val="C00000"/>
                </a:solidFill>
              </a:rPr>
              <a:t>通過記錄產品的生產、</a:t>
            </a:r>
            <a:endParaRPr lang="en-US" sz="3600" dirty="0">
              <a:solidFill>
                <a:srgbClr val="C00000"/>
              </a:solidFill>
            </a:endParaRPr>
          </a:p>
          <a:p>
            <a:pPr lvl="2"/>
            <a:r>
              <a:rPr sz="3600" dirty="0">
                <a:solidFill>
                  <a:srgbClr val="C00000"/>
                </a:solidFill>
              </a:rPr>
              <a:t>運輸和銷售過程，</a:t>
            </a:r>
            <a:endParaRPr lang="en-US" sz="3600" dirty="0">
              <a:solidFill>
                <a:srgbClr val="C00000"/>
              </a:solidFill>
            </a:endParaRPr>
          </a:p>
          <a:p>
            <a:pPr lvl="1"/>
            <a:r>
              <a:rPr sz="4000" dirty="0"/>
              <a:t>消費者和企業都能夠追溯產品的來源，確保產品的真實性和安全性</a:t>
            </a:r>
            <a:r>
              <a:rPr dirty="0"/>
              <a:t>。</a:t>
            </a:r>
            <a:endParaRPr lang="en-US" dirty="0"/>
          </a:p>
        </p:txBody>
      </p:sp>
      <p:sp>
        <p:nvSpPr>
          <p:cNvPr id="2" name="Title 1"/>
          <p:cNvSpPr>
            <a:spLocks noGrp="1"/>
          </p:cNvSpPr>
          <p:nvPr>
            <p:ph type="title"/>
          </p:nvPr>
        </p:nvSpPr>
        <p:spPr/>
        <p:txBody>
          <a:bodyPr/>
          <a:lstStyle/>
          <a:p>
            <a:r>
              <a:t>1.2 區塊鏈的應用領域</a:t>
            </a:r>
          </a:p>
        </p:txBody>
      </p:sp>
    </p:spTree>
    <p:extLst>
      <p:ext uri="{BB962C8B-B14F-4D97-AF65-F5344CB8AC3E}">
        <p14:creationId xmlns:p14="http://schemas.microsoft.com/office/powerpoint/2010/main" val="2801639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solidFill>
                  <a:srgbClr val="7030A0"/>
                </a:solidFill>
              </a:rPr>
              <a:t>(3).</a:t>
            </a:r>
            <a:r>
              <a:rPr dirty="0">
                <a:solidFill>
                  <a:srgbClr val="7030A0"/>
                </a:solidFill>
              </a:rPr>
              <a:t>醫療健康：</a:t>
            </a:r>
            <a:endParaRPr lang="en-US" dirty="0">
              <a:solidFill>
                <a:srgbClr val="7030A0"/>
              </a:solidFill>
            </a:endParaRPr>
          </a:p>
          <a:p>
            <a:pPr lvl="1"/>
            <a:r>
              <a:rPr sz="4400" dirty="0"/>
              <a:t>在醫療領域，區塊鏈可以用於</a:t>
            </a:r>
            <a:endParaRPr lang="en-US" sz="4400" dirty="0"/>
          </a:p>
          <a:p>
            <a:pPr lvl="2"/>
            <a:r>
              <a:rPr sz="4000" dirty="0">
                <a:solidFill>
                  <a:srgbClr val="C00000"/>
                </a:solidFill>
              </a:rPr>
              <a:t>病歷的</a:t>
            </a:r>
            <a:r>
              <a:rPr sz="4000" dirty="0">
                <a:solidFill>
                  <a:srgbClr val="C00000"/>
                </a:solidFill>
                <a:highlight>
                  <a:srgbClr val="FFFF00"/>
                </a:highlight>
              </a:rPr>
              <a:t>安全存儲</a:t>
            </a:r>
            <a:r>
              <a:rPr sz="4000" dirty="0"/>
              <a:t>和</a:t>
            </a:r>
            <a:r>
              <a:rPr sz="4000" dirty="0">
                <a:solidFill>
                  <a:srgbClr val="C00000"/>
                </a:solidFill>
              </a:rPr>
              <a:t>共享</a:t>
            </a:r>
            <a:r>
              <a:rPr sz="4000" dirty="0"/>
              <a:t>，</a:t>
            </a:r>
            <a:endParaRPr lang="en-US" sz="4000" dirty="0"/>
          </a:p>
          <a:p>
            <a:pPr lvl="1"/>
            <a:r>
              <a:rPr sz="4400" dirty="0"/>
              <a:t>保障病患隱私的同時，提升醫療機構之間的信息流通效率，</a:t>
            </a:r>
            <a:endParaRPr lang="en-US" sz="4400" dirty="0"/>
          </a:p>
          <a:p>
            <a:pPr lvl="1"/>
            <a:r>
              <a:rPr sz="4400" dirty="0"/>
              <a:t>從而提高醫療服務的質量和效率</a:t>
            </a:r>
            <a:r>
              <a:rPr dirty="0"/>
              <a:t>。</a:t>
            </a:r>
            <a:endParaRPr lang="en-US" dirty="0"/>
          </a:p>
        </p:txBody>
      </p:sp>
      <p:sp>
        <p:nvSpPr>
          <p:cNvPr id="2" name="Title 1"/>
          <p:cNvSpPr>
            <a:spLocks noGrp="1"/>
          </p:cNvSpPr>
          <p:nvPr>
            <p:ph type="title"/>
          </p:nvPr>
        </p:nvSpPr>
        <p:spPr/>
        <p:txBody>
          <a:bodyPr/>
          <a:lstStyle/>
          <a:p>
            <a:r>
              <a:t>1.2 區塊鏈的應用領域</a:t>
            </a:r>
          </a:p>
        </p:txBody>
      </p:sp>
    </p:spTree>
    <p:extLst>
      <p:ext uri="{BB962C8B-B14F-4D97-AF65-F5344CB8AC3E}">
        <p14:creationId xmlns:p14="http://schemas.microsoft.com/office/powerpoint/2010/main" val="4157052599"/>
      </p:ext>
    </p:extLst>
  </p:cSld>
  <p:clrMapOvr>
    <a:masterClrMapping/>
  </p:clrMapOvr>
</p:sld>
</file>

<file path=ppt/theme/theme1.xml><?xml version="1.0" encoding="utf-8"?>
<a:theme xmlns:a="http://schemas.openxmlformats.org/drawingml/2006/main" name="佈景主題4-粗體大字">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21873A"/>
      </a:hlink>
      <a:folHlink>
        <a:srgbClr val="717E00"/>
      </a:folHlink>
    </a:clrScheme>
    <a:fontScheme name="School Presentation">
      <a:majorFont>
        <a:latin typeface="Bookman Old Style"/>
        <a:ea typeface=""/>
        <a:cs typeface=""/>
      </a:majorFont>
      <a:minorFont>
        <a:latin typeface="Segoe Condens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佈景主題4-粗體大字" id="{FAB37755-8BFD-40C9-964E-A3E00EB2AC0B}" vid="{1590615A-8909-46AD-9BAB-84E7CBD626D0}"/>
    </a:ext>
  </a:extLst>
</a:theme>
</file>

<file path=docProps/app.xml><?xml version="1.0" encoding="utf-8"?>
<Properties xmlns="http://schemas.openxmlformats.org/officeDocument/2006/extended-properties" xmlns:vt="http://schemas.openxmlformats.org/officeDocument/2006/docPropsVTypes">
  <Template>佈景主題4-粗體大字</Template>
  <TotalTime>637</TotalTime>
  <Words>949</Words>
  <Application>Microsoft Office PowerPoint</Application>
  <PresentationFormat>如螢幕大小 (4:3)</PresentationFormat>
  <Paragraphs>213</Paragraphs>
  <Slides>34</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34</vt:i4>
      </vt:variant>
    </vt:vector>
  </HeadingPairs>
  <TitlesOfParts>
    <vt:vector size="40" baseType="lpstr">
      <vt:lpstr>Segoe Condensed</vt:lpstr>
      <vt:lpstr>system-ui</vt:lpstr>
      <vt:lpstr>微軟正黑體</vt:lpstr>
      <vt:lpstr>Arial</vt:lpstr>
      <vt:lpstr>Bookman Old Style</vt:lpstr>
      <vt:lpstr>佈景主題4-粗體大字</vt:lpstr>
      <vt:lpstr>陳擎文</vt:lpstr>
      <vt:lpstr>單元綱要</vt:lpstr>
      <vt:lpstr>PowerPoint 簡報</vt:lpstr>
      <vt:lpstr>1.1 區塊鏈的基本原理</vt:lpstr>
      <vt:lpstr>區塊鏈的核心原理 包括以下幾個方面：</vt:lpstr>
      <vt:lpstr>PowerPoint 簡報</vt:lpstr>
      <vt:lpstr>1.2 區塊鏈的應用領域</vt:lpstr>
      <vt:lpstr>1.2 區塊鏈的應用領域</vt:lpstr>
      <vt:lpstr>1.2 區塊鏈的應用領域</vt:lpstr>
      <vt:lpstr>1.2 區塊鏈的應用領域</vt:lpstr>
      <vt:lpstr>1.2 區塊鏈的應用領域</vt:lpstr>
      <vt:lpstr>單元綱要</vt:lpstr>
      <vt:lpstr>PowerPoint 簡報</vt:lpstr>
      <vt:lpstr>2.1 打破中心化控制</vt:lpstr>
      <vt:lpstr>2.1 打破中心化控制</vt:lpstr>
      <vt:lpstr>2.2 提升供應鏈的透明度與效率</vt:lpstr>
      <vt:lpstr>2.2 提升供應鏈的透明度與效率</vt:lpstr>
      <vt:lpstr>2.3 挑戰傳統的法律與監管框架</vt:lpstr>
      <vt:lpstr>2.3 挑戰傳統的法律與監管框架</vt:lpstr>
      <vt:lpstr>單元綱要</vt:lpstr>
      <vt:lpstr>PowerPoint 簡報</vt:lpstr>
      <vt:lpstr>PowerPoint 簡報</vt:lpstr>
      <vt:lpstr>3.1 金融科技（FinTech）中的區塊鏈應用</vt:lpstr>
      <vt:lpstr>3.1 金融科技（FinTech）中的區塊鏈應用</vt:lpstr>
      <vt:lpstr>PowerPoint 簡報</vt:lpstr>
      <vt:lpstr>什麼是【供應鏈金融】</vt:lpstr>
      <vt:lpstr>3.2 供應鏈金融中的區塊鏈應用</vt:lpstr>
      <vt:lpstr>3.2 供應鏈金融中的區塊鏈應用</vt:lpstr>
      <vt:lpstr>PowerPoint 簡報</vt:lpstr>
      <vt:lpstr>3.3 區塊鏈在數位身份管理中的應用</vt:lpstr>
      <vt:lpstr>3.3 區塊鏈在數位身份管理中的應用</vt:lpstr>
      <vt:lpstr>PowerPoint 簡報</vt:lpstr>
      <vt:lpstr>4. 結論</vt:lpstr>
      <vt:lpstr>4. 結論與討論</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陳擎文</dc:title>
  <dc:subject/>
  <dc:creator>User</dc:creator>
  <cp:keywords/>
  <dc:description>generated using python-pptx</dc:description>
  <cp:lastModifiedBy>tsu ccw</cp:lastModifiedBy>
  <cp:revision>19</cp:revision>
  <dcterms:created xsi:type="dcterms:W3CDTF">2013-01-27T09:14:16Z</dcterms:created>
  <dcterms:modified xsi:type="dcterms:W3CDTF">2024-08-17T01:50:32Z</dcterms:modified>
  <cp:category/>
</cp:coreProperties>
</file>