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69" r:id="rId2"/>
    <p:sldId id="296" r:id="rId3"/>
    <p:sldId id="270" r:id="rId4"/>
    <p:sldId id="259" r:id="rId5"/>
    <p:sldId id="274" r:id="rId6"/>
    <p:sldId id="278" r:id="rId7"/>
    <p:sldId id="275" r:id="rId8"/>
    <p:sldId id="276" r:id="rId9"/>
    <p:sldId id="277" r:id="rId10"/>
    <p:sldId id="271" r:id="rId11"/>
    <p:sldId id="297" r:id="rId12"/>
    <p:sldId id="282" r:id="rId13"/>
    <p:sldId id="262" r:id="rId14"/>
    <p:sldId id="279" r:id="rId15"/>
    <p:sldId id="280" r:id="rId16"/>
    <p:sldId id="281" r:id="rId17"/>
    <p:sldId id="283" r:id="rId18"/>
    <p:sldId id="285" r:id="rId19"/>
    <p:sldId id="286" r:id="rId20"/>
    <p:sldId id="284" r:id="rId21"/>
    <p:sldId id="263" r:id="rId22"/>
    <p:sldId id="272" r:id="rId23"/>
    <p:sldId id="298" r:id="rId24"/>
    <p:sldId id="291" r:id="rId25"/>
    <p:sldId id="265" r:id="rId26"/>
    <p:sldId id="287" r:id="rId27"/>
    <p:sldId id="289" r:id="rId28"/>
    <p:sldId id="288" r:id="rId29"/>
    <p:sldId id="292" r:id="rId30"/>
    <p:sldId id="266" r:id="rId31"/>
    <p:sldId id="290" r:id="rId32"/>
    <p:sldId id="293" r:id="rId33"/>
    <p:sldId id="267" r:id="rId34"/>
    <p:sldId id="294" r:id="rId35"/>
    <p:sldId id="273" r:id="rId36"/>
    <p:sldId id="295" r:id="rId37"/>
    <p:sldId id="268" r:id="rId38"/>
  </p:sldIdLst>
  <p:sldSz cx="9144000" cy="6858000" type="screen4x3"/>
  <p:notesSz cx="6858000" cy="9144000"/>
  <p:defaultTextStyle>
    <a:defPPr>
      <a:defRPr lang="en-US"/>
    </a:defPPr>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8" d="100"/>
          <a:sy n="68" d="100"/>
        </p:scale>
        <p:origin x="124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標題投影片">
    <p:bg>
      <p:bgPr>
        <a:solidFill>
          <a:schemeClr val="tx1"/>
        </a:solidFill>
        <a:effectLst/>
      </p:bgPr>
    </p:bg>
    <p:spTree>
      <p:nvGrpSpPr>
        <p:cNvPr id="1" name=""/>
        <p:cNvGrpSpPr/>
        <p:nvPr/>
      </p:nvGrpSpPr>
      <p:grpSpPr>
        <a:xfrm>
          <a:off x="0" y="0"/>
          <a:ext cx="0" cy="0"/>
          <a:chOff x="0" y="0"/>
          <a:chExt cx="0" cy="0"/>
        </a:xfrm>
      </p:grpSpPr>
      <p:grpSp>
        <p:nvGrpSpPr>
          <p:cNvPr id="9" name="Group 8"/>
          <p:cNvGrpSpPr/>
          <p:nvPr/>
        </p:nvGrpSpPr>
        <p:grpSpPr>
          <a:xfrm>
            <a:off x="-1574" y="0"/>
            <a:ext cx="9144000" cy="6858000"/>
            <a:chOff x="-1574" y="0"/>
            <a:chExt cx="9144000" cy="6858000"/>
          </a:xfrm>
        </p:grpSpPr>
        <p:pic>
          <p:nvPicPr>
            <p:cNvPr id="7" name="Rectangle 6"/>
            <p:cNvPicPr>
              <a:picLocks noChangeAspect="1"/>
            </p:cNvPicPr>
            <p:nvPr/>
          </p:nvPicPr>
          <p:blipFill>
            <a:blip r:embed="rId2" cstate="print">
              <a:duotone>
                <a:schemeClr val="accent1"/>
                <a:srgbClr val="FFFFFF"/>
              </a:duotone>
              <a:lum bright="-10000"/>
            </a:blip>
            <a:stretch>
              <a:fillRect/>
            </a:stretch>
          </p:blipFill>
          <p:spPr>
            <a:xfrm>
              <a:off x="-1574" y="381000"/>
              <a:ext cx="9144000" cy="6093619"/>
            </a:xfrm>
            <a:prstGeom prst="rect">
              <a:avLst/>
            </a:prstGeom>
            <a:noFill/>
            <a:ln>
              <a:noFill/>
            </a:ln>
          </p:spPr>
        </p:pic>
        <p:sp>
          <p:nvSpPr>
            <p:cNvPr id="11" name="Rectangle 10"/>
            <p:cNvSpPr/>
            <p:nvPr/>
          </p:nvSpPr>
          <p:spPr>
            <a:xfrm>
              <a:off x="-1574" y="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sp>
          <p:nvSpPr>
            <p:cNvPr id="12" name="Rectangle 11"/>
            <p:cNvSpPr/>
            <p:nvPr/>
          </p:nvSpPr>
          <p:spPr>
            <a:xfrm>
              <a:off x="-1574" y="655320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cxnSp>
          <p:nvCxnSpPr>
            <p:cNvPr id="15" name="Straight Connector 14"/>
            <p:cNvCxnSpPr/>
            <p:nvPr/>
          </p:nvCxnSpPr>
          <p:spPr>
            <a:xfrm>
              <a:off x="-1574" y="381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574" y="6477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grpSp>
      <p:sp>
        <p:nvSpPr>
          <p:cNvPr id="21" name="Shape 20"/>
          <p:cNvSpPr>
            <a:spLocks noGrp="1"/>
          </p:cNvSpPr>
          <p:nvPr>
            <p:ph type="title"/>
          </p:nvPr>
        </p:nvSpPr>
        <p:spPr>
          <a:xfrm>
            <a:off x="704850" y="4705165"/>
            <a:ext cx="7772400" cy="1447060"/>
          </a:xfrm>
          <a:prstGeom prst="rect">
            <a:avLst/>
          </a:prstGeom>
        </p:spPr>
        <p:txBody>
          <a:bodyPr anchor="t"/>
          <a:lstStyle>
            <a:lvl1pPr algn="ctr" latinLnBrk="0">
              <a:defRPr lang="zh-TW" sz="4000" b="1" cap="none" baseline="0">
                <a:solidFill>
                  <a:schemeClr val="tx1"/>
                </a:solidFill>
                <a:effectLst>
                  <a:outerShdw blurRad="50800" dist="50800" dir="2700000" algn="tl" rotWithShape="0">
                    <a:srgbClr val="000000">
                      <a:alpha val="43137"/>
                    </a:srgbClr>
                  </a:outerShdw>
                </a:effectLst>
                <a:latin typeface="微軟正黑體" panose="020B0604030504040204" pitchFamily="34" charset="-120"/>
                <a:ea typeface="微軟正黑體" panose="020B0604030504040204" pitchFamily="34" charset="-120"/>
              </a:defRPr>
            </a:lvl1pPr>
          </a:lstStyle>
          <a:p>
            <a:r>
              <a:rPr lang="zh-TW" altLang="en-US"/>
              <a:t>按一下以編輯母片標題樣式</a:t>
            </a:r>
            <a:endParaRPr lang="zh-TW" dirty="0"/>
          </a:p>
        </p:txBody>
      </p:sp>
      <p:sp>
        <p:nvSpPr>
          <p:cNvPr id="3" name="Shape 2"/>
          <p:cNvSpPr>
            <a:spLocks noGrp="1"/>
          </p:cNvSpPr>
          <p:nvPr>
            <p:ph type="subTitle" idx="1"/>
          </p:nvPr>
        </p:nvSpPr>
        <p:spPr>
          <a:xfrm>
            <a:off x="337351" y="1460702"/>
            <a:ext cx="8495931" cy="2674054"/>
          </a:xfrm>
        </p:spPr>
        <p:txBody>
          <a:bodyPr anchor="b" anchorCtr="0">
            <a:normAutofit/>
          </a:bodyPr>
          <a:lstStyle>
            <a:lvl1pPr marL="0" indent="0" algn="ctr" latinLnBrk="0">
              <a:buNone/>
              <a:defRPr lang="zh-TW" sz="6600" b="1">
                <a:solidFill>
                  <a:schemeClr val="bg2"/>
                </a:solidFill>
                <a:effectLst/>
                <a:latin typeface="微軟正黑體" panose="020B0604030504040204" pitchFamily="34" charset="-120"/>
                <a:ea typeface="微軟正黑體" panose="020B0604030504040204" pitchFamily="34" charset="-120"/>
              </a:defRPr>
            </a:lvl1pPr>
            <a:lvl2pPr marL="457200" indent="0" algn="ctr">
              <a:buNone/>
              <a:defRPr lang="zh-TW">
                <a:solidFill>
                  <a:schemeClr val="tx1">
                    <a:tint val="75000"/>
                  </a:schemeClr>
                </a:solidFill>
              </a:defRPr>
            </a:lvl2pPr>
            <a:lvl3pPr marL="914400" indent="0" algn="ctr">
              <a:buNone/>
              <a:defRPr lang="zh-TW">
                <a:solidFill>
                  <a:schemeClr val="tx1">
                    <a:tint val="75000"/>
                  </a:schemeClr>
                </a:solidFill>
              </a:defRPr>
            </a:lvl3pPr>
            <a:lvl4pPr marL="1371600" indent="0" algn="ctr">
              <a:buNone/>
              <a:defRPr lang="zh-TW">
                <a:solidFill>
                  <a:schemeClr val="tx1">
                    <a:tint val="75000"/>
                  </a:schemeClr>
                </a:solidFill>
              </a:defRPr>
            </a:lvl4pPr>
            <a:lvl5pPr marL="1828800" indent="0" algn="ctr">
              <a:buNone/>
              <a:defRPr lang="zh-TW">
                <a:solidFill>
                  <a:schemeClr val="tx1">
                    <a:tint val="75000"/>
                  </a:schemeClr>
                </a:solidFill>
              </a:defRPr>
            </a:lvl5pPr>
            <a:lvl6pPr marL="2286000" indent="0" algn="ctr">
              <a:buNone/>
              <a:defRPr lang="zh-TW">
                <a:solidFill>
                  <a:schemeClr val="tx1">
                    <a:tint val="75000"/>
                  </a:schemeClr>
                </a:solidFill>
              </a:defRPr>
            </a:lvl6pPr>
            <a:lvl7pPr marL="2743200" indent="0" algn="ctr">
              <a:buNone/>
              <a:defRPr lang="zh-TW">
                <a:solidFill>
                  <a:schemeClr val="tx1">
                    <a:tint val="75000"/>
                  </a:schemeClr>
                </a:solidFill>
              </a:defRPr>
            </a:lvl7pPr>
            <a:lvl8pPr marL="3200400" indent="0" algn="ctr">
              <a:buNone/>
              <a:defRPr lang="zh-TW">
                <a:solidFill>
                  <a:schemeClr val="tx1">
                    <a:tint val="75000"/>
                  </a:schemeClr>
                </a:solidFill>
              </a:defRPr>
            </a:lvl8pPr>
            <a:lvl9pPr marL="3657600" indent="0" algn="ctr">
              <a:buNone/>
              <a:defRPr lang="zh-TW">
                <a:solidFill>
                  <a:schemeClr val="tx1">
                    <a:tint val="75000"/>
                  </a:schemeClr>
                </a:solidFill>
              </a:defRPr>
            </a:lvl9pPr>
          </a:lstStyle>
          <a:p>
            <a:r>
              <a:rPr lang="zh-TW" altLang="en-US"/>
              <a:t>按一下以編輯母片子標題樣式</a:t>
            </a:r>
            <a:endParaRPr lang="zh-TW" dirty="0"/>
          </a:p>
        </p:txBody>
      </p:sp>
    </p:spTree>
    <p:extLst>
      <p:ext uri="{BB962C8B-B14F-4D97-AF65-F5344CB8AC3E}">
        <p14:creationId xmlns:p14="http://schemas.microsoft.com/office/powerpoint/2010/main" val="2684140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標題及物件">
    <p:bg>
      <p:bgRef idx="1002">
        <a:schemeClr val="bg2"/>
      </p:bgRef>
    </p:bg>
    <p:spTree>
      <p:nvGrpSpPr>
        <p:cNvPr id="1" name=""/>
        <p:cNvGrpSpPr/>
        <p:nvPr/>
      </p:nvGrpSpPr>
      <p:grpSpPr>
        <a:xfrm>
          <a:off x="0" y="0"/>
          <a:ext cx="0" cy="0"/>
          <a:chOff x="0" y="0"/>
          <a:chExt cx="0" cy="0"/>
        </a:xfrm>
      </p:grpSpPr>
      <p:sp>
        <p:nvSpPr>
          <p:cNvPr id="3" name="Shape 2"/>
          <p:cNvSpPr>
            <a:spLocks noGrp="1"/>
          </p:cNvSpPr>
          <p:nvPr>
            <p:ph idx="1"/>
          </p:nvPr>
        </p:nvSpPr>
        <p:spPr>
          <a:xfrm>
            <a:off x="177553" y="1600200"/>
            <a:ext cx="8851037" cy="5121275"/>
          </a:xfrm>
        </p:spPr>
        <p:txBody>
          <a:bodyPr/>
          <a:lstStyle>
            <a:lvl1pPr marL="342900" indent="-342900">
              <a:defRPr lang="zh-TW" altLang="en-US" sz="4000" b="1" kern="1200" dirty="0" smtClean="0">
                <a:solidFill>
                  <a:schemeClr val="tx1"/>
                </a:solidFill>
                <a:effectLst>
                  <a:outerShdw blurRad="50800" dist="50800" dir="2700000" algn="tl" rotWithShape="0">
                    <a:srgbClr val="000000">
                      <a:alpha val="43137"/>
                    </a:srgbClr>
                  </a:outerShdw>
                </a:effectLst>
                <a:latin typeface="微軟正黑體" panose="020B0604030504040204" pitchFamily="34" charset="-120"/>
                <a:ea typeface="微軟正黑體" panose="020B0604030504040204" pitchFamily="34" charset="-120"/>
                <a:cs typeface="+mn-cs"/>
              </a:defRPr>
            </a:lvl1pPr>
            <a:lvl2pPr>
              <a:defRPr sz="2800" b="1">
                <a:latin typeface="微軟正黑體" panose="020B0604030504040204" pitchFamily="34" charset="-120"/>
                <a:ea typeface="微軟正黑體" panose="020B0604030504040204" pitchFamily="34" charset="-120"/>
              </a:defRPr>
            </a:lvl2pPr>
            <a:lvl3pPr>
              <a:defRPr sz="2400" b="1">
                <a:latin typeface="微軟正黑體" panose="020B0604030504040204" pitchFamily="34" charset="-120"/>
                <a:ea typeface="微軟正黑體" panose="020B0604030504040204" pitchFamily="34" charset="-120"/>
              </a:defRPr>
            </a:lvl3pPr>
            <a:lvl4pPr>
              <a:defRPr sz="2000" b="1">
                <a:latin typeface="微軟正黑體" panose="020B0604030504040204" pitchFamily="34" charset="-120"/>
                <a:ea typeface="微軟正黑體" panose="020B0604030504040204" pitchFamily="34" charset="-120"/>
              </a:defRPr>
            </a:lvl4pPr>
            <a:lvl5pPr>
              <a:defRPr b="1">
                <a:latin typeface="微軟正黑體" panose="020B0604030504040204" pitchFamily="34" charset="-120"/>
                <a:ea typeface="微軟正黑體" panose="020B0604030504040204" pitchFamily="34" charset="-120"/>
              </a:defRPr>
            </a:lvl5pPr>
          </a:lstStyle>
          <a:p>
            <a:pPr marL="342900" lvl="0" indent="-342900" algn="l" rtl="0" eaLnBrk="1" latinLnBrk="0" hangingPunct="1">
              <a:spcBef>
                <a:spcPct val="20000"/>
              </a:spcBef>
              <a:spcAft>
                <a:spcPts val="400"/>
              </a:spcAft>
              <a:buFont typeface="Arial"/>
              <a:buChar char="•"/>
            </a:pPr>
            <a:r>
              <a:rPr lang="zh-TW" altLang="en-US"/>
              <a:t>按一下以編輯母片文字樣式</a:t>
            </a:r>
          </a:p>
          <a:p>
            <a:pPr marL="342900" lvl="1" indent="-342900" algn="l" rtl="0" eaLnBrk="1" latinLnBrk="0" hangingPunct="1">
              <a:spcBef>
                <a:spcPct val="20000"/>
              </a:spcBef>
              <a:spcAft>
                <a:spcPts val="400"/>
              </a:spcAft>
              <a:buFont typeface="Arial"/>
              <a:buChar char="•"/>
            </a:pPr>
            <a:r>
              <a:rPr lang="zh-TW" altLang="en-US"/>
              <a:t>第二層</a:t>
            </a:r>
          </a:p>
          <a:p>
            <a:pPr marL="342900" lvl="2" indent="-342900" algn="l" rtl="0" eaLnBrk="1" latinLnBrk="0" hangingPunct="1">
              <a:spcBef>
                <a:spcPct val="20000"/>
              </a:spcBef>
              <a:spcAft>
                <a:spcPts val="400"/>
              </a:spcAft>
              <a:buFont typeface="Arial"/>
              <a:buChar char="•"/>
            </a:pPr>
            <a:r>
              <a:rPr lang="zh-TW" altLang="en-US"/>
              <a:t>第三層</a:t>
            </a:r>
          </a:p>
          <a:p>
            <a:pPr marL="342900" lvl="3" indent="-342900" algn="l" rtl="0" eaLnBrk="1" latinLnBrk="0" hangingPunct="1">
              <a:spcBef>
                <a:spcPct val="20000"/>
              </a:spcBef>
              <a:spcAft>
                <a:spcPts val="400"/>
              </a:spcAft>
              <a:buFont typeface="Arial"/>
              <a:buChar char="•"/>
            </a:pPr>
            <a:r>
              <a:rPr lang="zh-TW" altLang="en-US"/>
              <a:t>第四層</a:t>
            </a:r>
          </a:p>
          <a:p>
            <a:pPr marL="342900" lvl="4" indent="-342900" algn="l" rtl="0" eaLnBrk="1" latinLnBrk="0" hangingPunct="1">
              <a:spcBef>
                <a:spcPct val="20000"/>
              </a:spcBef>
              <a:spcAft>
                <a:spcPts val="400"/>
              </a:spcAft>
              <a:buFont typeface="Arial"/>
              <a:buChar char="•"/>
            </a:pPr>
            <a:r>
              <a:rPr lang="zh-TW" altLang="en-US"/>
              <a:t>第五層</a:t>
            </a:r>
            <a:endParaRPr lang="zh-TW" dirty="0"/>
          </a:p>
        </p:txBody>
      </p:sp>
      <p:sp>
        <p:nvSpPr>
          <p:cNvPr id="4" name="Shape 3"/>
          <p:cNvSpPr>
            <a:spLocks noGrp="1"/>
          </p:cNvSpPr>
          <p:nvPr>
            <p:ph type="dt" sz="half" idx="10"/>
          </p:nvPr>
        </p:nvSpPr>
        <p:spPr/>
        <p:txBody>
          <a:bodyPr/>
          <a:lstStyle/>
          <a:p>
            <a:fld id="{5BCAD085-E8A6-8845-BD4E-CB4CCA059FC4}" type="datetimeFigureOut">
              <a:rPr lang="en-US" smtClean="0"/>
              <a:t>8/17/2024</a:t>
            </a:fld>
            <a:endParaRPr lang="en-US"/>
          </a:p>
        </p:txBody>
      </p:sp>
      <p:sp>
        <p:nvSpPr>
          <p:cNvPr id="5" name="Shape 4"/>
          <p:cNvSpPr>
            <a:spLocks noGrp="1"/>
          </p:cNvSpPr>
          <p:nvPr>
            <p:ph type="ftr" sz="quarter" idx="11"/>
          </p:nvPr>
        </p:nvSpPr>
        <p:spPr/>
        <p:txBody>
          <a:bodyPr/>
          <a:lstStyle/>
          <a:p>
            <a:endParaRPr lang="en-US"/>
          </a:p>
        </p:txBody>
      </p:sp>
      <p:sp>
        <p:nvSpPr>
          <p:cNvPr id="6" name="Shape 5"/>
          <p:cNvSpPr>
            <a:spLocks noGrp="1"/>
          </p:cNvSpPr>
          <p:nvPr>
            <p:ph type="sldNum" sz="quarter" idx="12"/>
          </p:nvPr>
        </p:nvSpPr>
        <p:spPr/>
        <p:txBody>
          <a:bodyPr/>
          <a:lstStyle/>
          <a:p>
            <a:fld id="{C1FF6DA9-008F-8B48-92A6-B652298478BF}" type="slidenum">
              <a:rPr lang="en-US" smtClean="0"/>
              <a:t>‹#›</a:t>
            </a:fld>
            <a:endParaRPr lang="en-US"/>
          </a:p>
        </p:txBody>
      </p:sp>
      <p:sp>
        <p:nvSpPr>
          <p:cNvPr id="7" name="Rectangle 6"/>
          <p:cNvSpPr>
            <a:spLocks noGrp="1"/>
          </p:cNvSpPr>
          <p:nvPr>
            <p:ph type="title"/>
          </p:nvPr>
        </p:nvSpPr>
        <p:spPr>
          <a:xfrm>
            <a:off x="275208" y="152400"/>
            <a:ext cx="8753382" cy="1265238"/>
          </a:xfrm>
        </p:spPr>
        <p:txBody>
          <a:bodyPr>
            <a:normAutofit/>
          </a:bodyPr>
          <a:lstStyle>
            <a:lvl1pPr algn="ctr">
              <a:defRPr sz="4800" b="1">
                <a:latin typeface="微軟正黑體" panose="020B0604030504040204" pitchFamily="34" charset="-120"/>
                <a:ea typeface="微軟正黑體" panose="020B0604030504040204" pitchFamily="34" charset="-120"/>
              </a:defRPr>
            </a:lvl1pPr>
          </a:lstStyle>
          <a:p>
            <a:r>
              <a:rPr lang="zh-TW" altLang="en-US"/>
              <a:t>按一下以編輯母片標題樣式</a:t>
            </a:r>
            <a:endParaRPr lang="zh-TW" dirty="0"/>
          </a:p>
        </p:txBody>
      </p:sp>
    </p:spTree>
    <p:extLst>
      <p:ext uri="{BB962C8B-B14F-4D97-AF65-F5344CB8AC3E}">
        <p14:creationId xmlns:p14="http://schemas.microsoft.com/office/powerpoint/2010/main" val="1646932834"/>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標題投影片">
    <p:bg>
      <p:bgPr>
        <a:solidFill>
          <a:schemeClr val="tx1"/>
        </a:solidFill>
        <a:effectLst/>
      </p:bgPr>
    </p:bg>
    <p:spTree>
      <p:nvGrpSpPr>
        <p:cNvPr id="1" name=""/>
        <p:cNvGrpSpPr/>
        <p:nvPr/>
      </p:nvGrpSpPr>
      <p:grpSpPr>
        <a:xfrm>
          <a:off x="0" y="0"/>
          <a:ext cx="0" cy="0"/>
          <a:chOff x="0" y="0"/>
          <a:chExt cx="0" cy="0"/>
        </a:xfrm>
      </p:grpSpPr>
      <p:grpSp>
        <p:nvGrpSpPr>
          <p:cNvPr id="9" name="Group 8"/>
          <p:cNvGrpSpPr/>
          <p:nvPr/>
        </p:nvGrpSpPr>
        <p:grpSpPr>
          <a:xfrm>
            <a:off x="-1574" y="0"/>
            <a:ext cx="9144000" cy="6858000"/>
            <a:chOff x="-1574" y="0"/>
            <a:chExt cx="9144000" cy="6858000"/>
          </a:xfrm>
        </p:grpSpPr>
        <p:pic>
          <p:nvPicPr>
            <p:cNvPr id="7" name="Rectangle 6"/>
            <p:cNvPicPr>
              <a:picLocks noChangeAspect="1"/>
            </p:cNvPicPr>
            <p:nvPr/>
          </p:nvPicPr>
          <p:blipFill>
            <a:blip r:embed="rId2" cstate="print">
              <a:duotone>
                <a:schemeClr val="accent1"/>
                <a:srgbClr val="FFFFFF"/>
              </a:duotone>
              <a:lum bright="-10000"/>
            </a:blip>
            <a:stretch>
              <a:fillRect/>
            </a:stretch>
          </p:blipFill>
          <p:spPr>
            <a:xfrm>
              <a:off x="-1574" y="381000"/>
              <a:ext cx="9144000" cy="6093619"/>
            </a:xfrm>
            <a:prstGeom prst="rect">
              <a:avLst/>
            </a:prstGeom>
            <a:noFill/>
            <a:ln>
              <a:noFill/>
            </a:ln>
          </p:spPr>
        </p:pic>
        <p:sp>
          <p:nvSpPr>
            <p:cNvPr id="11" name="Rectangle 10"/>
            <p:cNvSpPr/>
            <p:nvPr/>
          </p:nvSpPr>
          <p:spPr>
            <a:xfrm>
              <a:off x="-1574" y="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sp>
          <p:nvSpPr>
            <p:cNvPr id="12" name="Rectangle 11"/>
            <p:cNvSpPr/>
            <p:nvPr/>
          </p:nvSpPr>
          <p:spPr>
            <a:xfrm>
              <a:off x="-1574" y="655320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cxnSp>
          <p:nvCxnSpPr>
            <p:cNvPr id="15" name="Straight Connector 14"/>
            <p:cNvCxnSpPr/>
            <p:nvPr/>
          </p:nvCxnSpPr>
          <p:spPr>
            <a:xfrm>
              <a:off x="-1574" y="381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574" y="6477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grpSp>
      <p:sp>
        <p:nvSpPr>
          <p:cNvPr id="3" name="Shape 2"/>
          <p:cNvSpPr>
            <a:spLocks noGrp="1"/>
          </p:cNvSpPr>
          <p:nvPr>
            <p:ph type="subTitle" idx="1"/>
          </p:nvPr>
        </p:nvSpPr>
        <p:spPr>
          <a:xfrm>
            <a:off x="337351" y="1460702"/>
            <a:ext cx="8495931" cy="2674054"/>
          </a:xfrm>
        </p:spPr>
        <p:txBody>
          <a:bodyPr anchor="b" anchorCtr="0">
            <a:normAutofit/>
          </a:bodyPr>
          <a:lstStyle>
            <a:lvl1pPr marL="0" indent="0" algn="ctr" latinLnBrk="0">
              <a:buNone/>
              <a:defRPr lang="zh-TW" sz="6600" b="1">
                <a:solidFill>
                  <a:schemeClr val="bg2"/>
                </a:solidFill>
                <a:effectLst/>
                <a:latin typeface="微軟正黑體" panose="020B0604030504040204" pitchFamily="34" charset="-120"/>
                <a:ea typeface="微軟正黑體" panose="020B0604030504040204" pitchFamily="34" charset="-120"/>
              </a:defRPr>
            </a:lvl1pPr>
            <a:lvl2pPr marL="457200" indent="0" algn="ctr">
              <a:buNone/>
              <a:defRPr lang="zh-TW">
                <a:solidFill>
                  <a:schemeClr val="tx1">
                    <a:tint val="75000"/>
                  </a:schemeClr>
                </a:solidFill>
              </a:defRPr>
            </a:lvl2pPr>
            <a:lvl3pPr marL="914400" indent="0" algn="ctr">
              <a:buNone/>
              <a:defRPr lang="zh-TW">
                <a:solidFill>
                  <a:schemeClr val="tx1">
                    <a:tint val="75000"/>
                  </a:schemeClr>
                </a:solidFill>
              </a:defRPr>
            </a:lvl3pPr>
            <a:lvl4pPr marL="1371600" indent="0" algn="ctr">
              <a:buNone/>
              <a:defRPr lang="zh-TW">
                <a:solidFill>
                  <a:schemeClr val="tx1">
                    <a:tint val="75000"/>
                  </a:schemeClr>
                </a:solidFill>
              </a:defRPr>
            </a:lvl4pPr>
            <a:lvl5pPr marL="1828800" indent="0" algn="ctr">
              <a:buNone/>
              <a:defRPr lang="zh-TW">
                <a:solidFill>
                  <a:schemeClr val="tx1">
                    <a:tint val="75000"/>
                  </a:schemeClr>
                </a:solidFill>
              </a:defRPr>
            </a:lvl5pPr>
            <a:lvl6pPr marL="2286000" indent="0" algn="ctr">
              <a:buNone/>
              <a:defRPr lang="zh-TW">
                <a:solidFill>
                  <a:schemeClr val="tx1">
                    <a:tint val="75000"/>
                  </a:schemeClr>
                </a:solidFill>
              </a:defRPr>
            </a:lvl6pPr>
            <a:lvl7pPr marL="2743200" indent="0" algn="ctr">
              <a:buNone/>
              <a:defRPr lang="zh-TW">
                <a:solidFill>
                  <a:schemeClr val="tx1">
                    <a:tint val="75000"/>
                  </a:schemeClr>
                </a:solidFill>
              </a:defRPr>
            </a:lvl7pPr>
            <a:lvl8pPr marL="3200400" indent="0" algn="ctr">
              <a:buNone/>
              <a:defRPr lang="zh-TW">
                <a:solidFill>
                  <a:schemeClr val="tx1">
                    <a:tint val="75000"/>
                  </a:schemeClr>
                </a:solidFill>
              </a:defRPr>
            </a:lvl8pPr>
            <a:lvl9pPr marL="3657600" indent="0" algn="ctr">
              <a:buNone/>
              <a:defRPr lang="zh-TW">
                <a:solidFill>
                  <a:schemeClr val="tx1">
                    <a:tint val="75000"/>
                  </a:schemeClr>
                </a:solidFill>
              </a:defRPr>
            </a:lvl9pPr>
          </a:lstStyle>
          <a:p>
            <a:r>
              <a:rPr lang="zh-TW" altLang="en-US"/>
              <a:t>按一下以編輯母片子標題樣式</a:t>
            </a:r>
            <a:endParaRPr lang="zh-TW" dirty="0"/>
          </a:p>
        </p:txBody>
      </p:sp>
    </p:spTree>
    <p:extLst>
      <p:ext uri="{BB962C8B-B14F-4D97-AF65-F5344CB8AC3E}">
        <p14:creationId xmlns:p14="http://schemas.microsoft.com/office/powerpoint/2010/main" val="4020049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小節標題">
    <p:bg>
      <p:bgPr>
        <a:solidFill>
          <a:schemeClr val="tx1"/>
        </a:solidFill>
        <a:effectLst/>
      </p:bgPr>
    </p:bg>
    <p:spTree>
      <p:nvGrpSpPr>
        <p:cNvPr id="1" name=""/>
        <p:cNvGrpSpPr/>
        <p:nvPr/>
      </p:nvGrpSpPr>
      <p:grpSpPr>
        <a:xfrm>
          <a:off x="0" y="0"/>
          <a:ext cx="0" cy="0"/>
          <a:chOff x="0" y="0"/>
          <a:chExt cx="0" cy="0"/>
        </a:xfrm>
      </p:grpSpPr>
      <p:grpSp>
        <p:nvGrpSpPr>
          <p:cNvPr id="9" name="Group 8"/>
          <p:cNvGrpSpPr/>
          <p:nvPr/>
        </p:nvGrpSpPr>
        <p:grpSpPr>
          <a:xfrm>
            <a:off x="-1574" y="0"/>
            <a:ext cx="9145574" cy="6858000"/>
            <a:chOff x="-1574" y="0"/>
            <a:chExt cx="9145574" cy="6858000"/>
          </a:xfrm>
        </p:grpSpPr>
        <p:sp>
          <p:nvSpPr>
            <p:cNvPr id="18" name="Rectangle 17"/>
            <p:cNvSpPr/>
            <p:nvPr/>
          </p:nvSpPr>
          <p:spPr>
            <a:xfrm>
              <a:off x="0" y="381000"/>
              <a:ext cx="9144000" cy="6096000"/>
            </a:xfrm>
            <a:prstGeom prst="rect">
              <a:avLst/>
            </a:prstGeom>
            <a:gradFill>
              <a:gsLst>
                <a:gs pos="0">
                  <a:schemeClr val="accent1">
                    <a:tint val="40000"/>
                  </a:schemeClr>
                </a:gs>
                <a:gs pos="100000">
                  <a:schemeClr val="accent1">
                    <a:shade val="75000"/>
                  </a:schemeClr>
                </a:gs>
              </a:gsLst>
              <a:path path="circle">
                <a:fillToRect l="100000" t="100000" r="100000" b="100000"/>
              </a:path>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sp>
          <p:nvSpPr>
            <p:cNvPr id="10" name="Rectangle 9"/>
            <p:cNvSpPr/>
            <p:nvPr/>
          </p:nvSpPr>
          <p:spPr>
            <a:xfrm>
              <a:off x="-1574" y="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sp>
          <p:nvSpPr>
            <p:cNvPr id="15" name="Rectangle 14"/>
            <p:cNvSpPr/>
            <p:nvPr/>
          </p:nvSpPr>
          <p:spPr>
            <a:xfrm>
              <a:off x="-1574" y="655320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cxnSp>
          <p:nvCxnSpPr>
            <p:cNvPr id="16" name="Straight Connector 15"/>
            <p:cNvCxnSpPr/>
            <p:nvPr/>
          </p:nvCxnSpPr>
          <p:spPr>
            <a:xfrm>
              <a:off x="-1574" y="381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574" y="6477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grpSp>
      <p:sp>
        <p:nvSpPr>
          <p:cNvPr id="2" name="Shape 1"/>
          <p:cNvSpPr>
            <a:spLocks noGrp="1"/>
          </p:cNvSpPr>
          <p:nvPr>
            <p:ph type="title"/>
          </p:nvPr>
        </p:nvSpPr>
        <p:spPr>
          <a:xfrm>
            <a:off x="722313" y="4505325"/>
            <a:ext cx="7772400" cy="1362075"/>
          </a:xfrm>
          <a:prstGeom prst="rect">
            <a:avLst/>
          </a:prstGeom>
        </p:spPr>
        <p:txBody>
          <a:bodyPr anchor="t"/>
          <a:lstStyle>
            <a:lvl1pPr algn="ctr" latinLnBrk="0">
              <a:defRPr lang="zh-TW" sz="4000" b="1" cap="none" baseline="0">
                <a:solidFill>
                  <a:schemeClr val="tx1"/>
                </a:solidFill>
                <a:effectLst>
                  <a:outerShdw blurRad="50800" dist="50800" dir="2700000" algn="tl" rotWithShape="0">
                    <a:srgbClr val="000000">
                      <a:alpha val="43137"/>
                    </a:srgbClr>
                  </a:outerShdw>
                </a:effectLst>
                <a:latin typeface="微軟正黑體" panose="020B0604030504040204" pitchFamily="34" charset="-120"/>
                <a:ea typeface="微軟正黑體" panose="020B0604030504040204" pitchFamily="34" charset="-120"/>
              </a:defRPr>
            </a:lvl1pPr>
          </a:lstStyle>
          <a:p>
            <a:r>
              <a:rPr lang="zh-TW" altLang="en-US"/>
              <a:t>按一下以編輯母片標題樣式</a:t>
            </a:r>
            <a:endParaRPr lang="zh-TW" dirty="0"/>
          </a:p>
        </p:txBody>
      </p:sp>
      <p:sp>
        <p:nvSpPr>
          <p:cNvPr id="3" name="Shape 2"/>
          <p:cNvSpPr>
            <a:spLocks noGrp="1"/>
          </p:cNvSpPr>
          <p:nvPr>
            <p:ph type="body" idx="1"/>
          </p:nvPr>
        </p:nvSpPr>
        <p:spPr>
          <a:xfrm>
            <a:off x="722313" y="1760955"/>
            <a:ext cx="7772400" cy="2645945"/>
          </a:xfrm>
        </p:spPr>
        <p:txBody>
          <a:bodyPr anchor="b">
            <a:normAutofit/>
          </a:bodyPr>
          <a:lstStyle>
            <a:lvl1pPr marL="0" indent="0" algn="ctr" latinLnBrk="0">
              <a:buNone/>
              <a:defRPr lang="zh-TW" sz="6600" b="1">
                <a:solidFill>
                  <a:schemeClr val="tx1"/>
                </a:solidFill>
                <a:latin typeface="微軟正黑體" panose="020B0604030504040204" pitchFamily="34" charset="-120"/>
                <a:ea typeface="微軟正黑體" panose="020B0604030504040204" pitchFamily="34" charset="-120"/>
              </a:defRPr>
            </a:lvl1pPr>
            <a:lvl2pPr marL="457200" indent="0">
              <a:buNone/>
              <a:defRPr lang="zh-TW" sz="1800">
                <a:solidFill>
                  <a:schemeClr val="tx1">
                    <a:tint val="75000"/>
                  </a:schemeClr>
                </a:solidFill>
              </a:defRPr>
            </a:lvl2pPr>
            <a:lvl3pPr marL="914400" indent="0">
              <a:buNone/>
              <a:defRPr lang="zh-TW" sz="1600">
                <a:solidFill>
                  <a:schemeClr val="tx1">
                    <a:tint val="75000"/>
                  </a:schemeClr>
                </a:solidFill>
              </a:defRPr>
            </a:lvl3pPr>
            <a:lvl4pPr marL="1371600" indent="0">
              <a:buNone/>
              <a:defRPr lang="zh-TW" sz="1400">
                <a:solidFill>
                  <a:schemeClr val="tx1">
                    <a:tint val="75000"/>
                  </a:schemeClr>
                </a:solidFill>
              </a:defRPr>
            </a:lvl4pPr>
            <a:lvl5pPr marL="1828800" indent="0">
              <a:buNone/>
              <a:defRPr lang="zh-TW" sz="1400">
                <a:solidFill>
                  <a:schemeClr val="tx1">
                    <a:tint val="75000"/>
                  </a:schemeClr>
                </a:solidFill>
              </a:defRPr>
            </a:lvl5pPr>
            <a:lvl6pPr marL="2286000" indent="0">
              <a:buNone/>
              <a:defRPr lang="zh-TW" sz="1400">
                <a:solidFill>
                  <a:schemeClr val="tx1">
                    <a:tint val="75000"/>
                  </a:schemeClr>
                </a:solidFill>
              </a:defRPr>
            </a:lvl6pPr>
            <a:lvl7pPr marL="2743200" indent="0">
              <a:buNone/>
              <a:defRPr lang="zh-TW" sz="1400">
                <a:solidFill>
                  <a:schemeClr val="tx1">
                    <a:tint val="75000"/>
                  </a:schemeClr>
                </a:solidFill>
              </a:defRPr>
            </a:lvl7pPr>
            <a:lvl8pPr marL="3200400" indent="0">
              <a:buNone/>
              <a:defRPr lang="zh-TW" sz="1400">
                <a:solidFill>
                  <a:schemeClr val="tx1">
                    <a:tint val="75000"/>
                  </a:schemeClr>
                </a:solidFill>
              </a:defRPr>
            </a:lvl8pPr>
            <a:lvl9pPr marL="3657600" indent="0">
              <a:buNone/>
              <a:defRPr lang="zh-TW" sz="1400">
                <a:solidFill>
                  <a:schemeClr val="tx1">
                    <a:tint val="75000"/>
                  </a:schemeClr>
                </a:solidFill>
              </a:defRPr>
            </a:lvl9pPr>
          </a:lstStyle>
          <a:p>
            <a:pPr lvl="0"/>
            <a:r>
              <a:rPr lang="zh-TW" altLang="en-US"/>
              <a:t>按一下以編輯母片文字樣式</a:t>
            </a:r>
          </a:p>
        </p:txBody>
      </p:sp>
    </p:spTree>
    <p:extLst>
      <p:ext uri="{BB962C8B-B14F-4D97-AF65-F5344CB8AC3E}">
        <p14:creationId xmlns:p14="http://schemas.microsoft.com/office/powerpoint/2010/main" val="1455952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1_小節標題">
    <p:bg>
      <p:bgPr>
        <a:solidFill>
          <a:schemeClr val="tx1"/>
        </a:solidFill>
        <a:effectLst/>
      </p:bgPr>
    </p:bg>
    <p:spTree>
      <p:nvGrpSpPr>
        <p:cNvPr id="1" name=""/>
        <p:cNvGrpSpPr/>
        <p:nvPr/>
      </p:nvGrpSpPr>
      <p:grpSpPr>
        <a:xfrm>
          <a:off x="0" y="0"/>
          <a:ext cx="0" cy="0"/>
          <a:chOff x="0" y="0"/>
          <a:chExt cx="0" cy="0"/>
        </a:xfrm>
      </p:grpSpPr>
      <p:grpSp>
        <p:nvGrpSpPr>
          <p:cNvPr id="9" name="Group 8"/>
          <p:cNvGrpSpPr/>
          <p:nvPr/>
        </p:nvGrpSpPr>
        <p:grpSpPr>
          <a:xfrm>
            <a:off x="-3148" y="0"/>
            <a:ext cx="9145574" cy="6858000"/>
            <a:chOff x="-1574" y="0"/>
            <a:chExt cx="9145574" cy="6858000"/>
          </a:xfrm>
        </p:grpSpPr>
        <p:sp>
          <p:nvSpPr>
            <p:cNvPr id="18" name="Rectangle 17"/>
            <p:cNvSpPr/>
            <p:nvPr/>
          </p:nvSpPr>
          <p:spPr>
            <a:xfrm>
              <a:off x="0" y="381000"/>
              <a:ext cx="9144000" cy="6096000"/>
            </a:xfrm>
            <a:prstGeom prst="rect">
              <a:avLst/>
            </a:prstGeom>
            <a:gradFill>
              <a:gsLst>
                <a:gs pos="0">
                  <a:schemeClr val="accent1">
                    <a:tint val="40000"/>
                  </a:schemeClr>
                </a:gs>
                <a:gs pos="100000">
                  <a:schemeClr val="accent1">
                    <a:shade val="75000"/>
                  </a:schemeClr>
                </a:gs>
              </a:gsLst>
              <a:path path="circle">
                <a:fillToRect l="100000" t="100000" r="100000" b="100000"/>
              </a:path>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sp>
          <p:nvSpPr>
            <p:cNvPr id="10" name="Rectangle 9"/>
            <p:cNvSpPr/>
            <p:nvPr/>
          </p:nvSpPr>
          <p:spPr>
            <a:xfrm>
              <a:off x="-1574" y="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sp>
          <p:nvSpPr>
            <p:cNvPr id="15" name="Rectangle 14"/>
            <p:cNvSpPr/>
            <p:nvPr/>
          </p:nvSpPr>
          <p:spPr>
            <a:xfrm>
              <a:off x="-1574" y="655320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cxnSp>
          <p:nvCxnSpPr>
            <p:cNvPr id="16" name="Straight Connector 15"/>
            <p:cNvCxnSpPr/>
            <p:nvPr/>
          </p:nvCxnSpPr>
          <p:spPr>
            <a:xfrm>
              <a:off x="-1574" y="381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574" y="6477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grpSp>
      <p:sp>
        <p:nvSpPr>
          <p:cNvPr id="3" name="Shape 2"/>
          <p:cNvSpPr>
            <a:spLocks noGrp="1"/>
          </p:cNvSpPr>
          <p:nvPr>
            <p:ph type="body" idx="1"/>
          </p:nvPr>
        </p:nvSpPr>
        <p:spPr>
          <a:xfrm>
            <a:off x="722313" y="1760955"/>
            <a:ext cx="7772400" cy="2645945"/>
          </a:xfrm>
        </p:spPr>
        <p:txBody>
          <a:bodyPr anchor="b">
            <a:normAutofit/>
          </a:bodyPr>
          <a:lstStyle>
            <a:lvl1pPr marL="0" indent="0" algn="ctr" latinLnBrk="0">
              <a:buNone/>
              <a:defRPr lang="zh-TW" sz="6600" b="1">
                <a:solidFill>
                  <a:schemeClr val="tx1"/>
                </a:solidFill>
                <a:latin typeface="微軟正黑體" panose="020B0604030504040204" pitchFamily="34" charset="-120"/>
                <a:ea typeface="微軟正黑體" panose="020B0604030504040204" pitchFamily="34" charset="-120"/>
              </a:defRPr>
            </a:lvl1pPr>
            <a:lvl2pPr marL="457200" indent="0">
              <a:buNone/>
              <a:defRPr lang="zh-TW" sz="1800">
                <a:solidFill>
                  <a:schemeClr val="tx1">
                    <a:tint val="75000"/>
                  </a:schemeClr>
                </a:solidFill>
              </a:defRPr>
            </a:lvl2pPr>
            <a:lvl3pPr marL="914400" indent="0">
              <a:buNone/>
              <a:defRPr lang="zh-TW" sz="1600">
                <a:solidFill>
                  <a:schemeClr val="tx1">
                    <a:tint val="75000"/>
                  </a:schemeClr>
                </a:solidFill>
              </a:defRPr>
            </a:lvl3pPr>
            <a:lvl4pPr marL="1371600" indent="0">
              <a:buNone/>
              <a:defRPr lang="zh-TW" sz="1400">
                <a:solidFill>
                  <a:schemeClr val="tx1">
                    <a:tint val="75000"/>
                  </a:schemeClr>
                </a:solidFill>
              </a:defRPr>
            </a:lvl4pPr>
            <a:lvl5pPr marL="1828800" indent="0">
              <a:buNone/>
              <a:defRPr lang="zh-TW" sz="1400">
                <a:solidFill>
                  <a:schemeClr val="tx1">
                    <a:tint val="75000"/>
                  </a:schemeClr>
                </a:solidFill>
              </a:defRPr>
            </a:lvl5pPr>
            <a:lvl6pPr marL="2286000" indent="0">
              <a:buNone/>
              <a:defRPr lang="zh-TW" sz="1400">
                <a:solidFill>
                  <a:schemeClr val="tx1">
                    <a:tint val="75000"/>
                  </a:schemeClr>
                </a:solidFill>
              </a:defRPr>
            </a:lvl6pPr>
            <a:lvl7pPr marL="2743200" indent="0">
              <a:buNone/>
              <a:defRPr lang="zh-TW" sz="1400">
                <a:solidFill>
                  <a:schemeClr val="tx1">
                    <a:tint val="75000"/>
                  </a:schemeClr>
                </a:solidFill>
              </a:defRPr>
            </a:lvl7pPr>
            <a:lvl8pPr marL="3200400" indent="0">
              <a:buNone/>
              <a:defRPr lang="zh-TW" sz="1400">
                <a:solidFill>
                  <a:schemeClr val="tx1">
                    <a:tint val="75000"/>
                  </a:schemeClr>
                </a:solidFill>
              </a:defRPr>
            </a:lvl8pPr>
            <a:lvl9pPr marL="3657600" indent="0">
              <a:buNone/>
              <a:defRPr lang="zh-TW" sz="1400">
                <a:solidFill>
                  <a:schemeClr val="tx1">
                    <a:tint val="75000"/>
                  </a:schemeClr>
                </a:solidFill>
              </a:defRPr>
            </a:lvl9pPr>
          </a:lstStyle>
          <a:p>
            <a:pPr lvl="0"/>
            <a:r>
              <a:rPr lang="zh-TW" altLang="en-US"/>
              <a:t>按一下以編輯母片文字樣式</a:t>
            </a:r>
          </a:p>
        </p:txBody>
      </p:sp>
    </p:spTree>
    <p:extLst>
      <p:ext uri="{BB962C8B-B14F-4D97-AF65-F5344CB8AC3E}">
        <p14:creationId xmlns:p14="http://schemas.microsoft.com/office/powerpoint/2010/main" val="3906694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8/17/2024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80865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5BCAD085-E8A6-8845-BD4E-CB4CCA059FC4}" type="datetimeFigureOut">
              <a:rPr lang="en-US" smtClean="0"/>
              <a:t>8/17/2024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24973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9144000" cy="1506538"/>
            <a:chOff x="0" y="0"/>
            <a:chExt cx="9144000" cy="1506538"/>
          </a:xfrm>
        </p:grpSpPr>
        <p:pic>
          <p:nvPicPr>
            <p:cNvPr id="7" name="Rectangle 6"/>
            <p:cNvPicPr>
              <a:picLocks noChangeAspect="1"/>
            </p:cNvPicPr>
            <p:nvPr/>
          </p:nvPicPr>
          <p:blipFill>
            <a:blip r:embed="rId9" cstate="print">
              <a:duotone>
                <a:schemeClr val="accent1"/>
                <a:srgbClr val="FFFFFF"/>
              </a:duotone>
            </a:blip>
            <a:srcRect/>
            <a:stretch>
              <a:fillRect/>
            </a:stretch>
          </p:blipFill>
          <p:spPr>
            <a:xfrm>
              <a:off x="0" y="1"/>
              <a:ext cx="9144000" cy="1419224"/>
            </a:xfrm>
            <a:prstGeom prst="rect">
              <a:avLst/>
            </a:prstGeom>
            <a:noFill/>
            <a:ln>
              <a:noFill/>
            </a:ln>
          </p:spPr>
        </p:pic>
        <p:sp>
          <p:nvSpPr>
            <p:cNvPr id="10" name="Rectangle 9"/>
            <p:cNvSpPr/>
            <p:nvPr/>
          </p:nvSpPr>
          <p:spPr>
            <a:xfrm>
              <a:off x="0" y="0"/>
              <a:ext cx="9144000" cy="1447800"/>
            </a:xfrm>
            <a:prstGeom prst="rect">
              <a:avLst/>
            </a:prstGeom>
            <a:gradFill flip="none" rotWithShape="1">
              <a:gsLst>
                <a:gs pos="0">
                  <a:schemeClr val="accent1"/>
                </a:gs>
                <a:gs pos="49000">
                  <a:schemeClr val="accent1">
                    <a:tint val="20000"/>
                    <a:alpha val="0"/>
                  </a:schemeClr>
                </a:gs>
              </a:gsLst>
              <a:lin ang="0" scaled="1"/>
              <a:tileRect/>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cxnSp>
          <p:nvCxnSpPr>
            <p:cNvPr id="8" name="Straight Connector 7"/>
            <p:cNvCxnSpPr/>
            <p:nvPr/>
          </p:nvCxnSpPr>
          <p:spPr>
            <a:xfrm>
              <a:off x="0" y="142875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1504950"/>
              <a:ext cx="9144000" cy="1588"/>
            </a:xfrm>
            <a:prstGeom prst="line">
              <a:avLst/>
            </a:prstGeom>
            <a:ln w="15875" cap="flat" cmpd="sng" algn="ctr">
              <a:solidFill>
                <a:schemeClr val="tx1"/>
              </a:solidFill>
              <a:prstDash val="solid"/>
              <a:miter lim="800000"/>
            </a:ln>
          </p:spPr>
          <p:style>
            <a:lnRef idx="1">
              <a:schemeClr val="accent1"/>
            </a:lnRef>
            <a:fillRef idx="0">
              <a:schemeClr val="accent1"/>
            </a:fillRef>
            <a:effectRef idx="0">
              <a:schemeClr val="accent1"/>
            </a:effectRef>
            <a:fontRef idx="minor">
              <a:schemeClr val="tx1"/>
            </a:fontRef>
          </p:style>
        </p:cxnSp>
      </p:grpSp>
      <p:sp>
        <p:nvSpPr>
          <p:cNvPr id="3" name="Rectangle 2"/>
          <p:cNvSpPr>
            <a:spLocks noGrp="1"/>
          </p:cNvSpPr>
          <p:nvPr>
            <p:ph type="body" idx="1"/>
          </p:nvPr>
        </p:nvSpPr>
        <p:spPr>
          <a:xfrm>
            <a:off x="457200" y="1600200"/>
            <a:ext cx="8229600" cy="4525963"/>
          </a:xfrm>
          <a:prstGeom prst="rect">
            <a:avLst/>
          </a:prstGeom>
        </p:spPr>
        <p:txBody>
          <a:bodyPr vert="horz" rtlCol="0">
            <a:normAutofit/>
          </a:bodyPr>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4" name="Rectangle 3"/>
          <p:cNvSpPr>
            <a:spLocks noGrp="1"/>
          </p:cNvSpPr>
          <p:nvPr>
            <p:ph type="dt" sz="half" idx="2"/>
          </p:nvPr>
        </p:nvSpPr>
        <p:spPr>
          <a:xfrm>
            <a:off x="457200" y="6356350"/>
            <a:ext cx="2133600" cy="365125"/>
          </a:xfrm>
          <a:prstGeom prst="rect">
            <a:avLst/>
          </a:prstGeom>
        </p:spPr>
        <p:txBody>
          <a:bodyPr vert="horz" rtlCol="0" anchor="ctr"/>
          <a:lstStyle>
            <a:lvl1pPr algn="l" latinLnBrk="0">
              <a:defRPr lang="zh-TW" sz="1200">
                <a:solidFill>
                  <a:schemeClr val="tx1">
                    <a:tint val="75000"/>
                  </a:schemeClr>
                </a:solidFill>
              </a:defRPr>
            </a:lvl1pPr>
          </a:lstStyle>
          <a:p>
            <a:fld id="{5BCAD085-E8A6-8845-BD4E-CB4CCA059FC4}" type="datetimeFigureOut">
              <a:rPr lang="en-US" smtClean="0"/>
              <a:t>8/17/2024</a:t>
            </a:fld>
            <a:endParaRPr lang="en-US"/>
          </a:p>
        </p:txBody>
      </p:sp>
      <p:sp>
        <p:nvSpPr>
          <p:cNvPr id="5" name="Rectangle 4"/>
          <p:cNvSpPr>
            <a:spLocks noGrp="1"/>
          </p:cNvSpPr>
          <p:nvPr>
            <p:ph type="ftr" sz="quarter" idx="3"/>
          </p:nvPr>
        </p:nvSpPr>
        <p:spPr>
          <a:xfrm>
            <a:off x="3124200" y="6356350"/>
            <a:ext cx="2895600" cy="365125"/>
          </a:xfrm>
          <a:prstGeom prst="rect">
            <a:avLst/>
          </a:prstGeom>
        </p:spPr>
        <p:txBody>
          <a:bodyPr vert="horz" rtlCol="0" anchor="ctr"/>
          <a:lstStyle>
            <a:lvl1pPr algn="ctr" latinLnBrk="0">
              <a:defRPr lang="zh-TW" sz="1200">
                <a:solidFill>
                  <a:schemeClr val="tx1">
                    <a:tint val="75000"/>
                  </a:schemeClr>
                </a:solidFill>
              </a:defRPr>
            </a:lvl1pPr>
          </a:lstStyle>
          <a:p>
            <a:endParaRPr lang="en-US"/>
          </a:p>
        </p:txBody>
      </p:sp>
      <p:sp>
        <p:nvSpPr>
          <p:cNvPr id="6" name="Rectangle 5"/>
          <p:cNvSpPr>
            <a:spLocks noGrp="1"/>
          </p:cNvSpPr>
          <p:nvPr>
            <p:ph type="sldNum" sz="quarter" idx="4"/>
          </p:nvPr>
        </p:nvSpPr>
        <p:spPr>
          <a:xfrm>
            <a:off x="6553200" y="6356350"/>
            <a:ext cx="2133600" cy="365125"/>
          </a:xfrm>
          <a:prstGeom prst="rect">
            <a:avLst/>
          </a:prstGeom>
        </p:spPr>
        <p:txBody>
          <a:bodyPr vert="horz" rtlCol="0" anchor="ctr"/>
          <a:lstStyle>
            <a:lvl1pPr algn="r" latinLnBrk="0">
              <a:defRPr lang="zh-TW" sz="1200">
                <a:solidFill>
                  <a:schemeClr val="tx1">
                    <a:tint val="75000"/>
                  </a:schemeClr>
                </a:solidFill>
              </a:defRPr>
            </a:lvl1pPr>
          </a:lstStyle>
          <a:p>
            <a:fld id="{C1FF6DA9-008F-8B48-92A6-B652298478BF}" type="slidenum">
              <a:rPr lang="en-US" smtClean="0"/>
              <a:t>‹#›</a:t>
            </a:fld>
            <a:endParaRPr lang="en-US"/>
          </a:p>
        </p:txBody>
      </p:sp>
      <p:sp>
        <p:nvSpPr>
          <p:cNvPr id="13" name="Rectangle 12"/>
          <p:cNvSpPr>
            <a:spLocks noGrp="1"/>
          </p:cNvSpPr>
          <p:nvPr>
            <p:ph type="title"/>
          </p:nvPr>
        </p:nvSpPr>
        <p:spPr>
          <a:xfrm>
            <a:off x="457200" y="152400"/>
            <a:ext cx="8229600" cy="1265238"/>
          </a:xfrm>
          <a:prstGeom prst="rect">
            <a:avLst/>
          </a:prstGeom>
        </p:spPr>
        <p:txBody>
          <a:bodyPr vert="horz" rtlCol="0" anchor="ctr">
            <a:normAutofit/>
          </a:bodyPr>
          <a:lstStyle/>
          <a:p>
            <a:r>
              <a:rPr lang="zh-TW"/>
              <a:t>按一下以編輯母片標題樣式</a:t>
            </a:r>
          </a:p>
        </p:txBody>
      </p:sp>
    </p:spTree>
    <p:extLst>
      <p:ext uri="{BB962C8B-B14F-4D97-AF65-F5344CB8AC3E}">
        <p14:creationId xmlns:p14="http://schemas.microsoft.com/office/powerpoint/2010/main" val="298344277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lgn="l" rtl="0" eaLnBrk="1" latinLnBrk="0" hangingPunct="1">
        <a:spcBef>
          <a:spcPct val="0"/>
        </a:spcBef>
        <a:buNone/>
        <a:defRPr kumimoji="0" lang="zh-TW" sz="4000" b="0" u="none" strike="noStrike" kern="1200" cap="none" spc="0" normalizeH="0" baseline="0">
          <a:ln>
            <a:noFill/>
          </a:ln>
          <a:solidFill>
            <a:schemeClr val="tx1"/>
          </a:solidFill>
          <a:effectLst>
            <a:outerShdw blurRad="50800" dist="50800" dir="2700000" algn="tl" rotWithShape="0">
              <a:srgbClr val="000000">
                <a:alpha val="43137"/>
              </a:srgbClr>
            </a:outerShdw>
          </a:effectLst>
          <a:uLnTx/>
          <a:uFillTx/>
          <a:latin typeface="+mj-lt"/>
          <a:ea typeface="+mj-ea"/>
          <a:cs typeface="+mj-cs"/>
        </a:defRPr>
      </a:lvl1pPr>
    </p:titleStyle>
    <p:bodyStyle>
      <a:lvl1pPr marL="342900" indent="-342900" algn="l" rtl="0" eaLnBrk="1" latinLnBrk="0" hangingPunct="1">
        <a:spcBef>
          <a:spcPct val="20000"/>
        </a:spcBef>
        <a:spcAft>
          <a:spcPts val="400"/>
        </a:spcAft>
        <a:buFont typeface="Arial"/>
        <a:buChar char="•"/>
        <a:defRPr lang="zh-TW" sz="2800" kern="1200">
          <a:solidFill>
            <a:schemeClr val="tx1"/>
          </a:solidFill>
          <a:effectLst>
            <a:outerShdw blurRad="50800" dist="50800" dir="2700000" algn="tl" rotWithShape="0">
              <a:srgbClr val="000000">
                <a:alpha val="43137"/>
              </a:srgbClr>
            </a:outerShdw>
          </a:effectLst>
          <a:latin typeface="+mn-lt"/>
          <a:ea typeface="+mn-ea"/>
          <a:cs typeface="+mn-cs"/>
        </a:defRPr>
      </a:lvl1pPr>
      <a:lvl2pPr marL="742950" indent="-285750" algn="l" rtl="0" eaLnBrk="1" latinLnBrk="0" hangingPunct="1">
        <a:spcBef>
          <a:spcPct val="20000"/>
        </a:spcBef>
        <a:buFont typeface="Arial"/>
        <a:buChar char="–"/>
        <a:defRPr lang="zh-TW" sz="2400" kern="1200">
          <a:solidFill>
            <a:schemeClr val="tx1"/>
          </a:solidFill>
          <a:effectLst>
            <a:outerShdw blurRad="50800" dist="50800" dir="2700000" algn="tl" rotWithShape="0">
              <a:srgbClr val="000000">
                <a:alpha val="43137"/>
              </a:srgbClr>
            </a:outerShdw>
          </a:effectLst>
          <a:latin typeface="+mn-lt"/>
          <a:ea typeface="+mn-ea"/>
          <a:cs typeface="+mn-cs"/>
        </a:defRPr>
      </a:lvl2pPr>
      <a:lvl3pPr marL="1143000" indent="-228600" algn="l" rtl="0" eaLnBrk="1" latinLnBrk="0" hangingPunct="1">
        <a:spcBef>
          <a:spcPct val="20000"/>
        </a:spcBef>
        <a:buFont typeface="Arial"/>
        <a:buChar char="•"/>
        <a:defRPr lang="zh-TW" sz="2000" kern="1200">
          <a:solidFill>
            <a:schemeClr val="tx1"/>
          </a:solidFill>
          <a:effectLst>
            <a:outerShdw blurRad="50800" dist="50800" dir="2700000" algn="tl" rotWithShape="0">
              <a:srgbClr val="000000">
                <a:alpha val="43137"/>
              </a:srgbClr>
            </a:outerShdw>
          </a:effectLst>
          <a:latin typeface="+mn-lt"/>
          <a:ea typeface="+mn-ea"/>
          <a:cs typeface="+mn-cs"/>
        </a:defRPr>
      </a:lvl3pPr>
      <a:lvl4pPr marL="1600200" indent="-228600" algn="l" rtl="0" eaLnBrk="1" latinLnBrk="0" hangingPunct="1">
        <a:spcBef>
          <a:spcPct val="20000"/>
        </a:spcBef>
        <a:buFont typeface="Arial"/>
        <a:buChar char="–"/>
        <a:defRPr lang="zh-TW" sz="1800" kern="1200">
          <a:solidFill>
            <a:schemeClr val="tx1"/>
          </a:solidFill>
          <a:effectLst>
            <a:outerShdw blurRad="50800" dist="50800" dir="2700000" algn="tl" rotWithShape="0">
              <a:srgbClr val="000000">
                <a:alpha val="43137"/>
              </a:srgbClr>
            </a:outerShdw>
          </a:effectLst>
          <a:latin typeface="+mn-lt"/>
          <a:ea typeface="+mn-ea"/>
          <a:cs typeface="+mn-cs"/>
        </a:defRPr>
      </a:lvl4pPr>
      <a:lvl5pPr marL="2057400" indent="-228600" algn="l" rtl="0" eaLnBrk="1" latinLnBrk="0" hangingPunct="1">
        <a:spcBef>
          <a:spcPct val="20000"/>
        </a:spcBef>
        <a:buFont typeface="Arial"/>
        <a:buChar char="»"/>
        <a:defRPr lang="zh-TW" sz="1800" kern="1200">
          <a:solidFill>
            <a:schemeClr val="tx1"/>
          </a:solidFill>
          <a:effectLst>
            <a:outerShdw blurRad="50800" dist="50800" dir="2700000" algn="tl" rotWithShape="0">
              <a:srgbClr val="000000">
                <a:alpha val="43137"/>
              </a:srgbClr>
            </a:outerShdw>
          </a:effectLst>
          <a:latin typeface="+mn-lt"/>
          <a:ea typeface="+mn-ea"/>
          <a:cs typeface="+mn-cs"/>
        </a:defRPr>
      </a:lvl5pPr>
      <a:lvl6pPr marL="2514600" indent="-228600" algn="l" rtl="0" eaLnBrk="1" latinLnBrk="0" hangingPunct="1">
        <a:spcBef>
          <a:spcPct val="20000"/>
        </a:spcBef>
        <a:buFont typeface="Arial"/>
        <a:buChar char="•"/>
        <a:defRPr lang="zh-TW"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lang="zh-TW"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lang="zh-TW"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lang="zh-TW" sz="2000" kern="1200">
          <a:solidFill>
            <a:schemeClr val="tx1"/>
          </a:solidFill>
          <a:latin typeface="+mn-lt"/>
          <a:ea typeface="+mn-ea"/>
          <a:cs typeface="+mn-cs"/>
        </a:defRPr>
      </a:lvl9pPr>
    </p:bodyStyle>
    <p:otherStyle>
      <a:lvl1pPr marL="0" algn="l" rtl="0" eaLnBrk="1" latinLnBrk="0" hangingPunct="1">
        <a:defRPr lang="zh-TW" kern="1200">
          <a:solidFill>
            <a:schemeClr val="tx1"/>
          </a:solidFill>
          <a:latin typeface="+mn-lt"/>
          <a:ea typeface="+mn-ea"/>
          <a:cs typeface="+mn-cs"/>
        </a:defRPr>
      </a:lvl1pPr>
      <a:lvl2pPr marL="457200" algn="l" rtl="0" eaLnBrk="1" hangingPunct="1">
        <a:defRPr lang="zh-TW" kern="1200">
          <a:solidFill>
            <a:schemeClr val="tx1"/>
          </a:solidFill>
          <a:latin typeface="+mn-lt"/>
          <a:ea typeface="+mn-ea"/>
          <a:cs typeface="+mn-cs"/>
        </a:defRPr>
      </a:lvl2pPr>
      <a:lvl3pPr marL="914400" algn="l" rtl="0" eaLnBrk="1" hangingPunct="1">
        <a:defRPr lang="zh-TW" kern="1200">
          <a:solidFill>
            <a:schemeClr val="tx1"/>
          </a:solidFill>
          <a:latin typeface="+mn-lt"/>
          <a:ea typeface="+mn-ea"/>
          <a:cs typeface="+mn-cs"/>
        </a:defRPr>
      </a:lvl3pPr>
      <a:lvl4pPr marL="1371600" algn="l" rtl="0" eaLnBrk="1" hangingPunct="1">
        <a:defRPr lang="zh-TW" kern="1200">
          <a:solidFill>
            <a:schemeClr val="tx1"/>
          </a:solidFill>
          <a:latin typeface="+mn-lt"/>
          <a:ea typeface="+mn-ea"/>
          <a:cs typeface="+mn-cs"/>
        </a:defRPr>
      </a:lvl4pPr>
      <a:lvl5pPr marL="1828800" algn="l" rtl="0" eaLnBrk="1" hangingPunct="1">
        <a:defRPr lang="zh-TW" kern="1200">
          <a:solidFill>
            <a:schemeClr val="tx1"/>
          </a:solidFill>
          <a:latin typeface="+mn-lt"/>
          <a:ea typeface="+mn-ea"/>
          <a:cs typeface="+mn-cs"/>
        </a:defRPr>
      </a:lvl5pPr>
      <a:lvl6pPr marL="2286000" algn="l" rtl="0" eaLnBrk="1" hangingPunct="1">
        <a:defRPr lang="zh-TW" kern="1200">
          <a:solidFill>
            <a:schemeClr val="tx1"/>
          </a:solidFill>
          <a:latin typeface="+mn-lt"/>
          <a:ea typeface="+mn-ea"/>
          <a:cs typeface="+mn-cs"/>
        </a:defRPr>
      </a:lvl6pPr>
      <a:lvl7pPr marL="2743200" algn="l" rtl="0" eaLnBrk="1" hangingPunct="1">
        <a:defRPr lang="zh-TW" kern="1200">
          <a:solidFill>
            <a:schemeClr val="tx1"/>
          </a:solidFill>
          <a:latin typeface="+mn-lt"/>
          <a:ea typeface="+mn-ea"/>
          <a:cs typeface="+mn-cs"/>
        </a:defRPr>
      </a:lvl7pPr>
      <a:lvl8pPr marL="3200400" algn="l" rtl="0" eaLnBrk="1" hangingPunct="1">
        <a:defRPr lang="zh-TW" kern="1200">
          <a:solidFill>
            <a:schemeClr val="tx1"/>
          </a:solidFill>
          <a:latin typeface="+mn-lt"/>
          <a:ea typeface="+mn-ea"/>
          <a:cs typeface="+mn-cs"/>
        </a:defRPr>
      </a:lvl8pPr>
      <a:lvl9pPr marL="3657600" algn="l" rtl="0" eaLnBrk="1" hangingPunct="1">
        <a:defRPr lang="zh-TW"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陳擎文</a:t>
            </a:r>
            <a:endParaRPr dirty="0"/>
          </a:p>
        </p:txBody>
      </p:sp>
      <p:sp>
        <p:nvSpPr>
          <p:cNvPr id="4" name="副標題 3">
            <a:extLst>
              <a:ext uri="{FF2B5EF4-FFF2-40B4-BE49-F238E27FC236}">
                <a16:creationId xmlns:a16="http://schemas.microsoft.com/office/drawing/2014/main" id="{E4034792-3E09-4D43-A0ED-B4834A0B8BE4}"/>
              </a:ext>
            </a:extLst>
          </p:cNvPr>
          <p:cNvSpPr>
            <a:spLocks noGrp="1"/>
          </p:cNvSpPr>
          <p:nvPr>
            <p:ph type="subTitle" idx="1"/>
          </p:nvPr>
        </p:nvSpPr>
        <p:spPr/>
        <p:txBody>
          <a:bodyPr/>
          <a:lstStyle/>
          <a:p>
            <a:r>
              <a:rPr lang="zh-TW" altLang="en-US" dirty="0"/>
              <a:t>綠色科技與可持續經營模式</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標題 3">
            <a:extLst>
              <a:ext uri="{FF2B5EF4-FFF2-40B4-BE49-F238E27FC236}">
                <a16:creationId xmlns:a16="http://schemas.microsoft.com/office/drawing/2014/main" id="{940C4F24-8925-4B53-8761-6B814DAC7C5A}"/>
              </a:ext>
            </a:extLst>
          </p:cNvPr>
          <p:cNvSpPr>
            <a:spLocks noGrp="1"/>
          </p:cNvSpPr>
          <p:nvPr>
            <p:ph type="subTitle" idx="1"/>
          </p:nvPr>
        </p:nvSpPr>
        <p:spPr/>
        <p:txBody>
          <a:bodyPr/>
          <a:lstStyle/>
          <a:p>
            <a:r>
              <a:rPr lang="en-US" altLang="zh-TW" dirty="0"/>
              <a:t>2. </a:t>
            </a:r>
            <a:r>
              <a:rPr lang="zh-TW" altLang="en-US" dirty="0"/>
              <a:t>可持續發展的經營模式設計</a:t>
            </a:r>
          </a:p>
        </p:txBody>
      </p:sp>
    </p:spTree>
    <p:extLst>
      <p:ext uri="{BB962C8B-B14F-4D97-AF65-F5344CB8AC3E}">
        <p14:creationId xmlns:p14="http://schemas.microsoft.com/office/powerpoint/2010/main" val="1928712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530818B7-D3EC-4FF6-A316-5434DDE4FC49}"/>
              </a:ext>
            </a:extLst>
          </p:cNvPr>
          <p:cNvSpPr>
            <a:spLocks noGrp="1"/>
          </p:cNvSpPr>
          <p:nvPr>
            <p:ph idx="1"/>
          </p:nvPr>
        </p:nvSpPr>
        <p:spPr/>
        <p:txBody>
          <a:bodyPr>
            <a:normAutofit fontScale="85000" lnSpcReduction="20000"/>
          </a:bodyPr>
          <a:lstStyle/>
          <a:p>
            <a:r>
              <a:rPr lang="zh-TW" altLang="en-US" sz="5400" dirty="0"/>
              <a:t>在本單元中，我們</a:t>
            </a:r>
            <a:r>
              <a:rPr lang="zh-CN" altLang="en-US" sz="5400" dirty="0"/>
              <a:t>將</a:t>
            </a:r>
            <a:r>
              <a:rPr lang="zh-TW" altLang="en-US" sz="5400" dirty="0"/>
              <a:t>探討</a:t>
            </a:r>
          </a:p>
          <a:p>
            <a:pPr lvl="1"/>
            <a:r>
              <a:rPr lang="en-US" altLang="zh-CN" sz="4000" dirty="0">
                <a:solidFill>
                  <a:srgbClr val="7030A0"/>
                </a:solidFill>
              </a:rPr>
              <a:t>1.</a:t>
            </a:r>
            <a:r>
              <a:rPr lang="zh-TW" altLang="en-US" sz="4000" dirty="0">
                <a:solidFill>
                  <a:srgbClr val="7030A0"/>
                </a:solidFill>
              </a:rPr>
              <a:t>綠色科技的概念與發展趨勢、</a:t>
            </a:r>
          </a:p>
          <a:p>
            <a:pPr lvl="1"/>
            <a:r>
              <a:rPr lang="en-US" altLang="zh-CN" sz="4000" dirty="0">
                <a:solidFill>
                  <a:srgbClr val="7030A0"/>
                </a:solidFill>
              </a:rPr>
              <a:t>2.</a:t>
            </a:r>
            <a:r>
              <a:rPr lang="zh-TW" altLang="en-US" sz="4000" dirty="0">
                <a:solidFill>
                  <a:srgbClr val="7030A0"/>
                </a:solidFill>
              </a:rPr>
              <a:t>可持續發展的經營模式設計，</a:t>
            </a:r>
            <a:endParaRPr lang="en-US" altLang="zh-TW" sz="4000" dirty="0">
              <a:solidFill>
                <a:srgbClr val="7030A0"/>
              </a:solidFill>
            </a:endParaRPr>
          </a:p>
          <a:p>
            <a:pPr lvl="2"/>
            <a:r>
              <a:rPr lang="en-US" altLang="zh-TW" sz="3600" dirty="0">
                <a:solidFill>
                  <a:srgbClr val="7030A0"/>
                </a:solidFill>
              </a:rPr>
              <a:t>2.1 </a:t>
            </a:r>
            <a:r>
              <a:rPr lang="zh-TW" altLang="en-US" sz="3600" dirty="0">
                <a:solidFill>
                  <a:srgbClr val="7030A0"/>
                </a:solidFill>
              </a:rPr>
              <a:t>可持續經營模式的核心原則</a:t>
            </a:r>
          </a:p>
          <a:p>
            <a:pPr lvl="2"/>
            <a:r>
              <a:rPr lang="en-US" altLang="zh-TW" sz="3600" dirty="0">
                <a:solidFill>
                  <a:srgbClr val="7030A0"/>
                </a:solidFill>
              </a:rPr>
              <a:t>2.2 </a:t>
            </a:r>
            <a:r>
              <a:rPr lang="zh-TW" altLang="en-US" sz="4000" dirty="0">
                <a:solidFill>
                  <a:srgbClr val="7030A0"/>
                </a:solidFill>
              </a:rPr>
              <a:t>可持續經營模式的類型</a:t>
            </a:r>
          </a:p>
          <a:p>
            <a:pPr lvl="1"/>
            <a:r>
              <a:rPr lang="en-US" altLang="zh-CN" sz="4000" dirty="0">
                <a:solidFill>
                  <a:srgbClr val="7030A0"/>
                </a:solidFill>
              </a:rPr>
              <a:t>3.</a:t>
            </a:r>
            <a:r>
              <a:rPr lang="zh-TW" altLang="en-US" sz="4000" dirty="0">
                <a:solidFill>
                  <a:srgbClr val="7030A0"/>
                </a:solidFill>
              </a:rPr>
              <a:t>企業如何通過綠色科技實現可持續經營</a:t>
            </a:r>
            <a:endParaRPr lang="en-US" altLang="zh-TW" sz="4000" dirty="0">
              <a:solidFill>
                <a:srgbClr val="7030A0"/>
              </a:solidFill>
            </a:endParaRPr>
          </a:p>
          <a:p>
            <a:pPr lvl="2"/>
            <a:r>
              <a:rPr lang="en-US" altLang="zh-TW" sz="3600" dirty="0">
                <a:solidFill>
                  <a:srgbClr val="7030A0"/>
                </a:solidFill>
              </a:rPr>
              <a:t>3.1 </a:t>
            </a:r>
            <a:r>
              <a:rPr lang="zh-TW" altLang="en-US" sz="3600" dirty="0">
                <a:solidFill>
                  <a:srgbClr val="7030A0"/>
                </a:solidFill>
              </a:rPr>
              <a:t>整合綠色科技於企業運營中</a:t>
            </a:r>
            <a:endParaRPr lang="en-US" altLang="zh-TW" sz="3600" dirty="0">
              <a:solidFill>
                <a:srgbClr val="7030A0"/>
              </a:solidFill>
            </a:endParaRPr>
          </a:p>
          <a:p>
            <a:pPr lvl="2"/>
            <a:r>
              <a:rPr lang="en-US" altLang="zh-TW" sz="3600" dirty="0">
                <a:solidFill>
                  <a:srgbClr val="7030A0"/>
                </a:solidFill>
              </a:rPr>
              <a:t>3.2 </a:t>
            </a:r>
            <a:r>
              <a:rPr lang="zh-TW" altLang="en-US" sz="3600" dirty="0">
                <a:solidFill>
                  <a:srgbClr val="7030A0"/>
                </a:solidFill>
              </a:rPr>
              <a:t>建立綠色供應鏈</a:t>
            </a:r>
            <a:endParaRPr lang="en-US" altLang="zh-TW" sz="3600" dirty="0">
              <a:solidFill>
                <a:srgbClr val="7030A0"/>
              </a:solidFill>
            </a:endParaRPr>
          </a:p>
          <a:p>
            <a:pPr lvl="2"/>
            <a:r>
              <a:rPr lang="en-US" altLang="zh-TW" sz="3600" dirty="0">
                <a:solidFill>
                  <a:srgbClr val="7030A0"/>
                </a:solidFill>
              </a:rPr>
              <a:t>3.3 </a:t>
            </a:r>
            <a:r>
              <a:rPr lang="zh-TW" altLang="en-US" sz="3600" dirty="0">
                <a:solidFill>
                  <a:srgbClr val="7030A0"/>
                </a:solidFill>
              </a:rPr>
              <a:t>綠色創新與市場拓展</a:t>
            </a:r>
            <a:endParaRPr lang="zh-TW" altLang="en-US" dirty="0"/>
          </a:p>
        </p:txBody>
      </p:sp>
      <p:sp>
        <p:nvSpPr>
          <p:cNvPr id="3" name="標題 2">
            <a:extLst>
              <a:ext uri="{FF2B5EF4-FFF2-40B4-BE49-F238E27FC236}">
                <a16:creationId xmlns:a16="http://schemas.microsoft.com/office/drawing/2014/main" id="{E0F9D118-34CB-4CF9-AD31-247FBB7B3EF7}"/>
              </a:ext>
            </a:extLst>
          </p:cNvPr>
          <p:cNvSpPr>
            <a:spLocks noGrp="1"/>
          </p:cNvSpPr>
          <p:nvPr>
            <p:ph type="title"/>
          </p:nvPr>
        </p:nvSpPr>
        <p:spPr/>
        <p:txBody>
          <a:bodyPr/>
          <a:lstStyle/>
          <a:p>
            <a:r>
              <a:rPr lang="zh-CN" altLang="en-US" dirty="0"/>
              <a:t>單元綱要</a:t>
            </a:r>
            <a:endParaRPr lang="zh-TW" altLang="en-US" dirty="0"/>
          </a:p>
        </p:txBody>
      </p:sp>
    </p:spTree>
    <p:extLst>
      <p:ext uri="{BB962C8B-B14F-4D97-AF65-F5344CB8AC3E}">
        <p14:creationId xmlns:p14="http://schemas.microsoft.com/office/powerpoint/2010/main" val="2573575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標題 3">
            <a:extLst>
              <a:ext uri="{FF2B5EF4-FFF2-40B4-BE49-F238E27FC236}">
                <a16:creationId xmlns:a16="http://schemas.microsoft.com/office/drawing/2014/main" id="{940C4F24-8925-4B53-8761-6B814DAC7C5A}"/>
              </a:ext>
            </a:extLst>
          </p:cNvPr>
          <p:cNvSpPr>
            <a:spLocks noGrp="1"/>
          </p:cNvSpPr>
          <p:nvPr>
            <p:ph type="subTitle" idx="1"/>
          </p:nvPr>
        </p:nvSpPr>
        <p:spPr/>
        <p:txBody>
          <a:bodyPr/>
          <a:lstStyle/>
          <a:p>
            <a:r>
              <a:rPr lang="en-US" altLang="zh-TW" dirty="0"/>
              <a:t>2.1 </a:t>
            </a:r>
            <a:r>
              <a:rPr lang="zh-TW" altLang="en-US" dirty="0"/>
              <a:t>可持續經營模式的核心原則</a:t>
            </a:r>
          </a:p>
        </p:txBody>
      </p:sp>
    </p:spTree>
    <p:extLst>
      <p:ext uri="{BB962C8B-B14F-4D97-AF65-F5344CB8AC3E}">
        <p14:creationId xmlns:p14="http://schemas.microsoft.com/office/powerpoint/2010/main" val="296795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sz="2800" dirty="0"/>
              <a:t>可持續經營模式是指企業在運營中考慮環境、社會和經濟三方面的平衡，</a:t>
            </a:r>
            <a:endParaRPr lang="en-US" sz="2800" dirty="0"/>
          </a:p>
          <a:p>
            <a:r>
              <a:rPr sz="2800" dirty="0"/>
              <a:t>以下是設計可持續經營模式的</a:t>
            </a:r>
            <a:r>
              <a:rPr lang="zh-CN" altLang="en-US" sz="2800" dirty="0"/>
              <a:t>四個</a:t>
            </a:r>
            <a:r>
              <a:rPr sz="2800" dirty="0"/>
              <a:t>核心原則：</a:t>
            </a:r>
            <a:endParaRPr lang="en-US" sz="2800" dirty="0"/>
          </a:p>
          <a:p>
            <a:r>
              <a:rPr lang="en-US" sz="4800" dirty="0">
                <a:solidFill>
                  <a:srgbClr val="7030A0"/>
                </a:solidFill>
              </a:rPr>
              <a:t>(1).</a:t>
            </a:r>
            <a:r>
              <a:rPr lang="zh-CN" altLang="en-US" sz="4800" dirty="0">
                <a:solidFill>
                  <a:srgbClr val="7030A0"/>
                </a:solidFill>
              </a:rPr>
              <a:t> </a:t>
            </a:r>
            <a:r>
              <a:rPr sz="4800" dirty="0">
                <a:solidFill>
                  <a:srgbClr val="7030A0"/>
                </a:solidFill>
              </a:rPr>
              <a:t>資源效率：</a:t>
            </a:r>
            <a:endParaRPr lang="en-US" sz="4800" dirty="0">
              <a:solidFill>
                <a:srgbClr val="7030A0"/>
              </a:solidFill>
            </a:endParaRPr>
          </a:p>
          <a:p>
            <a:pPr lvl="2"/>
            <a:r>
              <a:rPr sz="4000" dirty="0">
                <a:solidFill>
                  <a:srgbClr val="C00000"/>
                </a:solidFill>
              </a:rPr>
              <a:t>提高資源利用效率，</a:t>
            </a:r>
            <a:endParaRPr lang="en-US" sz="4000" dirty="0">
              <a:solidFill>
                <a:srgbClr val="C00000"/>
              </a:solidFill>
            </a:endParaRPr>
          </a:p>
          <a:p>
            <a:pPr lvl="2"/>
            <a:r>
              <a:rPr sz="4000" dirty="0">
                <a:solidFill>
                  <a:srgbClr val="C00000"/>
                </a:solidFill>
              </a:rPr>
              <a:t>減少能源和原材料的浪費，</a:t>
            </a:r>
            <a:endParaRPr lang="en-US" sz="4000" dirty="0">
              <a:solidFill>
                <a:srgbClr val="C00000"/>
              </a:solidFill>
            </a:endParaRPr>
          </a:p>
          <a:p>
            <a:pPr lvl="2"/>
            <a:r>
              <a:rPr sz="4000" dirty="0">
                <a:solidFill>
                  <a:srgbClr val="C00000"/>
                </a:solidFill>
              </a:rPr>
              <a:t>推動資源的循環利用。</a:t>
            </a:r>
            <a:endParaRPr lang="en-US" sz="4000" dirty="0">
              <a:solidFill>
                <a:srgbClr val="C00000"/>
              </a:solidFill>
            </a:endParaRPr>
          </a:p>
          <a:p>
            <a:pPr lvl="1"/>
            <a:r>
              <a:rPr sz="4400" dirty="0"/>
              <a:t>這不僅降低了企業的運營成本，也減少了對環境的負面影響</a:t>
            </a:r>
            <a:endParaRPr lang="en-US" sz="4400" dirty="0"/>
          </a:p>
        </p:txBody>
      </p:sp>
      <p:sp>
        <p:nvSpPr>
          <p:cNvPr id="2" name="Title 1"/>
          <p:cNvSpPr>
            <a:spLocks noGrp="1"/>
          </p:cNvSpPr>
          <p:nvPr>
            <p:ph type="title"/>
          </p:nvPr>
        </p:nvSpPr>
        <p:spPr/>
        <p:txBody>
          <a:bodyPr/>
          <a:lstStyle/>
          <a:p>
            <a:r>
              <a:rPr dirty="0"/>
              <a:t>2.1 可持續經營模式的核心原則</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sz="5400" dirty="0">
                <a:solidFill>
                  <a:srgbClr val="7030A0"/>
                </a:solidFill>
              </a:rPr>
              <a:t>(2). </a:t>
            </a:r>
            <a:r>
              <a:rPr sz="5400" dirty="0">
                <a:solidFill>
                  <a:srgbClr val="7030A0"/>
                </a:solidFill>
              </a:rPr>
              <a:t>產品生命周期管理：</a:t>
            </a:r>
            <a:endParaRPr lang="en-US" sz="5400" dirty="0">
              <a:solidFill>
                <a:srgbClr val="7030A0"/>
              </a:solidFill>
            </a:endParaRPr>
          </a:p>
          <a:p>
            <a:pPr lvl="1"/>
            <a:r>
              <a:rPr sz="4000" dirty="0"/>
              <a:t>考慮產品</a:t>
            </a:r>
            <a:r>
              <a:rPr lang="zh-TW" altLang="en-US" sz="4000" dirty="0">
                <a:solidFill>
                  <a:srgbClr val="C00000"/>
                </a:solidFill>
              </a:rPr>
              <a:t>整個生命周期</a:t>
            </a:r>
            <a:r>
              <a:rPr lang="zh-CN" altLang="en-US" sz="4000" dirty="0">
                <a:solidFill>
                  <a:srgbClr val="C00000"/>
                </a:solidFill>
              </a:rPr>
              <a:t>：</a:t>
            </a:r>
            <a:endParaRPr lang="en-US" altLang="zh-CN" sz="4000" dirty="0">
              <a:solidFill>
                <a:srgbClr val="C00000"/>
              </a:solidFill>
            </a:endParaRPr>
          </a:p>
          <a:p>
            <a:pPr lvl="2"/>
            <a:r>
              <a:rPr sz="3600" dirty="0"/>
              <a:t>從</a:t>
            </a:r>
            <a:r>
              <a:rPr sz="3600" dirty="0">
                <a:solidFill>
                  <a:srgbClr val="C00000"/>
                </a:solidFill>
                <a:highlight>
                  <a:srgbClr val="FFFF00"/>
                </a:highlight>
              </a:rPr>
              <a:t>設計、製造、使用到廢棄</a:t>
            </a:r>
            <a:endParaRPr lang="en-US" sz="3600" dirty="0">
              <a:solidFill>
                <a:srgbClr val="C00000"/>
              </a:solidFill>
              <a:highlight>
                <a:srgbClr val="FFFF00"/>
              </a:highlight>
            </a:endParaRPr>
          </a:p>
          <a:p>
            <a:pPr lvl="2"/>
            <a:r>
              <a:rPr sz="3600" dirty="0"/>
              <a:t>減少在各個環節中的環境負荷。</a:t>
            </a:r>
            <a:endParaRPr lang="en-US" sz="3600" dirty="0"/>
          </a:p>
          <a:p>
            <a:pPr lvl="1"/>
            <a:r>
              <a:rPr lang="zh-CN" altLang="en-US" sz="4000" dirty="0"/>
              <a:t>範例：</a:t>
            </a:r>
            <a:endParaRPr lang="en-US" altLang="zh-CN" sz="4000" dirty="0"/>
          </a:p>
          <a:p>
            <a:pPr lvl="1"/>
            <a:r>
              <a:rPr sz="4000" dirty="0">
                <a:solidFill>
                  <a:srgbClr val="C00000"/>
                </a:solidFill>
                <a:highlight>
                  <a:srgbClr val="FFFF00"/>
                </a:highlight>
              </a:rPr>
              <a:t>設計耐用、易於維修和回收的產品</a:t>
            </a:r>
            <a:r>
              <a:rPr sz="4000" dirty="0"/>
              <a:t>，</a:t>
            </a:r>
            <a:endParaRPr lang="en-US" sz="4000" dirty="0"/>
          </a:p>
          <a:p>
            <a:pPr lvl="1"/>
            <a:r>
              <a:rPr sz="4000" dirty="0"/>
              <a:t>有助於延長產品使用壽命並減少廢棄物</a:t>
            </a:r>
            <a:endParaRPr lang="en-US" sz="4000" dirty="0"/>
          </a:p>
        </p:txBody>
      </p:sp>
      <p:sp>
        <p:nvSpPr>
          <p:cNvPr id="2" name="Title 1"/>
          <p:cNvSpPr>
            <a:spLocks noGrp="1"/>
          </p:cNvSpPr>
          <p:nvPr>
            <p:ph type="title"/>
          </p:nvPr>
        </p:nvSpPr>
        <p:spPr/>
        <p:txBody>
          <a:bodyPr/>
          <a:lstStyle/>
          <a:p>
            <a:r>
              <a:t>2.1 可持續經營模式的核心原則</a:t>
            </a:r>
          </a:p>
        </p:txBody>
      </p:sp>
    </p:spTree>
    <p:extLst>
      <p:ext uri="{BB962C8B-B14F-4D97-AF65-F5344CB8AC3E}">
        <p14:creationId xmlns:p14="http://schemas.microsoft.com/office/powerpoint/2010/main" val="55604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sz="6000" dirty="0">
                <a:solidFill>
                  <a:srgbClr val="7030A0"/>
                </a:solidFill>
              </a:rPr>
              <a:t>(3). </a:t>
            </a:r>
            <a:r>
              <a:rPr sz="6000" dirty="0">
                <a:solidFill>
                  <a:srgbClr val="7030A0"/>
                </a:solidFill>
              </a:rPr>
              <a:t>社會責任：</a:t>
            </a:r>
            <a:endParaRPr lang="en-US" sz="6000" dirty="0">
              <a:solidFill>
                <a:srgbClr val="7030A0"/>
              </a:solidFill>
            </a:endParaRPr>
          </a:p>
          <a:p>
            <a:pPr lvl="1"/>
            <a:r>
              <a:rPr sz="4400" dirty="0"/>
              <a:t>企業在追求經濟效益的同時，還應該考慮對社會的影響，</a:t>
            </a:r>
            <a:endParaRPr lang="en-US" sz="4400" dirty="0"/>
          </a:p>
          <a:p>
            <a:pPr lvl="1"/>
            <a:r>
              <a:rPr lang="zh-CN" altLang="en-US" sz="4400" dirty="0"/>
              <a:t>例如：</a:t>
            </a:r>
            <a:endParaRPr lang="en-US" altLang="zh-CN" sz="4400" dirty="0"/>
          </a:p>
          <a:p>
            <a:pPr lvl="2"/>
            <a:r>
              <a:rPr sz="4000" dirty="0">
                <a:solidFill>
                  <a:srgbClr val="C00000"/>
                </a:solidFill>
              </a:rPr>
              <a:t>創造就業、</a:t>
            </a:r>
            <a:endParaRPr lang="en-US" sz="4000" dirty="0">
              <a:solidFill>
                <a:srgbClr val="C00000"/>
              </a:solidFill>
            </a:endParaRPr>
          </a:p>
          <a:p>
            <a:pPr lvl="2"/>
            <a:r>
              <a:rPr sz="4000" dirty="0">
                <a:solidFill>
                  <a:srgbClr val="C00000"/>
                </a:solidFill>
              </a:rPr>
              <a:t>提升員工福利、</a:t>
            </a:r>
            <a:endParaRPr lang="en-US" sz="4000" dirty="0">
              <a:solidFill>
                <a:srgbClr val="C00000"/>
              </a:solidFill>
            </a:endParaRPr>
          </a:p>
          <a:p>
            <a:pPr lvl="2"/>
            <a:r>
              <a:rPr sz="4000" dirty="0">
                <a:solidFill>
                  <a:srgbClr val="C00000"/>
                </a:solidFill>
              </a:rPr>
              <a:t>促進社區發展等。</a:t>
            </a:r>
            <a:endParaRPr lang="en-US" sz="4000" dirty="0">
              <a:solidFill>
                <a:srgbClr val="C00000"/>
              </a:solidFill>
            </a:endParaRPr>
          </a:p>
          <a:p>
            <a:pPr lvl="1"/>
            <a:r>
              <a:rPr sz="4400" dirty="0"/>
              <a:t>這些舉措有助於提升企業的社會形象和品牌價值。</a:t>
            </a:r>
            <a:endParaRPr lang="en-US" sz="4400" dirty="0"/>
          </a:p>
        </p:txBody>
      </p:sp>
      <p:sp>
        <p:nvSpPr>
          <p:cNvPr id="2" name="Title 1"/>
          <p:cNvSpPr>
            <a:spLocks noGrp="1"/>
          </p:cNvSpPr>
          <p:nvPr>
            <p:ph type="title"/>
          </p:nvPr>
        </p:nvSpPr>
        <p:spPr/>
        <p:txBody>
          <a:bodyPr/>
          <a:lstStyle/>
          <a:p>
            <a:r>
              <a:t>2.1 可持續經營模式的核心原則</a:t>
            </a:r>
          </a:p>
        </p:txBody>
      </p:sp>
    </p:spTree>
    <p:extLst>
      <p:ext uri="{BB962C8B-B14F-4D97-AF65-F5344CB8AC3E}">
        <p14:creationId xmlns:p14="http://schemas.microsoft.com/office/powerpoint/2010/main" val="252101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sz="6600" dirty="0">
                <a:solidFill>
                  <a:srgbClr val="7030A0"/>
                </a:solidFill>
              </a:rPr>
              <a:t>(4).</a:t>
            </a:r>
            <a:r>
              <a:rPr sz="6600" dirty="0">
                <a:solidFill>
                  <a:srgbClr val="7030A0"/>
                </a:solidFill>
              </a:rPr>
              <a:t>創新驅動：</a:t>
            </a:r>
            <a:endParaRPr lang="en-US" sz="6600" dirty="0">
              <a:solidFill>
                <a:srgbClr val="7030A0"/>
              </a:solidFill>
            </a:endParaRPr>
          </a:p>
          <a:p>
            <a:pPr lvl="1"/>
            <a:r>
              <a:rPr sz="4800" dirty="0"/>
              <a:t>推動</a:t>
            </a:r>
            <a:r>
              <a:rPr sz="4800" dirty="0">
                <a:solidFill>
                  <a:srgbClr val="C00000"/>
                </a:solidFill>
                <a:highlight>
                  <a:srgbClr val="FFFF00"/>
                </a:highlight>
              </a:rPr>
              <a:t>技術創新</a:t>
            </a:r>
            <a:r>
              <a:rPr sz="4800" dirty="0"/>
              <a:t>和</a:t>
            </a:r>
            <a:r>
              <a:rPr sz="4800" dirty="0">
                <a:solidFill>
                  <a:srgbClr val="C00000"/>
                </a:solidFill>
                <a:highlight>
                  <a:srgbClr val="FFFF00"/>
                </a:highlight>
              </a:rPr>
              <a:t>商業模式創新</a:t>
            </a:r>
            <a:r>
              <a:rPr sz="4800" dirty="0"/>
              <a:t>，開發符合可持續發展原則的新產品和服務。</a:t>
            </a:r>
            <a:endParaRPr lang="en-US" sz="4800" dirty="0"/>
          </a:p>
          <a:p>
            <a:pPr lvl="1"/>
            <a:r>
              <a:rPr sz="4800" dirty="0"/>
              <a:t>包括</a:t>
            </a:r>
            <a:endParaRPr lang="en-US" sz="4800" dirty="0"/>
          </a:p>
          <a:p>
            <a:pPr lvl="2"/>
            <a:r>
              <a:rPr sz="4400" dirty="0">
                <a:solidFill>
                  <a:srgbClr val="C00000"/>
                </a:solidFill>
              </a:rPr>
              <a:t>採用綠色科技、</a:t>
            </a:r>
            <a:endParaRPr lang="en-US" sz="4400" dirty="0">
              <a:solidFill>
                <a:srgbClr val="C00000"/>
              </a:solidFill>
            </a:endParaRPr>
          </a:p>
          <a:p>
            <a:pPr lvl="2"/>
            <a:r>
              <a:rPr sz="4400" dirty="0">
                <a:solidFill>
                  <a:srgbClr val="C00000"/>
                </a:solidFill>
              </a:rPr>
              <a:t>開發循環經濟模式</a:t>
            </a:r>
          </a:p>
        </p:txBody>
      </p:sp>
      <p:sp>
        <p:nvSpPr>
          <p:cNvPr id="2" name="Title 1"/>
          <p:cNvSpPr>
            <a:spLocks noGrp="1"/>
          </p:cNvSpPr>
          <p:nvPr>
            <p:ph type="title"/>
          </p:nvPr>
        </p:nvSpPr>
        <p:spPr/>
        <p:txBody>
          <a:bodyPr/>
          <a:lstStyle/>
          <a:p>
            <a:r>
              <a:t>2.1 可持續經營模式的核心原則</a:t>
            </a:r>
          </a:p>
        </p:txBody>
      </p:sp>
    </p:spTree>
    <p:extLst>
      <p:ext uri="{BB962C8B-B14F-4D97-AF65-F5344CB8AC3E}">
        <p14:creationId xmlns:p14="http://schemas.microsoft.com/office/powerpoint/2010/main" val="1450258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標題 3">
            <a:extLst>
              <a:ext uri="{FF2B5EF4-FFF2-40B4-BE49-F238E27FC236}">
                <a16:creationId xmlns:a16="http://schemas.microsoft.com/office/drawing/2014/main" id="{940C4F24-8925-4B53-8761-6B814DAC7C5A}"/>
              </a:ext>
            </a:extLst>
          </p:cNvPr>
          <p:cNvSpPr>
            <a:spLocks noGrp="1"/>
          </p:cNvSpPr>
          <p:nvPr>
            <p:ph type="subTitle" idx="1"/>
          </p:nvPr>
        </p:nvSpPr>
        <p:spPr/>
        <p:txBody>
          <a:bodyPr/>
          <a:lstStyle/>
          <a:p>
            <a:r>
              <a:rPr lang="en-US" altLang="zh-TW" dirty="0"/>
              <a:t>2.2 </a:t>
            </a:r>
            <a:r>
              <a:rPr lang="zh-TW" altLang="en-US" dirty="0"/>
              <a:t>可持續經營模式的類型</a:t>
            </a:r>
          </a:p>
        </p:txBody>
      </p:sp>
    </p:spTree>
    <p:extLst>
      <p:ext uri="{BB962C8B-B14F-4D97-AF65-F5344CB8AC3E}">
        <p14:creationId xmlns:p14="http://schemas.microsoft.com/office/powerpoint/2010/main" val="1406830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dirty="0"/>
              <a:t>根據不同的行業和企業需求，可持續經營模式可以分為以下幾種類型：</a:t>
            </a:r>
            <a:endParaRPr lang="en-US" dirty="0"/>
          </a:p>
          <a:p>
            <a:r>
              <a:rPr lang="en-US" dirty="0">
                <a:solidFill>
                  <a:srgbClr val="7030A0"/>
                </a:solidFill>
              </a:rPr>
              <a:t>(1).</a:t>
            </a:r>
            <a:r>
              <a:rPr dirty="0">
                <a:solidFill>
                  <a:srgbClr val="7030A0"/>
                </a:solidFill>
              </a:rPr>
              <a:t>循環經濟模式：</a:t>
            </a:r>
            <a:endParaRPr lang="en-US" dirty="0">
              <a:solidFill>
                <a:srgbClr val="7030A0"/>
              </a:solidFill>
            </a:endParaRPr>
          </a:p>
          <a:p>
            <a:pPr lvl="1"/>
            <a:r>
              <a:rPr sz="4000" dirty="0"/>
              <a:t>強調資源的循環利用，通過</a:t>
            </a:r>
            <a:endParaRPr lang="en-US" sz="4000" dirty="0"/>
          </a:p>
          <a:p>
            <a:pPr lvl="2"/>
            <a:r>
              <a:rPr sz="3600" dirty="0">
                <a:solidFill>
                  <a:srgbClr val="C00000"/>
                </a:solidFill>
              </a:rPr>
              <a:t>回收、</a:t>
            </a:r>
            <a:endParaRPr lang="en-US" sz="3600" dirty="0">
              <a:solidFill>
                <a:srgbClr val="C00000"/>
              </a:solidFill>
            </a:endParaRPr>
          </a:p>
          <a:p>
            <a:pPr lvl="2"/>
            <a:r>
              <a:rPr sz="3600" dirty="0">
                <a:solidFill>
                  <a:srgbClr val="C00000"/>
                </a:solidFill>
              </a:rPr>
              <a:t>再製造和再利用，</a:t>
            </a:r>
            <a:endParaRPr lang="en-US" sz="3600" dirty="0">
              <a:solidFill>
                <a:srgbClr val="C00000"/>
              </a:solidFill>
            </a:endParaRPr>
          </a:p>
          <a:p>
            <a:pPr lvl="1"/>
            <a:r>
              <a:rPr sz="4000" dirty="0"/>
              <a:t>延長資源的使用壽命，減少廢棄物的產生。</a:t>
            </a:r>
            <a:endParaRPr lang="en-US" sz="4000" dirty="0"/>
          </a:p>
          <a:p>
            <a:pPr lvl="1"/>
            <a:r>
              <a:rPr lang="zh-CN" altLang="en-US" sz="4000" dirty="0"/>
              <a:t>範例：</a:t>
            </a:r>
            <a:endParaRPr lang="en-US" altLang="zh-CN" sz="4000" dirty="0"/>
          </a:p>
          <a:p>
            <a:pPr lvl="1"/>
            <a:r>
              <a:rPr sz="4000" dirty="0">
                <a:solidFill>
                  <a:srgbClr val="C00000"/>
                </a:solidFill>
                <a:highlight>
                  <a:srgbClr val="FFFF00"/>
                </a:highlight>
              </a:rPr>
              <a:t>汽車製造商</a:t>
            </a:r>
            <a:r>
              <a:rPr lang="zh-CN" altLang="en-US" sz="4000" dirty="0"/>
              <a:t>：</a:t>
            </a:r>
            <a:endParaRPr lang="en-US" altLang="zh-CN" sz="4000" dirty="0"/>
          </a:p>
          <a:p>
            <a:pPr lvl="2"/>
            <a:r>
              <a:rPr sz="3600" dirty="0"/>
              <a:t>可以</a:t>
            </a:r>
            <a:r>
              <a:rPr sz="3600" dirty="0">
                <a:solidFill>
                  <a:srgbClr val="C00000"/>
                </a:solidFill>
              </a:rPr>
              <a:t>回收舊車零部件</a:t>
            </a:r>
            <a:r>
              <a:rPr sz="3600" dirty="0"/>
              <a:t>進行再製造，</a:t>
            </a:r>
            <a:endParaRPr lang="en-US" sz="3600" dirty="0"/>
          </a:p>
          <a:p>
            <a:pPr lvl="2"/>
            <a:r>
              <a:rPr sz="3600" dirty="0"/>
              <a:t>並將其用於新車的生產。</a:t>
            </a:r>
            <a:endParaRPr lang="en-US" sz="3600" dirty="0"/>
          </a:p>
        </p:txBody>
      </p:sp>
      <p:sp>
        <p:nvSpPr>
          <p:cNvPr id="2" name="Title 1"/>
          <p:cNvSpPr>
            <a:spLocks noGrp="1"/>
          </p:cNvSpPr>
          <p:nvPr>
            <p:ph type="title"/>
          </p:nvPr>
        </p:nvSpPr>
        <p:spPr/>
        <p:txBody>
          <a:bodyPr/>
          <a:lstStyle/>
          <a:p>
            <a:r>
              <a:rPr dirty="0"/>
              <a:t>2.2 可持續經營模式的類型</a:t>
            </a:r>
          </a:p>
        </p:txBody>
      </p:sp>
    </p:spTree>
    <p:extLst>
      <p:ext uri="{BB962C8B-B14F-4D97-AF65-F5344CB8AC3E}">
        <p14:creationId xmlns:p14="http://schemas.microsoft.com/office/powerpoint/2010/main" val="4357941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altLang="zh-TW" sz="5400" dirty="0">
                <a:solidFill>
                  <a:srgbClr val="7030A0"/>
                </a:solidFill>
              </a:rPr>
              <a:t>(2).</a:t>
            </a:r>
            <a:r>
              <a:rPr sz="5400" dirty="0">
                <a:solidFill>
                  <a:srgbClr val="7030A0"/>
                </a:solidFill>
              </a:rPr>
              <a:t>共享經濟模式：</a:t>
            </a:r>
            <a:endParaRPr lang="en-US" sz="5400" dirty="0">
              <a:solidFill>
                <a:srgbClr val="7030A0"/>
              </a:solidFill>
            </a:endParaRPr>
          </a:p>
          <a:p>
            <a:pPr lvl="1"/>
            <a:r>
              <a:rPr sz="4000" dirty="0"/>
              <a:t>通過資源共享來提高資源利用效率，降低消費者的使用成本。</a:t>
            </a:r>
            <a:endParaRPr lang="en-US" sz="4000" dirty="0"/>
          </a:p>
          <a:p>
            <a:pPr lvl="1"/>
            <a:r>
              <a:rPr sz="4000" dirty="0"/>
              <a:t>這種模式已經在</a:t>
            </a:r>
            <a:endParaRPr lang="en-US" sz="4000" dirty="0"/>
          </a:p>
          <a:p>
            <a:pPr lvl="2"/>
            <a:r>
              <a:rPr sz="3600" dirty="0">
                <a:solidFill>
                  <a:srgbClr val="C00000"/>
                </a:solidFill>
              </a:rPr>
              <a:t>交通、住宿、工具租賃</a:t>
            </a:r>
            <a:endParaRPr lang="en-US" sz="3600" dirty="0">
              <a:solidFill>
                <a:srgbClr val="C00000"/>
              </a:solidFill>
            </a:endParaRPr>
          </a:p>
          <a:p>
            <a:pPr lvl="2"/>
            <a:r>
              <a:rPr sz="3600" dirty="0"/>
              <a:t>等領域取得了顯著成效。</a:t>
            </a:r>
            <a:endParaRPr lang="en-US" sz="3600" dirty="0"/>
          </a:p>
          <a:p>
            <a:pPr lvl="1"/>
            <a:r>
              <a:rPr lang="zh-CN" altLang="en-US" sz="4000" dirty="0"/>
              <a:t>範例：</a:t>
            </a:r>
            <a:endParaRPr lang="en-US" altLang="zh-CN" sz="4000" dirty="0"/>
          </a:p>
          <a:p>
            <a:pPr lvl="2"/>
            <a:r>
              <a:rPr sz="3600" dirty="0">
                <a:solidFill>
                  <a:srgbClr val="C00000"/>
                </a:solidFill>
                <a:highlight>
                  <a:srgbClr val="FFFF00"/>
                </a:highlight>
              </a:rPr>
              <a:t>Uber</a:t>
            </a:r>
            <a:r>
              <a:rPr lang="zh-CN" altLang="en-US" sz="3600" dirty="0">
                <a:solidFill>
                  <a:srgbClr val="C00000"/>
                </a:solidFill>
                <a:highlight>
                  <a:srgbClr val="FFFF00"/>
                </a:highlight>
              </a:rPr>
              <a:t>，</a:t>
            </a:r>
            <a:r>
              <a:rPr sz="3600" dirty="0">
                <a:solidFill>
                  <a:srgbClr val="C00000"/>
                </a:solidFill>
                <a:highlight>
                  <a:srgbClr val="FFFF00"/>
                </a:highlight>
              </a:rPr>
              <a:t>Airbnb等平台</a:t>
            </a:r>
            <a:endParaRPr lang="en-US" sz="3600" dirty="0">
              <a:solidFill>
                <a:srgbClr val="C00000"/>
              </a:solidFill>
              <a:highlight>
                <a:srgbClr val="FFFF00"/>
              </a:highlight>
            </a:endParaRPr>
          </a:p>
          <a:p>
            <a:pPr lvl="2"/>
            <a:r>
              <a:rPr sz="3600" dirty="0"/>
              <a:t>通過共享經濟模式，減少了資源的浪費。</a:t>
            </a:r>
            <a:endParaRPr lang="en-US" sz="3600" dirty="0"/>
          </a:p>
        </p:txBody>
      </p:sp>
      <p:sp>
        <p:nvSpPr>
          <p:cNvPr id="2" name="Title 1"/>
          <p:cNvSpPr>
            <a:spLocks noGrp="1"/>
          </p:cNvSpPr>
          <p:nvPr>
            <p:ph type="title"/>
          </p:nvPr>
        </p:nvSpPr>
        <p:spPr/>
        <p:txBody>
          <a:bodyPr/>
          <a:lstStyle/>
          <a:p>
            <a:r>
              <a:rPr dirty="0"/>
              <a:t>2.2 可持續經營模式的類型</a:t>
            </a:r>
          </a:p>
        </p:txBody>
      </p:sp>
    </p:spTree>
    <p:extLst>
      <p:ext uri="{BB962C8B-B14F-4D97-AF65-F5344CB8AC3E}">
        <p14:creationId xmlns:p14="http://schemas.microsoft.com/office/powerpoint/2010/main" val="3036150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530818B7-D3EC-4FF6-A316-5434DDE4FC49}"/>
              </a:ext>
            </a:extLst>
          </p:cNvPr>
          <p:cNvSpPr>
            <a:spLocks noGrp="1"/>
          </p:cNvSpPr>
          <p:nvPr>
            <p:ph idx="1"/>
          </p:nvPr>
        </p:nvSpPr>
        <p:spPr/>
        <p:txBody>
          <a:bodyPr>
            <a:normAutofit fontScale="85000" lnSpcReduction="20000"/>
          </a:bodyPr>
          <a:lstStyle/>
          <a:p>
            <a:r>
              <a:rPr lang="zh-TW" altLang="en-US" sz="5400" dirty="0"/>
              <a:t>在本單元中，我們</a:t>
            </a:r>
            <a:r>
              <a:rPr lang="zh-CN" altLang="en-US" sz="5400" dirty="0"/>
              <a:t>將</a:t>
            </a:r>
            <a:r>
              <a:rPr lang="zh-TW" altLang="en-US" sz="5400" dirty="0"/>
              <a:t>探討</a:t>
            </a:r>
          </a:p>
          <a:p>
            <a:pPr lvl="1"/>
            <a:r>
              <a:rPr lang="en-US" altLang="zh-CN" sz="4000" dirty="0">
                <a:solidFill>
                  <a:srgbClr val="7030A0"/>
                </a:solidFill>
              </a:rPr>
              <a:t>1.</a:t>
            </a:r>
            <a:r>
              <a:rPr lang="zh-TW" altLang="en-US" sz="4000" dirty="0">
                <a:solidFill>
                  <a:srgbClr val="7030A0"/>
                </a:solidFill>
              </a:rPr>
              <a:t>綠色科技的概念與發展趨勢、</a:t>
            </a:r>
          </a:p>
          <a:p>
            <a:pPr lvl="1"/>
            <a:r>
              <a:rPr lang="en-US" altLang="zh-CN" sz="4000" dirty="0">
                <a:solidFill>
                  <a:srgbClr val="7030A0"/>
                </a:solidFill>
              </a:rPr>
              <a:t>2.</a:t>
            </a:r>
            <a:r>
              <a:rPr lang="zh-TW" altLang="en-US" sz="4000" dirty="0">
                <a:solidFill>
                  <a:srgbClr val="7030A0"/>
                </a:solidFill>
              </a:rPr>
              <a:t>可持續發展的經營模式設計，</a:t>
            </a:r>
            <a:endParaRPr lang="en-US" altLang="zh-TW" sz="4000" dirty="0">
              <a:solidFill>
                <a:srgbClr val="7030A0"/>
              </a:solidFill>
            </a:endParaRPr>
          </a:p>
          <a:p>
            <a:pPr lvl="2"/>
            <a:r>
              <a:rPr lang="en-US" altLang="zh-TW" sz="3600" dirty="0">
                <a:solidFill>
                  <a:srgbClr val="7030A0"/>
                </a:solidFill>
              </a:rPr>
              <a:t>2.1 </a:t>
            </a:r>
            <a:r>
              <a:rPr lang="zh-TW" altLang="en-US" sz="3600" dirty="0">
                <a:solidFill>
                  <a:srgbClr val="7030A0"/>
                </a:solidFill>
              </a:rPr>
              <a:t>可持續經營模式的核心原則</a:t>
            </a:r>
          </a:p>
          <a:p>
            <a:pPr lvl="2"/>
            <a:r>
              <a:rPr lang="en-US" altLang="zh-TW" sz="3600" dirty="0">
                <a:solidFill>
                  <a:srgbClr val="7030A0"/>
                </a:solidFill>
              </a:rPr>
              <a:t>2.2 </a:t>
            </a:r>
            <a:r>
              <a:rPr lang="zh-TW" altLang="en-US" sz="4000" dirty="0">
                <a:solidFill>
                  <a:srgbClr val="7030A0"/>
                </a:solidFill>
              </a:rPr>
              <a:t>可持續經營模式的類型</a:t>
            </a:r>
          </a:p>
          <a:p>
            <a:pPr lvl="1"/>
            <a:r>
              <a:rPr lang="en-US" altLang="zh-CN" sz="4000" dirty="0">
                <a:solidFill>
                  <a:srgbClr val="7030A0"/>
                </a:solidFill>
              </a:rPr>
              <a:t>3.</a:t>
            </a:r>
            <a:r>
              <a:rPr lang="zh-TW" altLang="en-US" sz="4000" dirty="0">
                <a:solidFill>
                  <a:srgbClr val="7030A0"/>
                </a:solidFill>
              </a:rPr>
              <a:t>企業如何通過綠色科技實現可持續經營</a:t>
            </a:r>
            <a:endParaRPr lang="en-US" altLang="zh-TW" sz="4000" dirty="0">
              <a:solidFill>
                <a:srgbClr val="7030A0"/>
              </a:solidFill>
            </a:endParaRPr>
          </a:p>
          <a:p>
            <a:pPr lvl="2"/>
            <a:r>
              <a:rPr lang="en-US" altLang="zh-TW" sz="3600" dirty="0">
                <a:solidFill>
                  <a:srgbClr val="7030A0"/>
                </a:solidFill>
              </a:rPr>
              <a:t>3.1 </a:t>
            </a:r>
            <a:r>
              <a:rPr lang="zh-TW" altLang="en-US" sz="3600" dirty="0">
                <a:solidFill>
                  <a:srgbClr val="7030A0"/>
                </a:solidFill>
              </a:rPr>
              <a:t>整合綠色科技於企業運營中</a:t>
            </a:r>
            <a:endParaRPr lang="en-US" altLang="zh-TW" sz="3600" dirty="0">
              <a:solidFill>
                <a:srgbClr val="7030A0"/>
              </a:solidFill>
            </a:endParaRPr>
          </a:p>
          <a:p>
            <a:pPr lvl="2"/>
            <a:r>
              <a:rPr lang="en-US" altLang="zh-TW" sz="3600" dirty="0">
                <a:solidFill>
                  <a:srgbClr val="7030A0"/>
                </a:solidFill>
              </a:rPr>
              <a:t>3.2 </a:t>
            </a:r>
            <a:r>
              <a:rPr lang="zh-TW" altLang="en-US" sz="3600" dirty="0">
                <a:solidFill>
                  <a:srgbClr val="7030A0"/>
                </a:solidFill>
              </a:rPr>
              <a:t>建立綠色供應鏈</a:t>
            </a:r>
            <a:endParaRPr lang="en-US" altLang="zh-TW" sz="3600" dirty="0">
              <a:solidFill>
                <a:srgbClr val="7030A0"/>
              </a:solidFill>
            </a:endParaRPr>
          </a:p>
          <a:p>
            <a:pPr lvl="2"/>
            <a:r>
              <a:rPr lang="en-US" altLang="zh-TW" sz="3600" dirty="0">
                <a:solidFill>
                  <a:srgbClr val="7030A0"/>
                </a:solidFill>
              </a:rPr>
              <a:t>3.3 </a:t>
            </a:r>
            <a:r>
              <a:rPr lang="zh-TW" altLang="en-US" sz="3600" dirty="0">
                <a:solidFill>
                  <a:srgbClr val="7030A0"/>
                </a:solidFill>
              </a:rPr>
              <a:t>綠色創新與市場拓展</a:t>
            </a:r>
            <a:endParaRPr lang="zh-TW" altLang="en-US" dirty="0"/>
          </a:p>
        </p:txBody>
      </p:sp>
      <p:sp>
        <p:nvSpPr>
          <p:cNvPr id="3" name="標題 2">
            <a:extLst>
              <a:ext uri="{FF2B5EF4-FFF2-40B4-BE49-F238E27FC236}">
                <a16:creationId xmlns:a16="http://schemas.microsoft.com/office/drawing/2014/main" id="{E0F9D118-34CB-4CF9-AD31-247FBB7B3EF7}"/>
              </a:ext>
            </a:extLst>
          </p:cNvPr>
          <p:cNvSpPr>
            <a:spLocks noGrp="1"/>
          </p:cNvSpPr>
          <p:nvPr>
            <p:ph type="title"/>
          </p:nvPr>
        </p:nvSpPr>
        <p:spPr/>
        <p:txBody>
          <a:bodyPr/>
          <a:lstStyle/>
          <a:p>
            <a:r>
              <a:rPr lang="zh-CN" altLang="en-US" dirty="0"/>
              <a:t>單元綱要</a:t>
            </a:r>
            <a:endParaRPr lang="zh-TW" altLang="en-US" dirty="0"/>
          </a:p>
        </p:txBody>
      </p:sp>
    </p:spTree>
    <p:extLst>
      <p:ext uri="{BB962C8B-B14F-4D97-AF65-F5344CB8AC3E}">
        <p14:creationId xmlns:p14="http://schemas.microsoft.com/office/powerpoint/2010/main" val="506383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altLang="zh-TW" sz="6600" dirty="0">
                <a:solidFill>
                  <a:srgbClr val="7030A0"/>
                </a:solidFill>
              </a:rPr>
              <a:t>(3).</a:t>
            </a:r>
            <a:r>
              <a:rPr sz="6600" dirty="0">
                <a:solidFill>
                  <a:srgbClr val="7030A0"/>
                </a:solidFill>
              </a:rPr>
              <a:t>綠色供應鏈管理：</a:t>
            </a:r>
            <a:endParaRPr lang="en-US" sz="6600" dirty="0">
              <a:solidFill>
                <a:srgbClr val="7030A0"/>
              </a:solidFill>
            </a:endParaRPr>
          </a:p>
          <a:p>
            <a:pPr lvl="1"/>
            <a:r>
              <a:rPr sz="4800" dirty="0"/>
              <a:t>企業通過</a:t>
            </a:r>
            <a:r>
              <a:rPr sz="4800" dirty="0">
                <a:solidFill>
                  <a:srgbClr val="C00000"/>
                </a:solidFill>
              </a:rPr>
              <a:t>優化供應鏈中的各個環節</a:t>
            </a:r>
            <a:r>
              <a:rPr sz="4800" dirty="0"/>
              <a:t>，</a:t>
            </a:r>
            <a:r>
              <a:rPr sz="4800" dirty="0">
                <a:solidFill>
                  <a:srgbClr val="C00000"/>
                </a:solidFill>
              </a:rPr>
              <a:t>降低資源消耗</a:t>
            </a:r>
            <a:r>
              <a:rPr sz="4800" dirty="0"/>
              <a:t>和</a:t>
            </a:r>
            <a:r>
              <a:rPr sz="4800" dirty="0">
                <a:solidFill>
                  <a:srgbClr val="C00000"/>
                </a:solidFill>
              </a:rPr>
              <a:t>污染排放</a:t>
            </a:r>
            <a:r>
              <a:rPr sz="4800" dirty="0"/>
              <a:t>，實現可持續供應鏈管理。</a:t>
            </a:r>
            <a:endParaRPr lang="en-US" sz="4800" dirty="0"/>
          </a:p>
          <a:p>
            <a:pPr lvl="1"/>
            <a:r>
              <a:rPr lang="zh-CN" altLang="en-US" sz="4800" dirty="0"/>
              <a:t>範例：</a:t>
            </a:r>
            <a:endParaRPr lang="en-US" altLang="zh-CN" sz="4800" dirty="0"/>
          </a:p>
          <a:p>
            <a:pPr lvl="2"/>
            <a:r>
              <a:rPr sz="4400" dirty="0"/>
              <a:t>企業可以</a:t>
            </a:r>
            <a:r>
              <a:rPr sz="4400" dirty="0">
                <a:solidFill>
                  <a:srgbClr val="C00000"/>
                </a:solidFill>
                <a:highlight>
                  <a:srgbClr val="FFFF00"/>
                </a:highlight>
              </a:rPr>
              <a:t>選擇供應鏈中的綠色供應商</a:t>
            </a:r>
            <a:endParaRPr lang="en-US" sz="4400" dirty="0">
              <a:solidFill>
                <a:srgbClr val="C00000"/>
              </a:solidFill>
              <a:highlight>
                <a:srgbClr val="FFFF00"/>
              </a:highlight>
            </a:endParaRPr>
          </a:p>
          <a:p>
            <a:pPr lvl="2"/>
            <a:r>
              <a:rPr sz="4400" dirty="0"/>
              <a:t>並推動整個供應鏈的環保升級。</a:t>
            </a:r>
            <a:endParaRPr lang="en-US" sz="4400" dirty="0"/>
          </a:p>
        </p:txBody>
      </p:sp>
      <p:sp>
        <p:nvSpPr>
          <p:cNvPr id="2" name="Title 1"/>
          <p:cNvSpPr>
            <a:spLocks noGrp="1"/>
          </p:cNvSpPr>
          <p:nvPr>
            <p:ph type="title"/>
          </p:nvPr>
        </p:nvSpPr>
        <p:spPr/>
        <p:txBody>
          <a:bodyPr/>
          <a:lstStyle/>
          <a:p>
            <a:r>
              <a:rPr dirty="0"/>
              <a:t>2.2 可持續經營模式的類型</a:t>
            </a:r>
          </a:p>
        </p:txBody>
      </p:sp>
    </p:spTree>
    <p:extLst>
      <p:ext uri="{BB962C8B-B14F-4D97-AF65-F5344CB8AC3E}">
        <p14:creationId xmlns:p14="http://schemas.microsoft.com/office/powerpoint/2010/main" val="37943324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altLang="zh-TW" sz="6000" dirty="0">
                <a:solidFill>
                  <a:srgbClr val="7030A0"/>
                </a:solidFill>
              </a:rPr>
              <a:t>(4).</a:t>
            </a:r>
            <a:r>
              <a:rPr sz="6000" dirty="0">
                <a:solidFill>
                  <a:srgbClr val="7030A0"/>
                </a:solidFill>
              </a:rPr>
              <a:t>產品服務化：</a:t>
            </a:r>
            <a:endParaRPr lang="en-US" sz="6000" dirty="0">
              <a:solidFill>
                <a:srgbClr val="7030A0"/>
              </a:solidFill>
            </a:endParaRPr>
          </a:p>
          <a:p>
            <a:pPr lvl="1"/>
            <a:r>
              <a:rPr sz="4400" dirty="0"/>
              <a:t>企業將</a:t>
            </a:r>
            <a:r>
              <a:rPr sz="4400" dirty="0">
                <a:solidFill>
                  <a:srgbClr val="C00000"/>
                </a:solidFill>
              </a:rPr>
              <a:t>產品作為服務的一部分來提供</a:t>
            </a:r>
            <a:r>
              <a:rPr sz="4400" dirty="0"/>
              <a:t>，從而降低資源消耗和環境影響。</a:t>
            </a:r>
            <a:endParaRPr lang="en-US" sz="4400" dirty="0"/>
          </a:p>
          <a:p>
            <a:pPr lvl="1"/>
            <a:r>
              <a:rPr lang="zh-CN" altLang="en-US" sz="4400" dirty="0"/>
              <a:t>範例：</a:t>
            </a:r>
            <a:endParaRPr lang="en-US" altLang="zh-CN" sz="4400" dirty="0"/>
          </a:p>
          <a:p>
            <a:pPr lvl="2"/>
            <a:r>
              <a:rPr sz="4000" dirty="0">
                <a:solidFill>
                  <a:srgbClr val="C00000"/>
                </a:solidFill>
              </a:rPr>
              <a:t>洗衣機製造商</a:t>
            </a:r>
            <a:r>
              <a:rPr lang="zh-CN" altLang="en-US" sz="4000" dirty="0">
                <a:solidFill>
                  <a:srgbClr val="C00000"/>
                </a:solidFill>
              </a:rPr>
              <a:t>：</a:t>
            </a:r>
            <a:endParaRPr lang="en-US" altLang="zh-CN" sz="4000" dirty="0">
              <a:solidFill>
                <a:srgbClr val="C00000"/>
              </a:solidFill>
            </a:endParaRPr>
          </a:p>
          <a:p>
            <a:pPr lvl="2"/>
            <a:r>
              <a:rPr sz="4000" dirty="0"/>
              <a:t>可以</a:t>
            </a:r>
            <a:r>
              <a:rPr sz="4000" dirty="0">
                <a:solidFill>
                  <a:srgbClr val="C00000"/>
                </a:solidFill>
                <a:highlight>
                  <a:srgbClr val="FFFF00"/>
                </a:highlight>
              </a:rPr>
              <a:t>提供按次付費的洗衣服務</a:t>
            </a:r>
            <a:r>
              <a:rPr sz="4000" dirty="0"/>
              <a:t>，</a:t>
            </a:r>
            <a:endParaRPr lang="en-US" sz="4000" dirty="0"/>
          </a:p>
          <a:p>
            <a:pPr lvl="2"/>
            <a:r>
              <a:rPr sz="4000" dirty="0"/>
              <a:t>而</a:t>
            </a:r>
            <a:r>
              <a:rPr sz="4000" dirty="0">
                <a:solidFill>
                  <a:srgbClr val="C00000"/>
                </a:solidFill>
              </a:rPr>
              <a:t>不是直接銷售洗衣機</a:t>
            </a:r>
            <a:r>
              <a:rPr sz="4000" dirty="0"/>
              <a:t>，</a:t>
            </a:r>
            <a:endParaRPr lang="en-US" sz="4000" dirty="0"/>
          </a:p>
          <a:p>
            <a:pPr lvl="2"/>
            <a:r>
              <a:rPr sz="4000" dirty="0"/>
              <a:t>這樣可以有效延長設備的使用壽命</a:t>
            </a:r>
          </a:p>
        </p:txBody>
      </p:sp>
      <p:sp>
        <p:nvSpPr>
          <p:cNvPr id="2" name="Title 1"/>
          <p:cNvSpPr>
            <a:spLocks noGrp="1"/>
          </p:cNvSpPr>
          <p:nvPr>
            <p:ph type="title"/>
          </p:nvPr>
        </p:nvSpPr>
        <p:spPr/>
        <p:txBody>
          <a:bodyPr/>
          <a:lstStyle/>
          <a:p>
            <a:r>
              <a:rPr dirty="0"/>
              <a:t>2.2 可持續經營模式的類型</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標題 3">
            <a:extLst>
              <a:ext uri="{FF2B5EF4-FFF2-40B4-BE49-F238E27FC236}">
                <a16:creationId xmlns:a16="http://schemas.microsoft.com/office/drawing/2014/main" id="{940C4F24-8925-4B53-8761-6B814DAC7C5A}"/>
              </a:ext>
            </a:extLst>
          </p:cNvPr>
          <p:cNvSpPr>
            <a:spLocks noGrp="1"/>
          </p:cNvSpPr>
          <p:nvPr>
            <p:ph type="subTitle" idx="1"/>
          </p:nvPr>
        </p:nvSpPr>
        <p:spPr/>
        <p:txBody>
          <a:bodyPr/>
          <a:lstStyle/>
          <a:p>
            <a:r>
              <a:rPr lang="en-US" altLang="zh-TW" dirty="0"/>
              <a:t>3. </a:t>
            </a:r>
            <a:r>
              <a:rPr lang="zh-TW" altLang="en-US" dirty="0"/>
              <a:t>企業如何通過綠色科技實現可持續經營</a:t>
            </a:r>
          </a:p>
        </p:txBody>
      </p:sp>
    </p:spTree>
    <p:extLst>
      <p:ext uri="{BB962C8B-B14F-4D97-AF65-F5344CB8AC3E}">
        <p14:creationId xmlns:p14="http://schemas.microsoft.com/office/powerpoint/2010/main" val="13784227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530818B7-D3EC-4FF6-A316-5434DDE4FC49}"/>
              </a:ext>
            </a:extLst>
          </p:cNvPr>
          <p:cNvSpPr>
            <a:spLocks noGrp="1"/>
          </p:cNvSpPr>
          <p:nvPr>
            <p:ph idx="1"/>
          </p:nvPr>
        </p:nvSpPr>
        <p:spPr/>
        <p:txBody>
          <a:bodyPr>
            <a:normAutofit fontScale="85000" lnSpcReduction="20000"/>
          </a:bodyPr>
          <a:lstStyle/>
          <a:p>
            <a:r>
              <a:rPr lang="zh-TW" altLang="en-US" sz="5400" dirty="0"/>
              <a:t>在本單元中，我們</a:t>
            </a:r>
            <a:r>
              <a:rPr lang="zh-CN" altLang="en-US" sz="5400" dirty="0"/>
              <a:t>將</a:t>
            </a:r>
            <a:r>
              <a:rPr lang="zh-TW" altLang="en-US" sz="5400" dirty="0"/>
              <a:t>探討</a:t>
            </a:r>
          </a:p>
          <a:p>
            <a:pPr lvl="1"/>
            <a:r>
              <a:rPr lang="en-US" altLang="zh-CN" sz="4000" dirty="0">
                <a:solidFill>
                  <a:srgbClr val="7030A0"/>
                </a:solidFill>
              </a:rPr>
              <a:t>1.</a:t>
            </a:r>
            <a:r>
              <a:rPr lang="zh-TW" altLang="en-US" sz="4000" dirty="0">
                <a:solidFill>
                  <a:srgbClr val="7030A0"/>
                </a:solidFill>
              </a:rPr>
              <a:t>綠色科技的概念與發展趨勢、</a:t>
            </a:r>
          </a:p>
          <a:p>
            <a:pPr lvl="1"/>
            <a:r>
              <a:rPr lang="en-US" altLang="zh-CN" sz="4000" dirty="0">
                <a:solidFill>
                  <a:srgbClr val="7030A0"/>
                </a:solidFill>
              </a:rPr>
              <a:t>2.</a:t>
            </a:r>
            <a:r>
              <a:rPr lang="zh-TW" altLang="en-US" sz="4000" dirty="0">
                <a:solidFill>
                  <a:srgbClr val="7030A0"/>
                </a:solidFill>
              </a:rPr>
              <a:t>可持續發展的經營模式設計，</a:t>
            </a:r>
            <a:endParaRPr lang="en-US" altLang="zh-TW" sz="4000" dirty="0">
              <a:solidFill>
                <a:srgbClr val="7030A0"/>
              </a:solidFill>
            </a:endParaRPr>
          </a:p>
          <a:p>
            <a:pPr lvl="2"/>
            <a:r>
              <a:rPr lang="en-US" altLang="zh-TW" sz="3600" dirty="0">
                <a:solidFill>
                  <a:srgbClr val="7030A0"/>
                </a:solidFill>
              </a:rPr>
              <a:t>2.1 </a:t>
            </a:r>
            <a:r>
              <a:rPr lang="zh-TW" altLang="en-US" sz="3600" dirty="0">
                <a:solidFill>
                  <a:srgbClr val="7030A0"/>
                </a:solidFill>
              </a:rPr>
              <a:t>可持續經營模式的核心原則</a:t>
            </a:r>
          </a:p>
          <a:p>
            <a:pPr lvl="2"/>
            <a:r>
              <a:rPr lang="en-US" altLang="zh-TW" sz="3600" dirty="0">
                <a:solidFill>
                  <a:srgbClr val="7030A0"/>
                </a:solidFill>
              </a:rPr>
              <a:t>2.2 </a:t>
            </a:r>
            <a:r>
              <a:rPr lang="zh-TW" altLang="en-US" sz="4000" dirty="0">
                <a:solidFill>
                  <a:srgbClr val="7030A0"/>
                </a:solidFill>
              </a:rPr>
              <a:t>可持續經營模式的類型</a:t>
            </a:r>
          </a:p>
          <a:p>
            <a:pPr lvl="1"/>
            <a:r>
              <a:rPr lang="en-US" altLang="zh-CN" sz="4000" dirty="0">
                <a:solidFill>
                  <a:srgbClr val="7030A0"/>
                </a:solidFill>
              </a:rPr>
              <a:t>3.</a:t>
            </a:r>
            <a:r>
              <a:rPr lang="zh-TW" altLang="en-US" sz="4000" dirty="0">
                <a:solidFill>
                  <a:srgbClr val="7030A0"/>
                </a:solidFill>
              </a:rPr>
              <a:t>企業如何通過綠色科技實現可持續經營</a:t>
            </a:r>
            <a:endParaRPr lang="en-US" altLang="zh-TW" sz="4000" dirty="0">
              <a:solidFill>
                <a:srgbClr val="7030A0"/>
              </a:solidFill>
            </a:endParaRPr>
          </a:p>
          <a:p>
            <a:pPr lvl="2"/>
            <a:r>
              <a:rPr lang="en-US" altLang="zh-TW" sz="3600" dirty="0">
                <a:solidFill>
                  <a:srgbClr val="7030A0"/>
                </a:solidFill>
              </a:rPr>
              <a:t>3.1 </a:t>
            </a:r>
            <a:r>
              <a:rPr lang="zh-TW" altLang="en-US" sz="3600" dirty="0">
                <a:solidFill>
                  <a:srgbClr val="7030A0"/>
                </a:solidFill>
              </a:rPr>
              <a:t>整合綠色科技於企業運營中</a:t>
            </a:r>
            <a:endParaRPr lang="en-US" altLang="zh-TW" sz="3600" dirty="0">
              <a:solidFill>
                <a:srgbClr val="7030A0"/>
              </a:solidFill>
            </a:endParaRPr>
          </a:p>
          <a:p>
            <a:pPr lvl="2"/>
            <a:r>
              <a:rPr lang="en-US" altLang="zh-TW" sz="3600" dirty="0">
                <a:solidFill>
                  <a:srgbClr val="7030A0"/>
                </a:solidFill>
              </a:rPr>
              <a:t>3.2 </a:t>
            </a:r>
            <a:r>
              <a:rPr lang="zh-TW" altLang="en-US" sz="3600" dirty="0">
                <a:solidFill>
                  <a:srgbClr val="7030A0"/>
                </a:solidFill>
              </a:rPr>
              <a:t>建立綠色供應鏈</a:t>
            </a:r>
            <a:endParaRPr lang="en-US" altLang="zh-TW" sz="3600" dirty="0">
              <a:solidFill>
                <a:srgbClr val="7030A0"/>
              </a:solidFill>
            </a:endParaRPr>
          </a:p>
          <a:p>
            <a:pPr lvl="2"/>
            <a:r>
              <a:rPr lang="en-US" altLang="zh-TW" sz="3600" dirty="0">
                <a:solidFill>
                  <a:srgbClr val="7030A0"/>
                </a:solidFill>
              </a:rPr>
              <a:t>3.3 </a:t>
            </a:r>
            <a:r>
              <a:rPr lang="zh-TW" altLang="en-US" sz="3600" dirty="0">
                <a:solidFill>
                  <a:srgbClr val="7030A0"/>
                </a:solidFill>
              </a:rPr>
              <a:t>綠色創新與市場拓展</a:t>
            </a:r>
            <a:endParaRPr lang="zh-TW" altLang="en-US" dirty="0"/>
          </a:p>
        </p:txBody>
      </p:sp>
      <p:sp>
        <p:nvSpPr>
          <p:cNvPr id="3" name="標題 2">
            <a:extLst>
              <a:ext uri="{FF2B5EF4-FFF2-40B4-BE49-F238E27FC236}">
                <a16:creationId xmlns:a16="http://schemas.microsoft.com/office/drawing/2014/main" id="{E0F9D118-34CB-4CF9-AD31-247FBB7B3EF7}"/>
              </a:ext>
            </a:extLst>
          </p:cNvPr>
          <p:cNvSpPr>
            <a:spLocks noGrp="1"/>
          </p:cNvSpPr>
          <p:nvPr>
            <p:ph type="title"/>
          </p:nvPr>
        </p:nvSpPr>
        <p:spPr/>
        <p:txBody>
          <a:bodyPr/>
          <a:lstStyle/>
          <a:p>
            <a:r>
              <a:rPr lang="zh-CN" altLang="en-US" dirty="0"/>
              <a:t>單元綱要</a:t>
            </a:r>
            <a:endParaRPr lang="zh-TW" altLang="en-US" dirty="0"/>
          </a:p>
        </p:txBody>
      </p:sp>
    </p:spTree>
    <p:extLst>
      <p:ext uri="{BB962C8B-B14F-4D97-AF65-F5344CB8AC3E}">
        <p14:creationId xmlns:p14="http://schemas.microsoft.com/office/powerpoint/2010/main" val="34003368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標題 3">
            <a:extLst>
              <a:ext uri="{FF2B5EF4-FFF2-40B4-BE49-F238E27FC236}">
                <a16:creationId xmlns:a16="http://schemas.microsoft.com/office/drawing/2014/main" id="{940C4F24-8925-4B53-8761-6B814DAC7C5A}"/>
              </a:ext>
            </a:extLst>
          </p:cNvPr>
          <p:cNvSpPr>
            <a:spLocks noGrp="1"/>
          </p:cNvSpPr>
          <p:nvPr>
            <p:ph type="subTitle" idx="1"/>
          </p:nvPr>
        </p:nvSpPr>
        <p:spPr/>
        <p:txBody>
          <a:bodyPr/>
          <a:lstStyle/>
          <a:p>
            <a:r>
              <a:rPr lang="en-US" altLang="zh-TW" dirty="0"/>
              <a:t>3.1 </a:t>
            </a:r>
            <a:r>
              <a:rPr lang="zh-TW" altLang="en-US" dirty="0"/>
              <a:t>整合綠色科技於企業運營中</a:t>
            </a:r>
          </a:p>
        </p:txBody>
      </p:sp>
    </p:spTree>
    <p:extLst>
      <p:ext uri="{BB962C8B-B14F-4D97-AF65-F5344CB8AC3E}">
        <p14:creationId xmlns:p14="http://schemas.microsoft.com/office/powerpoint/2010/main" val="29848984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3999" cy="5121275"/>
          </a:xfrm>
        </p:spPr>
        <p:txBody>
          <a:bodyPr>
            <a:normAutofit fontScale="92500" lnSpcReduction="10000"/>
          </a:bodyPr>
          <a:lstStyle/>
          <a:p>
            <a:r>
              <a:rPr sz="3200" dirty="0"/>
              <a:t>企業在追求可持續經營的過程中，應該將綠色科技整合到其運營的各個環節</a:t>
            </a:r>
            <a:r>
              <a:rPr lang="zh-CN" altLang="en-US" sz="3200" dirty="0"/>
              <a:t>：</a:t>
            </a:r>
            <a:r>
              <a:rPr lang="en-US" altLang="zh-CN" sz="3200" dirty="0"/>
              <a:t>【</a:t>
            </a:r>
            <a:r>
              <a:rPr sz="3200" dirty="0">
                <a:highlight>
                  <a:srgbClr val="FFFF00"/>
                </a:highlight>
              </a:rPr>
              <a:t>產品設計、生產流程</a:t>
            </a:r>
            <a:r>
              <a:rPr lang="zh-TW" altLang="en-US" sz="3200" dirty="0">
                <a:highlight>
                  <a:srgbClr val="FFFF00"/>
                </a:highlight>
              </a:rPr>
              <a:t>、</a:t>
            </a:r>
            <a:r>
              <a:rPr sz="3200" dirty="0">
                <a:highlight>
                  <a:srgbClr val="FFFF00"/>
                </a:highlight>
              </a:rPr>
              <a:t>物流配送</a:t>
            </a:r>
            <a:r>
              <a:rPr lang="en-US" altLang="zh-CN" sz="3200" dirty="0"/>
              <a:t>】</a:t>
            </a:r>
            <a:r>
              <a:rPr sz="3200" dirty="0"/>
              <a:t>，全面提升環保效益。例如：</a:t>
            </a:r>
            <a:endParaRPr lang="en-US" sz="3200" dirty="0"/>
          </a:p>
          <a:p>
            <a:r>
              <a:rPr lang="en-US" dirty="0">
                <a:solidFill>
                  <a:srgbClr val="7030A0"/>
                </a:solidFill>
              </a:rPr>
              <a:t>(1). </a:t>
            </a:r>
            <a:r>
              <a:rPr dirty="0">
                <a:solidFill>
                  <a:srgbClr val="7030A0"/>
                </a:solidFill>
              </a:rPr>
              <a:t>綠色產品設計：</a:t>
            </a:r>
            <a:endParaRPr lang="en-US" dirty="0">
              <a:solidFill>
                <a:srgbClr val="7030A0"/>
              </a:solidFill>
            </a:endParaRPr>
          </a:p>
          <a:p>
            <a:pPr lvl="1"/>
            <a:r>
              <a:rPr sz="4000" dirty="0"/>
              <a:t>企業應該在產品設計階段就考慮環保因素，如</a:t>
            </a:r>
            <a:endParaRPr lang="en-US" sz="4000" dirty="0"/>
          </a:p>
          <a:p>
            <a:pPr lvl="2"/>
            <a:r>
              <a:rPr sz="3600" dirty="0">
                <a:solidFill>
                  <a:srgbClr val="C00000"/>
                </a:solidFill>
                <a:highlight>
                  <a:srgbClr val="FFFF00"/>
                </a:highlight>
              </a:rPr>
              <a:t>選擇可再生材料、</a:t>
            </a:r>
            <a:endParaRPr lang="en-US" sz="3600" dirty="0">
              <a:solidFill>
                <a:srgbClr val="C00000"/>
              </a:solidFill>
              <a:highlight>
                <a:srgbClr val="FFFF00"/>
              </a:highlight>
            </a:endParaRPr>
          </a:p>
          <a:p>
            <a:pPr lvl="2"/>
            <a:r>
              <a:rPr lang="zh-TW" altLang="en-US" sz="3600" dirty="0">
                <a:solidFill>
                  <a:srgbClr val="C00000"/>
                </a:solidFill>
                <a:highlight>
                  <a:srgbClr val="FFFF00"/>
                </a:highlight>
              </a:rPr>
              <a:t>設計易於拆卸、</a:t>
            </a:r>
            <a:r>
              <a:rPr lang="zh-CN" altLang="en-US" sz="3600" dirty="0">
                <a:solidFill>
                  <a:srgbClr val="C00000"/>
                </a:solidFill>
                <a:highlight>
                  <a:srgbClr val="FFFF00"/>
                </a:highlight>
              </a:rPr>
              <a:t>易</a:t>
            </a:r>
            <a:r>
              <a:rPr lang="zh-TW" altLang="en-US" sz="3600" dirty="0">
                <a:solidFill>
                  <a:srgbClr val="C00000"/>
                </a:solidFill>
                <a:highlight>
                  <a:srgbClr val="FFFF00"/>
                </a:highlight>
              </a:rPr>
              <a:t>回收的產品結構，</a:t>
            </a:r>
          </a:p>
          <a:p>
            <a:pPr lvl="1"/>
            <a:r>
              <a:rPr sz="4000" dirty="0"/>
              <a:t>從源頭上減少資源消耗和環境負荷。</a:t>
            </a:r>
            <a:endParaRPr lang="en-US" sz="4000" dirty="0"/>
          </a:p>
        </p:txBody>
      </p:sp>
      <p:sp>
        <p:nvSpPr>
          <p:cNvPr id="2" name="Title 1"/>
          <p:cNvSpPr>
            <a:spLocks noGrp="1"/>
          </p:cNvSpPr>
          <p:nvPr>
            <p:ph type="title"/>
          </p:nvPr>
        </p:nvSpPr>
        <p:spPr/>
        <p:txBody>
          <a:bodyPr/>
          <a:lstStyle/>
          <a:p>
            <a:r>
              <a:rPr dirty="0"/>
              <a:t>3.1 整合綠色科技於企業運營中</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altLang="zh-TW" sz="5400" dirty="0">
                <a:solidFill>
                  <a:srgbClr val="7030A0"/>
                </a:solidFill>
              </a:rPr>
              <a:t>(2). </a:t>
            </a:r>
            <a:r>
              <a:rPr sz="5400" dirty="0">
                <a:solidFill>
                  <a:srgbClr val="7030A0"/>
                </a:solidFill>
              </a:rPr>
              <a:t>清潔生產技術：</a:t>
            </a:r>
            <a:endParaRPr lang="en-US" sz="5400" dirty="0">
              <a:solidFill>
                <a:srgbClr val="7030A0"/>
              </a:solidFill>
            </a:endParaRPr>
          </a:p>
          <a:p>
            <a:pPr lvl="1"/>
            <a:r>
              <a:rPr sz="4000" dirty="0"/>
              <a:t>通過</a:t>
            </a:r>
            <a:r>
              <a:rPr sz="4000" dirty="0">
                <a:solidFill>
                  <a:srgbClr val="C00000"/>
                </a:solidFill>
              </a:rPr>
              <a:t>採用低能耗、低污染</a:t>
            </a:r>
            <a:r>
              <a:rPr sz="4000" dirty="0"/>
              <a:t>的生產技術，企業可以顯著降低生產過程中的碳排放和污染物排放。</a:t>
            </a:r>
            <a:endParaRPr lang="en-US" sz="4000" dirty="0"/>
          </a:p>
          <a:p>
            <a:pPr lvl="1"/>
            <a:r>
              <a:rPr sz="4000" dirty="0"/>
              <a:t>例如</a:t>
            </a:r>
            <a:r>
              <a:rPr lang="zh-CN" altLang="en-US" sz="4000" dirty="0"/>
              <a:t>：</a:t>
            </a:r>
            <a:endParaRPr lang="en-US" altLang="zh-CN" sz="4000" dirty="0"/>
          </a:p>
          <a:p>
            <a:pPr lvl="2"/>
            <a:r>
              <a:rPr sz="3600" dirty="0">
                <a:solidFill>
                  <a:srgbClr val="C00000"/>
                </a:solidFill>
              </a:rPr>
              <a:t>使用</a:t>
            </a:r>
            <a:r>
              <a:rPr sz="3600" dirty="0">
                <a:solidFill>
                  <a:srgbClr val="C00000"/>
                </a:solidFill>
                <a:highlight>
                  <a:srgbClr val="FFFF00"/>
                </a:highlight>
              </a:rPr>
              <a:t>再生能源供電</a:t>
            </a:r>
            <a:r>
              <a:rPr sz="3600" dirty="0">
                <a:solidFill>
                  <a:srgbClr val="C00000"/>
                </a:solidFill>
              </a:rPr>
              <a:t>，</a:t>
            </a:r>
            <a:endParaRPr lang="en-US" sz="3600" dirty="0">
              <a:solidFill>
                <a:srgbClr val="C00000"/>
              </a:solidFill>
            </a:endParaRPr>
          </a:p>
          <a:p>
            <a:pPr lvl="2"/>
            <a:r>
              <a:rPr sz="3600" dirty="0">
                <a:solidFill>
                  <a:srgbClr val="C00000"/>
                </a:solidFill>
              </a:rPr>
              <a:t>引入</a:t>
            </a:r>
            <a:r>
              <a:rPr sz="3600" dirty="0">
                <a:solidFill>
                  <a:srgbClr val="C00000"/>
                </a:solidFill>
                <a:highlight>
                  <a:srgbClr val="FFFF00"/>
                </a:highlight>
              </a:rPr>
              <a:t>閉環生產系統</a:t>
            </a:r>
            <a:r>
              <a:rPr sz="3600" dirty="0">
                <a:solidFill>
                  <a:srgbClr val="C00000"/>
                </a:solidFill>
              </a:rPr>
              <a:t>，</a:t>
            </a:r>
            <a:endParaRPr lang="en-US" sz="3600" dirty="0">
              <a:solidFill>
                <a:srgbClr val="C00000"/>
              </a:solidFill>
            </a:endParaRPr>
          </a:p>
          <a:p>
            <a:pPr lvl="2"/>
            <a:r>
              <a:rPr sz="3600" dirty="0">
                <a:solidFill>
                  <a:srgbClr val="C00000"/>
                </a:solidFill>
              </a:rPr>
              <a:t>將生產過程中的</a:t>
            </a:r>
            <a:r>
              <a:rPr sz="3600" dirty="0">
                <a:solidFill>
                  <a:srgbClr val="C00000"/>
                </a:solidFill>
                <a:highlight>
                  <a:srgbClr val="FFFF00"/>
                </a:highlight>
              </a:rPr>
              <a:t>廢棄物轉化為二次原材</a:t>
            </a:r>
            <a:r>
              <a:rPr sz="3600" dirty="0">
                <a:solidFill>
                  <a:srgbClr val="C00000"/>
                </a:solidFill>
              </a:rPr>
              <a:t>料</a:t>
            </a:r>
            <a:endParaRPr lang="en-US" sz="3600" dirty="0">
              <a:solidFill>
                <a:srgbClr val="C00000"/>
              </a:solidFill>
            </a:endParaRPr>
          </a:p>
        </p:txBody>
      </p:sp>
      <p:sp>
        <p:nvSpPr>
          <p:cNvPr id="2" name="Title 1"/>
          <p:cNvSpPr>
            <a:spLocks noGrp="1"/>
          </p:cNvSpPr>
          <p:nvPr>
            <p:ph type="title"/>
          </p:nvPr>
        </p:nvSpPr>
        <p:spPr/>
        <p:txBody>
          <a:bodyPr/>
          <a:lstStyle/>
          <a:p>
            <a:r>
              <a:t>3.1 整合綠色科技於企業運營中</a:t>
            </a:r>
          </a:p>
        </p:txBody>
      </p:sp>
    </p:spTree>
    <p:extLst>
      <p:ext uri="{BB962C8B-B14F-4D97-AF65-F5344CB8AC3E}">
        <p14:creationId xmlns:p14="http://schemas.microsoft.com/office/powerpoint/2010/main" val="33371026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806E9420-F870-4CA4-B1F8-C4A627121EF3}"/>
              </a:ext>
            </a:extLst>
          </p:cNvPr>
          <p:cNvSpPr>
            <a:spLocks noGrp="1"/>
          </p:cNvSpPr>
          <p:nvPr>
            <p:ph idx="1"/>
          </p:nvPr>
        </p:nvSpPr>
        <p:spPr/>
        <p:txBody>
          <a:bodyPr>
            <a:normAutofit fontScale="92500" lnSpcReduction="10000"/>
          </a:bodyPr>
          <a:lstStyle/>
          <a:p>
            <a:r>
              <a:rPr lang="en-US" altLang="zh-TW" dirty="0"/>
              <a:t>【</a:t>
            </a:r>
            <a:r>
              <a:rPr lang="zh-TW" altLang="en-US" dirty="0"/>
              <a:t>閉環生產系統</a:t>
            </a:r>
            <a:r>
              <a:rPr lang="en-US" altLang="zh-TW" dirty="0"/>
              <a:t>】</a:t>
            </a:r>
            <a:r>
              <a:rPr lang="zh-TW" altLang="en-US" dirty="0"/>
              <a:t>是指</a:t>
            </a:r>
            <a:endParaRPr lang="en-US" altLang="zh-TW" dirty="0"/>
          </a:p>
          <a:p>
            <a:pPr lvl="1"/>
            <a:r>
              <a:rPr lang="zh-TW" altLang="en-US" dirty="0"/>
              <a:t>一種生產模式，在該模式下，</a:t>
            </a:r>
            <a:r>
              <a:rPr lang="zh-TW" altLang="en-US" dirty="0">
                <a:solidFill>
                  <a:srgbClr val="C00000"/>
                </a:solidFill>
              </a:rPr>
              <a:t>生產過程中所產生的廢棄物和副產品被回收再利用</a:t>
            </a:r>
            <a:r>
              <a:rPr lang="zh-TW" altLang="en-US" dirty="0"/>
              <a:t>，</a:t>
            </a:r>
            <a:endParaRPr lang="en-US" altLang="zh-TW" dirty="0"/>
          </a:p>
          <a:p>
            <a:pPr lvl="1"/>
            <a:r>
              <a:rPr lang="zh-TW" altLang="en-US" dirty="0"/>
              <a:t>從而形成一個資源的</a:t>
            </a:r>
            <a:r>
              <a:rPr lang="zh-TW" altLang="en-US" dirty="0">
                <a:highlight>
                  <a:srgbClr val="FFFF00"/>
                </a:highlight>
              </a:rPr>
              <a:t>封閉循環系統</a:t>
            </a:r>
            <a:r>
              <a:rPr lang="zh-TW" altLang="en-US" dirty="0"/>
              <a:t>。</a:t>
            </a:r>
            <a:endParaRPr lang="en-US" altLang="zh-TW" dirty="0"/>
          </a:p>
          <a:p>
            <a:r>
              <a:rPr lang="zh-TW" altLang="en-US" dirty="0"/>
              <a:t>閉環生產系統的關鍵特點包括：</a:t>
            </a:r>
          </a:p>
          <a:p>
            <a:pPr lvl="1">
              <a:buFont typeface="+mj-lt"/>
              <a:buAutoNum type="arabicPeriod"/>
            </a:pPr>
            <a:r>
              <a:rPr lang="zh-TW" altLang="en-US" b="1" dirty="0">
                <a:solidFill>
                  <a:srgbClr val="7030A0"/>
                </a:solidFill>
              </a:rPr>
              <a:t>資源再利用</a:t>
            </a:r>
            <a:r>
              <a:rPr lang="zh-TW" altLang="en-US" dirty="0">
                <a:solidFill>
                  <a:srgbClr val="7030A0"/>
                </a:solidFill>
              </a:rPr>
              <a:t>：</a:t>
            </a:r>
            <a:endParaRPr lang="en-US" altLang="zh-TW" dirty="0">
              <a:solidFill>
                <a:srgbClr val="7030A0"/>
              </a:solidFill>
            </a:endParaRPr>
          </a:p>
          <a:p>
            <a:pPr lvl="1">
              <a:buFont typeface="+mj-lt"/>
              <a:buAutoNum type="arabicPeriod"/>
            </a:pPr>
            <a:r>
              <a:rPr lang="zh-TW" altLang="en-US" b="1" dirty="0">
                <a:solidFill>
                  <a:srgbClr val="7030A0"/>
                </a:solidFill>
              </a:rPr>
              <a:t>循環經濟理念</a:t>
            </a:r>
            <a:endParaRPr lang="en-US" altLang="zh-TW" b="1" dirty="0">
              <a:solidFill>
                <a:srgbClr val="7030A0"/>
              </a:solidFill>
            </a:endParaRPr>
          </a:p>
          <a:p>
            <a:pPr lvl="1">
              <a:buFont typeface="+mj-lt"/>
              <a:buAutoNum type="arabicPeriod"/>
            </a:pPr>
            <a:r>
              <a:rPr lang="zh-TW" altLang="en-US" b="1" dirty="0">
                <a:solidFill>
                  <a:srgbClr val="7030A0"/>
                </a:solidFill>
              </a:rPr>
              <a:t>減少環境影響全生命周期管理</a:t>
            </a:r>
            <a:endParaRPr lang="en-US" altLang="zh-TW" b="1" dirty="0">
              <a:solidFill>
                <a:srgbClr val="7030A0"/>
              </a:solidFill>
            </a:endParaRPr>
          </a:p>
          <a:p>
            <a:pPr lvl="1">
              <a:buFont typeface="+mj-lt"/>
              <a:buAutoNum type="arabicPeriod"/>
            </a:pPr>
            <a:r>
              <a:rPr lang="zh-TW" altLang="en-US" b="1" dirty="0">
                <a:solidFill>
                  <a:srgbClr val="7030A0"/>
                </a:solidFill>
              </a:rPr>
              <a:t>創新與技術驅動</a:t>
            </a:r>
            <a:r>
              <a:rPr lang="zh-TW" altLang="en-US" dirty="0">
                <a:solidFill>
                  <a:srgbClr val="7030A0"/>
                </a:solidFill>
              </a:rPr>
              <a:t>：</a:t>
            </a:r>
          </a:p>
          <a:p>
            <a:pPr lvl="1">
              <a:buFont typeface="+mj-lt"/>
              <a:buAutoNum type="arabicPeriod"/>
            </a:pPr>
            <a:r>
              <a:rPr lang="zh-TW" altLang="en-US" b="1" dirty="0">
                <a:solidFill>
                  <a:srgbClr val="7030A0"/>
                </a:solidFill>
              </a:rPr>
              <a:t>經濟與環境效益</a:t>
            </a:r>
            <a:r>
              <a:rPr lang="zh-TW" altLang="en-US" dirty="0">
                <a:solidFill>
                  <a:srgbClr val="7030A0"/>
                </a:solidFill>
              </a:rPr>
              <a:t>：</a:t>
            </a:r>
          </a:p>
          <a:p>
            <a:endParaRPr lang="zh-TW" altLang="en-US" dirty="0"/>
          </a:p>
        </p:txBody>
      </p:sp>
      <p:sp>
        <p:nvSpPr>
          <p:cNvPr id="3" name="標題 2">
            <a:extLst>
              <a:ext uri="{FF2B5EF4-FFF2-40B4-BE49-F238E27FC236}">
                <a16:creationId xmlns:a16="http://schemas.microsoft.com/office/drawing/2014/main" id="{CE8DDB1D-72F2-494D-BEE5-A4528FED7449}"/>
              </a:ext>
            </a:extLst>
          </p:cNvPr>
          <p:cNvSpPr>
            <a:spLocks noGrp="1"/>
          </p:cNvSpPr>
          <p:nvPr>
            <p:ph type="title"/>
          </p:nvPr>
        </p:nvSpPr>
        <p:spPr/>
        <p:txBody>
          <a:bodyPr>
            <a:normAutofit fontScale="90000"/>
          </a:bodyPr>
          <a:lstStyle/>
          <a:p>
            <a:r>
              <a:rPr lang="zh-CN" altLang="en-US" dirty="0"/>
              <a:t>什麼是</a:t>
            </a:r>
            <a:r>
              <a:rPr lang="en-US" altLang="zh-TW" dirty="0"/>
              <a:t>【</a:t>
            </a:r>
            <a:r>
              <a:rPr lang="zh-TW" altLang="en-US" dirty="0"/>
              <a:t>閉環生產系統</a:t>
            </a:r>
            <a:r>
              <a:rPr lang="en-US" altLang="zh-TW" dirty="0"/>
              <a:t>】</a:t>
            </a:r>
            <a:r>
              <a:rPr lang="zh-CN" altLang="en-US" dirty="0"/>
              <a:t>？</a:t>
            </a:r>
            <a:br>
              <a:rPr lang="en-US" altLang="zh-CN" dirty="0"/>
            </a:br>
            <a:r>
              <a:rPr lang="en-US" altLang="zh-TW" dirty="0"/>
              <a:t>Closed-loop production system</a:t>
            </a:r>
            <a:endParaRPr lang="zh-TW" altLang="en-US" dirty="0"/>
          </a:p>
        </p:txBody>
      </p:sp>
    </p:spTree>
    <p:extLst>
      <p:ext uri="{BB962C8B-B14F-4D97-AF65-F5344CB8AC3E}">
        <p14:creationId xmlns:p14="http://schemas.microsoft.com/office/powerpoint/2010/main" val="31549995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altLang="zh-TW" sz="6000" dirty="0">
                <a:solidFill>
                  <a:srgbClr val="7030A0"/>
                </a:solidFill>
              </a:rPr>
              <a:t>(3). </a:t>
            </a:r>
            <a:r>
              <a:rPr sz="6000" dirty="0">
                <a:solidFill>
                  <a:srgbClr val="7030A0"/>
                </a:solidFill>
              </a:rPr>
              <a:t>智慧物流管理：</a:t>
            </a:r>
            <a:endParaRPr lang="en-US" sz="6000" dirty="0">
              <a:solidFill>
                <a:srgbClr val="7030A0"/>
              </a:solidFill>
            </a:endParaRPr>
          </a:p>
          <a:p>
            <a:pPr lvl="1"/>
            <a:r>
              <a:rPr sz="4400" dirty="0"/>
              <a:t>企業可以通過</a:t>
            </a:r>
            <a:r>
              <a:rPr sz="4400" dirty="0">
                <a:solidFill>
                  <a:srgbClr val="C00000"/>
                </a:solidFill>
              </a:rPr>
              <a:t>智慧物流系統，</a:t>
            </a:r>
            <a:r>
              <a:rPr sz="4400" dirty="0">
                <a:solidFill>
                  <a:srgbClr val="C00000"/>
                </a:solidFill>
                <a:highlight>
                  <a:srgbClr val="FFFF00"/>
                </a:highlight>
              </a:rPr>
              <a:t>優化運輸路線</a:t>
            </a:r>
            <a:r>
              <a:rPr sz="4400" dirty="0"/>
              <a:t>，減少能源消耗和碳排放。</a:t>
            </a:r>
            <a:endParaRPr lang="en-US" sz="4400" dirty="0"/>
          </a:p>
          <a:p>
            <a:pPr lvl="1"/>
            <a:r>
              <a:rPr lang="zh-CN" altLang="en-US" sz="4400" dirty="0"/>
              <a:t>範例：</a:t>
            </a:r>
            <a:endParaRPr lang="en-US" altLang="zh-CN" sz="4400" dirty="0"/>
          </a:p>
          <a:p>
            <a:pPr lvl="2"/>
            <a:r>
              <a:rPr sz="4000" dirty="0">
                <a:solidFill>
                  <a:srgbClr val="C00000"/>
                </a:solidFill>
                <a:highlight>
                  <a:srgbClr val="FFFF00"/>
                </a:highlight>
              </a:rPr>
              <a:t>通過</a:t>
            </a:r>
            <a:r>
              <a:rPr lang="en-US" altLang="zh-CN" sz="4000" dirty="0">
                <a:solidFill>
                  <a:srgbClr val="C00000"/>
                </a:solidFill>
                <a:highlight>
                  <a:srgbClr val="FFFF00"/>
                </a:highlight>
              </a:rPr>
              <a:t>【</a:t>
            </a:r>
            <a:r>
              <a:rPr sz="4000" dirty="0">
                <a:solidFill>
                  <a:srgbClr val="C00000"/>
                </a:solidFill>
                <a:highlight>
                  <a:srgbClr val="FFFF00"/>
                </a:highlight>
              </a:rPr>
              <a:t>實時監控</a:t>
            </a:r>
            <a:r>
              <a:rPr lang="en-US" altLang="zh-CN" sz="4000" dirty="0">
                <a:solidFill>
                  <a:srgbClr val="C00000"/>
                </a:solidFill>
                <a:highlight>
                  <a:srgbClr val="FFFF00"/>
                </a:highlight>
              </a:rPr>
              <a:t>】</a:t>
            </a:r>
            <a:r>
              <a:rPr lang="zh-CN" altLang="en-US" sz="4000" dirty="0">
                <a:solidFill>
                  <a:srgbClr val="C00000"/>
                </a:solidFill>
                <a:highlight>
                  <a:srgbClr val="FFFF00"/>
                </a:highlight>
              </a:rPr>
              <a:t>，</a:t>
            </a:r>
            <a:r>
              <a:rPr sz="4000" dirty="0">
                <a:solidFill>
                  <a:srgbClr val="C00000"/>
                </a:solidFill>
                <a:highlight>
                  <a:srgbClr val="FFFF00"/>
                </a:highlight>
              </a:rPr>
              <a:t>和</a:t>
            </a:r>
            <a:r>
              <a:rPr lang="en-US" altLang="zh-CN" sz="4000" dirty="0">
                <a:solidFill>
                  <a:srgbClr val="C00000"/>
                </a:solidFill>
                <a:highlight>
                  <a:srgbClr val="FFFF00"/>
                </a:highlight>
              </a:rPr>
              <a:t>【</a:t>
            </a:r>
            <a:r>
              <a:rPr sz="4000" dirty="0">
                <a:solidFill>
                  <a:srgbClr val="C00000"/>
                </a:solidFill>
                <a:highlight>
                  <a:srgbClr val="FFFF00"/>
                </a:highlight>
              </a:rPr>
              <a:t>數據分析</a:t>
            </a:r>
            <a:r>
              <a:rPr lang="en-US" altLang="zh-CN" sz="4000" dirty="0">
                <a:solidFill>
                  <a:srgbClr val="C00000"/>
                </a:solidFill>
                <a:highlight>
                  <a:srgbClr val="FFFF00"/>
                </a:highlight>
              </a:rPr>
              <a:t>】</a:t>
            </a:r>
            <a:endParaRPr lang="zh-TW" altLang="en-US" sz="4000" dirty="0">
              <a:solidFill>
                <a:srgbClr val="C00000"/>
              </a:solidFill>
              <a:highlight>
                <a:srgbClr val="FFFF00"/>
              </a:highlight>
            </a:endParaRPr>
          </a:p>
          <a:p>
            <a:pPr lvl="2"/>
            <a:r>
              <a:rPr lang="zh-TW" altLang="en-US" sz="4000" dirty="0"/>
              <a:t>物流公司可以規劃最優路徑，減少空車率，提高運輸效率</a:t>
            </a:r>
          </a:p>
        </p:txBody>
      </p:sp>
      <p:sp>
        <p:nvSpPr>
          <p:cNvPr id="2" name="Title 1"/>
          <p:cNvSpPr>
            <a:spLocks noGrp="1"/>
          </p:cNvSpPr>
          <p:nvPr>
            <p:ph type="title"/>
          </p:nvPr>
        </p:nvSpPr>
        <p:spPr/>
        <p:txBody>
          <a:bodyPr/>
          <a:lstStyle/>
          <a:p>
            <a:r>
              <a:t>3.1 整合綠色科技於企業運營中</a:t>
            </a:r>
          </a:p>
        </p:txBody>
      </p:sp>
    </p:spTree>
    <p:extLst>
      <p:ext uri="{BB962C8B-B14F-4D97-AF65-F5344CB8AC3E}">
        <p14:creationId xmlns:p14="http://schemas.microsoft.com/office/powerpoint/2010/main" val="28619782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標題 3">
            <a:extLst>
              <a:ext uri="{FF2B5EF4-FFF2-40B4-BE49-F238E27FC236}">
                <a16:creationId xmlns:a16="http://schemas.microsoft.com/office/drawing/2014/main" id="{940C4F24-8925-4B53-8761-6B814DAC7C5A}"/>
              </a:ext>
            </a:extLst>
          </p:cNvPr>
          <p:cNvSpPr>
            <a:spLocks noGrp="1"/>
          </p:cNvSpPr>
          <p:nvPr>
            <p:ph type="subTitle" idx="1"/>
          </p:nvPr>
        </p:nvSpPr>
        <p:spPr/>
        <p:txBody>
          <a:bodyPr/>
          <a:lstStyle/>
          <a:p>
            <a:r>
              <a:rPr lang="en-US" altLang="zh-TW" dirty="0"/>
              <a:t>3.2 </a:t>
            </a:r>
            <a:r>
              <a:rPr lang="zh-TW" altLang="en-US" dirty="0"/>
              <a:t>建立綠色供應鏈</a:t>
            </a:r>
          </a:p>
        </p:txBody>
      </p:sp>
    </p:spTree>
    <p:extLst>
      <p:ext uri="{BB962C8B-B14F-4D97-AF65-F5344CB8AC3E}">
        <p14:creationId xmlns:p14="http://schemas.microsoft.com/office/powerpoint/2010/main" val="693323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標題 3">
            <a:extLst>
              <a:ext uri="{FF2B5EF4-FFF2-40B4-BE49-F238E27FC236}">
                <a16:creationId xmlns:a16="http://schemas.microsoft.com/office/drawing/2014/main" id="{940C4F24-8925-4B53-8761-6B814DAC7C5A}"/>
              </a:ext>
            </a:extLst>
          </p:cNvPr>
          <p:cNvSpPr>
            <a:spLocks noGrp="1"/>
          </p:cNvSpPr>
          <p:nvPr>
            <p:ph type="subTitle" idx="1"/>
          </p:nvPr>
        </p:nvSpPr>
        <p:spPr/>
        <p:txBody>
          <a:bodyPr/>
          <a:lstStyle/>
          <a:p>
            <a:r>
              <a:rPr lang="zh-TW" altLang="en-US" dirty="0"/>
              <a:t>綠色科技的概念</a:t>
            </a:r>
            <a:endParaRPr lang="en-US" altLang="zh-TW" dirty="0"/>
          </a:p>
          <a:p>
            <a:r>
              <a:rPr lang="zh-TW" altLang="en-US" dirty="0"/>
              <a:t>與發展趨勢</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r>
              <a:rPr dirty="0"/>
              <a:t>企業應該與供應鏈中的各個環節合作，包括</a:t>
            </a:r>
            <a:endParaRPr lang="en-US" dirty="0"/>
          </a:p>
          <a:p>
            <a:pPr lvl="1"/>
            <a:r>
              <a:rPr dirty="0">
                <a:solidFill>
                  <a:srgbClr val="7030A0"/>
                </a:solidFill>
              </a:rPr>
              <a:t>與供應商合作，</a:t>
            </a:r>
            <a:endParaRPr lang="en-US" dirty="0">
              <a:solidFill>
                <a:srgbClr val="7030A0"/>
              </a:solidFill>
            </a:endParaRPr>
          </a:p>
          <a:p>
            <a:pPr lvl="1"/>
            <a:r>
              <a:rPr dirty="0">
                <a:solidFill>
                  <a:srgbClr val="7030A0"/>
                </a:solidFill>
              </a:rPr>
              <a:t>選擇環保材料，</a:t>
            </a:r>
            <a:endParaRPr lang="en-US" dirty="0">
              <a:solidFill>
                <a:srgbClr val="7030A0"/>
              </a:solidFill>
            </a:endParaRPr>
          </a:p>
          <a:p>
            <a:pPr lvl="1"/>
            <a:r>
              <a:rPr dirty="0">
                <a:solidFill>
                  <a:srgbClr val="7030A0"/>
                </a:solidFill>
              </a:rPr>
              <a:t>推動供應鏈中的環保技術升級</a:t>
            </a:r>
            <a:r>
              <a:rPr dirty="0"/>
              <a:t>。例如：</a:t>
            </a:r>
            <a:endParaRPr lang="en-US" dirty="0"/>
          </a:p>
          <a:p>
            <a:r>
              <a:rPr lang="en-US" dirty="0">
                <a:solidFill>
                  <a:srgbClr val="7030A0"/>
                </a:solidFill>
              </a:rPr>
              <a:t>(1).</a:t>
            </a:r>
            <a:r>
              <a:rPr lang="zh-CN" altLang="en-US" dirty="0">
                <a:solidFill>
                  <a:srgbClr val="7030A0"/>
                </a:solidFill>
              </a:rPr>
              <a:t> </a:t>
            </a:r>
            <a:r>
              <a:rPr dirty="0">
                <a:solidFill>
                  <a:srgbClr val="7030A0"/>
                </a:solidFill>
              </a:rPr>
              <a:t>選擇綠色供應商：</a:t>
            </a:r>
            <a:endParaRPr lang="en-US" dirty="0">
              <a:solidFill>
                <a:srgbClr val="7030A0"/>
              </a:solidFill>
            </a:endParaRPr>
          </a:p>
          <a:p>
            <a:pPr lvl="1"/>
            <a:r>
              <a:rPr sz="4300" dirty="0"/>
              <a:t>企業可以</a:t>
            </a:r>
            <a:r>
              <a:rPr sz="4300" dirty="0">
                <a:solidFill>
                  <a:srgbClr val="C00000"/>
                </a:solidFill>
              </a:rPr>
              <a:t>選擇那些在環保方面有突出表現的供應商</a:t>
            </a:r>
            <a:r>
              <a:rPr lang="en-US" sz="3300" dirty="0"/>
              <a:t>(</a:t>
            </a:r>
            <a:r>
              <a:rPr lang="zh-CN" altLang="en-US" sz="3300" dirty="0">
                <a:highlight>
                  <a:srgbClr val="FFFF00"/>
                </a:highlight>
              </a:rPr>
              <a:t>目前能夠成功</a:t>
            </a:r>
            <a:r>
              <a:rPr lang="en-US" altLang="zh-CN" sz="3300" dirty="0">
                <a:highlight>
                  <a:srgbClr val="FFFF00"/>
                </a:highlight>
              </a:rPr>
              <a:t>ESG</a:t>
            </a:r>
            <a:r>
              <a:rPr lang="zh-CN" altLang="en-US" sz="3300" dirty="0">
                <a:highlight>
                  <a:srgbClr val="FFFF00"/>
                </a:highlight>
              </a:rPr>
              <a:t>推動的原理</a:t>
            </a:r>
            <a:r>
              <a:rPr lang="en-US" altLang="zh-CN" sz="3300" dirty="0"/>
              <a:t>)</a:t>
            </a:r>
            <a:endParaRPr lang="en-US" sz="4300" dirty="0"/>
          </a:p>
          <a:p>
            <a:pPr lvl="1"/>
            <a:r>
              <a:rPr sz="4300" dirty="0"/>
              <a:t>並通過</a:t>
            </a:r>
            <a:r>
              <a:rPr sz="4300" dirty="0">
                <a:solidFill>
                  <a:srgbClr val="C00000"/>
                </a:solidFill>
              </a:rPr>
              <a:t>合同和激勵機制</a:t>
            </a:r>
            <a:r>
              <a:rPr sz="4300" dirty="0"/>
              <a:t>，推動整個供應鏈的環保升級。</a:t>
            </a:r>
            <a:endParaRPr lang="en-US" sz="4300" dirty="0"/>
          </a:p>
        </p:txBody>
      </p:sp>
      <p:sp>
        <p:nvSpPr>
          <p:cNvPr id="2" name="Title 1"/>
          <p:cNvSpPr>
            <a:spLocks noGrp="1"/>
          </p:cNvSpPr>
          <p:nvPr>
            <p:ph type="title"/>
          </p:nvPr>
        </p:nvSpPr>
        <p:spPr/>
        <p:txBody>
          <a:bodyPr/>
          <a:lstStyle/>
          <a:p>
            <a:r>
              <a:rPr dirty="0"/>
              <a:t>3.2 建立綠色供應鏈</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altLang="zh-TW" sz="5400" dirty="0">
                <a:solidFill>
                  <a:srgbClr val="7030A0"/>
                </a:solidFill>
              </a:rPr>
              <a:t>(2). </a:t>
            </a:r>
            <a:r>
              <a:rPr sz="5400" dirty="0">
                <a:solidFill>
                  <a:srgbClr val="7030A0"/>
                </a:solidFill>
              </a:rPr>
              <a:t>推動供應鏈的數位化與透明化：</a:t>
            </a:r>
            <a:endParaRPr lang="en-US" sz="5400" dirty="0">
              <a:solidFill>
                <a:srgbClr val="7030A0"/>
              </a:solidFill>
            </a:endParaRPr>
          </a:p>
          <a:p>
            <a:pPr lvl="1"/>
            <a:r>
              <a:rPr sz="4000" dirty="0"/>
              <a:t>通過</a:t>
            </a:r>
            <a:r>
              <a:rPr sz="4000" dirty="0">
                <a:solidFill>
                  <a:srgbClr val="C00000"/>
                </a:solidFill>
                <a:highlight>
                  <a:srgbClr val="FFFF00"/>
                </a:highlight>
              </a:rPr>
              <a:t>數位技術</a:t>
            </a:r>
            <a:r>
              <a:rPr sz="4000" dirty="0"/>
              <a:t>，企業可以實現供應鏈的</a:t>
            </a:r>
            <a:r>
              <a:rPr sz="4000" dirty="0">
                <a:solidFill>
                  <a:srgbClr val="C00000"/>
                </a:solidFill>
                <a:highlight>
                  <a:srgbClr val="FFFF00"/>
                </a:highlight>
              </a:rPr>
              <a:t>全程追蹤</a:t>
            </a:r>
            <a:r>
              <a:rPr sz="4000" dirty="0"/>
              <a:t>，</a:t>
            </a:r>
            <a:endParaRPr lang="en-US" sz="4000" dirty="0"/>
          </a:p>
          <a:p>
            <a:pPr lvl="1"/>
            <a:r>
              <a:rPr sz="4000" dirty="0"/>
              <a:t>確保每個環節都</a:t>
            </a:r>
            <a:r>
              <a:rPr sz="4000" dirty="0">
                <a:solidFill>
                  <a:srgbClr val="C00000"/>
                </a:solidFill>
                <a:highlight>
                  <a:srgbClr val="FFFF00"/>
                </a:highlight>
              </a:rPr>
              <a:t>符合環保標準</a:t>
            </a:r>
            <a:r>
              <a:rPr sz="4000" dirty="0"/>
              <a:t>。</a:t>
            </a:r>
            <a:endParaRPr lang="en-US" sz="4000" dirty="0"/>
          </a:p>
          <a:p>
            <a:pPr lvl="1"/>
            <a:r>
              <a:rPr sz="4000" dirty="0"/>
              <a:t>這不僅有助於</a:t>
            </a:r>
            <a:r>
              <a:rPr sz="4000" dirty="0">
                <a:solidFill>
                  <a:srgbClr val="C00000"/>
                </a:solidFill>
              </a:rPr>
              <a:t>提升供應鏈的透明度</a:t>
            </a:r>
            <a:r>
              <a:rPr sz="4000" dirty="0"/>
              <a:t>，</a:t>
            </a:r>
            <a:endParaRPr lang="en-US" sz="4000" dirty="0"/>
          </a:p>
          <a:p>
            <a:pPr lvl="1"/>
            <a:r>
              <a:rPr sz="4000" dirty="0"/>
              <a:t>還能夠提高供應鏈的響應速度和效率</a:t>
            </a:r>
          </a:p>
        </p:txBody>
      </p:sp>
      <p:sp>
        <p:nvSpPr>
          <p:cNvPr id="2" name="Title 1"/>
          <p:cNvSpPr>
            <a:spLocks noGrp="1"/>
          </p:cNvSpPr>
          <p:nvPr>
            <p:ph type="title"/>
          </p:nvPr>
        </p:nvSpPr>
        <p:spPr/>
        <p:txBody>
          <a:bodyPr/>
          <a:lstStyle/>
          <a:p>
            <a:r>
              <a:t>3.2 建立綠色供應鏈</a:t>
            </a:r>
          </a:p>
        </p:txBody>
      </p:sp>
    </p:spTree>
    <p:extLst>
      <p:ext uri="{BB962C8B-B14F-4D97-AF65-F5344CB8AC3E}">
        <p14:creationId xmlns:p14="http://schemas.microsoft.com/office/powerpoint/2010/main" val="33836235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標題 3">
            <a:extLst>
              <a:ext uri="{FF2B5EF4-FFF2-40B4-BE49-F238E27FC236}">
                <a16:creationId xmlns:a16="http://schemas.microsoft.com/office/drawing/2014/main" id="{940C4F24-8925-4B53-8761-6B814DAC7C5A}"/>
              </a:ext>
            </a:extLst>
          </p:cNvPr>
          <p:cNvSpPr>
            <a:spLocks noGrp="1"/>
          </p:cNvSpPr>
          <p:nvPr>
            <p:ph type="subTitle" idx="1"/>
          </p:nvPr>
        </p:nvSpPr>
        <p:spPr/>
        <p:txBody>
          <a:bodyPr/>
          <a:lstStyle/>
          <a:p>
            <a:r>
              <a:rPr lang="en-US" altLang="zh-TW" dirty="0"/>
              <a:t>3.3 </a:t>
            </a:r>
            <a:r>
              <a:rPr lang="zh-TW" altLang="en-US" dirty="0"/>
              <a:t>綠色創新與</a:t>
            </a:r>
            <a:endParaRPr lang="en-US" altLang="zh-TW" dirty="0"/>
          </a:p>
          <a:p>
            <a:r>
              <a:rPr lang="zh-TW" altLang="en-US" dirty="0"/>
              <a:t>市場拓展</a:t>
            </a:r>
          </a:p>
        </p:txBody>
      </p:sp>
    </p:spTree>
    <p:extLst>
      <p:ext uri="{BB962C8B-B14F-4D97-AF65-F5344CB8AC3E}">
        <p14:creationId xmlns:p14="http://schemas.microsoft.com/office/powerpoint/2010/main" val="25087012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sz="3200" dirty="0"/>
              <a:t>綠色科技的應用不僅能夠提升企業的環保形象，還能為企業創造新的市場機會。例如：</a:t>
            </a:r>
            <a:endParaRPr lang="en-US" sz="3200" dirty="0"/>
          </a:p>
          <a:p>
            <a:r>
              <a:rPr lang="en-US" dirty="0">
                <a:solidFill>
                  <a:srgbClr val="7030A0"/>
                </a:solidFill>
              </a:rPr>
              <a:t>(1). </a:t>
            </a:r>
            <a:r>
              <a:rPr dirty="0">
                <a:solidFill>
                  <a:srgbClr val="7030A0"/>
                </a:solidFill>
              </a:rPr>
              <a:t>開發綠色產品：</a:t>
            </a:r>
            <a:endParaRPr lang="en-US" dirty="0">
              <a:solidFill>
                <a:srgbClr val="7030A0"/>
              </a:solidFill>
            </a:endParaRPr>
          </a:p>
          <a:p>
            <a:pPr lvl="1"/>
            <a:r>
              <a:rPr sz="4000" dirty="0"/>
              <a:t>企業可以通過開發具有環保特點的產品，吸引注重環保的消費者，拓展新的市場。</a:t>
            </a:r>
            <a:endParaRPr lang="en-US" sz="4000" dirty="0"/>
          </a:p>
          <a:p>
            <a:pPr lvl="1"/>
            <a:r>
              <a:rPr lang="zh-CN" altLang="en-US" sz="4000" dirty="0"/>
              <a:t>範例：</a:t>
            </a:r>
            <a:endParaRPr lang="en-US" altLang="zh-CN" sz="4000" dirty="0"/>
          </a:p>
          <a:p>
            <a:pPr lvl="2"/>
            <a:r>
              <a:rPr sz="3600" dirty="0">
                <a:solidFill>
                  <a:srgbClr val="C00000"/>
                </a:solidFill>
              </a:rPr>
              <a:t>電動汽車製造商</a:t>
            </a:r>
            <a:r>
              <a:rPr sz="3600" dirty="0"/>
              <a:t>可以通過</a:t>
            </a:r>
            <a:r>
              <a:rPr sz="3600" dirty="0">
                <a:solidFill>
                  <a:srgbClr val="C00000"/>
                </a:solidFill>
                <a:highlight>
                  <a:srgbClr val="FFFF00"/>
                </a:highlight>
              </a:rPr>
              <a:t>推廣零排放車型</a:t>
            </a:r>
            <a:r>
              <a:rPr sz="3600" dirty="0"/>
              <a:t>，</a:t>
            </a:r>
            <a:endParaRPr lang="en-US" sz="3600" dirty="0"/>
          </a:p>
          <a:p>
            <a:pPr lvl="2"/>
            <a:r>
              <a:rPr sz="3600" dirty="0"/>
              <a:t>獲得環保政策支持和市場青睞</a:t>
            </a:r>
            <a:endParaRPr lang="en-US" sz="3600" dirty="0"/>
          </a:p>
        </p:txBody>
      </p:sp>
      <p:sp>
        <p:nvSpPr>
          <p:cNvPr id="2" name="Title 1"/>
          <p:cNvSpPr>
            <a:spLocks noGrp="1"/>
          </p:cNvSpPr>
          <p:nvPr>
            <p:ph type="title"/>
          </p:nvPr>
        </p:nvSpPr>
        <p:spPr/>
        <p:txBody>
          <a:bodyPr/>
          <a:lstStyle/>
          <a:p>
            <a:r>
              <a:rPr dirty="0"/>
              <a:t>3.3 綠色創新與市場拓展</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r>
              <a:rPr lang="en-US" altLang="zh-TW" sz="6000" dirty="0">
                <a:solidFill>
                  <a:srgbClr val="7030A0"/>
                </a:solidFill>
              </a:rPr>
              <a:t>(2). </a:t>
            </a:r>
            <a:r>
              <a:rPr sz="6000" dirty="0">
                <a:solidFill>
                  <a:srgbClr val="7030A0"/>
                </a:solidFill>
              </a:rPr>
              <a:t>參與碳交易市場：</a:t>
            </a:r>
            <a:endParaRPr lang="en-US" sz="6000" dirty="0">
              <a:solidFill>
                <a:srgbClr val="7030A0"/>
              </a:solidFill>
            </a:endParaRPr>
          </a:p>
          <a:p>
            <a:pPr lvl="1"/>
            <a:r>
              <a:rPr sz="4400" dirty="0"/>
              <a:t>隨著全球碳交易市場的發展，</a:t>
            </a:r>
            <a:endParaRPr lang="en-US" sz="4400" dirty="0"/>
          </a:p>
          <a:p>
            <a:pPr lvl="1"/>
            <a:r>
              <a:rPr sz="4400" dirty="0"/>
              <a:t>企業可以通過</a:t>
            </a:r>
            <a:r>
              <a:rPr sz="4400" dirty="0">
                <a:solidFill>
                  <a:srgbClr val="C00000"/>
                </a:solidFill>
              </a:rPr>
              <a:t>減少碳排放獲得碳信用</a:t>
            </a:r>
            <a:r>
              <a:rPr sz="4400" dirty="0"/>
              <a:t>，</a:t>
            </a:r>
            <a:endParaRPr lang="en-US" sz="4400" dirty="0"/>
          </a:p>
          <a:p>
            <a:pPr lvl="1"/>
            <a:r>
              <a:rPr sz="4400" dirty="0"/>
              <a:t>並將其</a:t>
            </a:r>
            <a:endParaRPr lang="en-US" sz="4400" dirty="0"/>
          </a:p>
          <a:p>
            <a:pPr lvl="2"/>
            <a:r>
              <a:rPr lang="zh-CN" altLang="en-US" sz="4000" dirty="0">
                <a:solidFill>
                  <a:srgbClr val="C00000"/>
                </a:solidFill>
              </a:rPr>
              <a:t>在</a:t>
            </a:r>
            <a:r>
              <a:rPr lang="en-US" altLang="zh-CN" sz="4000" dirty="0">
                <a:solidFill>
                  <a:srgbClr val="C00000"/>
                </a:solidFill>
              </a:rPr>
              <a:t>【</a:t>
            </a:r>
            <a:r>
              <a:rPr lang="zh-CN" altLang="en-US" sz="4000" dirty="0">
                <a:solidFill>
                  <a:srgbClr val="C00000"/>
                </a:solidFill>
              </a:rPr>
              <a:t>碳交易市場</a:t>
            </a:r>
            <a:r>
              <a:rPr sz="4000" dirty="0">
                <a:solidFill>
                  <a:srgbClr val="C00000"/>
                </a:solidFill>
              </a:rPr>
              <a:t>出售</a:t>
            </a:r>
            <a:r>
              <a:rPr lang="en-US" altLang="zh-CN" sz="4000" dirty="0">
                <a:solidFill>
                  <a:srgbClr val="C00000"/>
                </a:solidFill>
              </a:rPr>
              <a:t>】</a:t>
            </a:r>
          </a:p>
          <a:p>
            <a:pPr lvl="2"/>
            <a:r>
              <a:rPr sz="4000" dirty="0">
                <a:solidFill>
                  <a:srgbClr val="C00000"/>
                </a:solidFill>
              </a:rPr>
              <a:t>或用於</a:t>
            </a:r>
            <a:r>
              <a:rPr lang="en-US" altLang="zh-CN" sz="4000" dirty="0">
                <a:solidFill>
                  <a:srgbClr val="C00000"/>
                </a:solidFill>
              </a:rPr>
              <a:t>【</a:t>
            </a:r>
            <a:r>
              <a:rPr sz="4000" dirty="0">
                <a:solidFill>
                  <a:srgbClr val="C00000"/>
                </a:solidFill>
              </a:rPr>
              <a:t>抵消未來的</a:t>
            </a:r>
            <a:r>
              <a:rPr lang="zh-CN" altLang="en-US" sz="4000" dirty="0">
                <a:solidFill>
                  <a:srgbClr val="C00000"/>
                </a:solidFill>
              </a:rPr>
              <a:t>碳</a:t>
            </a:r>
            <a:r>
              <a:rPr sz="4000" dirty="0">
                <a:solidFill>
                  <a:srgbClr val="C00000"/>
                </a:solidFill>
              </a:rPr>
              <a:t>排放</a:t>
            </a:r>
            <a:r>
              <a:rPr lang="en-US" altLang="zh-CN" sz="4000" dirty="0">
                <a:solidFill>
                  <a:srgbClr val="C00000"/>
                </a:solidFill>
              </a:rPr>
              <a:t>】</a:t>
            </a:r>
            <a:r>
              <a:rPr sz="4000" dirty="0">
                <a:solidFill>
                  <a:srgbClr val="C00000"/>
                </a:solidFill>
              </a:rPr>
              <a:t>，</a:t>
            </a:r>
            <a:endParaRPr lang="en-US" sz="4000" dirty="0">
              <a:solidFill>
                <a:srgbClr val="C00000"/>
              </a:solidFill>
            </a:endParaRPr>
          </a:p>
          <a:p>
            <a:pPr lvl="1"/>
            <a:r>
              <a:rPr sz="4400" dirty="0"/>
              <a:t>這不僅能夠降低成本，還能夠創造額外的收入來源</a:t>
            </a:r>
          </a:p>
        </p:txBody>
      </p:sp>
      <p:sp>
        <p:nvSpPr>
          <p:cNvPr id="2" name="Title 1"/>
          <p:cNvSpPr>
            <a:spLocks noGrp="1"/>
          </p:cNvSpPr>
          <p:nvPr>
            <p:ph type="title"/>
          </p:nvPr>
        </p:nvSpPr>
        <p:spPr/>
        <p:txBody>
          <a:bodyPr/>
          <a:lstStyle/>
          <a:p>
            <a:r>
              <a:rPr dirty="0"/>
              <a:t>3.3 綠色創新與市場拓展</a:t>
            </a:r>
          </a:p>
        </p:txBody>
      </p:sp>
    </p:spTree>
    <p:extLst>
      <p:ext uri="{BB962C8B-B14F-4D97-AF65-F5344CB8AC3E}">
        <p14:creationId xmlns:p14="http://schemas.microsoft.com/office/powerpoint/2010/main" val="41960844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標題 3">
            <a:extLst>
              <a:ext uri="{FF2B5EF4-FFF2-40B4-BE49-F238E27FC236}">
                <a16:creationId xmlns:a16="http://schemas.microsoft.com/office/drawing/2014/main" id="{940C4F24-8925-4B53-8761-6B814DAC7C5A}"/>
              </a:ext>
            </a:extLst>
          </p:cNvPr>
          <p:cNvSpPr>
            <a:spLocks noGrp="1"/>
          </p:cNvSpPr>
          <p:nvPr>
            <p:ph type="subTitle" idx="1"/>
          </p:nvPr>
        </p:nvSpPr>
        <p:spPr/>
        <p:txBody>
          <a:bodyPr/>
          <a:lstStyle/>
          <a:p>
            <a:r>
              <a:rPr lang="en-US" altLang="zh-TW" dirty="0"/>
              <a:t>4. </a:t>
            </a:r>
            <a:r>
              <a:rPr lang="zh-TW" altLang="en-US" dirty="0"/>
              <a:t>結論與討論</a:t>
            </a:r>
          </a:p>
        </p:txBody>
      </p:sp>
    </p:spTree>
    <p:extLst>
      <p:ext uri="{BB962C8B-B14F-4D97-AF65-F5344CB8AC3E}">
        <p14:creationId xmlns:p14="http://schemas.microsoft.com/office/powerpoint/2010/main" val="17112613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dirty="0">
                <a:solidFill>
                  <a:srgbClr val="7030A0"/>
                </a:solidFill>
              </a:rPr>
              <a:t>綠色科技</a:t>
            </a:r>
            <a:r>
              <a:rPr dirty="0"/>
              <a:t>和</a:t>
            </a:r>
            <a:r>
              <a:rPr dirty="0">
                <a:solidFill>
                  <a:srgbClr val="7030A0"/>
                </a:solidFill>
              </a:rPr>
              <a:t>可持續經營模式</a:t>
            </a:r>
            <a:r>
              <a:rPr dirty="0"/>
              <a:t>的結合，為企業在當今環境保護和市場競爭中提供了重要的發展機遇。</a:t>
            </a:r>
            <a:endParaRPr lang="en-US" dirty="0"/>
          </a:p>
          <a:p>
            <a:r>
              <a:rPr dirty="0"/>
              <a:t>通過將綠色科技融入到企業的運營和管理中，</a:t>
            </a:r>
            <a:r>
              <a:rPr dirty="0">
                <a:solidFill>
                  <a:srgbClr val="C00000"/>
                </a:solidFill>
              </a:rPr>
              <a:t>企業不僅可以實現環保目標，還能夠提高經營效率</a:t>
            </a:r>
            <a:r>
              <a:rPr dirty="0"/>
              <a:t>，創造新的市場價值。</a:t>
            </a:r>
            <a:endParaRPr lang="en-US" dirty="0"/>
          </a:p>
          <a:p>
            <a:r>
              <a:rPr dirty="0"/>
              <a:t>然而，企業在推動可持續經營的過程中，也面臨著</a:t>
            </a:r>
            <a:endParaRPr lang="en-US" dirty="0"/>
          </a:p>
          <a:p>
            <a:pPr lvl="1"/>
            <a:r>
              <a:rPr dirty="0">
                <a:solidFill>
                  <a:srgbClr val="C00000"/>
                </a:solidFill>
              </a:rPr>
              <a:t>技術、成本和市場接受度等挑戰，</a:t>
            </a:r>
            <a:endParaRPr lang="en-US" dirty="0">
              <a:solidFill>
                <a:srgbClr val="C00000"/>
              </a:solidFill>
            </a:endParaRPr>
          </a:p>
          <a:p>
            <a:pPr lvl="1"/>
            <a:r>
              <a:rPr dirty="0"/>
              <a:t>這需要企業在創新中找到平衡。</a:t>
            </a:r>
            <a:endParaRPr lang="en-US" dirty="0"/>
          </a:p>
          <a:p>
            <a:r>
              <a:rPr dirty="0"/>
              <a:t>在本單元中，我們探討了</a:t>
            </a:r>
            <a:endParaRPr lang="en-US" dirty="0"/>
          </a:p>
          <a:p>
            <a:pPr lvl="1"/>
            <a:r>
              <a:rPr dirty="0">
                <a:solidFill>
                  <a:srgbClr val="C00000"/>
                </a:solidFill>
              </a:rPr>
              <a:t>綠色科技的概念與發展趨勢、</a:t>
            </a:r>
            <a:endParaRPr lang="en-US" dirty="0">
              <a:solidFill>
                <a:srgbClr val="C00000"/>
              </a:solidFill>
            </a:endParaRPr>
          </a:p>
          <a:p>
            <a:pPr lvl="1"/>
            <a:r>
              <a:rPr dirty="0">
                <a:solidFill>
                  <a:srgbClr val="C00000"/>
                </a:solidFill>
              </a:rPr>
              <a:t>可持續發展的經營模式設計，</a:t>
            </a:r>
            <a:endParaRPr lang="en-US" dirty="0">
              <a:solidFill>
                <a:srgbClr val="C00000"/>
              </a:solidFill>
            </a:endParaRPr>
          </a:p>
          <a:p>
            <a:pPr lvl="1"/>
            <a:r>
              <a:rPr dirty="0">
                <a:solidFill>
                  <a:srgbClr val="C00000"/>
                </a:solidFill>
              </a:rPr>
              <a:t>企業如何通過綠色科技實現可持續經營</a:t>
            </a:r>
            <a:endParaRPr lang="en-US" dirty="0">
              <a:solidFill>
                <a:srgbClr val="C00000"/>
              </a:solidFill>
            </a:endParaRPr>
          </a:p>
        </p:txBody>
      </p:sp>
      <p:sp>
        <p:nvSpPr>
          <p:cNvPr id="2" name="Title 1"/>
          <p:cNvSpPr>
            <a:spLocks noGrp="1"/>
          </p:cNvSpPr>
          <p:nvPr>
            <p:ph type="title"/>
          </p:nvPr>
        </p:nvSpPr>
        <p:spPr/>
        <p:txBody>
          <a:bodyPr/>
          <a:lstStyle/>
          <a:p>
            <a:r>
              <a:rPr dirty="0"/>
              <a:t>4. 結論</a:t>
            </a:r>
          </a:p>
        </p:txBody>
      </p:sp>
    </p:spTree>
    <p:extLst>
      <p:ext uri="{BB962C8B-B14F-4D97-AF65-F5344CB8AC3E}">
        <p14:creationId xmlns:p14="http://schemas.microsoft.com/office/powerpoint/2010/main" val="28853420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sz="3200" dirty="0"/>
              <a:t>接下來，我們鼓勵同學們思考以下問題：</a:t>
            </a:r>
            <a:endParaRPr lang="en-US" sz="3200" dirty="0"/>
          </a:p>
          <a:p>
            <a:pPr lvl="1"/>
            <a:r>
              <a:rPr sz="2400" dirty="0">
                <a:solidFill>
                  <a:srgbClr val="C00000"/>
                </a:solidFill>
              </a:rPr>
              <a:t>你認為綠色科技對哪個行業的影響最大？為什麼？</a:t>
            </a:r>
            <a:endParaRPr lang="en-US" sz="2400" dirty="0">
              <a:solidFill>
                <a:srgbClr val="C00000"/>
              </a:solidFill>
            </a:endParaRPr>
          </a:p>
          <a:p>
            <a:pPr lvl="1"/>
            <a:r>
              <a:rPr sz="2400" dirty="0">
                <a:solidFill>
                  <a:srgbClr val="C00000"/>
                </a:solidFill>
              </a:rPr>
              <a:t>你認為綠色科技對哪個行業的影響最大？為什麼？</a:t>
            </a:r>
            <a:endParaRPr lang="en-US" sz="2400" dirty="0">
              <a:solidFill>
                <a:srgbClr val="C00000"/>
              </a:solidFill>
            </a:endParaRPr>
          </a:p>
          <a:p>
            <a:pPr lvl="1"/>
            <a:r>
              <a:rPr sz="2400" dirty="0">
                <a:solidFill>
                  <a:srgbClr val="C00000"/>
                </a:solidFill>
              </a:rPr>
              <a:t>在推動可持續經營模式時，企業應該如何應對市場和技術挑戰？</a:t>
            </a:r>
            <a:endParaRPr lang="en-US" sz="2400" dirty="0">
              <a:solidFill>
                <a:srgbClr val="C00000"/>
              </a:solidFill>
            </a:endParaRPr>
          </a:p>
          <a:p>
            <a:pPr lvl="1"/>
            <a:r>
              <a:rPr sz="2400" dirty="0">
                <a:solidFill>
                  <a:srgbClr val="C00000"/>
                </a:solidFill>
              </a:rPr>
              <a:t>在推動可持續經營模式時，企業應該如何應對市場和技術挑戰？</a:t>
            </a:r>
            <a:endParaRPr lang="en-US" sz="2400" dirty="0">
              <a:solidFill>
                <a:srgbClr val="C00000"/>
              </a:solidFill>
            </a:endParaRPr>
          </a:p>
          <a:p>
            <a:pPr lvl="1"/>
            <a:r>
              <a:rPr sz="2400" dirty="0">
                <a:solidFill>
                  <a:srgbClr val="C00000"/>
                </a:solidFill>
              </a:rPr>
              <a:t>你能否舉出一個成功運用綠色科技實現可持續經營的企業案例？該企業是如何應用這一技術的？</a:t>
            </a:r>
            <a:endParaRPr lang="en-US" sz="2400" dirty="0">
              <a:solidFill>
                <a:srgbClr val="C00000"/>
              </a:solidFill>
            </a:endParaRPr>
          </a:p>
          <a:p>
            <a:pPr lvl="1"/>
            <a:r>
              <a:rPr sz="2400" dirty="0">
                <a:solidFill>
                  <a:srgbClr val="C00000"/>
                </a:solidFill>
              </a:rPr>
              <a:t>你能否舉出一個成功運用綠色科技實現可持續經營的企業案例？該企業是如何應用這一技術的？</a:t>
            </a:r>
            <a:endParaRPr lang="en-US" sz="2400" dirty="0">
              <a:solidFill>
                <a:srgbClr val="C00000"/>
              </a:solidFill>
            </a:endParaRPr>
          </a:p>
          <a:p>
            <a:r>
              <a:rPr sz="3200" dirty="0"/>
              <a:t>這些問題將幫助大家更深入地理解綠色科技與可持續經營模式的關係，並為未來的商業決策做好準備</a:t>
            </a:r>
          </a:p>
        </p:txBody>
      </p:sp>
      <p:sp>
        <p:nvSpPr>
          <p:cNvPr id="2" name="Title 1"/>
          <p:cNvSpPr>
            <a:spLocks noGrp="1"/>
          </p:cNvSpPr>
          <p:nvPr>
            <p:ph type="title"/>
          </p:nvPr>
        </p:nvSpPr>
        <p:spPr/>
        <p:txBody>
          <a:bodyPr/>
          <a:lstStyle/>
          <a:p>
            <a:r>
              <a:rPr dirty="0"/>
              <a:t>4. 討論</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dirty="0">
                <a:solidFill>
                  <a:srgbClr val="7030A0"/>
                </a:solidFill>
                <a:highlight>
                  <a:srgbClr val="FFFF00"/>
                </a:highlight>
              </a:rPr>
              <a:t>綠色科技</a:t>
            </a:r>
            <a:r>
              <a:rPr lang="zh-CN" altLang="en-US" dirty="0">
                <a:solidFill>
                  <a:srgbClr val="7030A0"/>
                </a:solidFill>
                <a:highlight>
                  <a:srgbClr val="FFFF00"/>
                </a:highlight>
              </a:rPr>
              <a:t>（</a:t>
            </a:r>
            <a:r>
              <a:rPr dirty="0">
                <a:solidFill>
                  <a:srgbClr val="7030A0"/>
                </a:solidFill>
                <a:highlight>
                  <a:srgbClr val="FFFF00"/>
                </a:highlight>
              </a:rPr>
              <a:t>又稱為環保技術</a:t>
            </a:r>
            <a:r>
              <a:rPr lang="zh-CN" altLang="en-US" dirty="0">
                <a:solidFill>
                  <a:srgbClr val="7030A0"/>
                </a:solidFill>
                <a:highlight>
                  <a:srgbClr val="FFFF00"/>
                </a:highlight>
              </a:rPr>
              <a:t>）</a:t>
            </a:r>
            <a:r>
              <a:rPr dirty="0"/>
              <a:t>，是指</a:t>
            </a:r>
            <a:endParaRPr lang="en-US" dirty="0"/>
          </a:p>
          <a:p>
            <a:pPr lvl="1"/>
            <a:r>
              <a:rPr dirty="0"/>
              <a:t>在設計、生產和使用產品或服務時，採用能夠減少環境負荷和資源消耗的技術。</a:t>
            </a:r>
            <a:endParaRPr lang="en-US" dirty="0"/>
          </a:p>
          <a:p>
            <a:r>
              <a:rPr dirty="0"/>
              <a:t>這些技術旨在</a:t>
            </a:r>
            <a:endParaRPr lang="en-US" dirty="0"/>
          </a:p>
          <a:p>
            <a:pPr lvl="1"/>
            <a:r>
              <a:rPr dirty="0">
                <a:solidFill>
                  <a:srgbClr val="7030A0"/>
                </a:solidFill>
              </a:rPr>
              <a:t>降低生產過程中的污染物排放，</a:t>
            </a:r>
            <a:endParaRPr lang="en-US" dirty="0">
              <a:solidFill>
                <a:srgbClr val="7030A0"/>
              </a:solidFill>
            </a:endParaRPr>
          </a:p>
          <a:p>
            <a:pPr lvl="1"/>
            <a:r>
              <a:rPr dirty="0">
                <a:solidFill>
                  <a:srgbClr val="7030A0"/>
                </a:solidFill>
              </a:rPr>
              <a:t>節約能源和資源，</a:t>
            </a:r>
            <a:endParaRPr lang="en-US" dirty="0">
              <a:solidFill>
                <a:srgbClr val="7030A0"/>
              </a:solidFill>
            </a:endParaRPr>
          </a:p>
          <a:p>
            <a:pPr lvl="1"/>
            <a:r>
              <a:rPr dirty="0">
                <a:solidFill>
                  <a:srgbClr val="7030A0"/>
                </a:solidFill>
              </a:rPr>
              <a:t>並促進資源的可再生性和循環利用。</a:t>
            </a:r>
            <a:endParaRPr lang="en-US" dirty="0">
              <a:solidFill>
                <a:srgbClr val="7030A0"/>
              </a:solidFill>
            </a:endParaRPr>
          </a:p>
          <a:p>
            <a:r>
              <a:rPr dirty="0"/>
              <a:t>綠色科技涵蓋了</a:t>
            </a:r>
            <a:endParaRPr lang="en-US" dirty="0"/>
          </a:p>
          <a:p>
            <a:pPr lvl="1"/>
            <a:r>
              <a:rPr dirty="0">
                <a:solidFill>
                  <a:srgbClr val="7030A0"/>
                </a:solidFill>
              </a:rPr>
              <a:t>能源、交通、建築、農業等多個領域，</a:t>
            </a:r>
            <a:endParaRPr lang="en-US" dirty="0">
              <a:solidFill>
                <a:srgbClr val="7030A0"/>
              </a:solidFill>
            </a:endParaRPr>
          </a:p>
          <a:p>
            <a:r>
              <a:rPr dirty="0"/>
              <a:t>目的是實現經濟發展與環境保護的平衡。</a:t>
            </a:r>
          </a:p>
        </p:txBody>
      </p:sp>
      <p:sp>
        <p:nvSpPr>
          <p:cNvPr id="2" name="Title 1"/>
          <p:cNvSpPr>
            <a:spLocks noGrp="1"/>
          </p:cNvSpPr>
          <p:nvPr>
            <p:ph type="title"/>
          </p:nvPr>
        </p:nvSpPr>
        <p:spPr/>
        <p:txBody>
          <a:bodyPr/>
          <a:lstStyle/>
          <a:p>
            <a:r>
              <a:t>1.1 綠色科技的概念</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dirty="0"/>
              <a:t>以下是綠色科技的幾個主要發展趨勢：</a:t>
            </a:r>
            <a:endParaRPr lang="en-US" dirty="0"/>
          </a:p>
          <a:p>
            <a:r>
              <a:rPr lang="en-US" dirty="0">
                <a:solidFill>
                  <a:srgbClr val="7030A0"/>
                </a:solidFill>
              </a:rPr>
              <a:t>(1). </a:t>
            </a:r>
            <a:r>
              <a:rPr dirty="0">
                <a:solidFill>
                  <a:srgbClr val="7030A0"/>
                </a:solidFill>
              </a:rPr>
              <a:t>可再生能源：</a:t>
            </a:r>
            <a:endParaRPr lang="en-US" dirty="0">
              <a:solidFill>
                <a:srgbClr val="7030A0"/>
              </a:solidFill>
            </a:endParaRPr>
          </a:p>
          <a:p>
            <a:pPr lvl="1"/>
            <a:r>
              <a:rPr lang="en-US" altLang="zh-CN" sz="3900" dirty="0"/>
              <a:t>【</a:t>
            </a:r>
            <a:r>
              <a:rPr sz="3900" dirty="0">
                <a:solidFill>
                  <a:srgbClr val="C00000"/>
                </a:solidFill>
              </a:rPr>
              <a:t>風能、太陽能、地熱能</a:t>
            </a:r>
            <a:r>
              <a:rPr lang="en-US" altLang="zh-CN" sz="3900" dirty="0"/>
              <a:t>】</a:t>
            </a:r>
            <a:r>
              <a:rPr sz="3900" dirty="0"/>
              <a:t>等可再生能源技術的進步，使得這些能源逐漸取代傳統的化石燃料，成為主要能源來源。</a:t>
            </a:r>
            <a:endParaRPr lang="en-US" sz="3900" dirty="0"/>
          </a:p>
          <a:p>
            <a:pPr lvl="1"/>
            <a:r>
              <a:rPr sz="3900" dirty="0"/>
              <a:t>特別是</a:t>
            </a:r>
            <a:r>
              <a:rPr lang="en-US" altLang="zh-CN" sz="3900" dirty="0"/>
              <a:t>【</a:t>
            </a:r>
            <a:r>
              <a:rPr sz="3900" dirty="0">
                <a:solidFill>
                  <a:srgbClr val="C00000"/>
                </a:solidFill>
                <a:highlight>
                  <a:srgbClr val="FFFF00"/>
                </a:highlight>
              </a:rPr>
              <a:t>太陽能</a:t>
            </a:r>
            <a:r>
              <a:rPr lang="zh-CN" altLang="en-US" sz="3900" dirty="0">
                <a:solidFill>
                  <a:srgbClr val="C00000"/>
                </a:solidFill>
                <a:highlight>
                  <a:srgbClr val="FFFF00"/>
                </a:highlight>
              </a:rPr>
              <a:t>，</a:t>
            </a:r>
            <a:r>
              <a:rPr sz="3900" dirty="0">
                <a:solidFill>
                  <a:srgbClr val="C00000"/>
                </a:solidFill>
                <a:highlight>
                  <a:srgbClr val="FFFF00"/>
                </a:highlight>
              </a:rPr>
              <a:t>風能技術</a:t>
            </a:r>
            <a:r>
              <a:rPr lang="en-US" altLang="zh-CN" sz="3900" dirty="0"/>
              <a:t>】</a:t>
            </a:r>
            <a:r>
              <a:rPr sz="3900" dirty="0"/>
              <a:t>的快速發展，正在大幅降低能源成本，</a:t>
            </a:r>
            <a:r>
              <a:rPr sz="3900" dirty="0">
                <a:solidFill>
                  <a:srgbClr val="7030A0"/>
                </a:solidFill>
              </a:rPr>
              <a:t>提高能源利用效率。</a:t>
            </a:r>
            <a:endParaRPr lang="en-US" sz="3900" dirty="0">
              <a:solidFill>
                <a:srgbClr val="7030A0"/>
              </a:solidFill>
            </a:endParaRPr>
          </a:p>
        </p:txBody>
      </p:sp>
      <p:sp>
        <p:nvSpPr>
          <p:cNvPr id="2" name="Title 1"/>
          <p:cNvSpPr>
            <a:spLocks noGrp="1"/>
          </p:cNvSpPr>
          <p:nvPr>
            <p:ph type="title"/>
          </p:nvPr>
        </p:nvSpPr>
        <p:spPr/>
        <p:txBody>
          <a:bodyPr/>
          <a:lstStyle/>
          <a:p>
            <a:r>
              <a:t>1.2 綠色科技的發展趨勢</a:t>
            </a:r>
          </a:p>
        </p:txBody>
      </p:sp>
    </p:spTree>
    <p:extLst>
      <p:ext uri="{BB962C8B-B14F-4D97-AF65-F5344CB8AC3E}">
        <p14:creationId xmlns:p14="http://schemas.microsoft.com/office/powerpoint/2010/main" val="1560529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altLang="zh-TW" sz="4800" dirty="0">
                <a:solidFill>
                  <a:srgbClr val="7030A0"/>
                </a:solidFill>
              </a:rPr>
              <a:t>(2).</a:t>
            </a:r>
            <a:r>
              <a:rPr sz="4800" dirty="0">
                <a:solidFill>
                  <a:srgbClr val="7030A0"/>
                </a:solidFill>
              </a:rPr>
              <a:t>節能減排技術</a:t>
            </a:r>
            <a:r>
              <a:rPr sz="4800" dirty="0"/>
              <a:t>：</a:t>
            </a:r>
            <a:endParaRPr lang="en-US" sz="4800" dirty="0"/>
          </a:p>
          <a:p>
            <a:pPr lvl="1"/>
            <a:r>
              <a:rPr sz="3600" dirty="0"/>
              <a:t>節能技術旨在提高能源利用效率，減少能源浪費</a:t>
            </a:r>
            <a:endParaRPr lang="en-US" sz="3600" dirty="0"/>
          </a:p>
          <a:p>
            <a:pPr lvl="1"/>
            <a:r>
              <a:rPr lang="zh-CN" altLang="en-US" sz="3600" dirty="0"/>
              <a:t>範例：</a:t>
            </a:r>
            <a:endParaRPr lang="en-US" sz="3600" dirty="0"/>
          </a:p>
          <a:p>
            <a:pPr lvl="1"/>
            <a:r>
              <a:rPr lang="en-US" sz="3600" dirty="0"/>
              <a:t>(1).</a:t>
            </a:r>
            <a:r>
              <a:rPr sz="3600" dirty="0">
                <a:solidFill>
                  <a:srgbClr val="C00000"/>
                </a:solidFill>
                <a:highlight>
                  <a:srgbClr val="FFFF00"/>
                </a:highlight>
              </a:rPr>
              <a:t>智能電網技術</a:t>
            </a:r>
            <a:r>
              <a:rPr lang="zh-CN" altLang="en-US" sz="3600" dirty="0"/>
              <a:t>：</a:t>
            </a:r>
            <a:r>
              <a:rPr sz="3600" dirty="0"/>
              <a:t>可以優化電力分配，減少能量損耗；</a:t>
            </a:r>
            <a:endParaRPr lang="en-US" sz="3600" dirty="0"/>
          </a:p>
          <a:p>
            <a:pPr lvl="1"/>
            <a:r>
              <a:rPr lang="en-US" sz="3600" dirty="0"/>
              <a:t>(2).</a:t>
            </a:r>
            <a:r>
              <a:rPr sz="3600" dirty="0">
                <a:solidFill>
                  <a:srgbClr val="C00000"/>
                </a:solidFill>
                <a:highlight>
                  <a:srgbClr val="FFFF00"/>
                </a:highlight>
              </a:rPr>
              <a:t>高效照明技術（如LED）</a:t>
            </a:r>
            <a:r>
              <a:rPr lang="zh-CN" altLang="en-US" sz="3600" dirty="0"/>
              <a:t> ：</a:t>
            </a:r>
            <a:r>
              <a:rPr sz="3600" dirty="0"/>
              <a:t>可以顯著降低電力消耗。</a:t>
            </a:r>
            <a:endParaRPr lang="en-US" sz="3600" dirty="0"/>
          </a:p>
        </p:txBody>
      </p:sp>
      <p:sp>
        <p:nvSpPr>
          <p:cNvPr id="2" name="Title 1"/>
          <p:cNvSpPr>
            <a:spLocks noGrp="1"/>
          </p:cNvSpPr>
          <p:nvPr>
            <p:ph type="title"/>
          </p:nvPr>
        </p:nvSpPr>
        <p:spPr/>
        <p:txBody>
          <a:bodyPr/>
          <a:lstStyle/>
          <a:p>
            <a:r>
              <a:t>1.2 綠色科技的發展趨勢</a:t>
            </a:r>
          </a:p>
        </p:txBody>
      </p:sp>
    </p:spTree>
    <p:extLst>
      <p:ext uri="{BB962C8B-B14F-4D97-AF65-F5344CB8AC3E}">
        <p14:creationId xmlns:p14="http://schemas.microsoft.com/office/powerpoint/2010/main" val="1422848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altLang="zh-TW" sz="5400" dirty="0">
                <a:solidFill>
                  <a:srgbClr val="7030A0"/>
                </a:solidFill>
              </a:rPr>
              <a:t>(3).</a:t>
            </a:r>
            <a:r>
              <a:rPr sz="5400" dirty="0">
                <a:solidFill>
                  <a:srgbClr val="7030A0"/>
                </a:solidFill>
              </a:rPr>
              <a:t>清潔生產：</a:t>
            </a:r>
            <a:endParaRPr lang="en-US" sz="5400" dirty="0">
              <a:solidFill>
                <a:srgbClr val="7030A0"/>
              </a:solidFill>
            </a:endParaRPr>
          </a:p>
          <a:p>
            <a:pPr lvl="1"/>
            <a:r>
              <a:rPr sz="4000" dirty="0"/>
              <a:t>清潔生產技術強調在生產過程中</a:t>
            </a:r>
            <a:r>
              <a:rPr sz="4000" dirty="0">
                <a:solidFill>
                  <a:srgbClr val="C00000"/>
                </a:solidFill>
              </a:rPr>
              <a:t>減少污染物的產生</a:t>
            </a:r>
            <a:r>
              <a:rPr sz="4000" dirty="0"/>
              <a:t>，並提高資源的循環利用率。</a:t>
            </a:r>
            <a:endParaRPr lang="en-US" sz="4000" dirty="0"/>
          </a:p>
          <a:p>
            <a:pPr lvl="1"/>
            <a:r>
              <a:rPr lang="zh-CN" altLang="en-US" sz="4000" dirty="0"/>
              <a:t>範例：</a:t>
            </a:r>
            <a:endParaRPr lang="en-US" altLang="zh-CN" sz="4000" dirty="0"/>
          </a:p>
          <a:p>
            <a:pPr lvl="1"/>
            <a:r>
              <a:rPr lang="en-US" sz="4000" dirty="0"/>
              <a:t>(1).</a:t>
            </a:r>
            <a:r>
              <a:rPr lang="en-US" altLang="zh-CN" sz="4000" dirty="0"/>
              <a:t>【</a:t>
            </a:r>
            <a:r>
              <a:rPr sz="4000" dirty="0">
                <a:solidFill>
                  <a:srgbClr val="C00000"/>
                </a:solidFill>
                <a:highlight>
                  <a:srgbClr val="FFFF00"/>
                </a:highlight>
              </a:rPr>
              <a:t>零排放技術</a:t>
            </a:r>
            <a:r>
              <a:rPr lang="en-US" altLang="zh-CN" sz="4000" dirty="0"/>
              <a:t>】</a:t>
            </a:r>
            <a:r>
              <a:rPr sz="4000" dirty="0"/>
              <a:t>和</a:t>
            </a:r>
            <a:r>
              <a:rPr lang="en-US" altLang="zh-CN" sz="4000" dirty="0"/>
              <a:t>【</a:t>
            </a:r>
            <a:r>
              <a:rPr sz="4000" dirty="0">
                <a:solidFill>
                  <a:srgbClr val="C00000"/>
                </a:solidFill>
                <a:highlight>
                  <a:srgbClr val="FFFF00"/>
                </a:highlight>
              </a:rPr>
              <a:t>循環經濟模式</a:t>
            </a:r>
            <a:r>
              <a:rPr lang="en-US" altLang="zh-CN" sz="4000" dirty="0"/>
              <a:t>】</a:t>
            </a:r>
            <a:r>
              <a:rPr sz="4000" dirty="0"/>
              <a:t>正在製造業中得到廣泛應用，推動生產過程的環保化。</a:t>
            </a:r>
            <a:endParaRPr lang="en-US" sz="4000" dirty="0"/>
          </a:p>
        </p:txBody>
      </p:sp>
      <p:sp>
        <p:nvSpPr>
          <p:cNvPr id="2" name="Title 1"/>
          <p:cNvSpPr>
            <a:spLocks noGrp="1"/>
          </p:cNvSpPr>
          <p:nvPr>
            <p:ph type="title"/>
          </p:nvPr>
        </p:nvSpPr>
        <p:spPr/>
        <p:txBody>
          <a:bodyPr/>
          <a:lstStyle/>
          <a:p>
            <a:r>
              <a:t>1.2 綠色科技的發展趨勢</a:t>
            </a:r>
          </a:p>
        </p:txBody>
      </p:sp>
    </p:spTree>
    <p:extLst>
      <p:ext uri="{BB962C8B-B14F-4D97-AF65-F5344CB8AC3E}">
        <p14:creationId xmlns:p14="http://schemas.microsoft.com/office/powerpoint/2010/main" val="621357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altLang="zh-TW" sz="6000" dirty="0">
                <a:solidFill>
                  <a:srgbClr val="7030A0"/>
                </a:solidFill>
              </a:rPr>
              <a:t>(4).</a:t>
            </a:r>
            <a:r>
              <a:rPr sz="6000" dirty="0">
                <a:solidFill>
                  <a:srgbClr val="7030A0"/>
                </a:solidFill>
              </a:rPr>
              <a:t>綠色建築：</a:t>
            </a:r>
            <a:endParaRPr lang="en-US" sz="6000" dirty="0">
              <a:solidFill>
                <a:srgbClr val="7030A0"/>
              </a:solidFill>
            </a:endParaRPr>
          </a:p>
          <a:p>
            <a:pPr lvl="1"/>
            <a:r>
              <a:rPr sz="4400" dirty="0"/>
              <a:t>綠色建築技術包括</a:t>
            </a:r>
            <a:r>
              <a:rPr lang="zh-CN" altLang="en-US" sz="4400" dirty="0"/>
              <a:t>：</a:t>
            </a:r>
            <a:endParaRPr lang="en-US" altLang="zh-CN" sz="4400" dirty="0"/>
          </a:p>
          <a:p>
            <a:pPr lvl="2"/>
            <a:r>
              <a:rPr sz="4000" dirty="0">
                <a:solidFill>
                  <a:srgbClr val="C00000"/>
                </a:solidFill>
              </a:rPr>
              <a:t>高效節能的</a:t>
            </a:r>
            <a:r>
              <a:rPr sz="4000" dirty="0">
                <a:solidFill>
                  <a:srgbClr val="C00000"/>
                </a:solidFill>
                <a:highlight>
                  <a:srgbClr val="FFFF00"/>
                </a:highlight>
              </a:rPr>
              <a:t>建築材料</a:t>
            </a:r>
            <a:endParaRPr lang="en-US" sz="4000" dirty="0">
              <a:solidFill>
                <a:srgbClr val="C00000"/>
              </a:solidFill>
              <a:highlight>
                <a:srgbClr val="FFFF00"/>
              </a:highlight>
            </a:endParaRPr>
          </a:p>
          <a:p>
            <a:pPr lvl="2"/>
            <a:r>
              <a:rPr sz="4000" dirty="0">
                <a:solidFill>
                  <a:srgbClr val="C00000"/>
                </a:solidFill>
                <a:highlight>
                  <a:srgbClr val="FFFF00"/>
                </a:highlight>
              </a:rPr>
              <a:t>可再生能源</a:t>
            </a:r>
            <a:r>
              <a:rPr sz="4000" dirty="0">
                <a:solidFill>
                  <a:srgbClr val="C00000"/>
                </a:solidFill>
              </a:rPr>
              <a:t>的利用</a:t>
            </a:r>
            <a:endParaRPr lang="en-US" sz="4000" dirty="0">
              <a:solidFill>
                <a:srgbClr val="C00000"/>
              </a:solidFill>
            </a:endParaRPr>
          </a:p>
          <a:p>
            <a:pPr lvl="2"/>
            <a:r>
              <a:rPr sz="4000" dirty="0">
                <a:solidFill>
                  <a:srgbClr val="C00000"/>
                </a:solidFill>
                <a:highlight>
                  <a:srgbClr val="FFFF00"/>
                </a:highlight>
              </a:rPr>
              <a:t>智能化</a:t>
            </a:r>
            <a:r>
              <a:rPr sz="4000" dirty="0">
                <a:solidFill>
                  <a:srgbClr val="C00000"/>
                </a:solidFill>
              </a:rPr>
              <a:t>的</a:t>
            </a:r>
            <a:r>
              <a:rPr sz="4000" dirty="0">
                <a:solidFill>
                  <a:srgbClr val="C00000"/>
                </a:solidFill>
                <a:highlight>
                  <a:srgbClr val="FFFF00"/>
                </a:highlight>
              </a:rPr>
              <a:t>建築管理</a:t>
            </a:r>
            <a:r>
              <a:rPr sz="4000" dirty="0">
                <a:solidFill>
                  <a:srgbClr val="C00000"/>
                </a:solidFill>
              </a:rPr>
              <a:t>系統</a:t>
            </a:r>
            <a:endParaRPr lang="en-US" sz="4000" dirty="0">
              <a:solidFill>
                <a:srgbClr val="C00000"/>
              </a:solidFill>
            </a:endParaRPr>
          </a:p>
          <a:p>
            <a:pPr lvl="1"/>
            <a:r>
              <a:rPr sz="4400" dirty="0"/>
              <a:t>這些技術的應用有助於減少建築物的碳足跡和能源消耗</a:t>
            </a:r>
            <a:br>
              <a:rPr dirty="0"/>
            </a:br>
            <a:endParaRPr dirty="0"/>
          </a:p>
        </p:txBody>
      </p:sp>
      <p:sp>
        <p:nvSpPr>
          <p:cNvPr id="2" name="Title 1"/>
          <p:cNvSpPr>
            <a:spLocks noGrp="1"/>
          </p:cNvSpPr>
          <p:nvPr>
            <p:ph type="title"/>
          </p:nvPr>
        </p:nvSpPr>
        <p:spPr/>
        <p:txBody>
          <a:bodyPr/>
          <a:lstStyle/>
          <a:p>
            <a:r>
              <a:t>1.2 綠色科技的發展趨勢</a:t>
            </a:r>
          </a:p>
        </p:txBody>
      </p:sp>
    </p:spTree>
    <p:extLst>
      <p:ext uri="{BB962C8B-B14F-4D97-AF65-F5344CB8AC3E}">
        <p14:creationId xmlns:p14="http://schemas.microsoft.com/office/powerpoint/2010/main" val="1132083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altLang="zh-TW" sz="6600" dirty="0">
                <a:solidFill>
                  <a:srgbClr val="7030A0"/>
                </a:solidFill>
              </a:rPr>
              <a:t>(5).</a:t>
            </a:r>
            <a:r>
              <a:rPr sz="6600" dirty="0">
                <a:solidFill>
                  <a:srgbClr val="7030A0"/>
                </a:solidFill>
              </a:rPr>
              <a:t>生物技術：</a:t>
            </a:r>
            <a:endParaRPr lang="en-US" sz="6600" dirty="0">
              <a:solidFill>
                <a:srgbClr val="7030A0"/>
              </a:solidFill>
            </a:endParaRPr>
          </a:p>
          <a:p>
            <a:pPr lvl="1"/>
            <a:r>
              <a:rPr sz="4800" dirty="0"/>
              <a:t>生物技術的應用，特別是在</a:t>
            </a:r>
            <a:r>
              <a:rPr sz="4800" dirty="0">
                <a:solidFill>
                  <a:srgbClr val="C00000"/>
                </a:solidFill>
              </a:rPr>
              <a:t>農業和製藥行業</a:t>
            </a:r>
            <a:r>
              <a:rPr sz="4800" dirty="0"/>
              <a:t>，正在推動更環保的生產方式。</a:t>
            </a:r>
            <a:endParaRPr lang="en-US" sz="4800" dirty="0"/>
          </a:p>
          <a:p>
            <a:pPr lvl="1"/>
            <a:r>
              <a:rPr lang="zh-CN" altLang="en-US" sz="4800" dirty="0"/>
              <a:t>範例：</a:t>
            </a:r>
            <a:endParaRPr lang="en-US" altLang="zh-CN" sz="4800" dirty="0"/>
          </a:p>
          <a:p>
            <a:pPr lvl="1"/>
            <a:r>
              <a:rPr sz="4800" dirty="0">
                <a:highlight>
                  <a:srgbClr val="FFFF00"/>
                </a:highlight>
              </a:rPr>
              <a:t>基因編輯技術</a:t>
            </a:r>
            <a:r>
              <a:rPr lang="zh-CN" altLang="en-US" sz="4800" dirty="0"/>
              <a:t>：</a:t>
            </a:r>
            <a:r>
              <a:rPr sz="4800" dirty="0">
                <a:solidFill>
                  <a:srgbClr val="C00000"/>
                </a:solidFill>
              </a:rPr>
              <a:t>可以開發出抗病、抗旱的作物</a:t>
            </a:r>
            <a:r>
              <a:rPr sz="4800" dirty="0"/>
              <a:t>，減少農藥和化肥的使用</a:t>
            </a:r>
          </a:p>
        </p:txBody>
      </p:sp>
      <p:sp>
        <p:nvSpPr>
          <p:cNvPr id="2" name="Title 1"/>
          <p:cNvSpPr>
            <a:spLocks noGrp="1"/>
          </p:cNvSpPr>
          <p:nvPr>
            <p:ph type="title"/>
          </p:nvPr>
        </p:nvSpPr>
        <p:spPr/>
        <p:txBody>
          <a:bodyPr/>
          <a:lstStyle/>
          <a:p>
            <a:r>
              <a:t>1.2 綠色科技的發展趨勢</a:t>
            </a:r>
          </a:p>
        </p:txBody>
      </p:sp>
    </p:spTree>
    <p:extLst>
      <p:ext uri="{BB962C8B-B14F-4D97-AF65-F5344CB8AC3E}">
        <p14:creationId xmlns:p14="http://schemas.microsoft.com/office/powerpoint/2010/main" val="1815540031"/>
      </p:ext>
    </p:extLst>
  </p:cSld>
  <p:clrMapOvr>
    <a:masterClrMapping/>
  </p:clrMapOvr>
</p:sld>
</file>

<file path=ppt/theme/theme1.xml><?xml version="1.0" encoding="utf-8"?>
<a:theme xmlns:a="http://schemas.openxmlformats.org/drawingml/2006/main" name="佈景主題4-粗體大字">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21873A"/>
      </a:hlink>
      <a:folHlink>
        <a:srgbClr val="717E00"/>
      </a:folHlink>
    </a:clrScheme>
    <a:fontScheme name="School Presentation">
      <a:majorFont>
        <a:latin typeface="Bookman Old Style"/>
        <a:ea typeface=""/>
        <a:cs typeface=""/>
      </a:majorFont>
      <a:minorFont>
        <a:latin typeface="Segoe Condens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佈景主題4-粗體大字" id="{FAB37755-8BFD-40C9-964E-A3E00EB2AC0B}" vid="{1590615A-8909-46AD-9BAB-84E7CBD626D0}"/>
    </a:ext>
  </a:extLst>
</a:theme>
</file>

<file path=docProps/app.xml><?xml version="1.0" encoding="utf-8"?>
<Properties xmlns="http://schemas.openxmlformats.org/officeDocument/2006/extended-properties" xmlns:vt="http://schemas.openxmlformats.org/officeDocument/2006/docPropsVTypes">
  <Template>佈景主題4-粗體大字</Template>
  <TotalTime>206</TotalTime>
  <Words>999</Words>
  <Application>Microsoft Office PowerPoint</Application>
  <PresentationFormat>如螢幕大小 (4:3)</PresentationFormat>
  <Paragraphs>223</Paragraphs>
  <Slides>37</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37</vt:i4>
      </vt:variant>
    </vt:vector>
  </HeadingPairs>
  <TitlesOfParts>
    <vt:vector size="42" baseType="lpstr">
      <vt:lpstr>Segoe Condensed</vt:lpstr>
      <vt:lpstr>微軟正黑體</vt:lpstr>
      <vt:lpstr>Arial</vt:lpstr>
      <vt:lpstr>Bookman Old Style</vt:lpstr>
      <vt:lpstr>佈景主題4-粗體大字</vt:lpstr>
      <vt:lpstr>陳擎文</vt:lpstr>
      <vt:lpstr>單元綱要</vt:lpstr>
      <vt:lpstr>PowerPoint 簡報</vt:lpstr>
      <vt:lpstr>1.1 綠色科技的概念</vt:lpstr>
      <vt:lpstr>1.2 綠色科技的發展趨勢</vt:lpstr>
      <vt:lpstr>1.2 綠色科技的發展趨勢</vt:lpstr>
      <vt:lpstr>1.2 綠色科技的發展趨勢</vt:lpstr>
      <vt:lpstr>1.2 綠色科技的發展趨勢</vt:lpstr>
      <vt:lpstr>1.2 綠色科技的發展趨勢</vt:lpstr>
      <vt:lpstr>PowerPoint 簡報</vt:lpstr>
      <vt:lpstr>單元綱要</vt:lpstr>
      <vt:lpstr>PowerPoint 簡報</vt:lpstr>
      <vt:lpstr>2.1 可持續經營模式的核心原則</vt:lpstr>
      <vt:lpstr>2.1 可持續經營模式的核心原則</vt:lpstr>
      <vt:lpstr>2.1 可持續經營模式的核心原則</vt:lpstr>
      <vt:lpstr>2.1 可持續經營模式的核心原則</vt:lpstr>
      <vt:lpstr>PowerPoint 簡報</vt:lpstr>
      <vt:lpstr>2.2 可持續經營模式的類型</vt:lpstr>
      <vt:lpstr>2.2 可持續經營模式的類型</vt:lpstr>
      <vt:lpstr>2.2 可持續經營模式的類型</vt:lpstr>
      <vt:lpstr>2.2 可持續經營模式的類型</vt:lpstr>
      <vt:lpstr>PowerPoint 簡報</vt:lpstr>
      <vt:lpstr>單元綱要</vt:lpstr>
      <vt:lpstr>PowerPoint 簡報</vt:lpstr>
      <vt:lpstr>3.1 整合綠色科技於企業運營中</vt:lpstr>
      <vt:lpstr>3.1 整合綠色科技於企業運營中</vt:lpstr>
      <vt:lpstr>什麼是【閉環生產系統】？ Closed-loop production system</vt:lpstr>
      <vt:lpstr>3.1 整合綠色科技於企業運營中</vt:lpstr>
      <vt:lpstr>PowerPoint 簡報</vt:lpstr>
      <vt:lpstr>3.2 建立綠色供應鏈</vt:lpstr>
      <vt:lpstr>3.2 建立綠色供應鏈</vt:lpstr>
      <vt:lpstr>PowerPoint 簡報</vt:lpstr>
      <vt:lpstr>3.3 綠色創新與市場拓展</vt:lpstr>
      <vt:lpstr>3.3 綠色創新與市場拓展</vt:lpstr>
      <vt:lpstr>PowerPoint 簡報</vt:lpstr>
      <vt:lpstr>4. 結論</vt:lpstr>
      <vt:lpstr>4. 討論</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陳擎文</dc:title>
  <dc:subject/>
  <dc:creator>User</dc:creator>
  <cp:keywords/>
  <dc:description>generated using python-pptx</dc:description>
  <cp:lastModifiedBy>tsu ccw</cp:lastModifiedBy>
  <cp:revision>9</cp:revision>
  <dcterms:created xsi:type="dcterms:W3CDTF">2013-01-27T09:14:16Z</dcterms:created>
  <dcterms:modified xsi:type="dcterms:W3CDTF">2024-08-17T05:25:16Z</dcterms:modified>
  <cp:category/>
</cp:coreProperties>
</file>