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86" r:id="rId3"/>
    <p:sldId id="258" r:id="rId4"/>
    <p:sldId id="275" r:id="rId5"/>
    <p:sldId id="259" r:id="rId6"/>
    <p:sldId id="273" r:id="rId7"/>
    <p:sldId id="274" r:id="rId8"/>
    <p:sldId id="276" r:id="rId9"/>
    <p:sldId id="277" r:id="rId10"/>
    <p:sldId id="278" r:id="rId11"/>
    <p:sldId id="260" r:id="rId12"/>
    <p:sldId id="270" r:id="rId13"/>
    <p:sldId id="287" r:id="rId14"/>
    <p:sldId id="281" r:id="rId15"/>
    <p:sldId id="262" r:id="rId16"/>
    <p:sldId id="279" r:id="rId17"/>
    <p:sldId id="280" r:id="rId18"/>
    <p:sldId id="282" r:id="rId19"/>
    <p:sldId id="263" r:id="rId20"/>
    <p:sldId id="283" r:id="rId21"/>
    <p:sldId id="284" r:id="rId22"/>
    <p:sldId id="271" r:id="rId23"/>
    <p:sldId id="265" r:id="rId24"/>
    <p:sldId id="266" r:id="rId25"/>
    <p:sldId id="267" r:id="rId26"/>
    <p:sldId id="268" r:id="rId27"/>
    <p:sldId id="272" r:id="rId28"/>
    <p:sldId id="285" r:id="rId29"/>
    <p:sldId id="269" r:id="rId30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85811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402796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70331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9662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976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2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841527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陳擎文</a:t>
            </a:r>
            <a:endParaRPr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12461E01-651B-487B-B5C7-A8697517C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創新科技驅動的商業模式實例分析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800" dirty="0">
                <a:solidFill>
                  <a:srgbClr val="7030A0"/>
                </a:solidFill>
              </a:rPr>
              <a:t>(2). </a:t>
            </a:r>
            <a:r>
              <a:rPr sz="4800" dirty="0">
                <a:solidFill>
                  <a:srgbClr val="7030A0"/>
                </a:solidFill>
              </a:rPr>
              <a:t>會員制（Amazon Prime）：</a:t>
            </a:r>
            <a:endParaRPr lang="en-US" sz="4800" dirty="0">
              <a:solidFill>
                <a:srgbClr val="7030A0"/>
              </a:solidFill>
            </a:endParaRPr>
          </a:p>
          <a:p>
            <a:pPr lvl="1"/>
            <a:r>
              <a:rPr sz="4400" dirty="0"/>
              <a:t>Amazon Prime </a:t>
            </a:r>
            <a:r>
              <a:rPr sz="4400" dirty="0">
                <a:solidFill>
                  <a:srgbClr val="C00000"/>
                </a:solidFill>
                <a:highlight>
                  <a:srgbClr val="FFFF00"/>
                </a:highlight>
              </a:rPr>
              <a:t>會員制</a:t>
            </a:r>
            <a:r>
              <a:rPr sz="4400" dirty="0">
                <a:solidFill>
                  <a:srgbClr val="C00000"/>
                </a:solidFill>
              </a:rPr>
              <a:t>是其經營模式中的一大亮點</a:t>
            </a:r>
            <a:r>
              <a:rPr sz="4400" dirty="0"/>
              <a:t>，</a:t>
            </a:r>
            <a:endParaRPr lang="en-US" sz="4400" dirty="0"/>
          </a:p>
          <a:p>
            <a:pPr lvl="1"/>
            <a:r>
              <a:rPr sz="4400" dirty="0"/>
              <a:t>通過提供</a:t>
            </a:r>
            <a:endParaRPr lang="en-US" sz="4400" dirty="0"/>
          </a:p>
          <a:p>
            <a:pPr lvl="2"/>
            <a:r>
              <a:rPr sz="4000" dirty="0">
                <a:solidFill>
                  <a:srgbClr val="C00000"/>
                </a:solidFill>
              </a:rPr>
              <a:t>免費配送</a:t>
            </a:r>
            <a:endParaRPr lang="en-US" sz="4000" dirty="0">
              <a:solidFill>
                <a:srgbClr val="C00000"/>
              </a:solidFill>
            </a:endParaRPr>
          </a:p>
          <a:p>
            <a:pPr lvl="2"/>
            <a:r>
              <a:rPr sz="4000" dirty="0">
                <a:solidFill>
                  <a:srgbClr val="C00000"/>
                </a:solidFill>
              </a:rPr>
              <a:t>影音內容</a:t>
            </a:r>
            <a:endParaRPr lang="en-US" sz="4000" dirty="0">
              <a:solidFill>
                <a:srgbClr val="C00000"/>
              </a:solidFill>
            </a:endParaRPr>
          </a:p>
          <a:p>
            <a:pPr lvl="2"/>
            <a:r>
              <a:rPr sz="4000" dirty="0">
                <a:solidFill>
                  <a:srgbClr val="C00000"/>
                </a:solidFill>
              </a:rPr>
              <a:t>其他專屬優惠，</a:t>
            </a:r>
            <a:endParaRPr lang="en-US" sz="4000" dirty="0">
              <a:solidFill>
                <a:srgbClr val="C00000"/>
              </a:solidFill>
            </a:endParaRPr>
          </a:p>
          <a:p>
            <a:pPr lvl="1"/>
            <a:r>
              <a:rPr sz="4400" dirty="0"/>
              <a:t>Amazon 成功</a:t>
            </a:r>
            <a:r>
              <a:rPr sz="4400" dirty="0">
                <a:solidFill>
                  <a:srgbClr val="7030A0"/>
                </a:solidFill>
                <a:highlight>
                  <a:srgbClr val="FFFF00"/>
                </a:highlight>
              </a:rPr>
              <a:t>建立了強大的用戶粘性</a:t>
            </a:r>
            <a:r>
              <a:rPr sz="4400" dirty="0"/>
              <a:t>，並進一步擴大了其收入來源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1.2 Amazon的經營模式分析</a:t>
            </a:r>
          </a:p>
        </p:txBody>
      </p:sp>
    </p:spTree>
    <p:extLst>
      <p:ext uri="{BB962C8B-B14F-4D97-AF65-F5344CB8AC3E}">
        <p14:creationId xmlns:p14="http://schemas.microsoft.com/office/powerpoint/2010/main" val="208815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6600" dirty="0">
                <a:solidFill>
                  <a:srgbClr val="7030A0"/>
                </a:solidFill>
              </a:rPr>
              <a:t>(3). </a:t>
            </a:r>
            <a:r>
              <a:rPr sz="6600" dirty="0">
                <a:solidFill>
                  <a:srgbClr val="7030A0"/>
                </a:solidFill>
              </a:rPr>
              <a:t>數據驅動的決策：</a:t>
            </a:r>
            <a:endParaRPr lang="en-US" sz="6600" dirty="0">
              <a:solidFill>
                <a:srgbClr val="7030A0"/>
              </a:solidFill>
            </a:endParaRPr>
          </a:p>
          <a:p>
            <a:pPr lvl="1"/>
            <a:r>
              <a:rPr sz="4800" dirty="0"/>
              <a:t>Amazon 在運營過程中，</a:t>
            </a:r>
            <a:endParaRPr lang="en-US" sz="4800" dirty="0"/>
          </a:p>
          <a:p>
            <a:pPr lvl="2"/>
            <a:r>
              <a:rPr sz="4400" dirty="0">
                <a:solidFill>
                  <a:srgbClr val="7030A0"/>
                </a:solidFill>
                <a:highlight>
                  <a:srgbClr val="FFFF00"/>
                </a:highlight>
              </a:rPr>
              <a:t>深度應用大數據</a:t>
            </a:r>
            <a:endParaRPr lang="en-US" sz="44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2"/>
            <a:r>
              <a:rPr sz="4400" dirty="0">
                <a:solidFill>
                  <a:srgbClr val="7030A0"/>
                </a:solidFill>
                <a:highlight>
                  <a:srgbClr val="FFFF00"/>
                </a:highlight>
              </a:rPr>
              <a:t>人工智慧技術，</a:t>
            </a:r>
            <a:endParaRPr lang="en-US" sz="44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sz="4800" dirty="0"/>
              <a:t>通過</a:t>
            </a:r>
            <a:endParaRPr lang="en-US" sz="4800" dirty="0"/>
          </a:p>
          <a:p>
            <a:pPr lvl="2"/>
            <a:r>
              <a:rPr sz="4400" dirty="0">
                <a:solidFill>
                  <a:srgbClr val="C00000"/>
                </a:solidFill>
              </a:rPr>
              <a:t>精準的個性化推薦</a:t>
            </a:r>
            <a:endParaRPr lang="en-US" sz="4400" dirty="0">
              <a:solidFill>
                <a:srgbClr val="C00000"/>
              </a:solidFill>
            </a:endParaRPr>
          </a:p>
          <a:p>
            <a:pPr lvl="2"/>
            <a:r>
              <a:rPr sz="4400" dirty="0">
                <a:solidFill>
                  <a:srgbClr val="C00000"/>
                </a:solidFill>
              </a:rPr>
              <a:t>動態定價策略，</a:t>
            </a:r>
            <a:endParaRPr lang="en-US" sz="4400" dirty="0">
              <a:solidFill>
                <a:srgbClr val="C00000"/>
              </a:solidFill>
            </a:endParaRPr>
          </a:p>
          <a:p>
            <a:pPr lvl="1"/>
            <a:r>
              <a:rPr sz="4800" dirty="0"/>
              <a:t>提升了消費者的</a:t>
            </a:r>
            <a:r>
              <a:rPr sz="4800" dirty="0">
                <a:solidFill>
                  <a:srgbClr val="7030A0"/>
                </a:solidFill>
              </a:rPr>
              <a:t>購物體驗</a:t>
            </a:r>
            <a:r>
              <a:rPr sz="4800" dirty="0"/>
              <a:t>，並優化了庫存管理和供應鏈運營效率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1.2 Amazon的經營模式分析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CCE9B3C2-BE55-4367-998A-4A6D46A02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2. </a:t>
            </a:r>
            <a:r>
              <a:rPr lang="zh-TW" altLang="en-US" dirty="0"/>
              <a:t>失敗與成功案例的比較</a:t>
            </a:r>
          </a:p>
        </p:txBody>
      </p:sp>
    </p:spTree>
    <p:extLst>
      <p:ext uri="{BB962C8B-B14F-4D97-AF65-F5344CB8AC3E}">
        <p14:creationId xmlns:p14="http://schemas.microsoft.com/office/powerpoint/2010/main" val="109184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CB79C29-B935-4BB8-B264-F2939C803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在本單元中，我們</a:t>
            </a:r>
            <a:r>
              <a:rPr lang="zh-CN" altLang="en-US" dirty="0"/>
              <a:t>將</a:t>
            </a:r>
            <a:r>
              <a:rPr lang="zh-TW" altLang="en-US" dirty="0"/>
              <a:t>探討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1.</a:t>
            </a:r>
            <a:r>
              <a:rPr lang="zh-TW" altLang="en-US" dirty="0">
                <a:solidFill>
                  <a:srgbClr val="C00000"/>
                </a:solidFill>
              </a:rPr>
              <a:t>典型創新科技企業的經營模式</a:t>
            </a:r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en-US" altLang="zh-TW" dirty="0"/>
              <a:t>1.1 Tesla</a:t>
            </a:r>
            <a:r>
              <a:rPr lang="zh-TW" altLang="en-US" dirty="0"/>
              <a:t>的經營模式分析</a:t>
            </a:r>
          </a:p>
          <a:p>
            <a:pPr lvl="1"/>
            <a:r>
              <a:rPr lang="en-US" altLang="zh-TW" dirty="0"/>
              <a:t>1.2 Amazon</a:t>
            </a:r>
            <a:r>
              <a:rPr lang="zh-TW" altLang="en-US" dirty="0"/>
              <a:t>的經營模式分析</a:t>
            </a:r>
            <a:endParaRPr lang="zh-TW" altLang="en-US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2.</a:t>
            </a:r>
            <a:r>
              <a:rPr lang="zh-TW" altLang="en-US" dirty="0">
                <a:solidFill>
                  <a:srgbClr val="C00000"/>
                </a:solidFill>
              </a:rPr>
              <a:t>失敗與成功案例的比較</a:t>
            </a:r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en-US" altLang="zh-TW" dirty="0"/>
              <a:t>2.1 </a:t>
            </a:r>
            <a:r>
              <a:rPr lang="zh-TW" altLang="en-US" dirty="0"/>
              <a:t>成功案例：</a:t>
            </a:r>
            <a:r>
              <a:rPr lang="en-US" altLang="zh-TW" dirty="0"/>
              <a:t>Netflix</a:t>
            </a:r>
            <a:r>
              <a:rPr lang="zh-TW" altLang="en-US" dirty="0"/>
              <a:t>的數位轉型</a:t>
            </a:r>
          </a:p>
          <a:p>
            <a:pPr lvl="1"/>
            <a:r>
              <a:rPr lang="en-US" altLang="zh-TW" dirty="0"/>
              <a:t>2.2 </a:t>
            </a:r>
            <a:r>
              <a:rPr lang="zh-TW" altLang="en-US" dirty="0"/>
              <a:t>失敗案例：</a:t>
            </a:r>
            <a:r>
              <a:rPr lang="en-US" altLang="zh-TW" dirty="0"/>
              <a:t>Blockbuster</a:t>
            </a:r>
            <a:r>
              <a:rPr lang="zh-TW" altLang="en-US" dirty="0"/>
              <a:t>的戰略錯誤</a:t>
            </a:r>
            <a:endParaRPr lang="zh-TW" altLang="en-US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3.</a:t>
            </a:r>
            <a:r>
              <a:rPr lang="zh-TW" altLang="en-US" dirty="0">
                <a:solidFill>
                  <a:srgbClr val="C00000"/>
                </a:solidFill>
              </a:rPr>
              <a:t>從中獲得的啟示與學習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E43BA10-8AAD-48CE-85A2-078C36CA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單元綱要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1569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CCE9B3C2-BE55-4367-998A-4A6D46A02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2.1 </a:t>
            </a:r>
            <a:r>
              <a:rPr lang="zh-TW" altLang="en-US" dirty="0"/>
              <a:t>成功案例：</a:t>
            </a:r>
            <a:r>
              <a:rPr lang="en-US" altLang="zh-TW" dirty="0"/>
              <a:t>Netflix</a:t>
            </a:r>
            <a:r>
              <a:rPr lang="zh-TW" altLang="en-US" dirty="0"/>
              <a:t>的數位轉型</a:t>
            </a:r>
          </a:p>
        </p:txBody>
      </p:sp>
    </p:spTree>
    <p:extLst>
      <p:ext uri="{BB962C8B-B14F-4D97-AF65-F5344CB8AC3E}">
        <p14:creationId xmlns:p14="http://schemas.microsoft.com/office/powerpoint/2010/main" val="365954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sz="3200" dirty="0">
                <a:solidFill>
                  <a:srgbClr val="7030A0"/>
                </a:solidFill>
                <a:highlight>
                  <a:srgbClr val="FFFF00"/>
                </a:highlight>
              </a:rPr>
              <a:t>Netflix </a:t>
            </a:r>
            <a:endParaRPr lang="en-US" sz="32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sz="2400" dirty="0"/>
              <a:t>最初是一家DVD租賃服務公司，</a:t>
            </a:r>
            <a:endParaRPr lang="en-US" sz="2400" dirty="0"/>
          </a:p>
          <a:p>
            <a:pPr lvl="1"/>
            <a:r>
              <a:rPr sz="2400" dirty="0"/>
              <a:t>它迅速轉型為全球領先的</a:t>
            </a:r>
            <a:r>
              <a:rPr sz="2400" dirty="0">
                <a:solidFill>
                  <a:srgbClr val="7030A0"/>
                </a:solidFill>
                <a:highlight>
                  <a:srgbClr val="FFFF00"/>
                </a:highlight>
              </a:rPr>
              <a:t>流媒體服務提供商</a:t>
            </a:r>
            <a:r>
              <a:rPr sz="2400" dirty="0"/>
              <a:t>。</a:t>
            </a:r>
            <a:endParaRPr lang="en-US" sz="2400" dirty="0"/>
          </a:p>
          <a:p>
            <a:pPr lvl="1"/>
            <a:r>
              <a:rPr sz="2400" dirty="0"/>
              <a:t>其成功的關鍵在於：</a:t>
            </a:r>
            <a:endParaRPr lang="en-US" sz="2400" dirty="0"/>
          </a:p>
          <a:p>
            <a:r>
              <a:rPr lang="en-US" altLang="zh-TW" sz="3200" dirty="0">
                <a:solidFill>
                  <a:srgbClr val="7030A0"/>
                </a:solidFill>
              </a:rPr>
              <a:t>(1). </a:t>
            </a:r>
            <a:r>
              <a:rPr lang="zh-TW" altLang="en-US" sz="3200" dirty="0">
                <a:solidFill>
                  <a:srgbClr val="7030A0"/>
                </a:solidFill>
              </a:rPr>
              <a:t>及時轉型：</a:t>
            </a:r>
            <a:endParaRPr lang="en-US" altLang="zh-TW" sz="3200" dirty="0">
              <a:solidFill>
                <a:srgbClr val="7030A0"/>
              </a:solidFill>
            </a:endParaRPr>
          </a:p>
          <a:p>
            <a:pPr lvl="1"/>
            <a:r>
              <a:rPr lang="en-US" altLang="zh-TW" sz="3200" dirty="0"/>
              <a:t>Netflix </a:t>
            </a:r>
            <a:r>
              <a:rPr lang="zh-TW" altLang="en-US" sz="3200" dirty="0"/>
              <a:t>預見了數位化和網絡技術的發展趨勢</a:t>
            </a:r>
            <a:endParaRPr lang="en-US" altLang="zh-TW" sz="3200" dirty="0"/>
          </a:p>
          <a:p>
            <a:pPr lvl="1"/>
            <a:r>
              <a:rPr lang="zh-TW" altLang="en-US" sz="3200" dirty="0"/>
              <a:t>果斷地將業務從實體</a:t>
            </a:r>
            <a:r>
              <a:rPr lang="en-US" altLang="zh-TW" sz="3200" dirty="0"/>
              <a:t>DVD</a:t>
            </a:r>
          </a:p>
          <a:p>
            <a:pPr lvl="2"/>
            <a:r>
              <a:rPr lang="zh-TW" altLang="en-US" sz="3200" dirty="0">
                <a:solidFill>
                  <a:srgbClr val="C00000"/>
                </a:solidFill>
              </a:rPr>
              <a:t>轉向</a:t>
            </a:r>
            <a:r>
              <a:rPr lang="zh-TW" altLang="en-US" sz="3200" dirty="0">
                <a:solidFill>
                  <a:srgbClr val="C00000"/>
                </a:solidFill>
                <a:highlight>
                  <a:srgbClr val="FFFF00"/>
                </a:highlight>
              </a:rPr>
              <a:t>在線流媒體</a:t>
            </a:r>
            <a:r>
              <a:rPr lang="zh-TW" altLang="en-US" sz="3200" dirty="0">
                <a:solidFill>
                  <a:srgbClr val="C00000"/>
                </a:solidFill>
              </a:rPr>
              <a:t>服務，</a:t>
            </a:r>
            <a:endParaRPr lang="en-US" altLang="zh-TW" sz="3200" dirty="0">
              <a:solidFill>
                <a:srgbClr val="C00000"/>
              </a:solidFill>
            </a:endParaRPr>
          </a:p>
          <a:p>
            <a:pPr lvl="2"/>
            <a:r>
              <a:rPr lang="zh-TW" altLang="en-US" sz="3200" dirty="0">
                <a:solidFill>
                  <a:srgbClr val="C00000"/>
                </a:solidFill>
              </a:rPr>
              <a:t>並投入</a:t>
            </a:r>
            <a:r>
              <a:rPr lang="zh-TW" altLang="en-US" sz="3200" dirty="0">
                <a:solidFill>
                  <a:srgbClr val="C00000"/>
                </a:solidFill>
                <a:highlight>
                  <a:srgbClr val="FFFF00"/>
                </a:highlight>
              </a:rPr>
              <a:t>大量資源自製內容</a:t>
            </a:r>
            <a:r>
              <a:rPr lang="zh-TW" altLang="en-US" sz="3200" dirty="0">
                <a:solidFill>
                  <a:srgbClr val="C00000"/>
                </a:solidFill>
              </a:rPr>
              <a:t>，</a:t>
            </a:r>
            <a:endParaRPr lang="en-US" altLang="zh-TW" sz="3200" dirty="0">
              <a:solidFill>
                <a:srgbClr val="C00000"/>
              </a:solidFill>
            </a:endParaRPr>
          </a:p>
          <a:p>
            <a:pPr lvl="1"/>
            <a:r>
              <a:rPr lang="zh-TW" altLang="en-US" sz="3200" dirty="0"/>
              <a:t>增強平台吸引力</a:t>
            </a:r>
            <a:endParaRPr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2.1 成功案例：Netflix的數位轉型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>
                <a:solidFill>
                  <a:srgbClr val="7030A0"/>
                </a:solidFill>
              </a:rPr>
              <a:t>(2). </a:t>
            </a:r>
            <a:r>
              <a:rPr sz="6000" dirty="0">
                <a:solidFill>
                  <a:srgbClr val="7030A0"/>
                </a:solidFill>
              </a:rPr>
              <a:t>數據驅動：</a:t>
            </a:r>
            <a:endParaRPr lang="en-US" sz="6000" dirty="0">
              <a:solidFill>
                <a:srgbClr val="7030A0"/>
              </a:solidFill>
            </a:endParaRPr>
          </a:p>
          <a:p>
            <a:pPr lvl="1"/>
            <a:r>
              <a:rPr sz="4400" dirty="0"/>
              <a:t>Netflix </a:t>
            </a:r>
            <a:endParaRPr lang="en-US" sz="4400" dirty="0"/>
          </a:p>
          <a:p>
            <a:pPr lvl="2"/>
            <a:r>
              <a:rPr sz="4000" dirty="0">
                <a:solidFill>
                  <a:srgbClr val="C00000"/>
                </a:solidFill>
              </a:rPr>
              <a:t>利用</a:t>
            </a:r>
            <a:r>
              <a:rPr sz="4000" dirty="0">
                <a:solidFill>
                  <a:srgbClr val="C00000"/>
                </a:solidFill>
                <a:highlight>
                  <a:srgbClr val="FFFF00"/>
                </a:highlight>
              </a:rPr>
              <a:t>大數據分析觀眾</a:t>
            </a:r>
            <a:r>
              <a:rPr sz="4000" dirty="0">
                <a:solidFill>
                  <a:srgbClr val="C00000"/>
                </a:solidFill>
              </a:rPr>
              <a:t>的</a:t>
            </a:r>
            <a:r>
              <a:rPr sz="4000" dirty="0">
                <a:solidFill>
                  <a:srgbClr val="C00000"/>
                </a:solidFill>
                <a:highlight>
                  <a:srgbClr val="FFFF00"/>
                </a:highlight>
              </a:rPr>
              <a:t>觀看行為</a:t>
            </a:r>
            <a:r>
              <a:rPr sz="4000" dirty="0">
                <a:solidFill>
                  <a:srgbClr val="C00000"/>
                </a:solidFill>
              </a:rPr>
              <a:t>，</a:t>
            </a:r>
            <a:endParaRPr lang="en-US" sz="4000" dirty="0">
              <a:solidFill>
                <a:srgbClr val="C00000"/>
              </a:solidFill>
            </a:endParaRPr>
          </a:p>
          <a:p>
            <a:pPr lvl="2"/>
            <a:r>
              <a:rPr sz="4000" dirty="0">
                <a:solidFill>
                  <a:srgbClr val="C00000"/>
                </a:solidFill>
                <a:highlight>
                  <a:srgbClr val="FFFF00"/>
                </a:highlight>
              </a:rPr>
              <a:t>精準推薦</a:t>
            </a:r>
            <a:r>
              <a:rPr sz="4000" dirty="0">
                <a:solidFill>
                  <a:srgbClr val="C00000"/>
                </a:solidFill>
              </a:rPr>
              <a:t>內容，</a:t>
            </a:r>
            <a:endParaRPr lang="en-US" sz="4000" dirty="0">
              <a:solidFill>
                <a:srgbClr val="C00000"/>
              </a:solidFill>
            </a:endParaRPr>
          </a:p>
          <a:p>
            <a:pPr lvl="2"/>
            <a:r>
              <a:rPr sz="4000" dirty="0">
                <a:solidFill>
                  <a:srgbClr val="C00000"/>
                </a:solidFill>
              </a:rPr>
              <a:t>並指導新節目的製作方向</a:t>
            </a:r>
            <a:r>
              <a:rPr sz="4000" dirty="0"/>
              <a:t>，</a:t>
            </a:r>
            <a:endParaRPr lang="en-US" sz="4000" dirty="0"/>
          </a:p>
          <a:p>
            <a:pPr lvl="1"/>
            <a:r>
              <a:rPr sz="4400" dirty="0"/>
              <a:t>從而提升用戶體驗和滿意度。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2.1 成功案例：Netflix的數位轉型</a:t>
            </a:r>
          </a:p>
        </p:txBody>
      </p:sp>
    </p:spTree>
    <p:extLst>
      <p:ext uri="{BB962C8B-B14F-4D97-AF65-F5344CB8AC3E}">
        <p14:creationId xmlns:p14="http://schemas.microsoft.com/office/powerpoint/2010/main" val="3684209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6600" dirty="0">
                <a:solidFill>
                  <a:srgbClr val="7030A0"/>
                </a:solidFill>
              </a:rPr>
              <a:t>(3). </a:t>
            </a:r>
            <a:r>
              <a:rPr sz="6600" dirty="0">
                <a:solidFill>
                  <a:srgbClr val="7030A0"/>
                </a:solidFill>
              </a:rPr>
              <a:t>全球擴展：</a:t>
            </a:r>
            <a:endParaRPr lang="en-US" sz="6600" dirty="0">
              <a:solidFill>
                <a:srgbClr val="7030A0"/>
              </a:solidFill>
            </a:endParaRPr>
          </a:p>
          <a:p>
            <a:pPr lvl="1"/>
            <a:r>
              <a:rPr sz="4800" dirty="0"/>
              <a:t>Netflix 積極</a:t>
            </a:r>
            <a:r>
              <a:rPr sz="4800" dirty="0">
                <a:solidFill>
                  <a:srgbClr val="C00000"/>
                </a:solidFill>
              </a:rPr>
              <a:t>擴展其全球市場</a:t>
            </a:r>
            <a:r>
              <a:rPr sz="4800" dirty="0"/>
              <a:t>，</a:t>
            </a:r>
            <a:endParaRPr lang="en-US" sz="4800" dirty="0"/>
          </a:p>
          <a:p>
            <a:pPr lvl="1"/>
            <a:r>
              <a:rPr sz="4800" dirty="0"/>
              <a:t>並且</a:t>
            </a:r>
            <a:r>
              <a:rPr sz="4800" dirty="0">
                <a:solidFill>
                  <a:srgbClr val="C00000"/>
                </a:solidFill>
              </a:rPr>
              <a:t>針對不同地區的觀眾需求製作本地化內容</a:t>
            </a:r>
            <a:r>
              <a:rPr sz="4800" dirty="0"/>
              <a:t>，</a:t>
            </a:r>
            <a:endParaRPr lang="en-US" sz="4800" dirty="0"/>
          </a:p>
          <a:p>
            <a:pPr lvl="1"/>
            <a:r>
              <a:rPr sz="4800" dirty="0"/>
              <a:t>這一策略大大增強了其國際競爭力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2.1 成功案例：Netflix的數位轉型</a:t>
            </a:r>
          </a:p>
        </p:txBody>
      </p:sp>
    </p:spTree>
    <p:extLst>
      <p:ext uri="{BB962C8B-B14F-4D97-AF65-F5344CB8AC3E}">
        <p14:creationId xmlns:p14="http://schemas.microsoft.com/office/powerpoint/2010/main" val="508344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CCE9B3C2-BE55-4367-998A-4A6D46A02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2.2 </a:t>
            </a:r>
            <a:r>
              <a:rPr lang="zh-TW" altLang="en-US" dirty="0"/>
              <a:t>失敗案例：</a:t>
            </a:r>
            <a:r>
              <a:rPr lang="en-US" altLang="zh-TW" dirty="0"/>
              <a:t>Blockbuster</a:t>
            </a:r>
            <a:r>
              <a:rPr lang="zh-TW" altLang="en-US" dirty="0"/>
              <a:t>的戰略錯誤</a:t>
            </a:r>
          </a:p>
        </p:txBody>
      </p:sp>
    </p:spTree>
    <p:extLst>
      <p:ext uri="{BB962C8B-B14F-4D97-AF65-F5344CB8AC3E}">
        <p14:creationId xmlns:p14="http://schemas.microsoft.com/office/powerpoint/2010/main" val="1780476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sz="3200" dirty="0">
                <a:solidFill>
                  <a:srgbClr val="C00000"/>
                </a:solidFill>
                <a:highlight>
                  <a:srgbClr val="FFFF00"/>
                </a:highlight>
              </a:rPr>
              <a:t>Blockbuster</a:t>
            </a:r>
            <a:r>
              <a:rPr sz="3200" dirty="0"/>
              <a:t>的失敗則是由於其未能及時適應技術變革和消費者行為的變化：</a:t>
            </a:r>
            <a:endParaRPr lang="en-US" sz="3200" dirty="0"/>
          </a:p>
          <a:p>
            <a:r>
              <a:rPr lang="en-US" dirty="0">
                <a:solidFill>
                  <a:srgbClr val="7030A0"/>
                </a:solidFill>
              </a:rPr>
              <a:t>(1). </a:t>
            </a:r>
            <a:r>
              <a:rPr dirty="0">
                <a:solidFill>
                  <a:srgbClr val="7030A0"/>
                </a:solidFill>
              </a:rPr>
              <a:t>缺乏創新：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sz="4400" dirty="0">
                <a:highlight>
                  <a:srgbClr val="FFFF00"/>
                </a:highlight>
              </a:rPr>
              <a:t>Blockbuster </a:t>
            </a:r>
            <a:r>
              <a:rPr sz="4400" dirty="0">
                <a:solidFill>
                  <a:srgbClr val="C00000"/>
                </a:solidFill>
              </a:rPr>
              <a:t>作為一家傳統的DVD租賃公司</a:t>
            </a:r>
            <a:r>
              <a:rPr sz="4400" dirty="0"/>
              <a:t>，</a:t>
            </a:r>
            <a:endParaRPr lang="en-US" sz="4400" dirty="0"/>
          </a:p>
          <a:p>
            <a:pPr lvl="1"/>
            <a:r>
              <a:rPr sz="4400" dirty="0"/>
              <a:t>對於數位化和流媒體的崛起反應遲鈍，</a:t>
            </a:r>
            <a:r>
              <a:rPr sz="4400" dirty="0">
                <a:solidFill>
                  <a:srgbClr val="C00000"/>
                </a:solidFill>
              </a:rPr>
              <a:t>錯失了轉型的良機</a:t>
            </a:r>
            <a:r>
              <a:rPr sz="4400" dirty="0"/>
              <a:t>，</a:t>
            </a:r>
            <a:endParaRPr lang="en-US" sz="4400" dirty="0"/>
          </a:p>
          <a:p>
            <a:pPr lvl="1"/>
            <a:r>
              <a:rPr sz="4400" dirty="0"/>
              <a:t>最終在激烈的市場競爭中敗下陣來。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2.2 失敗案例：Blockbuster的戰略錯誤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CB79C29-B935-4BB8-B264-F2939C803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在本單元中，我們</a:t>
            </a:r>
            <a:r>
              <a:rPr lang="zh-CN" altLang="en-US" dirty="0"/>
              <a:t>將</a:t>
            </a:r>
            <a:r>
              <a:rPr lang="zh-TW" altLang="en-US" dirty="0"/>
              <a:t>探討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1.</a:t>
            </a:r>
            <a:r>
              <a:rPr lang="zh-TW" altLang="en-US" dirty="0">
                <a:solidFill>
                  <a:srgbClr val="C00000"/>
                </a:solidFill>
              </a:rPr>
              <a:t>典型創新科技企業的經營模式</a:t>
            </a:r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en-US" altLang="zh-TW" dirty="0"/>
              <a:t>1.1 Tesla</a:t>
            </a:r>
            <a:r>
              <a:rPr lang="zh-TW" altLang="en-US" dirty="0"/>
              <a:t>的經營模式分析</a:t>
            </a:r>
          </a:p>
          <a:p>
            <a:pPr lvl="1"/>
            <a:r>
              <a:rPr lang="en-US" altLang="zh-TW" dirty="0"/>
              <a:t>1.2 Amazon</a:t>
            </a:r>
            <a:r>
              <a:rPr lang="zh-TW" altLang="en-US" dirty="0"/>
              <a:t>的經營模式分析</a:t>
            </a:r>
            <a:endParaRPr lang="zh-TW" altLang="en-US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2.</a:t>
            </a:r>
            <a:r>
              <a:rPr lang="zh-TW" altLang="en-US" dirty="0">
                <a:solidFill>
                  <a:srgbClr val="C00000"/>
                </a:solidFill>
              </a:rPr>
              <a:t>失敗與成功案例的比較</a:t>
            </a:r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en-US" altLang="zh-TW" dirty="0"/>
              <a:t>2.1 </a:t>
            </a:r>
            <a:r>
              <a:rPr lang="zh-TW" altLang="en-US" dirty="0"/>
              <a:t>成功案例：</a:t>
            </a:r>
            <a:r>
              <a:rPr lang="en-US" altLang="zh-TW" dirty="0"/>
              <a:t>Netflix</a:t>
            </a:r>
            <a:r>
              <a:rPr lang="zh-TW" altLang="en-US" dirty="0"/>
              <a:t>的數位轉型</a:t>
            </a:r>
          </a:p>
          <a:p>
            <a:pPr lvl="1"/>
            <a:r>
              <a:rPr lang="en-US" altLang="zh-TW" dirty="0"/>
              <a:t>2.2 </a:t>
            </a:r>
            <a:r>
              <a:rPr lang="zh-TW" altLang="en-US" dirty="0"/>
              <a:t>失敗案例：</a:t>
            </a:r>
            <a:r>
              <a:rPr lang="en-US" altLang="zh-TW" dirty="0"/>
              <a:t>Blockbuster</a:t>
            </a:r>
            <a:r>
              <a:rPr lang="zh-TW" altLang="en-US" dirty="0"/>
              <a:t>的戰略錯誤</a:t>
            </a:r>
            <a:endParaRPr lang="zh-TW" altLang="en-US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3.</a:t>
            </a:r>
            <a:r>
              <a:rPr lang="zh-TW" altLang="en-US" dirty="0">
                <a:solidFill>
                  <a:srgbClr val="C00000"/>
                </a:solidFill>
              </a:rPr>
              <a:t>從中獲得的啟示與學習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E43BA10-8AAD-48CE-85A2-078C36CA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單元綱要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1502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solidFill>
                  <a:srgbClr val="7030A0"/>
                </a:solidFill>
              </a:rPr>
              <a:t>(2). </a:t>
            </a:r>
            <a:r>
              <a:rPr sz="5400" dirty="0">
                <a:solidFill>
                  <a:srgbClr val="7030A0"/>
                </a:solidFill>
              </a:rPr>
              <a:t>錯誤的戰略選擇：</a:t>
            </a:r>
            <a:endParaRPr lang="en-US" sz="5400" dirty="0">
              <a:solidFill>
                <a:srgbClr val="7030A0"/>
              </a:solidFill>
            </a:endParaRPr>
          </a:p>
          <a:p>
            <a:pPr lvl="1"/>
            <a:r>
              <a:rPr sz="4800" dirty="0"/>
              <a:t>Blockbuster 選擇專注於</a:t>
            </a:r>
            <a:r>
              <a:rPr sz="4800" dirty="0">
                <a:solidFill>
                  <a:srgbClr val="C00000"/>
                </a:solidFill>
                <a:highlight>
                  <a:srgbClr val="FFFF00"/>
                </a:highlight>
              </a:rPr>
              <a:t>實體店面的擴張</a:t>
            </a:r>
            <a:r>
              <a:rPr sz="4800" dirty="0"/>
              <a:t>，</a:t>
            </a:r>
            <a:endParaRPr lang="en-US" sz="4800" dirty="0"/>
          </a:p>
          <a:p>
            <a:pPr lvl="1"/>
            <a:r>
              <a:rPr sz="4800" dirty="0"/>
              <a:t>而忽視了在線業務的發展，這使得它無法應對來自 Netflix 等新興企業的競爭。</a:t>
            </a: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2.2 失敗案例：Blockbuster的戰略錯誤</a:t>
            </a:r>
          </a:p>
        </p:txBody>
      </p:sp>
    </p:spTree>
    <p:extLst>
      <p:ext uri="{BB962C8B-B14F-4D97-AF65-F5344CB8AC3E}">
        <p14:creationId xmlns:p14="http://schemas.microsoft.com/office/powerpoint/2010/main" val="1209417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solidFill>
                  <a:srgbClr val="7030A0"/>
                </a:solidFill>
              </a:rPr>
              <a:t>(3). </a:t>
            </a:r>
            <a:r>
              <a:rPr sz="5400" dirty="0">
                <a:solidFill>
                  <a:srgbClr val="7030A0"/>
                </a:solidFill>
              </a:rPr>
              <a:t>用戶體驗差距：</a:t>
            </a:r>
            <a:endParaRPr lang="en-US" sz="5400" dirty="0">
              <a:solidFill>
                <a:srgbClr val="7030A0"/>
              </a:solidFill>
            </a:endParaRPr>
          </a:p>
          <a:p>
            <a:pPr lvl="1"/>
            <a:r>
              <a:rPr sz="4400" dirty="0"/>
              <a:t>與 Netflix 的便捷在線服務相比，</a:t>
            </a:r>
            <a:endParaRPr lang="en-US" sz="4400" dirty="0"/>
          </a:p>
          <a:p>
            <a:pPr lvl="1"/>
            <a:r>
              <a:rPr sz="4400" dirty="0"/>
              <a:t>Blockbuster 的</a:t>
            </a:r>
            <a:r>
              <a:rPr sz="4400" dirty="0">
                <a:solidFill>
                  <a:srgbClr val="C00000"/>
                </a:solidFill>
              </a:rPr>
              <a:t>實體租賃模式</a:t>
            </a:r>
            <a:r>
              <a:rPr sz="4400" dirty="0"/>
              <a:t>在</a:t>
            </a:r>
            <a:r>
              <a:rPr sz="4400" dirty="0">
                <a:solidFill>
                  <a:srgbClr val="C00000"/>
                </a:solidFill>
                <a:highlight>
                  <a:srgbClr val="FFFF00"/>
                </a:highlight>
              </a:rPr>
              <a:t>用戶體驗上顯得過於陳舊</a:t>
            </a:r>
            <a:r>
              <a:rPr sz="4400" dirty="0"/>
              <a:t>，最終導致用戶大量流失。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2.2 失敗案例：Blockbuster的戰略錯誤</a:t>
            </a:r>
          </a:p>
        </p:txBody>
      </p:sp>
    </p:spTree>
    <p:extLst>
      <p:ext uri="{BB962C8B-B14F-4D97-AF65-F5344CB8AC3E}">
        <p14:creationId xmlns:p14="http://schemas.microsoft.com/office/powerpoint/2010/main" val="1245502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CCE9B3C2-BE55-4367-998A-4A6D46A02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3. </a:t>
            </a:r>
            <a:r>
              <a:rPr lang="zh-TW" altLang="en-US" dirty="0"/>
              <a:t>啟示與學習</a:t>
            </a:r>
          </a:p>
        </p:txBody>
      </p:sp>
    </p:spTree>
    <p:extLst>
      <p:ext uri="{BB962C8B-B14F-4D97-AF65-F5344CB8AC3E}">
        <p14:creationId xmlns:p14="http://schemas.microsoft.com/office/powerpoint/2010/main" val="1442481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3600" dirty="0">
                <a:solidFill>
                  <a:srgbClr val="7030A0"/>
                </a:solidFill>
              </a:rPr>
              <a:t>創新科技驅動的商業模式變革</a:t>
            </a:r>
            <a:endParaRPr lang="en-US" sz="3600" dirty="0">
              <a:solidFill>
                <a:srgbClr val="7030A0"/>
              </a:solidFill>
            </a:endParaRPr>
          </a:p>
          <a:p>
            <a:pPr lvl="1"/>
            <a:r>
              <a:rPr sz="3200" dirty="0"/>
              <a:t>強調企業對</a:t>
            </a:r>
            <a:r>
              <a:rPr sz="3200" dirty="0">
                <a:highlight>
                  <a:srgbClr val="FFFF00"/>
                </a:highlight>
              </a:rPr>
              <a:t>技術趨勢的預見性</a:t>
            </a:r>
            <a:r>
              <a:rPr sz="3200" dirty="0"/>
              <a:t>和快速適應力的重要性。</a:t>
            </a:r>
            <a:endParaRPr lang="en-US" sz="3200" dirty="0"/>
          </a:p>
          <a:p>
            <a:r>
              <a:rPr sz="3600" dirty="0"/>
              <a:t>成功的企業往往能夠</a:t>
            </a:r>
            <a:r>
              <a:rPr sz="3600" dirty="0">
                <a:solidFill>
                  <a:srgbClr val="C00000"/>
                </a:solidFill>
                <a:highlight>
                  <a:srgbClr val="FFFF00"/>
                </a:highlight>
              </a:rPr>
              <a:t>及時抓住技術變革的機會</a:t>
            </a:r>
            <a:r>
              <a:rPr sz="3600" dirty="0"/>
              <a:t>，</a:t>
            </a:r>
            <a:r>
              <a:rPr sz="6000" dirty="0">
                <a:solidFill>
                  <a:srgbClr val="7030A0"/>
                </a:solidFill>
                <a:highlight>
                  <a:srgbClr val="FFFF00"/>
                </a:highlight>
              </a:rPr>
              <a:t>積極轉型</a:t>
            </a:r>
            <a:r>
              <a:rPr sz="3600" dirty="0"/>
              <a:t>並</a:t>
            </a:r>
            <a:r>
              <a:rPr sz="3600" dirty="0">
                <a:solidFill>
                  <a:srgbClr val="7030A0"/>
                </a:solidFill>
                <a:highlight>
                  <a:srgbClr val="FFFF00"/>
                </a:highlight>
              </a:rPr>
              <a:t>創新經營模式</a:t>
            </a:r>
            <a:r>
              <a:rPr sz="3600" dirty="0"/>
              <a:t>。</a:t>
            </a:r>
            <a:endParaRPr lang="en-US" sz="3600" dirty="0"/>
          </a:p>
          <a:p>
            <a:r>
              <a:rPr lang="zh-CN" altLang="en-US" dirty="0"/>
              <a:t>範例：</a:t>
            </a:r>
            <a:endParaRPr lang="en-US" altLang="zh-CN" dirty="0"/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Netflix </a:t>
            </a:r>
            <a:r>
              <a:rPr dirty="0"/>
              <a:t>通過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預見流媒體技術</a:t>
            </a:r>
            <a:r>
              <a:rPr dirty="0"/>
              <a:t>的發展，</a:t>
            </a:r>
            <a:endParaRPr lang="en-US" dirty="0"/>
          </a:p>
          <a:p>
            <a:pPr lvl="1"/>
            <a:r>
              <a:rPr dirty="0"/>
              <a:t>及時轉型，成為全球流媒體行業的領軍者。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3.1 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預見性</a:t>
            </a:r>
            <a:r>
              <a:rPr dirty="0"/>
              <a:t>與適應力的重要性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在現代商業環境中，</a:t>
            </a:r>
            <a:r>
              <a:rPr sz="5800" dirty="0">
                <a:solidFill>
                  <a:srgbClr val="7030A0"/>
                </a:solidFill>
                <a:highlight>
                  <a:srgbClr val="FFFF00"/>
                </a:highlight>
              </a:rPr>
              <a:t>數據</a:t>
            </a:r>
            <a:r>
              <a:rPr dirty="0">
                <a:solidFill>
                  <a:srgbClr val="7030A0"/>
                </a:solidFill>
              </a:rPr>
              <a:t>已成為企業的重要資產</a:t>
            </a:r>
            <a:r>
              <a:rPr dirty="0"/>
              <a:t>。</a:t>
            </a:r>
            <a:endParaRPr lang="en-US" dirty="0"/>
          </a:p>
          <a:p>
            <a:r>
              <a:rPr dirty="0"/>
              <a:t>通過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大數據分析</a:t>
            </a:r>
            <a:r>
              <a:rPr dirty="0"/>
              <a:t>和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人工智慧技術</a:t>
            </a:r>
            <a:r>
              <a:rPr dirty="0"/>
              <a:t>，</a:t>
            </a:r>
            <a:endParaRPr lang="en-US" dirty="0"/>
          </a:p>
          <a:p>
            <a:r>
              <a:rPr dirty="0"/>
              <a:t>企業能夠更加精準地了解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市場趨勢</a:t>
            </a:r>
            <a:r>
              <a:rPr dirty="0"/>
              <a:t>和</a:t>
            </a:r>
            <a:r>
              <a:rPr lang="zh-TW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消費者需求</a:t>
            </a:r>
            <a:r>
              <a:rPr dirty="0"/>
              <a:t>，並據此做出</a:t>
            </a:r>
            <a:r>
              <a:rPr dirty="0">
                <a:solidFill>
                  <a:srgbClr val="7030A0"/>
                </a:solidFill>
              </a:rPr>
              <a:t>科學的決策</a:t>
            </a:r>
            <a:r>
              <a:rPr dirty="0"/>
              <a:t>。</a:t>
            </a:r>
            <a:endParaRPr lang="en-US" dirty="0"/>
          </a:p>
          <a:p>
            <a:r>
              <a:rPr dirty="0"/>
              <a:t>這種</a:t>
            </a:r>
            <a:r>
              <a:rPr dirty="0">
                <a:solidFill>
                  <a:srgbClr val="C00000"/>
                </a:solidFill>
              </a:rPr>
              <a:t>數據驅動的決策模式</a:t>
            </a:r>
            <a:r>
              <a:rPr dirty="0"/>
              <a:t>是許多成功企業的重要基石，</a:t>
            </a:r>
            <a:r>
              <a:rPr dirty="0">
                <a:solidFill>
                  <a:srgbClr val="C00000"/>
                </a:solidFill>
              </a:rPr>
              <a:t>如 Amazon 和 Netflix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3.2 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數據驅動決策</a:t>
            </a:r>
            <a:r>
              <a:rPr dirty="0"/>
              <a:t>的價值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成功的企業不僅僅依賴於</a:t>
            </a:r>
            <a:r>
              <a:rPr dirty="0">
                <a:solidFill>
                  <a:srgbClr val="C00000"/>
                </a:solidFill>
              </a:rPr>
              <a:t>一次創新</a:t>
            </a:r>
            <a:r>
              <a:rPr dirty="0"/>
              <a:t>，而是</a:t>
            </a:r>
            <a:endParaRPr lang="en-US" dirty="0"/>
          </a:p>
          <a:p>
            <a:pPr lvl="1"/>
            <a:r>
              <a:rPr sz="4000" dirty="0">
                <a:solidFill>
                  <a:srgbClr val="C00000"/>
                </a:solidFill>
              </a:rPr>
              <a:t>持續不斷地</a:t>
            </a:r>
            <a:r>
              <a:rPr sz="4000" dirty="0">
                <a:solidFill>
                  <a:srgbClr val="C00000"/>
                </a:solidFill>
                <a:highlight>
                  <a:srgbClr val="FFFF00"/>
                </a:highlight>
              </a:rPr>
              <a:t>推動技術</a:t>
            </a:r>
            <a:endParaRPr lang="en-US" sz="40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sz="4000" dirty="0">
                <a:solidFill>
                  <a:srgbClr val="C00000"/>
                </a:solidFill>
                <a:highlight>
                  <a:srgbClr val="FFFF00"/>
                </a:highlight>
              </a:rPr>
              <a:t>商業模式</a:t>
            </a:r>
            <a:r>
              <a:rPr sz="4000" dirty="0">
                <a:solidFill>
                  <a:srgbClr val="C00000"/>
                </a:solidFill>
              </a:rPr>
              <a:t>的</a:t>
            </a:r>
            <a:r>
              <a:rPr sz="4000" dirty="0">
                <a:solidFill>
                  <a:srgbClr val="C00000"/>
                </a:solidFill>
                <a:highlight>
                  <a:srgbClr val="FFFF00"/>
                </a:highlight>
              </a:rPr>
              <a:t>創新</a:t>
            </a:r>
            <a:r>
              <a:rPr sz="4000" dirty="0"/>
              <a:t>。</a:t>
            </a:r>
            <a:endParaRPr lang="en-US" sz="4000" dirty="0"/>
          </a:p>
          <a:p>
            <a:r>
              <a:rPr dirty="0"/>
              <a:t>此外，</a:t>
            </a:r>
            <a:endParaRPr lang="en-US" dirty="0"/>
          </a:p>
          <a:p>
            <a:pPr lvl="1"/>
            <a:r>
              <a:rPr lang="zh-TW" altLang="en-US" sz="4000" dirty="0">
                <a:solidFill>
                  <a:srgbClr val="C00000"/>
                </a:solidFill>
                <a:highlight>
                  <a:srgbClr val="FFFF00"/>
                </a:highlight>
              </a:rPr>
              <a:t>優化用戶體驗</a:t>
            </a:r>
            <a:r>
              <a:rPr lang="zh-TW" altLang="en-US" sz="4000" dirty="0">
                <a:solidFill>
                  <a:srgbClr val="C00000"/>
                </a:solidFill>
              </a:rPr>
              <a:t>也是成功的關鍵因素。</a:t>
            </a:r>
            <a:endParaRPr lang="en-US" sz="4000" dirty="0">
              <a:solidFill>
                <a:srgbClr val="C00000"/>
              </a:solidFill>
            </a:endParaRPr>
          </a:p>
          <a:p>
            <a:r>
              <a:rPr dirty="0"/>
              <a:t>企業應該時刻關注消費者的需求變化，並通過技術創新來提升產品和服務的競爭力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3.3 </a:t>
            </a:r>
            <a:r>
              <a:rPr dirty="0">
                <a:solidFill>
                  <a:srgbClr val="7030A0"/>
                </a:solidFill>
              </a:rPr>
              <a:t>持續創新</a:t>
            </a:r>
            <a:r>
              <a:rPr dirty="0"/>
              <a:t>與</a:t>
            </a:r>
            <a:r>
              <a:rPr dirty="0">
                <a:solidFill>
                  <a:srgbClr val="7030A0"/>
                </a:solidFill>
              </a:rPr>
              <a:t>用戶體驗優化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對於企業來說，認識和分析失敗案例同樣重要。</a:t>
            </a:r>
            <a:endParaRPr lang="en-US" dirty="0"/>
          </a:p>
          <a:p>
            <a:r>
              <a:rPr dirty="0"/>
              <a:t>Blockbuster 的失敗告訴我們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忽視技術趨勢</a:t>
            </a:r>
            <a:r>
              <a:rPr dirty="0"/>
              <a:t>和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市場變化的企業</a:t>
            </a:r>
            <a:r>
              <a:rPr dirty="0"/>
              <a:t>，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</a:rPr>
              <a:t>即使曾經擁有巨大的市場份額，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也可能因為戰略錯誤而迅速衰落</a:t>
            </a:r>
            <a:r>
              <a:rPr dirty="0"/>
              <a:t>。</a:t>
            </a:r>
            <a:endParaRPr lang="en-US" dirty="0"/>
          </a:p>
          <a:p>
            <a:r>
              <a:rPr dirty="0"/>
              <a:t>企業應該保持警惕，不斷學習和調整戰略，以應對不斷變化的市場環境。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3.4 認識失敗案例的重要性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CCE9B3C2-BE55-4367-998A-4A6D46A02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4. </a:t>
            </a:r>
            <a:r>
              <a:rPr lang="zh-TW" altLang="en-US" dirty="0"/>
              <a:t>結論與討論</a:t>
            </a:r>
          </a:p>
        </p:txBody>
      </p:sp>
    </p:spTree>
    <p:extLst>
      <p:ext uri="{BB962C8B-B14F-4D97-AF65-F5344CB8AC3E}">
        <p14:creationId xmlns:p14="http://schemas.microsoft.com/office/powerpoint/2010/main" val="1492682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通過分析典型創新科技企業的經營模式和成功與失敗的案例，我們可以清楚地看到，技術創新在現代商業中的重要性。</a:t>
            </a:r>
            <a:endParaRPr lang="en-US" dirty="0"/>
          </a:p>
          <a:p>
            <a:r>
              <a:rPr dirty="0"/>
              <a:t>成功的企業不僅能夠利用創新科技來優化現有業務，還能夠創新經營模式，開創新的市場機會。</a:t>
            </a:r>
            <a:endParaRPr lang="en-US" dirty="0"/>
          </a:p>
          <a:p>
            <a:r>
              <a:rPr dirty="0"/>
              <a:t>然而，企業在推動創新的過程中，也需要警惕可能的風險，並從失敗中汲取經驗教訓。</a:t>
            </a:r>
            <a:endParaRPr lang="en-US" dirty="0"/>
          </a:p>
          <a:p>
            <a:r>
              <a:rPr dirty="0"/>
              <a:t>在本單元中，我們探討了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</a:rPr>
              <a:t>典型創新科技企業的經營模式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失敗與成功案例的比較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從中獲得的啟示與學習</a:t>
            </a:r>
            <a:br>
              <a:rPr dirty="0"/>
            </a:b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結論</a:t>
            </a:r>
          </a:p>
        </p:txBody>
      </p:sp>
    </p:spTree>
    <p:extLst>
      <p:ext uri="{BB962C8B-B14F-4D97-AF65-F5344CB8AC3E}">
        <p14:creationId xmlns:p14="http://schemas.microsoft.com/office/powerpoint/2010/main" val="3028240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接下來，我們鼓勵同學們思考以下問題：</a:t>
            </a:r>
            <a:endParaRPr lang="en-US" dirty="0"/>
          </a:p>
          <a:p>
            <a:pPr lvl="1"/>
            <a:r>
              <a:rPr dirty="0">
                <a:solidFill>
                  <a:srgbClr val="C00000"/>
                </a:solidFill>
              </a:rPr>
              <a:t>你認為哪些創新科技對企業的經營模式影響最大？為什麼？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你認為哪些創新科技對企業的經營模式影響最大？為什麼？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在推動商業模式創新時，企業應該如何平衡風險與收益？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在推動商業模式創新時，企業應該如何平衡風險與收益？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你能否舉出一個企業在技術創新過程中成功轉型的例子？該企業是如何應對市場挑戰的？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</a:rPr>
              <a:t>你能否舉出一個企業在技術創新過程中成功轉型的例子？該企業是如何應對市場挑戰的？</a:t>
            </a:r>
            <a:endParaRPr lang="en-US" dirty="0">
              <a:solidFill>
                <a:srgbClr val="C00000"/>
              </a:solidFill>
            </a:endParaRPr>
          </a:p>
          <a:p>
            <a:r>
              <a:rPr dirty="0"/>
              <a:t>這些問題將幫助大家更深入地理解創新科技對商業模式的影響，並為未來的商業決策做好準備。</a:t>
            </a:r>
            <a:br>
              <a:rPr dirty="0"/>
            </a:b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結論與討論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CCE9B3C2-BE55-4367-998A-4A6D46A02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zh-TW" altLang="en-US" dirty="0"/>
              <a:t>典型創新科技企業的經營模式分析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CCE9B3C2-BE55-4367-998A-4A6D46A02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1.1 Tesla</a:t>
            </a:r>
            <a:r>
              <a:rPr lang="zh-TW" altLang="en-US" dirty="0"/>
              <a:t>的經營模式分析</a:t>
            </a:r>
          </a:p>
        </p:txBody>
      </p:sp>
    </p:spTree>
    <p:extLst>
      <p:ext uri="{BB962C8B-B14F-4D97-AF65-F5344CB8AC3E}">
        <p14:creationId xmlns:p14="http://schemas.microsoft.com/office/powerpoint/2010/main" val="391297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dirty="0"/>
              <a:t>Tesla作為電動汽車行業的領導者，其成功的背後是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創新科技驅動</a:t>
            </a:r>
            <a:r>
              <a:rPr dirty="0"/>
              <a:t>的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經營模式</a:t>
            </a:r>
            <a:endParaRPr lang="en-US" altLang="zh-TW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dirty="0"/>
              <a:t>Tesla的經營模式主要包括以下幾個關鍵要素：</a:t>
            </a:r>
            <a:endParaRPr lang="en-US" dirty="0"/>
          </a:p>
          <a:p>
            <a:r>
              <a:rPr lang="en-US" sz="5200" dirty="0">
                <a:solidFill>
                  <a:srgbClr val="7030A0"/>
                </a:solidFill>
              </a:rPr>
              <a:t>(1). </a:t>
            </a:r>
            <a:r>
              <a:rPr sz="5200" dirty="0">
                <a:solidFill>
                  <a:srgbClr val="7030A0"/>
                </a:solidFill>
              </a:rPr>
              <a:t>垂直整合：</a:t>
            </a:r>
            <a:endParaRPr lang="en-US" sz="5200" dirty="0">
              <a:solidFill>
                <a:srgbClr val="7030A0"/>
              </a:solidFill>
            </a:endParaRPr>
          </a:p>
          <a:p>
            <a:pPr lvl="1"/>
            <a:r>
              <a:rPr sz="3900" dirty="0">
                <a:solidFill>
                  <a:srgbClr val="C00000"/>
                </a:solidFill>
                <a:highlight>
                  <a:srgbClr val="FFFF00"/>
                </a:highlight>
              </a:rPr>
              <a:t>Tesla </a:t>
            </a:r>
            <a:r>
              <a:rPr sz="3900" dirty="0"/>
              <a:t>採用了</a:t>
            </a:r>
            <a:r>
              <a:rPr sz="3900" dirty="0">
                <a:solidFill>
                  <a:srgbClr val="C00000"/>
                </a:solidFill>
                <a:highlight>
                  <a:srgbClr val="FFFF00"/>
                </a:highlight>
              </a:rPr>
              <a:t>垂直整合</a:t>
            </a:r>
            <a:r>
              <a:rPr sz="3900" dirty="0">
                <a:solidFill>
                  <a:srgbClr val="C00000"/>
                </a:solidFill>
              </a:rPr>
              <a:t>的經營模式</a:t>
            </a:r>
            <a:r>
              <a:rPr sz="3900" dirty="0"/>
              <a:t>，</a:t>
            </a:r>
            <a:endParaRPr lang="en-US" sz="3900" dirty="0"/>
          </a:p>
          <a:p>
            <a:pPr lvl="2"/>
            <a:r>
              <a:rPr sz="3500" dirty="0">
                <a:solidFill>
                  <a:srgbClr val="C00000"/>
                </a:solidFill>
              </a:rPr>
              <a:t>從</a:t>
            </a:r>
            <a:r>
              <a:rPr sz="3500" dirty="0">
                <a:solidFill>
                  <a:srgbClr val="C00000"/>
                </a:solidFill>
                <a:highlight>
                  <a:srgbClr val="FFFF00"/>
                </a:highlight>
              </a:rPr>
              <a:t>電池技術研發</a:t>
            </a:r>
            <a:r>
              <a:rPr sz="3500" dirty="0">
                <a:solidFill>
                  <a:srgbClr val="C00000"/>
                </a:solidFill>
              </a:rPr>
              <a:t>、</a:t>
            </a:r>
            <a:endParaRPr lang="en-US" sz="3500" dirty="0">
              <a:solidFill>
                <a:srgbClr val="C00000"/>
              </a:solidFill>
            </a:endParaRPr>
          </a:p>
          <a:p>
            <a:pPr lvl="2"/>
            <a:r>
              <a:rPr sz="3500" dirty="0">
                <a:solidFill>
                  <a:srgbClr val="C00000"/>
                </a:solidFill>
                <a:highlight>
                  <a:srgbClr val="FFFF00"/>
                </a:highlight>
              </a:rPr>
              <a:t>汽車設計製造</a:t>
            </a:r>
            <a:r>
              <a:rPr sz="3500" dirty="0">
                <a:solidFill>
                  <a:srgbClr val="C00000"/>
                </a:solidFill>
              </a:rPr>
              <a:t>到</a:t>
            </a:r>
            <a:r>
              <a:rPr sz="3500" dirty="0">
                <a:solidFill>
                  <a:srgbClr val="C00000"/>
                </a:solidFill>
                <a:highlight>
                  <a:srgbClr val="FFFF00"/>
                </a:highlight>
              </a:rPr>
              <a:t>銷售渠道</a:t>
            </a:r>
            <a:endParaRPr lang="en-US" sz="35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2"/>
            <a:r>
              <a:rPr sz="3500" dirty="0">
                <a:solidFill>
                  <a:srgbClr val="C00000"/>
                </a:solidFill>
                <a:highlight>
                  <a:srgbClr val="FFFF00"/>
                </a:highlight>
              </a:rPr>
              <a:t>充電設施</a:t>
            </a:r>
            <a:r>
              <a:rPr sz="3500" dirty="0">
                <a:solidFill>
                  <a:srgbClr val="C00000"/>
                </a:solidFill>
              </a:rPr>
              <a:t>的建設，</a:t>
            </a:r>
            <a:endParaRPr lang="en-US" sz="3500" dirty="0">
              <a:solidFill>
                <a:srgbClr val="C00000"/>
              </a:solidFill>
            </a:endParaRPr>
          </a:p>
          <a:p>
            <a:pPr lvl="1"/>
            <a:r>
              <a:rPr sz="3900" dirty="0"/>
              <a:t>幾乎涵蓋了</a:t>
            </a:r>
            <a:r>
              <a:rPr sz="3900" dirty="0">
                <a:solidFill>
                  <a:srgbClr val="7030A0"/>
                </a:solidFill>
              </a:rPr>
              <a:t>電動汽車</a:t>
            </a:r>
            <a:r>
              <a:rPr lang="en-US" altLang="zh-CN" sz="3900" dirty="0">
                <a:solidFill>
                  <a:srgbClr val="7030A0"/>
                </a:solidFill>
              </a:rPr>
              <a:t>【</a:t>
            </a:r>
            <a:r>
              <a:rPr sz="6400" dirty="0">
                <a:solidFill>
                  <a:srgbClr val="7030A0"/>
                </a:solidFill>
                <a:highlight>
                  <a:srgbClr val="FFFF00"/>
                </a:highlight>
              </a:rPr>
              <a:t>生產和銷售</a:t>
            </a:r>
            <a:r>
              <a:rPr lang="en-US" altLang="zh-CN" sz="3900" dirty="0">
                <a:solidFill>
                  <a:srgbClr val="7030A0"/>
                </a:solidFill>
              </a:rPr>
              <a:t>】</a:t>
            </a:r>
            <a:r>
              <a:rPr sz="3900" dirty="0">
                <a:solidFill>
                  <a:srgbClr val="7030A0"/>
                </a:solidFill>
              </a:rPr>
              <a:t>的整個價值鏈</a:t>
            </a:r>
            <a:r>
              <a:rPr sz="3900" dirty="0"/>
              <a:t>。</a:t>
            </a:r>
            <a:endParaRPr lang="en-US" sz="3900" dirty="0"/>
          </a:p>
          <a:p>
            <a:pPr lvl="1"/>
            <a:r>
              <a:rPr sz="3900" dirty="0"/>
              <a:t>這種模式使得 Tesla 能夠更好地控制成本和品質，並快速迭代其產品</a:t>
            </a:r>
            <a:endParaRPr lang="en-US" sz="3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1.1 Tesla的經營模式分析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sz="6000" dirty="0">
                <a:solidFill>
                  <a:srgbClr val="7030A0"/>
                </a:solidFill>
              </a:rPr>
              <a:t>(2). </a:t>
            </a:r>
            <a:r>
              <a:rPr sz="6000" dirty="0">
                <a:solidFill>
                  <a:srgbClr val="7030A0"/>
                </a:solidFill>
              </a:rPr>
              <a:t>直接銷售與服務：</a:t>
            </a:r>
            <a:endParaRPr lang="en-US" sz="6000" dirty="0">
              <a:solidFill>
                <a:srgbClr val="7030A0"/>
              </a:solidFill>
            </a:endParaRPr>
          </a:p>
          <a:p>
            <a:r>
              <a:rPr lang="en-US" sz="5600" dirty="0">
                <a:solidFill>
                  <a:srgbClr val="C00000"/>
                </a:solidFill>
              </a:rPr>
              <a:t>A.</a:t>
            </a:r>
            <a:r>
              <a:rPr sz="5600" dirty="0">
                <a:solidFill>
                  <a:srgbClr val="C00000"/>
                </a:solidFill>
              </a:rPr>
              <a:t>傳統汽車製造商</a:t>
            </a:r>
            <a:endParaRPr lang="en-US" sz="5600" dirty="0">
              <a:solidFill>
                <a:srgbClr val="C00000"/>
              </a:solidFill>
            </a:endParaRPr>
          </a:p>
          <a:p>
            <a:pPr lvl="1"/>
            <a:r>
              <a:rPr sz="4400" dirty="0"/>
              <a:t>依賴</a:t>
            </a:r>
            <a:r>
              <a:rPr sz="8600" dirty="0">
                <a:solidFill>
                  <a:srgbClr val="C00000"/>
                </a:solidFill>
              </a:rPr>
              <a:t>經銷商</a:t>
            </a:r>
            <a:r>
              <a:rPr sz="4400" dirty="0"/>
              <a:t>不同，</a:t>
            </a:r>
            <a:endParaRPr lang="en-US" sz="4400" dirty="0"/>
          </a:p>
          <a:p>
            <a:r>
              <a:rPr lang="en-US" altLang="en-US" sz="5500" dirty="0"/>
              <a:t>B.</a:t>
            </a:r>
            <a:r>
              <a:rPr sz="5600" dirty="0">
                <a:solidFill>
                  <a:srgbClr val="7030A0"/>
                </a:solidFill>
                <a:highlight>
                  <a:srgbClr val="FFFF00"/>
                </a:highlight>
              </a:rPr>
              <a:t>Tesla 採取了</a:t>
            </a:r>
            <a:r>
              <a:rPr sz="8600" dirty="0">
                <a:solidFill>
                  <a:srgbClr val="7030A0"/>
                </a:solidFill>
                <a:highlight>
                  <a:srgbClr val="FFFF00"/>
                </a:highlight>
              </a:rPr>
              <a:t>直銷</a:t>
            </a:r>
            <a:r>
              <a:rPr sz="5600" dirty="0">
                <a:solidFill>
                  <a:srgbClr val="7030A0"/>
                </a:solidFill>
                <a:highlight>
                  <a:srgbClr val="FFFF00"/>
                </a:highlight>
              </a:rPr>
              <a:t>模式</a:t>
            </a:r>
            <a:r>
              <a:rPr sz="5600" dirty="0"/>
              <a:t>，</a:t>
            </a:r>
            <a:endParaRPr lang="en-US" sz="5600" dirty="0"/>
          </a:p>
          <a:p>
            <a:pPr lvl="2"/>
            <a:r>
              <a:rPr sz="4000" dirty="0">
                <a:solidFill>
                  <a:srgbClr val="C00000"/>
                </a:solidFill>
              </a:rPr>
              <a:t>通過</a:t>
            </a:r>
            <a:r>
              <a:rPr lang="en-US" altLang="zh-CN" sz="4000" dirty="0">
                <a:solidFill>
                  <a:srgbClr val="C00000"/>
                </a:solidFill>
              </a:rPr>
              <a:t>【</a:t>
            </a:r>
            <a:r>
              <a:rPr sz="4000" dirty="0">
                <a:solidFill>
                  <a:srgbClr val="C00000"/>
                </a:solidFill>
              </a:rPr>
              <a:t>自有的</a:t>
            </a:r>
            <a:r>
              <a:rPr sz="4000" dirty="0">
                <a:solidFill>
                  <a:srgbClr val="C00000"/>
                </a:solidFill>
                <a:highlight>
                  <a:srgbClr val="FFFF00"/>
                </a:highlight>
              </a:rPr>
              <a:t>線下體驗店</a:t>
            </a:r>
            <a:r>
              <a:rPr lang="en-US" altLang="zh-CN" sz="4000" dirty="0">
                <a:solidFill>
                  <a:srgbClr val="C00000"/>
                </a:solidFill>
              </a:rPr>
              <a:t>】</a:t>
            </a:r>
          </a:p>
          <a:p>
            <a:pPr lvl="2"/>
            <a:r>
              <a:rPr sz="4000" dirty="0">
                <a:solidFill>
                  <a:srgbClr val="C00000"/>
                </a:solidFill>
              </a:rPr>
              <a:t>和</a:t>
            </a:r>
            <a:r>
              <a:rPr lang="en-US" altLang="zh-CN" sz="4000" dirty="0">
                <a:solidFill>
                  <a:srgbClr val="C00000"/>
                </a:solidFill>
              </a:rPr>
              <a:t>【</a:t>
            </a:r>
            <a:r>
              <a:rPr sz="4000" dirty="0">
                <a:solidFill>
                  <a:srgbClr val="C00000"/>
                </a:solidFill>
                <a:highlight>
                  <a:srgbClr val="FFFF00"/>
                </a:highlight>
              </a:rPr>
              <a:t>線上平台</a:t>
            </a:r>
            <a:r>
              <a:rPr lang="en-US" altLang="zh-CN" sz="4000" dirty="0">
                <a:solidFill>
                  <a:srgbClr val="C00000"/>
                </a:solidFill>
              </a:rPr>
              <a:t>】</a:t>
            </a:r>
          </a:p>
          <a:p>
            <a:pPr lvl="2"/>
            <a:r>
              <a:rPr sz="4000" dirty="0">
                <a:solidFill>
                  <a:srgbClr val="C00000"/>
                </a:solidFill>
              </a:rPr>
              <a:t>直接面向消費者銷售，</a:t>
            </a:r>
            <a:endParaRPr lang="en-US" sz="4000" dirty="0">
              <a:solidFill>
                <a:srgbClr val="C00000"/>
              </a:solidFill>
            </a:endParaRPr>
          </a:p>
          <a:p>
            <a:pPr lvl="1"/>
            <a:r>
              <a:rPr sz="4400" dirty="0"/>
              <a:t>這不僅</a:t>
            </a:r>
            <a:r>
              <a:rPr sz="4400" dirty="0">
                <a:solidFill>
                  <a:srgbClr val="7030A0"/>
                </a:solidFill>
              </a:rPr>
              <a:t>減少了中間環節的成本</a:t>
            </a:r>
            <a:r>
              <a:rPr sz="4400" dirty="0"/>
              <a:t>，還能夠直接與消費者互動，提供更好的售後服務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1.1 Tesla的經營模式分析</a:t>
            </a:r>
          </a:p>
        </p:txBody>
      </p:sp>
    </p:spTree>
    <p:extLst>
      <p:ext uri="{BB962C8B-B14F-4D97-AF65-F5344CB8AC3E}">
        <p14:creationId xmlns:p14="http://schemas.microsoft.com/office/powerpoint/2010/main" val="263546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>
                <a:solidFill>
                  <a:srgbClr val="7030A0"/>
                </a:solidFill>
              </a:rPr>
              <a:t>(3). </a:t>
            </a:r>
            <a:r>
              <a:rPr sz="6000" dirty="0">
                <a:solidFill>
                  <a:srgbClr val="7030A0"/>
                </a:solidFill>
              </a:rPr>
              <a:t>生態系統建設：</a:t>
            </a:r>
            <a:endParaRPr lang="en-US" sz="6000" dirty="0">
              <a:solidFill>
                <a:srgbClr val="7030A0"/>
              </a:solidFill>
            </a:endParaRPr>
          </a:p>
          <a:p>
            <a:pPr lvl="1"/>
            <a:r>
              <a:rPr sz="4400" dirty="0"/>
              <a:t>Tesla 還積極投資於</a:t>
            </a:r>
            <a:r>
              <a:rPr sz="4400" dirty="0">
                <a:solidFill>
                  <a:srgbClr val="C00000"/>
                </a:solidFill>
                <a:highlight>
                  <a:srgbClr val="FFFF00"/>
                </a:highlight>
              </a:rPr>
              <a:t>充電站（Supercharger）網絡的建設</a:t>
            </a:r>
            <a:r>
              <a:rPr sz="4400" dirty="0"/>
              <a:t>，</a:t>
            </a:r>
            <a:endParaRPr lang="en-US" sz="4400" dirty="0"/>
          </a:p>
          <a:p>
            <a:pPr lvl="1"/>
            <a:r>
              <a:rPr sz="4400" dirty="0"/>
              <a:t>形成了一個</a:t>
            </a:r>
            <a:r>
              <a:rPr sz="4400" dirty="0">
                <a:solidFill>
                  <a:srgbClr val="C00000"/>
                </a:solidFill>
              </a:rPr>
              <a:t>完善的生態系統</a:t>
            </a:r>
            <a:r>
              <a:rPr sz="4400" dirty="0"/>
              <a:t>，</a:t>
            </a:r>
            <a:endParaRPr lang="en-US" sz="4400" dirty="0"/>
          </a:p>
          <a:p>
            <a:pPr lvl="1"/>
            <a:r>
              <a:rPr sz="4400" dirty="0"/>
              <a:t>為消費者提供了全方位的服務，增強了品牌的市場競爭力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1.1 Tesla的經營模式分析</a:t>
            </a:r>
          </a:p>
        </p:txBody>
      </p:sp>
    </p:spTree>
    <p:extLst>
      <p:ext uri="{BB962C8B-B14F-4D97-AF65-F5344CB8AC3E}">
        <p14:creationId xmlns:p14="http://schemas.microsoft.com/office/powerpoint/2010/main" val="422850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CCE9B3C2-BE55-4367-998A-4A6D46A02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1.2 Amazon</a:t>
            </a:r>
            <a:r>
              <a:rPr lang="zh-TW" altLang="en-US" dirty="0"/>
              <a:t>的經營模式分析</a:t>
            </a:r>
          </a:p>
        </p:txBody>
      </p:sp>
    </p:spTree>
    <p:extLst>
      <p:ext uri="{BB962C8B-B14F-4D97-AF65-F5344CB8AC3E}">
        <p14:creationId xmlns:p14="http://schemas.microsoft.com/office/powerpoint/2010/main" val="200761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sz="3200" dirty="0"/>
              <a:t>Amazon 是全球最大的電商平台之一，其成功的經營模式同樣依賴於創新科技的應用：</a:t>
            </a:r>
            <a:endParaRPr lang="en-US" sz="3200" dirty="0"/>
          </a:p>
          <a:p>
            <a:r>
              <a:rPr lang="en-US" dirty="0">
                <a:solidFill>
                  <a:srgbClr val="7030A0"/>
                </a:solidFill>
              </a:rPr>
              <a:t>(1). </a:t>
            </a:r>
            <a:r>
              <a:rPr dirty="0">
                <a:solidFill>
                  <a:srgbClr val="7030A0"/>
                </a:solidFill>
              </a:rPr>
              <a:t>平台經濟：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sz="4300" dirty="0"/>
              <a:t>Amazon 利用了平台經濟的優勢，通過</a:t>
            </a:r>
            <a:r>
              <a:rPr sz="4300" dirty="0">
                <a:highlight>
                  <a:srgbClr val="FFFF00"/>
                </a:highlight>
              </a:rPr>
              <a:t>搭建一個</a:t>
            </a:r>
            <a:r>
              <a:rPr sz="4300" dirty="0">
                <a:solidFill>
                  <a:srgbClr val="C00000"/>
                </a:solidFill>
                <a:highlight>
                  <a:srgbClr val="FFFF00"/>
                </a:highlight>
              </a:rPr>
              <a:t>開放的市場平台</a:t>
            </a:r>
            <a:r>
              <a:rPr sz="4300" dirty="0"/>
              <a:t>，</a:t>
            </a:r>
            <a:r>
              <a:rPr sz="4300" dirty="0">
                <a:solidFill>
                  <a:srgbClr val="C00000"/>
                </a:solidFill>
              </a:rPr>
              <a:t>吸引大量第三方賣家進駐</a:t>
            </a:r>
            <a:r>
              <a:rPr sz="4300" dirty="0"/>
              <a:t>，提供豐富的商品選擇，</a:t>
            </a:r>
            <a:endParaRPr lang="en-US" sz="4300" dirty="0"/>
          </a:p>
          <a:p>
            <a:pPr lvl="1"/>
            <a:r>
              <a:rPr sz="4300" dirty="0"/>
              <a:t>同時通過其</a:t>
            </a:r>
            <a:r>
              <a:rPr sz="4300" dirty="0">
                <a:solidFill>
                  <a:srgbClr val="C00000"/>
                </a:solidFill>
              </a:rPr>
              <a:t>強大的物流網絡</a:t>
            </a:r>
            <a:r>
              <a:rPr sz="4300" dirty="0"/>
              <a:t>和</a:t>
            </a:r>
            <a:r>
              <a:rPr sz="4300" dirty="0">
                <a:solidFill>
                  <a:srgbClr val="C00000"/>
                </a:solidFill>
              </a:rPr>
              <a:t>雲計算技術</a:t>
            </a:r>
            <a:r>
              <a:rPr sz="4300" dirty="0"/>
              <a:t>，為商家和消費者提供高效的服務。</a:t>
            </a:r>
            <a:endParaRPr lang="en-US" sz="4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1.2 Amazon的經營模式分析</a:t>
            </a:r>
          </a:p>
        </p:txBody>
      </p:sp>
    </p:spTree>
    <p:extLst>
      <p:ext uri="{BB962C8B-B14F-4D97-AF65-F5344CB8AC3E}">
        <p14:creationId xmlns:p14="http://schemas.microsoft.com/office/powerpoint/2010/main" val="5810563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124</TotalTime>
  <Words>654</Words>
  <Application>Microsoft Office PowerPoint</Application>
  <PresentationFormat>如螢幕大小 (4:3)</PresentationFormat>
  <Paragraphs>154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Segoe Condensed</vt:lpstr>
      <vt:lpstr>微軟正黑體</vt:lpstr>
      <vt:lpstr>Arial</vt:lpstr>
      <vt:lpstr>Bookman Old Style</vt:lpstr>
      <vt:lpstr>佈景主題4-粗體大字</vt:lpstr>
      <vt:lpstr>陳擎文</vt:lpstr>
      <vt:lpstr>單元綱要</vt:lpstr>
      <vt:lpstr>PowerPoint 簡報</vt:lpstr>
      <vt:lpstr>PowerPoint 簡報</vt:lpstr>
      <vt:lpstr>1.1 Tesla的經營模式分析</vt:lpstr>
      <vt:lpstr>1.1 Tesla的經營模式分析</vt:lpstr>
      <vt:lpstr>1.1 Tesla的經營模式分析</vt:lpstr>
      <vt:lpstr>PowerPoint 簡報</vt:lpstr>
      <vt:lpstr>1.2 Amazon的經營模式分析</vt:lpstr>
      <vt:lpstr>1.2 Amazon的經營模式分析</vt:lpstr>
      <vt:lpstr>1.2 Amazon的經營模式分析</vt:lpstr>
      <vt:lpstr>PowerPoint 簡報</vt:lpstr>
      <vt:lpstr>單元綱要</vt:lpstr>
      <vt:lpstr>PowerPoint 簡報</vt:lpstr>
      <vt:lpstr>2.1 成功案例：Netflix的數位轉型</vt:lpstr>
      <vt:lpstr>2.1 成功案例：Netflix的數位轉型</vt:lpstr>
      <vt:lpstr>2.1 成功案例：Netflix的數位轉型</vt:lpstr>
      <vt:lpstr>PowerPoint 簡報</vt:lpstr>
      <vt:lpstr>2.2 失敗案例：Blockbuster的戰略錯誤</vt:lpstr>
      <vt:lpstr>2.2 失敗案例：Blockbuster的戰略錯誤</vt:lpstr>
      <vt:lpstr>2.2 失敗案例：Blockbuster的戰略錯誤</vt:lpstr>
      <vt:lpstr>PowerPoint 簡報</vt:lpstr>
      <vt:lpstr>3.1 預見性與適應力的重要性</vt:lpstr>
      <vt:lpstr>3.2 數據驅動決策的價值</vt:lpstr>
      <vt:lpstr>3.3 持續創新與用戶體驗優化</vt:lpstr>
      <vt:lpstr>3.4 認識失敗案例的重要性</vt:lpstr>
      <vt:lpstr>PowerPoint 簡報</vt:lpstr>
      <vt:lpstr>4. 結論</vt:lpstr>
      <vt:lpstr>4. 結論與討論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subject/>
  <dc:creator>User</dc:creator>
  <cp:keywords/>
  <dc:description>generated using python-pptx</dc:description>
  <cp:lastModifiedBy>tsu ccw</cp:lastModifiedBy>
  <cp:revision>9</cp:revision>
  <dcterms:created xsi:type="dcterms:W3CDTF">2013-01-27T09:14:16Z</dcterms:created>
  <dcterms:modified xsi:type="dcterms:W3CDTF">2024-08-17T07:31:25Z</dcterms:modified>
  <cp:category/>
</cp:coreProperties>
</file>