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72" r:id="rId18"/>
    <p:sldId id="276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668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68322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805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3075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6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5726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1BDE977-401A-4682-BF9C-EB6013DA4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未來趨勢與經營模式創新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面對未來的科技變革，企業需要加大研發和創新投入，保持技術領先地位。這包括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增加研發預算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建立研發中心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高校和科研機構合作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企業還應該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鼓勵內部創新，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通過開放式創新平台和創新比賽，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激發員工的創造力和新產品開發能力。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研發與創新投資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未來的市場環境將更加不確定，企業需要具備靈活應變的能力。</a:t>
            </a:r>
            <a:endParaRPr lang="en-US" dirty="0"/>
          </a:p>
          <a:p>
            <a:r>
              <a:rPr dirty="0"/>
              <a:t>這要求企業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建立一個扁平化、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靈活的組織結構，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能夠快速調整戰略和資源分配，應對市場變化。</a:t>
            </a:r>
            <a:endParaRPr lang="en-US" dirty="0"/>
          </a:p>
          <a:p>
            <a:r>
              <a:rPr dirty="0"/>
              <a:t>此外，企業還應該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強化變革管理能力，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通過持續的員工培訓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文化建設，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提升組織的適應力和韌性。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靈活的組織結構與變革管理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敏捷策略</a:t>
            </a:r>
            <a:r>
              <a:rPr dirty="0"/>
              <a:t>和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數位化轉型</a:t>
            </a:r>
            <a:r>
              <a:rPr dirty="0"/>
              <a:t>是企業應對未來變革的重要手段。</a:t>
            </a:r>
            <a:endParaRPr lang="en-US" dirty="0"/>
          </a:p>
          <a:p>
            <a:r>
              <a:rPr dirty="0"/>
              <a:t>企業應該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推動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業務的數位化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通過採用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數位技術提升運營效率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縮短產品開發周期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改善客戶體驗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敏捷策略的應用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使企業能夠迅速響應市場需求的變化，實現業務的快速迭代和優化。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2.4 採用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敏捷策略</a:t>
            </a:r>
            <a:r>
              <a:rPr dirty="0"/>
              <a:t>和數位化轉型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0EE4DA44-17A2-42A8-8E4C-D02DB159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未來經營模式的設計與挑戰</a:t>
            </a:r>
          </a:p>
        </p:txBody>
      </p:sp>
    </p:spTree>
    <p:extLst>
      <p:ext uri="{BB962C8B-B14F-4D97-AF65-F5344CB8AC3E}">
        <p14:creationId xmlns:p14="http://schemas.microsoft.com/office/powerpoint/2010/main" val="370019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rgbClr val="7030A0"/>
                </a:solidFill>
              </a:rPr>
              <a:t>未來的經營模式將更加依賴於新興技術的驅動</a:t>
            </a:r>
            <a:r>
              <a:rPr dirty="0"/>
              <a:t>，企業需要不斷探索和創新經營模式，以適應技術變革和市場需求。</a:t>
            </a:r>
            <a:endParaRPr lang="en-US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基於人工智慧的個性化服務模式、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區塊鏈技術支持的去中心化交易平台、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綠色技術推動的可持續經營模式等，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都</a:t>
            </a:r>
            <a:r>
              <a:rPr dirty="0">
                <a:solidFill>
                  <a:srgbClr val="7030A0"/>
                </a:solidFill>
              </a:rPr>
              <a:t>可能成為未來的主流經營模式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3.1 新興技術驅動的經營模式創新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在全球化與本地化的背景下，企業需要設計能夠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平衡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全球擴展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與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本地適應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dirty="0"/>
              <a:t>的</a:t>
            </a:r>
            <a:r>
              <a:rPr dirty="0">
                <a:solidFill>
                  <a:srgbClr val="7030A0"/>
                </a:solidFill>
              </a:rPr>
              <a:t>經營模式</a:t>
            </a:r>
            <a:endParaRPr lang="en-US" dirty="0"/>
          </a:p>
          <a:p>
            <a:r>
              <a:rPr dirty="0"/>
              <a:t>這包括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sz="3500" dirty="0">
                <a:solidFill>
                  <a:srgbClr val="C00000"/>
                </a:solidFill>
              </a:rPr>
              <a:t>根據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不同地區的市場需求和文化差異</a:t>
            </a:r>
            <a:r>
              <a:rPr sz="3500" dirty="0">
                <a:solidFill>
                  <a:srgbClr val="C00000"/>
                </a:solidFill>
              </a:rPr>
              <a:t>，靈活調整產品和服務，</a:t>
            </a:r>
            <a:endParaRPr lang="en-US" sz="3500" dirty="0">
              <a:solidFill>
                <a:srgbClr val="C00000"/>
              </a:solidFill>
            </a:endParaRPr>
          </a:p>
          <a:p>
            <a:pPr lvl="1"/>
            <a:r>
              <a:rPr sz="3500" dirty="0">
                <a:solidFill>
                  <a:srgbClr val="C00000"/>
                </a:solidFill>
              </a:rPr>
              <a:t>通過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本地化</a:t>
            </a:r>
            <a:r>
              <a:rPr sz="3500" dirty="0">
                <a:solidFill>
                  <a:srgbClr val="C00000"/>
                </a:solidFill>
              </a:rPr>
              <a:t>的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營銷策略</a:t>
            </a:r>
            <a:r>
              <a:rPr sz="3500" dirty="0">
                <a:solidFill>
                  <a:srgbClr val="C00000"/>
                </a:solidFill>
              </a:rPr>
              <a:t>和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合作夥伴關係</a:t>
            </a:r>
            <a:r>
              <a:rPr sz="3500" dirty="0">
                <a:solidFill>
                  <a:srgbClr val="C00000"/>
                </a:solidFill>
              </a:rPr>
              <a:t>，提升市場競爭力。</a:t>
            </a:r>
            <a:endParaRPr lang="en-US" sz="3500" dirty="0">
              <a:solidFill>
                <a:srgbClr val="C00000"/>
              </a:solidFill>
            </a:endParaRPr>
          </a:p>
          <a:p>
            <a:pPr lvl="1"/>
            <a:r>
              <a:rPr sz="3500" dirty="0">
                <a:solidFill>
                  <a:srgbClr val="C00000"/>
                </a:solidFill>
              </a:rPr>
              <a:t>企業還應該積極探索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跨境電商</a:t>
            </a:r>
            <a:r>
              <a:rPr sz="3500" dirty="0">
                <a:solidFill>
                  <a:srgbClr val="C00000"/>
                </a:solidFill>
              </a:rPr>
              <a:t>和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全球供應鏈管理</a:t>
            </a:r>
            <a:r>
              <a:rPr sz="3500" dirty="0">
                <a:solidFill>
                  <a:srgbClr val="C00000"/>
                </a:solidFill>
              </a:rPr>
              <a:t>的新模式。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全球化與本地化的平衡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隨著可持續發展理念的深入人心，未來的經營模式設計必須充分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考慮環保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社會責任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企業應該</a:t>
            </a:r>
            <a:endParaRPr lang="en-US" dirty="0"/>
          </a:p>
          <a:p>
            <a:pPr lvl="1"/>
            <a:r>
              <a:rPr dirty="0"/>
              <a:t>將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綠色經營理念</a:t>
            </a:r>
            <a:r>
              <a:rPr dirty="0"/>
              <a:t>融入到產品設計、供應鏈管理和市場行銷中，</a:t>
            </a:r>
            <a:endParaRPr lang="en-US" dirty="0"/>
          </a:p>
          <a:p>
            <a:pPr lvl="1"/>
            <a:r>
              <a:rPr dirty="0"/>
              <a:t>並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積極參與社會公益活動</a:t>
            </a:r>
            <a:r>
              <a:rPr dirty="0"/>
              <a:t>，提升企業的社會形象和品牌價值。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綠色經營模式與社會責任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雖然</a:t>
            </a:r>
            <a:r>
              <a:rPr dirty="0">
                <a:solidFill>
                  <a:srgbClr val="C00000"/>
                </a:solidFill>
              </a:rPr>
              <a:t>技術進步</a:t>
            </a:r>
            <a:r>
              <a:rPr lang="zh-TW" altLang="en-US" dirty="0"/>
              <a:t>為經</a:t>
            </a:r>
            <a:r>
              <a:rPr dirty="0"/>
              <a:t>營模式創新提供了更多的可能性，但企業在實施創新時也面臨諸多挑戰。</a:t>
            </a:r>
            <a:endParaRPr lang="en-US" dirty="0"/>
          </a:p>
          <a:p>
            <a:r>
              <a:rPr dirty="0"/>
              <a:t>這包括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技術風險</a:t>
            </a:r>
            <a:endParaRPr lang="en-US" sz="39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法律和監管限制</a:t>
            </a:r>
            <a:endParaRPr lang="en-US" sz="39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市場接受度</a:t>
            </a:r>
            <a:endParaRPr lang="en-US" sz="39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內部管理的複雜性</a:t>
            </a:r>
            <a:endParaRPr lang="en-US" sz="39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企業在設計和實施未來經營模式時，需要充分評估這些風險，並制定應對策略。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 經營模式創新面臨的挑戰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0EE4DA44-17A2-42A8-8E4C-D02DB159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結論與討論</a:t>
            </a:r>
          </a:p>
        </p:txBody>
      </p:sp>
    </p:spTree>
    <p:extLst>
      <p:ext uri="{BB962C8B-B14F-4D97-AF65-F5344CB8AC3E}">
        <p14:creationId xmlns:p14="http://schemas.microsoft.com/office/powerpoint/2010/main" val="384350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未來科技的快速發展將不斷推動經營模式的創新，企業必須具備預測未來趨勢和靈活應變的能力，才能在變革中抓住機遇，保持競爭優勢。</a:t>
            </a:r>
            <a:endParaRPr lang="en-US" dirty="0"/>
          </a:p>
          <a:p>
            <a:r>
              <a:rPr dirty="0"/>
              <a:t>在本單元中，我們探討了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未來科技發展的可能趨勢、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企業如何預測與適應未來變革，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未來經營模式的設計與挑戰。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結論</a:t>
            </a:r>
          </a:p>
        </p:txBody>
      </p:sp>
    </p:spTree>
    <p:extLst>
      <p:ext uri="{BB962C8B-B14F-4D97-AF65-F5344CB8AC3E}">
        <p14:creationId xmlns:p14="http://schemas.microsoft.com/office/powerpoint/2010/main" val="8798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B92576D-5D1E-488F-95B9-9B597125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5400" dirty="0"/>
              <a:t>在本單元中，我們探討了</a:t>
            </a:r>
          </a:p>
          <a:p>
            <a:pPr lvl="1"/>
            <a:r>
              <a:rPr lang="en-US" altLang="zh-CN" sz="4000" dirty="0">
                <a:solidFill>
                  <a:srgbClr val="7030A0"/>
                </a:solidFill>
              </a:rPr>
              <a:t>1. </a:t>
            </a:r>
            <a:r>
              <a:rPr lang="zh-TW" altLang="en-US" sz="4000" dirty="0">
                <a:solidFill>
                  <a:srgbClr val="7030A0"/>
                </a:solidFill>
              </a:rPr>
              <a:t>未來科技發展的可能趨勢</a:t>
            </a:r>
          </a:p>
          <a:p>
            <a:pPr lvl="1"/>
            <a:r>
              <a:rPr lang="en-US" altLang="zh-CN" sz="4000" dirty="0">
                <a:solidFill>
                  <a:srgbClr val="7030A0"/>
                </a:solidFill>
              </a:rPr>
              <a:t>2. </a:t>
            </a:r>
            <a:r>
              <a:rPr lang="zh-TW" altLang="en-US" sz="4000" dirty="0">
                <a:solidFill>
                  <a:srgbClr val="7030A0"/>
                </a:solidFill>
              </a:rPr>
              <a:t>企業如何預測與適應未來變革</a:t>
            </a:r>
          </a:p>
          <a:p>
            <a:pPr lvl="1"/>
            <a:r>
              <a:rPr lang="en-US" altLang="zh-CN" sz="4000" dirty="0">
                <a:solidFill>
                  <a:srgbClr val="7030A0"/>
                </a:solidFill>
              </a:rPr>
              <a:t>3. </a:t>
            </a:r>
            <a:r>
              <a:rPr lang="zh-TW" altLang="en-US" sz="4000" dirty="0">
                <a:solidFill>
                  <a:srgbClr val="7030A0"/>
                </a:solidFill>
              </a:rPr>
              <a:t>未來經營模式的設計與挑戰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A9CA27-2567-4A05-A6BE-A4ABB6E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37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接下來，我們鼓勵同學們思考以下問題</a:t>
            </a:r>
            <a:endParaRPr lang="en-US" dirty="0"/>
          </a:p>
          <a:p>
            <a:pPr lvl="1"/>
            <a:r>
              <a:rPr dirty="0"/>
              <a:t>你認為哪些新興技術對未來經營模式的影響最大？為什麼？</a:t>
            </a:r>
            <a:endParaRPr lang="en-US" dirty="0"/>
          </a:p>
          <a:p>
            <a:pPr lvl="1"/>
            <a:r>
              <a:rPr dirty="0"/>
              <a:t>你認為哪些新興技術對未來經營模式的影響最大？為什麼？</a:t>
            </a:r>
            <a:endParaRPr lang="en-US" dirty="0"/>
          </a:p>
          <a:p>
            <a:pPr lvl="1"/>
            <a:r>
              <a:rPr dirty="0"/>
              <a:t>在設計未來經營模式時，企業應該如何平衡創新與風險管理？</a:t>
            </a:r>
            <a:endParaRPr lang="en-US" dirty="0"/>
          </a:p>
          <a:p>
            <a:pPr lvl="1"/>
            <a:r>
              <a:rPr dirty="0"/>
              <a:t>在設計未來經營模式時，企業應該如何平衡創新與風險管理？</a:t>
            </a:r>
            <a:endParaRPr lang="en-US" dirty="0"/>
          </a:p>
          <a:p>
            <a:pPr lvl="1"/>
            <a:r>
              <a:rPr dirty="0"/>
              <a:t>你能否舉出一個企業成功應對未來科技變革的例子？該企業是如何實現經營模式創新的？</a:t>
            </a:r>
            <a:endParaRPr lang="en-US" dirty="0"/>
          </a:p>
          <a:p>
            <a:pPr lvl="1"/>
            <a:r>
              <a:rPr dirty="0"/>
              <a:t>你能否舉出一個企業成功應對未來科技變革的例子？該企業是如何實現經營模式創新的？</a:t>
            </a:r>
            <a:endParaRPr lang="en-US" dirty="0"/>
          </a:p>
          <a:p>
            <a:r>
              <a:rPr dirty="0"/>
              <a:t>這些問題將幫助大家更深入地理解未來科技對經營模式創新的影響，並為未來的商業決策做好準備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討論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0EE4DA44-17A2-42A8-8E4C-D02DB159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未來科技發展的可能趨勢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人工智慧（AI）與機器學習技術將繼續快速發展，並滲透到更多的行業和應用場景。</a:t>
            </a:r>
            <a:endParaRPr lang="en-US" dirty="0"/>
          </a:p>
          <a:p>
            <a:r>
              <a:rPr dirty="0"/>
              <a:t>未來的AI將</a:t>
            </a:r>
            <a:r>
              <a:rPr dirty="0">
                <a:solidFill>
                  <a:srgbClr val="C00000"/>
                </a:solidFill>
              </a:rPr>
              <a:t>更具自主學習能力</a:t>
            </a:r>
            <a:r>
              <a:rPr dirty="0"/>
              <a:t>，能夠處理更加複雜的任務，</a:t>
            </a:r>
            <a:endParaRPr lang="en-US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sz="4200" dirty="0">
                <a:solidFill>
                  <a:srgbClr val="C00000"/>
                </a:solidFill>
                <a:highlight>
                  <a:srgbClr val="FFFF00"/>
                </a:highlight>
              </a:rPr>
              <a:t>自動駕駛、個性化醫療、智能城市管理</a:t>
            </a:r>
            <a:endParaRPr lang="en-US" sz="42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此外，</a:t>
            </a:r>
            <a:r>
              <a:rPr dirty="0">
                <a:solidFill>
                  <a:srgbClr val="C00000"/>
                </a:solidFill>
              </a:rPr>
              <a:t>隨著量子計算的進步，AI的運算速度和效率將得到大幅提升</a:t>
            </a:r>
            <a:r>
              <a:rPr dirty="0"/>
              <a:t>，為企業提供更強大的數據處理和決策支持能力。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1.1 人工智慧與機器學習的進一步深化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量子計算</a:t>
            </a:r>
            <a:r>
              <a:rPr dirty="0"/>
              <a:t>的崛起將為計算速度帶來革命性的提升</a:t>
            </a:r>
            <a:endParaRPr lang="en-US" dirty="0"/>
          </a:p>
          <a:p>
            <a:pPr lvl="1"/>
            <a:r>
              <a:rPr dirty="0"/>
              <a:t>這將極大地</a:t>
            </a:r>
            <a:r>
              <a:rPr sz="4300" dirty="0">
                <a:solidFill>
                  <a:srgbClr val="C00000"/>
                </a:solidFill>
              </a:rPr>
              <a:t>促進區塊鏈技術</a:t>
            </a:r>
            <a:r>
              <a:rPr dirty="0"/>
              <a:t>的發展</a:t>
            </a:r>
            <a:endParaRPr lang="en-US" dirty="0"/>
          </a:p>
          <a:p>
            <a:pPr lvl="1"/>
            <a:r>
              <a:rPr dirty="0"/>
              <a:t>使其在</a:t>
            </a:r>
            <a:r>
              <a:rPr sz="3900" dirty="0">
                <a:solidFill>
                  <a:srgbClr val="C00000"/>
                </a:solidFill>
              </a:rPr>
              <a:t>數據加密</a:t>
            </a:r>
            <a:r>
              <a:rPr dirty="0"/>
              <a:t>和</a:t>
            </a:r>
            <a:r>
              <a:rPr sz="3900" dirty="0">
                <a:solidFill>
                  <a:srgbClr val="C00000"/>
                </a:solidFill>
              </a:rPr>
              <a:t>交易驗證</a:t>
            </a:r>
            <a:r>
              <a:rPr dirty="0"/>
              <a:t>等方面更具優勢。</a:t>
            </a:r>
            <a:endParaRPr lang="en-US" dirty="0"/>
          </a:p>
          <a:p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量子區塊鏈技術</a:t>
            </a:r>
            <a:r>
              <a:rPr dirty="0"/>
              <a:t>可能會</a:t>
            </a:r>
            <a:r>
              <a:rPr lang="zh-CN" altLang="en-US" dirty="0"/>
              <a:t>應用領域：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未來金融、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供應鏈管理、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數位身份驗證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等領域的核心支柱，進一步提升數據的安全性和交易的效率。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1.2 量子計算與區塊鏈技術的結合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元宇宙領域：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隨著技術的成</a:t>
            </a:r>
            <a:r>
              <a:rPr lang="zh-TW" altLang="en-US" dirty="0">
                <a:solidFill>
                  <a:srgbClr val="C00000"/>
                </a:solidFill>
              </a:rPr>
              <a:t>與擴增實境（</a:t>
            </a:r>
            <a:r>
              <a:rPr lang="en-US" altLang="zh-TW" dirty="0">
                <a:solidFill>
                  <a:srgbClr val="C00000"/>
                </a:solidFill>
              </a:rPr>
              <a:t>AR</a:t>
            </a:r>
            <a:r>
              <a:rPr lang="zh-TW" altLang="en-US" dirty="0">
                <a:solidFill>
                  <a:srgbClr val="C00000"/>
                </a:solidFill>
              </a:rPr>
              <a:t>）</a:t>
            </a:r>
            <a:r>
              <a:rPr dirty="0"/>
              <a:t>熟，</a:t>
            </a:r>
            <a:r>
              <a:rPr dirty="0">
                <a:solidFill>
                  <a:srgbClr val="C00000"/>
                </a:solidFill>
              </a:rPr>
              <a:t>虛擬實境（VR）</a:t>
            </a:r>
            <a:r>
              <a:rPr dirty="0"/>
              <a:t>將在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消費者娛樂、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教育培訓、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醫療健康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零售行業中廣泛應用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企業可以利用這些技術為消費者提供沉浸式體驗，提升品牌價值和顧客滿意度。例如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虛擬購物、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遠程醫療、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虛擬會議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等新型服務模式將逐漸成為主流。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1.3 虛擬實境（VR）與擴增實境（AR）的普及應用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3800" dirty="0">
                <a:solidFill>
                  <a:srgbClr val="7030A0"/>
                </a:solidFill>
                <a:highlight>
                  <a:srgbClr val="FFFF00"/>
                </a:highlight>
              </a:rPr>
              <a:t>綠色技術與可持續發展</a:t>
            </a:r>
            <a:r>
              <a:rPr sz="3800" dirty="0"/>
              <a:t>將成為未來科技發展的重要方向</a:t>
            </a:r>
            <a:endParaRPr lang="en-US" sz="3800" dirty="0"/>
          </a:p>
          <a:p>
            <a:r>
              <a:rPr dirty="0"/>
              <a:t>企業將更廣泛地採用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可再生能源、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清潔生產技術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綠色建築技術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推動環保經濟的發展。</a:t>
            </a:r>
            <a:endParaRPr lang="en-US" dirty="0"/>
          </a:p>
          <a:p>
            <a:r>
              <a:rPr dirty="0"/>
              <a:t>同時，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實踐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碳中和目標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將推動各國政府和企業加大在減碳技術和碳交易市場的投資，形成新的經濟增長點。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1.4 可持續技術與綠色經濟的進一步推動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0EE4DA44-17A2-42A8-8E4C-D02DB159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企業如何預測與適應未來變革</a:t>
            </a:r>
          </a:p>
        </p:txBody>
      </p:sp>
    </p:spTree>
    <p:extLst>
      <p:ext uri="{BB962C8B-B14F-4D97-AF65-F5344CB8AC3E}">
        <p14:creationId xmlns:p14="http://schemas.microsoft.com/office/powerpoint/2010/main" val="195085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企業要在激烈的市場競爭中保持優勢，必須具備對未來科技發展趨勢的敏銳預測能力。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>
                <a:solidFill>
                  <a:srgbClr val="C00000"/>
                </a:solidFill>
              </a:rPr>
              <a:t>企業</a:t>
            </a:r>
            <a:r>
              <a:rPr lang="zh-TW" altLang="en-US" dirty="0">
                <a:solidFill>
                  <a:srgbClr val="C00000"/>
                </a:solidFill>
              </a:rPr>
              <a:t>需要</a:t>
            </a:r>
            <a:r>
              <a:rPr dirty="0">
                <a:solidFill>
                  <a:srgbClr val="C00000"/>
                </a:solidFill>
              </a:rPr>
              <a:t>建立一個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由技術專家、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數據科學家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市場分析師組成的預測團隊，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zh-CN" altLang="en-US" dirty="0"/>
              <a:t>使用技術：</a:t>
            </a:r>
            <a:endParaRPr lang="en-US" altLang="zh-CN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大數據分析、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趨勢追蹤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和行業研究等方法，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定期進行科技趨勢預測，並將其納入企業的戰略規劃。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掌握科技前沿的預測能力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140</TotalTime>
  <Words>415</Words>
  <Application>Microsoft Office PowerPoint</Application>
  <PresentationFormat>如螢幕大小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1.1 人工智慧與機器學習的進一步深化</vt:lpstr>
      <vt:lpstr>1.2 量子計算與區塊鏈技術的結合</vt:lpstr>
      <vt:lpstr>1.3 虛擬實境（VR）與擴增實境（AR）的普及應用</vt:lpstr>
      <vt:lpstr>1.4 可持續技術與綠色經濟的進一步推動</vt:lpstr>
      <vt:lpstr>PowerPoint 簡報</vt:lpstr>
      <vt:lpstr>2.1 掌握科技前沿的預測能力</vt:lpstr>
      <vt:lpstr>2.2 研發與創新投資</vt:lpstr>
      <vt:lpstr>2.3 靈活的組織結構與變革管理</vt:lpstr>
      <vt:lpstr>2.4 採用敏捷策略和數位化轉型</vt:lpstr>
      <vt:lpstr>PowerPoint 簡報</vt:lpstr>
      <vt:lpstr>3.1 新興技術驅動的經營模式創新</vt:lpstr>
      <vt:lpstr>3.2 全球化與本地化的平衡</vt:lpstr>
      <vt:lpstr>3.3 綠色經營模式與社會責任</vt:lpstr>
      <vt:lpstr>3.4 經營模式創新面臨的挑戰</vt:lpstr>
      <vt:lpstr>PowerPoint 簡報</vt:lpstr>
      <vt:lpstr>4. 結論</vt:lpstr>
      <vt:lpstr>4. 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7</cp:revision>
  <dcterms:created xsi:type="dcterms:W3CDTF">2013-01-27T09:14:16Z</dcterms:created>
  <dcterms:modified xsi:type="dcterms:W3CDTF">2024-08-17T09:55:15Z</dcterms:modified>
  <cp:category/>
</cp:coreProperties>
</file>