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136"/>
  </p:notesMasterIdLst>
  <p:handoutMasterIdLst>
    <p:handoutMasterId r:id="rId137"/>
  </p:handoutMasterIdLst>
  <p:sldIdLst>
    <p:sldId id="565" r:id="rId3"/>
    <p:sldId id="570" r:id="rId4"/>
    <p:sldId id="571" r:id="rId5"/>
    <p:sldId id="572" r:id="rId6"/>
    <p:sldId id="573" r:id="rId7"/>
    <p:sldId id="574" r:id="rId8"/>
    <p:sldId id="575" r:id="rId9"/>
    <p:sldId id="576" r:id="rId10"/>
    <p:sldId id="577" r:id="rId11"/>
    <p:sldId id="448" r:id="rId12"/>
    <p:sldId id="496" r:id="rId13"/>
    <p:sldId id="497" r:id="rId14"/>
    <p:sldId id="340" r:id="rId15"/>
    <p:sldId id="498" r:id="rId16"/>
    <p:sldId id="503" r:id="rId17"/>
    <p:sldId id="543" r:id="rId18"/>
    <p:sldId id="507" r:id="rId19"/>
    <p:sldId id="506" r:id="rId20"/>
    <p:sldId id="553" r:id="rId21"/>
    <p:sldId id="522" r:id="rId22"/>
    <p:sldId id="564" r:id="rId23"/>
    <p:sldId id="544" r:id="rId24"/>
    <p:sldId id="578" r:id="rId25"/>
    <p:sldId id="589" r:id="rId26"/>
    <p:sldId id="584" r:id="rId27"/>
    <p:sldId id="585" r:id="rId28"/>
    <p:sldId id="586" r:id="rId29"/>
    <p:sldId id="587" r:id="rId30"/>
    <p:sldId id="588" r:id="rId31"/>
    <p:sldId id="551" r:id="rId32"/>
    <p:sldId id="567" r:id="rId33"/>
    <p:sldId id="568" r:id="rId34"/>
    <p:sldId id="583" r:id="rId35"/>
    <p:sldId id="592" r:id="rId36"/>
    <p:sldId id="591" r:id="rId37"/>
    <p:sldId id="590" r:id="rId38"/>
    <p:sldId id="593" r:id="rId39"/>
    <p:sldId id="594" r:id="rId40"/>
    <p:sldId id="595" r:id="rId41"/>
    <p:sldId id="596" r:id="rId42"/>
    <p:sldId id="606" r:id="rId43"/>
    <p:sldId id="597" r:id="rId44"/>
    <p:sldId id="598" r:id="rId45"/>
    <p:sldId id="599" r:id="rId46"/>
    <p:sldId id="600" r:id="rId47"/>
    <p:sldId id="601" r:id="rId48"/>
    <p:sldId id="602" r:id="rId49"/>
    <p:sldId id="603" r:id="rId50"/>
    <p:sldId id="605" r:id="rId51"/>
    <p:sldId id="799" r:id="rId52"/>
    <p:sldId id="800" r:id="rId53"/>
    <p:sldId id="802" r:id="rId54"/>
    <p:sldId id="801" r:id="rId55"/>
    <p:sldId id="635" r:id="rId56"/>
    <p:sldId id="658" r:id="rId57"/>
    <p:sldId id="657" r:id="rId58"/>
    <p:sldId id="659" r:id="rId59"/>
    <p:sldId id="660" r:id="rId60"/>
    <p:sldId id="796" r:id="rId61"/>
    <p:sldId id="789" r:id="rId62"/>
    <p:sldId id="790" r:id="rId63"/>
    <p:sldId id="791" r:id="rId64"/>
    <p:sldId id="792" r:id="rId65"/>
    <p:sldId id="797" r:id="rId66"/>
    <p:sldId id="798" r:id="rId67"/>
    <p:sldId id="803" r:id="rId68"/>
    <p:sldId id="807" r:id="rId69"/>
    <p:sldId id="808" r:id="rId70"/>
    <p:sldId id="809" r:id="rId71"/>
    <p:sldId id="810" r:id="rId72"/>
    <p:sldId id="811" r:id="rId73"/>
    <p:sldId id="820" r:id="rId74"/>
    <p:sldId id="812" r:id="rId75"/>
    <p:sldId id="814" r:id="rId76"/>
    <p:sldId id="813" r:id="rId77"/>
    <p:sldId id="815" r:id="rId78"/>
    <p:sldId id="816" r:id="rId79"/>
    <p:sldId id="817" r:id="rId80"/>
    <p:sldId id="630" r:id="rId81"/>
    <p:sldId id="631" r:id="rId82"/>
    <p:sldId id="604" r:id="rId83"/>
    <p:sldId id="579" r:id="rId84"/>
    <p:sldId id="661" r:id="rId85"/>
    <p:sldId id="662" r:id="rId86"/>
    <p:sldId id="663" r:id="rId87"/>
    <p:sldId id="664" r:id="rId88"/>
    <p:sldId id="665" r:id="rId89"/>
    <p:sldId id="580" r:id="rId90"/>
    <p:sldId id="607" r:id="rId91"/>
    <p:sldId id="609" r:id="rId92"/>
    <p:sldId id="610" r:id="rId93"/>
    <p:sldId id="611" r:id="rId94"/>
    <p:sldId id="612" r:id="rId95"/>
    <p:sldId id="613" r:id="rId96"/>
    <p:sldId id="614" r:id="rId97"/>
    <p:sldId id="615" r:id="rId98"/>
    <p:sldId id="608" r:id="rId99"/>
    <p:sldId id="632" r:id="rId100"/>
    <p:sldId id="633" r:id="rId101"/>
    <p:sldId id="634" r:id="rId102"/>
    <p:sldId id="617" r:id="rId103"/>
    <p:sldId id="618" r:id="rId104"/>
    <p:sldId id="616" r:id="rId105"/>
    <p:sldId id="547" r:id="rId106"/>
    <p:sldId id="621" r:id="rId107"/>
    <p:sldId id="622" r:id="rId108"/>
    <p:sldId id="623" r:id="rId109"/>
    <p:sldId id="624" r:id="rId110"/>
    <p:sldId id="625" r:id="rId111"/>
    <p:sldId id="626" r:id="rId112"/>
    <p:sldId id="548" r:id="rId113"/>
    <p:sldId id="261" r:id="rId114"/>
    <p:sldId id="619" r:id="rId115"/>
    <p:sldId id="620" r:id="rId116"/>
    <p:sldId id="517" r:id="rId117"/>
    <p:sldId id="627" r:id="rId118"/>
    <p:sldId id="822" r:id="rId119"/>
    <p:sldId id="628" r:id="rId120"/>
    <p:sldId id="629" r:id="rId121"/>
    <p:sldId id="821" r:id="rId122"/>
    <p:sldId id="823" r:id="rId123"/>
    <p:sldId id="824" r:id="rId124"/>
    <p:sldId id="825" r:id="rId125"/>
    <p:sldId id="793" r:id="rId126"/>
    <p:sldId id="794" r:id="rId127"/>
    <p:sldId id="795" r:id="rId128"/>
    <p:sldId id="819" r:id="rId129"/>
    <p:sldId id="554" r:id="rId130"/>
    <p:sldId id="555" r:id="rId131"/>
    <p:sldId id="560" r:id="rId132"/>
    <p:sldId id="561" r:id="rId133"/>
    <p:sldId id="559" r:id="rId134"/>
    <p:sldId id="562" r:id="rId135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4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9/6/2023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2023/9/6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1791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04809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30642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7003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415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2023/9/6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2023/9/6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2023/9/6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2023/9/6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2023/9/6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2023/9/6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2023/9/6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2023/9/6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predict/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oks.com.tw/products/0010872905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tech.com.tw/#/bookInfo?ISBN=9786263282872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acupun.site/lecture/predict/certificate/%E5%95%86%E7%94%A8%E6%95%B8%E6%93%9A%E6%87%89%E7%94%A8%E5%B8%AB_%E7%84%A1%E6%A8%A1%E7%B5%84_%E4%B8%AD%E8%8F%AF%E4%BC%81%E6%A5%AD%E8%B3%87%E6%BA%90%E8%A6%8F%E5%8A%83%E5%AD%B8%E6%9C%83%20(%E5%BE%9E%E4%B8%AD%E7%B4%84%E6%8A%BD70%E9%A1%8C)_.pdf" TargetMode="External"/><Relationship Id="rId2" Type="http://schemas.openxmlformats.org/officeDocument/2006/relationships/hyperlink" Target="https://www.cerps.org.tw/zh-TW/article/2022-03-07%2009:48:08/220307_03004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rps.org.tw/zh-TW/article/2022-03-07%2009:48:08/220307_030044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s.com/content/dam/SAS/documents/technical/certification/exam-content/machine-learning-specialist.pdf" TargetMode="External"/><Relationship Id="rId2" Type="http://schemas.openxmlformats.org/officeDocument/2006/relationships/hyperlink" Target="https://www.sas.com/en_us/certification/exam-content-guides/machine-learning-specialist.html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HmWdlUYjS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s9KuuDPaIc?t=96" TargetMode="External"/><Relationship Id="rId2" Type="http://schemas.openxmlformats.org/officeDocument/2006/relationships/hyperlink" Target="https://www.youtube.com/watch?v=aNaElUzxvP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aM4ZljKdXY&amp;t=0s" TargetMode="External"/><Relationship Id="rId2" Type="http://schemas.openxmlformats.org/officeDocument/2006/relationships/hyperlink" Target="https://www.youtube.com/watch?v=NZ6BMUVn5d4&amp;t=0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32frJpvFh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UVX2NqOOEg" TargetMode="External"/><Relationship Id="rId2" Type="http://schemas.openxmlformats.org/officeDocument/2006/relationships/hyperlink" Target="https://www.youtube.com/watch?v=9EcOu_GLsf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predict/example/resource/IBM_Churn_chi_2.csv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lab.research.google.com/drive/1V3OMPkaccYJqmxXDD5Ys5KKRca4MwbOw?usp=sharing#scrollTo=Sd6DrzE7j05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predict/example/resource/RFM-2-chi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lab.research.google.com/drive/1mqvr_AEj409bk41_uB7lRi-d2GhNgNaB?usp=sharing#scrollTo=j9QzfMdSODOy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predict/example/resource/boston-chi.csv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olab.research.google.com/drive/1WhvTGxZmIJoMZlZWe1xiAvtX7-CVjbp5?usp=sharing#scrollTo=PBVhChI38SMu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predict/example/resource/creditcard-chi.csv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lab.research.google.com/drive/1a0ik0XQDONem_kfd_OhMktlXHlIJlZVf?usp=sharing#scrollTo=PBVhChI38SMu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oaa.ntut.edu.tw/var/file/8/1008/img/2880/AVY_.pdf" TargetMode="External"/><Relationship Id="rId2" Type="http://schemas.openxmlformats.org/officeDocument/2006/relationships/hyperlink" Target="https://oaa.ntut.edu.tw/var/file/8/1008/img/2880/AV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aa.ntut.edu.tw/p/412-1008-13057.php" TargetMode="External"/><Relationship Id="rId4" Type="http://schemas.openxmlformats.org/officeDocument/2006/relationships/hyperlink" Target="https://oaa.ntut.edu.tw/var/file/8/1008/img/2880/AVY_apply.odt" TargetMode="Externa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229093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人工智慧跨域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商情預測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』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之應用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348880"/>
            <a:ext cx="8352928" cy="4032448"/>
          </a:xfrm>
        </p:spPr>
        <p:txBody>
          <a:bodyPr>
            <a:normAutofit/>
          </a:bodyPr>
          <a:lstStyle/>
          <a:p>
            <a:r>
              <a:rPr lang="zh-TW" altLang="en-US" sz="6000" b="1" dirty="0"/>
              <a:t>在大學四年中，</a:t>
            </a:r>
            <a:endParaRPr lang="en-US" altLang="zh-TW" sz="6000" b="1" dirty="0"/>
          </a:p>
          <a:p>
            <a:r>
              <a:rPr lang="zh-TW" altLang="en-US" sz="6000" b="1" dirty="0"/>
              <a:t>哪一門課學了之後，</a:t>
            </a:r>
            <a:endParaRPr lang="en-US" altLang="zh-TW" sz="6000" b="1" dirty="0"/>
          </a:p>
          <a:p>
            <a:r>
              <a:rPr lang="zh-TW" altLang="en-US" sz="6000" b="1" dirty="0"/>
              <a:t>就可以馬上拿來賺錢呢？</a:t>
            </a:r>
            <a:endParaRPr lang="zh-TW" altLang="en-US" sz="6000" b="1" dirty="0">
              <a:solidFill>
                <a:schemeClr val="bg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88361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9144000" cy="4392488"/>
          </a:xfrm>
        </p:spPr>
        <p:txBody>
          <a:bodyPr vert="horz" rtlCol="0">
            <a:normAutofit fontScale="92500" lnSpcReduction="20000"/>
          </a:bodyPr>
          <a:lstStyle/>
          <a:p>
            <a:r>
              <a:rPr lang="zh-CN" altLang="en-US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人工智慧是</a:t>
            </a:r>
            <a:r>
              <a:rPr lang="en-US" altLang="zh-CN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CN" altLang="en-US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的高級班</a:t>
            </a:r>
            <a:endParaRPr lang="en-US" altLang="zh-CN" sz="6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6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您還沒有學小學班，如何挑戰大學班？</a:t>
            </a:r>
            <a:endParaRPr lang="en-US" altLang="zh-CN" sz="6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460795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28800"/>
            <a:ext cx="8964488" cy="50768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4000" b="1" dirty="0"/>
              <a:t>1.</a:t>
            </a:r>
            <a:r>
              <a:rPr lang="zh-CN" altLang="en-US" sz="4000" b="1" dirty="0"/>
              <a:t> 很多人工智慧的教學，是直接教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深度學習，類神經網絡，影像辨識</a:t>
            </a:r>
            <a:r>
              <a:rPr lang="en-US" altLang="zh-CN" sz="4000" b="1" dirty="0"/>
              <a:t>』</a:t>
            </a:r>
          </a:p>
          <a:p>
            <a:r>
              <a:rPr lang="en-US" altLang="zh-CN" sz="4000" b="1" dirty="0"/>
              <a:t>2</a:t>
            </a:r>
            <a:r>
              <a:rPr lang="zh-CN" altLang="en-US" sz="4000" b="1" dirty="0"/>
              <a:t>但是沒有學過</a:t>
            </a:r>
            <a:r>
              <a:rPr lang="en-US" altLang="zh-CN" sz="4000" b="1" dirty="0"/>
              <a:t>『</a:t>
            </a:r>
            <a:r>
              <a:rPr lang="en-US" altLang="zh-CN" sz="4000" b="1" dirty="0">
                <a:solidFill>
                  <a:srgbClr val="C00000"/>
                </a:solidFill>
                <a:highlight>
                  <a:srgbClr val="FFFF00"/>
                </a:highlight>
              </a:rPr>
              <a:t>python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</a:rPr>
              <a:t>的</a:t>
            </a:r>
            <a:r>
              <a:rPr lang="en-US" altLang="zh-CN" sz="4000" b="1" dirty="0">
                <a:solidFill>
                  <a:srgbClr val="C00000"/>
                </a:solidFill>
                <a:highlight>
                  <a:srgbClr val="FFFF00"/>
                </a:highlight>
              </a:rPr>
              <a:t>AI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</a:rPr>
              <a:t>基礎班</a:t>
            </a:r>
            <a:r>
              <a:rPr lang="en-US" altLang="zh-CN" sz="4000" b="1" dirty="0"/>
              <a:t>』</a:t>
            </a:r>
            <a:r>
              <a:rPr lang="zh-CN" altLang="en-US" sz="4000" b="1" dirty="0"/>
              <a:t>：</a:t>
            </a:r>
            <a:endParaRPr lang="en-US" altLang="zh-CN" sz="4000" b="1" dirty="0"/>
          </a:p>
          <a:p>
            <a:pPr lvl="1"/>
            <a:r>
              <a:rPr lang="en-US" altLang="zh-CN" sz="3600" b="1" dirty="0">
                <a:solidFill>
                  <a:srgbClr val="7030A0"/>
                </a:solidFill>
              </a:rPr>
              <a:t>pandas</a:t>
            </a:r>
            <a:r>
              <a:rPr lang="zh-CN" altLang="en-US" sz="3600" b="1" dirty="0">
                <a:solidFill>
                  <a:srgbClr val="7030A0"/>
                </a:solidFill>
              </a:rPr>
              <a:t>模組做基礎數據讀取分析，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pPr lvl="1"/>
            <a:r>
              <a:rPr lang="en-US" altLang="zh-CN" sz="3600" b="1" dirty="0" err="1">
                <a:solidFill>
                  <a:srgbClr val="7030A0"/>
                </a:solidFill>
              </a:rPr>
              <a:t>numpy</a:t>
            </a:r>
            <a:r>
              <a:rPr lang="zh-CN" altLang="en-US" sz="3600" b="1" dirty="0">
                <a:solidFill>
                  <a:srgbClr val="7030A0"/>
                </a:solidFill>
              </a:rPr>
              <a:t>數值矩陣處理，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pPr lvl="1"/>
            <a:r>
              <a:rPr lang="en-US" altLang="zh-CN" sz="3600" b="1" dirty="0">
                <a:solidFill>
                  <a:srgbClr val="7030A0"/>
                </a:solidFill>
              </a:rPr>
              <a:t>matplotlib</a:t>
            </a:r>
            <a:r>
              <a:rPr lang="zh-CN" altLang="en-US" sz="3600" b="1" dirty="0">
                <a:solidFill>
                  <a:srgbClr val="7030A0"/>
                </a:solidFill>
              </a:rPr>
              <a:t>繪圖模組，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pPr lvl="1"/>
            <a:r>
              <a:rPr lang="zh-CN" altLang="en-US" sz="3600" b="1" dirty="0">
                <a:solidFill>
                  <a:srgbClr val="7030A0"/>
                </a:solidFill>
              </a:rPr>
              <a:t>機器學習</a:t>
            </a:r>
            <a:r>
              <a:rPr lang="en-US" altLang="zh-CN" sz="3600" b="1" dirty="0" err="1">
                <a:solidFill>
                  <a:srgbClr val="7030A0"/>
                </a:solidFill>
              </a:rPr>
              <a:t>sklearn</a:t>
            </a:r>
            <a:r>
              <a:rPr lang="zh-CN" altLang="en-US" sz="3600" b="1" dirty="0">
                <a:solidFill>
                  <a:srgbClr val="7030A0"/>
                </a:solidFill>
              </a:rPr>
              <a:t>模組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r>
              <a:rPr lang="en-US" altLang="zh-CN" sz="4000" b="1" dirty="0"/>
              <a:t>3.</a:t>
            </a:r>
            <a:r>
              <a:rPr lang="zh-CN" altLang="en-US" sz="4000" b="1" dirty="0"/>
              <a:t>所以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很多不懂</a:t>
            </a:r>
            <a:r>
              <a:rPr lang="en-US" altLang="zh-CN" sz="4000" b="1" dirty="0"/>
              <a:t>AI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</a:rPr>
              <a:t>慣例</a:t>
            </a:r>
            <a:r>
              <a:rPr lang="zh-CN" altLang="en-US" sz="4000" b="1" dirty="0"/>
              <a:t>寫法</a:t>
            </a:r>
            <a:r>
              <a:rPr lang="en-US" altLang="zh-CN" sz="4000" b="1" dirty="0"/>
              <a:t>』</a:t>
            </a:r>
          </a:p>
          <a:p>
            <a:pPr lvl="1"/>
            <a:r>
              <a:rPr lang="zh-CN" altLang="en-US" sz="4600" b="1" dirty="0">
                <a:highlight>
                  <a:srgbClr val="FFFF00"/>
                </a:highlight>
              </a:rPr>
              <a:t>其實有些</a:t>
            </a:r>
            <a:r>
              <a:rPr lang="en-US" altLang="zh-CN" sz="4600" b="1" dirty="0">
                <a:highlight>
                  <a:srgbClr val="FFFF00"/>
                </a:highlight>
              </a:rPr>
              <a:t>AI</a:t>
            </a:r>
            <a:r>
              <a:rPr lang="zh-CN" altLang="en-US" sz="4600" b="1" dirty="0">
                <a:highlight>
                  <a:srgbClr val="FFFF00"/>
                </a:highlight>
              </a:rPr>
              <a:t>寫法來來自於</a:t>
            </a:r>
            <a:r>
              <a:rPr lang="en-US" altLang="zh-CN" sz="4600" b="1" dirty="0">
                <a:highlight>
                  <a:srgbClr val="FFFF00"/>
                </a:highlight>
              </a:rPr>
              <a:t>『pandas</a:t>
            </a:r>
            <a:r>
              <a:rPr lang="zh-CN" altLang="en-US" sz="4600" b="1" dirty="0">
                <a:highlight>
                  <a:srgbClr val="FFFF00"/>
                </a:highlight>
              </a:rPr>
              <a:t>，</a:t>
            </a:r>
            <a:r>
              <a:rPr lang="en-US" altLang="zh-CN" sz="4600" b="1" dirty="0" err="1">
                <a:highlight>
                  <a:srgbClr val="FFFF00"/>
                </a:highlight>
              </a:rPr>
              <a:t>numpy</a:t>
            </a:r>
            <a:r>
              <a:rPr lang="zh-CN" altLang="en-US" sz="4600" b="1" dirty="0">
                <a:highlight>
                  <a:srgbClr val="FFFF00"/>
                </a:highlight>
              </a:rPr>
              <a:t>，</a:t>
            </a:r>
            <a:r>
              <a:rPr lang="en-US" altLang="zh-CN" sz="4600" b="1" dirty="0">
                <a:highlight>
                  <a:srgbClr val="FFFF00"/>
                </a:highlight>
              </a:rPr>
              <a:t>matplotlib</a:t>
            </a:r>
            <a:r>
              <a:rPr lang="zh-CN" altLang="en-US" sz="4600" b="1" dirty="0">
                <a:highlight>
                  <a:srgbClr val="FFFF00"/>
                </a:highlight>
              </a:rPr>
              <a:t>，</a:t>
            </a:r>
            <a:r>
              <a:rPr lang="en-US" altLang="zh-CN" sz="4600" b="1" dirty="0" err="1">
                <a:highlight>
                  <a:srgbClr val="FFFF00"/>
                </a:highlight>
              </a:rPr>
              <a:t>sklearn</a:t>
            </a:r>
            <a:r>
              <a:rPr lang="en-US" altLang="zh-CN" sz="4600" b="1" dirty="0">
                <a:highlight>
                  <a:srgbClr val="FFFF00"/>
                </a:highlight>
              </a:rPr>
              <a:t>』</a:t>
            </a:r>
          </a:p>
          <a:p>
            <a:pPr lvl="1"/>
            <a:r>
              <a:rPr lang="zh-CN" altLang="en-US" sz="3400" b="1" dirty="0">
                <a:solidFill>
                  <a:srgbClr val="C00000"/>
                </a:solidFill>
              </a:rPr>
              <a:t>這些基礎不懂，就直接學高階班，是容易根基不穩的</a:t>
            </a:r>
            <a:endParaRPr lang="en-US" altLang="zh-TW" sz="3400" b="1" dirty="0">
              <a:solidFill>
                <a:srgbClr val="C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正確學習人工智慧的步驟</a:t>
            </a:r>
            <a:endParaRPr lang="en-US" altLang="zh-CN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42326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28800"/>
            <a:ext cx="8964488" cy="5076800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1.</a:t>
            </a:r>
            <a:r>
              <a:rPr lang="zh-CN" altLang="en-US" sz="4000" b="1" dirty="0"/>
              <a:t> 穩當的學習人工智慧步驟：</a:t>
            </a:r>
            <a:endParaRPr lang="en-US" altLang="zh-CN" sz="4000" b="1" dirty="0"/>
          </a:p>
          <a:p>
            <a:pPr lvl="1"/>
            <a:r>
              <a:rPr lang="zh-CN" altLang="en-US" sz="3600" b="1" dirty="0">
                <a:solidFill>
                  <a:srgbClr val="7030A0"/>
                </a:solidFill>
              </a:rPr>
              <a:t>先學</a:t>
            </a:r>
            <a:r>
              <a:rPr lang="en-US" altLang="zh-CN" sz="3600" b="1" dirty="0">
                <a:solidFill>
                  <a:srgbClr val="7030A0"/>
                </a:solidFill>
              </a:rPr>
              <a:t>pandas</a:t>
            </a:r>
            <a:r>
              <a:rPr lang="zh-CN" altLang="en-US" sz="3600" b="1" dirty="0">
                <a:solidFill>
                  <a:srgbClr val="7030A0"/>
                </a:solidFill>
              </a:rPr>
              <a:t>模組做基礎數據讀取分析，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pPr lvl="1"/>
            <a:r>
              <a:rPr lang="en-US" altLang="zh-CN" sz="3600" b="1" dirty="0">
                <a:solidFill>
                  <a:srgbClr val="7030A0"/>
                </a:solidFill>
              </a:rPr>
              <a:t>matplotlib</a:t>
            </a:r>
            <a:r>
              <a:rPr lang="zh-CN" altLang="en-US" sz="3600" b="1" dirty="0">
                <a:solidFill>
                  <a:srgbClr val="7030A0"/>
                </a:solidFill>
              </a:rPr>
              <a:t>繪圖模組，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pPr lvl="1"/>
            <a:r>
              <a:rPr lang="en-US" altLang="zh-CN" sz="3600" b="1" dirty="0" err="1">
                <a:solidFill>
                  <a:srgbClr val="7030A0"/>
                </a:solidFill>
              </a:rPr>
              <a:t>numpy</a:t>
            </a:r>
            <a:r>
              <a:rPr lang="zh-CN" altLang="en-US" sz="3600" b="1" dirty="0">
                <a:solidFill>
                  <a:srgbClr val="7030A0"/>
                </a:solidFill>
              </a:rPr>
              <a:t>數值矩陣處理，</a:t>
            </a:r>
            <a:endParaRPr lang="en-US" altLang="zh-CN" sz="3600" b="1" dirty="0">
              <a:solidFill>
                <a:srgbClr val="7030A0"/>
              </a:solidFill>
            </a:endParaRPr>
          </a:p>
          <a:p>
            <a:pPr lvl="1"/>
            <a:r>
              <a:rPr lang="zh-CN" altLang="en-US" sz="3600" b="1" dirty="0">
                <a:solidFill>
                  <a:srgbClr val="7030A0"/>
                </a:solidFill>
              </a:rPr>
              <a:t>再學機器學習</a:t>
            </a:r>
            <a:r>
              <a:rPr lang="en-US" altLang="zh-CN" sz="3600" b="1" dirty="0" err="1">
                <a:solidFill>
                  <a:srgbClr val="7030A0"/>
                </a:solidFill>
              </a:rPr>
              <a:t>sklearn</a:t>
            </a:r>
            <a:r>
              <a:rPr lang="zh-CN" altLang="en-US" sz="3600" b="1" dirty="0">
                <a:solidFill>
                  <a:srgbClr val="7030A0"/>
                </a:solidFill>
              </a:rPr>
              <a:t>模組</a:t>
            </a:r>
            <a:endParaRPr lang="en-US" altLang="zh-CN" sz="3600" b="1" dirty="0">
              <a:solidFill>
                <a:srgbClr val="7030A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正確學習人工智慧的步驟</a:t>
            </a:r>
            <a:endParaRPr lang="en-US" altLang="zh-CN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364558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980728"/>
            <a:ext cx="8496944" cy="439248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教學目標：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經管，企管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領先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26997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640" y="2069604"/>
            <a:ext cx="7448872" cy="2718792"/>
          </a:xfrm>
        </p:spPr>
        <p:txBody>
          <a:bodyPr vert="horz" rtlCol="0">
            <a:normAutofit/>
          </a:bodyPr>
          <a:lstStyle/>
          <a:p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本課程所要教學的章節</a:t>
            </a:r>
            <a:endParaRPr lang="en-US" altLang="zh-CN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126266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B5D545D-BBF4-40B7-823D-D338D7B4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5ACE28C-323E-4729-8447-4D90DB42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本課程所要教學的章節</a:t>
            </a:r>
            <a:endParaRPr lang="zh-TW" altLang="en-US" sz="5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207972-FBCA-4D9A-9652-106930A19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00" y="1577854"/>
            <a:ext cx="9144000" cy="46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608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B5D545D-BBF4-40B7-823D-D338D7B4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5ACE28C-323E-4729-8447-4D90DB42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本課程所要教學的章節</a:t>
            </a:r>
            <a:endParaRPr lang="zh-TW" altLang="en-US" sz="5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FBC938-720F-427A-B101-DC5A39F06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6407"/>
            <a:ext cx="9144000" cy="45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46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D7A1722-B0B4-4FF9-8ADC-0F962A9E9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19" y="332656"/>
            <a:ext cx="8732761" cy="65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5778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3F83AEA-3CCD-4745-8620-6D58B929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F4C3582-3181-4938-B56D-D694E554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3D1B16-B3AA-41FB-9147-D956C38C3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496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768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BE4DDDA-AFC2-480D-BC86-A6917DD7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CEA8D16-9740-4B73-87D7-9EB117D8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FC959D-1E05-41D4-85DD-D52EAA549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724"/>
            <a:ext cx="9144000" cy="541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0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2924944"/>
            <a:ext cx="7200800" cy="3456384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而且薪水還很好</a:t>
            </a:r>
            <a:endParaRPr lang="zh-TW" altLang="en-US" sz="7200" b="1" dirty="0">
              <a:solidFill>
                <a:schemeClr val="bg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212428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5718632-39DF-4416-B038-E1B1445B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3D2EA4C-3322-4CA6-B83D-468BCA08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B98B30-9068-4A39-91BA-96ADFA967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" y="463890"/>
            <a:ext cx="9144000" cy="624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021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1916832"/>
            <a:ext cx="6400800" cy="1752600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評分方式</a:t>
            </a:r>
            <a:endParaRPr lang="en-US" altLang="zh-CN" sz="7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57508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本學期的評分方式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5257800"/>
          </a:xfrm>
        </p:spPr>
        <p:txBody>
          <a:bodyPr>
            <a:normAutofit lnSpcReduction="10000"/>
          </a:bodyPr>
          <a:lstStyle/>
          <a:p>
            <a:r>
              <a:rPr lang="en-US" altLang="zh-CN" sz="4400" b="1" dirty="0"/>
              <a:t>1.</a:t>
            </a:r>
            <a:r>
              <a:rPr lang="zh-CN" altLang="en-US" sz="4400" b="1" dirty="0"/>
              <a:t>上課分數：</a:t>
            </a:r>
            <a:r>
              <a:rPr lang="en-US" altLang="zh-CN" sz="4400" b="1" dirty="0">
                <a:solidFill>
                  <a:srgbClr val="C00000"/>
                </a:solidFill>
              </a:rPr>
              <a:t>25%</a:t>
            </a:r>
          </a:p>
          <a:p>
            <a:pPr lvl="1"/>
            <a:r>
              <a:rPr lang="zh-CN" altLang="en-US" sz="3600" b="1" dirty="0"/>
              <a:t>上課加分（使用</a:t>
            </a:r>
            <a:r>
              <a:rPr lang="en-US" altLang="zh-CN" sz="3600" b="1" dirty="0" err="1">
                <a:highlight>
                  <a:srgbClr val="FFFF00"/>
                </a:highlight>
              </a:rPr>
              <a:t>Zuvio</a:t>
            </a:r>
            <a:r>
              <a:rPr lang="zh-CN" altLang="en-US" sz="3600" b="1" dirty="0"/>
              <a:t>來加分）</a:t>
            </a:r>
            <a:endParaRPr lang="en-US" altLang="zh-CN" sz="3600" b="1" dirty="0"/>
          </a:p>
          <a:p>
            <a:pPr lvl="1"/>
            <a:r>
              <a:rPr lang="en-US" altLang="zh-CN" sz="3600" b="1" dirty="0"/>
              <a:t>A</a:t>
            </a:r>
            <a:r>
              <a:rPr lang="zh-CN" altLang="en-US" sz="3600" b="1" dirty="0"/>
              <a:t>上課加分</a:t>
            </a:r>
            <a:r>
              <a:rPr lang="en-US" altLang="zh-CN" sz="3600" b="1" dirty="0"/>
              <a:t>50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上課加分</a:t>
            </a:r>
            <a:r>
              <a:rPr lang="en-US" altLang="zh-CN" sz="3600" b="1" dirty="0"/>
              <a:t>30</a:t>
            </a:r>
          </a:p>
          <a:p>
            <a:pPr lvl="1"/>
            <a:r>
              <a:rPr lang="en-US" altLang="zh-CN" sz="3600" b="1" dirty="0"/>
              <a:t>A</a:t>
            </a:r>
            <a:r>
              <a:rPr lang="zh-CN" altLang="en-US" sz="3600" b="1" dirty="0"/>
              <a:t>平時分數</a:t>
            </a:r>
            <a:r>
              <a:rPr lang="en-US" altLang="zh-CN" sz="3600" b="1" dirty="0"/>
              <a:t>100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平時分數</a:t>
            </a:r>
            <a:r>
              <a:rPr lang="en-US" altLang="zh-CN" sz="3600" b="1" dirty="0"/>
              <a:t>60</a:t>
            </a:r>
          </a:p>
          <a:p>
            <a:r>
              <a:rPr lang="en-US" altLang="zh-CN" sz="4400" b="1" dirty="0"/>
              <a:t>2.</a:t>
            </a:r>
            <a:r>
              <a:rPr lang="zh-CN" altLang="en-US" sz="4400" b="1" dirty="0"/>
              <a:t>作業分數：</a:t>
            </a:r>
            <a:r>
              <a:rPr lang="en-US" altLang="zh-CN" sz="4400" b="1" dirty="0">
                <a:solidFill>
                  <a:srgbClr val="C00000"/>
                </a:solidFill>
              </a:rPr>
              <a:t>25%</a:t>
            </a:r>
          </a:p>
          <a:p>
            <a:r>
              <a:rPr lang="en-US" altLang="zh-CN" sz="4400" b="1" dirty="0"/>
              <a:t>3.</a:t>
            </a:r>
            <a:r>
              <a:rPr lang="zh-CN" altLang="en-US" sz="4400" b="1" dirty="0"/>
              <a:t>期中考分數：</a:t>
            </a:r>
            <a:r>
              <a:rPr lang="en-US" altLang="zh-CN" sz="4400" b="1" dirty="0">
                <a:solidFill>
                  <a:srgbClr val="C00000"/>
                </a:solidFill>
              </a:rPr>
              <a:t>25%</a:t>
            </a:r>
          </a:p>
          <a:p>
            <a:r>
              <a:rPr lang="en-US" altLang="zh-CN" sz="4400" b="1" dirty="0"/>
              <a:t>4</a:t>
            </a:r>
            <a:r>
              <a:rPr lang="en-US" altLang="zh-TW" sz="4400" b="1" dirty="0"/>
              <a:t>.</a:t>
            </a:r>
            <a:r>
              <a:rPr lang="zh-CN" altLang="en-US" sz="4400" b="1" dirty="0"/>
              <a:t>期末考分數：</a:t>
            </a:r>
            <a:r>
              <a:rPr lang="en-US" altLang="zh-CN" sz="4400" b="1" dirty="0">
                <a:solidFill>
                  <a:srgbClr val="C00000"/>
                </a:solidFill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94524098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1916832"/>
            <a:ext cx="6709742" cy="1872208"/>
          </a:xfrm>
        </p:spPr>
        <p:txBody>
          <a:bodyPr vert="horz" rtlCol="0">
            <a:normAutofit fontScale="85000" lnSpcReduction="20000"/>
          </a:bodyPr>
          <a:lstStyle/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教科書，參考書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教材網站</a:t>
            </a:r>
            <a:endParaRPr lang="en-US" altLang="zh-CN" sz="7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44049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93" y="1988840"/>
            <a:ext cx="8229600" cy="486916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老師的教材網站：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人工智慧在商情預測之應用</a:t>
            </a:r>
          </a:p>
          <a:p>
            <a:pPr lvl="1"/>
            <a:r>
              <a:rPr lang="en-US" altLang="zh-TW" sz="3600" b="1" dirty="0">
                <a:hlinkClick r:id="rId2"/>
              </a:rPr>
              <a:t>https://acupun.site/lecture/predict/</a:t>
            </a:r>
            <a:endParaRPr lang="en-US" altLang="zh-TW" sz="3600" b="1" dirty="0"/>
          </a:p>
          <a:p>
            <a:pPr lvl="1"/>
            <a:endParaRPr lang="zh-TW" altLang="en-US" sz="36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zh-CN" altLang="en-US" sz="4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教科書，參考書，教材網站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265461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教科書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CN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有進階的管道器</a:t>
            </a:r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</a:t>
            </a: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一行指令學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Python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：用機器學習掌握人工智慧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(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第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2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版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/>
              <a:t>書商聯絡人</a:t>
            </a:r>
            <a:endParaRPr lang="en-US" altLang="zh-CN" sz="4000" b="1" dirty="0"/>
          </a:p>
          <a:p>
            <a:pPr lvl="1"/>
            <a:r>
              <a:rPr lang="zh-TW" altLang="en-US" sz="36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全華出版社，書商聯絡人：</a:t>
            </a:r>
            <a:endParaRPr lang="en-US" altLang="zh-TW" sz="3600" b="1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6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黃文珍</a:t>
            </a:r>
            <a:r>
              <a:rPr lang="zh-CN" altLang="en-US" sz="36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3600" b="1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36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r>
              <a:rPr lang="zh-TW" altLang="en-US" sz="36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查詢：</a:t>
            </a:r>
            <a:r>
              <a:rPr lang="en-US" altLang="zh-TW" sz="36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0958008962</a:t>
            </a:r>
            <a:endParaRPr lang="en-US" altLang="zh-TW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36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zh-CN" altLang="en-US" sz="4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教科書，參考書，教材網站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032112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教科書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商用大數據分析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/>
              <a:t>特色：</a:t>
            </a:r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ERP</a:t>
            </a:r>
            <a:r>
              <a:rPr lang="zh-CN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協會</a:t>
            </a:r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商用數據應用師</a:t>
            </a:r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證照指定書籍</a:t>
            </a:r>
            <a:endParaRPr lang="en-US" altLang="zh-CN" sz="4000" b="1" dirty="0"/>
          </a:p>
          <a:p>
            <a:r>
              <a:rPr lang="zh-CN" altLang="en-US" sz="4000" b="1" dirty="0"/>
              <a:t>書商聯絡人</a:t>
            </a:r>
            <a:endParaRPr lang="en-US" altLang="zh-CN" sz="4000" b="1" dirty="0"/>
          </a:p>
          <a:p>
            <a:pPr lvl="1"/>
            <a:r>
              <a:rPr lang="zh-TW" altLang="en-US" sz="36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全華出版社，書商聯絡人：</a:t>
            </a:r>
            <a:endParaRPr lang="en-US" altLang="zh-TW" sz="3600" b="1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6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黃文珍</a:t>
            </a:r>
            <a:r>
              <a:rPr lang="zh-CN" altLang="en-US" sz="36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3600" b="1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36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r>
              <a:rPr lang="zh-TW" altLang="en-US" sz="36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查詢：</a:t>
            </a:r>
            <a:r>
              <a:rPr lang="en-US" altLang="zh-TW" sz="3600" b="1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0958008962</a:t>
            </a:r>
            <a:endParaRPr lang="en-US" altLang="zh-TW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36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zh-CN" altLang="en-US" sz="4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教科書，參考書，教材網站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502633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8352928" cy="3888432"/>
          </a:xfrm>
        </p:spPr>
        <p:txBody>
          <a:bodyPr vert="horz" rtlCol="0"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二個商業相關的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人工智慧證照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979974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8352928" cy="3888432"/>
          </a:xfrm>
        </p:spPr>
        <p:txBody>
          <a:bodyPr vert="horz" rtlCol="0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中華企業資源規劃學會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商用數據應用師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證照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638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報名網站：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2000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2000" b="1" dirty="0">
                <a:hlinkClick r:id="rId2"/>
              </a:rPr>
              <a:t>https://www.cerps.org.tw/zh-TW/article/2022-03-07%2009:48:08/220307_030044</a:t>
            </a:r>
            <a:endParaRPr lang="en-US" altLang="zh-CN" sz="2000" b="1" dirty="0"/>
          </a:p>
          <a:p>
            <a:r>
              <a:rPr lang="zh-TW" altLang="en-US" sz="4000" b="1" dirty="0"/>
              <a:t>考試方式：</a:t>
            </a:r>
            <a:endParaRPr lang="en-US" altLang="zh-TW" sz="4000" b="1" dirty="0"/>
          </a:p>
          <a:p>
            <a:pPr lvl="1"/>
            <a:r>
              <a:rPr lang="en-US" altLang="zh-TW" sz="3600" b="1" dirty="0"/>
              <a:t>100</a:t>
            </a:r>
            <a:r>
              <a:rPr lang="zh-TW" altLang="en-US" sz="3600" b="1" dirty="0"/>
              <a:t>題單選題，每題</a:t>
            </a:r>
            <a:r>
              <a:rPr lang="en-US" altLang="zh-TW" sz="3600" b="1" dirty="0"/>
              <a:t>1</a:t>
            </a:r>
            <a:r>
              <a:rPr lang="zh-TW" altLang="en-US" sz="3600" b="1" dirty="0"/>
              <a:t>分，</a:t>
            </a:r>
            <a:r>
              <a:rPr lang="en-US" altLang="zh-TW" sz="3600" b="1" dirty="0"/>
              <a:t>70</a:t>
            </a:r>
            <a:r>
              <a:rPr lang="zh-TW" altLang="en-US" sz="3600" b="1" dirty="0"/>
              <a:t>分及格</a:t>
            </a:r>
            <a:endParaRPr lang="en-US" altLang="zh-CN" sz="3600" b="1" dirty="0"/>
          </a:p>
          <a:p>
            <a:r>
              <a:rPr lang="zh-TW" altLang="en-US" sz="4000" b="1" dirty="0"/>
              <a:t>考試題庫 </a:t>
            </a:r>
            <a:r>
              <a:rPr lang="en-US" altLang="zh-TW" sz="4000" b="1" dirty="0"/>
              <a:t>(</a:t>
            </a:r>
            <a:r>
              <a:rPr lang="zh-TW" altLang="en-US" sz="4000" b="1" dirty="0"/>
              <a:t>從中約抽</a:t>
            </a:r>
            <a:r>
              <a:rPr lang="en-US" altLang="zh-TW" sz="4000" b="1" dirty="0"/>
              <a:t>70</a:t>
            </a:r>
            <a:r>
              <a:rPr lang="zh-TW" altLang="en-US" sz="4000" b="1" dirty="0"/>
              <a:t>題</a:t>
            </a:r>
            <a:r>
              <a:rPr lang="en-US" altLang="zh-TW" sz="4000" b="1" dirty="0"/>
              <a:t>)</a:t>
            </a:r>
          </a:p>
          <a:p>
            <a:pPr lvl="1"/>
            <a:r>
              <a:rPr lang="en-US" altLang="zh-TW" sz="1400" b="1" dirty="0">
                <a:hlinkClick r:id="rId3"/>
              </a:rPr>
              <a:t>https://acupun.site/lecture/predict/certificate/%E5%95%86%E7%94%A8%E6%95%B8%E6%93%9A%E6%87%89%E7%94%A8%E5%B8%AB_%E7%84%A1%E6%A8%A1%E7%B5%84_%E4%B8%AD%E8%8F%AF%E4%BC%81%E6%A5%AD%E8%B3%87%E6%BA%90%E8%A6%8F%E5%8A%83%E5%AD%B8%E6%9C%83%20(%E5%BE%9E%E4%B8%AD%E7%B4%84%E6%8A%BD70%E9%A1%8C)_.pdf</a:t>
            </a:r>
            <a:endParaRPr lang="en-US" altLang="zh-TW" sz="1400" b="1" dirty="0"/>
          </a:p>
          <a:p>
            <a:pPr lvl="1"/>
            <a:endParaRPr lang="en-US" altLang="zh-TW" sz="1400" b="1" dirty="0"/>
          </a:p>
          <a:p>
            <a:pPr lvl="1"/>
            <a:endParaRPr lang="zh-TW" altLang="en-US" sz="11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商用數據應用師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證照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522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636912"/>
            <a:ext cx="8064896" cy="3456384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那就是</a:t>
            </a:r>
            <a:endParaRPr lang="en-US" altLang="zh-CN" sz="7200" b="1" dirty="0"/>
          </a:p>
          <a:p>
            <a:r>
              <a:rPr lang="zh-CN" altLang="en-US" sz="72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商業資料分析</a:t>
            </a:r>
            <a:endParaRPr lang="zh-TW" altLang="en-US" sz="72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7200" b="1" dirty="0">
              <a:solidFill>
                <a:schemeClr val="bg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643916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072" y="1772816"/>
            <a:ext cx="8352928" cy="2520280"/>
          </a:xfrm>
        </p:spPr>
        <p:txBody>
          <a:bodyPr vert="horz" rtlCol="0">
            <a:normAutofit/>
          </a:bodyPr>
          <a:lstStyle/>
          <a:p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SAS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機器學習國際認證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22507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0120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報名網站：</a:t>
            </a:r>
            <a:r>
              <a:rPr lang="en-US" altLang="zh-TW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8.990</a:t>
            </a:r>
            <a:r>
              <a:rPr lang="zh-TW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2000" b="1" dirty="0">
                <a:hlinkClick r:id="rId2"/>
              </a:rPr>
              <a:t>https://www.sas.com/zh_tw/events/2022/academic22/ML_re.html</a:t>
            </a:r>
          </a:p>
          <a:p>
            <a:r>
              <a:rPr lang="zh-TW" altLang="en-US" sz="4000" b="1" dirty="0"/>
              <a:t>考試方式：</a:t>
            </a:r>
            <a:endParaRPr lang="en-US" altLang="zh-TW" sz="4000" b="1" dirty="0"/>
          </a:p>
          <a:p>
            <a:pPr lvl="1"/>
            <a:r>
              <a:rPr lang="en-US" altLang="zh-TW" sz="3600" b="1" dirty="0"/>
              <a:t> E-learning </a:t>
            </a:r>
            <a:r>
              <a:rPr lang="zh-TW" altLang="en-US" sz="3600" b="1" dirty="0"/>
              <a:t>課程</a:t>
            </a:r>
            <a:r>
              <a:rPr lang="en-US" altLang="zh-TW" sz="3600" b="1" dirty="0"/>
              <a:t>+</a:t>
            </a:r>
            <a:r>
              <a:rPr lang="zh-TW" altLang="en-US" sz="3600" b="1" dirty="0"/>
              <a:t>贈送認證考試乙次</a:t>
            </a:r>
          </a:p>
          <a:p>
            <a:pPr lvl="1"/>
            <a:r>
              <a:rPr lang="zh-CN" altLang="en-US" sz="3600" b="1" dirty="0"/>
              <a:t>先上課，再考試</a:t>
            </a:r>
            <a:endParaRPr lang="en-US" altLang="zh-CN" sz="3600" b="1" dirty="0"/>
          </a:p>
          <a:p>
            <a:r>
              <a:rPr lang="zh-CN" altLang="en-US" sz="4400" b="1" dirty="0"/>
              <a:t>考試工具</a:t>
            </a:r>
            <a:endParaRPr lang="en-US" altLang="zh-CN" sz="4400" b="1" dirty="0"/>
          </a:p>
          <a:p>
            <a:pPr lvl="1"/>
            <a:r>
              <a:rPr lang="zh-CN" altLang="en-US" sz="3600" b="1" dirty="0"/>
              <a:t>操作軟體：</a:t>
            </a:r>
            <a:r>
              <a:rPr lang="en-US" altLang="zh-TW" sz="3600" b="1" dirty="0"/>
              <a:t>SAS </a:t>
            </a:r>
            <a:r>
              <a:rPr lang="en-US" altLang="zh-TW" sz="3600" b="1" dirty="0" err="1"/>
              <a:t>Viya</a:t>
            </a:r>
            <a:r>
              <a:rPr lang="en-US" altLang="zh-TW" sz="3600" b="1" dirty="0"/>
              <a:t> Virtual Lab</a:t>
            </a:r>
          </a:p>
          <a:p>
            <a:pPr lvl="1"/>
            <a:r>
              <a:rPr lang="zh-TW" altLang="en-US" sz="3600" b="1" dirty="0"/>
              <a:t>不須寫程式、視覺化介面的 </a:t>
            </a:r>
            <a:r>
              <a:rPr lang="en-US" altLang="zh-TW" sz="3600" b="1" dirty="0"/>
              <a:t>SAS </a:t>
            </a:r>
            <a:r>
              <a:rPr lang="zh-TW" altLang="en-US" sz="3600" b="1" dirty="0"/>
              <a:t>機器學習工具</a:t>
            </a:r>
            <a:endParaRPr lang="en-US" altLang="zh-TW" sz="1000" b="1" dirty="0"/>
          </a:p>
          <a:p>
            <a:pPr lvl="1"/>
            <a:endParaRPr lang="zh-TW" altLang="en-US" sz="11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SAS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機器學習國際認證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62680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01208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認證考試名稱：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Learning Using SAS </a:t>
            </a:r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Viya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考試時間長度：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題型：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50~55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題選擇題與填充題</a:t>
            </a: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考試語言：</a:t>
            </a:r>
            <a:r>
              <a:rPr lang="zh-TW" altLang="en-US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英文</a:t>
            </a: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通過標準：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65%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答對即通過</a:t>
            </a: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考試內容：資料管理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30%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、機器學習建模知識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、模型評估及部署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考題參考下載：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https://www.sas.com/en_us/certification/exam-content-guides/machine-learning-specialist.html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>
                <a:hlinkClick r:id="rId3"/>
              </a:rPr>
              <a:t>https://www.sas.com/content/dam/SAS/documents/technical/certification/exam-content/machine-learning-specialist.pdf</a:t>
            </a:r>
            <a:endParaRPr lang="en-US" altLang="zh-TW" sz="4000" b="1" dirty="0"/>
          </a:p>
          <a:p>
            <a:endParaRPr lang="en-US" altLang="zh-TW" sz="40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SAS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機器學習國際認證</a:t>
            </a:r>
            <a:b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考試內容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30316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01208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sz="4000" b="1" dirty="0"/>
              <a:t>課程時間長度：</a:t>
            </a:r>
            <a:r>
              <a:rPr lang="en-US" altLang="zh-TW" sz="4000" b="1" dirty="0"/>
              <a:t>10</a:t>
            </a:r>
            <a:r>
              <a:rPr lang="zh-TW" altLang="en-US" sz="4000" b="1" dirty="0"/>
              <a:t>小時</a:t>
            </a:r>
          </a:p>
          <a:p>
            <a:r>
              <a:rPr lang="zh-TW" altLang="en-US" sz="4000" b="1" dirty="0"/>
              <a:t>授課語言：</a:t>
            </a:r>
            <a:r>
              <a:rPr lang="zh-TW" altLang="en-US" sz="4000" b="1" dirty="0">
                <a:highlight>
                  <a:srgbClr val="FFFF00"/>
                </a:highlight>
              </a:rPr>
              <a:t>中文</a:t>
            </a:r>
            <a:r>
              <a:rPr lang="zh-CN" altLang="en-US" sz="4000" b="1" dirty="0"/>
              <a:t>（</a:t>
            </a:r>
            <a:r>
              <a:rPr lang="zh-CN" altLang="en-US" sz="6500" b="1" dirty="0">
                <a:solidFill>
                  <a:srgbClr val="7030A0"/>
                </a:solidFill>
                <a:highlight>
                  <a:srgbClr val="FFFF00"/>
                </a:highlight>
              </a:rPr>
              <a:t>上課用中文，考試用英文</a:t>
            </a:r>
            <a:r>
              <a:rPr lang="zh-CN" altLang="en-US" sz="4000" b="1" dirty="0"/>
              <a:t>）</a:t>
            </a:r>
            <a:endParaRPr lang="zh-TW" altLang="en-US" sz="4000" b="1" dirty="0"/>
          </a:p>
          <a:p>
            <a:r>
              <a:rPr lang="zh-TW" altLang="en-US" sz="4000" b="1" dirty="0"/>
              <a:t>上課形式：</a:t>
            </a:r>
            <a:r>
              <a:rPr lang="en-US" altLang="zh-TW" sz="4000" b="1" dirty="0"/>
              <a:t>E-learning</a:t>
            </a:r>
            <a:r>
              <a:rPr lang="zh-TW" altLang="en-US" sz="4000" b="1" dirty="0"/>
              <a:t>，自由安排上課時間，活動期間可重複觀看課程影片</a:t>
            </a:r>
          </a:p>
          <a:p>
            <a:r>
              <a:rPr lang="zh-TW" altLang="en-US" sz="4000" b="1" dirty="0"/>
              <a:t>課程內容：機器學習認證內容教學，包含機器學習理論與實作</a:t>
            </a:r>
          </a:p>
          <a:p>
            <a:r>
              <a:rPr lang="zh-TW" altLang="en-US" sz="4000" b="1" dirty="0"/>
              <a:t>課程大綱：</a:t>
            </a:r>
          </a:p>
          <a:p>
            <a:r>
              <a:rPr lang="zh-TW" altLang="en-US" sz="4000" b="1" dirty="0"/>
              <a:t>　　機器學習基礎概念</a:t>
            </a:r>
          </a:p>
          <a:p>
            <a:r>
              <a:rPr lang="zh-TW" altLang="en-US" sz="4000" b="1" dirty="0"/>
              <a:t>　　資料準備</a:t>
            </a:r>
          </a:p>
          <a:p>
            <a:r>
              <a:rPr lang="zh-TW" altLang="en-US" sz="4000" b="1" dirty="0"/>
              <a:t>　　決策樹與整體樹</a:t>
            </a:r>
          </a:p>
          <a:p>
            <a:r>
              <a:rPr lang="zh-TW" altLang="en-US" sz="4000" b="1" dirty="0"/>
              <a:t>　　類神經網路</a:t>
            </a:r>
          </a:p>
          <a:p>
            <a:r>
              <a:rPr lang="zh-TW" altLang="en-US" sz="4000" b="1" dirty="0"/>
              <a:t>　　</a:t>
            </a:r>
            <a:r>
              <a:rPr lang="en-US" altLang="zh-TW" sz="4000" b="1" dirty="0"/>
              <a:t>SVM </a:t>
            </a:r>
            <a:r>
              <a:rPr lang="zh-TW" altLang="en-US" sz="4000" b="1" dirty="0"/>
              <a:t>支持向量機</a:t>
            </a:r>
          </a:p>
          <a:p>
            <a:r>
              <a:rPr lang="zh-TW" altLang="en-US" sz="4000" b="1" dirty="0"/>
              <a:t>　　</a:t>
            </a:r>
            <a:r>
              <a:rPr lang="en-US" altLang="zh-TW" sz="4000" b="1" dirty="0"/>
              <a:t>SAS</a:t>
            </a:r>
            <a:r>
              <a:rPr lang="zh-TW" altLang="en-US" sz="4000" b="1" dirty="0"/>
              <a:t>與開源程式節點</a:t>
            </a:r>
          </a:p>
          <a:p>
            <a:r>
              <a:rPr lang="zh-TW" altLang="en-US" sz="4000" b="1" dirty="0"/>
              <a:t>　　模型評估及佈署</a:t>
            </a:r>
            <a:endParaRPr lang="en-US" altLang="zh-TW" sz="40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SAS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機器學習國際認證</a:t>
            </a:r>
            <a:b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上課內容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078466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8352928" cy="3888432"/>
          </a:xfrm>
        </p:spPr>
        <p:txBody>
          <a:bodyPr vert="horz" rtlCol="0"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學生教學評量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反應意見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516238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 lnSpcReduction="10000"/>
          </a:bodyPr>
          <a:lstStyle/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建議可以同步開啟線上教學會議室，能更清楚地看到程式碼的內容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有時候有些地方會稍快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我覺得畫圖表的內容可以增加，例如如何畫圓餅圖或者線型圖。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希望老師教學速度再快一點 教學範圍在廣一點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希望碩士班能一直有老師的開課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希望作業量減少</a:t>
            </a:r>
            <a:r>
              <a:rPr lang="zh-CN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很難吸收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作業太少，我覺得不夠。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希望老師可以把每分程式碼的編號都標清楚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老師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~~~ 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作業太多了</a:t>
            </a:r>
            <a:endParaRPr lang="zh-TW" altLang="en-US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學生教學評量反應意見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54346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希望老師記得要給下課休息時間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麻煩北科提供電腦教室給這種需要用到電腦操作的課程，不然在一般教室上課很痛苦。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希望可以配一間電腦教室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在考試的時候可以不用給太多提示。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建議學校真的要撥給這堂課電腦教室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建議優化教學網站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教室充電設備不足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老師可以教慢一點 我真的不會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希望老師可以準時上下課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希望可以換電腦教室，不然看不到老師的操作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有時候講課程慢一點點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可以錄影，（後面有開始錄）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學生教學評量反應意見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250687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892480" cy="50405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若有畢業校友，已經在從事數據分析相關工作的，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請聯絡老師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有些實用技能要告訴你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讓你更勝任工作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4688322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完整的商業資料程式分析</a:t>
            </a:r>
            <a:endParaRPr lang="en-US" altLang="zh-CN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包括二個部分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2525043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E1BC5A2-5075-4E91-9595-FBDFDBEE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435280" cy="5105401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effectLst/>
              </a:rPr>
              <a:t>（</a:t>
            </a:r>
            <a:r>
              <a:rPr lang="en-US" altLang="zh-CN" sz="4400" b="1" dirty="0">
                <a:effectLst/>
              </a:rPr>
              <a:t>1</a:t>
            </a:r>
            <a:r>
              <a:rPr lang="zh-CN" altLang="en-US" sz="4400" b="1" dirty="0">
                <a:effectLst/>
              </a:rPr>
              <a:t>）</a:t>
            </a:r>
            <a:r>
              <a:rPr lang="zh-CN" altLang="en-US" sz="4400" b="1" dirty="0">
                <a:solidFill>
                  <a:srgbClr val="7030A0"/>
                </a:solidFill>
                <a:effectLst/>
              </a:rPr>
              <a:t>商業數據程式分析</a:t>
            </a:r>
            <a:endParaRPr lang="en-US" altLang="zh-CN" sz="44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en-US" altLang="zh-CN" sz="2000" b="1" dirty="0">
                <a:effectLst/>
              </a:rPr>
              <a:t>Python</a:t>
            </a:r>
            <a:r>
              <a:rPr lang="zh-CN" altLang="en-US" sz="2000" b="1" dirty="0">
                <a:effectLst/>
              </a:rPr>
              <a:t>程式設計</a:t>
            </a:r>
            <a:r>
              <a:rPr lang="en-US" altLang="zh-CN" sz="2000" b="1" dirty="0">
                <a:effectLst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pandas</a:t>
            </a:r>
            <a:r>
              <a:rPr lang="en-US" altLang="zh-CN" sz="2000" b="1" dirty="0">
                <a:effectLst/>
              </a:rPr>
              <a:t>)</a:t>
            </a: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SQL</a:t>
            </a:r>
            <a:r>
              <a:rPr lang="zh-CN" altLang="en-US" sz="20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資料庫</a:t>
            </a:r>
            <a:endParaRPr lang="en-US" altLang="zh-CN" sz="2000" b="1" dirty="0">
              <a:solidFill>
                <a:srgbClr val="C00000"/>
              </a:solidFill>
              <a:effectLst/>
              <a:highlight>
                <a:srgbClr val="FFFF00"/>
              </a:highlight>
            </a:endParaRPr>
          </a:p>
          <a:p>
            <a:pPr lvl="1"/>
            <a:r>
              <a:rPr lang="en-US" altLang="zh-CN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 BI</a:t>
            </a:r>
            <a:endParaRPr lang="en-US" altLang="zh-CN" sz="2000" b="1" dirty="0">
              <a:effectLst/>
            </a:endParaRPr>
          </a:p>
          <a:p>
            <a:r>
              <a:rPr lang="zh-CN" altLang="en-US" sz="4400" b="1" dirty="0">
                <a:effectLst/>
              </a:rPr>
              <a:t>（</a:t>
            </a:r>
            <a:r>
              <a:rPr lang="en-US" altLang="zh-CN" sz="4400" b="1" dirty="0">
                <a:effectLst/>
              </a:rPr>
              <a:t>2</a:t>
            </a:r>
            <a:r>
              <a:rPr lang="zh-CN" altLang="en-US" sz="4400" b="1" dirty="0">
                <a:effectLst/>
              </a:rPr>
              <a:t>）</a:t>
            </a:r>
            <a:r>
              <a:rPr lang="zh-CN" altLang="en-US" sz="4400" b="1" dirty="0">
                <a:solidFill>
                  <a:srgbClr val="7030A0"/>
                </a:solidFill>
                <a:effectLst/>
              </a:rPr>
              <a:t>商業資料預測</a:t>
            </a:r>
            <a:endParaRPr lang="en-US" altLang="zh-CN" sz="44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TW" altLang="en-US" sz="2000" b="1" dirty="0">
                <a:effectLst/>
              </a:rPr>
              <a:t>線性</a:t>
            </a:r>
            <a:r>
              <a:rPr lang="zh-TW" altLang="en-US" sz="20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迴歸</a:t>
            </a:r>
            <a:r>
              <a:rPr lang="zh-CN" altLang="en-US" sz="20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分析</a:t>
            </a:r>
            <a:endParaRPr lang="en-US" altLang="zh-TW" sz="2000" b="1" dirty="0">
              <a:solidFill>
                <a:srgbClr val="C00000"/>
              </a:solidFill>
              <a:effectLst/>
              <a:highlight>
                <a:srgbClr val="FFFF00"/>
              </a:highlight>
            </a:endParaRPr>
          </a:p>
          <a:p>
            <a:pPr lvl="1"/>
            <a:r>
              <a:rPr lang="zh-TW" altLang="en-US" sz="2000" b="1" dirty="0">
                <a:effectLst/>
              </a:rPr>
              <a:t>一元線性迴歸</a:t>
            </a:r>
            <a:r>
              <a:rPr lang="zh-CN" altLang="en-US" sz="2000" b="1" dirty="0">
                <a:effectLst/>
              </a:rPr>
              <a:t>，</a:t>
            </a:r>
            <a:r>
              <a:rPr lang="zh-TW" altLang="en-US" sz="2000" b="1" dirty="0">
                <a:effectLst/>
              </a:rPr>
              <a:t>多元線性迴歸</a:t>
            </a:r>
            <a:endParaRPr lang="en-US" altLang="zh-TW" sz="2000" b="1" dirty="0">
              <a:effectLst/>
            </a:endParaRPr>
          </a:p>
          <a:p>
            <a:pPr lvl="1"/>
            <a:r>
              <a:rPr lang="zh-TW" altLang="en-US" sz="2000" b="1" dirty="0">
                <a:effectLst/>
              </a:rPr>
              <a:t>非線性迴歸</a:t>
            </a:r>
            <a:r>
              <a:rPr lang="zh-CN" altLang="en-US" sz="2000" b="1" dirty="0">
                <a:effectLst/>
              </a:rPr>
              <a:t>，</a:t>
            </a:r>
            <a:r>
              <a:rPr lang="zh-TW" altLang="en-US" sz="2000" b="1" dirty="0">
                <a:effectLst/>
              </a:rPr>
              <a:t>多項式迴歸</a:t>
            </a:r>
            <a:endParaRPr lang="en-US" altLang="zh-TW" sz="2000" b="1" dirty="0">
              <a:effectLst/>
            </a:endParaRPr>
          </a:p>
          <a:p>
            <a:pPr lvl="1"/>
            <a:r>
              <a:rPr lang="en-US" altLang="zh-TW" sz="2000" b="1" dirty="0" err="1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Scikit</a:t>
            </a:r>
            <a:r>
              <a:rPr lang="en-US" altLang="zh-TW" sz="20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-learn(</a:t>
            </a:r>
            <a:r>
              <a:rPr lang="en-US" altLang="zh-TW" sz="2000" b="1" dirty="0" err="1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SKlearn</a:t>
            </a:r>
            <a:r>
              <a:rPr lang="en-US" altLang="zh-TW" sz="20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)</a:t>
            </a:r>
            <a:r>
              <a:rPr lang="zh-CN" altLang="en-US" sz="20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套件</a:t>
            </a:r>
            <a:r>
              <a:rPr lang="zh-CN" altLang="en-US" sz="2000" b="1" dirty="0">
                <a:effectLst/>
              </a:rPr>
              <a:t>：一種實用</a:t>
            </a:r>
            <a:r>
              <a:rPr lang="zh-TW" altLang="en-US" sz="20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機器學習演算法</a:t>
            </a:r>
            <a:r>
              <a:rPr lang="en-US" altLang="zh-TW" sz="2000" b="1" dirty="0">
                <a:effectLst/>
              </a:rPr>
              <a:t>, </a:t>
            </a:r>
            <a:r>
              <a:rPr lang="zh-TW" altLang="en-US" sz="2000" b="1" dirty="0">
                <a:effectLst/>
              </a:rPr>
              <a:t>包含</a:t>
            </a:r>
            <a:r>
              <a:rPr lang="zh-CN" altLang="en-US" sz="2000" b="1" dirty="0">
                <a:effectLst/>
              </a:rPr>
              <a:t>：</a:t>
            </a:r>
            <a:r>
              <a:rPr lang="zh-TW" altLang="en-US" sz="2000" b="1" dirty="0">
                <a:effectLst/>
              </a:rPr>
              <a:t>分類</a:t>
            </a:r>
            <a:r>
              <a:rPr lang="en-US" altLang="zh-TW" sz="2000" b="1" dirty="0">
                <a:effectLst/>
              </a:rPr>
              <a:t>, </a:t>
            </a:r>
            <a:r>
              <a:rPr lang="zh-TW" altLang="en-US" sz="2000" b="1" dirty="0">
                <a:effectLst/>
              </a:rPr>
              <a:t>回歸</a:t>
            </a:r>
            <a:r>
              <a:rPr lang="en-US" altLang="zh-TW" sz="2000" b="1" dirty="0">
                <a:effectLst/>
              </a:rPr>
              <a:t>, </a:t>
            </a:r>
            <a:r>
              <a:rPr lang="zh-TW" altLang="en-US" sz="2000" b="1" dirty="0">
                <a:effectLst/>
              </a:rPr>
              <a:t>分群</a:t>
            </a:r>
            <a:r>
              <a:rPr lang="en-US" altLang="zh-TW" sz="2000" b="1" dirty="0">
                <a:effectLst/>
              </a:rPr>
              <a:t>, </a:t>
            </a:r>
            <a:r>
              <a:rPr lang="zh-TW" altLang="en-US" sz="2000" b="1" dirty="0">
                <a:effectLst/>
              </a:rPr>
              <a:t>降維</a:t>
            </a:r>
            <a:r>
              <a:rPr lang="en-US" altLang="zh-TW" sz="2000" b="1" dirty="0">
                <a:effectLst/>
              </a:rPr>
              <a:t>, </a:t>
            </a:r>
            <a:r>
              <a:rPr lang="zh-TW" altLang="en-US" sz="2000" b="1" dirty="0">
                <a:effectLst/>
              </a:rPr>
              <a:t>隨機森林</a:t>
            </a:r>
            <a:endParaRPr lang="en-US" altLang="zh-TW" sz="2000" b="1" dirty="0">
              <a:effectLst/>
            </a:endParaRPr>
          </a:p>
          <a:p>
            <a:pPr lvl="1"/>
            <a:r>
              <a:rPr lang="en-US" altLang="zh-TW" sz="2000" b="1" dirty="0" err="1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Keras</a:t>
            </a:r>
            <a:r>
              <a:rPr lang="zh-CN" altLang="en-US" sz="20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套件</a:t>
            </a:r>
            <a:r>
              <a:rPr lang="zh-CN" altLang="en-US" sz="2000" b="1" dirty="0">
                <a:effectLst/>
              </a:rPr>
              <a:t>：</a:t>
            </a:r>
            <a:r>
              <a:rPr lang="zh-CN" altLang="en-US" sz="20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深度學習</a:t>
            </a:r>
            <a:r>
              <a:rPr lang="zh-CN" altLang="en-US" sz="2000" b="1" dirty="0">
                <a:effectLst/>
              </a:rPr>
              <a:t>，自動學習，人工智慧</a:t>
            </a:r>
            <a:endParaRPr lang="en-US" altLang="zh-TW" sz="2000" b="1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2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完整的</a:t>
            </a:r>
            <a:r>
              <a:rPr lang="zh-CN" altLang="en-US" sz="4400" b="1" dirty="0">
                <a:solidFill>
                  <a:srgbClr val="C0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商業程式分析</a:t>
            </a:r>
            <a:br>
              <a:rPr lang="en-US" altLang="zh-CN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包括二個部分</a:t>
            </a:r>
            <a:endParaRPr lang="zh-TW" altLang="zh-TW" sz="4400" b="1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B109F8-5D7C-47E1-AA20-8AFAF7AC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EA2B6F-0BC6-404C-9312-68447FA9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3A3D43-EF6B-4F95-AA24-C04D95C9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670F97-1435-495F-8B62-ECA3FAA2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12776"/>
            <a:ext cx="8686800" cy="5148808"/>
          </a:xfrm>
        </p:spPr>
        <p:txBody>
          <a:bodyPr>
            <a:noAutofit/>
          </a:bodyPr>
          <a:lstStyle/>
          <a:p>
            <a:r>
              <a:rPr lang="zh-TW" altLang="en-US" sz="3200" b="1" dirty="0">
                <a:effectLst/>
              </a:rPr>
              <a:t>在國內外這幾年的就業市場有個領域非常熱門，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2800" b="1" dirty="0">
                <a:solidFill>
                  <a:srgbClr val="C00000"/>
                </a:solidFill>
                <a:effectLst/>
              </a:rPr>
              <a:t>數據分析師</a:t>
            </a:r>
            <a:r>
              <a:rPr lang="en-US" altLang="zh-TW" sz="2800" b="1" dirty="0">
                <a:effectLst/>
              </a:rPr>
              <a:t>/Data Analyst</a:t>
            </a:r>
            <a:r>
              <a:rPr lang="zh-TW" altLang="en-US" sz="2800" b="1" dirty="0">
                <a:effectLst/>
              </a:rPr>
              <a:t>，</a:t>
            </a:r>
            <a:endParaRPr lang="en-US" altLang="zh-TW" sz="2800" b="1" dirty="0">
              <a:effectLst/>
            </a:endParaRPr>
          </a:p>
          <a:p>
            <a:pPr lvl="1"/>
            <a:r>
              <a:rPr lang="zh-TW" altLang="en-US" sz="2800" b="1" dirty="0">
                <a:solidFill>
                  <a:srgbClr val="C00000"/>
                </a:solidFill>
                <a:effectLst/>
              </a:rPr>
              <a:t>商業分析師</a:t>
            </a:r>
            <a:r>
              <a:rPr lang="en-US" altLang="zh-TW" sz="2800" b="1" dirty="0">
                <a:effectLst/>
              </a:rPr>
              <a:t>/ Business analyst</a:t>
            </a:r>
            <a:r>
              <a:rPr lang="zh-TW" altLang="en-US" sz="2800" b="1" dirty="0">
                <a:effectLst/>
              </a:rPr>
              <a:t>，</a:t>
            </a:r>
            <a:endParaRPr lang="en-US" altLang="zh-TW" sz="2800" b="1" dirty="0">
              <a:effectLst/>
            </a:endParaRP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effectLst/>
              </a:rPr>
              <a:t>Data Scientist</a:t>
            </a:r>
            <a:r>
              <a:rPr lang="zh-TW" altLang="en-US" sz="2800" b="1" dirty="0">
                <a:effectLst/>
              </a:rPr>
              <a:t>，</a:t>
            </a:r>
            <a:r>
              <a:rPr lang="en-US" altLang="zh-TW" sz="2800" b="1" dirty="0">
                <a:solidFill>
                  <a:srgbClr val="C00000"/>
                </a:solidFill>
                <a:effectLst/>
              </a:rPr>
              <a:t>data engineer</a:t>
            </a:r>
          </a:p>
          <a:p>
            <a:r>
              <a:rPr lang="zh-TW" altLang="en-US" sz="3200" b="1" dirty="0">
                <a:effectLst/>
              </a:rPr>
              <a:t>這方面的工作不但多，而且橫跨各種領域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2800" b="1" dirty="0">
                <a:effectLst/>
              </a:rPr>
              <a:t>金融，百貨，汽車，零售</a:t>
            </a:r>
            <a:r>
              <a:rPr lang="en-US" altLang="zh-TW" sz="2800" b="1" dirty="0">
                <a:effectLst/>
              </a:rPr>
              <a:t>…</a:t>
            </a:r>
            <a:r>
              <a:rPr lang="zh-TW" altLang="en-US" sz="2800" b="1" dirty="0">
                <a:effectLst/>
              </a:rPr>
              <a:t>，</a:t>
            </a:r>
            <a:endParaRPr lang="en-US" altLang="zh-TW" sz="2800" b="1" dirty="0">
              <a:effectLst/>
            </a:endParaRPr>
          </a:p>
          <a:p>
            <a:pPr lvl="1"/>
            <a:r>
              <a:rPr lang="zh-TW" altLang="en-US" sz="2800" b="1" dirty="0">
                <a:effectLst/>
              </a:rPr>
              <a:t>而且</a:t>
            </a:r>
            <a:r>
              <a:rPr lang="zh-TW" altLang="en-US" sz="2800" b="1" dirty="0">
                <a:solidFill>
                  <a:srgbClr val="7030A0"/>
                </a:solidFill>
                <a:effectLst/>
              </a:rPr>
              <a:t>薪水高，在歐美的薪資市場，是僅次於軟體設計師的</a:t>
            </a:r>
            <a:r>
              <a:rPr lang="zh-TW" altLang="en-US" sz="2800" b="1" dirty="0">
                <a:effectLst/>
              </a:rPr>
              <a:t>，</a:t>
            </a:r>
            <a:endParaRPr lang="en-US" altLang="zh-TW" sz="2800" b="1" dirty="0">
              <a:effectLst/>
            </a:endParaRPr>
          </a:p>
          <a:p>
            <a:r>
              <a:rPr lang="zh-TW" altLang="en-US" sz="3200" b="1" dirty="0">
                <a:effectLst/>
              </a:rPr>
              <a:t>因此造成近年有不少</a:t>
            </a:r>
            <a:r>
              <a:rPr lang="zh-TW" altLang="en-US" sz="3200" b="1" dirty="0">
                <a:solidFill>
                  <a:srgbClr val="C00000"/>
                </a:solidFill>
                <a:effectLst/>
              </a:rPr>
              <a:t>非企管</a:t>
            </a:r>
            <a:r>
              <a:rPr lang="zh-TW" altLang="en-US" sz="3200" b="1" dirty="0">
                <a:effectLst/>
              </a:rPr>
              <a:t>領域的人，轉職到數據分析師。</a:t>
            </a:r>
            <a:endParaRPr lang="zh-TW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045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近年來熱門的職業</a:t>
            </a:r>
            <a:endParaRPr lang="zh-TW" altLang="zh-TW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903222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E1BC5A2-5075-4E91-9595-FBDFDBEE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583812"/>
            <a:ext cx="8928992" cy="513556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b="1" dirty="0">
                <a:effectLst/>
              </a:rPr>
              <a:t>這</a:t>
            </a:r>
            <a:r>
              <a:rPr lang="en-US" altLang="zh-CN" sz="3200" b="1" dirty="0">
                <a:effectLst/>
              </a:rPr>
              <a:t>3</a:t>
            </a:r>
            <a:r>
              <a:rPr lang="zh-CN" altLang="en-US" sz="3200" b="1" dirty="0">
                <a:effectLst/>
              </a:rPr>
              <a:t>個名詞，最早來自</a:t>
            </a:r>
            <a:r>
              <a:rPr lang="en-US" altLang="zh-CN" sz="3200" b="1" dirty="0">
                <a:effectLst/>
              </a:rPr>
              <a:t>google</a:t>
            </a:r>
            <a:r>
              <a:rPr lang="zh-TW" altLang="zh-TW" sz="3200" b="1" dirty="0">
                <a:effectLst/>
              </a:rPr>
              <a:t>內部</a:t>
            </a:r>
            <a:r>
              <a:rPr lang="zh-CN" altLang="en-US" sz="3200" b="1" dirty="0">
                <a:effectLst/>
              </a:rPr>
              <a:t>的</a:t>
            </a:r>
            <a:r>
              <a:rPr lang="zh-TW" altLang="zh-TW" sz="3200" b="1" dirty="0">
                <a:effectLst/>
              </a:rPr>
              <a:t>三類技術</a:t>
            </a:r>
            <a:r>
              <a:rPr lang="zh-CN" altLang="en-US" sz="3200" b="1" dirty="0">
                <a:effectLst/>
              </a:rPr>
              <a:t>職缺</a:t>
            </a:r>
            <a:endParaRPr lang="en-US" altLang="zh-CN" sz="3200" b="1" dirty="0">
              <a:effectLst/>
            </a:endParaRPr>
          </a:p>
          <a:p>
            <a:r>
              <a:rPr lang="zh-CN" altLang="en-US" sz="3200" b="1" dirty="0">
                <a:effectLst/>
              </a:rPr>
              <a:t>（</a:t>
            </a:r>
            <a:r>
              <a:rPr lang="en-US" altLang="zh-CN" sz="3200" b="1" dirty="0">
                <a:effectLst/>
              </a:rPr>
              <a:t>1</a:t>
            </a:r>
            <a:r>
              <a:rPr lang="zh-CN" altLang="en-US" sz="3200" b="1" dirty="0">
                <a:effectLst/>
              </a:rPr>
              <a:t>）</a:t>
            </a:r>
            <a:r>
              <a:rPr lang="zh-CN" altLang="en-US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數據</a:t>
            </a:r>
            <a:r>
              <a:rPr lang="zh-TW" altLang="en-US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工程師</a:t>
            </a:r>
            <a:r>
              <a:rPr lang="en-US" altLang="zh-CN" sz="3200" b="1" dirty="0">
                <a:effectLst/>
              </a:rPr>
              <a:t>/</a:t>
            </a:r>
            <a:r>
              <a:rPr lang="en-US" altLang="zh-TW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Data Engineer</a:t>
            </a:r>
            <a:r>
              <a:rPr lang="zh-TW" altLang="en-US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 </a:t>
            </a:r>
            <a:endParaRPr lang="en-US" altLang="zh-TW" sz="3200" b="1" dirty="0">
              <a:solidFill>
                <a:srgbClr val="C00000"/>
              </a:solidFill>
              <a:effectLst/>
              <a:highlight>
                <a:srgbClr val="FFFF00"/>
              </a:highlight>
            </a:endParaRPr>
          </a:p>
          <a:p>
            <a:pPr lvl="1"/>
            <a:r>
              <a:rPr lang="zh-TW" altLang="en-US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前線的職位</a:t>
            </a:r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職缺多</a:t>
            </a:r>
            <a:r>
              <a:rPr lang="zh-CN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需要經常寫</a:t>
            </a: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，開發軟件和系統</a:t>
            </a:r>
            <a:r>
              <a:rPr lang="zh-CN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CN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CN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主要用來</a:t>
            </a:r>
            <a:r>
              <a:rPr lang="zh-TW" altLang="en-US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收集各式各樣的數據</a:t>
            </a:r>
            <a:endParaRPr lang="en-US" altLang="zh-TW" sz="2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數據分析師</a:t>
            </a:r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負責協助</a:t>
            </a:r>
            <a:r>
              <a:rPr lang="zh-TW" altLang="en-US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蒐集數據</a:t>
            </a:r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，至於</a:t>
            </a:r>
            <a:r>
              <a:rPr lang="zh-TW" altLang="en-US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分析就會交由</a:t>
            </a:r>
            <a:r>
              <a:rPr lang="en-US" altLang="zh-TW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 Analyst</a:t>
            </a:r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 Scientist</a:t>
            </a:r>
            <a:r>
              <a:rPr lang="zh-TW" altLang="en-US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負責</a:t>
            </a:r>
            <a:endParaRPr lang="en-US" altLang="zh-CN" sz="32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200" b="1" dirty="0">
                <a:effectLst/>
              </a:rPr>
              <a:t>（</a:t>
            </a:r>
            <a:r>
              <a:rPr lang="en-US" altLang="zh-CN" sz="3200" b="1" dirty="0">
                <a:effectLst/>
              </a:rPr>
              <a:t>2</a:t>
            </a:r>
            <a:r>
              <a:rPr lang="zh-CN" altLang="en-US" sz="3200" b="1" dirty="0">
                <a:effectLst/>
              </a:rPr>
              <a:t>）</a:t>
            </a:r>
            <a:r>
              <a:rPr lang="zh-CN" altLang="en-US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商業分析師</a:t>
            </a:r>
            <a:r>
              <a:rPr lang="en-US" altLang="zh-CN" sz="3200" b="1" dirty="0">
                <a:effectLst/>
              </a:rPr>
              <a:t>/</a:t>
            </a:r>
            <a:r>
              <a:rPr lang="zh-CN" altLang="en-US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資料分析師</a:t>
            </a:r>
            <a:r>
              <a:rPr lang="en-US" altLang="zh-CN" sz="3200" b="1" dirty="0">
                <a:effectLst/>
              </a:rPr>
              <a:t>/</a:t>
            </a:r>
            <a:r>
              <a:rPr lang="en-US" altLang="zh-TW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Data Analyst</a:t>
            </a:r>
          </a:p>
          <a:p>
            <a:pPr lvl="1"/>
            <a:r>
              <a:rPr lang="en-US" altLang="zh-TW" sz="2000" b="1" dirty="0">
                <a:effectLst/>
              </a:rPr>
              <a:t>Data Engineer</a:t>
            </a:r>
            <a:r>
              <a:rPr lang="zh-TW" altLang="zh-TW" sz="2000" b="1" dirty="0">
                <a:effectLst/>
              </a:rPr>
              <a:t>首先</a:t>
            </a:r>
            <a:r>
              <a:rPr lang="zh-TW" altLang="zh-TW" sz="2000" b="1" dirty="0">
                <a:solidFill>
                  <a:srgbClr val="C00000"/>
                </a:solidFill>
                <a:effectLst/>
              </a:rPr>
              <a:t>跑資料（大多用</a:t>
            </a:r>
            <a:r>
              <a:rPr lang="en-US" altLang="zh-TW" sz="2000" b="1" dirty="0">
                <a:solidFill>
                  <a:srgbClr val="C00000"/>
                </a:solidFill>
                <a:effectLst/>
              </a:rPr>
              <a:t>SQL</a:t>
            </a:r>
            <a:r>
              <a:rPr lang="en-US" altLang="zh-CN" sz="2000" b="1" dirty="0">
                <a:solidFill>
                  <a:srgbClr val="C00000"/>
                </a:solidFill>
                <a:effectLst/>
              </a:rPr>
              <a:t>/python</a:t>
            </a:r>
            <a:r>
              <a:rPr lang="zh-TW" altLang="zh-TW" sz="2000" b="1" dirty="0">
                <a:solidFill>
                  <a:srgbClr val="C00000"/>
                </a:solidFill>
                <a:effectLst/>
              </a:rPr>
              <a:t>）</a:t>
            </a:r>
            <a:r>
              <a:rPr lang="zh-TW" altLang="zh-TW" sz="2000" b="1" dirty="0">
                <a:effectLst/>
              </a:rPr>
              <a:t>。</a:t>
            </a:r>
            <a:endParaRPr lang="en-US" altLang="zh-TW" sz="2000" b="1" dirty="0">
              <a:effectLst/>
            </a:endParaRPr>
          </a:p>
          <a:p>
            <a:pPr lvl="1"/>
            <a:r>
              <a:rPr lang="zh-TW" altLang="zh-TW" sz="2000" b="1" dirty="0">
                <a:effectLst/>
              </a:rPr>
              <a:t>隨後</a:t>
            </a:r>
            <a:r>
              <a:rPr lang="en-US" altLang="zh-TW" sz="2000" b="1" dirty="0">
                <a:effectLst/>
              </a:rPr>
              <a:t>Data Analyst</a:t>
            </a:r>
            <a:r>
              <a:rPr lang="zh-TW" altLang="zh-TW" sz="2000" b="1" dirty="0">
                <a:effectLst/>
              </a:rPr>
              <a:t>會把這些</a:t>
            </a:r>
            <a:r>
              <a:rPr lang="zh-TW" altLang="zh-TW" sz="2000" b="1" dirty="0">
                <a:solidFill>
                  <a:srgbClr val="C00000"/>
                </a:solidFill>
                <a:effectLst/>
              </a:rPr>
              <a:t>提取出的資料轉化為“生產力</a:t>
            </a:r>
            <a:r>
              <a:rPr lang="zh-TW" altLang="zh-TW" sz="2000" b="1" dirty="0">
                <a:effectLst/>
              </a:rPr>
              <a:t>“，能夠</a:t>
            </a:r>
            <a:r>
              <a:rPr lang="zh-TW" altLang="zh-TW" sz="2000" b="1" dirty="0">
                <a:solidFill>
                  <a:srgbClr val="C00000"/>
                </a:solidFill>
                <a:effectLst/>
              </a:rPr>
              <a:t>指導商業或者產品的建議</a:t>
            </a:r>
            <a:r>
              <a:rPr lang="zh-TW" altLang="zh-TW" sz="2000" b="1" dirty="0">
                <a:effectLst/>
              </a:rPr>
              <a:t>。</a:t>
            </a:r>
            <a:endParaRPr lang="en-US" altLang="zh-TW" sz="2000" b="1" dirty="0">
              <a:effectLst/>
            </a:endParaRPr>
          </a:p>
          <a:p>
            <a:pPr lvl="1"/>
            <a:r>
              <a:rPr lang="zh-CN" altLang="en-US" sz="2000" b="1" dirty="0">
                <a:effectLst/>
              </a:rPr>
              <a:t>範例</a:t>
            </a:r>
            <a:r>
              <a:rPr lang="zh-TW" altLang="zh-TW" sz="2000" b="1" dirty="0">
                <a:effectLst/>
              </a:rPr>
              <a:t>：產品經理上線一款產品，產品運行的怎麼樣？有多少人訪問？有多少人購買？購買人數始終上不去是什麼原因？</a:t>
            </a:r>
            <a:endParaRPr lang="en-US" altLang="zh-TW" sz="2000" b="1" dirty="0">
              <a:effectLst/>
            </a:endParaRPr>
          </a:p>
          <a:p>
            <a:pPr lvl="1"/>
            <a:r>
              <a:rPr lang="zh-TW" altLang="zh-TW" sz="2000" b="1" dirty="0">
                <a:effectLst/>
              </a:rPr>
              <a:t>如何</a:t>
            </a:r>
            <a:r>
              <a:rPr lang="zh-TW" altLang="zh-TW" sz="2000" b="1" dirty="0">
                <a:solidFill>
                  <a:srgbClr val="C00000"/>
                </a:solidFill>
                <a:effectLst/>
              </a:rPr>
              <a:t>發掘購買人數降低的原理</a:t>
            </a:r>
            <a:r>
              <a:rPr lang="zh-TW" altLang="zh-TW" sz="2000" b="1" dirty="0">
                <a:effectLst/>
              </a:rPr>
              <a:t>然後</a:t>
            </a:r>
            <a:r>
              <a:rPr lang="zh-TW" altLang="zh-TW" sz="2000" b="1" dirty="0">
                <a:solidFill>
                  <a:srgbClr val="C00000"/>
                </a:solidFill>
                <a:effectLst/>
              </a:rPr>
              <a:t>針對這些原因進行有目的的處理</a:t>
            </a:r>
            <a:r>
              <a:rPr lang="zh-TW" altLang="zh-TW" sz="2000" b="1" dirty="0">
                <a:effectLst/>
              </a:rPr>
              <a:t>？這些都是通過分析產品產生的資料得到的</a:t>
            </a:r>
            <a:endParaRPr lang="en-US" altLang="zh-TW" sz="3200" b="1" dirty="0">
              <a:effectLst/>
            </a:endParaRPr>
          </a:p>
          <a:p>
            <a:endParaRPr lang="en-US" altLang="zh-TW" sz="3200" b="1" u="sng" dirty="0">
              <a:effectLst/>
            </a:endParaRPr>
          </a:p>
          <a:p>
            <a:endParaRPr lang="en-US" altLang="zh-TW" sz="3200" b="1" u="sng" dirty="0">
              <a:effectLst/>
            </a:endParaRPr>
          </a:p>
          <a:p>
            <a:endParaRPr lang="en-US" altLang="zh-TW" sz="3200" b="1" u="sng" dirty="0">
              <a:effectLst/>
            </a:endParaRPr>
          </a:p>
          <a:p>
            <a:endParaRPr lang="en-US" altLang="zh-TW" sz="3200" b="1" u="sng" dirty="0">
              <a:effectLst/>
            </a:endParaRPr>
          </a:p>
          <a:p>
            <a:endParaRPr lang="en-US" altLang="zh-TW" sz="3200" b="1" u="sng" dirty="0">
              <a:effectLst/>
            </a:endParaRPr>
          </a:p>
          <a:p>
            <a:endParaRPr lang="en-US" altLang="zh-TW" sz="3200" b="1" u="sng" dirty="0">
              <a:effectLst/>
            </a:endParaRPr>
          </a:p>
          <a:p>
            <a:endParaRPr lang="zh-TW" altLang="en-US" sz="32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63" y="152400"/>
            <a:ext cx="8278837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對應的工作職缺</a:t>
            </a:r>
            <a:br>
              <a:rPr lang="en-US" altLang="zh-CN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Data Engineer</a:t>
            </a:r>
            <a:r>
              <a:rPr lang="zh-CN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Data Analyst</a:t>
            </a:r>
            <a:r>
              <a:rPr lang="zh-CN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Data Scientist</a:t>
            </a:r>
            <a:endParaRPr lang="zh-TW" altLang="zh-TW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B109F8-5D7C-47E1-AA20-8AFAF7AC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EA2B6F-0BC6-404C-9312-68447FA9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3A3D43-EF6B-4F95-AA24-C04D95C9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670F97-1435-495F-8B62-ECA3FAA2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9820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E1BC5A2-5075-4E91-9595-FBDFDBEE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748056"/>
            <a:ext cx="8229600" cy="479665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3500" b="1" dirty="0">
                <a:effectLst/>
              </a:rPr>
              <a:t>（</a:t>
            </a:r>
            <a:r>
              <a:rPr lang="en-US" altLang="zh-CN" sz="3500" b="1" dirty="0">
                <a:effectLst/>
              </a:rPr>
              <a:t>3</a:t>
            </a:r>
            <a:r>
              <a:rPr lang="zh-CN" altLang="en-US" sz="3500" b="1" dirty="0">
                <a:effectLst/>
              </a:rPr>
              <a:t>）</a:t>
            </a:r>
            <a:r>
              <a:rPr lang="zh-TW" altLang="en-US" sz="35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資料科學家</a:t>
            </a:r>
            <a:r>
              <a:rPr lang="en-US" altLang="zh-CN" sz="3500" b="1" dirty="0">
                <a:effectLst/>
              </a:rPr>
              <a:t>/</a:t>
            </a:r>
            <a:r>
              <a:rPr lang="en-US" altLang="zh-TW" sz="35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Data Scientist</a:t>
            </a:r>
          </a:p>
          <a:p>
            <a:pPr lvl="1"/>
            <a:r>
              <a:rPr lang="zh-CN" altLang="en-US" sz="3000" b="1" dirty="0">
                <a:effectLst/>
              </a:rPr>
              <a:t>要有程式能力，</a:t>
            </a:r>
            <a:r>
              <a:rPr lang="zh-CN" altLang="en-US" sz="3000" b="1" dirty="0">
                <a:solidFill>
                  <a:srgbClr val="C00000"/>
                </a:solidFill>
                <a:effectLst/>
              </a:rPr>
              <a:t>建模型能力</a:t>
            </a:r>
            <a:endParaRPr lang="en-US" altLang="zh-CN" sz="3000" b="1" dirty="0">
              <a:solidFill>
                <a:srgbClr val="C00000"/>
              </a:solidFill>
              <a:effectLst/>
            </a:endParaRPr>
          </a:p>
          <a:p>
            <a:pPr lvl="1"/>
            <a:r>
              <a:rPr lang="zh-TW" altLang="en-US" sz="3000" b="1" dirty="0">
                <a:effectLst/>
              </a:rPr>
              <a:t>一般需要掌握</a:t>
            </a:r>
            <a:r>
              <a:rPr lang="zh-TW" altLang="en-US" sz="3000" b="1" dirty="0">
                <a:solidFill>
                  <a:srgbClr val="C00000"/>
                </a:solidFill>
                <a:effectLst/>
              </a:rPr>
              <a:t>機器學習</a:t>
            </a:r>
            <a:r>
              <a:rPr lang="zh-TW" altLang="en-US" sz="3000" b="1" dirty="0">
                <a:effectLst/>
              </a:rPr>
              <a:t>和</a:t>
            </a:r>
            <a:r>
              <a:rPr lang="zh-TW" altLang="en-US" sz="3000" b="1" dirty="0">
                <a:solidFill>
                  <a:srgbClr val="C00000"/>
                </a:solidFill>
                <a:effectLst/>
              </a:rPr>
              <a:t>人工</a:t>
            </a:r>
            <a:r>
              <a:rPr lang="zh-CN" altLang="en-US" sz="3000" b="1" dirty="0">
                <a:solidFill>
                  <a:srgbClr val="C00000"/>
                </a:solidFill>
                <a:effectLst/>
              </a:rPr>
              <a:t>智慧</a:t>
            </a:r>
            <a:r>
              <a:rPr lang="zh-TW" altLang="en-US" sz="3000" b="1" dirty="0">
                <a:effectLst/>
              </a:rPr>
              <a:t>的技術，而且要</a:t>
            </a:r>
            <a:r>
              <a:rPr lang="zh-TW" altLang="en-US" sz="3000" b="1" dirty="0">
                <a:solidFill>
                  <a:srgbClr val="C00000"/>
                </a:solidFill>
                <a:effectLst/>
              </a:rPr>
              <a:t>統計學很好</a:t>
            </a:r>
            <a:r>
              <a:rPr lang="zh-TW" altLang="en-US" sz="3000" b="1" dirty="0">
                <a:effectLst/>
              </a:rPr>
              <a:t>，能夠</a:t>
            </a:r>
            <a:r>
              <a:rPr lang="zh-TW" altLang="en-US" sz="3000" b="1" dirty="0">
                <a:solidFill>
                  <a:srgbClr val="C00000"/>
                </a:solidFill>
                <a:effectLst/>
              </a:rPr>
              <a:t>建立數據分析模型</a:t>
            </a:r>
            <a:r>
              <a:rPr lang="zh-TW" altLang="en-US" sz="3000" b="1" dirty="0">
                <a:effectLst/>
              </a:rPr>
              <a:t>，根據演算法開發程式，利用程式分析數據和</a:t>
            </a:r>
            <a:r>
              <a:rPr lang="zh-TW" altLang="en-US" sz="43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作出</a:t>
            </a:r>
            <a:r>
              <a:rPr lang="zh-CN" altLang="en-US" sz="43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預測</a:t>
            </a:r>
            <a:endParaRPr lang="en-US" altLang="zh-TW" sz="3500" b="1" u="sng" dirty="0">
              <a:effectLst/>
            </a:endParaRPr>
          </a:p>
          <a:p>
            <a:endParaRPr lang="en-US" altLang="zh-CN" sz="3600" b="1" dirty="0">
              <a:effectLst/>
            </a:endParaRPr>
          </a:p>
          <a:p>
            <a:r>
              <a:rPr lang="zh-CN" altLang="en-US" sz="3600" b="1" dirty="0">
                <a:effectLst/>
              </a:rPr>
              <a:t>（</a:t>
            </a:r>
            <a:r>
              <a:rPr lang="en-US" altLang="zh-CN" sz="3600" b="1" dirty="0">
                <a:effectLst/>
              </a:rPr>
              <a:t>4</a:t>
            </a:r>
            <a:r>
              <a:rPr lang="zh-CN" altLang="en-US" sz="3600" b="1" dirty="0">
                <a:effectLst/>
              </a:rPr>
              <a:t>）範例：找職缺工作：</a:t>
            </a:r>
            <a:endParaRPr lang="en-US" altLang="zh-CN" sz="3600" b="1" dirty="0">
              <a:effectLst/>
            </a:endParaRPr>
          </a:p>
          <a:p>
            <a:r>
              <a:rPr lang="en-US" altLang="zh-TW" sz="1400" b="1" dirty="0">
                <a:effectLst/>
              </a:rPr>
              <a:t>https://www.google.com/search?q=data+analyst+data+scientist+data+engineer&amp;oq=&amp;aqs=chrome.2.35i39i362l8.3253038400j0j15&amp;sourceid=chrome&amp;ie=UTF-8&amp;ibp=htl;jobs&amp;sa=X&amp;ved=2ahUKEwif2q_wtJb9AhWHBN4KHaVXBNYQudcGKAF6BAgJECc&amp;sxsrf=AJOqlzV4KK48QHT7kE2Es-z5LE0DjAzy1g:1676425829288#htivrt=jobs&amp;htidocid=cGCSKl7iCZoAAAAAAAAAAA%3D%3D&amp;fpstate=tldetail</a:t>
            </a:r>
          </a:p>
          <a:p>
            <a:endParaRPr lang="en-US" altLang="zh-TW" sz="32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對應的工作職缺</a:t>
            </a:r>
            <a:br>
              <a:rPr lang="en-US" altLang="zh-CN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Data Engineer</a:t>
            </a:r>
            <a:r>
              <a:rPr lang="zh-CN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Data Analyst</a:t>
            </a:r>
            <a:r>
              <a:rPr lang="zh-CN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Data Scientist</a:t>
            </a:r>
            <a:endParaRPr lang="zh-TW" altLang="zh-TW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B109F8-5D7C-47E1-AA20-8AFAF7AC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EA2B6F-0BC6-404C-9312-68447FA9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3A3D43-EF6B-4F95-AA24-C04D95C9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670F97-1435-495F-8B62-ECA3FAA2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16901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E1BC5A2-5075-4E91-9595-FBDFDBEE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32" y="1747338"/>
            <a:ext cx="7893768" cy="5110662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（</a:t>
            </a:r>
            <a:r>
              <a:rPr lang="en-US" altLang="zh-CN" sz="3600" b="1" dirty="0">
                <a:effectLst/>
              </a:rPr>
              <a:t>1</a:t>
            </a:r>
            <a:r>
              <a:rPr lang="zh-CN" altLang="en-US" sz="3600" b="1" dirty="0">
                <a:effectLst/>
              </a:rPr>
              <a:t>）</a:t>
            </a:r>
            <a:r>
              <a:rPr lang="en-US" altLang="zh-TW" sz="3600" b="1" dirty="0">
                <a:effectLst/>
              </a:rPr>
              <a:t>Data Analyst</a:t>
            </a: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2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現在演化的工作職缺</a:t>
            </a:r>
            <a:endParaRPr lang="zh-TW" altLang="zh-TW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B109F8-5D7C-47E1-AA20-8AFAF7AC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EA2B6F-0BC6-404C-9312-68447FA9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3A3D43-EF6B-4F95-AA24-C04D95C9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670F97-1435-495F-8B62-ECA3FAA2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60d29cc33f302efdc61d0567_dYMsQqM.png (800×494)">
            <a:extLst>
              <a:ext uri="{FF2B5EF4-FFF2-40B4-BE49-F238E27FC236}">
                <a16:creationId xmlns:a16="http://schemas.microsoft.com/office/drawing/2014/main" id="{965CB9F7-1BB3-4AE2-A232-673E0708D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260" y="1417638"/>
            <a:ext cx="9252520" cy="571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53042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E1BC5A2-5075-4E91-9595-FBDFDBEE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32" y="1747338"/>
            <a:ext cx="7893768" cy="5110662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（</a:t>
            </a:r>
            <a:r>
              <a:rPr lang="en-US" altLang="zh-CN" sz="3600" b="1" dirty="0">
                <a:effectLst/>
              </a:rPr>
              <a:t>1</a:t>
            </a:r>
            <a:r>
              <a:rPr lang="zh-CN" altLang="en-US" sz="3600" b="1" dirty="0">
                <a:effectLst/>
              </a:rPr>
              <a:t>）</a:t>
            </a:r>
            <a:r>
              <a:rPr lang="en-US" altLang="zh-TW" sz="3600" b="1" dirty="0">
                <a:effectLst/>
              </a:rPr>
              <a:t>Data Analyst</a:t>
            </a: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2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en-US" altLang="zh-TW" sz="3600" b="1" u="sng" dirty="0">
              <a:effectLst/>
            </a:endParaRPr>
          </a:p>
          <a:p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現在演化的工作職缺</a:t>
            </a:r>
            <a:endParaRPr lang="zh-TW" altLang="zh-TW" sz="4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B109F8-5D7C-47E1-AA20-8AFAF7AC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FEA2B6F-0BC6-404C-9312-68447FA9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F3A3D43-EF6B-4F95-AA24-C04D95C9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00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9670F97-1435-495F-8B62-ECA3FAA2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58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kumimoji="0" lang="en-US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i0.wp.com/tw.alphacamp.co/wp-content/uploads/2022/12/60d29cc33f302e13e91d0568_oXXKHos.png?w=800&amp;ssl=1">
            <a:extLst>
              <a:ext uri="{FF2B5EF4-FFF2-40B4-BE49-F238E27FC236}">
                <a16:creationId xmlns:a16="http://schemas.microsoft.com/office/drawing/2014/main" id="{B04980C1-021B-4A0B-8C19-0C2A6D4E0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07" y="1439876"/>
            <a:ext cx="9341593" cy="541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26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16832"/>
            <a:ext cx="8807896" cy="4644752"/>
          </a:xfrm>
        </p:spPr>
        <p:txBody>
          <a:bodyPr>
            <a:noAutofit/>
          </a:bodyPr>
          <a:lstStyle/>
          <a:p>
            <a:r>
              <a:rPr lang="zh-TW" altLang="en-US" sz="4000" b="1" dirty="0">
                <a:effectLst/>
              </a:rPr>
              <a:t>數據分析師</a:t>
            </a:r>
            <a:r>
              <a:rPr lang="zh-CN" altLang="en-US" sz="4000" b="1" dirty="0">
                <a:effectLst/>
              </a:rPr>
              <a:t>熱門的原因：</a:t>
            </a:r>
            <a:endParaRPr lang="en-US" altLang="zh-TW" sz="4000" b="1" dirty="0">
              <a:effectLst/>
            </a:endParaRPr>
          </a:p>
          <a:p>
            <a:pPr lvl="1"/>
            <a:r>
              <a:rPr lang="en-US" altLang="zh-CN" sz="4400" b="1" dirty="0">
                <a:effectLst/>
              </a:rPr>
              <a:t>1.</a:t>
            </a:r>
            <a:r>
              <a:rPr lang="zh-CN" altLang="en-US" sz="4400" b="1" dirty="0">
                <a:effectLst/>
              </a:rPr>
              <a:t>資料量，以後只會越來越</a:t>
            </a:r>
            <a:r>
              <a:rPr lang="zh-CN" altLang="en-US" sz="4400" b="1" dirty="0">
                <a:solidFill>
                  <a:srgbClr val="C00000"/>
                </a:solidFill>
                <a:effectLst/>
              </a:rPr>
              <a:t>大量</a:t>
            </a:r>
            <a:endParaRPr lang="en-US" altLang="zh-TW" sz="4400" b="1" dirty="0">
              <a:solidFill>
                <a:srgbClr val="C00000"/>
              </a:solidFill>
              <a:effectLst/>
            </a:endParaRPr>
          </a:p>
          <a:p>
            <a:pPr lvl="1"/>
            <a:r>
              <a:rPr lang="en-US" altLang="zh-CN" sz="4400" b="1" dirty="0">
                <a:effectLst/>
              </a:rPr>
              <a:t>2.</a:t>
            </a:r>
            <a:r>
              <a:rPr lang="zh-TW" altLang="en-US" sz="4400" b="1" dirty="0">
                <a:effectLst/>
              </a:rPr>
              <a:t>現今企業如果想做數據蒐集的方法</a:t>
            </a:r>
            <a:r>
              <a:rPr lang="zh-CN" altLang="en-US" sz="4400" b="1" dirty="0">
                <a:effectLst/>
              </a:rPr>
              <a:t>，</a:t>
            </a:r>
            <a:r>
              <a:rPr lang="zh-TW" altLang="en-US" sz="4400" b="1" dirty="0">
                <a:effectLst/>
              </a:rPr>
              <a:t>變得</a:t>
            </a:r>
            <a:r>
              <a:rPr lang="zh-TW" altLang="en-US" sz="4400" b="1" dirty="0">
                <a:solidFill>
                  <a:srgbClr val="C00000"/>
                </a:solidFill>
                <a:effectLst/>
              </a:rPr>
              <a:t>非常多元</a:t>
            </a:r>
            <a:r>
              <a:rPr lang="zh-CN" altLang="en-US" sz="4400" b="1" dirty="0">
                <a:effectLst/>
              </a:rPr>
              <a:t> </a:t>
            </a:r>
            <a:endParaRPr lang="en-US" altLang="zh-CN" sz="44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045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熱門的原因</a:t>
            </a:r>
            <a:endParaRPr lang="zh-TW" altLang="zh-TW" sz="6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411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2D70E8E-7BEB-42BA-837C-A0CBA3758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2D62DB3-266E-450B-98BA-EE0851FB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s://acupun.site/lecture/python_data/example/chp01/p15.png">
            <a:extLst>
              <a:ext uri="{FF2B5EF4-FFF2-40B4-BE49-F238E27FC236}">
                <a16:creationId xmlns:a16="http://schemas.microsoft.com/office/drawing/2014/main" id="{5736CA80-BB6C-4BBD-B5E7-88DFC3D17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66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584" y="1268760"/>
            <a:ext cx="8316416" cy="3600400"/>
          </a:xfrm>
        </p:spPr>
        <p:txBody>
          <a:bodyPr vert="horz" rtlCol="0">
            <a:normAutofit/>
          </a:bodyPr>
          <a:lstStyle/>
          <a:p>
            <a:r>
              <a:rPr lang="en-US" altLang="zh-CN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個案例，了解數據分析師的熱門與工作內容</a:t>
            </a:r>
            <a:endParaRPr lang="zh-TW" altLang="en-US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752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557D42-8C6D-4CE4-9231-6D47AB17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10540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>
                <a:effectLst/>
              </a:rPr>
              <a:t>1.</a:t>
            </a:r>
            <a:r>
              <a:rPr lang="zh-CN" altLang="en-US" b="1" dirty="0">
                <a:effectLst/>
              </a:rPr>
              <a:t>案例</a:t>
            </a:r>
            <a:r>
              <a:rPr lang="en-US" altLang="zh-CN" b="1" dirty="0">
                <a:effectLst/>
              </a:rPr>
              <a:t>1</a:t>
            </a:r>
            <a:r>
              <a:rPr lang="zh-CN" altLang="en-US" b="1" dirty="0">
                <a:effectLst/>
              </a:rPr>
              <a:t>：零</a:t>
            </a:r>
            <a:r>
              <a:rPr lang="zh-TW" altLang="en-US" b="1" dirty="0">
                <a:effectLst/>
              </a:rPr>
              <a:t>背景</a:t>
            </a:r>
            <a:r>
              <a:rPr lang="zh-CN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4</a:t>
            </a:r>
            <a:r>
              <a:rPr lang="zh-TW" altLang="en-US" b="1" dirty="0">
                <a:effectLst/>
              </a:rPr>
              <a:t>個月成功轉職成</a:t>
            </a:r>
            <a:r>
              <a:rPr lang="zh-CN" altLang="en-US" b="1" dirty="0">
                <a:effectLst/>
              </a:rPr>
              <a:t>：</a:t>
            </a:r>
            <a:r>
              <a:rPr lang="zh-TW" altLang="en-US" b="1" dirty="0">
                <a:effectLst/>
              </a:rPr>
              <a:t>數據分析師</a:t>
            </a:r>
            <a:r>
              <a:rPr lang="en-US" altLang="zh-TW" b="1" dirty="0">
                <a:effectLst/>
              </a:rPr>
              <a:t>Data Analyst </a:t>
            </a:r>
          </a:p>
          <a:p>
            <a:r>
              <a:rPr lang="en-US" altLang="zh-TW" b="1" dirty="0">
                <a:effectLst/>
                <a:hlinkClick r:id="rId2"/>
              </a:rPr>
              <a:t>https://www.youtube.com/watch?v=_HmWdlUYjS4</a:t>
            </a:r>
            <a:endParaRPr lang="en-US" altLang="zh-TW" b="1" dirty="0">
              <a:effectLst/>
            </a:endParaRPr>
          </a:p>
          <a:p>
            <a:pPr lvl="1"/>
            <a:r>
              <a:rPr lang="zh-CN" altLang="en-US" b="1" dirty="0">
                <a:effectLst/>
              </a:rPr>
              <a:t>台灣人，餐飲科，赴加拿大，公關工作</a:t>
            </a:r>
            <a:endParaRPr lang="en-US" altLang="zh-CN" b="1" dirty="0">
              <a:effectLst/>
            </a:endParaRPr>
          </a:p>
          <a:p>
            <a:pPr lvl="1"/>
            <a:r>
              <a:rPr lang="en-US" altLang="zh-CN" b="1" dirty="0">
                <a:effectLst/>
              </a:rPr>
              <a:t>4</a:t>
            </a:r>
            <a:r>
              <a:rPr lang="zh-CN" altLang="en-US" b="1" dirty="0">
                <a:effectLst/>
              </a:rPr>
              <a:t>個月轉行成：</a:t>
            </a:r>
            <a:r>
              <a:rPr lang="zh-TW" altLang="en-US" b="1" dirty="0">
                <a:effectLst/>
              </a:rPr>
              <a:t>數據分析師</a:t>
            </a:r>
            <a:r>
              <a:rPr lang="en-US" altLang="zh-TW" b="1" dirty="0">
                <a:effectLst/>
              </a:rPr>
              <a:t>Data Analyst</a:t>
            </a:r>
          </a:p>
          <a:p>
            <a:pPr lvl="1"/>
            <a:r>
              <a:rPr lang="zh-CN" altLang="en-US" b="1" dirty="0">
                <a:effectLst/>
              </a:rPr>
              <a:t>原因</a:t>
            </a:r>
            <a:r>
              <a:rPr lang="en-US" altLang="zh-CN" b="1" dirty="0">
                <a:effectLst/>
              </a:rPr>
              <a:t>1</a:t>
            </a:r>
            <a:r>
              <a:rPr lang="zh-CN" altLang="en-US" b="1" dirty="0">
                <a:effectLst/>
              </a:rPr>
              <a:t>：薪水高，職涯發展彈性大，未來薪資發展高</a:t>
            </a:r>
            <a:endParaRPr lang="en-US" altLang="zh-CN" b="1" dirty="0">
              <a:effectLst/>
            </a:endParaRPr>
          </a:p>
          <a:p>
            <a:pPr lvl="1"/>
            <a:r>
              <a:rPr lang="zh-CN" altLang="en-US" b="1" dirty="0">
                <a:effectLst/>
              </a:rPr>
              <a:t>原因</a:t>
            </a:r>
            <a:r>
              <a:rPr lang="en-US" altLang="zh-CN" b="1" dirty="0">
                <a:effectLst/>
              </a:rPr>
              <a:t>2</a:t>
            </a:r>
            <a:r>
              <a:rPr lang="zh-CN" altLang="en-US" b="1" dirty="0">
                <a:effectLst/>
              </a:rPr>
              <a:t>：有趣，有成就感</a:t>
            </a:r>
            <a:endParaRPr lang="en-US" altLang="zh-CN" b="1" dirty="0">
              <a:effectLst/>
            </a:endParaRPr>
          </a:p>
          <a:p>
            <a:r>
              <a:rPr lang="zh-CN" altLang="en-US" b="1" dirty="0">
                <a:effectLst/>
              </a:rPr>
              <a:t>案例主所學技術：</a:t>
            </a:r>
            <a:endParaRPr lang="en-US" altLang="zh-CN" b="1" dirty="0">
              <a:effectLst/>
            </a:endParaRPr>
          </a:p>
          <a:p>
            <a:pPr lvl="1"/>
            <a:r>
              <a:rPr lang="en-US" altLang="zh-CN" b="1" dirty="0">
                <a:effectLst/>
              </a:rPr>
              <a:t>SQL</a:t>
            </a:r>
          </a:p>
          <a:p>
            <a:pPr lvl="1"/>
            <a:r>
              <a:rPr lang="en-US" altLang="zh-TW" b="1" dirty="0">
                <a:effectLst/>
              </a:rPr>
              <a:t>python</a:t>
            </a:r>
            <a:endParaRPr lang="zh-TW" altLang="en-US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6E4AB5-005B-4169-80C7-45413895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effectLst/>
              </a:rPr>
              <a:t>數據分析師</a:t>
            </a:r>
            <a:r>
              <a:rPr lang="en-US" altLang="zh-TW" b="1" dirty="0">
                <a:effectLst/>
              </a:rPr>
              <a:t>Data Analyst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088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557D42-8C6D-4CE4-9231-6D47AB17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1054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2.</a:t>
            </a:r>
            <a:r>
              <a:rPr lang="zh-CN" altLang="en-US" b="1" dirty="0">
                <a:effectLst/>
              </a:rPr>
              <a:t>案例</a:t>
            </a:r>
            <a:r>
              <a:rPr lang="en-US" altLang="zh-CN" b="1" dirty="0">
                <a:effectLst/>
              </a:rPr>
              <a:t>2</a:t>
            </a:r>
            <a:r>
              <a:rPr lang="zh-CN" altLang="en-US" b="1" dirty="0">
                <a:effectLst/>
              </a:rPr>
              <a:t>：</a:t>
            </a:r>
            <a:r>
              <a:rPr lang="zh-TW" altLang="en-US" dirty="0"/>
              <a:t>我如何成為數據分析師 </a:t>
            </a:r>
            <a:r>
              <a:rPr lang="en-US" altLang="zh-TW" dirty="0"/>
              <a:t>// </a:t>
            </a:r>
            <a:r>
              <a:rPr lang="zh-TW" altLang="en-US" dirty="0"/>
              <a:t>無理工背景轉職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https://www.youtube.com/watch?v=aNaElUzxvPE</a:t>
            </a:r>
            <a:endParaRPr lang="en-US" altLang="zh-TW" dirty="0"/>
          </a:p>
          <a:p>
            <a:pPr lvl="1"/>
            <a:r>
              <a:rPr lang="zh-CN" altLang="en-US" b="1" dirty="0">
                <a:effectLst/>
              </a:rPr>
              <a:t>台灣人，英文系，赴澳洲，讀資料科學學程，找到資料分析工作</a:t>
            </a:r>
            <a:endParaRPr lang="en-US" altLang="zh-CN" b="1" dirty="0">
              <a:effectLst/>
            </a:endParaRPr>
          </a:p>
          <a:p>
            <a:pPr lvl="1"/>
            <a:r>
              <a:rPr lang="zh-CN" altLang="en-US" b="1" dirty="0">
                <a:effectLst/>
              </a:rPr>
              <a:t>原因</a:t>
            </a:r>
            <a:r>
              <a:rPr lang="en-US" altLang="zh-CN" b="1" dirty="0">
                <a:effectLst/>
              </a:rPr>
              <a:t>1</a:t>
            </a:r>
            <a:r>
              <a:rPr lang="zh-CN" altLang="en-US" b="1" dirty="0">
                <a:effectLst/>
              </a:rPr>
              <a:t>：薪水高</a:t>
            </a:r>
            <a:endParaRPr lang="en-US" altLang="zh-CN" b="1" dirty="0">
              <a:effectLst/>
            </a:endParaRPr>
          </a:p>
          <a:p>
            <a:pPr lvl="1"/>
            <a:r>
              <a:rPr lang="zh-CN" altLang="en-US" b="1" dirty="0">
                <a:effectLst/>
              </a:rPr>
              <a:t>原因</a:t>
            </a:r>
            <a:r>
              <a:rPr lang="en-US" altLang="zh-CN" b="1" dirty="0">
                <a:effectLst/>
              </a:rPr>
              <a:t>2</a:t>
            </a:r>
            <a:r>
              <a:rPr lang="zh-CN" altLang="en-US" b="1" dirty="0">
                <a:effectLst/>
              </a:rPr>
              <a:t>：</a:t>
            </a:r>
            <a:r>
              <a:rPr lang="en-US" altLang="zh-CN" b="1" dirty="0">
                <a:effectLst/>
              </a:rPr>
              <a:t>21</a:t>
            </a:r>
            <a:r>
              <a:rPr lang="zh-CN" altLang="en-US" b="1" dirty="0">
                <a:effectLst/>
              </a:rPr>
              <a:t>世紀，資料科學家，是最性感的職業</a:t>
            </a:r>
            <a:endParaRPr lang="en-US" altLang="zh-CN" b="1" dirty="0">
              <a:effectLst/>
            </a:endParaRPr>
          </a:p>
          <a:p>
            <a:pPr lvl="1"/>
            <a:r>
              <a:rPr lang="zh-CN" altLang="en-US" b="1" dirty="0">
                <a:effectLst/>
              </a:rPr>
              <a:t>原因</a:t>
            </a:r>
            <a:r>
              <a:rPr lang="en-US" altLang="zh-CN" b="1" dirty="0">
                <a:effectLst/>
              </a:rPr>
              <a:t>3</a:t>
            </a:r>
            <a:r>
              <a:rPr lang="zh-CN" altLang="en-US" b="1" dirty="0">
                <a:effectLst/>
              </a:rPr>
              <a:t>：每個產業都需要數據分析師，很好跳槽找高薪</a:t>
            </a:r>
            <a:endParaRPr lang="en-US" altLang="zh-TW" b="1" dirty="0">
              <a:effectLst/>
            </a:endParaRPr>
          </a:p>
          <a:p>
            <a:r>
              <a:rPr lang="zh-TW" altLang="en-US" b="1" dirty="0">
                <a:effectLst/>
              </a:rPr>
              <a:t>澳洲薪資</a:t>
            </a:r>
            <a:r>
              <a:rPr lang="en-US" altLang="zh-CN" b="1" dirty="0">
                <a:effectLst/>
              </a:rPr>
              <a:t>for</a:t>
            </a:r>
            <a:r>
              <a:rPr lang="zh-CN" altLang="en-US" b="1" dirty="0">
                <a:effectLst/>
              </a:rPr>
              <a:t>數據分析師</a:t>
            </a:r>
            <a:endParaRPr lang="zh-TW" altLang="en-US" b="1" dirty="0">
              <a:effectLst/>
            </a:endParaRPr>
          </a:p>
          <a:p>
            <a:pPr lvl="1"/>
            <a:r>
              <a:rPr lang="en-US" altLang="zh-CN" b="1" dirty="0">
                <a:effectLst/>
                <a:hlinkClick r:id="rId3"/>
              </a:rPr>
              <a:t>https://youtu.be/vs9KuuDPaIc?t=96</a:t>
            </a:r>
            <a:endParaRPr lang="en-US" altLang="zh-CN" b="1" dirty="0">
              <a:effectLst/>
            </a:endParaRPr>
          </a:p>
          <a:p>
            <a:pPr lvl="1"/>
            <a:r>
              <a:rPr lang="zh-CN" altLang="en-US" dirty="0"/>
              <a:t>一般大約年薪台幣</a:t>
            </a:r>
            <a:r>
              <a:rPr lang="en-US" altLang="zh-CN" dirty="0"/>
              <a:t>175</a:t>
            </a:r>
            <a:r>
              <a:rPr lang="zh-CN" altLang="en-US" dirty="0"/>
              <a:t>萬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6E4AB5-005B-4169-80C7-45413895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數據分析師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 Analyst</a:t>
            </a:r>
            <a:r>
              <a:rPr lang="en-US" altLang="zh-TW" b="1" dirty="0">
                <a:effectLst/>
              </a:rPr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86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557D42-8C6D-4CE4-9231-6D47AB17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>
                <a:effectLst/>
              </a:rPr>
              <a:t>3.</a:t>
            </a:r>
            <a:r>
              <a:rPr lang="zh-CN" altLang="en-US" b="1" dirty="0">
                <a:effectLst/>
              </a:rPr>
              <a:t>案例</a:t>
            </a:r>
            <a:r>
              <a:rPr lang="en-US" altLang="zh-CN" b="1" dirty="0">
                <a:effectLst/>
              </a:rPr>
              <a:t>3</a:t>
            </a:r>
            <a:r>
              <a:rPr lang="zh-CN" altLang="en-US" b="1" dirty="0">
                <a:effectLst/>
              </a:rPr>
              <a:t>：</a:t>
            </a:r>
            <a:r>
              <a:rPr lang="zh-TW" altLang="zh-TW" b="1" dirty="0">
                <a:effectLst/>
              </a:rPr>
              <a:t>零經驗</a:t>
            </a:r>
            <a:r>
              <a:rPr lang="en-US" altLang="zh-TW" b="1" dirty="0">
                <a:effectLst/>
              </a:rPr>
              <a:t>2</a:t>
            </a:r>
            <a:r>
              <a:rPr lang="zh-TW" altLang="zh-TW" b="1" dirty="0">
                <a:effectLst/>
              </a:rPr>
              <a:t>個月轉行資料分析師系列（</a:t>
            </a:r>
            <a:r>
              <a:rPr lang="en-US" altLang="zh-TW" b="1" dirty="0">
                <a:effectLst/>
              </a:rPr>
              <a:t>1</a:t>
            </a:r>
            <a:r>
              <a:rPr lang="zh-TW" altLang="zh-TW" b="1" dirty="0">
                <a:effectLst/>
              </a:rPr>
              <a:t>）如何自學資料分析</a:t>
            </a:r>
            <a:r>
              <a:rPr lang="en-US" altLang="zh-TW" b="1" dirty="0">
                <a:effectLst/>
                <a:hlinkClick r:id="rId2"/>
              </a:rPr>
              <a:t>https://www.youtube.com/watch?v=NZ6BMUVn5d4&amp;t=0s</a:t>
            </a:r>
            <a:endParaRPr lang="en-US" altLang="zh-TW" b="1" dirty="0">
              <a:effectLst/>
            </a:endParaRPr>
          </a:p>
          <a:p>
            <a:r>
              <a:rPr lang="en-US" altLang="zh-TW" b="1" dirty="0">
                <a:effectLst/>
                <a:hlinkClick r:id="rId3"/>
              </a:rPr>
              <a:t>https://www.youtube.com/watch?v=maM4ZljKdXY&amp;t=0s</a:t>
            </a:r>
            <a:endParaRPr lang="en-US" altLang="zh-TW" b="1" dirty="0">
              <a:effectLst/>
            </a:endParaRPr>
          </a:p>
          <a:p>
            <a:pPr lvl="1"/>
            <a:r>
              <a:rPr lang="zh-CN" altLang="en-US" b="1" dirty="0">
                <a:effectLst/>
              </a:rPr>
              <a:t>大陸人，生物專業，赴加拿大二縣城市，自學</a:t>
            </a:r>
            <a:r>
              <a:rPr lang="en-US" altLang="zh-CN" b="1" dirty="0">
                <a:effectLst/>
              </a:rPr>
              <a:t>2</a:t>
            </a:r>
            <a:r>
              <a:rPr lang="zh-CN" altLang="en-US" b="1" dirty="0">
                <a:effectLst/>
              </a:rPr>
              <a:t>個月，轉行</a:t>
            </a:r>
            <a:endParaRPr lang="en-US" altLang="zh-CN" b="1" dirty="0">
              <a:effectLst/>
            </a:endParaRPr>
          </a:p>
          <a:p>
            <a:pPr lvl="1"/>
            <a:r>
              <a:rPr lang="zh-CN" altLang="en-US" b="1" dirty="0">
                <a:effectLst/>
              </a:rPr>
              <a:t>關鍵：</a:t>
            </a:r>
            <a:r>
              <a:rPr lang="en-US" altLang="zh-CN" b="1" dirty="0">
                <a:effectLst/>
              </a:rPr>
              <a:t>CV</a:t>
            </a:r>
            <a:r>
              <a:rPr lang="zh-CN" altLang="en-US" b="1" dirty="0">
                <a:effectLst/>
              </a:rPr>
              <a:t>履歷寫好即可</a:t>
            </a:r>
            <a:endParaRPr lang="en-US" altLang="zh-CN" b="1" dirty="0">
              <a:effectLst/>
            </a:endParaRPr>
          </a:p>
          <a:p>
            <a:r>
              <a:rPr lang="zh-TW" altLang="en-US" b="1" dirty="0">
                <a:effectLst/>
              </a:rPr>
              <a:t>二線城市</a:t>
            </a:r>
            <a:r>
              <a:rPr lang="zh-CN" altLang="en-US" b="1" dirty="0">
                <a:effectLst/>
              </a:rPr>
              <a:t>薪資</a:t>
            </a:r>
            <a:endParaRPr lang="en-US" altLang="zh-CN" b="1" dirty="0">
              <a:effectLst/>
            </a:endParaRPr>
          </a:p>
          <a:p>
            <a:pPr lvl="1"/>
            <a:r>
              <a:rPr lang="zh-TW" altLang="en-US" b="1" dirty="0">
                <a:effectLst/>
              </a:rPr>
              <a:t>第一年薪水加拿大幣</a:t>
            </a:r>
            <a:r>
              <a:rPr lang="en-US" altLang="zh-TW" b="1" dirty="0">
                <a:effectLst/>
              </a:rPr>
              <a:t>6-7</a:t>
            </a:r>
            <a:r>
              <a:rPr lang="zh-TW" altLang="en-US" b="1" dirty="0">
                <a:effectLst/>
              </a:rPr>
              <a:t>萬（台幣</a:t>
            </a:r>
            <a:r>
              <a:rPr lang="en-US" altLang="zh-TW" b="1" dirty="0">
                <a:effectLst/>
              </a:rPr>
              <a:t>140</a:t>
            </a:r>
            <a:r>
              <a:rPr lang="zh-TW" altLang="en-US" b="1" dirty="0">
                <a:effectLst/>
              </a:rPr>
              <a:t>萬）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b="1" dirty="0">
                <a:effectLst/>
              </a:rPr>
              <a:t>第</a:t>
            </a:r>
            <a:r>
              <a:rPr lang="en-US" altLang="zh-TW" b="1" dirty="0">
                <a:effectLst/>
              </a:rPr>
              <a:t>2-3</a:t>
            </a:r>
            <a:r>
              <a:rPr lang="zh-TW" altLang="en-US" b="1" dirty="0">
                <a:effectLst/>
              </a:rPr>
              <a:t>年，</a:t>
            </a:r>
            <a:r>
              <a:rPr lang="en-US" altLang="zh-TW" b="1" dirty="0">
                <a:effectLst/>
              </a:rPr>
              <a:t>7-8</a:t>
            </a:r>
            <a:r>
              <a:rPr lang="zh-TW" altLang="en-US" b="1" dirty="0">
                <a:effectLst/>
              </a:rPr>
              <a:t>萬（台幣</a:t>
            </a:r>
            <a:r>
              <a:rPr lang="en-US" altLang="zh-TW" b="1" dirty="0">
                <a:effectLst/>
              </a:rPr>
              <a:t>180</a:t>
            </a:r>
            <a:r>
              <a:rPr lang="zh-TW" altLang="en-US" b="1" dirty="0">
                <a:effectLst/>
              </a:rPr>
              <a:t>萬）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b="1" dirty="0">
                <a:effectLst/>
              </a:rPr>
              <a:t>第</a:t>
            </a:r>
            <a:r>
              <a:rPr lang="en-US" altLang="zh-TW" b="1" dirty="0">
                <a:effectLst/>
              </a:rPr>
              <a:t>5</a:t>
            </a:r>
            <a:r>
              <a:rPr lang="zh-TW" altLang="en-US" b="1" dirty="0">
                <a:effectLst/>
              </a:rPr>
              <a:t>年，</a:t>
            </a:r>
            <a:r>
              <a:rPr lang="en-US" altLang="zh-TW" b="1" dirty="0">
                <a:effectLst/>
              </a:rPr>
              <a:t>9-10</a:t>
            </a:r>
            <a:r>
              <a:rPr lang="zh-TW" altLang="en-US" b="1" dirty="0">
                <a:effectLst/>
              </a:rPr>
              <a:t>萬（台幣</a:t>
            </a:r>
            <a:r>
              <a:rPr lang="en-US" altLang="zh-TW" b="1" dirty="0">
                <a:effectLst/>
              </a:rPr>
              <a:t>223</a:t>
            </a:r>
            <a:r>
              <a:rPr lang="zh-TW" altLang="en-US" b="1" dirty="0">
                <a:effectLst/>
              </a:rPr>
              <a:t>萬）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6E4AB5-005B-4169-80C7-45413895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數據分析師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 Analyst</a:t>
            </a:r>
            <a:r>
              <a:rPr lang="en-US" altLang="zh-TW" b="1" dirty="0">
                <a:effectLst/>
              </a:rPr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25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88C4AD8-77BC-40DA-AFBE-F2E74FF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b="1" dirty="0">
                <a:latin typeface="+mn-lt"/>
                <a:ea typeface="+mn-ea"/>
                <a:cs typeface="+mn-cs"/>
              </a:rPr>
              <a:t>此門課所在位階</a:t>
            </a:r>
            <a:endParaRPr lang="zh-TW" altLang="en-US" sz="6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2E86A9D0-3FB2-4C8B-907C-2384DB4A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348880"/>
            <a:ext cx="8352928" cy="4032448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這門課是</a:t>
            </a:r>
            <a:r>
              <a:rPr lang="en-US" altLang="zh-CN" sz="6000" b="1" dirty="0"/>
              <a:t>『</a:t>
            </a:r>
            <a:r>
              <a:rPr lang="zh-CN" altLang="en-US" sz="6000" b="1" dirty="0"/>
              <a:t>資料分析</a:t>
            </a:r>
            <a:r>
              <a:rPr lang="en-US" altLang="zh-CN" sz="6000" b="1" dirty="0"/>
              <a:t>』</a:t>
            </a:r>
            <a:r>
              <a:rPr lang="zh-CN" altLang="en-US" sz="6000" b="1" dirty="0"/>
              <a:t>的高級課程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1016994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557D42-8C6D-4CE4-9231-6D47AB17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10540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>
                <a:effectLst/>
              </a:rPr>
              <a:t>4.</a:t>
            </a:r>
            <a:r>
              <a:rPr lang="zh-CN" altLang="en-US" b="1" dirty="0">
                <a:effectLst/>
              </a:rPr>
              <a:t>案例</a:t>
            </a:r>
            <a:r>
              <a:rPr lang="en-US" altLang="zh-CN" b="1" dirty="0">
                <a:effectLst/>
              </a:rPr>
              <a:t>4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21</a:t>
            </a:r>
            <a:r>
              <a:rPr lang="zh-TW" altLang="en-US" b="1" dirty="0">
                <a:effectLst/>
              </a:rPr>
              <a:t>世紀最性感的職業？資料分析師的修煉心法</a:t>
            </a:r>
          </a:p>
          <a:p>
            <a:r>
              <a:rPr lang="en-US" altLang="zh-TW" dirty="0">
                <a:hlinkClick r:id="rId2"/>
              </a:rPr>
              <a:t>https://www.youtube.com/watch?v=e32frJpvFhc</a:t>
            </a:r>
            <a:endParaRPr lang="en-US" altLang="zh-TW" dirty="0"/>
          </a:p>
          <a:p>
            <a:pPr lvl="1"/>
            <a:r>
              <a:rPr lang="zh-CN" altLang="en-US" b="1" dirty="0">
                <a:effectLst/>
              </a:rPr>
              <a:t>台灣人，公共衛生系，統計，轉行到資料分析工作</a:t>
            </a:r>
            <a:r>
              <a:rPr lang="en-US" altLang="zh-CN" b="1" dirty="0">
                <a:effectLst/>
              </a:rPr>
              <a:t>5</a:t>
            </a:r>
            <a:r>
              <a:rPr lang="zh-CN" altLang="en-US" b="1" dirty="0">
                <a:effectLst/>
              </a:rPr>
              <a:t>年</a:t>
            </a:r>
            <a:endParaRPr lang="en-US" altLang="zh-CN" b="1" dirty="0">
              <a:effectLst/>
            </a:endParaRPr>
          </a:p>
          <a:p>
            <a:pPr lvl="1"/>
            <a:r>
              <a:rPr lang="zh-CN" altLang="en-US" b="1" dirty="0">
                <a:effectLst/>
              </a:rPr>
              <a:t>工作：物聯網公司，電商公司，新創公司，數位廣告，傳產公司都要數位轉型</a:t>
            </a:r>
            <a:endParaRPr lang="en-US" altLang="zh-CN" b="1" dirty="0">
              <a:effectLst/>
            </a:endParaRPr>
          </a:p>
          <a:p>
            <a:pPr lvl="1"/>
            <a:r>
              <a:rPr lang="zh-TW" altLang="en-US" b="1" dirty="0">
                <a:effectLst/>
              </a:rPr>
              <a:t>資料分析師</a:t>
            </a:r>
            <a:r>
              <a:rPr lang="zh-CN" altLang="en-US" b="1" dirty="0">
                <a:effectLst/>
              </a:rPr>
              <a:t>主要</a:t>
            </a:r>
            <a:r>
              <a:rPr lang="en-US" altLang="zh-CN" b="1" dirty="0">
                <a:effectLst/>
              </a:rPr>
              <a:t>2</a:t>
            </a:r>
            <a:r>
              <a:rPr lang="zh-CN" altLang="en-US" b="1" dirty="0">
                <a:effectLst/>
              </a:rPr>
              <a:t>種類型：</a:t>
            </a:r>
            <a:endParaRPr lang="en-US" altLang="zh-CN" b="1" dirty="0">
              <a:effectLst/>
            </a:endParaRPr>
          </a:p>
          <a:p>
            <a:pPr lvl="2"/>
            <a:r>
              <a:rPr lang="zh-CN" altLang="en-US" b="1" dirty="0">
                <a:effectLst/>
              </a:rPr>
              <a:t>商業智慧分析師</a:t>
            </a:r>
            <a:endParaRPr lang="en-US" altLang="zh-CN" b="1" dirty="0">
              <a:effectLst/>
            </a:endParaRPr>
          </a:p>
          <a:p>
            <a:pPr lvl="2"/>
            <a:r>
              <a:rPr lang="zh-CN" altLang="en-US" b="1" dirty="0">
                <a:effectLst/>
              </a:rPr>
              <a:t>資料科學家</a:t>
            </a:r>
            <a:endParaRPr lang="en-US" altLang="zh-TW" b="1" dirty="0">
              <a:effectLst/>
            </a:endParaRPr>
          </a:p>
          <a:p>
            <a:pPr lvl="1"/>
            <a:r>
              <a:rPr lang="zh-CN" altLang="en-US" b="1" dirty="0">
                <a:effectLst/>
              </a:rPr>
              <a:t>工作迷人處：</a:t>
            </a:r>
            <a:endParaRPr lang="en-US" altLang="zh-CN" b="1" dirty="0">
              <a:effectLst/>
            </a:endParaRPr>
          </a:p>
          <a:p>
            <a:pPr lvl="2"/>
            <a:r>
              <a:rPr lang="zh-CN" altLang="en-US" b="1" dirty="0">
                <a:effectLst/>
              </a:rPr>
              <a:t>可以看到工作運作的全貌，接觸到公司高層，輔助高層的決策</a:t>
            </a:r>
            <a:endParaRPr lang="en-US" altLang="zh-CN" b="1" dirty="0">
              <a:effectLst/>
            </a:endParaRPr>
          </a:p>
          <a:p>
            <a:pPr lvl="2"/>
            <a:r>
              <a:rPr lang="zh-CN" altLang="en-US" b="1" dirty="0">
                <a:effectLst/>
              </a:rPr>
              <a:t>很有成就感，因為你的工作，很有影響力，是公司重要的顧問與智囊</a:t>
            </a:r>
            <a:endParaRPr lang="en-US" altLang="zh-CN" b="1" dirty="0">
              <a:effectLst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6E4AB5-005B-4169-80C7-45413895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數據分析師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 Analyst</a:t>
            </a:r>
            <a:r>
              <a:rPr lang="en-US" altLang="zh-TW" b="1" dirty="0">
                <a:effectLst/>
              </a:rPr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9862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557D42-8C6D-4CE4-9231-6D47AB17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105400"/>
          </a:xfrm>
        </p:spPr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5.</a:t>
            </a:r>
            <a:r>
              <a:rPr lang="zh-TW" altLang="en-US" b="1" dirty="0">
                <a:effectLst/>
              </a:rPr>
              <a:t>轉職數據分析的人</a:t>
            </a:r>
            <a:r>
              <a:rPr lang="zh-CN" altLang="en-US" b="1" dirty="0">
                <a:effectLst/>
              </a:rPr>
              <a:t>很多</a:t>
            </a:r>
            <a:r>
              <a:rPr lang="zh-TW" altLang="en-US" b="1" dirty="0">
                <a:effectLst/>
              </a:rPr>
              <a:t>都失敗了</a:t>
            </a:r>
            <a:r>
              <a:rPr lang="en-US" altLang="zh-TW" b="1" dirty="0">
                <a:effectLst/>
              </a:rPr>
              <a:t>? </a:t>
            </a:r>
            <a:r>
              <a:rPr lang="zh-TW" altLang="en-US" b="1" dirty="0">
                <a:effectLst/>
              </a:rPr>
              <a:t>大幅提升成功率的轉職方法</a:t>
            </a:r>
          </a:p>
          <a:p>
            <a:r>
              <a:rPr lang="en-US" altLang="zh-TW" dirty="0">
                <a:hlinkClick r:id="rId2"/>
              </a:rPr>
              <a:t>https://www.youtube.com/watch?v=9EcOu_GLsfA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CN" dirty="0"/>
              <a:t>6.</a:t>
            </a:r>
            <a:r>
              <a:rPr lang="zh-TW" altLang="en-US" b="1" dirty="0">
                <a:effectLst/>
              </a:rPr>
              <a:t>數據分析轉職 </a:t>
            </a:r>
            <a:r>
              <a:rPr lang="en-US" altLang="zh-TW" b="1" dirty="0">
                <a:effectLst/>
              </a:rPr>
              <a:t>| </a:t>
            </a:r>
            <a:r>
              <a:rPr lang="zh-TW" altLang="en-US" b="1" dirty="0">
                <a:effectLst/>
              </a:rPr>
              <a:t>超過</a:t>
            </a:r>
            <a:r>
              <a:rPr lang="en-US" altLang="zh-TW" b="1" dirty="0">
                <a:effectLst/>
              </a:rPr>
              <a:t>50%</a:t>
            </a:r>
            <a:r>
              <a:rPr lang="zh-TW" altLang="en-US" b="1" dirty="0">
                <a:effectLst/>
              </a:rPr>
              <a:t>的人選錯了轉職職位</a:t>
            </a:r>
            <a:r>
              <a:rPr lang="en-US" altLang="zh-TW" b="1" dirty="0">
                <a:effectLst/>
              </a:rPr>
              <a:t>?</a:t>
            </a:r>
          </a:p>
          <a:p>
            <a:r>
              <a:rPr lang="en-US" altLang="zh-TW" dirty="0">
                <a:hlinkClick r:id="rId3"/>
              </a:rPr>
              <a:t>https://www.youtube.com/watch?v=sUVX2NqOOEg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6E4AB5-005B-4169-80C7-45413895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數據分析師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 Analyst</a:t>
            </a:r>
            <a:r>
              <a:rPr lang="en-US" altLang="zh-TW" b="1" dirty="0">
                <a:effectLst/>
              </a:rPr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3468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136904" cy="3600400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商業數據分析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所使用的技術</a:t>
            </a:r>
            <a:endParaRPr lang="zh-TW" altLang="en-US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5983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32" y="1628800"/>
            <a:ext cx="8860555" cy="4608512"/>
          </a:xfrm>
        </p:spPr>
        <p:txBody>
          <a:bodyPr>
            <a:normAutofit/>
          </a:bodyPr>
          <a:lstStyle/>
          <a:p>
            <a:r>
              <a:rPr lang="zh-CN" altLang="en-US" sz="4400" b="1" dirty="0"/>
              <a:t>包括</a:t>
            </a:r>
            <a:r>
              <a:rPr lang="en-US" altLang="zh-CN" sz="4400" b="1" dirty="0"/>
              <a:t>3</a:t>
            </a:r>
            <a:r>
              <a:rPr lang="zh-CN" altLang="en-US" sz="4400" b="1" dirty="0"/>
              <a:t>個技術：</a:t>
            </a:r>
            <a:endParaRPr lang="en-US" altLang="zh-CN" sz="4400" b="1" dirty="0"/>
          </a:p>
          <a:p>
            <a:pPr lvl="1"/>
            <a:r>
              <a:rPr lang="zh-CN" altLang="en-US" sz="4000" b="1" dirty="0"/>
              <a:t>基礎分析：</a:t>
            </a:r>
            <a:endParaRPr lang="en-US" altLang="zh-CN" sz="4000" b="1" dirty="0"/>
          </a:p>
          <a:p>
            <a:pPr lvl="2"/>
            <a:r>
              <a:rPr lang="en-US" altLang="zh-CN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CN" altLang="en-US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數據分析（</a:t>
            </a:r>
            <a:r>
              <a:rPr lang="en-US" altLang="zh-CN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CN" altLang="en-US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2"/>
            <a:r>
              <a:rPr lang="en-US" altLang="zh-TW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CN" altLang="en-US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數據分析（</a:t>
            </a:r>
            <a:r>
              <a:rPr lang="en-US" altLang="zh-CN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CN" altLang="en-US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資料庫）</a:t>
            </a:r>
            <a:endParaRPr lang="en-US" altLang="zh-CN" sz="36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4000" b="1" dirty="0"/>
              <a:t>進階分析：</a:t>
            </a:r>
            <a:endParaRPr lang="en-US" altLang="zh-CN" sz="4000" b="1" dirty="0"/>
          </a:p>
          <a:p>
            <a:pPr lvl="2"/>
            <a:r>
              <a:rPr lang="zh-CN" altLang="en-US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機器學習，深度學習</a:t>
            </a:r>
            <a:r>
              <a:rPr lang="en-US" altLang="zh-CN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人工智慧預測</a:t>
            </a:r>
            <a:r>
              <a:rPr lang="en-US" altLang="zh-CN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6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4400" b="1" dirty="0">
              <a:solidFill>
                <a:schemeClr val="bg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FFF075-4837-44C7-BBBD-B0B9D575712D}"/>
              </a:ext>
            </a:extLst>
          </p:cNvPr>
          <p:cNvSpPr/>
          <p:nvPr/>
        </p:nvSpPr>
        <p:spPr>
          <a:xfrm>
            <a:off x="647564" y="303039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商業資料分析</a:t>
            </a:r>
            <a:endParaRPr lang="zh-TW" altLang="en-US" sz="5400" b="1" dirty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691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136904" cy="4680520"/>
          </a:xfrm>
        </p:spPr>
        <p:txBody>
          <a:bodyPr vert="horz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所以，某公司要資料分析的人才，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你要問，是哪種的資料分析？</a:t>
            </a:r>
            <a:endParaRPr lang="zh-TW" altLang="en-US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5514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136904" cy="3600400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商業分析決策</a:t>
            </a:r>
            <a:endParaRPr lang="en-US" altLang="zh-TW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 </a:t>
            </a: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步驟圖</a:t>
            </a:r>
          </a:p>
        </p:txBody>
      </p:sp>
    </p:spTree>
    <p:extLst>
      <p:ext uri="{BB962C8B-B14F-4D97-AF65-F5344CB8AC3E}">
        <p14:creationId xmlns:p14="http://schemas.microsoft.com/office/powerpoint/2010/main" val="2638052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B001FC-0A5C-400F-957D-B7FC3FEA2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63E32A2-C46F-4D4C-B30B-175EF62B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507288" cy="1265238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商業分析決策</a:t>
            </a:r>
            <a:r>
              <a:rPr lang="zh-CN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700" b="1" dirty="0">
                <a:effectLst/>
              </a:rPr>
              <a:t>1.</a:t>
            </a:r>
            <a:r>
              <a:rPr lang="zh-TW" altLang="en-US" sz="2700" b="1" dirty="0">
                <a:effectLst/>
              </a:rPr>
              <a:t>資料處理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2.</a:t>
            </a:r>
            <a:r>
              <a:rPr lang="zh-TW" altLang="en-US" sz="2700" b="1" dirty="0">
                <a:effectLst/>
              </a:rPr>
              <a:t>資料分析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3.</a:t>
            </a:r>
            <a:r>
              <a:rPr lang="zh-TW" altLang="en-US" sz="2700" b="1" dirty="0">
                <a:effectLst/>
              </a:rPr>
              <a:t>資料視覺化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4.</a:t>
            </a:r>
            <a:r>
              <a:rPr lang="zh-TW" altLang="en-US" sz="2700" b="1" dirty="0">
                <a:effectLst/>
              </a:rPr>
              <a:t>商業分析決策</a:t>
            </a:r>
            <a:endParaRPr lang="zh-TW" altLang="en-US" dirty="0"/>
          </a:p>
        </p:txBody>
      </p:sp>
      <p:pic>
        <p:nvPicPr>
          <p:cNvPr id="3074" name="Picture 2" descr="https://acupun.site/lecture/pandas/pic/scope2.png">
            <a:extLst>
              <a:ext uri="{FF2B5EF4-FFF2-40B4-BE49-F238E27FC236}">
                <a16:creationId xmlns:a16="http://schemas.microsoft.com/office/drawing/2014/main" id="{6DC1F26C-07E4-4E28-84D3-8AC9E3AA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0751"/>
            <a:ext cx="91440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262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136904" cy="3600400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資料分析常用工具</a:t>
            </a:r>
          </a:p>
        </p:txBody>
      </p:sp>
    </p:spTree>
    <p:extLst>
      <p:ext uri="{BB962C8B-B14F-4D97-AF65-F5344CB8AC3E}">
        <p14:creationId xmlns:p14="http://schemas.microsoft.com/office/powerpoint/2010/main" val="2983131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E1B049-F49C-449F-A0B1-43546B99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14D325-A351-4ED0-BD22-9D576959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6" y="196850"/>
            <a:ext cx="8964488" cy="1265238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資料分析常用工具：</a:t>
            </a:r>
            <a:br>
              <a:rPr lang="zh-TW" altLang="en-US" sz="49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700" b="1" dirty="0">
                <a:effectLst/>
              </a:rPr>
              <a:t>1.python/pandas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2.SQL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3.power BI</a:t>
            </a:r>
            <a:r>
              <a:rPr lang="zh-TW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tableau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4.</a:t>
            </a:r>
            <a:r>
              <a:rPr lang="en-US" altLang="zh-CN" sz="2700" b="1" dirty="0">
                <a:effectLst/>
              </a:rPr>
              <a:t>AI</a:t>
            </a:r>
            <a:endParaRPr lang="zh-TW" altLang="en-US" dirty="0"/>
          </a:p>
        </p:txBody>
      </p:sp>
      <p:pic>
        <p:nvPicPr>
          <p:cNvPr id="5122" name="Picture 2" descr="https://acupun.site/lecture/pandas/pic/scope6.png">
            <a:extLst>
              <a:ext uri="{FF2B5EF4-FFF2-40B4-BE49-F238E27FC236}">
                <a16:creationId xmlns:a16="http://schemas.microsoft.com/office/drawing/2014/main" id="{FEEA9FCB-20C2-474F-9C49-4AB31D229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462088"/>
            <a:ext cx="8003232" cy="539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830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E1B049-F49C-449F-A0B1-43546B99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14D325-A351-4ED0-BD22-9D576959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6" y="196850"/>
            <a:ext cx="8964488" cy="1265238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資料分析常用工具：</a:t>
            </a:r>
            <a:br>
              <a:rPr lang="zh-TW" altLang="en-US" sz="49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700" b="1" dirty="0">
                <a:effectLst/>
              </a:rPr>
              <a:t>1.python/pandas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2.SQL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3.power BI</a:t>
            </a:r>
            <a:r>
              <a:rPr lang="zh-TW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tableau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4.</a:t>
            </a:r>
            <a:r>
              <a:rPr lang="en-US" altLang="zh-CN" sz="2700" b="1" dirty="0">
                <a:effectLst/>
              </a:rPr>
              <a:t>AI</a:t>
            </a:r>
            <a:endParaRPr lang="zh-TW" altLang="en-US" dirty="0"/>
          </a:p>
        </p:txBody>
      </p:sp>
      <p:pic>
        <p:nvPicPr>
          <p:cNvPr id="6146" name="Picture 2" descr="https://acupun.site/lecture/pandas/pic/scope4.png">
            <a:extLst>
              <a:ext uri="{FF2B5EF4-FFF2-40B4-BE49-F238E27FC236}">
                <a16:creationId xmlns:a16="http://schemas.microsoft.com/office/drawing/2014/main" id="{13775DDE-ADC7-4E83-A565-2528B914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1930"/>
            <a:ext cx="8229600" cy="548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1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資料分析師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職位技能光譜圖</a:t>
            </a:r>
          </a:p>
        </p:txBody>
      </p:sp>
    </p:spTree>
    <p:extLst>
      <p:ext uri="{BB962C8B-B14F-4D97-AF65-F5344CB8AC3E}">
        <p14:creationId xmlns:p14="http://schemas.microsoft.com/office/powerpoint/2010/main" val="741044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經營管理系所規劃的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資訊相關課程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63857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6A1DD0C-FB1D-4160-B13A-4049011A491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356" y="983216"/>
          <a:ext cx="9130644" cy="5874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47">
                  <a:extLst>
                    <a:ext uri="{9D8B030D-6E8A-4147-A177-3AD203B41FA5}">
                      <a16:colId xmlns:a16="http://schemas.microsoft.com/office/drawing/2014/main" val="2422959583"/>
                    </a:ext>
                  </a:extLst>
                </a:gridCol>
                <a:gridCol w="4278949">
                  <a:extLst>
                    <a:ext uri="{9D8B030D-6E8A-4147-A177-3AD203B41FA5}">
                      <a16:colId xmlns:a16="http://schemas.microsoft.com/office/drawing/2014/main" val="1576783905"/>
                    </a:ext>
                  </a:extLst>
                </a:gridCol>
                <a:gridCol w="3043548">
                  <a:extLst>
                    <a:ext uri="{9D8B030D-6E8A-4147-A177-3AD203B41FA5}">
                      <a16:colId xmlns:a16="http://schemas.microsoft.com/office/drawing/2014/main" val="2530145649"/>
                    </a:ext>
                  </a:extLst>
                </a:gridCol>
              </a:tblGrid>
              <a:tr h="597777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45850"/>
                  </a:ext>
                </a:extLst>
              </a:tr>
              <a:tr h="720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人工智慧概論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44086"/>
                  </a:ext>
                </a:extLst>
              </a:tr>
              <a:tr h="720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python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程式設計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Python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入門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35222"/>
                  </a:ext>
                </a:extLst>
              </a:tr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資料庫系統與應用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SQL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資料庫，</a:t>
                      </a:r>
                      <a:endParaRPr lang="en-US" altLang="zh-CN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SQL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語法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81333"/>
                  </a:ext>
                </a:extLst>
              </a:tr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經營管理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原：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pandas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大數據分析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77328"/>
                  </a:ext>
                </a:extLst>
              </a:tr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機器學習，</a:t>
                      </a:r>
                      <a:endParaRPr lang="en-US" altLang="zh-TW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深度學習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2134"/>
                  </a:ext>
                </a:extLst>
              </a:tr>
              <a:tr h="818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商用多媒體設計</a:t>
                      </a:r>
                      <a:endParaRPr lang="zh-TW" altLang="en-US" sz="2800" b="1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架站，前端</a:t>
                      </a:r>
                      <a:r>
                        <a:rPr lang="en-US" altLang="zh-CN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後端網頁，</a:t>
                      </a:r>
                      <a:r>
                        <a:rPr lang="en-US" altLang="zh-CN" sz="1800" b="1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powerBI</a:t>
                      </a:r>
                      <a:r>
                        <a:rPr lang="en-US" altLang="zh-CN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tableau</a:t>
                      </a: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89062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F663B3D-B6A5-452C-BFEA-830EA3A5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16" y="-24045"/>
            <a:ext cx="8712968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經管系大學部資料分析</a:t>
            </a:r>
            <a:r>
              <a:rPr lang="en-US" altLang="zh-CN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CN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資訊相關課程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4521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6A1DD0C-FB1D-4160-B13A-4049011A4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910104"/>
              </p:ext>
            </p:extLst>
          </p:nvPr>
        </p:nvGraphicFramePr>
        <p:xfrm>
          <a:off x="222194" y="1484784"/>
          <a:ext cx="8921806" cy="533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3516">
                  <a:extLst>
                    <a:ext uri="{9D8B030D-6E8A-4147-A177-3AD203B41FA5}">
                      <a16:colId xmlns:a16="http://schemas.microsoft.com/office/drawing/2014/main" val="1576783905"/>
                    </a:ext>
                  </a:extLst>
                </a:gridCol>
                <a:gridCol w="3708290">
                  <a:extLst>
                    <a:ext uri="{9D8B030D-6E8A-4147-A177-3AD203B41FA5}">
                      <a16:colId xmlns:a16="http://schemas.microsoft.com/office/drawing/2014/main" val="2530145649"/>
                    </a:ext>
                  </a:extLst>
                </a:gridCol>
              </a:tblGrid>
              <a:tr h="6287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技術與能力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45850"/>
                  </a:ext>
                </a:extLst>
              </a:tr>
              <a:tr h="62878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程式設計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35222"/>
                  </a:ext>
                </a:extLst>
              </a:tr>
              <a:tr h="781772">
                <a:tc>
                  <a:txBody>
                    <a:bodyPr/>
                    <a:lstStyle/>
                    <a:p>
                      <a:pPr lvl="1" algn="l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程式語法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語法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81333"/>
                  </a:ext>
                </a:extLst>
              </a:tr>
              <a:tr h="78177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基礎數據分析技巧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Pandas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模組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77328"/>
                  </a:ext>
                </a:extLst>
              </a:tr>
              <a:tr h="11466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使用人工智慧在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數據預測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的能力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lang="en-US" altLang="zh-CN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模組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2134"/>
                  </a:ext>
                </a:extLst>
              </a:tr>
              <a:tr h="776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資料視覺化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pandas/</a:t>
                      </a:r>
                      <a:r>
                        <a:rPr lang="en-US" altLang="zh-CN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matplolib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seabor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BI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89062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F663B3D-B6A5-452C-BFEA-830EA3A5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94" y="116632"/>
            <a:ext cx="8712968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系上大學部資訊課程，重點聚焦在</a:t>
            </a:r>
            <a:br>
              <a:rPr lang="en-US" altLang="zh-CN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培育</a:t>
            </a:r>
            <a:r>
              <a:rPr lang="en-US" altLang="zh-CN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個領域的能力：</a:t>
            </a:r>
            <a:r>
              <a:rPr lang="zh-CN" altLang="en-US" sz="44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商業數據分析</a:t>
            </a:r>
            <a:endParaRPr lang="en-US" altLang="zh-CN" sz="4400" b="1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955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到底是要分析什麼？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39221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2701482"/>
            <a:ext cx="8867328" cy="415651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600" b="1" dirty="0">
                <a:effectLst/>
              </a:rPr>
              <a:t>課程練習範例：</a:t>
            </a:r>
            <a:r>
              <a:rPr lang="en-US" altLang="zh-CN" sz="3600" b="1" dirty="0">
                <a:effectLst/>
              </a:rPr>
              <a:t>400</a:t>
            </a:r>
            <a:r>
              <a:rPr lang="zh-CN" altLang="en-US" sz="3600" b="1" dirty="0">
                <a:effectLst/>
              </a:rPr>
              <a:t>題</a:t>
            </a:r>
            <a:endParaRPr lang="en-US" altLang="zh-CN" sz="3600" b="1" dirty="0">
              <a:effectLst/>
            </a:endParaRPr>
          </a:p>
          <a:p>
            <a:r>
              <a:rPr lang="zh-CN" altLang="en-US" sz="3600" b="1" dirty="0">
                <a:effectLst/>
              </a:rPr>
              <a:t>課程產出：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CN" sz="3200" b="1" dirty="0">
                <a:effectLst/>
              </a:rPr>
              <a:t>2</a:t>
            </a:r>
            <a:r>
              <a:rPr lang="zh-CN" altLang="en-US" sz="3200" b="1" dirty="0">
                <a:effectLst/>
              </a:rPr>
              <a:t>個</a:t>
            </a:r>
            <a:r>
              <a:rPr lang="en-US" altLang="zh-CN" sz="3200" b="1" dirty="0">
                <a:effectLst/>
              </a:rPr>
              <a:t>side project</a:t>
            </a:r>
            <a:r>
              <a:rPr lang="zh-CN" altLang="en-US" sz="3200" b="1" dirty="0">
                <a:effectLst/>
              </a:rPr>
              <a:t>，可以當作作品集，放到履歷，證明自己的能力</a:t>
            </a:r>
            <a:endParaRPr lang="en-US" altLang="zh-CN" sz="3200" b="1" dirty="0">
              <a:effectLst/>
            </a:endParaRPr>
          </a:p>
          <a:p>
            <a:r>
              <a:rPr lang="en-US" altLang="zh-CN" sz="3200" b="1" dirty="0">
                <a:effectLst/>
              </a:rPr>
              <a:t>Side project 1:</a:t>
            </a:r>
          </a:p>
          <a:p>
            <a:pPr lvl="1"/>
            <a:r>
              <a:rPr lang="en-US" altLang="zh-CN" sz="2000" dirty="0">
                <a:solidFill>
                  <a:srgbClr val="7030A0"/>
                </a:solidFill>
                <a:effectLst/>
              </a:rPr>
              <a:t>https://colab.research.google.com/drive/1P2xPp88pMrEBoqZK8EMLyW-62t1WeQTp?usp=sharing</a:t>
            </a:r>
            <a:endParaRPr lang="en-US" altLang="zh-TW" sz="2000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r>
              <a:rPr lang="en-US" altLang="zh-CN" sz="3200" b="1" dirty="0">
                <a:effectLst/>
              </a:rPr>
              <a:t>Side project 2:</a:t>
            </a:r>
          </a:p>
          <a:p>
            <a:pPr lvl="1"/>
            <a:r>
              <a:rPr lang="en-US" altLang="zh-TW" sz="2200" dirty="0">
                <a:solidFill>
                  <a:srgbClr val="7030A0"/>
                </a:solidFill>
                <a:effectLst/>
              </a:rPr>
              <a:t>https://colab.research.google.com/drive/1UA-ztAg9e0AMOik3n6jDsW-9D-9Ff8qC?usp=sharing</a:t>
            </a:r>
            <a:endParaRPr lang="en-US" altLang="zh-TW" sz="2200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基礎資料分析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D39EAA-769A-4284-ACC2-30CE7E41EEC7}"/>
              </a:ext>
            </a:extLst>
          </p:cNvPr>
          <p:cNvGraphicFramePr>
            <a:graphicFrameLocks noGrp="1"/>
          </p:cNvGraphicFramePr>
          <p:nvPr/>
        </p:nvGraphicFramePr>
        <p:xfrm>
          <a:off x="138336" y="1556792"/>
          <a:ext cx="9130644" cy="1005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47">
                  <a:extLst>
                    <a:ext uri="{9D8B030D-6E8A-4147-A177-3AD203B41FA5}">
                      <a16:colId xmlns:a16="http://schemas.microsoft.com/office/drawing/2014/main" val="1814107564"/>
                    </a:ext>
                  </a:extLst>
                </a:gridCol>
                <a:gridCol w="4278949">
                  <a:extLst>
                    <a:ext uri="{9D8B030D-6E8A-4147-A177-3AD203B41FA5}">
                      <a16:colId xmlns:a16="http://schemas.microsoft.com/office/drawing/2014/main" val="217625730"/>
                    </a:ext>
                  </a:extLst>
                </a:gridCol>
                <a:gridCol w="3043548">
                  <a:extLst>
                    <a:ext uri="{9D8B030D-6E8A-4147-A177-3AD203B41FA5}">
                      <a16:colId xmlns:a16="http://schemas.microsoft.com/office/drawing/2014/main" val="3098561611"/>
                    </a:ext>
                  </a:extLst>
                </a:gridCol>
              </a:tblGrid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經營管理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原：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pandas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大數據分析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3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374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496944" cy="4248472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上面是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基礎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資料分析的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個範例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下面是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進階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資料分析的範例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56169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2701482"/>
            <a:ext cx="8867328" cy="415651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1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客戶流失率預測分析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讀取業主：</a:t>
            </a:r>
            <a:r>
              <a:rPr lang="en-US" altLang="zh-CN" sz="3200" b="1" dirty="0">
                <a:effectLst/>
              </a:rPr>
              <a:t>IBM</a:t>
            </a:r>
            <a:r>
              <a:rPr lang="zh-CN" altLang="en-US" sz="3200" b="1" dirty="0">
                <a:effectLst/>
              </a:rPr>
              <a:t>電信公司的客戶資料表</a:t>
            </a:r>
            <a:endParaRPr lang="en-US" altLang="zh-CN" sz="3200" b="1" dirty="0">
              <a:effectLst/>
            </a:endParaRPr>
          </a:p>
          <a:p>
            <a:pPr lvl="1"/>
            <a:r>
              <a:rPr lang="en-US" altLang="zh-TW" dirty="0">
                <a:effectLst/>
                <a:hlinkClick r:id="rId2"/>
              </a:rPr>
              <a:t>https://acupun.site/lecture/predict/example/resource/IBM_Churn_chi_2.csv</a:t>
            </a:r>
            <a:endParaRPr lang="en-US" altLang="zh-TW" dirty="0">
              <a:effectLst/>
            </a:endParaRPr>
          </a:p>
          <a:p>
            <a:pPr lvl="1"/>
            <a:r>
              <a:rPr lang="zh-TW" altLang="en-US" b="1" dirty="0">
                <a:effectLst/>
              </a:rPr>
              <a:t>請做預測，</a:t>
            </a:r>
            <a:r>
              <a:rPr lang="en-US" altLang="zh-TW" b="1" dirty="0">
                <a:effectLst/>
              </a:rPr>
              <a:t>IBM</a:t>
            </a:r>
            <a:r>
              <a:rPr lang="zh-TW" altLang="en-US" b="1" dirty="0">
                <a:effectLst/>
              </a:rPr>
              <a:t>電信公司，當</a:t>
            </a:r>
            <a:r>
              <a:rPr lang="en-US" altLang="zh-TW" b="1" dirty="0">
                <a:effectLst/>
              </a:rPr>
              <a:t>A</a:t>
            </a:r>
            <a:r>
              <a:rPr lang="zh-TW" altLang="en-US" b="1" dirty="0">
                <a:effectLst/>
              </a:rPr>
              <a:t>客戶的</a:t>
            </a:r>
            <a:r>
              <a:rPr lang="en-US" altLang="zh-TW" b="1" dirty="0">
                <a:effectLst/>
              </a:rPr>
              <a:t>20</a:t>
            </a:r>
            <a:r>
              <a:rPr lang="zh-TW" altLang="en-US" b="1" dirty="0">
                <a:effectLst/>
              </a:rPr>
              <a:t>個特徵值是：</a:t>
            </a:r>
            <a:r>
              <a:rPr lang="en-US" altLang="zh-TW" b="1" dirty="0">
                <a:effectLst/>
              </a:rPr>
              <a:t>【</a:t>
            </a:r>
            <a:r>
              <a:rPr lang="zh-TW" altLang="en-US" b="1" dirty="0">
                <a:effectLst/>
              </a:rPr>
              <a:t>性別，是否為老人，是否有夥伴，是否依靠別人付費，已經使用幾個月</a:t>
            </a:r>
            <a:r>
              <a:rPr lang="en-US" altLang="zh-TW" b="1" dirty="0">
                <a:effectLst/>
              </a:rPr>
              <a:t>.....】=【 Female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0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Yes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No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1</a:t>
            </a:r>
            <a:r>
              <a:rPr lang="zh-TW" altLang="en-US" b="1" dirty="0">
                <a:effectLst/>
              </a:rPr>
              <a:t>， </a:t>
            </a:r>
            <a:r>
              <a:rPr lang="en-US" altLang="zh-TW" b="1" dirty="0">
                <a:effectLst/>
              </a:rPr>
              <a:t>No.....】</a:t>
            </a:r>
            <a:r>
              <a:rPr lang="zh-TW" altLang="en-US" b="1" dirty="0">
                <a:effectLst/>
              </a:rPr>
              <a:t>，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請問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A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客戶是否會流失？</a:t>
            </a: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7CC2817-5164-41CE-97DC-3A7BF7A0BEBA}"/>
              </a:ext>
            </a:extLst>
          </p:cNvPr>
          <p:cNvGraphicFramePr>
            <a:graphicFrameLocks noGrp="1"/>
          </p:cNvGraphicFramePr>
          <p:nvPr/>
        </p:nvGraphicFramePr>
        <p:xfrm>
          <a:off x="0" y="1422222"/>
          <a:ext cx="9130644" cy="1005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47">
                  <a:extLst>
                    <a:ext uri="{9D8B030D-6E8A-4147-A177-3AD203B41FA5}">
                      <a16:colId xmlns:a16="http://schemas.microsoft.com/office/drawing/2014/main" val="4099667512"/>
                    </a:ext>
                  </a:extLst>
                </a:gridCol>
                <a:gridCol w="4278949">
                  <a:extLst>
                    <a:ext uri="{9D8B030D-6E8A-4147-A177-3AD203B41FA5}">
                      <a16:colId xmlns:a16="http://schemas.microsoft.com/office/drawing/2014/main" val="351453049"/>
                    </a:ext>
                  </a:extLst>
                </a:gridCol>
                <a:gridCol w="3043548">
                  <a:extLst>
                    <a:ext uri="{9D8B030D-6E8A-4147-A177-3AD203B41FA5}">
                      <a16:colId xmlns:a16="http://schemas.microsoft.com/office/drawing/2014/main" val="256073419"/>
                    </a:ext>
                  </a:extLst>
                </a:gridCol>
              </a:tblGrid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機器學習，</a:t>
                      </a:r>
                      <a:endParaRPr lang="en-US" altLang="zh-TW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深度學習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3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60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5157191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1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客戶流失率預測分析</a:t>
            </a:r>
            <a:endParaRPr lang="en-US" altLang="zh-CN" sz="36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根據哈佛商業評論：</a:t>
            </a:r>
            <a:r>
              <a:rPr lang="en-US" altLang="zh-TW" sz="3200" b="1" dirty="0">
                <a:effectLst/>
              </a:rPr>
              <a:t>『The Value of Keeping the Right Customers』</a:t>
            </a:r>
            <a:r>
              <a:rPr lang="zh-TW" altLang="en-US" sz="3200" b="1" dirty="0">
                <a:effectLst/>
              </a:rPr>
              <a:t>中所提到：「</a:t>
            </a:r>
            <a:r>
              <a:rPr lang="zh-TW" altLang="en-US" sz="3200" b="1" dirty="0">
                <a:effectLst/>
                <a:highlight>
                  <a:srgbClr val="FFFF00"/>
                </a:highlight>
              </a:rPr>
              <a:t>開發一個新顧客的成本是留住一個顧客的</a:t>
            </a:r>
            <a:r>
              <a:rPr lang="en-US" altLang="zh-TW" sz="3200" b="1" dirty="0">
                <a:effectLst/>
                <a:highlight>
                  <a:srgbClr val="FFFF00"/>
                </a:highlight>
              </a:rPr>
              <a:t>25</a:t>
            </a:r>
            <a:r>
              <a:rPr lang="zh-TW" altLang="en-US" sz="3200" b="1" dirty="0">
                <a:effectLst/>
                <a:highlight>
                  <a:srgbClr val="FFFF00"/>
                </a:highlight>
              </a:rPr>
              <a:t>倍</a:t>
            </a:r>
            <a:r>
              <a:rPr lang="zh-TW" altLang="en-US" sz="3200" b="1" dirty="0">
                <a:effectLst/>
              </a:rPr>
              <a:t>，而當顧客保留率上升</a:t>
            </a:r>
            <a:r>
              <a:rPr lang="en-US" altLang="zh-TW" sz="3200" b="1" dirty="0">
                <a:effectLst/>
              </a:rPr>
              <a:t>5%</a:t>
            </a:r>
            <a:r>
              <a:rPr lang="zh-TW" altLang="en-US" sz="3200" b="1" dirty="0">
                <a:effectLst/>
              </a:rPr>
              <a:t>，就可以提升</a:t>
            </a:r>
            <a:r>
              <a:rPr lang="en-US" altLang="zh-TW" sz="3200" b="1" dirty="0">
                <a:effectLst/>
              </a:rPr>
              <a:t>25%-95%</a:t>
            </a:r>
            <a:r>
              <a:rPr lang="zh-TW" altLang="en-US" sz="3200" b="1" dirty="0">
                <a:effectLst/>
              </a:rPr>
              <a:t>的利潤。」</a:t>
            </a:r>
          </a:p>
          <a:p>
            <a:pPr lvl="1"/>
            <a:r>
              <a:rPr lang="zh-TW" altLang="en-US" sz="3200" b="1" dirty="0">
                <a:effectLst/>
              </a:rPr>
              <a:t>☎所以</a:t>
            </a:r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『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留住客戶</a:t>
            </a:r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』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是提高利潤的關鍵</a:t>
            </a:r>
          </a:p>
          <a:p>
            <a:pPr lvl="1"/>
            <a:r>
              <a:rPr lang="zh-TW" altLang="en-US" sz="3200" b="1" dirty="0">
                <a:effectLst/>
              </a:rPr>
              <a:t>☎針對</a:t>
            </a:r>
            <a:r>
              <a:rPr lang="en-US" altLang="zh-TW" sz="3200" b="1" dirty="0">
                <a:effectLst/>
              </a:rPr>
              <a:t>『</a:t>
            </a:r>
            <a:r>
              <a:rPr lang="zh-TW" altLang="en-US" sz="3200" b="1" dirty="0">
                <a:effectLst/>
              </a:rPr>
              <a:t>潛在可能流失客戶群</a:t>
            </a:r>
            <a:r>
              <a:rPr lang="en-US" altLang="zh-TW" sz="3200" b="1" dirty="0">
                <a:effectLst/>
              </a:rPr>
              <a:t>』</a:t>
            </a:r>
            <a:r>
              <a:rPr lang="zh-TW" altLang="en-US" sz="3200" b="1" dirty="0">
                <a:effectLst/>
              </a:rPr>
              <a:t>重點提出因應對策，可以減緩客戶流失率</a:t>
            </a: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087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5157191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1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客戶流失率預測分析</a:t>
            </a:r>
            <a:endParaRPr lang="en-US" altLang="zh-CN" sz="36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分析報告：</a:t>
            </a:r>
            <a:endParaRPr lang="en-US" altLang="zh-CN" sz="3200" b="1" dirty="0">
              <a:effectLst/>
            </a:endParaRPr>
          </a:p>
          <a:p>
            <a:pPr lvl="1"/>
            <a:r>
              <a:rPr lang="en-US" altLang="zh-CN" sz="2000" b="1" dirty="0">
                <a:effectLst/>
                <a:hlinkClick r:id="rId2"/>
              </a:rPr>
              <a:t>https://colab.research.google.com/drive/1V3OMPkaccYJqmxXDD5Ys5KKRca4MwbOw?usp=sharing#scrollTo=Sd6DrzE7j05N</a:t>
            </a:r>
            <a:endParaRPr lang="en-US" altLang="zh-CN" sz="20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預測結果：</a:t>
            </a:r>
            <a:endParaRPr lang="zh-TW" altLang="en-US" sz="3200" b="1" dirty="0">
              <a:effectLst/>
            </a:endParaRP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FC14CB-1F39-4827-B106-D5BDC3FF0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653136"/>
            <a:ext cx="4228571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29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2701482"/>
            <a:ext cx="8867328" cy="4156517"/>
          </a:xfrm>
        </p:spPr>
        <p:txBody>
          <a:bodyPr>
            <a:normAutofit lnSpcReduction="10000"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2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客戶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價值度的評鑑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讀取業主：</a:t>
            </a:r>
            <a:r>
              <a:rPr lang="zh-TW" altLang="en-US" sz="3200" b="1" dirty="0">
                <a:effectLst/>
              </a:rPr>
              <a:t>客戶關係管理的重要檔案：</a:t>
            </a:r>
            <a:r>
              <a:rPr lang="en-US" altLang="zh-TW" sz="3200" b="1" dirty="0">
                <a:effectLst/>
              </a:rPr>
              <a:t>RFM</a:t>
            </a:r>
            <a:r>
              <a:rPr lang="zh-TW" altLang="en-US" sz="3200" b="1" dirty="0">
                <a:effectLst/>
              </a:rPr>
              <a:t>客戶價值度的評鑑資料表</a:t>
            </a:r>
          </a:p>
          <a:p>
            <a:pPr lvl="1"/>
            <a:r>
              <a:rPr lang="en-US" altLang="zh-TW" dirty="0">
                <a:effectLst/>
                <a:hlinkClick r:id="rId2"/>
              </a:rPr>
              <a:t>https://acupun.site/lecture/predict/example/resource/RFM-2-chi.xlsx</a:t>
            </a:r>
            <a:endParaRPr lang="en-US" altLang="zh-TW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最後請做預測，當</a:t>
            </a:r>
            <a:r>
              <a:rPr lang="en-US" altLang="zh-TW" sz="3200" b="1" dirty="0">
                <a:effectLst/>
              </a:rPr>
              <a:t>A</a:t>
            </a:r>
            <a:r>
              <a:rPr lang="zh-TW" altLang="en-US" sz="3200" b="1" dirty="0">
                <a:effectLst/>
              </a:rPr>
              <a:t>顧客的</a:t>
            </a:r>
            <a:r>
              <a:rPr lang="en-US" altLang="zh-TW" sz="3200" b="1" dirty="0">
                <a:effectLst/>
              </a:rPr>
              <a:t>【R,F,M】=5,2,2100</a:t>
            </a:r>
            <a:r>
              <a:rPr lang="zh-TW" altLang="en-US" sz="3200" b="1" dirty="0">
                <a:effectLst/>
              </a:rPr>
              <a:t>，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請問</a:t>
            </a:r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A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顧客是否為本公司的重要客戶</a:t>
            </a:r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=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？</a:t>
            </a: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7CC2817-5164-41CE-97DC-3A7BF7A0BEBA}"/>
              </a:ext>
            </a:extLst>
          </p:cNvPr>
          <p:cNvGraphicFramePr>
            <a:graphicFrameLocks noGrp="1"/>
          </p:cNvGraphicFramePr>
          <p:nvPr/>
        </p:nvGraphicFramePr>
        <p:xfrm>
          <a:off x="0" y="1422222"/>
          <a:ext cx="9130644" cy="1005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47">
                  <a:extLst>
                    <a:ext uri="{9D8B030D-6E8A-4147-A177-3AD203B41FA5}">
                      <a16:colId xmlns:a16="http://schemas.microsoft.com/office/drawing/2014/main" val="4099667512"/>
                    </a:ext>
                  </a:extLst>
                </a:gridCol>
                <a:gridCol w="4278949">
                  <a:extLst>
                    <a:ext uri="{9D8B030D-6E8A-4147-A177-3AD203B41FA5}">
                      <a16:colId xmlns:a16="http://schemas.microsoft.com/office/drawing/2014/main" val="351453049"/>
                    </a:ext>
                  </a:extLst>
                </a:gridCol>
                <a:gridCol w="3043548">
                  <a:extLst>
                    <a:ext uri="{9D8B030D-6E8A-4147-A177-3AD203B41FA5}">
                      <a16:colId xmlns:a16="http://schemas.microsoft.com/office/drawing/2014/main" val="256073419"/>
                    </a:ext>
                  </a:extLst>
                </a:gridCol>
              </a:tblGrid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機器學習，</a:t>
                      </a:r>
                      <a:endParaRPr lang="en-US" altLang="zh-TW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深度學習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3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1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355FDBD-85A6-4541-AE96-313EFFB8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101" y="1484784"/>
            <a:ext cx="9144000" cy="2548880"/>
          </a:xfrm>
        </p:spPr>
        <p:txBody>
          <a:bodyPr>
            <a:normAutofit lnSpcReduction="10000"/>
          </a:bodyPr>
          <a:lstStyle/>
          <a:p>
            <a:r>
              <a:rPr lang="zh-TW" altLang="en-US" b="1" dirty="0">
                <a:effectLst/>
              </a:rPr>
              <a:t>☎工作職稱：</a:t>
            </a:r>
            <a:r>
              <a:rPr lang="en-US" altLang="zh-TW" b="1" dirty="0">
                <a:effectLst/>
              </a:rPr>
              <a:t>DA/BA/DS/DE</a:t>
            </a:r>
            <a:r>
              <a:rPr lang="zh-TW" altLang="en-US" b="1" dirty="0">
                <a:effectLst/>
              </a:rPr>
              <a:t>：</a:t>
            </a:r>
            <a:br>
              <a:rPr lang="zh-TW" altLang="en-US" b="1" dirty="0">
                <a:effectLst/>
              </a:rPr>
            </a:br>
            <a:r>
              <a:rPr lang="en-US" altLang="zh-CN" b="1" dirty="0">
                <a:effectLst/>
              </a:rPr>
              <a:t>BA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Business Analyst</a:t>
            </a:r>
            <a:r>
              <a:rPr lang="zh-TW" altLang="en-US" b="1" dirty="0">
                <a:effectLst/>
              </a:rPr>
              <a:t>商業分析師（商業決策建議）</a:t>
            </a:r>
            <a:br>
              <a:rPr lang="zh-TW" altLang="en-US" b="1" dirty="0">
                <a:effectLst/>
              </a:rPr>
            </a:br>
            <a:r>
              <a:rPr lang="en-US" altLang="zh-CN" b="1" dirty="0">
                <a:effectLst/>
              </a:rPr>
              <a:t>DE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Data Engineer</a:t>
            </a:r>
            <a:r>
              <a:rPr lang="zh-TW" altLang="en-US" b="1" dirty="0">
                <a:effectLst/>
              </a:rPr>
              <a:t>數據工程師</a:t>
            </a:r>
            <a:r>
              <a:rPr lang="en-US" altLang="zh-TW" b="1" dirty="0">
                <a:effectLst/>
              </a:rPr>
              <a:t>(</a:t>
            </a:r>
            <a:r>
              <a:rPr lang="zh-TW" altLang="en-US" b="1" dirty="0">
                <a:effectLst/>
              </a:rPr>
              <a:t>基礎第一線數據處理</a:t>
            </a:r>
            <a:r>
              <a:rPr lang="en-US" altLang="zh-TW" b="1" dirty="0">
                <a:effectLst/>
              </a:rPr>
              <a:t>)</a:t>
            </a:r>
            <a:br>
              <a:rPr lang="zh-TW" altLang="en-US" b="1" dirty="0">
                <a:effectLst/>
              </a:rPr>
            </a:br>
            <a:r>
              <a:rPr lang="en-US" altLang="zh-TW" b="1" dirty="0">
                <a:effectLst/>
              </a:rPr>
              <a:t>DA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Data Analyst</a:t>
            </a:r>
            <a:r>
              <a:rPr lang="zh-TW" altLang="en-US" b="1" dirty="0">
                <a:effectLst/>
              </a:rPr>
              <a:t>資料分析師（適用各領域的數據處理工作）</a:t>
            </a:r>
            <a:br>
              <a:rPr lang="zh-TW" altLang="en-US" b="1" dirty="0">
                <a:effectLst/>
              </a:rPr>
            </a:br>
            <a:r>
              <a:rPr lang="en-US" altLang="zh-CN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DS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Data Scientist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資料科學家（人工智慧建模</a:t>
            </a:r>
            <a:r>
              <a:rPr lang="zh-CN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預測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）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D4A907C-D083-469C-9414-407A218C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-4010"/>
            <a:ext cx="8229600" cy="1265238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>
                <a:latin typeface="+mn-lt"/>
                <a:ea typeface="+mn-ea"/>
                <a:cs typeface="+mn-cs"/>
              </a:rPr>
              <a:t>資料分析相關的工作職稱</a:t>
            </a:r>
            <a:endParaRPr lang="zh-TW" altLang="en-US" sz="6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scope3.png (1118×362)">
            <a:extLst>
              <a:ext uri="{FF2B5EF4-FFF2-40B4-BE49-F238E27FC236}">
                <a16:creationId xmlns:a16="http://schemas.microsoft.com/office/drawing/2014/main" id="{FC0CB41A-3215-4164-8BB0-690737531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" y="3897313"/>
            <a:ext cx="9144000" cy="296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09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556792"/>
            <a:ext cx="8867328" cy="5301207"/>
          </a:xfrm>
        </p:spPr>
        <p:txBody>
          <a:bodyPr>
            <a:normAutofit fontScale="92500"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2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客戶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價值度的評鑑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r>
              <a:rPr lang="zh-TW" altLang="en-US" b="1" dirty="0">
                <a:effectLst/>
              </a:rPr>
              <a:t>美國數據庫行銷研究所亞瑟</a:t>
            </a:r>
            <a:r>
              <a:rPr lang="en-US" altLang="zh-TW" b="1" dirty="0">
                <a:effectLst/>
              </a:rPr>
              <a:t>‧</a:t>
            </a:r>
            <a:r>
              <a:rPr lang="zh-TW" altLang="en-US" b="1" dirty="0">
                <a:effectLst/>
              </a:rPr>
              <a:t>修斯（</a:t>
            </a:r>
            <a:r>
              <a:rPr lang="en-US" altLang="zh-TW" b="1" dirty="0">
                <a:effectLst/>
              </a:rPr>
              <a:t>Arthur Hughes</a:t>
            </a:r>
            <a:r>
              <a:rPr lang="zh-TW" altLang="en-US" b="1" dirty="0">
                <a:effectLst/>
              </a:rPr>
              <a:t>）指出，顧客資料庫中有 </a:t>
            </a:r>
            <a:r>
              <a:rPr lang="en-US" altLang="zh-TW" b="1" dirty="0">
                <a:effectLst/>
                <a:highlight>
                  <a:srgbClr val="FFFF00"/>
                </a:highlight>
              </a:rPr>
              <a:t>3 </a:t>
            </a:r>
            <a:r>
              <a:rPr lang="zh-TW" altLang="en-US" b="1" dirty="0">
                <a:effectLst/>
                <a:highlight>
                  <a:srgbClr val="FFFF00"/>
                </a:highlight>
              </a:rPr>
              <a:t>項重要指標，可以分析顧客的價值</a:t>
            </a:r>
            <a:endParaRPr lang="zh-TW" altLang="en-US" b="1" dirty="0">
              <a:effectLst/>
            </a:endParaRPr>
          </a:p>
          <a:p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R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：最近一次消費（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recency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）：</a:t>
            </a:r>
          </a:p>
          <a:p>
            <a:pPr lvl="1"/>
            <a:r>
              <a:rPr lang="zh-TW" altLang="en-US" b="1" dirty="0">
                <a:solidFill>
                  <a:srgbClr val="7030A0"/>
                </a:solidFill>
                <a:effectLst/>
              </a:rPr>
              <a:t>顧客上次消費時間愈近，價值愈大。</a:t>
            </a:r>
          </a:p>
          <a:p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F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：消費頻率（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frequency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）。</a:t>
            </a:r>
            <a:r>
              <a:rPr lang="zh-TW" altLang="en-US" b="1" dirty="0">
                <a:effectLst/>
              </a:rPr>
              <a:t>顧客在一個月或一年中，買了多少次東西？</a:t>
            </a:r>
          </a:p>
          <a:p>
            <a:pPr lvl="1"/>
            <a:r>
              <a:rPr lang="zh-TW" altLang="en-US" b="1" dirty="0">
                <a:solidFill>
                  <a:srgbClr val="7030A0"/>
                </a:solidFill>
                <a:effectLst/>
              </a:rPr>
              <a:t>購買頻率愈高，用戶價值愈大。</a:t>
            </a:r>
          </a:p>
          <a:p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：消費金額（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monetary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）。</a:t>
            </a:r>
            <a:r>
              <a:rPr lang="zh-TW" altLang="en-US" b="1" dirty="0">
                <a:effectLst/>
              </a:rPr>
              <a:t>顧客一共在產品上花了多少錢？創造了多少利潤？</a:t>
            </a:r>
          </a:p>
          <a:p>
            <a:pPr lvl="1"/>
            <a:r>
              <a:rPr lang="zh-TW" altLang="en-US" b="1" dirty="0">
                <a:solidFill>
                  <a:srgbClr val="7030A0"/>
                </a:solidFill>
                <a:effectLst/>
              </a:rPr>
              <a:t>消費金額愈高，用戶價值愈大。</a:t>
            </a: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450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CB9BAE8-0F54-46F4-8BC1-51CC6CB0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5336FBF-3A08-440C-9120-1353C865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 descr="5-4-1.PNG">
            <a:extLst>
              <a:ext uri="{FF2B5EF4-FFF2-40B4-BE49-F238E27FC236}">
                <a16:creationId xmlns:a16="http://schemas.microsoft.com/office/drawing/2014/main" id="{32215407-D2FF-43F1-A627-29075BD16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3" y="170834"/>
            <a:ext cx="9023027" cy="630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331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556792"/>
            <a:ext cx="8867328" cy="530120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2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客戶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價值度的評鑑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4400" b="1" dirty="0">
                <a:effectLst/>
              </a:rPr>
              <a:t>分析報告：</a:t>
            </a:r>
            <a:endParaRPr lang="en-US" altLang="zh-CN" sz="4400" b="1" dirty="0">
              <a:effectLst/>
            </a:endParaRPr>
          </a:p>
          <a:p>
            <a:pPr lvl="1"/>
            <a:r>
              <a:rPr lang="en-US" altLang="zh-CN" sz="1800" b="1" dirty="0">
                <a:effectLst/>
                <a:hlinkClick r:id="rId2"/>
              </a:rPr>
              <a:t>https://colab.research.google.com/drive/1mqvr_AEj409bk41_uB7lRi-d2GhNgNaB?usp=sharing#scrollTo=j9QzfMdSODOy</a:t>
            </a:r>
            <a:endParaRPr lang="en-US" altLang="zh-CN" sz="1800" b="1" dirty="0">
              <a:effectLst/>
            </a:endParaRPr>
          </a:p>
          <a:p>
            <a:pPr lvl="1"/>
            <a:r>
              <a:rPr lang="zh-CN" altLang="en-US" sz="4400" b="1" dirty="0">
                <a:effectLst/>
              </a:rPr>
              <a:t>預測結果：</a:t>
            </a:r>
            <a:endParaRPr lang="zh-TW" altLang="en-US" sz="4400" b="1" dirty="0">
              <a:effectLst/>
            </a:endParaRP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ACA4A4-47CF-421F-86FD-8EE4C5E61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31" y="5013176"/>
            <a:ext cx="8542857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04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2701482"/>
            <a:ext cx="8867328" cy="415651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3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房價預測分析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讀取業主：影響房價的</a:t>
            </a:r>
            <a:r>
              <a:rPr lang="en-US" altLang="zh-CN" sz="3200" b="1" dirty="0">
                <a:effectLst/>
              </a:rPr>
              <a:t>13</a:t>
            </a:r>
            <a:r>
              <a:rPr lang="zh-CN" altLang="en-US" sz="3200" b="1" dirty="0">
                <a:effectLst/>
              </a:rPr>
              <a:t>個特徵參數</a:t>
            </a:r>
            <a:r>
              <a:rPr lang="zh-TW" altLang="en-US" sz="3200" b="1" dirty="0">
                <a:effectLst/>
              </a:rPr>
              <a:t>資料表</a:t>
            </a:r>
          </a:p>
          <a:p>
            <a:pPr lvl="1"/>
            <a:r>
              <a:rPr lang="en-US" altLang="zh-TW" dirty="0">
                <a:effectLst/>
                <a:hlinkClick r:id="rId2"/>
              </a:rPr>
              <a:t>https://acupun.site/lecture/predict/example/resource/boston-chi.csv</a:t>
            </a:r>
            <a:endParaRPr lang="en-US" altLang="zh-TW" dirty="0">
              <a:effectLst/>
            </a:endParaRP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</a:rPr>
              <a:t>請預測</a:t>
            </a:r>
            <a:r>
              <a:rPr lang="zh-TW" altLang="en-US" b="1" dirty="0">
                <a:effectLst/>
              </a:rPr>
              <a:t>：當特徵變數</a:t>
            </a:r>
            <a:r>
              <a:rPr lang="en-US" altLang="zh-TW" b="1" dirty="0">
                <a:effectLst/>
              </a:rPr>
              <a:t>【</a:t>
            </a:r>
            <a:r>
              <a:rPr lang="zh-TW" altLang="en-US" b="1" dirty="0">
                <a:effectLst/>
              </a:rPr>
              <a:t>犯罪率，當地</a:t>
            </a:r>
            <a:r>
              <a:rPr lang="en-US" altLang="zh-TW" b="1" dirty="0">
                <a:effectLst/>
              </a:rPr>
              <a:t>2.5</a:t>
            </a:r>
            <a:r>
              <a:rPr lang="zh-TW" altLang="en-US" b="1" dirty="0">
                <a:effectLst/>
              </a:rPr>
              <a:t>萬平方英尺以上房子比例，非零售業的營業面積比例，是否靠近河邊，一氧化氮濃度，平均房間數，當地</a:t>
            </a:r>
            <a:r>
              <a:rPr lang="en-US" altLang="zh-TW" b="1" dirty="0">
                <a:effectLst/>
              </a:rPr>
              <a:t>1940</a:t>
            </a:r>
            <a:r>
              <a:rPr lang="zh-TW" altLang="en-US" b="1" dirty="0">
                <a:effectLst/>
              </a:rPr>
              <a:t>年前老房子比率，與波士頓工業區的距離，徑向公路的通達指數，每</a:t>
            </a:r>
            <a:r>
              <a:rPr lang="en-US" altLang="zh-TW" b="1" dirty="0">
                <a:effectLst/>
              </a:rPr>
              <a:t>1</a:t>
            </a:r>
            <a:r>
              <a:rPr lang="zh-TW" altLang="en-US" b="1" dirty="0">
                <a:effectLst/>
              </a:rPr>
              <a:t>萬美元的所需繳的財產稅，當地的老師比例，當地黑人比例，中下階級的比率，房價</a:t>
            </a:r>
            <a:r>
              <a:rPr lang="en-US" altLang="zh-TW" b="1" dirty="0">
                <a:effectLst/>
              </a:rPr>
              <a:t>】</a:t>
            </a:r>
          </a:p>
          <a:p>
            <a:pPr lvl="1"/>
            <a:r>
              <a:rPr lang="en-US" altLang="zh-TW" b="1" dirty="0">
                <a:effectLst/>
              </a:rPr>
              <a:t>=[[0.00632, 18.0, 2.31, 0, 0.538, 6.575, 65.2, 4.0900, 1, 296, 15.3, 396.90, 4.98]]</a:t>
            </a:r>
            <a:r>
              <a:rPr lang="zh-TW" altLang="en-US" b="1" dirty="0">
                <a:effectLst/>
              </a:rPr>
              <a:t>時，</a:t>
            </a:r>
            <a:r>
              <a:rPr lang="zh-TW" altLang="en-US" b="1" dirty="0">
                <a:effectLst/>
                <a:highlight>
                  <a:srgbClr val="FFFF00"/>
                </a:highlight>
              </a:rPr>
              <a:t>房價</a:t>
            </a:r>
            <a:r>
              <a:rPr lang="en-US" altLang="zh-TW" b="1" dirty="0">
                <a:effectLst/>
                <a:highlight>
                  <a:srgbClr val="FFFF00"/>
                </a:highlight>
              </a:rPr>
              <a:t>=?</a:t>
            </a: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7CC2817-5164-41CE-97DC-3A7BF7A0BEBA}"/>
              </a:ext>
            </a:extLst>
          </p:cNvPr>
          <p:cNvGraphicFramePr>
            <a:graphicFrameLocks noGrp="1"/>
          </p:cNvGraphicFramePr>
          <p:nvPr/>
        </p:nvGraphicFramePr>
        <p:xfrm>
          <a:off x="0" y="1422222"/>
          <a:ext cx="9130644" cy="1005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47">
                  <a:extLst>
                    <a:ext uri="{9D8B030D-6E8A-4147-A177-3AD203B41FA5}">
                      <a16:colId xmlns:a16="http://schemas.microsoft.com/office/drawing/2014/main" val="4099667512"/>
                    </a:ext>
                  </a:extLst>
                </a:gridCol>
                <a:gridCol w="4278949">
                  <a:extLst>
                    <a:ext uri="{9D8B030D-6E8A-4147-A177-3AD203B41FA5}">
                      <a16:colId xmlns:a16="http://schemas.microsoft.com/office/drawing/2014/main" val="351453049"/>
                    </a:ext>
                  </a:extLst>
                </a:gridCol>
                <a:gridCol w="3043548">
                  <a:extLst>
                    <a:ext uri="{9D8B030D-6E8A-4147-A177-3AD203B41FA5}">
                      <a16:colId xmlns:a16="http://schemas.microsoft.com/office/drawing/2014/main" val="256073419"/>
                    </a:ext>
                  </a:extLst>
                </a:gridCol>
              </a:tblGrid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機器學習，</a:t>
                      </a:r>
                      <a:endParaRPr lang="en-US" altLang="zh-TW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深度學習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3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69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412776"/>
            <a:ext cx="8867328" cy="530120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3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房價預測分析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4000" b="1" dirty="0">
                <a:effectLst/>
              </a:rPr>
              <a:t>分析報告：</a:t>
            </a:r>
            <a:endParaRPr lang="en-US" altLang="zh-CN" sz="4000" b="1" dirty="0">
              <a:effectLst/>
            </a:endParaRPr>
          </a:p>
          <a:p>
            <a:pPr lvl="1"/>
            <a:r>
              <a:rPr lang="en-US" altLang="zh-CN" sz="1800" b="1" dirty="0">
                <a:effectLst/>
                <a:hlinkClick r:id="rId2"/>
              </a:rPr>
              <a:t>https://colab.research.google.com/drive/1WhvTGxZmIJoMZlZWe1xiAvtX7-CVjbp5?usp=sharing#scrollTo=PBVhChI38SMu</a:t>
            </a:r>
            <a:endParaRPr lang="en-US" altLang="zh-CN" sz="1800" b="1" dirty="0">
              <a:effectLst/>
            </a:endParaRPr>
          </a:p>
          <a:p>
            <a:pPr lvl="1"/>
            <a:r>
              <a:rPr lang="zh-CN" altLang="en-US" sz="4000" b="1" dirty="0">
                <a:effectLst/>
              </a:rPr>
              <a:t>預測結果：</a:t>
            </a:r>
            <a:endParaRPr lang="zh-TW" altLang="en-US" sz="4000" b="1" dirty="0">
              <a:effectLst/>
            </a:endParaRP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0F564D-A30C-45AA-9D5A-B3EA0D1A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71" y="4191727"/>
            <a:ext cx="8542857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73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2701482"/>
            <a:ext cx="8867328" cy="415651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4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信用卡盜刷詐欺預測分析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讀取業主：歐盟某公司</a:t>
            </a:r>
            <a:r>
              <a:rPr lang="en-US" altLang="zh-CN" sz="3200" b="1" dirty="0">
                <a:effectLst/>
              </a:rPr>
              <a:t>28</a:t>
            </a:r>
            <a:r>
              <a:rPr lang="zh-CN" altLang="en-US" sz="3200" b="1" dirty="0">
                <a:effectLst/>
              </a:rPr>
              <a:t>萬筆信用卡</a:t>
            </a:r>
            <a:r>
              <a:rPr lang="zh-TW" altLang="en-US" sz="3200" b="1" dirty="0">
                <a:effectLst/>
              </a:rPr>
              <a:t>資料表</a:t>
            </a:r>
          </a:p>
          <a:p>
            <a:pPr lvl="1"/>
            <a:r>
              <a:rPr lang="en-US" altLang="zh-TW" dirty="0">
                <a:effectLst/>
                <a:hlinkClick r:id="rId2"/>
              </a:rPr>
              <a:t>https://acupun.site/lecture/predict/example/resource/creditcard-chi.csv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</a:rPr>
              <a:t>請做預測</a:t>
            </a:r>
            <a:r>
              <a:rPr lang="zh-TW" altLang="en-US" b="1" dirty="0">
                <a:effectLst/>
              </a:rPr>
              <a:t>，歐洲信用卡公司，當</a:t>
            </a:r>
            <a:r>
              <a:rPr lang="en-US" altLang="zh-TW" b="1" dirty="0">
                <a:effectLst/>
              </a:rPr>
              <a:t>A</a:t>
            </a:r>
            <a:r>
              <a:rPr lang="zh-TW" altLang="en-US" b="1" dirty="0">
                <a:effectLst/>
              </a:rPr>
              <a:t>客戶的</a:t>
            </a:r>
            <a:r>
              <a:rPr lang="en-US" altLang="zh-TW" b="1" dirty="0">
                <a:effectLst/>
              </a:rPr>
              <a:t>29</a:t>
            </a:r>
            <a:r>
              <a:rPr lang="zh-TW" altLang="en-US" b="1" dirty="0">
                <a:effectLst/>
              </a:rPr>
              <a:t>個特徵值是：</a:t>
            </a:r>
            <a:r>
              <a:rPr lang="en-US" altLang="zh-TW" b="1" dirty="0">
                <a:effectLst/>
              </a:rPr>
              <a:t>【v1,v2,v3,v4,v5.....】=【 Female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0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Yes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No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1</a:t>
            </a:r>
            <a:r>
              <a:rPr lang="zh-TW" altLang="en-US" b="1" dirty="0">
                <a:effectLst/>
              </a:rPr>
              <a:t>， </a:t>
            </a:r>
            <a:r>
              <a:rPr lang="en-US" altLang="zh-TW" b="1" dirty="0">
                <a:effectLst/>
              </a:rPr>
              <a:t>No.....】</a:t>
            </a:r>
            <a:r>
              <a:rPr lang="zh-TW" altLang="en-US" b="1" dirty="0">
                <a:effectLst/>
              </a:rPr>
              <a:t>，</a:t>
            </a: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</a:rPr>
              <a:t>請問</a:t>
            </a:r>
            <a:r>
              <a:rPr lang="en-US" altLang="zh-TW" b="1" dirty="0">
                <a:effectLst/>
                <a:highlight>
                  <a:srgbClr val="FFFF00"/>
                </a:highlight>
              </a:rPr>
              <a:t>A</a:t>
            </a:r>
            <a:r>
              <a:rPr lang="zh-TW" altLang="en-US" b="1" dirty="0">
                <a:effectLst/>
                <a:highlight>
                  <a:srgbClr val="FFFF00"/>
                </a:highlight>
              </a:rPr>
              <a:t>客戶是否會盜刷詐欺信用卡？</a:t>
            </a: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7CC2817-5164-41CE-97DC-3A7BF7A0BEBA}"/>
              </a:ext>
            </a:extLst>
          </p:cNvPr>
          <p:cNvGraphicFramePr>
            <a:graphicFrameLocks noGrp="1"/>
          </p:cNvGraphicFramePr>
          <p:nvPr/>
        </p:nvGraphicFramePr>
        <p:xfrm>
          <a:off x="0" y="1422222"/>
          <a:ext cx="9130644" cy="1005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47">
                  <a:extLst>
                    <a:ext uri="{9D8B030D-6E8A-4147-A177-3AD203B41FA5}">
                      <a16:colId xmlns:a16="http://schemas.microsoft.com/office/drawing/2014/main" val="4099667512"/>
                    </a:ext>
                  </a:extLst>
                </a:gridCol>
                <a:gridCol w="4278949">
                  <a:extLst>
                    <a:ext uri="{9D8B030D-6E8A-4147-A177-3AD203B41FA5}">
                      <a16:colId xmlns:a16="http://schemas.microsoft.com/office/drawing/2014/main" val="351453049"/>
                    </a:ext>
                  </a:extLst>
                </a:gridCol>
                <a:gridCol w="3043548">
                  <a:extLst>
                    <a:ext uri="{9D8B030D-6E8A-4147-A177-3AD203B41FA5}">
                      <a16:colId xmlns:a16="http://schemas.microsoft.com/office/drawing/2014/main" val="256073419"/>
                    </a:ext>
                  </a:extLst>
                </a:gridCol>
              </a:tblGrid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機器學習，</a:t>
                      </a:r>
                      <a:endParaRPr lang="en-US" altLang="zh-TW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深度學習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3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559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556792"/>
            <a:ext cx="8867328" cy="530120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4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信用卡盜刷詐欺預測分析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600" b="1" dirty="0">
                <a:effectLst/>
              </a:rPr>
              <a:t>分析報告：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CN" sz="2000" b="1" dirty="0">
                <a:effectLst/>
                <a:hlinkClick r:id="rId2"/>
              </a:rPr>
              <a:t>https://colab.research.google.com/drive/1a0ik0XQDONem_kfd_OhMktlXHlIJlZVf?usp=sharing#scrollTo=PBVhChI38SMu</a:t>
            </a:r>
            <a:endParaRPr lang="en-US" altLang="zh-CN" sz="2000" b="1" dirty="0">
              <a:effectLst/>
            </a:endParaRPr>
          </a:p>
          <a:p>
            <a:pPr lvl="1"/>
            <a:r>
              <a:rPr lang="zh-CN" altLang="en-US" sz="3600" b="1" dirty="0">
                <a:effectLst/>
              </a:rPr>
              <a:t>預測結果：</a:t>
            </a:r>
            <a:endParaRPr lang="zh-TW" altLang="en-US" sz="3600" b="1" dirty="0">
              <a:effectLst/>
            </a:endParaRP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F49B75-6741-44AE-917A-35AB38F63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915124"/>
            <a:ext cx="4114286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44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556792"/>
            <a:ext cx="8867328" cy="530120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4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信用卡盜刷詐欺預測分析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600" b="1" dirty="0">
                <a:effectLst/>
                <a:highlight>
                  <a:srgbClr val="FFFF00"/>
                </a:highlight>
              </a:rPr>
              <a:t>你預測的準不準確呢？</a:t>
            </a:r>
            <a:endParaRPr lang="en-US" altLang="zh-CN" sz="3600" b="1" dirty="0">
              <a:effectLst/>
              <a:highlight>
                <a:srgbClr val="FFFF00"/>
              </a:highlight>
            </a:endParaRPr>
          </a:p>
          <a:p>
            <a:pPr lvl="1"/>
            <a:r>
              <a:rPr lang="zh-CN" altLang="en-US" sz="3600" b="1" dirty="0">
                <a:effectLst/>
              </a:rPr>
              <a:t>計算所建立的</a:t>
            </a:r>
            <a:r>
              <a:rPr lang="en-US" altLang="zh-CN" sz="3600" b="1" dirty="0">
                <a:effectLst/>
              </a:rPr>
              <a:t>AI</a:t>
            </a:r>
            <a:r>
              <a:rPr lang="zh-CN" altLang="en-US" sz="3600" b="1" dirty="0">
                <a:effectLst/>
              </a:rPr>
              <a:t>模型整體準確率：</a:t>
            </a:r>
            <a:endParaRPr lang="zh-TW" altLang="en-US" sz="3600" b="1" dirty="0">
              <a:effectLst/>
            </a:endParaRP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3CEFF5-896F-43C7-891A-7B764E6A8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86" y="4005064"/>
            <a:ext cx="8238095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30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496944" cy="554461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你有沒有辦法？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當拿到任何的商業資料集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都有能力做出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60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CN" altLang="en-US" sz="60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基礎數據分析報告</a:t>
            </a:r>
            <a:endParaRPr lang="en-US" altLang="zh-CN" sz="6000" b="1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60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CN" altLang="en-US" sz="60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進階預測分析報告</a:t>
            </a:r>
            <a:endParaRPr lang="en-US" altLang="zh-CN" sz="6000" b="1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0476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496944" cy="554461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zh-CN" altLang="en-US" sz="6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如何才有能力用自己的想法分析，寫出來</a:t>
            </a:r>
            <a:endParaRPr lang="en-US" altLang="zh-CN" sz="6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CN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關鍵是必須要先內化成自己的</a:t>
            </a:r>
            <a:endParaRPr lang="en-US" altLang="zh-CN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1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這是一種硬實力</a:t>
            </a:r>
            <a:endParaRPr lang="en-US" altLang="zh-CN" sz="6100" b="1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249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0" y="1570112"/>
            <a:ext cx="8496943" cy="4307160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所以這門課</a:t>
            </a:r>
            <a:endParaRPr lang="en-US" altLang="zh-CN" sz="6600" b="1" dirty="0"/>
          </a:p>
          <a:p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人工智慧跨域</a:t>
            </a:r>
            <a:r>
              <a:rPr lang="en-US" altLang="zh-CN" sz="4000" b="1" dirty="0"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商情預測</a:t>
            </a:r>
            <a:r>
              <a:rPr lang="en-US" altLang="zh-CN" sz="4000" b="1" dirty="0">
                <a:latin typeface="微軟正黑體" pitchFamily="34" charset="-120"/>
                <a:ea typeface="微軟正黑體" pitchFamily="34" charset="-120"/>
              </a:rPr>
              <a:t>』</a:t>
            </a:r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之應用</a:t>
            </a:r>
            <a:endParaRPr lang="en-US" altLang="zh-CN" sz="4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學習後，是有相對應的工作職缺的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0072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79FF4A-BECF-499F-B0BE-FE8D9EDF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zh-CN" altLang="en-US" sz="4000" b="1" dirty="0">
                <a:highlight>
                  <a:srgbClr val="FFFF00"/>
                </a:highlight>
              </a:rPr>
              <a:t>情況</a:t>
            </a:r>
            <a:r>
              <a:rPr lang="en-US" altLang="zh-CN" sz="4000" b="1" dirty="0">
                <a:highlight>
                  <a:srgbClr val="FFFF00"/>
                </a:highlight>
              </a:rPr>
              <a:t>1</a:t>
            </a:r>
            <a:r>
              <a:rPr lang="zh-CN" altLang="en-US" sz="4000" b="1" dirty="0">
                <a:highlight>
                  <a:srgbClr val="FFFF00"/>
                </a:highlight>
              </a:rPr>
              <a:t>：長期的程式訓練</a:t>
            </a:r>
            <a:endParaRPr lang="en-US" altLang="zh-CN" sz="4000" b="1" dirty="0">
              <a:highlight>
                <a:srgbClr val="FFFF00"/>
              </a:highlight>
            </a:endParaRPr>
          </a:p>
          <a:p>
            <a:pPr lvl="1"/>
            <a:r>
              <a:rPr lang="zh-CN" altLang="en-US" sz="3600" b="1" dirty="0">
                <a:solidFill>
                  <a:srgbClr val="C00000"/>
                </a:solidFill>
              </a:rPr>
              <a:t>例如，資訊科系</a:t>
            </a:r>
            <a:endParaRPr lang="en-US" altLang="zh-CN" sz="3600" b="1" dirty="0">
              <a:solidFill>
                <a:srgbClr val="C00000"/>
              </a:solidFill>
            </a:endParaRPr>
          </a:p>
          <a:p>
            <a:r>
              <a:rPr lang="zh-CN" altLang="en-US" sz="4000" b="1" dirty="0"/>
              <a:t>或是</a:t>
            </a:r>
            <a:endParaRPr lang="en-US" altLang="zh-CN" sz="4000" b="1" dirty="0"/>
          </a:p>
          <a:p>
            <a:r>
              <a:rPr lang="zh-CN" altLang="en-US" sz="4000" b="1" dirty="0">
                <a:highlight>
                  <a:srgbClr val="FFFF00"/>
                </a:highlight>
              </a:rPr>
              <a:t>情況</a:t>
            </a:r>
            <a:r>
              <a:rPr lang="en-US" altLang="zh-CN" sz="4000" b="1" dirty="0">
                <a:highlight>
                  <a:srgbClr val="FFFF00"/>
                </a:highlight>
              </a:rPr>
              <a:t>2</a:t>
            </a:r>
            <a:r>
              <a:rPr lang="zh-CN" altLang="en-US" sz="4000" b="1" dirty="0">
                <a:highlight>
                  <a:srgbClr val="FFFF00"/>
                </a:highlight>
              </a:rPr>
              <a:t>：內化的程度足夠</a:t>
            </a:r>
            <a:endParaRPr lang="en-US" altLang="zh-CN" sz="4000" b="1" dirty="0">
              <a:highlight>
                <a:srgbClr val="FFFF00"/>
              </a:highlight>
            </a:endParaRPr>
          </a:p>
          <a:p>
            <a:pPr lvl="1"/>
            <a:r>
              <a:rPr lang="zh-CN" altLang="en-US" sz="3600" b="1" dirty="0">
                <a:solidFill>
                  <a:srgbClr val="C00000"/>
                </a:solidFill>
              </a:rPr>
              <a:t>例如，課程的訓練足夠</a:t>
            </a:r>
            <a:endParaRPr lang="en-US" altLang="zh-CN" sz="3600" b="1" dirty="0">
              <a:solidFill>
                <a:srgbClr val="C00000"/>
              </a:solidFill>
            </a:endParaRPr>
          </a:p>
          <a:p>
            <a:pPr lvl="1"/>
            <a:endParaRPr lang="en-US" altLang="zh-CN" sz="3600" b="1" dirty="0"/>
          </a:p>
          <a:p>
            <a:r>
              <a:rPr lang="zh-CN" altLang="en-US" sz="4800" b="1" dirty="0">
                <a:solidFill>
                  <a:srgbClr val="7030A0"/>
                </a:solidFill>
              </a:rPr>
              <a:t>內化是什麼，如何才能內化？</a:t>
            </a:r>
            <a:endParaRPr lang="en-US" altLang="zh-CN" sz="4800" b="1" dirty="0">
              <a:solidFill>
                <a:srgbClr val="7030A0"/>
              </a:solidFill>
            </a:endParaRPr>
          </a:p>
          <a:p>
            <a:pPr lvl="1"/>
            <a:endParaRPr lang="en-US" altLang="zh-CN" sz="3600" b="1" dirty="0"/>
          </a:p>
          <a:p>
            <a:pPr lvl="1"/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9CA51F-2A5B-4A1F-BFD0-2698FAF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什麼情況才敢去做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數據分析的資訊相關工作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1211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79FF4A-BECF-499F-B0BE-FE8D9EDF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000" b="1" dirty="0"/>
              <a:t>1.</a:t>
            </a:r>
            <a:r>
              <a:rPr lang="zh-CN" altLang="en-US" sz="4000" b="1" dirty="0"/>
              <a:t>寫程式有內化的人</a:t>
            </a:r>
            <a:endParaRPr lang="en-US" altLang="zh-CN" sz="4000" b="1" dirty="0"/>
          </a:p>
          <a:p>
            <a:pPr lvl="1"/>
            <a:r>
              <a:rPr lang="zh-CN" altLang="en-US" sz="3600" b="1" dirty="0"/>
              <a:t>會有</a:t>
            </a:r>
            <a:r>
              <a:rPr lang="en-US" altLang="zh-CN" sz="3600" b="1" dirty="0"/>
              <a:t>『</a:t>
            </a:r>
            <a:r>
              <a:rPr lang="zh-CN" altLang="en-US" sz="3600" b="1" dirty="0"/>
              <a:t>程式腦</a:t>
            </a:r>
            <a:r>
              <a:rPr lang="en-US" altLang="zh-CN" sz="3600" b="1" dirty="0"/>
              <a:t>』</a:t>
            </a:r>
            <a:r>
              <a:rPr lang="zh-CN" altLang="en-US" sz="3600" b="1" dirty="0"/>
              <a:t>被訓練出來</a:t>
            </a:r>
            <a:endParaRPr lang="en-US" altLang="zh-CN" sz="3600" b="1" dirty="0"/>
          </a:p>
          <a:p>
            <a:pPr lvl="1"/>
            <a:r>
              <a:rPr lang="zh-CN" altLang="en-US" sz="3600" b="1" dirty="0"/>
              <a:t>這時，下筆有神，，會有成就感</a:t>
            </a:r>
            <a:endParaRPr lang="en-US" altLang="zh-CN" sz="3600" b="1" dirty="0"/>
          </a:p>
          <a:p>
            <a:pPr lvl="1"/>
            <a:r>
              <a:rPr lang="zh-CN" altLang="en-US" sz="3600" b="1" dirty="0"/>
              <a:t>他會把寫程式當作</a:t>
            </a:r>
            <a:r>
              <a:rPr lang="en-US" altLang="zh-CN" sz="3600" b="1" dirty="0"/>
              <a:t>『</a:t>
            </a:r>
            <a:r>
              <a:rPr lang="zh-CN" altLang="en-US" sz="3600" b="1" dirty="0"/>
              <a:t>創作</a:t>
            </a:r>
            <a:r>
              <a:rPr lang="en-US" altLang="zh-CN" sz="3600" b="1" dirty="0"/>
              <a:t>』</a:t>
            </a:r>
            <a:r>
              <a:rPr lang="zh-CN" altLang="en-US" sz="3600" b="1" dirty="0"/>
              <a:t>，覺得有趣</a:t>
            </a:r>
            <a:endParaRPr lang="en-US" altLang="zh-CN" sz="3600" b="1" dirty="0"/>
          </a:p>
          <a:p>
            <a:pPr lvl="1"/>
            <a:r>
              <a:rPr lang="zh-CN" altLang="en-US" sz="3600" b="1" dirty="0"/>
              <a:t>他就敢，以此當作職業，不怕</a:t>
            </a:r>
            <a:endParaRPr lang="en-US" altLang="zh-CN" sz="3600" b="1" dirty="0"/>
          </a:p>
          <a:p>
            <a:r>
              <a:rPr lang="en-US" altLang="zh-CN" sz="4000" b="1" dirty="0"/>
              <a:t>2.</a:t>
            </a:r>
            <a:r>
              <a:rPr lang="zh-CN" altLang="en-US" sz="4000" b="1" dirty="0"/>
              <a:t>如何才能內化</a:t>
            </a:r>
            <a:endParaRPr lang="en-US" altLang="zh-CN" sz="4000" b="1" dirty="0"/>
          </a:p>
          <a:p>
            <a:pPr lvl="1"/>
            <a:r>
              <a:rPr lang="en-US" altLang="zh-CN" sz="3600" b="1" dirty="0">
                <a:solidFill>
                  <a:srgbClr val="C00000"/>
                </a:solidFill>
              </a:rPr>
              <a:t>200</a:t>
            </a:r>
            <a:r>
              <a:rPr lang="zh-CN" altLang="en-US" sz="3600" b="1" dirty="0">
                <a:solidFill>
                  <a:srgbClr val="C00000"/>
                </a:solidFill>
              </a:rPr>
              <a:t>題訓練（考試，作業，</a:t>
            </a:r>
            <a:r>
              <a:rPr lang="en-US" altLang="zh-CN" sz="3600" b="1" dirty="0">
                <a:solidFill>
                  <a:srgbClr val="C00000"/>
                </a:solidFill>
              </a:rPr>
              <a:t>side project</a:t>
            </a:r>
          </a:p>
          <a:p>
            <a:pPr lvl="1"/>
            <a:r>
              <a:rPr lang="zh-CN" altLang="en-US" sz="3600" b="1" dirty="0"/>
              <a:t>只要不是抄來的，慢慢就會內化，慢慢就會長出</a:t>
            </a:r>
            <a:r>
              <a:rPr lang="en-US" altLang="zh-CN" sz="3600" b="1" dirty="0"/>
              <a:t>『</a:t>
            </a:r>
            <a:r>
              <a:rPr lang="zh-CN" altLang="en-US" sz="3600" b="1" dirty="0"/>
              <a:t>程式腦</a:t>
            </a:r>
            <a:r>
              <a:rPr lang="en-US" altLang="zh-CN" sz="3600" b="1" dirty="0"/>
              <a:t>』</a:t>
            </a:r>
          </a:p>
          <a:p>
            <a:pPr lvl="1"/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9CA51F-2A5B-4A1F-BFD0-2698FAF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內化是什麼，如何才能內化？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8376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79FF4A-BECF-499F-B0BE-FE8D9EDF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1054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3.</a:t>
            </a:r>
            <a:r>
              <a:rPr lang="zh-CN" altLang="en-US" sz="4000" b="1" dirty="0"/>
              <a:t> 內化，就是</a:t>
            </a:r>
            <a:endParaRPr lang="en-US" altLang="zh-CN" sz="4000" b="1" dirty="0"/>
          </a:p>
          <a:p>
            <a:pPr lvl="1"/>
            <a:r>
              <a:rPr lang="zh-CN" altLang="en-US" sz="3600" b="1" dirty="0"/>
              <a:t>你終於有一套自己的想法（</a:t>
            </a:r>
            <a:r>
              <a:rPr lang="en-US" altLang="zh-CN" sz="3600" b="1" dirty="0"/>
              <a:t>code</a:t>
            </a:r>
            <a:r>
              <a:rPr lang="zh-CN" altLang="en-US" sz="3600" b="1" dirty="0"/>
              <a:t>）</a:t>
            </a:r>
            <a:endParaRPr lang="en-US" altLang="zh-CN" sz="3600" b="1" dirty="0"/>
          </a:p>
          <a:p>
            <a:pPr lvl="1"/>
            <a:r>
              <a:rPr lang="zh-CN" altLang="en-US" sz="3600" b="1" dirty="0"/>
              <a:t>可以堆湊這些想法，發揮創意，自由揮灑</a:t>
            </a:r>
            <a:endParaRPr lang="en-US" altLang="zh-CN" sz="3600" b="1" dirty="0"/>
          </a:p>
          <a:p>
            <a:pPr lvl="1"/>
            <a:r>
              <a:rPr lang="zh-CN" altLang="en-US" sz="3600" b="1" dirty="0"/>
              <a:t>竟然，最後達成自己想要解決的目的</a:t>
            </a:r>
            <a:endParaRPr lang="en-US" altLang="zh-CN" sz="3600" b="1" dirty="0"/>
          </a:p>
          <a:p>
            <a:pPr lvl="1"/>
            <a:endParaRPr lang="en-US" altLang="zh-CN" sz="3600" b="1" dirty="0"/>
          </a:p>
          <a:p>
            <a:pPr lvl="1"/>
            <a:r>
              <a:rPr lang="zh-CN" altLang="en-US" sz="3600" b="1" dirty="0"/>
              <a:t>長出，程式腦</a:t>
            </a:r>
            <a:endParaRPr lang="en-US" altLang="zh-CN" sz="3600" b="1" dirty="0"/>
          </a:p>
          <a:p>
            <a:pPr lvl="1"/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9CA51F-2A5B-4A1F-BFD0-2698FAF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內化是什麼，如何才能內化？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57917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8680"/>
            <a:ext cx="8892480" cy="5544616"/>
          </a:xfrm>
        </p:spPr>
        <p:txBody>
          <a:bodyPr>
            <a:normAutofit fontScale="92500"/>
          </a:bodyPr>
          <a:lstStyle/>
          <a:p>
            <a:pPr algn="ctr"/>
            <a:r>
              <a:rPr lang="zh-CN" altLang="en-US" sz="6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所以，內化的目的</a:t>
            </a:r>
            <a:endParaRPr lang="en-US" altLang="zh-CN" sz="6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6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是為了讓你敢把它當作職業</a:t>
            </a:r>
            <a:endParaRPr lang="en-US" altLang="zh-CN" sz="6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CN" sz="6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6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是以培養職場技能的角度</a:t>
            </a:r>
            <a:endParaRPr lang="en-US" altLang="zh-CN" sz="6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6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來訓練的</a:t>
            </a:r>
            <a:endParaRPr lang="en-US" altLang="zh-CN" sz="6100" b="1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82871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496944" cy="554461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有同學會問：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我以後又不要當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工程師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分析師，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為什麼要學會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CN" altLang="en-US" sz="60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進階預測分析報告</a:t>
            </a:r>
            <a:r>
              <a:rPr lang="en-US" altLang="zh-CN" sz="6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CN" altLang="en-US" sz="6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CN" sz="6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66486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-108519" y="1196752"/>
            <a:ext cx="9252520" cy="48245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靜態，診斷型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最新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進階型，預測型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3430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r>
              <a:rPr lang="zh-CN" altLang="en-US" sz="4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預測型資料分析：較困難，較有價值</a:t>
            </a:r>
            <a:endParaRPr lang="zh-TW" altLang="en-US" sz="4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8F05E6-ECE5-4E44-AD66-F8B835635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82" y="1600200"/>
            <a:ext cx="9144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902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r>
              <a:rPr lang="en-US" altLang="zh-CN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：可以先進行預測（</a:t>
            </a:r>
            <a:r>
              <a:rPr lang="zh-CN" altLang="en-US" sz="4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預測下週銷量）</a:t>
            </a:r>
            <a:endParaRPr lang="en-US" altLang="zh-CN" sz="46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r>
              <a:rPr lang="en-US" altLang="zh-CN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能夠看出</a:t>
            </a:r>
            <a:r>
              <a:rPr lang="en-US" altLang="zh-CN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影響銷量，關鍵的參數</a:t>
            </a:r>
            <a:r>
              <a:rPr lang="en-US" altLang="zh-CN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是哪一個？</a:t>
            </a:r>
            <a:endParaRPr lang="en-US" altLang="zh-CN" sz="48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也就是找出影響銷量，最重要的因素</a:t>
            </a:r>
            <a:endParaRPr lang="en-US" altLang="zh-CN" sz="48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48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所以學</a:t>
            </a:r>
            <a:r>
              <a:rPr lang="en-US" altLang="zh-CN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的好處是：</a:t>
            </a:r>
            <a:endParaRPr lang="en-US" altLang="zh-CN" sz="4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在預測過程中，可以找出影響銷量的</a:t>
            </a:r>
            <a:r>
              <a:rPr lang="en-US" altLang="zh-CN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CN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r>
              <a:rPr lang="en-US" altLang="zh-CN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關鍵因子，這個很重要</a:t>
            </a:r>
            <a:endParaRPr lang="zh-TW" altLang="en-US" sz="4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為什麼要學數據的人工智慧？</a:t>
            </a:r>
            <a:endParaRPr lang="zh-TW" altLang="en-US" sz="4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83391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64098" cy="51054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影響客戶價值度的參數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R,F,M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的權重</a:t>
            </a:r>
            <a:endParaRPr lang="zh-TW" altLang="en-US" sz="3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r>
              <a:rPr lang="zh-CN" altLang="en-US" sz="4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預測型資料分析：可以找到影響力大的參數</a:t>
            </a:r>
            <a:endParaRPr lang="zh-TW" altLang="en-US" sz="4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D056F1-8CE1-484D-80B8-5A3EBEC3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5781"/>
            <a:ext cx="7485714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01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FC4E5B4-5EF9-48AC-B2B7-95117B9E5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CD9A5F2-A3C1-4805-9D4F-45BD9F50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影響是否得到糖尿病的前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個影響因子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FD3979-9338-4973-AB73-326703C8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7638"/>
            <a:ext cx="6787701" cy="517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8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47057" y="1556792"/>
            <a:ext cx="8496943" cy="295232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資料分析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/>
              <a:t>的內容包括哪些？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3045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412776"/>
            <a:ext cx="8971906" cy="40324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這種技術在人工智慧領域稱為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 Selection </a:t>
            </a: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</a:p>
        </p:txBody>
      </p:sp>
    </p:spTree>
    <p:extLst>
      <p:ext uri="{BB962C8B-B14F-4D97-AF65-F5344CB8AC3E}">
        <p14:creationId xmlns:p14="http://schemas.microsoft.com/office/powerpoint/2010/main" val="8987613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768" y="476672"/>
            <a:ext cx="8748464" cy="5544616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有同學又會問：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我以後又不要當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分析師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為什麼要學</a:t>
            </a:r>
            <a:r>
              <a:rPr lang="en-US" altLang="zh-CN" sz="60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CN" altLang="en-US" sz="6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CN" sz="6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838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64098" cy="51054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年有一家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國內的大型教學醫院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邀請，與他們合作產學計劃，進行院內各單位的人工智慧轉型，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每個單位都要結合</a:t>
            </a:r>
            <a:r>
              <a:rPr lang="en-US" altLang="zh-CN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轉型</a:t>
            </a:r>
            <a:endParaRPr lang="en-US" altLang="zh-CN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的今天，因為</a:t>
            </a:r>
            <a:r>
              <a:rPr lang="en-US" altLang="zh-CN" sz="3600" b="1" dirty="0" err="1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的狂潮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未來各個產業的人工智慧轉型，已經是無法避免了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因為當對手公司都已經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轉型了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你們公司再不轉型，只會落後越來越多</a:t>
            </a:r>
            <a:endParaRPr lang="zh-TW" altLang="en-US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為什麼要學</a:t>
            </a:r>
            <a:r>
              <a:rPr lang="en-US" altLang="zh-CN" sz="44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CN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9833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64098" cy="5105400"/>
          </a:xfrm>
        </p:spPr>
        <p:txBody>
          <a:bodyPr>
            <a:normAutofit fontScale="92500"/>
          </a:bodyPr>
          <a:lstStyle/>
          <a:p>
            <a:r>
              <a:rPr lang="en-US" altLang="zh-CN" sz="54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54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年後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(2033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的那個時候，</a:t>
            </a:r>
            <a:r>
              <a:rPr lang="en-US" altLang="zh-CN" sz="5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5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只會比現在更落實在每個產業內</a:t>
            </a:r>
            <a:endParaRPr lang="en-US" altLang="zh-CN" sz="5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你若有</a:t>
            </a:r>
            <a:r>
              <a:rPr lang="zh-CN" altLang="en-US" sz="5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內化實力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，跟得上時代，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5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就不怕被解職，不怕找不到工作</a:t>
            </a:r>
            <a:endParaRPr lang="zh-TW" altLang="en-US" sz="5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為什麼要學</a:t>
            </a:r>
            <a:r>
              <a:rPr lang="en-US" altLang="zh-CN" sz="44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CN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6001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768" y="476672"/>
            <a:ext cx="8748464" cy="5544616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有同學又會問：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我以後又不要數據分析師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為什麼要學</a:t>
            </a:r>
            <a:r>
              <a:rPr lang="zh-CN" altLang="en-US" sz="60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資料分析</a:t>
            </a:r>
            <a:r>
              <a:rPr lang="zh-CN" altLang="en-US" sz="6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CN" sz="6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07535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5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你們大多數人未來，應該都還是投履歷應徵</a:t>
            </a:r>
            <a:r>
              <a:rPr lang="en-US" altLang="zh-CN" sz="5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5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人資，行銷，財管</a:t>
            </a:r>
            <a:r>
              <a:rPr lang="en-US" altLang="zh-CN" sz="5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…』</a:t>
            </a:r>
            <a:r>
              <a:rPr lang="zh-CN" altLang="en-US" sz="5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的工作</a:t>
            </a:r>
            <a:endParaRPr lang="en-US" altLang="zh-CN" sz="5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5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但是履歷裡面放了你的</a:t>
            </a:r>
            <a:r>
              <a:rPr lang="en-US" altLang="zh-CN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種技能證明</a:t>
            </a:r>
            <a:r>
              <a:rPr lang="en-US" altLang="zh-CN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作品集</a:t>
            </a:r>
            <a:r>
              <a:rPr lang="en-US" altLang="zh-CN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CN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CN" altLang="en-US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基礎數據分析</a:t>
            </a:r>
            <a:endParaRPr lang="en-US" altLang="zh-CN" sz="5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CN" altLang="en-US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基礎數據分析</a:t>
            </a:r>
            <a:endParaRPr lang="en-US" altLang="zh-CN" sz="5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CN" altLang="en-US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進階資料分析與預測，重要因子分析</a:t>
            </a:r>
            <a:endParaRPr lang="en-US" altLang="zh-CN" sz="5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7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有了未來最熱門技能的佐證</a:t>
            </a:r>
            <a:r>
              <a:rPr lang="zh-CN" altLang="en-US" sz="7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CN" sz="7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7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自然地可以</a:t>
            </a:r>
            <a:r>
              <a:rPr lang="zh-CN" altLang="en-US" sz="7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增加你錄取</a:t>
            </a:r>
            <a:r>
              <a:rPr lang="en-US" altLang="zh-CN" sz="7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7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好公司，好工作</a:t>
            </a:r>
            <a:r>
              <a:rPr lang="en-US" altLang="zh-CN" sz="7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7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的機會</a:t>
            </a:r>
            <a:endParaRPr lang="zh-TW" altLang="en-US" sz="73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為什麼要學</a:t>
            </a:r>
            <a:r>
              <a:rPr lang="zh-CN" altLang="en-US" sz="44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資料分析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CN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77951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現在國內外大部分頂尖大學科系的碩士班博士班，都需要處理實驗的數據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問卷調查數據，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因此，教授們會經常拿些數據要你來分析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人工智慧的預測分析，是很容易變成你的碩士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博士論文主題的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為什麼要學</a:t>
            </a:r>
            <a:r>
              <a:rPr lang="zh-CN" altLang="en-US" sz="44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資料分析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CN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36615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0" y="-1251520"/>
            <a:ext cx="9144000" cy="5904656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現在數據分析師很熱門</a:t>
            </a:r>
            <a:endParaRPr lang="en-US" altLang="zh-CN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那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年後呢？</a:t>
            </a:r>
            <a:endParaRPr lang="en-US" altLang="zh-CN" sz="6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7921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這幾年數據分析師很熱門，職缺供不應求，吸引很多非相關科系學生投入市場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年後，也是這樣嗎？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現在數據分析師很熱門</a:t>
            </a:r>
            <a:br>
              <a:rPr lang="en-US" altLang="zh-CN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那</a:t>
            </a:r>
            <a:r>
              <a:rPr lang="en-US" altLang="zh-CN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年後呢？</a:t>
            </a:r>
            <a:endParaRPr lang="en-US" altLang="zh-CN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87146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老師大膽猜測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年後，數據分析一樣很重要，可能更重要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但是數據分析的專門職缺，</a:t>
            </a:r>
            <a:b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6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可能會越來越少</a:t>
            </a:r>
            <a:endParaRPr lang="en-US" altLang="zh-CN" sz="44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366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C79735-EC88-4CE3-A6F9-C7178881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8D31B93-51BB-492F-A8E2-28B71180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s://acupun.site/lecture/pandas/pic/scope12.png">
            <a:extLst>
              <a:ext uri="{FF2B5EF4-FFF2-40B4-BE49-F238E27FC236}">
                <a16:creationId xmlns:a16="http://schemas.microsoft.com/office/drawing/2014/main" id="{652F37D9-395D-4790-B535-863F8963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66" y="0"/>
            <a:ext cx="659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8785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/>
          </a:bodyPr>
          <a:lstStyle/>
          <a:p>
            <a:pPr algn="ctr"/>
            <a:endParaRPr lang="en-US" altLang="zh-CN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為什麼？</a:t>
            </a:r>
            <a:endParaRPr lang="en-US" altLang="zh-CN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3959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隨著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年開始的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lang="en-US" altLang="zh-CN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大浪潮的席捲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4.0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版，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4.5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版的陸續推出（每月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美金）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可以看出，未來職場的數據分析工作，將會變成非常簡單，一切都會慢慢變得自動化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就好像是操作</a:t>
            </a:r>
            <a:r>
              <a:rPr lang="en-US" altLang="zh-CN" sz="4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CN" altLang="en-US" sz="4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4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CN" altLang="en-US" sz="4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那麼簡單了</a:t>
            </a:r>
            <a:endParaRPr lang="en-US" altLang="zh-CN" sz="48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34558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/>
          </a:bodyPr>
          <a:lstStyle/>
          <a:p>
            <a:r>
              <a:rPr lang="zh-CN" altLang="en-US" sz="4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微軟，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已經在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月推出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AI』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Office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的應用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都結合</a:t>
            </a:r>
            <a:r>
              <a:rPr lang="en-US" altLang="zh-CN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Office 365 Copilot</a:t>
            </a:r>
          </a:p>
          <a:p>
            <a:pPr lvl="1"/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費用：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美金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每月</a:t>
            </a:r>
            <a:endParaRPr lang="en-US" altLang="zh-TW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可能再過幾年，老師會開新課程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Office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自動化應用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08439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 fontScale="92500"/>
          </a:bodyPr>
          <a:lstStyle/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未來的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資管系，與部分資工系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學生的工作職缺，會逐漸減少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71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不是現在</a:t>
            </a:r>
            <a:endParaRPr lang="en-US" altLang="zh-CN" sz="71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而是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年後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因為以後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coding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的工作會變成很簡單（但是必須有基礎，受過訓練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38914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3" y="980728"/>
            <a:ext cx="9008114" cy="5501208"/>
          </a:xfrm>
        </p:spPr>
        <p:txBody>
          <a:bodyPr>
            <a:normAutofit lnSpcReduction="10000"/>
          </a:bodyPr>
          <a:lstStyle/>
          <a:p>
            <a:pPr algn="ctr"/>
            <a:endParaRPr lang="en-US" altLang="zh-CN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那這樣，現在</a:t>
            </a:r>
            <a:endParaRPr lang="en-US" altLang="zh-CN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還要學</a:t>
            </a:r>
            <a:endParaRPr lang="en-US" altLang="zh-CN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資料分析嗎？</a:t>
            </a:r>
            <a:endParaRPr lang="en-US" altLang="zh-CN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547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/>
          </a:bodyPr>
          <a:lstStyle/>
          <a:p>
            <a:r>
              <a:rPr lang="zh-CN" altLang="en-US" sz="115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，當然要，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因為未來這些資料分析的工作還是有，甚至更多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但，將會換成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你們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來執行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現在數據分析師很熱門</a:t>
            </a:r>
            <a:br>
              <a:rPr lang="en-US" altLang="zh-CN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那</a:t>
            </a:r>
            <a:r>
              <a:rPr lang="en-US" altLang="zh-CN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年後呢？</a:t>
            </a:r>
            <a:endParaRPr lang="en-US" altLang="zh-CN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57493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年後，當生成式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更加強大時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以後的企業，不會專門聘請一個資管系學生來，每天只是敲幾個鍵盤，就沒事可做了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企業會希望，能夠聘請一個有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5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跨領域專長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的人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能夠做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行銷</a:t>
            </a:r>
            <a:r>
              <a:rPr lang="en-US" altLang="zh-CN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，同時也可以做出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數據分析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54560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3" y="980728"/>
            <a:ext cx="9008114" cy="5501208"/>
          </a:xfrm>
        </p:spPr>
        <p:txBody>
          <a:bodyPr>
            <a:normAutofit fontScale="85000" lnSpcReduction="10000"/>
          </a:bodyPr>
          <a:lstStyle/>
          <a:p>
            <a:pPr algn="ctr"/>
            <a:endParaRPr lang="en-US" altLang="zh-CN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因此，老師不太建議你們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只有一個</a:t>
            </a:r>
            <a:r>
              <a:rPr lang="zh-CN" altLang="en-US" sz="7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資料分析師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只有一種工作技能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16376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3" y="980728"/>
            <a:ext cx="9008114" cy="5501208"/>
          </a:xfrm>
        </p:spPr>
        <p:txBody>
          <a:bodyPr>
            <a:normAutofit/>
          </a:bodyPr>
          <a:lstStyle/>
          <a:p>
            <a:pPr algn="ctr"/>
            <a:endParaRPr lang="en-US" altLang="zh-CN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要培育</a:t>
            </a:r>
            <a:endParaRPr lang="en-US" altLang="zh-CN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8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</a:t>
            </a: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  <a:endParaRPr lang="en-US" altLang="zh-CN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82527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6A1DD0C-FB1D-4160-B13A-4049011A4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248331"/>
              </p:ext>
            </p:extLst>
          </p:nvPr>
        </p:nvGraphicFramePr>
        <p:xfrm>
          <a:off x="13356" y="983216"/>
          <a:ext cx="9130644" cy="5970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47">
                  <a:extLst>
                    <a:ext uri="{9D8B030D-6E8A-4147-A177-3AD203B41FA5}">
                      <a16:colId xmlns:a16="http://schemas.microsoft.com/office/drawing/2014/main" val="2422959583"/>
                    </a:ext>
                  </a:extLst>
                </a:gridCol>
                <a:gridCol w="4278949">
                  <a:extLst>
                    <a:ext uri="{9D8B030D-6E8A-4147-A177-3AD203B41FA5}">
                      <a16:colId xmlns:a16="http://schemas.microsoft.com/office/drawing/2014/main" val="1576783905"/>
                    </a:ext>
                  </a:extLst>
                </a:gridCol>
                <a:gridCol w="3043548">
                  <a:extLst>
                    <a:ext uri="{9D8B030D-6E8A-4147-A177-3AD203B41FA5}">
                      <a16:colId xmlns:a16="http://schemas.microsoft.com/office/drawing/2014/main" val="2530145649"/>
                    </a:ext>
                  </a:extLst>
                </a:gridCol>
              </a:tblGrid>
              <a:tr h="597777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45850"/>
                  </a:ext>
                </a:extLst>
              </a:tr>
              <a:tr h="720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人工智慧概論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44086"/>
                  </a:ext>
                </a:extLst>
              </a:tr>
              <a:tr h="720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python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程式設計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Python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入門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35222"/>
                  </a:ext>
                </a:extLst>
              </a:tr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資料庫系統與應用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SQL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資料庫，</a:t>
                      </a:r>
                      <a:endParaRPr lang="en-US" altLang="zh-CN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SQL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語法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81333"/>
                  </a:ext>
                </a:extLst>
              </a:tr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經營管理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原：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pandas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大數據分析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77328"/>
                  </a:ext>
                </a:extLst>
              </a:tr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機器學習，</a:t>
                      </a:r>
                      <a:endParaRPr lang="en-US" altLang="zh-TW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深度學習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2134"/>
                  </a:ext>
                </a:extLst>
              </a:tr>
              <a:tr h="818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商用多媒體設計</a:t>
                      </a:r>
                      <a:endParaRPr lang="zh-TW" altLang="en-US" sz="2800" b="1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商業智能與</a:t>
                      </a:r>
                      <a:r>
                        <a:rPr lang="en-US" altLang="zh-CN" sz="1800" b="1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powerBI</a:t>
                      </a:r>
                      <a:r>
                        <a:rPr lang="en-US" altLang="zh-CN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tableau</a:t>
                      </a:r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，問卷的統計分析，架站，前端</a:t>
                      </a:r>
                      <a:r>
                        <a:rPr lang="en-US" altLang="zh-CN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後端網頁，</a:t>
                      </a: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89062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F663B3D-B6A5-452C-BFEA-830EA3A5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16" y="-24045"/>
            <a:ext cx="8712968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經管系大學部資料分析</a:t>
            </a:r>
            <a:r>
              <a:rPr lang="en-US" altLang="zh-CN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CN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資訊相關課程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4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effectLst/>
              </a:rPr>
              <a:t>研究數據分析的</a:t>
            </a:r>
            <a:r>
              <a:rPr lang="en-US" altLang="zh-TW" sz="5400" b="1" dirty="0">
                <a:effectLst/>
              </a:rPr>
              <a:t>3</a:t>
            </a:r>
            <a:r>
              <a:rPr lang="zh-TW" altLang="en-US" sz="5400" b="1" dirty="0">
                <a:effectLst/>
              </a:rPr>
              <a:t>步驟圖：</a:t>
            </a:r>
            <a:endParaRPr lang="en-US" altLang="zh-TW" sz="5400" b="1" dirty="0">
              <a:effectLst/>
            </a:endParaRPr>
          </a:p>
          <a:p>
            <a:r>
              <a:rPr lang="zh-TW" altLang="en-US" sz="3600" b="1" dirty="0">
                <a:effectLst/>
              </a:rPr>
              <a:t>步驟</a:t>
            </a:r>
            <a:r>
              <a:rPr lang="en-US" altLang="zh-TW" sz="3600" b="1" dirty="0">
                <a:effectLst/>
              </a:rPr>
              <a:t>1</a:t>
            </a:r>
            <a:r>
              <a:rPr lang="zh-TW" altLang="en-US" sz="3600" b="1" dirty="0">
                <a:effectLst/>
              </a:rPr>
              <a:t>：</a:t>
            </a:r>
            <a:r>
              <a:rPr lang="en-US" altLang="zh-CN" sz="3600" b="1" dirty="0">
                <a:effectLst/>
              </a:rPr>
              <a:t>『</a:t>
            </a:r>
            <a:r>
              <a:rPr lang="zh-TW" altLang="en-US" sz="3600" b="1" dirty="0">
                <a:effectLst/>
              </a:rPr>
              <a:t>基礎數據分析</a:t>
            </a:r>
            <a:r>
              <a:rPr lang="en-US" altLang="zh-CN" sz="3600" b="1" dirty="0">
                <a:effectLst/>
              </a:rPr>
              <a:t>』</a:t>
            </a:r>
            <a:r>
              <a:rPr lang="en-US" altLang="zh-TW" sz="3600" b="1" dirty="0">
                <a:effectLst/>
              </a:rPr>
              <a:t>1</a:t>
            </a:r>
            <a:r>
              <a:rPr lang="zh-TW" altLang="en-US" sz="3600" b="1" dirty="0">
                <a:effectLst/>
              </a:rPr>
              <a:t>：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pandas</a:t>
            </a:r>
          </a:p>
          <a:p>
            <a:r>
              <a:rPr lang="zh-TW" altLang="en-US" sz="3600" b="1" dirty="0">
                <a:effectLst/>
              </a:rPr>
              <a:t>步驟</a:t>
            </a:r>
            <a:r>
              <a:rPr lang="en-US" altLang="zh-TW" sz="3600" b="1" dirty="0">
                <a:effectLst/>
              </a:rPr>
              <a:t>2</a:t>
            </a:r>
            <a:r>
              <a:rPr lang="zh-TW" altLang="en-US" sz="3600" b="1" dirty="0">
                <a:effectLst/>
              </a:rPr>
              <a:t>：</a:t>
            </a:r>
            <a:r>
              <a:rPr lang="en-US" altLang="zh-CN" sz="3600" b="1" dirty="0">
                <a:effectLst/>
              </a:rPr>
              <a:t> 『</a:t>
            </a:r>
            <a:r>
              <a:rPr lang="zh-TW" altLang="en-US" sz="3600" b="1" dirty="0">
                <a:effectLst/>
              </a:rPr>
              <a:t>基礎數據分析</a:t>
            </a:r>
            <a:r>
              <a:rPr lang="en-US" altLang="zh-CN" sz="3600" b="1" dirty="0">
                <a:effectLst/>
              </a:rPr>
              <a:t>』 </a:t>
            </a:r>
            <a:r>
              <a:rPr lang="en-US" altLang="zh-TW" sz="3600" b="1" dirty="0">
                <a:effectLst/>
              </a:rPr>
              <a:t>2</a:t>
            </a:r>
            <a:r>
              <a:rPr lang="zh-TW" altLang="en-US" sz="3600" b="1" dirty="0">
                <a:effectLst/>
              </a:rPr>
              <a:t>：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SQL</a:t>
            </a:r>
          </a:p>
          <a:p>
            <a:r>
              <a:rPr lang="zh-TW" altLang="en-US" sz="3600" b="1" dirty="0">
                <a:effectLst/>
              </a:rPr>
              <a:t>步驟</a:t>
            </a:r>
            <a:r>
              <a:rPr lang="en-US" altLang="zh-TW" sz="3600" b="1" dirty="0">
                <a:effectLst/>
              </a:rPr>
              <a:t>3</a:t>
            </a:r>
            <a:r>
              <a:rPr lang="zh-TW" altLang="en-US" sz="3600" b="1" dirty="0">
                <a:effectLst/>
              </a:rPr>
              <a:t>：</a:t>
            </a:r>
            <a:r>
              <a:rPr lang="en-US" altLang="zh-CN" sz="3600" b="1" dirty="0">
                <a:effectLst/>
              </a:rPr>
              <a:t> 『</a:t>
            </a:r>
            <a:r>
              <a:rPr lang="zh-TW" altLang="en-US" sz="3600" b="1" dirty="0">
                <a:effectLst/>
              </a:rPr>
              <a:t>進階數據分析</a:t>
            </a:r>
            <a:r>
              <a:rPr lang="en-US" altLang="zh-CN" sz="3600" b="1" dirty="0">
                <a:effectLst/>
              </a:rPr>
              <a:t>』 </a:t>
            </a:r>
            <a:r>
              <a:rPr lang="en-US" altLang="zh-TW" sz="3600" b="1" dirty="0">
                <a:effectLst/>
              </a:rPr>
              <a:t>3</a:t>
            </a:r>
            <a:r>
              <a:rPr lang="zh-TW" altLang="en-US" sz="3600" b="1" dirty="0">
                <a:effectLst/>
              </a:rPr>
              <a:t>：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人工智慧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每個路徑點，都要相對應的工作職缺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dirty="0">
                <a:latin typeface="+mn-lt"/>
                <a:ea typeface="+mn-ea"/>
                <a:cs typeface="+mn-cs"/>
              </a:rPr>
              <a:t>完整的資料分析路徑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8850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6A1DD0C-FB1D-4160-B13A-4049011A4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054179"/>
              </p:ext>
            </p:extLst>
          </p:nvPr>
        </p:nvGraphicFramePr>
        <p:xfrm>
          <a:off x="222194" y="1484784"/>
          <a:ext cx="8921806" cy="533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3516">
                  <a:extLst>
                    <a:ext uri="{9D8B030D-6E8A-4147-A177-3AD203B41FA5}">
                      <a16:colId xmlns:a16="http://schemas.microsoft.com/office/drawing/2014/main" val="1576783905"/>
                    </a:ext>
                  </a:extLst>
                </a:gridCol>
                <a:gridCol w="3708290">
                  <a:extLst>
                    <a:ext uri="{9D8B030D-6E8A-4147-A177-3AD203B41FA5}">
                      <a16:colId xmlns:a16="http://schemas.microsoft.com/office/drawing/2014/main" val="2530145649"/>
                    </a:ext>
                  </a:extLst>
                </a:gridCol>
              </a:tblGrid>
              <a:tr h="6287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技術與能力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45850"/>
                  </a:ext>
                </a:extLst>
              </a:tr>
              <a:tr h="62878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程式設計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35222"/>
                  </a:ext>
                </a:extLst>
              </a:tr>
              <a:tr h="781772">
                <a:tc>
                  <a:txBody>
                    <a:bodyPr/>
                    <a:lstStyle/>
                    <a:p>
                      <a:pPr lvl="1" algn="l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程式語法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語法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81333"/>
                  </a:ext>
                </a:extLst>
              </a:tr>
              <a:tr h="78177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基礎數據分析技巧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Pandas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模組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77328"/>
                  </a:ext>
                </a:extLst>
              </a:tr>
              <a:tr h="11466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使用人工智慧在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數據預測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的能力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lang="en-US" altLang="zh-CN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模組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2134"/>
                  </a:ext>
                </a:extLst>
              </a:tr>
              <a:tr h="776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資料視覺化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pandas/</a:t>
                      </a:r>
                      <a:r>
                        <a:rPr lang="en-US" altLang="zh-CN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matplolib</a:t>
                      </a:r>
                      <a:r>
                        <a:rPr lang="en-US" altLang="zh-CN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/seaborn</a:t>
                      </a:r>
                      <a:r>
                        <a:rPr lang="zh-CN" altLang="en-US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BI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89062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F663B3D-B6A5-452C-BFEA-830EA3A5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94" y="116632"/>
            <a:ext cx="8712968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系上大學部資訊課程，重點聚焦在</a:t>
            </a:r>
            <a:br>
              <a:rPr lang="en-US" altLang="zh-CN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培育</a:t>
            </a:r>
            <a:r>
              <a:rPr lang="en-US" altLang="zh-CN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個領域的能力：</a:t>
            </a:r>
            <a:r>
              <a:rPr lang="zh-CN" altLang="en-US" sz="44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商業數據分析</a:t>
            </a:r>
            <a:endParaRPr lang="en-US" altLang="zh-CN" sz="4400" b="1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83530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980728"/>
            <a:ext cx="8496944" cy="439248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教學目標：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經管，企管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領先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1731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374441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2023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年開始，新增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管理學院的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人工智慧賦能跨域應用微學程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</a:p>
        </p:txBody>
      </p:sp>
    </p:spTree>
    <p:extLst>
      <p:ext uri="{BB962C8B-B14F-4D97-AF65-F5344CB8AC3E}">
        <p14:creationId xmlns:p14="http://schemas.microsoft.com/office/powerpoint/2010/main" val="23146516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515719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600" b="1" dirty="0">
                <a:effectLst/>
              </a:rPr>
              <a:t>1.</a:t>
            </a:r>
            <a:r>
              <a:rPr lang="zh-CN" altLang="en-US" sz="3600" b="1" dirty="0">
                <a:effectLst/>
              </a:rPr>
              <a:t>施行細則：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CN" sz="2000" b="1" dirty="0">
                <a:solidFill>
                  <a:srgbClr val="7030A0"/>
                </a:solidFill>
                <a:effectLst/>
                <a:hlinkClick r:id="rId2"/>
              </a:rPr>
              <a:t>https://oaa.ntut.edu.tw/var/file/8/1008/img/2880/AVY.pdf</a:t>
            </a:r>
            <a:endParaRPr lang="en-US" altLang="zh-CN" sz="2000" b="1" dirty="0">
              <a:solidFill>
                <a:srgbClr val="7030A0"/>
              </a:solidFill>
              <a:effectLst/>
            </a:endParaRPr>
          </a:p>
          <a:p>
            <a:r>
              <a:rPr lang="en-US" altLang="zh-CN" sz="3600" b="1" dirty="0">
                <a:effectLst/>
              </a:rPr>
              <a:t>2.</a:t>
            </a:r>
            <a:r>
              <a:rPr lang="zh-CN" altLang="en-US" sz="3600" b="1" dirty="0">
                <a:effectLst/>
              </a:rPr>
              <a:t> </a:t>
            </a:r>
            <a:r>
              <a:rPr lang="zh-TW" altLang="en-US" sz="3600" b="1" dirty="0">
                <a:effectLst/>
              </a:rPr>
              <a:t>課程規劃表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TW" sz="1800" b="1" dirty="0">
                <a:solidFill>
                  <a:srgbClr val="7030A0"/>
                </a:solidFill>
                <a:effectLst/>
                <a:hlinkClick r:id="rId3"/>
              </a:rPr>
              <a:t>https://oaa.ntut.edu.tw/var/file/8/1008/img/2880/AVY_.pdf</a:t>
            </a:r>
            <a:endParaRPr lang="en-US" altLang="zh-TW" sz="1800" b="1" dirty="0">
              <a:solidFill>
                <a:srgbClr val="7030A0"/>
              </a:solidFill>
              <a:effectLst/>
            </a:endParaRPr>
          </a:p>
          <a:p>
            <a:r>
              <a:rPr lang="en-US" altLang="zh-CN" sz="3600" b="1" dirty="0">
                <a:effectLst/>
              </a:rPr>
              <a:t>3.</a:t>
            </a:r>
            <a:r>
              <a:rPr lang="zh-TW" altLang="en-US" sz="3600" b="1" dirty="0">
                <a:effectLst/>
              </a:rPr>
              <a:t>修畢申請表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TW" b="1" dirty="0">
                <a:solidFill>
                  <a:srgbClr val="7030A0"/>
                </a:solidFill>
                <a:effectLst/>
                <a:hlinkClick r:id="rId4"/>
              </a:rPr>
              <a:t>https://oaa.ntut.edu.tw/var/file/8/1008/img/2880/AVY_apply.odt</a:t>
            </a:r>
            <a:endParaRPr lang="en-US" altLang="zh-TW" b="1" dirty="0">
              <a:solidFill>
                <a:srgbClr val="7030A0"/>
              </a:solidFill>
              <a:effectLst/>
            </a:endParaRPr>
          </a:p>
          <a:p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r>
              <a:rPr lang="zh-CN" altLang="en-US" sz="3600" b="1" dirty="0">
                <a:effectLst/>
              </a:rPr>
              <a:t>全校所有微</a:t>
            </a:r>
            <a:r>
              <a:rPr lang="zh-CN" altLang="en-US" sz="3600" b="1">
                <a:effectLst/>
              </a:rPr>
              <a:t>學程列表，與修學注意事項：</a:t>
            </a:r>
            <a:r>
              <a:rPr lang="en-US" altLang="zh-CN" sz="3600" b="1" dirty="0">
                <a:solidFill>
                  <a:srgbClr val="7030A0"/>
                </a:solidFill>
                <a:effectLst/>
                <a:hlinkClick r:id="rId5"/>
              </a:rPr>
              <a:t>https://oaa.ntut.edu.tw/p/412-1008-13057.php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人工智慧賦能跨域應用微學程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2264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9"/>
            <a:ext cx="8867328" cy="1265238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基礎課程，最少一門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人工智慧賦能跨域應用微學程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68864F-595B-4EF5-94E9-C5B228F7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08" y="2308402"/>
            <a:ext cx="7632848" cy="44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267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9"/>
            <a:ext cx="8867328" cy="1265238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核心課程</a:t>
            </a:r>
            <a:endParaRPr lang="en-US" altLang="zh-CN" sz="3200" b="1" dirty="0"/>
          </a:p>
          <a:p>
            <a:r>
              <a:rPr lang="zh-CN" altLang="en-US" sz="3200" b="1" dirty="0"/>
              <a:t>最少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門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人工智慧賦能跨域應用微學程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8B38DE-74B2-45A9-9E50-8238C55A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7" y="1524648"/>
            <a:ext cx="6904762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411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9"/>
            <a:ext cx="8867328" cy="1265238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總整課程最少一門</a:t>
            </a:r>
            <a:endParaRPr lang="en-US" altLang="zh-CN" sz="3200" b="1" dirty="0"/>
          </a:p>
          <a:p>
            <a:pPr lvl="1"/>
            <a:r>
              <a:rPr lang="zh-CN" altLang="en-US" sz="28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專題實作</a:t>
            </a:r>
            <a:r>
              <a:rPr lang="en-US" altLang="zh-CN" sz="28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學分（院課程）</a:t>
            </a:r>
            <a:endParaRPr lang="en-US" altLang="zh-TW" sz="32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人工智慧賦能跨域應用微學程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1A7E4A-AAAE-4418-ADEA-E928A7079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264" y="3493738"/>
            <a:ext cx="9324528" cy="240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362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D5E9FE0-0473-4A2D-B499-5E98CE3C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157AB41-3B4B-45D5-9D00-B9E9F2C7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150295757.jpg (1580×1620)">
            <a:extLst>
              <a:ext uri="{FF2B5EF4-FFF2-40B4-BE49-F238E27FC236}">
                <a16:creationId xmlns:a16="http://schemas.microsoft.com/office/drawing/2014/main" id="{1B3FC490-86D2-4213-BD1A-14DEF5AD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7567"/>
            <a:ext cx="76431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702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9"/>
            <a:ext cx="8867328" cy="1265238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sz="3200" b="1" dirty="0"/>
              <a:t>修滿</a:t>
            </a:r>
            <a:r>
              <a:rPr lang="en-US" altLang="zh-CN" sz="3200" b="1" dirty="0"/>
              <a:t>11</a:t>
            </a:r>
            <a:r>
              <a:rPr lang="zh-CN" altLang="en-US" sz="3200" b="1" dirty="0"/>
              <a:t>學分</a:t>
            </a:r>
            <a:r>
              <a:rPr lang="zh-TW" altLang="en-US" sz="3200" b="1" dirty="0"/>
              <a:t>門課，就會授予經管領域人工智慧學程</a:t>
            </a:r>
            <a:r>
              <a:rPr lang="zh-CN" altLang="en-US" sz="3200" b="1" dirty="0"/>
              <a:t>：</a:t>
            </a:r>
            <a:endParaRPr lang="en-US" altLang="zh-CN" sz="3200" b="1" dirty="0"/>
          </a:p>
          <a:p>
            <a:r>
              <a:rPr lang="zh-CN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經管系開授的</a:t>
            </a:r>
            <a:r>
              <a:rPr lang="en-US" altLang="zh-CN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3</a:t>
            </a:r>
            <a:r>
              <a:rPr lang="zh-CN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門課程：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人工智慧賦能跨域應用微學程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F2134767-C52D-4F04-9B68-B68082E39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282883"/>
              </p:ext>
            </p:extLst>
          </p:nvPr>
        </p:nvGraphicFramePr>
        <p:xfrm>
          <a:off x="-2163" y="2966047"/>
          <a:ext cx="9130644" cy="297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47">
                  <a:extLst>
                    <a:ext uri="{9D8B030D-6E8A-4147-A177-3AD203B41FA5}">
                      <a16:colId xmlns:a16="http://schemas.microsoft.com/office/drawing/2014/main" val="2422959583"/>
                    </a:ext>
                  </a:extLst>
                </a:gridCol>
                <a:gridCol w="4278949">
                  <a:extLst>
                    <a:ext uri="{9D8B030D-6E8A-4147-A177-3AD203B41FA5}">
                      <a16:colId xmlns:a16="http://schemas.microsoft.com/office/drawing/2014/main" val="1576783905"/>
                    </a:ext>
                  </a:extLst>
                </a:gridCol>
                <a:gridCol w="3043548">
                  <a:extLst>
                    <a:ext uri="{9D8B030D-6E8A-4147-A177-3AD203B41FA5}">
                      <a16:colId xmlns:a16="http://schemas.microsoft.com/office/drawing/2014/main" val="2530145649"/>
                    </a:ext>
                  </a:extLst>
                </a:gridCol>
              </a:tblGrid>
              <a:tr h="466144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45850"/>
                  </a:ext>
                </a:extLst>
              </a:tr>
              <a:tr h="5622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導論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44086"/>
                  </a:ext>
                </a:extLst>
              </a:tr>
              <a:tr h="7841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經營管理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原：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pandas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大數據分析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77328"/>
                  </a:ext>
                </a:extLst>
              </a:tr>
              <a:tr h="7841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機器學習，</a:t>
                      </a:r>
                      <a:endParaRPr lang="en-US" altLang="zh-TW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深度學習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21976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9144000" cy="3240360"/>
          </a:xfrm>
        </p:spPr>
        <p:txBody>
          <a:bodyPr vert="horz" rtlCol="0">
            <a:normAutofit fontScale="92500"/>
          </a:bodyPr>
          <a:lstStyle/>
          <a:p>
            <a:r>
              <a:rPr lang="en-US" altLang="zh-CN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商管</a:t>
            </a:r>
            <a:r>
              <a:rPr lang="en-US" altLang="zh-CN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的人工智慧在應用課程</a:t>
            </a:r>
            <a:endParaRPr lang="en-US" altLang="zh-CN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endParaRPr lang="en-US" altLang="zh-CN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CN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理工科系</a:t>
            </a:r>
            <a:r>
              <a:rPr lang="en-US" altLang="zh-CN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的人工智慧的差別</a:t>
            </a:r>
            <a:endParaRPr lang="en-US" altLang="zh-CN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302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355FDBD-85A6-4541-AE96-313EFFB8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101" y="1484784"/>
            <a:ext cx="9144000" cy="2548880"/>
          </a:xfrm>
        </p:spPr>
        <p:txBody>
          <a:bodyPr>
            <a:normAutofit/>
          </a:bodyPr>
          <a:lstStyle/>
          <a:p>
            <a:r>
              <a:rPr lang="zh-TW" altLang="en-US" b="1" dirty="0">
                <a:effectLst/>
              </a:rPr>
              <a:t>☎工作職稱：</a:t>
            </a:r>
            <a:r>
              <a:rPr lang="en-US" altLang="zh-TW" b="1" dirty="0">
                <a:effectLst/>
              </a:rPr>
              <a:t>DA/BA/DS/DE</a:t>
            </a:r>
            <a:r>
              <a:rPr lang="zh-TW" altLang="en-US" b="1" dirty="0">
                <a:effectLst/>
              </a:rPr>
              <a:t>：</a:t>
            </a:r>
            <a:br>
              <a:rPr lang="zh-TW" altLang="en-US" b="1" dirty="0">
                <a:effectLst/>
              </a:rPr>
            </a:br>
            <a:r>
              <a:rPr lang="en-US" altLang="zh-CN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BA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Business Analyst</a:t>
            </a:r>
            <a:r>
              <a:rPr lang="zh-TW" altLang="en-US" b="1" dirty="0">
                <a:effectLst/>
              </a:rPr>
              <a:t>商業分析師（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商業決策建議</a:t>
            </a:r>
            <a:r>
              <a:rPr lang="zh-TW" altLang="en-US" b="1" dirty="0">
                <a:effectLst/>
              </a:rPr>
              <a:t>）</a:t>
            </a:r>
            <a:br>
              <a:rPr lang="zh-TW" altLang="en-US" b="1" dirty="0">
                <a:effectLst/>
              </a:rPr>
            </a:br>
            <a:r>
              <a:rPr lang="en-US" altLang="zh-CN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DE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Data Engineer</a:t>
            </a:r>
            <a:r>
              <a:rPr lang="zh-TW" altLang="en-US" b="1" dirty="0">
                <a:effectLst/>
              </a:rPr>
              <a:t>數據工程師</a:t>
            </a:r>
            <a:r>
              <a:rPr lang="en-US" altLang="zh-TW" b="1" dirty="0">
                <a:effectLst/>
              </a:rPr>
              <a:t>(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SQL</a:t>
            </a:r>
            <a:r>
              <a:rPr lang="zh-CN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語法</a:t>
            </a:r>
            <a:r>
              <a:rPr lang="en-US" altLang="zh-TW" b="1" dirty="0">
                <a:effectLst/>
              </a:rPr>
              <a:t>)</a:t>
            </a:r>
            <a:br>
              <a:rPr lang="zh-TW" altLang="en-US" b="1" dirty="0">
                <a:effectLst/>
              </a:rPr>
            </a:b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DA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Data Analyst</a:t>
            </a:r>
            <a:r>
              <a:rPr lang="zh-TW" altLang="en-US" b="1" dirty="0">
                <a:effectLst/>
              </a:rPr>
              <a:t>資料分析師（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python</a:t>
            </a:r>
            <a:r>
              <a:rPr lang="zh-CN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，</a:t>
            </a:r>
            <a:r>
              <a:rPr lang="en-US" altLang="zh-CN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pandas</a:t>
            </a:r>
            <a:r>
              <a:rPr lang="zh-TW" altLang="en-US" b="1" dirty="0">
                <a:effectLst/>
              </a:rPr>
              <a:t>）</a:t>
            </a:r>
            <a:br>
              <a:rPr lang="zh-TW" altLang="en-US" b="1" dirty="0">
                <a:effectLst/>
              </a:rPr>
            </a:br>
            <a:r>
              <a:rPr lang="en-US" altLang="zh-CN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DS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Data Scientist</a:t>
            </a:r>
            <a:r>
              <a:rPr lang="zh-TW" altLang="en-US" b="1" dirty="0">
                <a:effectLst/>
              </a:rPr>
              <a:t>資料科學家（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人工智慧</a:t>
            </a:r>
            <a:r>
              <a:rPr lang="zh-CN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預測</a:t>
            </a:r>
            <a:r>
              <a:rPr lang="zh-TW" altLang="en-US" b="1" dirty="0">
                <a:effectLst/>
              </a:rPr>
              <a:t>）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D4A907C-D083-469C-9414-407A218C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-4010"/>
            <a:ext cx="8229600" cy="1265238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>
                <a:latin typeface="+mn-lt"/>
                <a:ea typeface="+mn-ea"/>
                <a:cs typeface="+mn-cs"/>
              </a:rPr>
              <a:t>資料分析相關的工作職稱</a:t>
            </a:r>
            <a:endParaRPr lang="zh-TW" altLang="en-US" sz="6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scope3.png (1118×362)">
            <a:extLst>
              <a:ext uri="{FF2B5EF4-FFF2-40B4-BE49-F238E27FC236}">
                <a16:creationId xmlns:a16="http://schemas.microsoft.com/office/drawing/2014/main" id="{FC0CB41A-3215-4164-8BB0-690737531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" y="3897313"/>
            <a:ext cx="9144000" cy="296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9118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1.</a:t>
            </a:r>
            <a:r>
              <a:rPr lang="zh-CN" altLang="en-US" sz="4000" b="1" dirty="0"/>
              <a:t>偏重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深度學習</a:t>
            </a:r>
            <a:r>
              <a:rPr lang="en-US" altLang="zh-CN" sz="4000" b="1" dirty="0"/>
              <a:t>』</a:t>
            </a:r>
            <a:r>
              <a:rPr lang="zh-CN" altLang="en-US" sz="4000" b="1" dirty="0"/>
              <a:t>，輕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機器學習</a:t>
            </a:r>
            <a:r>
              <a:rPr lang="en-US" altLang="zh-CN" sz="4000" b="1" dirty="0"/>
              <a:t>』</a:t>
            </a:r>
            <a:endParaRPr lang="en-US" altLang="zh-TW" sz="4000" b="1" dirty="0"/>
          </a:p>
          <a:p>
            <a:r>
              <a:rPr lang="en-US" altLang="zh-CN" sz="4000" b="1" dirty="0"/>
              <a:t>2.</a:t>
            </a:r>
            <a:r>
              <a:rPr lang="zh-CN" altLang="en-US" sz="4000" b="1" dirty="0"/>
              <a:t>範例多是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影像辨識，語音辨識</a:t>
            </a:r>
            <a:r>
              <a:rPr lang="en-US" altLang="zh-CN" sz="4000" b="1" dirty="0"/>
              <a:t>』</a:t>
            </a:r>
          </a:p>
          <a:p>
            <a:r>
              <a:rPr lang="en-US" altLang="zh-CN" sz="4000" b="1" dirty="0"/>
              <a:t>3.</a:t>
            </a:r>
            <a:r>
              <a:rPr lang="zh-CN" altLang="en-US" sz="4000" b="1" dirty="0"/>
              <a:t>偏重數學公式</a:t>
            </a:r>
            <a:endParaRPr lang="en-US" altLang="zh-TW" sz="4000" b="1" dirty="0"/>
          </a:p>
          <a:p>
            <a:pPr lvl="1"/>
            <a:endParaRPr lang="zh-TW" altLang="en-US" sz="36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理工科系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的人工智慧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08FCFD-585A-4353-A2ED-1053D3DC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661968"/>
            <a:ext cx="4907846" cy="292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988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pPr lvl="1"/>
            <a:endParaRPr lang="zh-TW" altLang="en-US" sz="36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理工科系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的人工智慧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E8CAA0-8553-4BA5-ADA3-518B08E1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8" y="2334171"/>
            <a:ext cx="7638095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090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1.</a:t>
            </a:r>
            <a:r>
              <a:rPr lang="zh-CN" altLang="en-US" sz="4000" b="1" dirty="0"/>
              <a:t>偏重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機器學習</a:t>
            </a:r>
            <a:r>
              <a:rPr lang="en-US" altLang="zh-CN" sz="4000" b="1" dirty="0"/>
              <a:t>』</a:t>
            </a:r>
            <a:r>
              <a:rPr lang="zh-CN" altLang="en-US" sz="4000" b="1" dirty="0"/>
              <a:t>，輕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深度學習</a:t>
            </a:r>
            <a:r>
              <a:rPr lang="en-US" altLang="zh-CN" sz="4000" b="1" dirty="0"/>
              <a:t>』</a:t>
            </a:r>
            <a:endParaRPr lang="en-US" altLang="zh-TW" sz="4000" b="1" dirty="0"/>
          </a:p>
          <a:p>
            <a:r>
              <a:rPr lang="en-US" altLang="zh-CN" sz="4000" b="1" dirty="0"/>
              <a:t>2.</a:t>
            </a:r>
            <a:r>
              <a:rPr lang="zh-CN" altLang="en-US" sz="4000" b="1" dirty="0"/>
              <a:t>範例多是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商管相關的資料集</a:t>
            </a:r>
            <a:r>
              <a:rPr lang="en-US" altLang="zh-CN" sz="4000" b="1" dirty="0"/>
              <a:t>』</a:t>
            </a:r>
          </a:p>
          <a:p>
            <a:r>
              <a:rPr lang="en-US" altLang="zh-CN" sz="4000" b="1" dirty="0"/>
              <a:t>3.</a:t>
            </a:r>
            <a:r>
              <a:rPr lang="zh-CN" altLang="en-US" sz="4000" b="1" dirty="0"/>
              <a:t>偏重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迴歸分析預測，分類分析預測</a:t>
            </a:r>
            <a:r>
              <a:rPr lang="en-US" altLang="zh-CN" sz="4000" b="1" dirty="0"/>
              <a:t>』</a:t>
            </a:r>
            <a:endParaRPr lang="en-US" altLang="zh-TW" sz="4000" b="1" dirty="0"/>
          </a:p>
          <a:p>
            <a:pPr lvl="1"/>
            <a:endParaRPr lang="zh-TW" altLang="en-US" sz="36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商管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的人工智慧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55124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9144000" cy="3240360"/>
          </a:xfrm>
        </p:spPr>
        <p:txBody>
          <a:bodyPr vert="horz" rtlCol="0">
            <a:normAutofit/>
          </a:bodyPr>
          <a:lstStyle/>
          <a:p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如何才有能力對</a:t>
            </a:r>
            <a:r>
              <a:rPr lang="en-US" altLang="zh-CN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任何</a:t>
            </a:r>
            <a:r>
              <a:rPr lang="en-US" altLang="zh-CN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的商業資料集</a:t>
            </a:r>
            <a:endParaRPr lang="en-US" altLang="zh-CN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做出</a:t>
            </a:r>
            <a:r>
              <a:rPr lang="en-US" altLang="zh-CN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CN" altLang="en-US" sz="54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進階預測分析報告</a:t>
            </a:r>
            <a:r>
              <a:rPr lang="en-US" altLang="zh-CN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</a:p>
        </p:txBody>
      </p:sp>
    </p:spTree>
    <p:extLst>
      <p:ext uri="{BB962C8B-B14F-4D97-AF65-F5344CB8AC3E}">
        <p14:creationId xmlns:p14="http://schemas.microsoft.com/office/powerpoint/2010/main" val="28863766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1.</a:t>
            </a:r>
            <a:r>
              <a:rPr lang="zh-CN" altLang="en-US" sz="4000" b="1" dirty="0"/>
              <a:t>要先學會建立</a:t>
            </a:r>
            <a:r>
              <a:rPr lang="en-US" altLang="zh-CN" sz="4000" b="1" dirty="0"/>
              <a:t>『</a:t>
            </a:r>
            <a:r>
              <a:rPr lang="zh-CN" altLang="en-US" sz="4000" b="1" dirty="0">
                <a:solidFill>
                  <a:srgbClr val="C00000"/>
                </a:solidFill>
              </a:rPr>
              <a:t>模型管道器</a:t>
            </a:r>
            <a:r>
              <a:rPr lang="en-US" altLang="zh-CN" sz="4000" b="1" dirty="0">
                <a:solidFill>
                  <a:srgbClr val="C00000"/>
                </a:solidFill>
              </a:rPr>
              <a:t>model  pipeline</a:t>
            </a:r>
            <a:r>
              <a:rPr lang="en-US" altLang="zh-CN" sz="4000" b="1" dirty="0"/>
              <a:t>』</a:t>
            </a:r>
            <a:endParaRPr lang="en-US" altLang="zh-TW" sz="4000" b="1" dirty="0"/>
          </a:p>
          <a:p>
            <a:r>
              <a:rPr lang="en-US" altLang="zh-CN" sz="4000" b="1" dirty="0"/>
              <a:t>2.</a:t>
            </a:r>
            <a:r>
              <a:rPr lang="zh-CN" altLang="en-US" sz="4000" b="1" dirty="0"/>
              <a:t>要先處理缺值欄位，做出</a:t>
            </a:r>
            <a:r>
              <a:rPr lang="en-US" altLang="zh-CN" sz="4000" b="1" dirty="0"/>
              <a:t>『</a:t>
            </a:r>
            <a:r>
              <a:rPr lang="zh-CN" altLang="en-US" sz="4000" b="1" dirty="0">
                <a:solidFill>
                  <a:srgbClr val="C00000"/>
                </a:solidFill>
              </a:rPr>
              <a:t>填值轉換器</a:t>
            </a:r>
            <a:r>
              <a:rPr lang="en-US" altLang="zh-CN" sz="4000" b="1" dirty="0" err="1">
                <a:solidFill>
                  <a:srgbClr val="C00000"/>
                </a:solidFill>
              </a:rPr>
              <a:t>SimpleImpute</a:t>
            </a:r>
            <a:r>
              <a:rPr lang="en-US" altLang="zh-CN" sz="4000" b="1" dirty="0"/>
              <a:t>』</a:t>
            </a:r>
          </a:p>
          <a:p>
            <a:r>
              <a:rPr lang="en-US" altLang="zh-CN" sz="4000" b="1" dirty="0"/>
              <a:t>3.</a:t>
            </a:r>
            <a:r>
              <a:rPr lang="zh-CN" altLang="en-US" sz="4000" b="1" dirty="0"/>
              <a:t>要能夠對類別欄位，做出</a:t>
            </a:r>
            <a:r>
              <a:rPr lang="en-US" altLang="zh-CN" sz="4000" b="1" dirty="0"/>
              <a:t>『</a:t>
            </a:r>
            <a:r>
              <a:rPr lang="en-US" altLang="zh-CN" sz="4000" b="1" dirty="0" err="1">
                <a:solidFill>
                  <a:srgbClr val="C00000"/>
                </a:solidFill>
              </a:rPr>
              <a:t>OneHOtEncoder</a:t>
            </a:r>
            <a:r>
              <a:rPr lang="zh-CN" altLang="en-US" sz="4000" b="1" dirty="0">
                <a:solidFill>
                  <a:srgbClr val="C00000"/>
                </a:solidFill>
              </a:rPr>
              <a:t>獨熱編碼轉換器</a:t>
            </a:r>
            <a:r>
              <a:rPr lang="en-US" altLang="zh-CN" sz="4000" b="1" dirty="0"/>
              <a:t>』</a:t>
            </a:r>
            <a:endParaRPr lang="zh-TW" altLang="en-US" sz="36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如何才有能力對</a:t>
            </a:r>
            <a:r>
              <a:rPr lang="en-US" altLang="zh-CN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任何</a:t>
            </a:r>
            <a:r>
              <a:rPr lang="en-US" altLang="zh-CN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的商業資料集做出</a:t>
            </a:r>
            <a:r>
              <a:rPr lang="en-US" altLang="zh-CN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CN" altLang="en-US" sz="48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進階預測分析報告</a:t>
            </a:r>
            <a:r>
              <a:rPr lang="en-US" altLang="zh-CN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</a:p>
        </p:txBody>
      </p:sp>
    </p:spTree>
    <p:extLst>
      <p:ext uri="{BB962C8B-B14F-4D97-AF65-F5344CB8AC3E}">
        <p14:creationId xmlns:p14="http://schemas.microsoft.com/office/powerpoint/2010/main" val="27849707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如何才能對任何的商業資料集做出</a:t>
            </a:r>
            <a:r>
              <a:rPr lang="en-US" altLang="zh-CN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CN" altLang="en-US" sz="48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進階預測分析報告</a:t>
            </a:r>
            <a:r>
              <a:rPr lang="en-US" altLang="zh-CN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408A0A-E72B-4775-8761-05CF5B50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8" y="1582615"/>
            <a:ext cx="9144000" cy="541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980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2060848"/>
            <a:ext cx="8507288" cy="4644752"/>
          </a:xfrm>
        </p:spPr>
        <p:txBody>
          <a:bodyPr>
            <a:normAutofit/>
          </a:bodyPr>
          <a:lstStyle/>
          <a:p>
            <a:r>
              <a:rPr lang="en-US" altLang="zh-TW" sz="4000" b="1" dirty="0"/>
              <a:t>1.</a:t>
            </a:r>
            <a:r>
              <a:rPr lang="zh-CN" altLang="en-US" sz="4000" b="1" dirty="0"/>
              <a:t> 大部分的人工智慧教學</a:t>
            </a:r>
            <a:r>
              <a:rPr lang="en-US" altLang="zh-CN" sz="4000" b="1" dirty="0"/>
              <a:t>(</a:t>
            </a:r>
            <a:r>
              <a:rPr lang="zh-CN" altLang="en-US" sz="4000" b="1" dirty="0"/>
              <a:t>包括書籍</a:t>
            </a:r>
            <a:r>
              <a:rPr lang="en-US" altLang="zh-CN" sz="4000" b="1" dirty="0"/>
              <a:t>)</a:t>
            </a:r>
            <a:r>
              <a:rPr lang="zh-CN" altLang="en-US" sz="4000" b="1" dirty="0"/>
              <a:t>都</a:t>
            </a:r>
            <a:r>
              <a:rPr lang="zh-CN" altLang="en-US" sz="4000" b="1" dirty="0">
                <a:solidFill>
                  <a:srgbClr val="7030A0"/>
                </a:solidFill>
              </a:rPr>
              <a:t>沒有教導</a:t>
            </a:r>
            <a:r>
              <a:rPr lang="en-US" altLang="zh-CN" sz="4000" b="1" dirty="0">
                <a:solidFill>
                  <a:srgbClr val="7030A0"/>
                </a:solidFill>
              </a:rPr>
              <a:t>『</a:t>
            </a:r>
            <a:r>
              <a:rPr lang="zh-CN" altLang="en-US" sz="4000" b="1" dirty="0">
                <a:solidFill>
                  <a:srgbClr val="7030A0"/>
                </a:solidFill>
              </a:rPr>
              <a:t>管道器</a:t>
            </a:r>
            <a:r>
              <a:rPr lang="en-US" altLang="zh-CN" sz="4000" b="1" dirty="0">
                <a:solidFill>
                  <a:srgbClr val="7030A0"/>
                </a:solidFill>
              </a:rPr>
              <a:t>pipeline』</a:t>
            </a:r>
            <a:endParaRPr lang="en-US" altLang="zh-TW" sz="4000" b="1" dirty="0">
              <a:solidFill>
                <a:srgbClr val="7030A0"/>
              </a:solidFill>
            </a:endParaRPr>
          </a:p>
          <a:p>
            <a:r>
              <a:rPr lang="en-US" altLang="zh-CN" sz="4000" b="1" dirty="0"/>
              <a:t>2.</a:t>
            </a:r>
            <a:r>
              <a:rPr lang="zh-CN" altLang="en-US" sz="4000" b="1" dirty="0"/>
              <a:t>所以，</a:t>
            </a:r>
            <a:r>
              <a:rPr lang="zh-CN" altLang="en-US" sz="4000" b="1" dirty="0">
                <a:solidFill>
                  <a:srgbClr val="7030A0"/>
                </a:solidFill>
              </a:rPr>
              <a:t>無法輕鬆地處理</a:t>
            </a:r>
            <a:r>
              <a:rPr lang="en-US" altLang="zh-CN" sz="4000" b="1" dirty="0">
                <a:solidFill>
                  <a:srgbClr val="7030A0"/>
                </a:solidFill>
              </a:rPr>
              <a:t>『</a:t>
            </a:r>
            <a:r>
              <a:rPr lang="zh-CN" altLang="en-US" sz="4000" b="1" dirty="0">
                <a:solidFill>
                  <a:srgbClr val="7030A0"/>
                </a:solidFill>
              </a:rPr>
              <a:t>大部分複雜的原始資料</a:t>
            </a:r>
            <a:r>
              <a:rPr lang="en-US" altLang="zh-CN" sz="4000" b="1" dirty="0">
                <a:solidFill>
                  <a:srgbClr val="7030A0"/>
                </a:solidFill>
              </a:rPr>
              <a:t>』</a:t>
            </a:r>
            <a:r>
              <a:rPr lang="zh-CN" altLang="en-US" sz="4000" b="1" dirty="0"/>
              <a:t>，只能夠處理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簡單的，已經被先預處理過的資料</a:t>
            </a:r>
            <a:r>
              <a:rPr lang="en-US" altLang="zh-CN" sz="4000" b="1" dirty="0"/>
              <a:t>』</a:t>
            </a:r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如何才能對任何的商業資料集做出</a:t>
            </a:r>
            <a:r>
              <a:rPr lang="en-US" altLang="zh-CN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CN" altLang="en-US" sz="48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進階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預測分析報告</a:t>
            </a:r>
            <a:r>
              <a:rPr lang="en-US" altLang="zh-CN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</a:p>
        </p:txBody>
      </p:sp>
    </p:spTree>
    <p:extLst>
      <p:ext uri="{BB962C8B-B14F-4D97-AF65-F5344CB8AC3E}">
        <p14:creationId xmlns:p14="http://schemas.microsoft.com/office/powerpoint/2010/main" val="30927354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9144000" cy="3240360"/>
          </a:xfrm>
        </p:spPr>
        <p:txBody>
          <a:bodyPr vert="horz" rtlCol="0">
            <a:normAutofit/>
          </a:bodyPr>
          <a:lstStyle/>
          <a:p>
            <a:r>
              <a:rPr lang="zh-CN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正確學習人工智慧的步驟</a:t>
            </a:r>
            <a:endParaRPr lang="en-US" altLang="zh-CN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72424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9144000" cy="4536504"/>
          </a:xfrm>
        </p:spPr>
        <p:txBody>
          <a:bodyPr vert="horz" rtlCol="0">
            <a:normAutofit fontScale="92500"/>
          </a:bodyPr>
          <a:lstStyle/>
          <a:p>
            <a:r>
              <a:rPr lang="zh-CN" altLang="en-US" sz="7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很多人學人工智慧程式，學的很挫折</a:t>
            </a:r>
            <a:endParaRPr lang="en-US" altLang="zh-CN" sz="7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54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放棄者居多</a:t>
            </a:r>
            <a:endParaRPr lang="en-US" altLang="zh-CN" sz="5400" b="1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54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只會講，而無法分析問題者大半</a:t>
            </a:r>
            <a:endParaRPr lang="en-US" altLang="zh-CN" sz="5400" b="1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37125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9144000" cy="3240360"/>
          </a:xfrm>
        </p:spPr>
        <p:txBody>
          <a:bodyPr vert="horz" rtlCol="0">
            <a:normAutofit fontScale="92500" lnSpcReduction="20000"/>
          </a:bodyPr>
          <a:lstStyle/>
          <a:p>
            <a:r>
              <a:rPr lang="zh-CN" altLang="en-US" sz="10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為什麼？</a:t>
            </a:r>
            <a:endParaRPr lang="en-US" altLang="zh-CN" sz="10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6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因為學習的</a:t>
            </a:r>
            <a:r>
              <a:rPr lang="en-US" altLang="zh-CN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CN" altLang="en-US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方向</a:t>
            </a:r>
            <a:r>
              <a:rPr lang="en-US" altLang="zh-CN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CN" altLang="en-US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不對</a:t>
            </a:r>
            <a:endParaRPr lang="en-US" altLang="zh-CN" sz="6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344787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5132</Words>
  <Application>Microsoft Office PowerPoint</Application>
  <PresentationFormat>如螢幕大小 (4:3)</PresentationFormat>
  <Paragraphs>713</Paragraphs>
  <Slides>133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133</vt:i4>
      </vt:variant>
    </vt:vector>
  </HeadingPairs>
  <TitlesOfParts>
    <vt:vector size="141" baseType="lpstr">
      <vt:lpstr>Segoe Condensed</vt:lpstr>
      <vt:lpstr>微軟正黑體</vt:lpstr>
      <vt:lpstr>標楷體</vt:lpstr>
      <vt:lpstr>Arial</vt:lpstr>
      <vt:lpstr>Bookman Old Style</vt:lpstr>
      <vt:lpstr>Calibri</vt:lpstr>
      <vt:lpstr>Times New Roman</vt:lpstr>
      <vt:lpstr>EdBackToSchl(2)</vt:lpstr>
      <vt:lpstr>台北科技大學，經管系，陳擎文 </vt:lpstr>
      <vt:lpstr>此門課所在位階</vt:lpstr>
      <vt:lpstr>PowerPoint 簡報</vt:lpstr>
      <vt:lpstr>資料分析相關的工作職稱</vt:lpstr>
      <vt:lpstr>PowerPoint 簡報</vt:lpstr>
      <vt:lpstr>PowerPoint 簡報</vt:lpstr>
      <vt:lpstr>PowerPoint 簡報</vt:lpstr>
      <vt:lpstr>完整的資料分析路徑</vt:lpstr>
      <vt:lpstr>資料分析相關的工作職稱</vt:lpstr>
      <vt:lpstr>PowerPoint 簡報</vt:lpstr>
      <vt:lpstr>PowerPoint 簡報</vt:lpstr>
      <vt:lpstr>PowerPoint 簡報</vt:lpstr>
      <vt:lpstr>近年來熱門的職業</vt:lpstr>
      <vt:lpstr>熱門的原因</vt:lpstr>
      <vt:lpstr>PowerPoint 簡報</vt:lpstr>
      <vt:lpstr>PowerPoint 簡報</vt:lpstr>
      <vt:lpstr>數據分析師Data Analyst </vt:lpstr>
      <vt:lpstr>數據分析師Data Analyst </vt:lpstr>
      <vt:lpstr>數據分析師Data Analyst </vt:lpstr>
      <vt:lpstr>數據分析師Data Analyst </vt:lpstr>
      <vt:lpstr>數據分析師Data Analyst </vt:lpstr>
      <vt:lpstr>PowerPoint 簡報</vt:lpstr>
      <vt:lpstr>PowerPoint 簡報</vt:lpstr>
      <vt:lpstr>PowerPoint 簡報</vt:lpstr>
      <vt:lpstr>PowerPoint 簡報</vt:lpstr>
      <vt:lpstr>商業分析決策： 1.資料處理，2.資料分析，3.資料視覺化，4.商業分析決策</vt:lpstr>
      <vt:lpstr>PowerPoint 簡報</vt:lpstr>
      <vt:lpstr>資料分析常用工具： 1.python/pandas，2.SQL，3.power BI，tableau，4.AI</vt:lpstr>
      <vt:lpstr>資料分析常用工具： 1.python/pandas，2.SQL，3.power BI，tableau，4.AI</vt:lpstr>
      <vt:lpstr>PowerPoint 簡報</vt:lpstr>
      <vt:lpstr>經管系大學部資料分析/資訊相關課程</vt:lpstr>
      <vt:lpstr>系上大學部資訊課程，重點聚焦在 培育1個領域的能力：商業數據分析</vt:lpstr>
      <vt:lpstr>PowerPoint 簡報</vt:lpstr>
      <vt:lpstr>基礎資料分析 課程的產出</vt:lpstr>
      <vt:lpstr>PowerPoint 簡報</vt:lpstr>
      <vt:lpstr>進階資料分析 課程的產出</vt:lpstr>
      <vt:lpstr>進階資料分析 課程的產出</vt:lpstr>
      <vt:lpstr>進階資料分析 課程的產出</vt:lpstr>
      <vt:lpstr>進階資料分析 課程的產出</vt:lpstr>
      <vt:lpstr>進階資料分析 課程的產出</vt:lpstr>
      <vt:lpstr>PowerPoint 簡報</vt:lpstr>
      <vt:lpstr>進階資料分析 課程的產出</vt:lpstr>
      <vt:lpstr>進階資料分析 課程的產出</vt:lpstr>
      <vt:lpstr>進階資料分析 課程的產出</vt:lpstr>
      <vt:lpstr>進階資料分析 課程的產出</vt:lpstr>
      <vt:lpstr>進階資料分析 課程的產出</vt:lpstr>
      <vt:lpstr>進階資料分析 課程的產出</vt:lpstr>
      <vt:lpstr>PowerPoint 簡報</vt:lpstr>
      <vt:lpstr>PowerPoint 簡報</vt:lpstr>
      <vt:lpstr>什麼情況才敢去做 數據分析的資訊相關工作</vt:lpstr>
      <vt:lpstr>內化是什麼，如何才能內化？</vt:lpstr>
      <vt:lpstr>內化是什麼，如何才能內化？</vt:lpstr>
      <vt:lpstr>PowerPoint 簡報</vt:lpstr>
      <vt:lpstr>PowerPoint 簡報</vt:lpstr>
      <vt:lpstr>PowerPoint 簡報</vt:lpstr>
      <vt:lpstr>預測型資料分析：較困難，較有價值</vt:lpstr>
      <vt:lpstr>為什麼要學數據的人工智慧？</vt:lpstr>
      <vt:lpstr>預測型資料分析：可以找到影響力大的參數</vt:lpstr>
      <vt:lpstr>影響是否得到糖尿病的前5個影響因子</vt:lpstr>
      <vt:lpstr>PowerPoint 簡報</vt:lpstr>
      <vt:lpstr>PowerPoint 簡報</vt:lpstr>
      <vt:lpstr>為什麼要學AI？</vt:lpstr>
      <vt:lpstr>為什麼要學AI？</vt:lpstr>
      <vt:lpstr>PowerPoint 簡報</vt:lpstr>
      <vt:lpstr>為什麼要學資料分析？</vt:lpstr>
      <vt:lpstr>為什麼要學資料分析？</vt:lpstr>
      <vt:lpstr>PowerPoint 簡報</vt:lpstr>
      <vt:lpstr>現在數據分析師很熱門 那20年後呢？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現在數據分析師很熱門 那20年後呢？</vt:lpstr>
      <vt:lpstr>PowerPoint 簡報</vt:lpstr>
      <vt:lpstr>PowerPoint 簡報</vt:lpstr>
      <vt:lpstr>PowerPoint 簡報</vt:lpstr>
      <vt:lpstr>經管系大學部資料分析/資訊相關課程</vt:lpstr>
      <vt:lpstr>系上大學部資訊課程，重點聚焦在 培育1個領域的能力：商業數據分析</vt:lpstr>
      <vt:lpstr>PowerPoint 簡報</vt:lpstr>
      <vt:lpstr>PowerPoint 簡報</vt:lpstr>
      <vt:lpstr>人工智慧賦能跨域應用微學程</vt:lpstr>
      <vt:lpstr>人工智慧賦能跨域應用微學程</vt:lpstr>
      <vt:lpstr>人工智慧賦能跨域應用微學程</vt:lpstr>
      <vt:lpstr>人工智慧賦能跨域應用微學程</vt:lpstr>
      <vt:lpstr>PowerPoint 簡報</vt:lpstr>
      <vt:lpstr>人工智慧賦能跨域應用微學程</vt:lpstr>
      <vt:lpstr>PowerPoint 簡報</vt:lpstr>
      <vt:lpstr>『理工科系』的人工智慧</vt:lpstr>
      <vt:lpstr>『理工科系』的人工智慧</vt:lpstr>
      <vt:lpstr>『商管』的人工智慧</vt:lpstr>
      <vt:lpstr>PowerPoint 簡報</vt:lpstr>
      <vt:lpstr>如何才有能力對『任何』的商業資料集做出『進階預測分析報告』</vt:lpstr>
      <vt:lpstr>如何才能對任何的商業資料集做出『進階預測分析報告』</vt:lpstr>
      <vt:lpstr>如何才能對任何的商業資料集做出『進階預測分析報告』</vt:lpstr>
      <vt:lpstr>PowerPoint 簡報</vt:lpstr>
      <vt:lpstr>PowerPoint 簡報</vt:lpstr>
      <vt:lpstr>PowerPoint 簡報</vt:lpstr>
      <vt:lpstr>PowerPoint 簡報</vt:lpstr>
      <vt:lpstr>正確學習人工智慧的步驟</vt:lpstr>
      <vt:lpstr>正確學習人工智慧的步驟</vt:lpstr>
      <vt:lpstr>PowerPoint 簡報</vt:lpstr>
      <vt:lpstr>PowerPoint 簡報</vt:lpstr>
      <vt:lpstr>本課程所要教學的章節</vt:lpstr>
      <vt:lpstr>本課程所要教學的章節</vt:lpstr>
      <vt:lpstr>PowerPoint 簡報</vt:lpstr>
      <vt:lpstr>PowerPoint 簡報</vt:lpstr>
      <vt:lpstr>PowerPoint 簡報</vt:lpstr>
      <vt:lpstr>PowerPoint 簡報</vt:lpstr>
      <vt:lpstr>PowerPoint 簡報</vt:lpstr>
      <vt:lpstr>本學期的評分方式</vt:lpstr>
      <vt:lpstr>PowerPoint 簡報</vt:lpstr>
      <vt:lpstr>教科書，參考書，教材網站</vt:lpstr>
      <vt:lpstr>教科書，參考書，教材網站</vt:lpstr>
      <vt:lpstr>教科書，參考書，教材網站</vt:lpstr>
      <vt:lpstr>PowerPoint 簡報</vt:lpstr>
      <vt:lpstr>PowerPoint 簡報</vt:lpstr>
      <vt:lpstr>『商用數據應用師』證照</vt:lpstr>
      <vt:lpstr>PowerPoint 簡報</vt:lpstr>
      <vt:lpstr>SAS 機器學習國際認證</vt:lpstr>
      <vt:lpstr>SAS 機器學習國際認證 考試內容</vt:lpstr>
      <vt:lpstr>SAS 機器學習國際認證 上課內容</vt:lpstr>
      <vt:lpstr>PowerPoint 簡報</vt:lpstr>
      <vt:lpstr>學生教學評量反應意見</vt:lpstr>
      <vt:lpstr>學生教學評量反應意見</vt:lpstr>
      <vt:lpstr>PowerPoint 簡報</vt:lpstr>
      <vt:lpstr>PowerPoint 簡報</vt:lpstr>
      <vt:lpstr>完整的商業程式分析 包括二個部分</vt:lpstr>
      <vt:lpstr>對應的工作職缺 Data Engineer， Data Analyst， Data Scientist</vt:lpstr>
      <vt:lpstr>對應的工作職缺 Data Engineer， Data Analyst， Data Scientist</vt:lpstr>
      <vt:lpstr>現在演化的工作職缺</vt:lpstr>
      <vt:lpstr>現在演化的工作職缺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2023-09-06T02:14:32Z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