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56" r:id="rId3"/>
    <p:sldId id="546" r:id="rId4"/>
    <p:sldId id="545" r:id="rId5"/>
    <p:sldId id="548" r:id="rId6"/>
    <p:sldId id="552" r:id="rId7"/>
    <p:sldId id="553" r:id="rId8"/>
    <p:sldId id="551" r:id="rId9"/>
    <p:sldId id="549" r:id="rId10"/>
    <p:sldId id="550" r:id="rId11"/>
    <p:sldId id="541" r:id="rId12"/>
    <p:sldId id="340" r:id="rId13"/>
    <p:sldId id="554" r:id="rId14"/>
    <p:sldId id="527" r:id="rId15"/>
    <p:sldId id="555" r:id="rId16"/>
    <p:sldId id="556" r:id="rId17"/>
    <p:sldId id="557" r:id="rId18"/>
    <p:sldId id="558" r:id="rId19"/>
    <p:sldId id="559" r:id="rId20"/>
    <p:sldId id="560" r:id="rId21"/>
    <p:sldId id="645" r:id="rId22"/>
    <p:sldId id="646" r:id="rId23"/>
    <p:sldId id="647" r:id="rId2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2/25/2023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2023/2/25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5.hexschool.com/" TargetMode="External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default.asp" TargetMode="External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default.asp" TargetMode="External"/><Relationship Id="rId5" Type="http://schemas.openxmlformats.org/officeDocument/2006/relationships/hyperlink" Target="https://www.w3schools.com/python/default.asp" TargetMode="External"/><Relationship Id="rId4" Type="http://schemas.openxmlformats.org/officeDocument/2006/relationships/hyperlink" Target="https://www.w3schools.com/js/default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school.cn/" TargetMode="External"/><Relationship Id="rId2" Type="http://schemas.openxmlformats.org/officeDocument/2006/relationships/hyperlink" Target="https://www.w3school.com.cn/python/index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default.asp" TargetMode="External"/><Relationship Id="rId2" Type="http://schemas.openxmlformats.org/officeDocument/2006/relationships/hyperlink" Target="https://pandas.pydata.org/docs/getting_started/intro_tutoria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am.oxxostudio.tw/category/python/index.html" TargetMode="External"/><Relationship Id="rId5" Type="http://schemas.openxmlformats.org/officeDocument/2006/relationships/hyperlink" Target="https://www.gairuo.com/p/pandas-tutorial" TargetMode="External"/><Relationship Id="rId4" Type="http://schemas.openxmlformats.org/officeDocument/2006/relationships/hyperlink" Target="https://www.w3cschool.cn/hyspo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chatgpt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7848872" cy="15841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學習程式的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種方法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56" y="1340768"/>
            <a:ext cx="7592888" cy="285023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：傳統背指令法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419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72816"/>
            <a:ext cx="8686800" cy="4788768"/>
          </a:xfrm>
        </p:spPr>
        <p:txBody>
          <a:bodyPr>
            <a:noAutofit/>
          </a:bodyPr>
          <a:lstStyle/>
          <a:p>
            <a:pPr lvl="1"/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：傳統背指令法</a:t>
            </a:r>
            <a:endParaRPr lang="zh-TW" altLang="en-US" sz="4800" dirty="0"/>
          </a:p>
        </p:txBody>
      </p:sp>
      <p:pic>
        <p:nvPicPr>
          <p:cNvPr id="8194" name="Picture 2" descr="C#] Lambda Expression - 簡化程式碼歷史第三章| 聊聊程式- 點部落">
            <a:extLst>
              <a:ext uri="{FF2B5EF4-FFF2-40B4-BE49-F238E27FC236}">
                <a16:creationId xmlns:a16="http://schemas.microsoft.com/office/drawing/2014/main" id="{F3C3DF0C-D7D9-4BAE-8F1E-ABA534719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4804"/>
            <a:ext cx="9035567" cy="500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3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56" y="1340768"/>
            <a:ext cx="7592888" cy="285023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：修改模板法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template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5284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4860776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effectLst/>
              </a:rPr>
              <a:t>現代的程式語言越來越多，幾乎沒有人能夠熟背所有的指令</a:t>
            </a:r>
            <a:endParaRPr lang="en-US" altLang="zh-CN" sz="3600" b="1" dirty="0">
              <a:effectLst/>
            </a:endParaRPr>
          </a:p>
          <a:p>
            <a:r>
              <a:rPr lang="zh-CN" altLang="en-US" sz="3200" b="1" dirty="0">
                <a:effectLst/>
              </a:rPr>
              <a:t>因此很多程式語言的官網，就會撰寫詳細各種範例的模板</a:t>
            </a:r>
            <a:r>
              <a:rPr lang="en-US" altLang="zh-CN" sz="3200" b="1" dirty="0">
                <a:effectLst/>
              </a:rPr>
              <a:t>template</a:t>
            </a:r>
          </a:p>
          <a:p>
            <a:pPr lvl="1"/>
            <a:r>
              <a:rPr lang="zh-CN" altLang="en-US" sz="2800" b="1" dirty="0">
                <a:effectLst/>
              </a:rPr>
              <a:t>目的：</a:t>
            </a:r>
            <a:r>
              <a:rPr lang="zh-CN" altLang="en-US" sz="2800" b="1" dirty="0">
                <a:solidFill>
                  <a:srgbClr val="7030A0"/>
                </a:solidFill>
                <a:effectLst/>
              </a:rPr>
              <a:t>方便初學者，快速入門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目的：</a:t>
            </a:r>
            <a:r>
              <a:rPr lang="zh-CN" altLang="en-US" sz="2800" b="1" dirty="0">
                <a:solidFill>
                  <a:srgbClr val="7030A0"/>
                </a:solidFill>
                <a:effectLst/>
              </a:rPr>
              <a:t>從範例學，一目了然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目的：</a:t>
            </a:r>
            <a:r>
              <a:rPr lang="zh-CN" altLang="en-US" sz="2800" b="1" dirty="0">
                <a:solidFill>
                  <a:srgbClr val="7030A0"/>
                </a:solidFill>
                <a:effectLst/>
              </a:rPr>
              <a:t>只要複製指令回去改，就好了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r>
              <a:rPr lang="zh-CN" altLang="en-US" sz="3200" b="1" dirty="0">
                <a:effectLst/>
              </a:rPr>
              <a:t>如果</a:t>
            </a:r>
            <a:r>
              <a:rPr lang="zh-CN" altLang="en-US" sz="3200" b="1" dirty="0">
                <a:solidFill>
                  <a:srgbClr val="C00000"/>
                </a:solidFill>
                <a:effectLst/>
              </a:rPr>
              <a:t>常常使用</a:t>
            </a:r>
            <a:r>
              <a:rPr lang="zh-CN" altLang="en-US" sz="3200" b="1" dirty="0">
                <a:effectLst/>
              </a:rPr>
              <a:t>，程式碼指令，自然慢慢就會背起來了</a:t>
            </a:r>
            <a:endParaRPr lang="en-US" altLang="zh-CN" sz="3200" b="1" dirty="0">
              <a:effectLst/>
            </a:endParaRPr>
          </a:p>
          <a:p>
            <a:pPr lvl="1"/>
            <a:endParaRPr lang="en-US" altLang="zh-CN" sz="28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：修改模板法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0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511256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Bootstrap</a:t>
            </a:r>
            <a:r>
              <a:rPr lang="zh-CN" altLang="en-US" sz="3600" b="1" dirty="0">
                <a:effectLst/>
              </a:rPr>
              <a:t>響應式網頁設計</a:t>
            </a:r>
            <a:endParaRPr lang="en-US" altLang="zh-CN" sz="36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英文官網：</a:t>
            </a:r>
            <a:r>
              <a:rPr lang="en-US" altLang="zh-CN" sz="2800" b="1" dirty="0">
                <a:solidFill>
                  <a:srgbClr val="7030A0"/>
                </a:solidFill>
                <a:effectLst/>
                <a:hlinkClick r:id="rId2"/>
              </a:rPr>
              <a:t>https://getbootstrap.com/docs/5.3/getting-started/introduction/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中文官網：</a:t>
            </a:r>
            <a:r>
              <a:rPr lang="en-US" altLang="zh-CN" sz="2800" b="1" dirty="0">
                <a:effectLst/>
              </a:rPr>
              <a:t> </a:t>
            </a:r>
            <a:r>
              <a:rPr lang="en-US" altLang="zh-CN" sz="2800" b="1" dirty="0">
                <a:effectLst/>
                <a:hlinkClick r:id="rId3"/>
              </a:rPr>
              <a:t>https://bootstrap5.hexschool.com/</a:t>
            </a:r>
            <a:endParaRPr lang="en-US" altLang="zh-CN" sz="2800" b="1" dirty="0">
              <a:effectLst/>
            </a:endParaRPr>
          </a:p>
          <a:p>
            <a:pPr lvl="1"/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effectLst/>
              </a:rPr>
              <a:t>從範例學，一目了然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effectLst/>
              </a:rPr>
              <a:t>複製程式碼，修改成你要的形式</a:t>
            </a:r>
            <a:endParaRPr lang="en-US" altLang="zh-CN" sz="2800" b="1" dirty="0">
              <a:solidFill>
                <a:srgbClr val="7030A0"/>
              </a:solidFill>
              <a:effectLst/>
            </a:endParaRPr>
          </a:p>
          <a:p>
            <a:pPr lvl="1"/>
            <a:endParaRPr lang="en-US" altLang="zh-CN" sz="28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：修改模板法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415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84784"/>
            <a:ext cx="8686800" cy="525658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effectLst/>
              </a:rPr>
              <a:t>範例</a:t>
            </a:r>
            <a:r>
              <a:rPr lang="en-US" altLang="zh-CN" sz="3200" b="1" dirty="0">
                <a:effectLst/>
              </a:rPr>
              <a:t>2</a:t>
            </a:r>
            <a:r>
              <a:rPr lang="zh-CN" altLang="en-US" sz="3200" b="1" dirty="0">
                <a:effectLst/>
              </a:rPr>
              <a:t>：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w3school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程式碼教學網站</a:t>
            </a:r>
            <a:endParaRPr lang="en-US" altLang="zh-CN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32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特色：</a:t>
            </a:r>
            <a:endParaRPr lang="en-US" altLang="zh-CN" sz="32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sz="2800" b="1" dirty="0">
                <a:effectLst/>
              </a:rPr>
              <a:t>包含</a:t>
            </a:r>
            <a:r>
              <a:rPr lang="zh-CN" altLang="en-US" sz="2800" b="1" dirty="0">
                <a:solidFill>
                  <a:srgbClr val="C00000"/>
                </a:solidFill>
                <a:effectLst/>
              </a:rPr>
              <a:t>目前全世界</a:t>
            </a:r>
            <a:r>
              <a:rPr lang="zh-CN" altLang="en-US" sz="2800" b="1" dirty="0">
                <a:effectLst/>
              </a:rPr>
              <a:t>流行的各種程式語言，是免費的補習班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都是</a:t>
            </a:r>
            <a:r>
              <a:rPr lang="zh-CN" altLang="en-US" sz="2800" b="1" dirty="0">
                <a:solidFill>
                  <a:srgbClr val="C00000"/>
                </a:solidFill>
                <a:effectLst/>
              </a:rPr>
              <a:t>範例導向</a:t>
            </a:r>
            <a:r>
              <a:rPr lang="zh-CN" altLang="en-US" sz="2800" b="1" dirty="0">
                <a:effectLst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effectLst/>
              </a:rPr>
              <a:t>直接看範例學</a:t>
            </a:r>
            <a:r>
              <a:rPr lang="zh-CN" altLang="en-US" sz="2800" b="1" dirty="0">
                <a:effectLst/>
              </a:rPr>
              <a:t>，一目了然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英文官網：</a:t>
            </a:r>
            <a:r>
              <a:rPr lang="en-US" altLang="zh-CN" b="1" dirty="0">
                <a:solidFill>
                  <a:srgbClr val="7030A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effectLst/>
                <a:hlinkClick r:id="rId2"/>
              </a:rPr>
              <a:t>https://www.w3schools.com/</a:t>
            </a:r>
            <a:endParaRPr lang="en-US" altLang="zh-CN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7030A0"/>
                </a:solidFill>
                <a:effectLst/>
              </a:rPr>
              <a:t>html</a:t>
            </a:r>
            <a:r>
              <a:rPr lang="zh-CN" altLang="en-US" b="1" dirty="0">
                <a:solidFill>
                  <a:srgbClr val="7030A0"/>
                </a:solidFill>
                <a:effectLst/>
              </a:rPr>
              <a:t>：</a:t>
            </a:r>
            <a:r>
              <a:rPr lang="en-US" altLang="zh-CN" b="1" dirty="0">
                <a:solidFill>
                  <a:srgbClr val="7030A0"/>
                </a:solidFill>
                <a:effectLst/>
              </a:rPr>
              <a:t> </a:t>
            </a:r>
            <a:r>
              <a:rPr lang="en-US" altLang="zh-CN" sz="1800" b="1" dirty="0">
                <a:solidFill>
                  <a:srgbClr val="7030A0"/>
                </a:solidFill>
                <a:effectLst/>
                <a:hlinkClick r:id="rId3"/>
              </a:rPr>
              <a:t>https://www.w3schools.com/html/default.asp</a:t>
            </a:r>
            <a:endParaRPr lang="en-US" altLang="zh-CN" sz="1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b="1" dirty="0" err="1">
                <a:solidFill>
                  <a:srgbClr val="7030A0"/>
                </a:solidFill>
                <a:effectLst/>
              </a:rPr>
              <a:t>Javascript</a:t>
            </a:r>
            <a:r>
              <a:rPr lang="en-US" altLang="zh-CN" b="1" dirty="0">
                <a:solidFill>
                  <a:srgbClr val="7030A0"/>
                </a:solidFill>
                <a:effectLst/>
              </a:rPr>
              <a:t>: </a:t>
            </a:r>
            <a:r>
              <a:rPr lang="en-US" altLang="zh-CN" sz="2000" b="1" dirty="0">
                <a:solidFill>
                  <a:srgbClr val="7030A0"/>
                </a:solidFill>
                <a:effectLst/>
                <a:hlinkClick r:id="rId4"/>
              </a:rPr>
              <a:t>https://www.w3schools.com/js/default.asp</a:t>
            </a:r>
            <a:endParaRPr lang="en-US" altLang="zh-CN" sz="20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7030A0"/>
                </a:solidFill>
                <a:effectLst/>
              </a:rPr>
              <a:t>Python: </a:t>
            </a:r>
            <a:r>
              <a:rPr lang="en-US" altLang="zh-CN" sz="2000" b="1" dirty="0">
                <a:solidFill>
                  <a:srgbClr val="7030A0"/>
                </a:solidFill>
                <a:effectLst/>
                <a:hlinkClick r:id="rId5"/>
              </a:rPr>
              <a:t>https://www.w3schools.com/python/default.asp</a:t>
            </a:r>
            <a:endParaRPr lang="en-US" altLang="zh-CN" sz="20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b="1" dirty="0">
                <a:solidFill>
                  <a:srgbClr val="7030A0"/>
                </a:solidFill>
                <a:effectLst/>
              </a:rPr>
              <a:t>Php: </a:t>
            </a:r>
            <a:r>
              <a:rPr lang="en-US" altLang="zh-CN" sz="1800" b="1" dirty="0">
                <a:solidFill>
                  <a:srgbClr val="7030A0"/>
                </a:solidFill>
                <a:effectLst/>
                <a:hlinkClick r:id="rId6"/>
              </a:rPr>
              <a:t>https://www.w3schools.com/php/default.asp</a:t>
            </a:r>
            <a:endParaRPr lang="en-US" altLang="zh-CN" sz="18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b="1" dirty="0" err="1">
                <a:solidFill>
                  <a:srgbClr val="7030A0"/>
                </a:solidFill>
                <a:effectLst/>
              </a:rPr>
              <a:t>Sql</a:t>
            </a:r>
            <a:r>
              <a:rPr lang="en-US" altLang="zh-CN" b="1" dirty="0">
                <a:solidFill>
                  <a:srgbClr val="7030A0"/>
                </a:solidFill>
                <a:effectLst/>
              </a:rPr>
              <a:t>: </a:t>
            </a:r>
            <a:r>
              <a:rPr lang="en-US" altLang="zh-CN" b="1" dirty="0">
                <a:solidFill>
                  <a:srgbClr val="7030A0"/>
                </a:solidFill>
                <a:effectLst/>
                <a:hlinkClick r:id="rId7"/>
              </a:rPr>
              <a:t>https://www.w3schools.com/sql/default.asp</a:t>
            </a:r>
            <a:endParaRPr lang="en-US" altLang="zh-CN" b="1" dirty="0">
              <a:solidFill>
                <a:srgbClr val="7030A0"/>
              </a:solidFill>
              <a:effectLst/>
            </a:endParaRPr>
          </a:p>
          <a:p>
            <a:pPr marL="457200" lvl="1" indent="0">
              <a:buNone/>
            </a:pPr>
            <a:endParaRPr lang="en-US" altLang="zh-CN" b="1" dirty="0">
              <a:effectLst/>
            </a:endParaRPr>
          </a:p>
          <a:p>
            <a:pPr lvl="1"/>
            <a:endParaRPr lang="en-US" altLang="zh-TW" sz="2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最大的程式碼教學模板網站：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76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25658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effectLst/>
              </a:rPr>
              <a:t>範例</a:t>
            </a:r>
            <a:r>
              <a:rPr lang="en-US" altLang="zh-CN" sz="3200" b="1" dirty="0">
                <a:effectLst/>
              </a:rPr>
              <a:t>3</a:t>
            </a:r>
            <a:r>
              <a:rPr lang="zh-CN" altLang="en-US" sz="3200" b="1" dirty="0">
                <a:effectLst/>
              </a:rPr>
              <a:t>：</a:t>
            </a:r>
            <a:r>
              <a:rPr lang="en-US" altLang="zh-CN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w3school</a:t>
            </a:r>
            <a:r>
              <a:rPr lang="zh-CN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程式碼教學網站</a:t>
            </a:r>
            <a:endParaRPr lang="en-US" altLang="zh-CN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3200" b="1" dirty="0">
                <a:effectLst/>
              </a:rPr>
              <a:t>(1). 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w3school(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中文</a:t>
            </a:r>
            <a:r>
              <a:rPr lang="en-US" altLang="zh-TW" sz="3200" b="1" dirty="0">
                <a:effectLst/>
              </a:rPr>
              <a:t>,</a:t>
            </a:r>
            <a:r>
              <a:rPr lang="zh-TW" altLang="en-US" sz="3200" b="1" dirty="0">
                <a:effectLst/>
              </a:rPr>
              <a:t>版本舊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https://www.w3school.com.cn/python/index.asp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直接翻譯英文版網站，但是更新較慢</a:t>
            </a:r>
            <a:endParaRPr lang="en-US" altLang="zh-CN" sz="28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(2). </a:t>
            </a:r>
            <a:r>
              <a:rPr lang="en-US" altLang="zh-CN" sz="3200" b="1" dirty="0" err="1">
                <a:solidFill>
                  <a:srgbClr val="C00000"/>
                </a:solidFill>
                <a:effectLst/>
              </a:rPr>
              <a:t>runoob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菜鳥教程</a:t>
            </a:r>
            <a:r>
              <a:rPr lang="en-US" altLang="zh-TW" sz="3200" b="1" dirty="0">
                <a:solidFill>
                  <a:srgbClr val="C00000"/>
                </a:solidFill>
                <a:effectLst/>
              </a:rPr>
              <a:t>(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中文</a:t>
            </a:r>
            <a:r>
              <a:rPr lang="en-US" altLang="zh-TW" sz="3200" b="1" dirty="0">
                <a:effectLst/>
              </a:rPr>
              <a:t>,</a:t>
            </a:r>
            <a:r>
              <a:rPr lang="zh-TW" altLang="en-US" sz="3200" b="1" dirty="0">
                <a:effectLst/>
              </a:rPr>
              <a:t>版本新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https://www.w3school.com.cn/python/index.asp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也是翻譯自英文版網站，但是經常更新，補充新的範例</a:t>
            </a:r>
            <a:endParaRPr lang="en-US" altLang="zh-CN" sz="28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(3). 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w3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c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schoo</a:t>
            </a:r>
            <a:r>
              <a:rPr lang="en-US" altLang="zh-CN" sz="3200" b="1" dirty="0">
                <a:effectLst/>
              </a:rPr>
              <a:t>l(</a:t>
            </a:r>
            <a:r>
              <a:rPr lang="zh-TW" altLang="en-US" sz="3200" b="1" dirty="0">
                <a:effectLst/>
              </a:rPr>
              <a:t>類似</a:t>
            </a:r>
            <a:r>
              <a:rPr lang="en-US" altLang="zh-CN" sz="3200" b="1" dirty="0" err="1">
                <a:effectLst/>
              </a:rPr>
              <a:t>runoob</a:t>
            </a:r>
            <a:r>
              <a:rPr lang="en-US" altLang="zh-CN" sz="3200" b="1" dirty="0">
                <a:effectLst/>
              </a:rPr>
              <a:t>,</a:t>
            </a:r>
            <a:r>
              <a:rPr lang="zh-TW" altLang="en-US" sz="3200" b="1" dirty="0">
                <a:effectLst/>
              </a:rPr>
              <a:t>中文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3"/>
              </a:rPr>
              <a:t>http://www.w3cschool.cn/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也是翻譯自英文版網站，但是經常更新補充</a:t>
            </a:r>
            <a:endParaRPr lang="en-US" altLang="zh-CN" sz="3200" b="1" dirty="0">
              <a:effectLst/>
            </a:endParaRPr>
          </a:p>
          <a:p>
            <a:endParaRPr lang="en-US" altLang="zh-CN" sz="3200" b="1" dirty="0">
              <a:effectLst/>
            </a:endParaRPr>
          </a:p>
          <a:p>
            <a:pPr marL="457200" lvl="1" indent="0">
              <a:buNone/>
            </a:pPr>
            <a:endParaRPr lang="en-US" altLang="zh-CN" b="1" dirty="0">
              <a:effectLst/>
            </a:endParaRPr>
          </a:p>
          <a:p>
            <a:pPr lvl="1"/>
            <a:endParaRPr lang="en-US" altLang="zh-TW" sz="2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的中文翻譯網站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276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256584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effectLst/>
              </a:rPr>
              <a:t>1.</a:t>
            </a:r>
            <a:r>
              <a:rPr lang="en-US" altLang="zh-TW" sz="4000" b="1" dirty="0">
                <a:solidFill>
                  <a:srgbClr val="C00000"/>
                </a:solidFill>
                <a:effectLst/>
              </a:rPr>
              <a:t>w3school</a:t>
            </a:r>
            <a:r>
              <a:rPr lang="zh-TW" altLang="en-US" sz="4000" b="1" dirty="0">
                <a:solidFill>
                  <a:srgbClr val="C00000"/>
                </a:solidFill>
                <a:effectLst/>
              </a:rPr>
              <a:t>中文版</a:t>
            </a:r>
            <a:endParaRPr lang="en-US" altLang="zh-TW" sz="4000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zh-TW" altLang="en-US" sz="3600" b="1" dirty="0">
                <a:effectLst/>
              </a:rPr>
              <a:t>直接</a:t>
            </a:r>
            <a:r>
              <a:rPr lang="en-US" altLang="zh-TW" sz="3600" b="1" dirty="0">
                <a:effectLst/>
              </a:rPr>
              <a:t>google</a:t>
            </a:r>
            <a:r>
              <a:rPr lang="zh-TW" altLang="en-US" sz="3600" b="1" dirty="0">
                <a:effectLst/>
              </a:rPr>
              <a:t>翻譯英文版</a:t>
            </a:r>
            <a:endParaRPr lang="en-US" altLang="zh-TW" sz="3600" b="1" dirty="0">
              <a:effectLst/>
            </a:endParaRPr>
          </a:p>
          <a:p>
            <a:r>
              <a:rPr lang="en-US" altLang="zh-TW" sz="4000" b="1" dirty="0">
                <a:effectLst/>
              </a:rPr>
              <a:t>2.</a:t>
            </a:r>
            <a:r>
              <a:rPr lang="en-US" altLang="zh-TW" sz="4000" b="1" dirty="0">
                <a:solidFill>
                  <a:srgbClr val="C00000"/>
                </a:solidFill>
                <a:effectLst/>
              </a:rPr>
              <a:t>runoob.com</a:t>
            </a:r>
          </a:p>
          <a:p>
            <a:pPr lvl="1"/>
            <a:r>
              <a:rPr lang="zh-TW" altLang="en-US" sz="3600" b="1" dirty="0">
                <a:effectLst/>
              </a:rPr>
              <a:t>翻譯自英文</a:t>
            </a:r>
            <a:r>
              <a:rPr lang="en-US" altLang="zh-TW" sz="3600" b="1" dirty="0">
                <a:effectLst/>
              </a:rPr>
              <a:t>w3schools</a:t>
            </a:r>
            <a:r>
              <a:rPr lang="zh-TW" altLang="en-US" sz="3600" b="1" dirty="0">
                <a:effectLst/>
              </a:rPr>
              <a:t>，但重新排版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 err="1">
                <a:effectLst/>
              </a:rPr>
              <a:t>runoob</a:t>
            </a:r>
            <a:r>
              <a:rPr lang="en-US" altLang="zh-TW" sz="3600" b="1" dirty="0">
                <a:effectLst/>
              </a:rPr>
              <a:t> = run + noob(</a:t>
            </a:r>
            <a:r>
              <a:rPr lang="zh-TW" altLang="en-US" sz="3600" b="1" dirty="0">
                <a:effectLst/>
              </a:rPr>
              <a:t>菜鳥，小白</a:t>
            </a:r>
            <a:r>
              <a:rPr lang="en-US" altLang="zh-TW" sz="3600" b="1" dirty="0">
                <a:effectLst/>
              </a:rPr>
              <a:t>)</a:t>
            </a:r>
          </a:p>
          <a:p>
            <a:pPr lvl="1"/>
            <a:r>
              <a:rPr lang="zh-TW" altLang="en-US" sz="3600" b="1" dirty="0">
                <a:effectLst/>
              </a:rPr>
              <a:t>是</a:t>
            </a:r>
            <a:r>
              <a:rPr lang="en-US" altLang="zh-TW" sz="3600" b="1" dirty="0">
                <a:solidFill>
                  <a:srgbClr val="C00000"/>
                </a:solidFill>
                <a:effectLst/>
              </a:rPr>
              <a:t>python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，</a:t>
            </a:r>
            <a:r>
              <a:rPr lang="en-US" altLang="zh-TW" sz="3600" b="1" dirty="0">
                <a:solidFill>
                  <a:srgbClr val="C00000"/>
                </a:solidFill>
                <a:effectLst/>
              </a:rPr>
              <a:t>html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，</a:t>
            </a:r>
            <a:r>
              <a:rPr lang="en-US" altLang="zh-TW" sz="3600" b="1" dirty="0" err="1">
                <a:solidFill>
                  <a:srgbClr val="C00000"/>
                </a:solidFill>
                <a:effectLst/>
              </a:rPr>
              <a:t>javascript</a:t>
            </a:r>
            <a:r>
              <a:rPr lang="zh-TW" altLang="en-US" sz="3600" b="1" dirty="0">
                <a:effectLst/>
              </a:rPr>
              <a:t>中文版</a:t>
            </a:r>
            <a:r>
              <a:rPr lang="zh-CN" altLang="en-US" sz="3600" b="1" dirty="0">
                <a:effectLst/>
              </a:rPr>
              <a:t>學習較</a:t>
            </a:r>
            <a:r>
              <a:rPr lang="zh-TW" altLang="en-US" sz="3600" b="1" dirty="0">
                <a:effectLst/>
              </a:rPr>
              <a:t>好的教學網</a:t>
            </a:r>
            <a:endParaRPr lang="en-US" altLang="zh-CN" sz="4000" b="1" dirty="0">
              <a:effectLst/>
            </a:endParaRPr>
          </a:p>
          <a:p>
            <a:pPr marL="457200" lvl="1" indent="0">
              <a:buNone/>
            </a:pPr>
            <a:endParaRPr lang="en-US" altLang="zh-CN" sz="3600" b="1" dirty="0">
              <a:effectLst/>
            </a:endParaRPr>
          </a:p>
          <a:p>
            <a:pPr lvl="1"/>
            <a:endParaRPr lang="en-US" altLang="zh-TW" sz="40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的中文翻譯網站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46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314"/>
            <a:ext cx="8686800" cy="5256584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ffectLst/>
              </a:rPr>
              <a:t>(1). pandas</a:t>
            </a:r>
            <a:r>
              <a:rPr lang="zh-TW" altLang="en-US" sz="3200" b="1" dirty="0">
                <a:effectLst/>
              </a:rPr>
              <a:t>官網</a:t>
            </a:r>
            <a:r>
              <a:rPr lang="en-US" altLang="zh-TW" sz="3200" b="1" dirty="0">
                <a:effectLst/>
              </a:rPr>
              <a:t>(</a:t>
            </a:r>
            <a:r>
              <a:rPr lang="zh-TW" altLang="en-US" sz="3200" b="1" dirty="0">
                <a:effectLst/>
              </a:rPr>
              <a:t>英文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https://pandas.pydata.org/docs/getting_started/intro_tutorials/index.html</a:t>
            </a:r>
            <a:endParaRPr lang="en-US" altLang="zh-CN" sz="20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(2). w3schools</a:t>
            </a:r>
            <a:r>
              <a:rPr lang="zh-TW" altLang="en-US" sz="3200" b="1" dirty="0">
                <a:effectLst/>
              </a:rPr>
              <a:t>的</a:t>
            </a:r>
            <a:r>
              <a:rPr lang="en-US" altLang="zh-CN" sz="3200" b="1" dirty="0">
                <a:effectLst/>
              </a:rPr>
              <a:t>pandas</a:t>
            </a:r>
            <a:r>
              <a:rPr lang="zh-TW" altLang="en-US" sz="3200" b="1" dirty="0">
                <a:effectLst/>
              </a:rPr>
              <a:t>教學</a:t>
            </a:r>
            <a:r>
              <a:rPr lang="en-US" altLang="zh-TW" sz="3200" b="1" dirty="0">
                <a:effectLst/>
              </a:rPr>
              <a:t>(</a:t>
            </a:r>
            <a:r>
              <a:rPr lang="zh-TW" altLang="en-US" sz="3200" b="1" dirty="0">
                <a:effectLst/>
              </a:rPr>
              <a:t>英文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3"/>
              </a:rPr>
              <a:t>https://www.w3schools.com/python/pandas/default.asp</a:t>
            </a:r>
            <a:endParaRPr lang="en-US" altLang="zh-CN" sz="20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(3). w3Cschool</a:t>
            </a:r>
            <a:r>
              <a:rPr lang="zh-TW" altLang="en-US" sz="3200" b="1" dirty="0">
                <a:effectLst/>
              </a:rPr>
              <a:t>的</a:t>
            </a:r>
            <a:r>
              <a:rPr lang="en-US" altLang="zh-CN" sz="3200" b="1" dirty="0">
                <a:effectLst/>
              </a:rPr>
              <a:t>pandas</a:t>
            </a:r>
            <a:r>
              <a:rPr lang="zh-TW" altLang="en-US" sz="3200" b="1" dirty="0">
                <a:effectLst/>
              </a:rPr>
              <a:t>教學</a:t>
            </a:r>
            <a:r>
              <a:rPr lang="en-US" altLang="zh-TW" sz="3200" b="1" dirty="0">
                <a:effectLst/>
              </a:rPr>
              <a:t>(</a:t>
            </a:r>
            <a:r>
              <a:rPr lang="zh-TW" altLang="en-US" sz="3200" b="1" dirty="0">
                <a:effectLst/>
              </a:rPr>
              <a:t>中文</a:t>
            </a:r>
            <a:r>
              <a:rPr lang="en-US" altLang="zh-TW" sz="32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effectLst/>
                <a:hlinkClick r:id="rId4"/>
              </a:rPr>
              <a:t>https://www.w3cschool.cn/hyspo/</a:t>
            </a:r>
            <a:endParaRPr lang="en-US" altLang="zh-CN" sz="20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(4).</a:t>
            </a:r>
            <a:r>
              <a:rPr lang="zh-TW" altLang="en-US" sz="3200" b="1" dirty="0">
                <a:effectLst/>
              </a:rPr>
              <a:t>蓋若</a:t>
            </a:r>
            <a:r>
              <a:rPr lang="en-US" altLang="zh-CN" sz="3200" b="1" dirty="0">
                <a:effectLst/>
              </a:rPr>
              <a:t>pandas </a:t>
            </a:r>
            <a:r>
              <a:rPr lang="zh-TW" altLang="en-US" sz="3200" b="1" dirty="0">
                <a:effectLst/>
              </a:rPr>
              <a:t>教程</a:t>
            </a:r>
            <a:endParaRPr lang="en-US" altLang="zh-TW" sz="32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5"/>
              </a:rPr>
              <a:t>https://www.gairuo.com/p/pandas-tutorial</a:t>
            </a:r>
            <a:endParaRPr lang="en-US" altLang="zh-CN" sz="2000" b="1" dirty="0">
              <a:effectLst/>
            </a:endParaRPr>
          </a:p>
          <a:p>
            <a:r>
              <a:rPr lang="en-US" altLang="zh-CN" sz="3200" b="1" dirty="0">
                <a:effectLst/>
              </a:rPr>
              <a:t>(5). Steam</a:t>
            </a:r>
            <a:r>
              <a:rPr lang="zh-TW" altLang="en-US" sz="3200" b="1" dirty="0">
                <a:effectLst/>
              </a:rPr>
              <a:t>教學網</a:t>
            </a:r>
            <a:r>
              <a:rPr lang="en-US" altLang="zh-TW" sz="3200" b="1" dirty="0">
                <a:effectLst/>
              </a:rPr>
              <a:t>-</a:t>
            </a:r>
            <a:r>
              <a:rPr lang="en-US" altLang="zh-CN" sz="3200" b="1" dirty="0">
                <a:effectLst/>
              </a:rPr>
              <a:t>python</a:t>
            </a:r>
            <a:endParaRPr lang="en-US" altLang="zh-TW" sz="32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6"/>
              </a:rPr>
              <a:t>https://steam.oxxostudio.tw/category/python/index.html</a:t>
            </a:r>
            <a:endParaRPr lang="en-US" altLang="zh-CN" sz="2000" b="1" dirty="0">
              <a:effectLst/>
            </a:endParaRPr>
          </a:p>
          <a:p>
            <a:endParaRPr lang="en-US" altLang="zh-CN" sz="3200" b="1" dirty="0">
              <a:effectLst/>
            </a:endParaRPr>
          </a:p>
          <a:p>
            <a:endParaRPr lang="en-US" altLang="zh-CN" sz="3200" b="1" dirty="0">
              <a:effectLst/>
            </a:endParaRPr>
          </a:p>
          <a:p>
            <a:pPr marL="457200" lvl="1" indent="0">
              <a:buNone/>
            </a:pPr>
            <a:endParaRPr lang="en-US" altLang="zh-CN" b="1" dirty="0">
              <a:effectLst/>
            </a:endParaRPr>
          </a:p>
          <a:p>
            <a:pPr lvl="1"/>
            <a:endParaRPr lang="en-US" altLang="zh-TW" sz="2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Pandas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學習網站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88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56" y="1340768"/>
            <a:ext cx="7592888" cy="285023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CN" sz="6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chatGPT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943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4904"/>
            <a:ext cx="8686800" cy="3168352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目前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若要學習程式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大概有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種方法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7078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3012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b="1" dirty="0">
                <a:effectLst/>
              </a:rPr>
              <a:t>(1).</a:t>
            </a:r>
            <a:r>
              <a:rPr lang="zh-CN" altLang="en-US" sz="3600" b="1" dirty="0">
                <a:effectLst/>
              </a:rPr>
              <a:t>網址：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https://openai.com/blog/chatgpt/</a:t>
            </a:r>
            <a:endParaRPr lang="en-US" altLang="zh-TW" sz="2800" b="1" dirty="0">
              <a:effectLst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投資的</a:t>
            </a:r>
            <a:r>
              <a:rPr lang="en-US" altLang="zh-CN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月推出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人工智慧聊天機器人程式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使用，在網頁上註冊後就可以開始使用，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可以用於相對複雜的語言工作，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生成劇本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歌曲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企劃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可以寫出相似於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真人程度的文章</a:t>
            </a:r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具有編寫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電腦程式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的能力； 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創作音樂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電視劇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童話故事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學生論文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； 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回答測試問題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（在某些測試情境下，水平高於普通人類測試者）；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寫詩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能用中文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答申論題</a:t>
            </a:r>
          </a:p>
          <a:p>
            <a:pPr lvl="1"/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目前還是學術倫理模糊地帶的</a:t>
            </a:r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569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30120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b="1" dirty="0">
                <a:effectLst/>
              </a:rPr>
              <a:t>問：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請用</a:t>
            </a:r>
            <a:r>
              <a:rPr lang="en-US" altLang="zh-TW" sz="3600" b="1" dirty="0">
                <a:solidFill>
                  <a:srgbClr val="C00000"/>
                </a:solidFill>
                <a:effectLst/>
              </a:rPr>
              <a:t>pandas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，寫一個程式，顯示學號與成績的柱狀圖</a:t>
            </a:r>
            <a:endParaRPr lang="en-US" altLang="zh-TW" sz="3600" b="1" dirty="0">
              <a:solidFill>
                <a:srgbClr val="C00000"/>
              </a:solidFill>
              <a:effectLst/>
            </a:endParaRPr>
          </a:p>
          <a:p>
            <a:r>
              <a:rPr lang="zh-CN" altLang="en-US" sz="3600" b="1" dirty="0">
                <a:effectLst/>
              </a:rPr>
              <a:t>回答：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import pandas as pd</a:t>
            </a:r>
          </a:p>
          <a:p>
            <a:pPr lvl="1"/>
            <a:r>
              <a:rPr lang="en-US" altLang="zh-CN" sz="3200" b="1" dirty="0">
                <a:effectLst/>
              </a:rPr>
              <a:t>import </a:t>
            </a:r>
            <a:r>
              <a:rPr lang="en-US" altLang="zh-CN" sz="3200" b="1" dirty="0" err="1">
                <a:effectLst/>
              </a:rPr>
              <a:t>matplotlib.pyplot</a:t>
            </a:r>
            <a:r>
              <a:rPr lang="en-US" altLang="zh-CN" sz="3200" b="1" dirty="0">
                <a:effectLst/>
              </a:rPr>
              <a:t> as </a:t>
            </a:r>
            <a:r>
              <a:rPr lang="en-US" altLang="zh-CN" sz="3200" b="1" dirty="0" err="1">
                <a:effectLst/>
              </a:rPr>
              <a:t>plt</a:t>
            </a:r>
            <a:endParaRPr lang="en-US" altLang="zh-CN" sz="32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# </a:t>
            </a:r>
            <a:r>
              <a:rPr lang="zh-TW" altLang="en-US" sz="3200" b="1" dirty="0">
                <a:effectLst/>
              </a:rPr>
              <a:t>读取包含学号和成绩的</a:t>
            </a:r>
            <a:r>
              <a:rPr lang="en-US" altLang="zh-CN" sz="3200" b="1" dirty="0">
                <a:effectLst/>
              </a:rPr>
              <a:t>CSV</a:t>
            </a:r>
            <a:r>
              <a:rPr lang="zh-TW" altLang="en-US" sz="3200" b="1" dirty="0">
                <a:effectLst/>
              </a:rPr>
              <a:t>文件</a:t>
            </a:r>
          </a:p>
          <a:p>
            <a:pPr lvl="1"/>
            <a:r>
              <a:rPr lang="en-US" altLang="zh-CN" sz="3200" b="1" dirty="0">
                <a:effectLst/>
              </a:rPr>
              <a:t>data = </a:t>
            </a:r>
            <a:r>
              <a:rPr lang="en-US" altLang="zh-CN" sz="3200" b="1" dirty="0" err="1">
                <a:effectLst/>
              </a:rPr>
              <a:t>pd.read_csv</a:t>
            </a:r>
            <a:r>
              <a:rPr lang="en-US" altLang="zh-CN" sz="3200" b="1" dirty="0">
                <a:effectLst/>
              </a:rPr>
              <a:t>("filename.csv")</a:t>
            </a:r>
          </a:p>
          <a:p>
            <a:pPr lvl="1"/>
            <a:endParaRPr lang="en-US" altLang="zh-CN" sz="32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# </a:t>
            </a:r>
            <a:r>
              <a:rPr lang="zh-TW" altLang="en-US" sz="3200" b="1" dirty="0">
                <a:effectLst/>
              </a:rPr>
              <a:t>绘制柱状图</a:t>
            </a:r>
          </a:p>
          <a:p>
            <a:pPr lvl="1"/>
            <a:r>
              <a:rPr lang="en-US" altLang="zh-CN" sz="3200" b="1" dirty="0" err="1">
                <a:effectLst/>
              </a:rPr>
              <a:t>data.plot</a:t>
            </a:r>
            <a:r>
              <a:rPr lang="en-US" altLang="zh-CN" sz="3200" b="1" dirty="0">
                <a:effectLst/>
              </a:rPr>
              <a:t>(kind="bar", x="</a:t>
            </a:r>
            <a:r>
              <a:rPr lang="zh-TW" altLang="en-US" sz="3200" b="1" dirty="0">
                <a:effectLst/>
              </a:rPr>
              <a:t>学号</a:t>
            </a:r>
            <a:r>
              <a:rPr lang="en-US" altLang="zh-TW" sz="3200" b="1" dirty="0">
                <a:effectLst/>
              </a:rPr>
              <a:t>", </a:t>
            </a:r>
            <a:r>
              <a:rPr lang="en-US" altLang="zh-CN" sz="3200" b="1" dirty="0">
                <a:effectLst/>
              </a:rPr>
              <a:t>y="</a:t>
            </a:r>
            <a:r>
              <a:rPr lang="zh-TW" altLang="en-US" sz="3200" b="1" dirty="0">
                <a:effectLst/>
              </a:rPr>
              <a:t>成绩</a:t>
            </a:r>
            <a:r>
              <a:rPr lang="en-US" altLang="zh-TW" sz="3200" b="1" dirty="0">
                <a:effectLst/>
              </a:rPr>
              <a:t>")</a:t>
            </a: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r>
              <a:rPr lang="en-US" altLang="zh-TW" sz="3200" b="1" dirty="0">
                <a:effectLst/>
              </a:rPr>
              <a:t># </a:t>
            </a:r>
            <a:r>
              <a:rPr lang="zh-TW" altLang="en-US" sz="3200" b="1" dirty="0">
                <a:effectLst/>
              </a:rPr>
              <a:t>设置图形的标题和坐标轴标签</a:t>
            </a:r>
          </a:p>
          <a:p>
            <a:pPr lvl="1"/>
            <a:r>
              <a:rPr lang="en-US" altLang="zh-CN" sz="3200" b="1" dirty="0" err="1">
                <a:effectLst/>
              </a:rPr>
              <a:t>plt.title</a:t>
            </a:r>
            <a:r>
              <a:rPr lang="en-US" altLang="zh-CN" sz="3200" b="1" dirty="0">
                <a:effectLst/>
              </a:rPr>
              <a:t>("</a:t>
            </a:r>
            <a:r>
              <a:rPr lang="zh-TW" altLang="en-US" sz="3200" b="1" dirty="0">
                <a:effectLst/>
              </a:rPr>
              <a:t>学号与成绩</a:t>
            </a:r>
            <a:r>
              <a:rPr lang="en-US" altLang="zh-TW" sz="3200" b="1" dirty="0">
                <a:effectLst/>
              </a:rPr>
              <a:t>")</a:t>
            </a:r>
          </a:p>
          <a:p>
            <a:pPr lvl="1"/>
            <a:r>
              <a:rPr lang="en-US" altLang="zh-CN" sz="3200" b="1" dirty="0" err="1">
                <a:effectLst/>
              </a:rPr>
              <a:t>plt.xlabel</a:t>
            </a:r>
            <a:r>
              <a:rPr lang="en-US" altLang="zh-CN" sz="3200" b="1" dirty="0">
                <a:effectLst/>
              </a:rPr>
              <a:t>("</a:t>
            </a:r>
            <a:r>
              <a:rPr lang="zh-TW" altLang="en-US" sz="3200" b="1" dirty="0">
                <a:effectLst/>
              </a:rPr>
              <a:t>学号</a:t>
            </a:r>
            <a:r>
              <a:rPr lang="en-US" altLang="zh-TW" sz="3200" b="1" dirty="0">
                <a:effectLst/>
              </a:rPr>
              <a:t>")</a:t>
            </a:r>
          </a:p>
          <a:p>
            <a:pPr lvl="1"/>
            <a:r>
              <a:rPr lang="en-US" altLang="zh-CN" sz="3200" b="1" dirty="0" err="1">
                <a:effectLst/>
              </a:rPr>
              <a:t>plt.ylabel</a:t>
            </a:r>
            <a:r>
              <a:rPr lang="en-US" altLang="zh-CN" sz="3200" b="1" dirty="0">
                <a:effectLst/>
              </a:rPr>
              <a:t>("</a:t>
            </a:r>
            <a:r>
              <a:rPr lang="zh-TW" altLang="en-US" sz="3200" b="1" dirty="0">
                <a:effectLst/>
              </a:rPr>
              <a:t>成绩</a:t>
            </a:r>
            <a:r>
              <a:rPr lang="en-US" altLang="zh-TW" sz="3200" b="1" dirty="0">
                <a:effectLst/>
              </a:rPr>
              <a:t>")</a:t>
            </a: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r>
              <a:rPr lang="en-US" altLang="zh-TW" sz="3200" b="1" dirty="0">
                <a:effectLst/>
              </a:rPr>
              <a:t># </a:t>
            </a:r>
            <a:r>
              <a:rPr lang="zh-TW" altLang="en-US" sz="3200" b="1" dirty="0">
                <a:effectLst/>
              </a:rPr>
              <a:t>显示图形</a:t>
            </a:r>
          </a:p>
          <a:p>
            <a:pPr lvl="1"/>
            <a:r>
              <a:rPr lang="en-US" altLang="zh-CN" sz="3200" b="1" dirty="0" err="1">
                <a:effectLst/>
              </a:rPr>
              <a:t>plt.show</a:t>
            </a:r>
            <a:r>
              <a:rPr lang="en-US" altLang="zh-CN" sz="3200" b="1" dirty="0">
                <a:effectLst/>
              </a:rPr>
              <a:t>()</a:t>
            </a:r>
          </a:p>
          <a:p>
            <a:pPr lvl="1"/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數據程式分析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699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3012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000" b="1" dirty="0">
                <a:effectLst/>
              </a:rPr>
              <a:t>問：</a:t>
            </a:r>
            <a:r>
              <a:rPr lang="zh-TW" altLang="en-US" sz="2000" b="1" dirty="0">
                <a:solidFill>
                  <a:srgbClr val="C00000"/>
                </a:solidFill>
                <a:effectLst/>
              </a:rPr>
              <a:t>請用</a:t>
            </a:r>
            <a:r>
              <a:rPr lang="en-US" altLang="zh-CN" sz="2000" b="1" dirty="0">
                <a:solidFill>
                  <a:srgbClr val="C00000"/>
                </a:solidFill>
                <a:effectLst/>
              </a:rPr>
              <a:t>html</a:t>
            </a:r>
            <a:r>
              <a:rPr lang="zh-TW" altLang="en-US" sz="2000" b="1" dirty="0">
                <a:solidFill>
                  <a:srgbClr val="C00000"/>
                </a:solidFill>
                <a:effectLst/>
              </a:rPr>
              <a:t>，寫一個程式，</a:t>
            </a:r>
            <a:r>
              <a:rPr lang="zh-CN" altLang="en-US" sz="2000" b="1" dirty="0">
                <a:solidFill>
                  <a:srgbClr val="C00000"/>
                </a:solidFill>
                <a:effectLst/>
              </a:rPr>
              <a:t>可以輸入帳號，密碼</a:t>
            </a:r>
            <a:endParaRPr lang="en-US" altLang="zh-CN" sz="2000" b="1" dirty="0">
              <a:solidFill>
                <a:srgbClr val="C00000"/>
              </a:solidFill>
              <a:effectLst/>
            </a:endParaRPr>
          </a:p>
          <a:p>
            <a:r>
              <a:rPr lang="zh-CN" altLang="en-US" sz="2000" b="1" dirty="0">
                <a:effectLst/>
              </a:rPr>
              <a:t>回答：</a:t>
            </a:r>
            <a:endParaRPr lang="en-US" altLang="zh-CN" sz="20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</a:rPr>
              <a:t>&lt;!DOCTYPE html&gt;</a:t>
            </a:r>
          </a:p>
          <a:p>
            <a:pPr lvl="1"/>
            <a:r>
              <a:rPr lang="en-US" altLang="zh-CN" sz="1800" b="1" dirty="0">
                <a:effectLst/>
              </a:rPr>
              <a:t>&lt;html&gt;</a:t>
            </a:r>
          </a:p>
          <a:p>
            <a:pPr lvl="1"/>
            <a:r>
              <a:rPr lang="en-US" altLang="zh-CN" sz="1800" b="1" dirty="0">
                <a:effectLst/>
              </a:rPr>
              <a:t>  &lt;head&gt;</a:t>
            </a:r>
          </a:p>
          <a:p>
            <a:pPr lvl="1"/>
            <a:r>
              <a:rPr lang="en-US" altLang="zh-CN" sz="1800" b="1" dirty="0">
                <a:effectLst/>
              </a:rPr>
              <a:t>    &lt;title&gt;</a:t>
            </a:r>
            <a:r>
              <a:rPr lang="zh-TW" altLang="en-US" sz="1800" b="1" dirty="0">
                <a:effectLst/>
              </a:rPr>
              <a:t>輸入帳號密碼</a:t>
            </a:r>
            <a:r>
              <a:rPr lang="en-US" altLang="zh-TW" sz="1800" b="1" dirty="0">
                <a:effectLst/>
              </a:rPr>
              <a:t>&lt;/</a:t>
            </a:r>
            <a:r>
              <a:rPr lang="en-US" altLang="zh-CN" sz="1800" b="1" dirty="0">
                <a:effectLst/>
              </a:rPr>
              <a:t>title&gt;</a:t>
            </a:r>
          </a:p>
          <a:p>
            <a:pPr lvl="1"/>
            <a:r>
              <a:rPr lang="en-US" altLang="zh-CN" sz="1800" b="1" dirty="0">
                <a:effectLst/>
              </a:rPr>
              <a:t>  &lt;/head&gt;</a:t>
            </a:r>
          </a:p>
          <a:p>
            <a:pPr lvl="1"/>
            <a:r>
              <a:rPr lang="en-US" altLang="zh-CN" sz="1800" b="1" dirty="0">
                <a:effectLst/>
              </a:rPr>
              <a:t>  &lt;body&gt;</a:t>
            </a:r>
          </a:p>
          <a:p>
            <a:pPr lvl="1"/>
            <a:r>
              <a:rPr lang="en-US" altLang="zh-CN" sz="1800" b="1" dirty="0">
                <a:effectLst/>
              </a:rPr>
              <a:t>    &lt;h1&gt;</a:t>
            </a:r>
            <a:r>
              <a:rPr lang="zh-TW" altLang="en-US" sz="1800" b="1" dirty="0">
                <a:effectLst/>
              </a:rPr>
              <a:t>請輸入帳號密碼</a:t>
            </a:r>
            <a:r>
              <a:rPr lang="en-US" altLang="zh-TW" sz="1800" b="1" dirty="0">
                <a:effectLst/>
              </a:rPr>
              <a:t>&lt;/</a:t>
            </a:r>
            <a:r>
              <a:rPr lang="en-US" altLang="zh-CN" sz="1800" b="1" dirty="0">
                <a:effectLst/>
              </a:rPr>
              <a:t>h1&gt;</a:t>
            </a:r>
          </a:p>
          <a:p>
            <a:pPr lvl="1"/>
            <a:r>
              <a:rPr lang="en-US" altLang="zh-CN" sz="1800" b="1" dirty="0">
                <a:effectLst/>
              </a:rPr>
              <a:t>    &lt;form&gt;</a:t>
            </a:r>
          </a:p>
          <a:p>
            <a:pPr lvl="1"/>
            <a:r>
              <a:rPr lang="en-US" altLang="zh-CN" sz="1800" b="1" dirty="0">
                <a:effectLst/>
              </a:rPr>
              <a:t>      &lt;label for="username"&gt;</a:t>
            </a:r>
            <a:r>
              <a:rPr lang="zh-TW" altLang="en-US" sz="1800" b="1" dirty="0">
                <a:effectLst/>
              </a:rPr>
              <a:t>帳號：</a:t>
            </a:r>
            <a:r>
              <a:rPr lang="en-US" altLang="zh-TW" sz="1800" b="1" dirty="0">
                <a:effectLst/>
              </a:rPr>
              <a:t>&lt;/</a:t>
            </a:r>
            <a:r>
              <a:rPr lang="en-US" altLang="zh-CN" sz="1800" b="1" dirty="0">
                <a:effectLst/>
              </a:rPr>
              <a:t>label&gt;</a:t>
            </a:r>
          </a:p>
          <a:p>
            <a:pPr lvl="1"/>
            <a:r>
              <a:rPr lang="en-US" altLang="zh-CN" sz="1800" b="1" dirty="0">
                <a:effectLst/>
              </a:rPr>
              <a:t>      &lt;input type="text" id="username" name="username"&gt;&lt;</a:t>
            </a:r>
            <a:r>
              <a:rPr lang="en-US" altLang="zh-CN" sz="1800" b="1" dirty="0" err="1">
                <a:effectLst/>
              </a:rPr>
              <a:t>br</a:t>
            </a:r>
            <a:r>
              <a:rPr lang="en-US" altLang="zh-CN" sz="1800" b="1" dirty="0">
                <a:effectLst/>
              </a:rPr>
              <a:t>&gt;&lt;</a:t>
            </a:r>
            <a:r>
              <a:rPr lang="en-US" altLang="zh-CN" sz="1800" b="1" dirty="0" err="1">
                <a:effectLst/>
              </a:rPr>
              <a:t>br</a:t>
            </a:r>
            <a:r>
              <a:rPr lang="en-US" altLang="zh-CN" sz="1800" b="1" dirty="0">
                <a:effectLst/>
              </a:rPr>
              <a:t>&gt;</a:t>
            </a:r>
          </a:p>
          <a:p>
            <a:pPr lvl="1"/>
            <a:r>
              <a:rPr lang="en-US" altLang="zh-CN" sz="1800" b="1" dirty="0">
                <a:effectLst/>
              </a:rPr>
              <a:t>      &lt;label for="password"&gt;</a:t>
            </a:r>
            <a:r>
              <a:rPr lang="zh-TW" altLang="en-US" sz="1800" b="1" dirty="0">
                <a:effectLst/>
              </a:rPr>
              <a:t>密碼：</a:t>
            </a:r>
            <a:r>
              <a:rPr lang="en-US" altLang="zh-TW" sz="1800" b="1" dirty="0">
                <a:effectLst/>
              </a:rPr>
              <a:t>&lt;/</a:t>
            </a:r>
            <a:r>
              <a:rPr lang="en-US" altLang="zh-CN" sz="1800" b="1" dirty="0">
                <a:effectLst/>
              </a:rPr>
              <a:t>label&gt;</a:t>
            </a:r>
          </a:p>
          <a:p>
            <a:pPr lvl="1"/>
            <a:r>
              <a:rPr lang="en-US" altLang="zh-CN" sz="1800" b="1" dirty="0">
                <a:effectLst/>
              </a:rPr>
              <a:t>      &lt;input type="password" id="password" name="password"&gt;&lt;</a:t>
            </a:r>
            <a:r>
              <a:rPr lang="en-US" altLang="zh-CN" sz="1800" b="1" dirty="0" err="1">
                <a:effectLst/>
              </a:rPr>
              <a:t>br</a:t>
            </a:r>
            <a:r>
              <a:rPr lang="en-US" altLang="zh-CN" sz="1800" b="1" dirty="0">
                <a:effectLst/>
              </a:rPr>
              <a:t>&gt;&lt;</a:t>
            </a:r>
            <a:r>
              <a:rPr lang="en-US" altLang="zh-CN" sz="1800" b="1" dirty="0" err="1">
                <a:effectLst/>
              </a:rPr>
              <a:t>br</a:t>
            </a:r>
            <a:r>
              <a:rPr lang="en-US" altLang="zh-CN" sz="1800" b="1" dirty="0">
                <a:effectLst/>
              </a:rPr>
              <a:t>&gt;</a:t>
            </a:r>
          </a:p>
          <a:p>
            <a:pPr lvl="1"/>
            <a:r>
              <a:rPr lang="en-US" altLang="zh-CN" sz="1800" b="1" dirty="0">
                <a:effectLst/>
              </a:rPr>
              <a:t>      &lt;input type="submit" value="</a:t>
            </a:r>
            <a:r>
              <a:rPr lang="zh-TW" altLang="en-US" sz="1800" b="1" dirty="0">
                <a:effectLst/>
              </a:rPr>
              <a:t>提交</a:t>
            </a:r>
            <a:r>
              <a:rPr lang="en-US" altLang="zh-TW" sz="1800" b="1" dirty="0">
                <a:effectLst/>
              </a:rPr>
              <a:t>"&gt;</a:t>
            </a:r>
          </a:p>
          <a:p>
            <a:pPr lvl="1"/>
            <a:r>
              <a:rPr lang="en-US" altLang="zh-TW" sz="1800" b="1" dirty="0">
                <a:effectLst/>
              </a:rPr>
              <a:t>    &lt;/</a:t>
            </a:r>
            <a:r>
              <a:rPr lang="en-US" altLang="zh-CN" sz="1800" b="1" dirty="0">
                <a:effectLst/>
              </a:rPr>
              <a:t>form&gt;</a:t>
            </a:r>
          </a:p>
          <a:p>
            <a:pPr lvl="1"/>
            <a:r>
              <a:rPr lang="en-US" altLang="zh-CN" sz="1800" b="1" dirty="0">
                <a:effectLst/>
              </a:rPr>
              <a:t>  &lt;/body&gt;</a:t>
            </a:r>
          </a:p>
          <a:p>
            <a:pPr lvl="1"/>
            <a:r>
              <a:rPr lang="en-US" altLang="zh-CN" sz="1800" b="1" dirty="0">
                <a:effectLst/>
              </a:rPr>
              <a:t>&lt;/html&gt;</a:t>
            </a:r>
            <a:endParaRPr lang="en-US" altLang="zh-TW" sz="14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網頁程式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16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852936"/>
            <a:ext cx="8496944" cy="11521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：堆積木法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7648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199"/>
            <a:ext cx="8784976" cy="5105401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</a:rPr>
              <a:t>（</a:t>
            </a:r>
            <a:r>
              <a:rPr lang="en-US" altLang="zh-CN" sz="4400" b="1" dirty="0">
                <a:effectLst/>
              </a:rPr>
              <a:t>1</a:t>
            </a:r>
            <a:r>
              <a:rPr lang="zh-CN" altLang="en-US" sz="4400" b="1" dirty="0">
                <a:effectLst/>
              </a:rPr>
              <a:t>）</a:t>
            </a:r>
            <a:r>
              <a:rPr lang="zh-CN" altLang="en-US" sz="4400" b="1" dirty="0">
                <a:solidFill>
                  <a:srgbClr val="7030A0"/>
                </a:solidFill>
                <a:effectLst/>
              </a:rPr>
              <a:t>採用圖像式的方法，選擇指令積木</a:t>
            </a:r>
            <a:endParaRPr lang="en-US" altLang="zh-CN" sz="44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sz="3600" b="1" dirty="0" err="1">
                <a:effectLst/>
              </a:rPr>
              <a:t>Appinventor</a:t>
            </a:r>
            <a:r>
              <a:rPr lang="en-US" altLang="zh-CN" sz="3600" b="1" dirty="0">
                <a:effectLst/>
              </a:rPr>
              <a:t> </a:t>
            </a:r>
            <a:r>
              <a:rPr lang="zh-CN" altLang="en-US" sz="3600" b="1" dirty="0">
                <a:effectLst/>
              </a:rPr>
              <a:t>手機程式設計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600" b="1" dirty="0">
                <a:effectLst/>
              </a:rPr>
              <a:t>Scratch</a:t>
            </a:r>
            <a:r>
              <a:rPr lang="zh-CN" altLang="en-US" sz="3600" b="1" dirty="0">
                <a:effectLst/>
              </a:rPr>
              <a:t>遊戲程式設計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600" b="1" dirty="0" err="1">
                <a:effectLst/>
              </a:rPr>
              <a:t>arduino</a:t>
            </a:r>
            <a:r>
              <a:rPr lang="zh-CN" altLang="en-US" sz="3600" b="1" dirty="0">
                <a:effectLst/>
              </a:rPr>
              <a:t>單晶片程式設計：</a:t>
            </a:r>
            <a:r>
              <a:rPr lang="en-US" altLang="zh-CN" sz="3600" b="1" dirty="0">
                <a:effectLst/>
              </a:rPr>
              <a:t>C</a:t>
            </a:r>
            <a:r>
              <a:rPr lang="zh-CN" altLang="en-US" sz="3600" b="1" dirty="0">
                <a:effectLst/>
              </a:rPr>
              <a:t>語言</a:t>
            </a:r>
            <a:endParaRPr lang="en-US" altLang="zh-CN" sz="3600" b="1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：堆積木法</a:t>
            </a:r>
            <a:endParaRPr lang="zh-TW" altLang="en-US" sz="4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D32FDE-8E6C-434C-98EA-9CE11A5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25FD10-53CB-4B61-ABBC-690704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CN" sz="4400" b="1" dirty="0" err="1">
                <a:effectLst/>
              </a:rPr>
              <a:t>Appinventor</a:t>
            </a:r>
            <a:r>
              <a:rPr lang="en-US" altLang="zh-CN" sz="4400" b="1" dirty="0">
                <a:effectLst/>
              </a:rPr>
              <a:t> </a:t>
            </a:r>
            <a:r>
              <a:rPr lang="zh-CN" altLang="en-US" sz="4400" b="1" dirty="0">
                <a:effectLst/>
              </a:rPr>
              <a:t>手機程式設計</a:t>
            </a:r>
            <a:endParaRPr lang="en-US" altLang="zh-CN" sz="4400" b="1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D17D4E-D99B-4AC9-95E6-823DD7D1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20" y="1286783"/>
            <a:ext cx="7355160" cy="54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325FD10-53CB-4B61-ABBC-690704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CN" sz="4400" b="1" dirty="0" err="1">
                <a:effectLst/>
              </a:rPr>
              <a:t>Appinventor</a:t>
            </a:r>
            <a:r>
              <a:rPr lang="en-US" altLang="zh-CN" sz="4400" b="1" dirty="0">
                <a:effectLst/>
              </a:rPr>
              <a:t> </a:t>
            </a:r>
            <a:r>
              <a:rPr lang="zh-CN" altLang="en-US" sz="4400" b="1" dirty="0">
                <a:effectLst/>
              </a:rPr>
              <a:t>手機程式設計</a:t>
            </a:r>
            <a:endParaRPr lang="en-US" altLang="zh-CN" sz="4400" b="1" dirty="0">
              <a:effectLst/>
            </a:endParaRPr>
          </a:p>
        </p:txBody>
      </p:sp>
      <p:pic>
        <p:nvPicPr>
          <p:cNvPr id="5122" name="Picture 2" descr="image-26.png (3360×1878)">
            <a:extLst>
              <a:ext uri="{FF2B5EF4-FFF2-40B4-BE49-F238E27FC236}">
                <a16:creationId xmlns:a16="http://schemas.microsoft.com/office/drawing/2014/main" id="{82ACA49B-ECE6-4A68-86A6-D49B12896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0" y="1052736"/>
            <a:ext cx="940475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9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D32FDE-8E6C-434C-98EA-9CE11A5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25FD10-53CB-4B61-ABBC-690704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altLang="zh-CN" sz="4400" b="1" dirty="0">
                <a:effectLst/>
              </a:rPr>
              <a:t>Scratch</a:t>
            </a:r>
            <a:r>
              <a:rPr lang="zh-CN" altLang="en-US" sz="4400" b="1" dirty="0">
                <a:effectLst/>
              </a:rPr>
              <a:t>遊戲程式設計</a:t>
            </a:r>
            <a:endParaRPr lang="en-US" altLang="zh-CN" sz="4400" b="1" dirty="0">
              <a:effectLst/>
            </a:endParaRPr>
          </a:p>
        </p:txBody>
      </p:sp>
      <p:pic>
        <p:nvPicPr>
          <p:cNvPr id="4098" name="Picture 2" descr="1279-3517165.png (915×571)">
            <a:extLst>
              <a:ext uri="{FF2B5EF4-FFF2-40B4-BE49-F238E27FC236}">
                <a16:creationId xmlns:a16="http://schemas.microsoft.com/office/drawing/2014/main" id="{0B4E2FF6-9B37-4550-A969-D8920EA7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" y="1259969"/>
            <a:ext cx="8715375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47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D32FDE-8E6C-434C-98EA-9CE11A5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25FD10-53CB-4B61-ABBC-690704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單晶片程式設計：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74975670_10102617937674414_6584650752755499008_n.jpg (960×720)">
            <a:extLst>
              <a:ext uri="{FF2B5EF4-FFF2-40B4-BE49-F238E27FC236}">
                <a16:creationId xmlns:a16="http://schemas.microsoft.com/office/drawing/2014/main" id="{730178C9-9BFF-4C23-A95F-44167EB8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028384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0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FD32FDE-8E6C-434C-98EA-9CE11A50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25FD10-53CB-4B61-ABBC-69070436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單晶片程式設計：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158833076_4559948587353932_5402947012993168322_n.jpg (812×540)">
            <a:extLst>
              <a:ext uri="{FF2B5EF4-FFF2-40B4-BE49-F238E27FC236}">
                <a16:creationId xmlns:a16="http://schemas.microsoft.com/office/drawing/2014/main" id="{B1ACAAE1-9EE4-4CB4-B357-A5DF6B2FA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417638"/>
            <a:ext cx="77343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02990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1067</Words>
  <Application>Microsoft Office PowerPoint</Application>
  <PresentationFormat>如螢幕大小 (4:3)</PresentationFormat>
  <Paragraphs>141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Segoe Condensed</vt:lpstr>
      <vt:lpstr>微軟正黑體</vt:lpstr>
      <vt:lpstr>標楷體</vt:lpstr>
      <vt:lpstr>Arial</vt:lpstr>
      <vt:lpstr>Bookman Old Style</vt:lpstr>
      <vt:lpstr>Calibri</vt:lpstr>
      <vt:lpstr>Times New Roman</vt:lpstr>
      <vt:lpstr>EdBackToSchl(2)</vt:lpstr>
      <vt:lpstr>台北科技大學，經管系，陳擎文 </vt:lpstr>
      <vt:lpstr>PowerPoint 簡報</vt:lpstr>
      <vt:lpstr>PowerPoint 簡報</vt:lpstr>
      <vt:lpstr>方法1：堆積木法</vt:lpstr>
      <vt:lpstr>Appinventor 手機程式設計</vt:lpstr>
      <vt:lpstr>Appinventor 手機程式設計</vt:lpstr>
      <vt:lpstr>Scratch遊戲程式設計</vt:lpstr>
      <vt:lpstr>arduino單晶片程式設計：C語言</vt:lpstr>
      <vt:lpstr>arduino單晶片程式設計：C語言</vt:lpstr>
      <vt:lpstr>PowerPoint 簡報</vt:lpstr>
      <vt:lpstr>方法2：傳統背指令法</vt:lpstr>
      <vt:lpstr>PowerPoint 簡報</vt:lpstr>
      <vt:lpstr>方法3：修改模板法</vt:lpstr>
      <vt:lpstr>方法3：修改模板法</vt:lpstr>
      <vt:lpstr>最大的程式碼教學模板網站：w3school</vt:lpstr>
      <vt:lpstr>W3school的中文翻譯網站</vt:lpstr>
      <vt:lpstr>W3school的中文翻譯網站</vt:lpstr>
      <vt:lpstr>Pandas學習網站</vt:lpstr>
      <vt:lpstr>PowerPoint 簡報</vt:lpstr>
      <vt:lpstr>目前還是學術倫理模糊地帶的chatGPT</vt:lpstr>
      <vt:lpstr>chatGPT寫pandas數據程式分析</vt:lpstr>
      <vt:lpstr>chatGPT寫html網頁程式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2023-02-24T16:41:20Z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