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120"/>
  </p:notesMasterIdLst>
  <p:handoutMasterIdLst>
    <p:handoutMasterId r:id="rId121"/>
  </p:handoutMasterIdLst>
  <p:sldIdLst>
    <p:sldId id="565" r:id="rId3"/>
    <p:sldId id="570" r:id="rId4"/>
    <p:sldId id="842" r:id="rId5"/>
    <p:sldId id="840" r:id="rId6"/>
    <p:sldId id="843" r:id="rId7"/>
    <p:sldId id="841" r:id="rId8"/>
    <p:sldId id="846" r:id="rId9"/>
    <p:sldId id="847" r:id="rId10"/>
    <p:sldId id="848" r:id="rId11"/>
    <p:sldId id="844" r:id="rId12"/>
    <p:sldId id="845" r:id="rId13"/>
    <p:sldId id="496" r:id="rId14"/>
    <p:sldId id="497" r:id="rId15"/>
    <p:sldId id="340" r:id="rId16"/>
    <p:sldId id="838" r:id="rId17"/>
    <p:sldId id="837" r:id="rId18"/>
    <p:sldId id="839" r:id="rId19"/>
    <p:sldId id="836" r:id="rId20"/>
    <p:sldId id="835" r:id="rId21"/>
    <p:sldId id="498" r:id="rId22"/>
    <p:sldId id="503" r:id="rId23"/>
    <p:sldId id="543" r:id="rId24"/>
    <p:sldId id="507" r:id="rId25"/>
    <p:sldId id="506" r:id="rId26"/>
    <p:sldId id="553" r:id="rId27"/>
    <p:sldId id="522" r:id="rId28"/>
    <p:sldId id="822" r:id="rId29"/>
    <p:sldId id="823" r:id="rId30"/>
    <p:sldId id="825" r:id="rId31"/>
    <p:sldId id="826" r:id="rId32"/>
    <p:sldId id="824" r:id="rId33"/>
    <p:sldId id="828" r:id="rId34"/>
    <p:sldId id="830" r:id="rId35"/>
    <p:sldId id="829" r:id="rId36"/>
    <p:sldId id="821" r:id="rId37"/>
    <p:sldId id="571" r:id="rId38"/>
    <p:sldId id="572" r:id="rId39"/>
    <p:sldId id="573" r:id="rId40"/>
    <p:sldId id="574" r:id="rId41"/>
    <p:sldId id="575" r:id="rId42"/>
    <p:sldId id="576" r:id="rId43"/>
    <p:sldId id="577" r:id="rId44"/>
    <p:sldId id="544" r:id="rId45"/>
    <p:sldId id="578" r:id="rId46"/>
    <p:sldId id="589" r:id="rId47"/>
    <p:sldId id="584" r:id="rId48"/>
    <p:sldId id="585" r:id="rId49"/>
    <p:sldId id="586" r:id="rId50"/>
    <p:sldId id="587" r:id="rId51"/>
    <p:sldId id="588" r:id="rId52"/>
    <p:sldId id="551" r:id="rId53"/>
    <p:sldId id="567" r:id="rId54"/>
    <p:sldId id="568" r:id="rId55"/>
    <p:sldId id="583" r:id="rId56"/>
    <p:sldId id="592" r:id="rId57"/>
    <p:sldId id="591" r:id="rId58"/>
    <p:sldId id="590" r:id="rId59"/>
    <p:sldId id="593" r:id="rId60"/>
    <p:sldId id="594" r:id="rId61"/>
    <p:sldId id="595" r:id="rId62"/>
    <p:sldId id="596" r:id="rId63"/>
    <p:sldId id="606" r:id="rId64"/>
    <p:sldId id="597" r:id="rId65"/>
    <p:sldId id="598" r:id="rId66"/>
    <p:sldId id="599" r:id="rId67"/>
    <p:sldId id="600" r:id="rId68"/>
    <p:sldId id="601" r:id="rId69"/>
    <p:sldId id="602" r:id="rId70"/>
    <p:sldId id="603" r:id="rId71"/>
    <p:sldId id="605" r:id="rId72"/>
    <p:sldId id="799" r:id="rId73"/>
    <p:sldId id="800" r:id="rId74"/>
    <p:sldId id="802" r:id="rId75"/>
    <p:sldId id="801" r:id="rId76"/>
    <p:sldId id="635" r:id="rId77"/>
    <p:sldId id="657" r:id="rId78"/>
    <p:sldId id="659" r:id="rId79"/>
    <p:sldId id="660" r:id="rId80"/>
    <p:sldId id="796" r:id="rId81"/>
    <p:sldId id="789" r:id="rId82"/>
    <p:sldId id="790" r:id="rId83"/>
    <p:sldId id="791" r:id="rId84"/>
    <p:sldId id="792" r:id="rId85"/>
    <p:sldId id="797" r:id="rId86"/>
    <p:sldId id="798" r:id="rId87"/>
    <p:sldId id="803" r:id="rId88"/>
    <p:sldId id="807" r:id="rId89"/>
    <p:sldId id="808" r:id="rId90"/>
    <p:sldId id="809" r:id="rId91"/>
    <p:sldId id="810" r:id="rId92"/>
    <p:sldId id="811" r:id="rId93"/>
    <p:sldId id="820" r:id="rId94"/>
    <p:sldId id="812" r:id="rId95"/>
    <p:sldId id="814" r:id="rId96"/>
    <p:sldId id="813" r:id="rId97"/>
    <p:sldId id="815" r:id="rId98"/>
    <p:sldId id="816" r:id="rId99"/>
    <p:sldId id="817" r:id="rId100"/>
    <p:sldId id="630" r:id="rId101"/>
    <p:sldId id="631" r:id="rId102"/>
    <p:sldId id="604" r:id="rId103"/>
    <p:sldId id="579" r:id="rId104"/>
    <p:sldId id="661" r:id="rId105"/>
    <p:sldId id="662" r:id="rId106"/>
    <p:sldId id="663" r:id="rId107"/>
    <p:sldId id="664" r:id="rId108"/>
    <p:sldId id="665" r:id="rId109"/>
    <p:sldId id="580" r:id="rId110"/>
    <p:sldId id="548" r:id="rId111"/>
    <p:sldId id="261" r:id="rId112"/>
    <p:sldId id="619" r:id="rId113"/>
    <p:sldId id="620" r:id="rId114"/>
    <p:sldId id="517" r:id="rId115"/>
    <p:sldId id="793" r:id="rId116"/>
    <p:sldId id="794" r:id="rId117"/>
    <p:sldId id="795" r:id="rId118"/>
    <p:sldId id="819" r:id="rId119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notesMaster" Target="notesMasters/notesMaster1.xml"/><Relationship Id="rId125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9/13/2023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2023/9/13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00026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33142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751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7091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1410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36300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32005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415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/>
          </a:bodyPr>
          <a:lstStyle>
            <a:lvl1pPr algn="ctr"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2023/9/13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2023/9/13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2023/9/13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2023/9/13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oaa.ntut.edu.tw/var/file/8/1008/img/2880/AVY_.pdf" TargetMode="External"/><Relationship Id="rId2" Type="http://schemas.openxmlformats.org/officeDocument/2006/relationships/hyperlink" Target="https://oaa.ntut.edu.tw/var/file/8/1008/img/2880/AV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aa.ntut.edu.tw/p/412-1008-13057.php" TargetMode="External"/><Relationship Id="rId4" Type="http://schemas.openxmlformats.org/officeDocument/2006/relationships/hyperlink" Target="https://oaa.ntut.edu.tw/var/file/8/1008/img/2880/AVY_apply.odt" TargetMode="Externa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sql/index.htm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ks.com.tw/products/0010946669" TargetMode="Externa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HmWdlUYjS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s9KuuDPaIc?t=96" TargetMode="External"/><Relationship Id="rId2" Type="http://schemas.openxmlformats.org/officeDocument/2006/relationships/hyperlink" Target="https://www.youtube.com/watch?v=aNaElUzxvP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aM4ZljKdXY&amp;t=0s" TargetMode="External"/><Relationship Id="rId2" Type="http://schemas.openxmlformats.org/officeDocument/2006/relationships/hyperlink" Target="https://www.youtube.com/watch?v=NZ6BMUVn5d4&amp;t=0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32frJpvFh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IBM_Churn_chi_2.csv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colab.research.google.com/drive/1V3OMPkaccYJqmxXDD5Ys5KKRca4MwbOw?usp=sharing#scrollTo=Sd6DrzE7j05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RFM-2-chi.xlsx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colab.research.google.com/drive/1mqvr_AEj409bk41_uB7lRi-d2GhNgNaB?usp=sharing#scrollTo=j9QzfMdSODOy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boston-chi.csv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lab.research.google.com/drive/1WhvTGxZmIJoMZlZWe1xiAvtX7-CVjbp5?usp=sharing#scrollTo=PBVhChI38SMu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redict/example/resource/creditcard-chi.csv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lab.research.google.com/drive/1a0ik0XQDONem_kfd_OhMktlXHlIJlZVf?usp=sharing#scrollTo=PBVhChI38SMu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208544" cy="2506960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數據分析</a:t>
            </a:r>
            <a:endParaRPr lang="en-US" altLang="zh-TW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與資料庫應用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b="1" dirty="0">
                <a:latin typeface="+mn-lt"/>
                <a:ea typeface="+mn-ea"/>
                <a:cs typeface="+mn-cs"/>
              </a:rPr>
              <a:t>這門課要不要選修？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5148808"/>
          </a:xfrm>
        </p:spPr>
        <p:txBody>
          <a:bodyPr>
            <a:normAutofit/>
          </a:bodyPr>
          <a:lstStyle/>
          <a:p>
            <a:r>
              <a:rPr lang="zh-CN" altLang="en-US" sz="7200" dirty="0"/>
              <a:t>事實是：</a:t>
            </a:r>
            <a:endParaRPr lang="en-US" altLang="zh-CN" sz="7200" dirty="0"/>
          </a:p>
          <a:p>
            <a:r>
              <a:rPr lang="zh-CN" altLang="en-US" sz="7200" dirty="0"/>
              <a:t>這是一門還算辛苦的選修課！</a:t>
            </a:r>
            <a:endParaRPr lang="en-US" altLang="zh-CN" sz="6000" dirty="0"/>
          </a:p>
          <a:p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5702806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A1DD0C-FB1D-4160-B13A-4049011A4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653344"/>
              </p:ext>
            </p:extLst>
          </p:nvPr>
        </p:nvGraphicFramePr>
        <p:xfrm>
          <a:off x="222194" y="1484784"/>
          <a:ext cx="8921806" cy="533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516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708290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628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技術與能力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6287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程式設計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5222"/>
                  </a:ext>
                </a:extLst>
              </a:tr>
              <a:tr h="781772">
                <a:tc>
                  <a:txBody>
                    <a:bodyPr/>
                    <a:lstStyle/>
                    <a:p>
                      <a:pPr lvl="1" algn="l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程式語法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語法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81333"/>
                  </a:ext>
                </a:extLst>
              </a:tr>
              <a:tr h="78177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基礎數據分析技巧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模組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11466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使用人工智慧在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數據預測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US" altLang="zh-CN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模組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  <a:tr h="776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資料視覺化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pandas/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matplolib</a:t>
                      </a:r>
                      <a:r>
                        <a:rPr lang="en-US" altLang="zh-CN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/seaborn</a:t>
                      </a:r>
                      <a:r>
                        <a:rPr lang="zh-CN" altLang="en-US" sz="2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89062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663B3D-B6A5-452C-BFEA-830EA3A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4" y="116632"/>
            <a:ext cx="871296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系上大學部資訊課程，重點聚焦在</a:t>
            </a:r>
            <a:b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培育</a:t>
            </a:r>
            <a: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個領域的能力：</a:t>
            </a:r>
            <a:r>
              <a:rPr lang="zh-CN" altLang="en-US" sz="44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商業數據分析</a:t>
            </a:r>
            <a:endParaRPr lang="en-US" altLang="zh-CN" sz="44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83530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496944" cy="439248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教學目標：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經管，企管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領先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01731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37444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2023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年開始，新增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管理學院的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</a:p>
        </p:txBody>
      </p:sp>
    </p:spTree>
    <p:extLst>
      <p:ext uri="{BB962C8B-B14F-4D97-AF65-F5344CB8AC3E}">
        <p14:creationId xmlns:p14="http://schemas.microsoft.com/office/powerpoint/2010/main" val="23146516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5157191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3600" b="1" dirty="0">
                <a:effectLst/>
              </a:rPr>
              <a:t>1.</a:t>
            </a:r>
            <a:r>
              <a:rPr lang="zh-CN" altLang="en-US" sz="3600" b="1" dirty="0">
                <a:effectLst/>
              </a:rPr>
              <a:t>施行細則：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2000" b="1" dirty="0">
                <a:solidFill>
                  <a:srgbClr val="7030A0"/>
                </a:solidFill>
                <a:effectLst/>
                <a:hlinkClick r:id="rId2"/>
              </a:rPr>
              <a:t>https://oaa.ntut.edu.tw/var/file/8/1008/img/2880/AVY.pdf</a:t>
            </a:r>
            <a:endParaRPr lang="en-US" altLang="zh-CN" sz="2000" b="1" dirty="0">
              <a:solidFill>
                <a:srgbClr val="7030A0"/>
              </a:solidFill>
              <a:effectLst/>
            </a:endParaRPr>
          </a:p>
          <a:p>
            <a:r>
              <a:rPr lang="en-US" altLang="zh-CN" sz="3600" b="1" dirty="0">
                <a:effectLst/>
              </a:rPr>
              <a:t>2.</a:t>
            </a:r>
            <a:r>
              <a:rPr lang="zh-CN" altLang="en-US" sz="3600" b="1" dirty="0">
                <a:effectLst/>
              </a:rPr>
              <a:t> </a:t>
            </a:r>
            <a:r>
              <a:rPr lang="zh-TW" altLang="en-US" sz="3600" b="1" dirty="0">
                <a:effectLst/>
              </a:rPr>
              <a:t>課程規劃表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TW" sz="1800" b="1" dirty="0">
                <a:solidFill>
                  <a:srgbClr val="7030A0"/>
                </a:solidFill>
                <a:effectLst/>
                <a:hlinkClick r:id="rId3"/>
              </a:rPr>
              <a:t>https://oaa.ntut.edu.tw/var/file/8/1008/img/2880/AVY_.pdf</a:t>
            </a:r>
            <a:endParaRPr lang="en-US" altLang="zh-TW" sz="1800" b="1" dirty="0">
              <a:solidFill>
                <a:srgbClr val="7030A0"/>
              </a:solidFill>
              <a:effectLst/>
            </a:endParaRPr>
          </a:p>
          <a:p>
            <a:r>
              <a:rPr lang="en-US" altLang="zh-CN" sz="3600" b="1" dirty="0">
                <a:effectLst/>
              </a:rPr>
              <a:t>3.</a:t>
            </a:r>
            <a:r>
              <a:rPr lang="zh-TW" altLang="en-US" sz="3600" b="1" dirty="0">
                <a:effectLst/>
              </a:rPr>
              <a:t>修畢申請表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TW" b="1" dirty="0">
                <a:solidFill>
                  <a:srgbClr val="7030A0"/>
                </a:solidFill>
                <a:effectLst/>
                <a:hlinkClick r:id="rId4"/>
              </a:rPr>
              <a:t>https://oaa.ntut.edu.tw/var/file/8/1008/img/2880/AVY_apply.odt</a:t>
            </a:r>
            <a:endParaRPr lang="en-US" altLang="zh-TW" b="1" dirty="0">
              <a:solidFill>
                <a:srgbClr val="7030A0"/>
              </a:solidFill>
              <a:effectLst/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zh-CN" altLang="en-US" sz="3600" b="1" dirty="0">
                <a:effectLst/>
              </a:rPr>
              <a:t>全校所有微</a:t>
            </a:r>
            <a:r>
              <a:rPr lang="zh-CN" altLang="en-US" sz="3600" b="1">
                <a:effectLst/>
              </a:rPr>
              <a:t>學程列表，與修學注意事項：</a:t>
            </a:r>
            <a:r>
              <a:rPr lang="en-US" altLang="zh-CN" sz="3600" b="1" dirty="0">
                <a:solidFill>
                  <a:srgbClr val="7030A0"/>
                </a:solidFill>
                <a:effectLst/>
                <a:hlinkClick r:id="rId5"/>
              </a:rPr>
              <a:t>https://oaa.ntut.edu.tw/p/412-1008-13057.php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2264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基礎課程，最少一門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8864F-595B-4EF5-94E9-C5B228F7C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8" y="2308402"/>
            <a:ext cx="7632848" cy="442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267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核心課程</a:t>
            </a:r>
            <a:endParaRPr lang="en-US" altLang="zh-CN" sz="3200" b="1" dirty="0"/>
          </a:p>
          <a:p>
            <a:r>
              <a:rPr lang="zh-CN" altLang="en-US" sz="3200" b="1" dirty="0"/>
              <a:t>最少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門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8B38DE-74B2-45A9-9E50-8238C55A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7" y="1524648"/>
            <a:ext cx="6904762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411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總整課程最少一門</a:t>
            </a:r>
            <a:endParaRPr lang="en-US" altLang="zh-CN" sz="3200" b="1" dirty="0"/>
          </a:p>
          <a:p>
            <a:pPr lvl="1"/>
            <a:r>
              <a:rPr lang="zh-CN" altLang="en-US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專題實作</a:t>
            </a:r>
            <a:r>
              <a:rPr lang="en-US" altLang="zh-CN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zh-CN" altLang="en-US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學分（院課程）</a:t>
            </a:r>
            <a:endParaRPr lang="en-US" altLang="zh-TW" sz="32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1A7E4A-AAAE-4418-ADEA-E928A707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264" y="3493738"/>
            <a:ext cx="9324528" cy="24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362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5E9FE0-0473-4A2D-B499-5E98CE3C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157AB41-3B4B-45D5-9D00-B9E9F2C7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150295757.jpg (1580×1620)">
            <a:extLst>
              <a:ext uri="{FF2B5EF4-FFF2-40B4-BE49-F238E27FC236}">
                <a16:creationId xmlns:a16="http://schemas.microsoft.com/office/drawing/2014/main" id="{1B3FC490-86D2-4213-BD1A-14DEF5AD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7567"/>
            <a:ext cx="76431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2702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9"/>
            <a:ext cx="8867328" cy="1265238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sz="3200" b="1" dirty="0"/>
              <a:t>修滿</a:t>
            </a:r>
            <a:r>
              <a:rPr lang="en-US" altLang="zh-CN" sz="3200" b="1" dirty="0"/>
              <a:t>11</a:t>
            </a:r>
            <a:r>
              <a:rPr lang="zh-CN" altLang="en-US" sz="3200" b="1" dirty="0"/>
              <a:t>學分</a:t>
            </a:r>
            <a:r>
              <a:rPr lang="zh-TW" altLang="en-US" sz="3200" b="1" dirty="0"/>
              <a:t>門課，就會授予經管領域人工智慧學程</a:t>
            </a:r>
            <a:r>
              <a:rPr lang="zh-CN" altLang="en-US" sz="3200" b="1" dirty="0"/>
              <a:t>：</a:t>
            </a:r>
            <a:endParaRPr lang="en-US" altLang="zh-CN" sz="3200" b="1" dirty="0"/>
          </a:p>
          <a:p>
            <a:r>
              <a:rPr lang="zh-CN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經管系開授的</a:t>
            </a:r>
            <a:r>
              <a:rPr lang="en-US" altLang="zh-CN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zh-CN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門課程：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人工智慧賦能跨域應用微學程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2134767-C52D-4F04-9B68-B68082E391C7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-2163" y="2966047"/>
          <a:ext cx="9130644" cy="297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2422959583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466144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56222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導論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4086"/>
                  </a:ext>
                </a:extLst>
              </a:tr>
              <a:tr h="7841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經營管理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原：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pandas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大數據分析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78411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2197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1916832"/>
            <a:ext cx="6400800" cy="175260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評分方式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457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8334672" cy="4032448"/>
          </a:xfrm>
        </p:spPr>
        <p:txBody>
          <a:bodyPr vert="horz" rtlCol="0">
            <a:normAutofit fontScale="92500"/>
          </a:bodyPr>
          <a:lstStyle/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在大學四年中，</a:t>
            </a:r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哪一門課學了之後，</a:t>
            </a:r>
            <a:endParaRPr lang="en-US" altLang="zh-TW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就可以馬上拿來賺錢呢？</a:t>
            </a:r>
            <a:endParaRPr lang="zh-TW" altLang="en-US" sz="6600" b="1" dirty="0">
              <a:solidFill>
                <a:schemeClr val="bg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0322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本學期的評分方式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257800"/>
          </a:xfrm>
        </p:spPr>
        <p:txBody>
          <a:bodyPr>
            <a:normAutofit lnSpcReduction="10000"/>
          </a:bodyPr>
          <a:lstStyle/>
          <a:p>
            <a:r>
              <a:rPr lang="en-US" altLang="zh-CN" sz="4400" b="1" dirty="0"/>
              <a:t>1.</a:t>
            </a:r>
            <a:r>
              <a:rPr lang="zh-CN" altLang="en-US" sz="4400" b="1" dirty="0"/>
              <a:t>上課分數：</a:t>
            </a:r>
            <a:r>
              <a:rPr lang="en-US" altLang="zh-CN" sz="4400" b="1" dirty="0">
                <a:solidFill>
                  <a:srgbClr val="C00000"/>
                </a:solidFill>
              </a:rPr>
              <a:t>25%</a:t>
            </a:r>
          </a:p>
          <a:p>
            <a:pPr lvl="1"/>
            <a:r>
              <a:rPr lang="zh-CN" altLang="en-US" sz="3600" b="1" dirty="0"/>
              <a:t>上課加分（使用</a:t>
            </a:r>
            <a:r>
              <a:rPr lang="en-US" altLang="zh-CN" sz="3600" b="1" dirty="0" err="1">
                <a:highlight>
                  <a:srgbClr val="FFFF00"/>
                </a:highlight>
              </a:rPr>
              <a:t>Zuvio</a:t>
            </a:r>
            <a:r>
              <a:rPr lang="zh-CN" altLang="en-US" sz="3600" b="1" dirty="0"/>
              <a:t>來加分）</a:t>
            </a:r>
            <a:endParaRPr lang="en-US" altLang="zh-CN" sz="3600" b="1" dirty="0"/>
          </a:p>
          <a:p>
            <a:pPr lvl="1"/>
            <a:r>
              <a:rPr lang="en-US" altLang="zh-CN" sz="3600" b="1" dirty="0"/>
              <a:t>A</a:t>
            </a:r>
            <a:r>
              <a:rPr lang="zh-CN" altLang="en-US" sz="3600" b="1" dirty="0"/>
              <a:t>上課加分</a:t>
            </a:r>
            <a:r>
              <a:rPr lang="en-US" altLang="zh-CN" sz="3600" b="1" dirty="0"/>
              <a:t>50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上課加分</a:t>
            </a:r>
            <a:r>
              <a:rPr lang="en-US" altLang="zh-CN" sz="3600" b="1" dirty="0"/>
              <a:t>30</a:t>
            </a:r>
          </a:p>
          <a:p>
            <a:pPr lvl="1"/>
            <a:r>
              <a:rPr lang="en-US" altLang="zh-CN" sz="3600" b="1" dirty="0"/>
              <a:t>A</a:t>
            </a:r>
            <a:r>
              <a:rPr lang="zh-CN" altLang="en-US" sz="3600" b="1" dirty="0"/>
              <a:t>平時分數</a:t>
            </a:r>
            <a:r>
              <a:rPr lang="en-US" altLang="zh-CN" sz="3600" b="1" dirty="0"/>
              <a:t>100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B</a:t>
            </a:r>
            <a:r>
              <a:rPr lang="zh-CN" altLang="en-US" sz="3600" b="1" dirty="0"/>
              <a:t>平時分數</a:t>
            </a:r>
            <a:r>
              <a:rPr lang="en-US" altLang="zh-CN" sz="3600" b="1" dirty="0"/>
              <a:t>60</a:t>
            </a:r>
          </a:p>
          <a:p>
            <a:r>
              <a:rPr lang="en-US" altLang="zh-CN" sz="4400" b="1" dirty="0"/>
              <a:t>2.</a:t>
            </a:r>
            <a:r>
              <a:rPr lang="zh-CN" altLang="en-US" sz="4400" b="1" dirty="0"/>
              <a:t>作業分數：</a:t>
            </a:r>
            <a:r>
              <a:rPr lang="en-US" altLang="zh-CN" sz="4400" b="1" dirty="0">
                <a:solidFill>
                  <a:srgbClr val="C00000"/>
                </a:solidFill>
              </a:rPr>
              <a:t>25%</a:t>
            </a:r>
          </a:p>
          <a:p>
            <a:r>
              <a:rPr lang="en-US" altLang="zh-CN" sz="4400" b="1" dirty="0"/>
              <a:t>3.</a:t>
            </a:r>
            <a:r>
              <a:rPr lang="zh-CN" altLang="en-US" sz="4400" b="1" dirty="0"/>
              <a:t>期中考分數：</a:t>
            </a:r>
            <a:r>
              <a:rPr lang="en-US" altLang="zh-CN" sz="4400" b="1" dirty="0">
                <a:solidFill>
                  <a:srgbClr val="C00000"/>
                </a:solidFill>
              </a:rPr>
              <a:t>25%</a:t>
            </a:r>
          </a:p>
          <a:p>
            <a:r>
              <a:rPr lang="en-US" altLang="zh-CN" sz="4400" b="1" dirty="0"/>
              <a:t>4</a:t>
            </a:r>
            <a:r>
              <a:rPr lang="en-US" altLang="zh-TW" sz="4400" b="1" dirty="0"/>
              <a:t>.</a:t>
            </a:r>
            <a:r>
              <a:rPr lang="zh-CN" altLang="en-US" sz="4400" b="1" dirty="0"/>
              <a:t>期末考分數：</a:t>
            </a:r>
            <a:r>
              <a:rPr lang="en-US" altLang="zh-CN" sz="4400" b="1" dirty="0">
                <a:solidFill>
                  <a:srgbClr val="C00000"/>
                </a:solidFill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9452409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1916832"/>
            <a:ext cx="6709742" cy="1872208"/>
          </a:xfrm>
        </p:spPr>
        <p:txBody>
          <a:bodyPr vert="horz" rtlCol="0">
            <a:normAutofit fontScale="85000" lnSpcReduction="20000"/>
          </a:bodyPr>
          <a:lstStyle/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教材網站</a:t>
            </a:r>
            <a:endParaRPr lang="en-US" altLang="zh-CN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5440495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93" y="1988840"/>
            <a:ext cx="8229600" cy="486916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老師的教材網站：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dirty="0"/>
              <a:t>MySQL</a:t>
            </a:r>
            <a:r>
              <a:rPr lang="zh-TW" altLang="en-US" sz="3600" dirty="0"/>
              <a:t>資料庫與</a:t>
            </a:r>
            <a:r>
              <a:rPr lang="en-US" altLang="zh-TW" sz="3600" dirty="0"/>
              <a:t>SQL</a:t>
            </a:r>
            <a:r>
              <a:rPr lang="zh-TW" altLang="en-US" sz="3600" dirty="0"/>
              <a:t>數據分析</a:t>
            </a:r>
            <a:endParaRPr lang="en-US" altLang="zh-TW" sz="3600" dirty="0"/>
          </a:p>
          <a:p>
            <a:pPr lvl="1"/>
            <a:r>
              <a:rPr lang="en-US" altLang="zh-TW" sz="3600" dirty="0">
                <a:hlinkClick r:id="rId2"/>
              </a:rPr>
              <a:t>https://acupun.site/lecture/sql/index.htm</a:t>
            </a:r>
            <a:endParaRPr lang="en-US" altLang="zh-TW" sz="3600" dirty="0"/>
          </a:p>
          <a:p>
            <a:pPr lvl="1"/>
            <a:endParaRPr lang="zh-TW" altLang="en-US" sz="36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教科書，參考書，教材網站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26546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556792"/>
            <a:ext cx="8748464" cy="530120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教科書：</a:t>
            </a:r>
            <a:r>
              <a:rPr lang="zh-CN" altLang="en-US" sz="4000" dirty="0">
                <a:solidFill>
                  <a:srgbClr val="7030A0"/>
                </a:solidFill>
              </a:rPr>
              <a:t>無</a:t>
            </a:r>
            <a:endParaRPr lang="zh-TW" altLang="en-US" sz="3600" dirty="0"/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參考書：</a:t>
            </a:r>
            <a:r>
              <a:rPr lang="zh-TW" altLang="en-US" sz="4000" dirty="0"/>
              <a:t>圖解資料庫系統理論：使用</a:t>
            </a:r>
            <a:r>
              <a:rPr lang="en-US" altLang="zh-TW" sz="4000" dirty="0"/>
              <a:t>SQL Server</a:t>
            </a:r>
            <a:r>
              <a:rPr lang="zh-TW" altLang="en-US" sz="4000" dirty="0"/>
              <a:t>實作</a:t>
            </a:r>
          </a:p>
          <a:p>
            <a:pPr lvl="1"/>
            <a:r>
              <a:rPr lang="en-US" altLang="zh-TW" sz="3200" dirty="0">
                <a:hlinkClick r:id="rId2"/>
              </a:rPr>
              <a:t>https://www.books.com.tw/products/0010946669</a:t>
            </a:r>
            <a:endParaRPr lang="en-US" altLang="zh-TW" sz="3200" dirty="0"/>
          </a:p>
          <a:p>
            <a:pPr lvl="1"/>
            <a:endParaRPr lang="zh-TW" altLang="en-US" sz="3200" b="1" dirty="0"/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algn="ctr"/>
            <a:r>
              <a:rPr lang="zh-CN" altLang="en-US" sz="4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教科書，參考書，教材網站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3211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1484784"/>
            <a:ext cx="8352928" cy="3888432"/>
          </a:xfrm>
        </p:spPr>
        <p:txBody>
          <a:bodyPr vert="horz" rtlCol="0"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學生教學評量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反應意見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516238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lnSpcReduction="10000"/>
          </a:bodyPr>
          <a:lstStyle/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建議可以同步開啟線上教學會議室，能更清楚地看到程式碼的內容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有時候有些地方會稍快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我覺得畫圖表的內容可以增加，例如如何畫圓餅圖或者線型圖。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希望老師教學速度再快一點 教學範圍在廣一點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希望碩士班能一直有老師的開課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希望作業量減少</a:t>
            </a:r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很難吸收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作業太少，我覺得不夠。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希望老師可以把每分程式碼的編號都標清楚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~~~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作業太多了</a:t>
            </a:r>
            <a:endParaRPr lang="zh-TW" altLang="en-US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學生教學評量反應意見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54346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希望老師記得要給下課休息時間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麻煩北科提供電腦教室給這種需要用到電腦操作的課程，不然在一般教室上課很痛苦。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希望可以配一間電腦教室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在考試的時候可以不用給太多提示。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建議學校真的要撥給這堂課電腦教室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建議優化教學網站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教室充電設備不足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老師可以教慢一點 我真的不會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希望老師可以準時上下課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希望可以換電腦教室，不然看不到老師的操作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有時候講課程慢一點點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可以錄影，（後面有開始錄）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學生教學評量反應意見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5068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892480" cy="50405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若有畢業校友，已經在從事數據分析相關工作的，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請聯絡老師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有些實用技能要告訴你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讓你更勝任工作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4688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24" y="2924944"/>
            <a:ext cx="7200800" cy="345638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而且薪水還很好</a:t>
            </a:r>
            <a:endParaRPr lang="zh-TW" altLang="en-US" sz="7200" b="1" dirty="0">
              <a:solidFill>
                <a:schemeClr val="bg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2124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636912"/>
            <a:ext cx="8064896" cy="345638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那就是</a:t>
            </a:r>
            <a:endParaRPr lang="en-US" altLang="zh-CN" sz="7200" b="1" dirty="0"/>
          </a:p>
          <a:p>
            <a:r>
              <a:rPr lang="zh-CN" altLang="en-US" sz="72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商業資料分析</a:t>
            </a:r>
            <a:endParaRPr lang="zh-TW" altLang="en-US" sz="72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7200" b="1" dirty="0">
              <a:solidFill>
                <a:schemeClr val="bg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643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2776"/>
            <a:ext cx="8686800" cy="5148808"/>
          </a:xfrm>
        </p:spPr>
        <p:txBody>
          <a:bodyPr>
            <a:noAutofit/>
          </a:bodyPr>
          <a:lstStyle/>
          <a:p>
            <a:r>
              <a:rPr lang="zh-TW" altLang="en-US" sz="3200" b="1" dirty="0">
                <a:effectLst/>
              </a:rPr>
              <a:t>在國內外這幾年的就業市場有個領域非常熱門，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2800" b="1" dirty="0">
                <a:solidFill>
                  <a:srgbClr val="C00000"/>
                </a:solidFill>
                <a:effectLst/>
              </a:rPr>
              <a:t>數據分析師</a:t>
            </a:r>
            <a:r>
              <a:rPr lang="en-US" altLang="zh-TW" sz="2800" b="1" dirty="0">
                <a:effectLst/>
              </a:rPr>
              <a:t>/Data Analyst</a:t>
            </a:r>
            <a:r>
              <a:rPr lang="zh-TW" altLang="en-US" sz="2800" b="1" dirty="0">
                <a:effectLst/>
              </a:rPr>
              <a:t>，</a:t>
            </a:r>
            <a:endParaRPr lang="en-US" altLang="zh-TW" sz="2800" b="1" dirty="0">
              <a:effectLst/>
            </a:endParaRPr>
          </a:p>
          <a:p>
            <a:pPr lvl="1"/>
            <a:r>
              <a:rPr lang="zh-TW" altLang="en-US" sz="2800" b="1" dirty="0">
                <a:solidFill>
                  <a:srgbClr val="C00000"/>
                </a:solidFill>
                <a:effectLst/>
              </a:rPr>
              <a:t>商業分析師</a:t>
            </a:r>
            <a:r>
              <a:rPr lang="en-US" altLang="zh-TW" sz="2800" b="1" dirty="0">
                <a:effectLst/>
              </a:rPr>
              <a:t>/ Business analyst</a:t>
            </a:r>
            <a:r>
              <a:rPr lang="zh-TW" altLang="en-US" sz="2800" b="1" dirty="0">
                <a:effectLst/>
              </a:rPr>
              <a:t>，</a:t>
            </a:r>
            <a:endParaRPr lang="en-US" altLang="zh-TW" sz="2800" b="1" dirty="0">
              <a:effectLst/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</a:rPr>
              <a:t>Data Scientist</a:t>
            </a:r>
            <a:r>
              <a:rPr lang="zh-TW" altLang="en-US" sz="2800" b="1" dirty="0">
                <a:effectLst/>
              </a:rPr>
              <a:t>，</a:t>
            </a:r>
            <a:r>
              <a:rPr lang="en-US" altLang="zh-TW" sz="2800" b="1" dirty="0">
                <a:solidFill>
                  <a:srgbClr val="C00000"/>
                </a:solidFill>
                <a:effectLst/>
              </a:rPr>
              <a:t>data engineer</a:t>
            </a:r>
          </a:p>
          <a:p>
            <a:r>
              <a:rPr lang="zh-TW" altLang="en-US" sz="3200" b="1" dirty="0">
                <a:effectLst/>
              </a:rPr>
              <a:t>這方面的工作不但多，而且橫跨各種領域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金融，百貨，汽車，零售</a:t>
            </a:r>
            <a:r>
              <a:rPr lang="en-US" altLang="zh-TW" sz="2800" b="1" dirty="0">
                <a:effectLst/>
              </a:rPr>
              <a:t>…</a:t>
            </a:r>
            <a:r>
              <a:rPr lang="zh-TW" altLang="en-US" sz="2800" b="1" dirty="0">
                <a:effectLst/>
              </a:rPr>
              <a:t>，</a:t>
            </a:r>
            <a:endParaRPr lang="en-US" altLang="zh-TW" sz="2800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而且</a:t>
            </a:r>
            <a:r>
              <a:rPr lang="zh-TW" altLang="en-US" sz="2800" b="1" dirty="0">
                <a:solidFill>
                  <a:srgbClr val="7030A0"/>
                </a:solidFill>
                <a:effectLst/>
              </a:rPr>
              <a:t>薪水高，在歐美的薪資市場，是僅次於軟體設計師的</a:t>
            </a:r>
            <a:r>
              <a:rPr lang="zh-TW" altLang="en-US" sz="2800" b="1" dirty="0">
                <a:effectLst/>
              </a:rPr>
              <a:t>，</a:t>
            </a:r>
            <a:endParaRPr lang="en-US" altLang="zh-TW" sz="2800" b="1" dirty="0">
              <a:effectLst/>
            </a:endParaRPr>
          </a:p>
          <a:p>
            <a:r>
              <a:rPr lang="zh-TW" altLang="en-US" sz="3200" b="1" dirty="0">
                <a:effectLst/>
              </a:rPr>
              <a:t>因此造成近年有不少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非企管</a:t>
            </a:r>
            <a:r>
              <a:rPr lang="zh-TW" altLang="en-US" sz="3200" b="1" dirty="0">
                <a:effectLst/>
              </a:rPr>
              <a:t>領域的人，轉職到數據分析師。</a:t>
            </a:r>
            <a:endParaRPr lang="zh-TW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近年來熱門的職業</a:t>
            </a:r>
            <a:endParaRPr lang="zh-TW" altLang="zh-TW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03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4597E6F-6810-4E4E-B137-0D2ABEA1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2016</a:t>
            </a:r>
            <a:r>
              <a:rPr lang="zh-CN" altLang="en-US" sz="4800" dirty="0"/>
              <a:t>年工作職缺需要的程式工具</a:t>
            </a:r>
            <a:endParaRPr lang="zh-TW" altLang="en-US" sz="48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1D4C2CD-D088-4B36-A7E5-740B46E57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38" y="1052736"/>
            <a:ext cx="7176841" cy="5896235"/>
          </a:xfrm>
        </p:spPr>
      </p:pic>
    </p:spTree>
    <p:extLst>
      <p:ext uri="{BB962C8B-B14F-4D97-AF65-F5344CB8AC3E}">
        <p14:creationId xmlns:p14="http://schemas.microsoft.com/office/powerpoint/2010/main" val="2500518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4597E6F-6810-4E4E-B137-0D2ABEA1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2016</a:t>
            </a:r>
            <a:r>
              <a:rPr lang="zh-CN" altLang="en-US" sz="4800" dirty="0"/>
              <a:t>年工作職缺需要的程式工具</a:t>
            </a:r>
            <a:endParaRPr lang="zh-TW" altLang="en-US" sz="4800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1950D6D5-86A4-4AC9-A35D-602A407AC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247912"/>
            <a:ext cx="6480720" cy="56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0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4597E6F-6810-4E4E-B137-0D2ABEA1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2017</a:t>
            </a:r>
            <a:r>
              <a:rPr lang="zh-CN" altLang="en-US" sz="4800" dirty="0"/>
              <a:t>年工作職缺需要的程式工具</a:t>
            </a:r>
            <a:endParaRPr lang="zh-TW" altLang="en-US" sz="48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455EC3-3E33-490E-B494-A5542114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30747813-629C-49F0-A3AD-080C10282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83060"/>
            <a:ext cx="7150467" cy="57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3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3A2690F-4A63-4469-8D22-39CFCF4C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0506C7-B252-4BAE-A8A4-34011F2E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036496" cy="1265238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2016</a:t>
            </a:r>
            <a:r>
              <a:rPr lang="zh-CN" altLang="en-US" sz="4000" dirty="0"/>
              <a:t>年調查</a:t>
            </a:r>
            <a:r>
              <a:rPr lang="en-US" altLang="zh-CN" sz="4000" dirty="0"/>
              <a:t>173</a:t>
            </a:r>
            <a:r>
              <a:rPr lang="zh-CN" altLang="en-US" sz="4000" dirty="0"/>
              <a:t>國家</a:t>
            </a:r>
            <a:r>
              <a:rPr lang="en-US" altLang="zh-CN" sz="4000" dirty="0"/>
              <a:t>5</a:t>
            </a:r>
            <a:r>
              <a:rPr lang="zh-CN" altLang="en-US" sz="4000" dirty="0"/>
              <a:t>千名開發者，使用度最高的程式分析工具</a:t>
            </a:r>
            <a:endParaRPr lang="zh-TW" altLang="en-US" sz="4000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9758B946-B9A5-4AFC-8669-668A6CBD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13321"/>
            <a:ext cx="8542641" cy="57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67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0FA798-AF36-4EAA-85F8-6BDEF7668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52" y="1189566"/>
            <a:ext cx="9144000" cy="5516033"/>
          </a:xfr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670A3C28-E0C5-4154-8291-AA255824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2020</a:t>
            </a:r>
            <a:r>
              <a:rPr lang="zh-CN" altLang="en-US" dirty="0"/>
              <a:t>調查，使用度最高的程式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6383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b="1" dirty="0">
                <a:latin typeface="+mn-lt"/>
                <a:ea typeface="+mn-ea"/>
                <a:cs typeface="+mn-cs"/>
              </a:rPr>
              <a:t>此門課所在位階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348880"/>
            <a:ext cx="8352928" cy="4032448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這門課是</a:t>
            </a:r>
            <a:r>
              <a:rPr lang="en-US" altLang="zh-CN" sz="6000" b="1" dirty="0"/>
              <a:t>『</a:t>
            </a:r>
            <a:r>
              <a:rPr lang="zh-CN" altLang="en-US" sz="6000" b="1" dirty="0">
                <a:solidFill>
                  <a:srgbClr val="7030A0"/>
                </a:solidFill>
              </a:rPr>
              <a:t>資料分析</a:t>
            </a:r>
            <a:r>
              <a:rPr lang="en-US" altLang="zh-CN" sz="6000" b="1" dirty="0"/>
              <a:t>』</a:t>
            </a:r>
            <a:r>
              <a:rPr lang="zh-CN" altLang="en-US" sz="6000" b="1" dirty="0"/>
              <a:t>的</a:t>
            </a:r>
            <a:r>
              <a:rPr lang="en-US" altLang="zh-CN" sz="6000" b="1" dirty="0"/>
              <a:t>『</a:t>
            </a:r>
            <a:r>
              <a:rPr lang="zh-CN" altLang="en-US" sz="6000" b="1" dirty="0">
                <a:solidFill>
                  <a:srgbClr val="7030A0"/>
                </a:solidFill>
              </a:rPr>
              <a:t>基礎</a:t>
            </a:r>
            <a:r>
              <a:rPr lang="en-US" altLang="zh-CN" sz="6000" b="1" dirty="0"/>
              <a:t>』</a:t>
            </a:r>
            <a:r>
              <a:rPr lang="zh-CN" altLang="en-US" sz="6000" b="1" dirty="0"/>
              <a:t>課程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016994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16832"/>
            <a:ext cx="8807896" cy="4644752"/>
          </a:xfrm>
        </p:spPr>
        <p:txBody>
          <a:bodyPr>
            <a:noAutofit/>
          </a:bodyPr>
          <a:lstStyle/>
          <a:p>
            <a:r>
              <a:rPr lang="zh-TW" altLang="en-US" sz="4000" b="1" dirty="0">
                <a:effectLst/>
              </a:rPr>
              <a:t>數據分析師</a:t>
            </a:r>
            <a:r>
              <a:rPr lang="zh-CN" altLang="en-US" sz="4000" b="1" dirty="0">
                <a:effectLst/>
              </a:rPr>
              <a:t>熱門的原因：</a:t>
            </a:r>
            <a:endParaRPr lang="en-US" altLang="zh-TW" sz="4000" b="1" dirty="0">
              <a:effectLst/>
            </a:endParaRPr>
          </a:p>
          <a:p>
            <a:pPr lvl="1"/>
            <a:r>
              <a:rPr lang="en-US" altLang="zh-CN" sz="4400" b="1" dirty="0">
                <a:effectLst/>
              </a:rPr>
              <a:t>1.</a:t>
            </a:r>
            <a:r>
              <a:rPr lang="zh-CN" altLang="en-US" sz="4400" b="1" dirty="0">
                <a:effectLst/>
              </a:rPr>
              <a:t>資料量，以後只會越來越</a:t>
            </a:r>
            <a:r>
              <a:rPr lang="zh-CN" altLang="en-US" sz="4400" b="1" dirty="0">
                <a:solidFill>
                  <a:srgbClr val="C00000"/>
                </a:solidFill>
                <a:effectLst/>
              </a:rPr>
              <a:t>大量</a:t>
            </a:r>
            <a:endParaRPr lang="en-US" altLang="zh-TW" sz="4400" b="1" dirty="0">
              <a:solidFill>
                <a:srgbClr val="C00000"/>
              </a:solidFill>
              <a:effectLst/>
            </a:endParaRPr>
          </a:p>
          <a:p>
            <a:pPr lvl="1"/>
            <a:r>
              <a:rPr lang="en-US" altLang="zh-CN" sz="4400" b="1" dirty="0">
                <a:effectLst/>
              </a:rPr>
              <a:t>2.</a:t>
            </a:r>
            <a:r>
              <a:rPr lang="zh-TW" altLang="en-US" sz="4400" b="1" dirty="0">
                <a:effectLst/>
              </a:rPr>
              <a:t>現今企業如果想做數據蒐集的方法</a:t>
            </a:r>
            <a:r>
              <a:rPr lang="zh-CN" altLang="en-US" sz="4400" b="1" dirty="0">
                <a:effectLst/>
              </a:rPr>
              <a:t>，</a:t>
            </a:r>
            <a:r>
              <a:rPr lang="zh-TW" altLang="en-US" sz="4400" b="1" dirty="0">
                <a:effectLst/>
              </a:rPr>
              <a:t>變得</a:t>
            </a:r>
            <a:r>
              <a:rPr lang="zh-TW" altLang="en-US" sz="4400" b="1" dirty="0">
                <a:solidFill>
                  <a:srgbClr val="C00000"/>
                </a:solidFill>
                <a:effectLst/>
              </a:rPr>
              <a:t>非常多元</a:t>
            </a:r>
            <a:r>
              <a:rPr lang="zh-CN" altLang="en-US" sz="4400" b="1" dirty="0">
                <a:effectLst/>
              </a:rPr>
              <a:t> </a:t>
            </a:r>
            <a:endParaRPr lang="en-US" altLang="zh-CN" sz="44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F039D5-DDD1-4C24-9CBA-93DEDAE2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4045"/>
            <a:ext cx="82296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66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熱門的原因</a:t>
            </a:r>
            <a:endParaRPr lang="zh-TW" altLang="zh-TW" sz="6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411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2D70E8E-7BEB-42BA-837C-A0CBA3758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2D62DB3-266E-450B-98BA-EE0851FB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acupun.site/lecture/python_data/example/chp01/p15.png">
            <a:extLst>
              <a:ext uri="{FF2B5EF4-FFF2-40B4-BE49-F238E27FC236}">
                <a16:creationId xmlns:a16="http://schemas.microsoft.com/office/drawing/2014/main" id="{5736CA80-BB6C-4BBD-B5E7-88DFC3D17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69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550696" cy="4032448"/>
          </a:xfrm>
        </p:spPr>
        <p:txBody>
          <a:bodyPr vert="horz" rtlCol="0">
            <a:normAutofit/>
          </a:bodyPr>
          <a:lstStyle/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四個案例，了解數據分析師的熱門與工作內容</a:t>
            </a:r>
            <a:endParaRPr lang="zh-TW" altLang="en-US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752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57D42-8C6D-4CE4-9231-6D47AB17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effectLst/>
              </a:rPr>
              <a:t>1.</a:t>
            </a:r>
            <a:r>
              <a:rPr lang="zh-CN" altLang="en-US" b="1" dirty="0">
                <a:effectLst/>
              </a:rPr>
              <a:t>案例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：零</a:t>
            </a:r>
            <a:r>
              <a:rPr lang="zh-TW" altLang="en-US" b="1" dirty="0">
                <a:effectLst/>
              </a:rPr>
              <a:t>背景</a:t>
            </a:r>
            <a:r>
              <a:rPr lang="zh-CN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4</a:t>
            </a:r>
            <a:r>
              <a:rPr lang="zh-TW" altLang="en-US" b="1" dirty="0">
                <a:effectLst/>
              </a:rPr>
              <a:t>個月成功轉職成</a:t>
            </a:r>
            <a:r>
              <a:rPr lang="zh-CN" altLang="en-US" b="1" dirty="0">
                <a:effectLst/>
              </a:rPr>
              <a:t>：</a:t>
            </a:r>
            <a:r>
              <a:rPr lang="zh-TW" altLang="en-US" b="1" dirty="0">
                <a:effectLst/>
              </a:rPr>
              <a:t>數據分析師</a:t>
            </a:r>
            <a:r>
              <a:rPr lang="en-US" altLang="zh-TW" b="1" dirty="0">
                <a:effectLst/>
              </a:rPr>
              <a:t>Data Analyst </a:t>
            </a:r>
          </a:p>
          <a:p>
            <a:r>
              <a:rPr lang="en-US" altLang="zh-TW" b="1" dirty="0">
                <a:effectLst/>
                <a:hlinkClick r:id="rId2"/>
              </a:rPr>
              <a:t>https://www.youtube.com/watch?v=_HmWdlUYjS4</a:t>
            </a:r>
            <a:endParaRPr lang="en-US" altLang="zh-TW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台灣人，餐飲科，赴加拿大，公關工作</a:t>
            </a:r>
            <a:endParaRPr lang="en-US" altLang="zh-CN" b="1" dirty="0">
              <a:effectLst/>
            </a:endParaRPr>
          </a:p>
          <a:p>
            <a:pPr lvl="1"/>
            <a:r>
              <a:rPr lang="en-US" altLang="zh-CN" b="1" dirty="0">
                <a:effectLst/>
              </a:rPr>
              <a:t>4</a:t>
            </a:r>
            <a:r>
              <a:rPr lang="zh-CN" altLang="en-US" b="1" dirty="0">
                <a:effectLst/>
              </a:rPr>
              <a:t>個月轉行成：</a:t>
            </a:r>
            <a:r>
              <a:rPr lang="zh-TW" altLang="en-US" b="1" dirty="0">
                <a:effectLst/>
              </a:rPr>
              <a:t>數據分析師</a:t>
            </a:r>
            <a:r>
              <a:rPr lang="en-US" altLang="zh-TW" b="1" dirty="0">
                <a:effectLst/>
              </a:rPr>
              <a:t>Data Analyst</a:t>
            </a:r>
          </a:p>
          <a:p>
            <a:pPr lvl="1"/>
            <a:r>
              <a:rPr lang="zh-CN" altLang="en-US" b="1" dirty="0">
                <a:effectLst/>
              </a:rPr>
              <a:t>原因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：薪水高，職涯發展彈性大，未來薪資發展高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原因</a:t>
            </a:r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：有趣，有成就感</a:t>
            </a:r>
            <a:endParaRPr lang="en-US" altLang="zh-CN" b="1" dirty="0">
              <a:effectLst/>
            </a:endParaRPr>
          </a:p>
          <a:p>
            <a:r>
              <a:rPr lang="zh-CN" altLang="en-US" b="1" dirty="0">
                <a:effectLst/>
              </a:rPr>
              <a:t>案例主所學技術：</a:t>
            </a:r>
            <a:endParaRPr lang="en-US" altLang="zh-CN" b="1" dirty="0">
              <a:effectLst/>
            </a:endParaRPr>
          </a:p>
          <a:p>
            <a:pPr lvl="1"/>
            <a:r>
              <a:rPr lang="en-US" altLang="zh-CN" b="1" dirty="0">
                <a:effectLst/>
              </a:rPr>
              <a:t>SQL</a:t>
            </a:r>
          </a:p>
          <a:p>
            <a:pPr lvl="1"/>
            <a:r>
              <a:rPr lang="en-US" altLang="zh-TW" b="1" dirty="0">
                <a:effectLst/>
              </a:rPr>
              <a:t>python</a:t>
            </a:r>
            <a:endParaRPr lang="zh-TW" altLang="en-US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6E4AB5-005B-4169-80C7-45413895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</a:rPr>
              <a:t>數據分析師</a:t>
            </a:r>
            <a:r>
              <a:rPr lang="en-US" altLang="zh-TW" b="1" dirty="0">
                <a:effectLst/>
              </a:rPr>
              <a:t>Data Analyst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5088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57D42-8C6D-4CE4-9231-6D47AB17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05400"/>
          </a:xfrm>
        </p:spPr>
        <p:txBody>
          <a:bodyPr>
            <a:normAutofit fontScale="92500"/>
          </a:bodyPr>
          <a:lstStyle/>
          <a:p>
            <a:r>
              <a:rPr lang="en-US" altLang="zh-CN" sz="2800" b="1" dirty="0">
                <a:effectLst/>
              </a:rPr>
              <a:t>2.</a:t>
            </a:r>
            <a:r>
              <a:rPr lang="zh-CN" altLang="en-US" sz="2800" b="1" dirty="0">
                <a:effectLst/>
              </a:rPr>
              <a:t>案例</a:t>
            </a:r>
            <a:r>
              <a:rPr lang="en-US" altLang="zh-CN" sz="2800" b="1" dirty="0">
                <a:effectLst/>
              </a:rPr>
              <a:t>2</a:t>
            </a:r>
            <a:r>
              <a:rPr lang="zh-CN" altLang="en-US" sz="2800" b="1" dirty="0">
                <a:effectLst/>
              </a:rPr>
              <a:t>：</a:t>
            </a:r>
            <a:r>
              <a:rPr lang="zh-TW" altLang="en-US" sz="2800" dirty="0"/>
              <a:t>我如何成為數據分析師 </a:t>
            </a:r>
            <a:r>
              <a:rPr lang="en-US" altLang="zh-TW" sz="2800" dirty="0"/>
              <a:t>// </a:t>
            </a:r>
            <a:r>
              <a:rPr lang="zh-TW" altLang="en-US" sz="2800" dirty="0"/>
              <a:t>無理工背景轉職</a:t>
            </a:r>
            <a:endParaRPr lang="en-US" altLang="zh-TW" sz="2800" dirty="0"/>
          </a:p>
          <a:p>
            <a:r>
              <a:rPr lang="en-US" altLang="zh-TW" sz="2800" dirty="0">
                <a:hlinkClick r:id="rId2"/>
              </a:rPr>
              <a:t>https://www.youtube.com/watch?v=aNaElUzxvPE</a:t>
            </a:r>
            <a:endParaRPr lang="en-US" altLang="zh-TW" sz="2800" dirty="0"/>
          </a:p>
          <a:p>
            <a:pPr lvl="1"/>
            <a:r>
              <a:rPr lang="zh-CN" altLang="en-US" sz="2800" b="1" dirty="0">
                <a:effectLst/>
              </a:rPr>
              <a:t>台灣人，英文系，赴澳洲，讀資料科學學程，找到資料分析工作</a:t>
            </a:r>
            <a:endParaRPr lang="en-US" altLang="zh-CN" sz="28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原因</a:t>
            </a:r>
            <a:r>
              <a:rPr lang="en-US" altLang="zh-CN" sz="2800" b="1" dirty="0">
                <a:effectLst/>
              </a:rPr>
              <a:t>1</a:t>
            </a:r>
            <a:r>
              <a:rPr lang="zh-CN" altLang="en-US" sz="2800" b="1" dirty="0">
                <a:effectLst/>
              </a:rPr>
              <a:t>：薪水高</a:t>
            </a:r>
            <a:endParaRPr lang="en-US" altLang="zh-CN" sz="28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原因</a:t>
            </a:r>
            <a:r>
              <a:rPr lang="en-US" altLang="zh-CN" sz="2800" b="1" dirty="0">
                <a:effectLst/>
              </a:rPr>
              <a:t>2</a:t>
            </a:r>
            <a:r>
              <a:rPr lang="zh-CN" altLang="en-US" sz="2800" b="1" dirty="0">
                <a:effectLst/>
              </a:rPr>
              <a:t>：</a:t>
            </a:r>
            <a:r>
              <a:rPr lang="en-US" altLang="zh-CN" sz="2800" b="1" dirty="0">
                <a:effectLst/>
              </a:rPr>
              <a:t>21</a:t>
            </a:r>
            <a:r>
              <a:rPr lang="zh-CN" altLang="en-US" sz="2800" b="1" dirty="0">
                <a:effectLst/>
              </a:rPr>
              <a:t>世紀，資料科學家，是最性感的職業</a:t>
            </a:r>
            <a:endParaRPr lang="en-US" altLang="zh-CN" sz="28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原因</a:t>
            </a:r>
            <a:r>
              <a:rPr lang="en-US" altLang="zh-CN" sz="2800" b="1" dirty="0">
                <a:effectLst/>
              </a:rPr>
              <a:t>3</a:t>
            </a:r>
            <a:r>
              <a:rPr lang="zh-CN" altLang="en-US" sz="2800" b="1" dirty="0">
                <a:effectLst/>
              </a:rPr>
              <a:t>：每個產業都需要數據分析師，很好跳槽找高薪</a:t>
            </a:r>
            <a:endParaRPr lang="en-US" altLang="zh-TW" sz="2800" b="1" dirty="0">
              <a:effectLst/>
            </a:endParaRPr>
          </a:p>
          <a:p>
            <a:r>
              <a:rPr lang="zh-TW" altLang="en-US" sz="2800" b="1" dirty="0">
                <a:effectLst/>
              </a:rPr>
              <a:t>澳洲薪資</a:t>
            </a:r>
            <a:r>
              <a:rPr lang="en-US" altLang="zh-CN" sz="2800" b="1" dirty="0">
                <a:effectLst/>
              </a:rPr>
              <a:t>for</a:t>
            </a:r>
            <a:r>
              <a:rPr lang="zh-CN" altLang="en-US" sz="2800" b="1" dirty="0">
                <a:effectLst/>
              </a:rPr>
              <a:t>數據分析師</a:t>
            </a:r>
            <a:endParaRPr lang="zh-TW" altLang="en-US" sz="2800" b="1" dirty="0">
              <a:effectLst/>
            </a:endParaRPr>
          </a:p>
          <a:p>
            <a:pPr lvl="1"/>
            <a:r>
              <a:rPr lang="en-US" altLang="zh-CN" sz="2800" b="1" dirty="0">
                <a:effectLst/>
                <a:hlinkClick r:id="rId3"/>
              </a:rPr>
              <a:t>https://youtu.be/vs9KuuDPaIc?t=96</a:t>
            </a:r>
            <a:endParaRPr lang="en-US" altLang="zh-CN" sz="2800" b="1" dirty="0">
              <a:effectLst/>
            </a:endParaRPr>
          </a:p>
          <a:p>
            <a:pPr lvl="1"/>
            <a:r>
              <a:rPr lang="zh-CN" altLang="en-US" sz="2800" dirty="0"/>
              <a:t>一般大約年薪台幣</a:t>
            </a:r>
            <a:r>
              <a:rPr lang="en-US" altLang="zh-CN" sz="2800" dirty="0"/>
              <a:t>175</a:t>
            </a:r>
            <a:r>
              <a:rPr lang="zh-CN" altLang="en-US" sz="2800" dirty="0"/>
              <a:t>萬</a:t>
            </a:r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6E4AB5-005B-4169-80C7-45413895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數據分析師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Analyst</a:t>
            </a:r>
            <a:r>
              <a:rPr lang="en-US" altLang="zh-TW" b="1" dirty="0">
                <a:effectLst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3861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57D42-8C6D-4CE4-9231-6D47AB17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800" b="1" dirty="0">
                <a:effectLst/>
              </a:rPr>
              <a:t>3.</a:t>
            </a:r>
            <a:r>
              <a:rPr lang="zh-CN" altLang="en-US" sz="2800" b="1" dirty="0">
                <a:effectLst/>
              </a:rPr>
              <a:t>案例</a:t>
            </a:r>
            <a:r>
              <a:rPr lang="en-US" altLang="zh-CN" sz="2800" b="1" dirty="0">
                <a:effectLst/>
              </a:rPr>
              <a:t>3</a:t>
            </a:r>
            <a:r>
              <a:rPr lang="zh-CN" altLang="en-US" sz="2800" b="1" dirty="0">
                <a:effectLst/>
              </a:rPr>
              <a:t>：</a:t>
            </a:r>
            <a:r>
              <a:rPr lang="zh-TW" altLang="zh-TW" sz="2800" b="1" dirty="0">
                <a:effectLst/>
              </a:rPr>
              <a:t>零經驗</a:t>
            </a:r>
            <a:r>
              <a:rPr lang="en-US" altLang="zh-TW" sz="2800" b="1" dirty="0">
                <a:effectLst/>
              </a:rPr>
              <a:t>2</a:t>
            </a:r>
            <a:r>
              <a:rPr lang="zh-TW" altLang="zh-TW" sz="2800" b="1" dirty="0">
                <a:effectLst/>
              </a:rPr>
              <a:t>個月轉行資料分析師系列（</a:t>
            </a:r>
            <a:r>
              <a:rPr lang="en-US" altLang="zh-TW" sz="2800" b="1" dirty="0">
                <a:effectLst/>
              </a:rPr>
              <a:t>1</a:t>
            </a:r>
            <a:r>
              <a:rPr lang="zh-TW" altLang="zh-TW" sz="2800" b="1" dirty="0">
                <a:effectLst/>
              </a:rPr>
              <a:t>）如何自學資料分析</a:t>
            </a:r>
            <a:r>
              <a:rPr lang="en-US" altLang="zh-TW" sz="2800" b="1" dirty="0">
                <a:effectLst/>
                <a:hlinkClick r:id="rId2"/>
              </a:rPr>
              <a:t>https://www.youtube.com/watch?v=NZ6BMUVn5d4&amp;t=0s</a:t>
            </a:r>
            <a:endParaRPr lang="en-US" altLang="zh-TW" sz="2800" b="1" dirty="0">
              <a:effectLst/>
            </a:endParaRPr>
          </a:p>
          <a:p>
            <a:r>
              <a:rPr lang="en-US" altLang="zh-TW" sz="2800" b="1" dirty="0">
                <a:effectLst/>
                <a:hlinkClick r:id="rId3"/>
              </a:rPr>
              <a:t>https://www.youtube.com/watch?v=maM4ZljKdXY&amp;t=0s</a:t>
            </a:r>
            <a:endParaRPr lang="en-US" altLang="zh-TW" sz="28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大陸人，生物專業，赴加拿大二縣城市，自學</a:t>
            </a:r>
            <a:r>
              <a:rPr lang="en-US" altLang="zh-CN" sz="2800" b="1" dirty="0">
                <a:effectLst/>
              </a:rPr>
              <a:t>2</a:t>
            </a:r>
            <a:r>
              <a:rPr lang="zh-CN" altLang="en-US" sz="2800" b="1" dirty="0">
                <a:effectLst/>
              </a:rPr>
              <a:t>個月，轉行</a:t>
            </a:r>
            <a:endParaRPr lang="en-US" altLang="zh-CN" sz="28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關鍵：</a:t>
            </a:r>
            <a:r>
              <a:rPr lang="en-US" altLang="zh-CN" sz="2800" b="1" dirty="0">
                <a:effectLst/>
              </a:rPr>
              <a:t>CV</a:t>
            </a:r>
            <a:r>
              <a:rPr lang="zh-CN" altLang="en-US" sz="2800" b="1" dirty="0">
                <a:effectLst/>
              </a:rPr>
              <a:t>履歷寫好即可</a:t>
            </a:r>
            <a:endParaRPr lang="en-US" altLang="zh-CN" sz="2800" b="1" dirty="0">
              <a:effectLst/>
            </a:endParaRPr>
          </a:p>
          <a:p>
            <a:r>
              <a:rPr lang="zh-TW" altLang="en-US" sz="2800" b="1" dirty="0">
                <a:effectLst/>
              </a:rPr>
              <a:t>二線城市</a:t>
            </a:r>
            <a:r>
              <a:rPr lang="zh-CN" altLang="en-US" sz="2800" b="1" dirty="0">
                <a:effectLst/>
              </a:rPr>
              <a:t>薪資</a:t>
            </a:r>
            <a:endParaRPr lang="en-US" altLang="zh-CN" sz="2800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第一年薪水加拿大幣</a:t>
            </a:r>
            <a:r>
              <a:rPr lang="en-US" altLang="zh-TW" sz="2800" b="1" dirty="0">
                <a:effectLst/>
              </a:rPr>
              <a:t>6-7</a:t>
            </a:r>
            <a:r>
              <a:rPr lang="zh-TW" altLang="en-US" sz="2800" b="1" dirty="0">
                <a:effectLst/>
              </a:rPr>
              <a:t>萬（台幣</a:t>
            </a:r>
            <a:r>
              <a:rPr lang="en-US" altLang="zh-TW" sz="2800" b="1" dirty="0">
                <a:effectLst/>
              </a:rPr>
              <a:t>140</a:t>
            </a:r>
            <a:r>
              <a:rPr lang="zh-TW" altLang="en-US" sz="2800" b="1" dirty="0">
                <a:effectLst/>
              </a:rPr>
              <a:t>萬）</a:t>
            </a:r>
            <a:endParaRPr lang="en-US" altLang="zh-TW" sz="2800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第</a:t>
            </a:r>
            <a:r>
              <a:rPr lang="en-US" altLang="zh-TW" sz="2800" b="1" dirty="0">
                <a:effectLst/>
              </a:rPr>
              <a:t>2-3</a:t>
            </a:r>
            <a:r>
              <a:rPr lang="zh-TW" altLang="en-US" sz="2800" b="1" dirty="0">
                <a:effectLst/>
              </a:rPr>
              <a:t>年，</a:t>
            </a:r>
            <a:r>
              <a:rPr lang="en-US" altLang="zh-TW" sz="2800" b="1" dirty="0">
                <a:effectLst/>
              </a:rPr>
              <a:t>7-8</a:t>
            </a:r>
            <a:r>
              <a:rPr lang="zh-TW" altLang="en-US" sz="2800" b="1" dirty="0">
                <a:effectLst/>
              </a:rPr>
              <a:t>萬（台幣</a:t>
            </a:r>
            <a:r>
              <a:rPr lang="en-US" altLang="zh-TW" sz="2800" b="1" dirty="0">
                <a:effectLst/>
              </a:rPr>
              <a:t>180</a:t>
            </a:r>
            <a:r>
              <a:rPr lang="zh-TW" altLang="en-US" sz="2800" b="1" dirty="0">
                <a:effectLst/>
              </a:rPr>
              <a:t>萬）</a:t>
            </a:r>
            <a:endParaRPr lang="en-US" altLang="zh-TW" sz="2800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第</a:t>
            </a:r>
            <a:r>
              <a:rPr lang="en-US" altLang="zh-TW" sz="2800" b="1" dirty="0">
                <a:effectLst/>
              </a:rPr>
              <a:t>5</a:t>
            </a:r>
            <a:r>
              <a:rPr lang="zh-TW" altLang="en-US" sz="2800" b="1" dirty="0">
                <a:effectLst/>
              </a:rPr>
              <a:t>年，</a:t>
            </a:r>
            <a:r>
              <a:rPr lang="en-US" altLang="zh-TW" sz="2800" b="1" dirty="0">
                <a:effectLst/>
              </a:rPr>
              <a:t>9-10</a:t>
            </a:r>
            <a:r>
              <a:rPr lang="zh-TW" altLang="en-US" sz="2800" b="1" dirty="0">
                <a:effectLst/>
              </a:rPr>
              <a:t>萬（台幣</a:t>
            </a:r>
            <a:r>
              <a:rPr lang="en-US" altLang="zh-TW" sz="2800" b="1" dirty="0">
                <a:effectLst/>
              </a:rPr>
              <a:t>223</a:t>
            </a:r>
            <a:r>
              <a:rPr lang="zh-TW" altLang="en-US" sz="2800" b="1" dirty="0">
                <a:effectLst/>
              </a:rPr>
              <a:t>萬）</a:t>
            </a:r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6E4AB5-005B-4169-80C7-45413895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數據分析師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Analyst</a:t>
            </a:r>
            <a:r>
              <a:rPr lang="en-US" altLang="zh-TW" b="1" dirty="0">
                <a:effectLst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253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57D42-8C6D-4CE4-9231-6D47AB175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b="1" dirty="0">
                <a:effectLst/>
              </a:rPr>
              <a:t>4.</a:t>
            </a:r>
            <a:r>
              <a:rPr lang="zh-CN" altLang="en-US" sz="2800" b="1" dirty="0">
                <a:effectLst/>
              </a:rPr>
              <a:t>案例</a:t>
            </a:r>
            <a:r>
              <a:rPr lang="en-US" altLang="zh-CN" sz="2800" b="1" dirty="0">
                <a:effectLst/>
              </a:rPr>
              <a:t>4</a:t>
            </a:r>
            <a:r>
              <a:rPr lang="zh-CN" altLang="en-US" sz="2800" b="1" dirty="0">
                <a:effectLst/>
              </a:rPr>
              <a:t>：</a:t>
            </a:r>
            <a:r>
              <a:rPr lang="en-US" altLang="zh-TW" sz="2800" b="1" dirty="0">
                <a:effectLst/>
              </a:rPr>
              <a:t>21</a:t>
            </a:r>
            <a:r>
              <a:rPr lang="zh-TW" altLang="en-US" sz="2800" b="1" dirty="0">
                <a:effectLst/>
              </a:rPr>
              <a:t>世紀最性感的職業？資料分析師的修煉心法</a:t>
            </a:r>
          </a:p>
          <a:p>
            <a:r>
              <a:rPr lang="en-US" altLang="zh-TW" sz="2800" dirty="0">
                <a:hlinkClick r:id="rId2"/>
              </a:rPr>
              <a:t>https://www.youtube.com/watch?v=e32frJpvFhc</a:t>
            </a:r>
            <a:endParaRPr lang="en-US" altLang="zh-TW" sz="2800" dirty="0"/>
          </a:p>
          <a:p>
            <a:pPr lvl="1"/>
            <a:r>
              <a:rPr lang="zh-CN" altLang="en-US" sz="2800" b="1" dirty="0">
                <a:effectLst/>
              </a:rPr>
              <a:t>台灣人，公共衛生系，統計，轉行到資料分析工作</a:t>
            </a:r>
            <a:r>
              <a:rPr lang="en-US" altLang="zh-CN" sz="2800" b="1" dirty="0">
                <a:effectLst/>
              </a:rPr>
              <a:t>5</a:t>
            </a:r>
            <a:r>
              <a:rPr lang="zh-CN" altLang="en-US" sz="2800" b="1" dirty="0">
                <a:effectLst/>
              </a:rPr>
              <a:t>年</a:t>
            </a:r>
            <a:endParaRPr lang="en-US" altLang="zh-CN" sz="28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工作：物聯網公司，電商公司，新創公司，數位廣告，傳產公司都要數位轉型</a:t>
            </a:r>
            <a:endParaRPr lang="en-US" altLang="zh-CN" sz="2800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資料分析師</a:t>
            </a:r>
            <a:r>
              <a:rPr lang="zh-CN" altLang="en-US" sz="2800" b="1" dirty="0">
                <a:effectLst/>
              </a:rPr>
              <a:t>主要</a:t>
            </a:r>
            <a:r>
              <a:rPr lang="en-US" altLang="zh-CN" sz="2800" b="1" dirty="0">
                <a:effectLst/>
              </a:rPr>
              <a:t>2</a:t>
            </a:r>
            <a:r>
              <a:rPr lang="zh-CN" altLang="en-US" sz="2800" b="1" dirty="0">
                <a:effectLst/>
              </a:rPr>
              <a:t>種類型：</a:t>
            </a:r>
            <a:endParaRPr lang="en-US" altLang="zh-CN" sz="2800" b="1" dirty="0">
              <a:effectLst/>
            </a:endParaRPr>
          </a:p>
          <a:p>
            <a:pPr lvl="2"/>
            <a:r>
              <a:rPr lang="zh-CN" altLang="en-US" sz="2400" b="1" dirty="0">
                <a:effectLst/>
              </a:rPr>
              <a:t>商業智慧分析師</a:t>
            </a:r>
            <a:endParaRPr lang="en-US" altLang="zh-CN" sz="2400" b="1" dirty="0">
              <a:effectLst/>
            </a:endParaRPr>
          </a:p>
          <a:p>
            <a:pPr lvl="2"/>
            <a:r>
              <a:rPr lang="zh-CN" altLang="en-US" sz="2400" b="1" dirty="0">
                <a:effectLst/>
              </a:rPr>
              <a:t>資料科學家</a:t>
            </a:r>
            <a:endParaRPr lang="en-US" altLang="zh-TW" sz="2400" b="1" dirty="0">
              <a:effectLst/>
            </a:endParaRPr>
          </a:p>
          <a:p>
            <a:pPr lvl="1"/>
            <a:r>
              <a:rPr lang="zh-CN" altLang="en-US" sz="2800" b="1" dirty="0">
                <a:effectLst/>
              </a:rPr>
              <a:t>工作迷人處：</a:t>
            </a:r>
            <a:endParaRPr lang="en-US" altLang="zh-CN" sz="2800" b="1" dirty="0">
              <a:effectLst/>
            </a:endParaRPr>
          </a:p>
          <a:p>
            <a:pPr lvl="2"/>
            <a:r>
              <a:rPr lang="zh-CN" altLang="en-US" sz="2400" b="1" dirty="0">
                <a:effectLst/>
              </a:rPr>
              <a:t>可以看到工作運作的全貌，接觸到公司高層，輔助高層的決策</a:t>
            </a:r>
            <a:endParaRPr lang="en-US" altLang="zh-CN" sz="2400" b="1" dirty="0">
              <a:effectLst/>
            </a:endParaRPr>
          </a:p>
          <a:p>
            <a:pPr lvl="2"/>
            <a:r>
              <a:rPr lang="zh-CN" altLang="en-US" sz="2400" b="1" dirty="0">
                <a:effectLst/>
              </a:rPr>
              <a:t>很有成就感，因為你的工作，很有影響力，是公司重要的顧問與智囊</a:t>
            </a:r>
            <a:endParaRPr lang="en-US" altLang="zh-CN" sz="2400" b="1" dirty="0">
              <a:effectLst/>
            </a:endParaRPr>
          </a:p>
          <a:p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36E4AB5-005B-4169-80C7-45413895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數據分析師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Analyst</a:t>
            </a:r>
            <a:r>
              <a:rPr lang="en-US" altLang="zh-TW" b="1" dirty="0">
                <a:effectLst/>
              </a:rPr>
              <a:t> 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9862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568952" cy="446449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altLang="zh-CN" sz="6600" b="1" dirty="0"/>
              <a:t>4</a:t>
            </a:r>
            <a:r>
              <a:rPr lang="zh-CN" altLang="en-US" sz="6600" b="1" dirty="0"/>
              <a:t>個請問：</a:t>
            </a:r>
            <a:endParaRPr lang="en-US" altLang="zh-CN" sz="6600" b="1" dirty="0"/>
          </a:p>
          <a:p>
            <a:r>
              <a:rPr lang="zh-CN" altLang="en-US" sz="6600" b="1" dirty="0"/>
              <a:t>做資料分析，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Excel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就很好用了，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為什麼還要學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語法，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程式發現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0047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496943" cy="432048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CN" altLang="en-US" sz="6600" b="1" dirty="0"/>
              <a:t>請問：</a:t>
            </a:r>
            <a:endParaRPr lang="en-US" altLang="zh-CN" sz="6600" b="1" dirty="0"/>
          </a:p>
          <a:p>
            <a:r>
              <a:rPr lang="zh-CN" altLang="en-US" sz="6600" b="1" dirty="0"/>
              <a:t>做資料庫管理</a:t>
            </a:r>
            <a:endParaRPr lang="en-US" altLang="zh-CN" sz="6600" b="1" dirty="0"/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Office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Excel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Access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就很好用了，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為什麼還要學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資料庫？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6816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424936" cy="460851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sz="6600" b="1" dirty="0"/>
              <a:t>請問：</a:t>
            </a:r>
            <a:endParaRPr lang="en-US" altLang="zh-CN" sz="6600" b="1" dirty="0"/>
          </a:p>
          <a:p>
            <a:r>
              <a:rPr lang="zh-CN" altLang="en-US" sz="6600" b="1" dirty="0"/>
              <a:t>為什麼稍具規模的企業</a:t>
            </a:r>
            <a:endParaRPr lang="en-US" altLang="zh-CN" sz="6600" b="1" dirty="0"/>
          </a:p>
          <a:p>
            <a:r>
              <a:rPr lang="zh-CN" altLang="en-US" sz="6600" b="1" dirty="0"/>
              <a:t>都是用</a:t>
            </a:r>
            <a:r>
              <a:rPr lang="en-US" altLang="zh-CN" sz="6600" b="1" dirty="0"/>
              <a:t>MSSQL/MySQL</a:t>
            </a:r>
            <a:r>
              <a:rPr lang="zh-CN" altLang="en-US" sz="6600" b="1" dirty="0"/>
              <a:t>資料庫來管理數據</a:t>
            </a:r>
            <a:endParaRPr lang="en-US" altLang="zh-CN" sz="6600" b="1" dirty="0"/>
          </a:p>
          <a:p>
            <a:r>
              <a:rPr lang="zh-CN" altLang="en-US" sz="6600" b="1" dirty="0"/>
              <a:t>而不是用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Excel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Access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376103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550696" cy="4032448"/>
          </a:xfrm>
        </p:spPr>
        <p:txBody>
          <a:bodyPr vert="horz" rtlCol="0">
            <a:normAutofit/>
          </a:bodyPr>
          <a:lstStyle/>
          <a:p>
            <a:r>
              <a:rPr lang="zh-CN" altLang="en-US" sz="7200" b="1" dirty="0"/>
              <a:t>這門課</a:t>
            </a:r>
            <a:endParaRPr lang="en-US" altLang="zh-CN" sz="7200" b="1" dirty="0"/>
          </a:p>
          <a:p>
            <a:r>
              <a:rPr lang="zh-CN" altLang="en-US" sz="7200" b="1" dirty="0"/>
              <a:t>要不要選修？</a:t>
            </a:r>
            <a:endParaRPr lang="zh-TW" altLang="en-US" sz="7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9304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980728"/>
            <a:ext cx="8424936" cy="46085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6600" b="1" dirty="0"/>
              <a:t>請問：</a:t>
            </a:r>
            <a:endParaRPr lang="en-US" altLang="zh-CN" sz="6600" b="1" dirty="0"/>
          </a:p>
          <a:p>
            <a:r>
              <a:rPr lang="zh-CN" altLang="en-US" sz="6600" b="1" dirty="0"/>
              <a:t>為什麼稍具規模的企業</a:t>
            </a:r>
            <a:endParaRPr lang="en-US" altLang="zh-CN" sz="6600" b="1" dirty="0"/>
          </a:p>
          <a:p>
            <a:r>
              <a:rPr lang="zh-CN" altLang="en-US" sz="6600" b="1" dirty="0"/>
              <a:t>都是用</a:t>
            </a:r>
            <a:r>
              <a:rPr lang="en-US" altLang="zh-CN" sz="6600" b="1" dirty="0"/>
              <a:t>SQL</a:t>
            </a:r>
            <a:r>
              <a:rPr lang="zh-CN" altLang="en-US" sz="6600" b="1" dirty="0"/>
              <a:t>語法或</a:t>
            </a:r>
            <a:r>
              <a:rPr lang="en-US" altLang="zh-CN" sz="6600" b="1" dirty="0"/>
              <a:t>Python</a:t>
            </a:r>
            <a:r>
              <a:rPr lang="zh-CN" altLang="en-US" sz="6600" b="1" dirty="0"/>
              <a:t>來分析數據？</a:t>
            </a:r>
            <a:endParaRPr lang="en-US" altLang="zh-CN" sz="6600" b="1" dirty="0"/>
          </a:p>
          <a:p>
            <a:r>
              <a:rPr lang="zh-CN" altLang="en-US" sz="6600" b="1" dirty="0"/>
              <a:t>而不是用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Excel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？</a:t>
            </a:r>
            <a:endParaRPr lang="en-US" alt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3174169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+mn-lt"/>
                <a:ea typeface="+mn-ea"/>
                <a:cs typeface="+mn-cs"/>
              </a:rPr>
              <a:t>為什麼企業用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而不是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Excel</a:t>
            </a:r>
            <a:endParaRPr lang="zh-TW" altLang="en-US" sz="44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968552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n-lt"/>
                <a:ea typeface="+mn-ea"/>
              </a:rPr>
              <a:t>主要原因</a:t>
            </a:r>
            <a:r>
              <a:rPr lang="en-US" altLang="zh-CN" sz="4400" dirty="0">
                <a:latin typeface="+mn-lt"/>
                <a:ea typeface="+mn-ea"/>
              </a:rPr>
              <a:t>1</a:t>
            </a:r>
            <a:r>
              <a:rPr lang="zh-CN" altLang="en-US" sz="4400" dirty="0">
                <a:latin typeface="+mn-lt"/>
                <a:ea typeface="+mn-ea"/>
              </a:rPr>
              <a:t>：</a:t>
            </a:r>
            <a:r>
              <a:rPr lang="en-US" altLang="zh-TW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Excel</a:t>
            </a:r>
            <a:r>
              <a:rPr lang="zh-TW" altLang="en-US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和</a:t>
            </a:r>
            <a:r>
              <a:rPr lang="en-US" altLang="zh-TW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Access</a:t>
            </a:r>
            <a:r>
              <a:rPr lang="zh-TW" altLang="en-US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都是有</a:t>
            </a:r>
            <a:r>
              <a:rPr lang="zh-CN" altLang="en-US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數據容量的限制</a:t>
            </a:r>
            <a:endParaRPr lang="en-US" altLang="zh-CN" sz="4400" dirty="0">
              <a:solidFill>
                <a:srgbClr val="C00000"/>
              </a:solidFill>
              <a:highlight>
                <a:srgbClr val="FFFF00"/>
              </a:highlight>
              <a:latin typeface="+mn-lt"/>
              <a:ea typeface="+mn-ea"/>
            </a:endParaRPr>
          </a:p>
          <a:p>
            <a:pPr lvl="1"/>
            <a:r>
              <a:rPr lang="zh-TW" altLang="en-US" sz="4000" dirty="0">
                <a:latin typeface="+mn-lt"/>
                <a:ea typeface="+mn-ea"/>
              </a:rPr>
              <a:t>一個資料表</a:t>
            </a:r>
            <a:r>
              <a:rPr lang="zh-TW" altLang="en-US" sz="4000" dirty="0">
                <a:solidFill>
                  <a:srgbClr val="7030A0"/>
                </a:solidFill>
                <a:latin typeface="+mn-lt"/>
                <a:ea typeface="+mn-ea"/>
              </a:rPr>
              <a:t>不能超過</a:t>
            </a:r>
            <a:r>
              <a:rPr lang="en-US" altLang="zh-TW" sz="4000" dirty="0">
                <a:solidFill>
                  <a:srgbClr val="7030A0"/>
                </a:solidFill>
                <a:latin typeface="+mn-lt"/>
                <a:ea typeface="+mn-ea"/>
              </a:rPr>
              <a:t>255</a:t>
            </a:r>
            <a:r>
              <a:rPr lang="zh-TW" altLang="en-US" sz="4000" dirty="0">
                <a:solidFill>
                  <a:srgbClr val="7030A0"/>
                </a:solidFill>
                <a:latin typeface="+mn-lt"/>
                <a:ea typeface="+mn-ea"/>
              </a:rPr>
              <a:t>個欄位</a:t>
            </a:r>
            <a:endParaRPr lang="en-US" altLang="zh-TW" sz="4000" dirty="0">
              <a:solidFill>
                <a:srgbClr val="7030A0"/>
              </a:solidFill>
              <a:latin typeface="+mn-lt"/>
              <a:ea typeface="+mn-ea"/>
            </a:endParaRPr>
          </a:p>
          <a:p>
            <a:pPr lvl="1"/>
            <a:r>
              <a:rPr lang="en-US" altLang="zh-TW" sz="4000" dirty="0">
                <a:latin typeface="+mn-lt"/>
                <a:ea typeface="+mn-ea"/>
              </a:rPr>
              <a:t>Excel</a:t>
            </a:r>
            <a:r>
              <a:rPr lang="zh-TW" altLang="en-US" sz="4000" dirty="0">
                <a:latin typeface="+mn-lt"/>
                <a:ea typeface="+mn-ea"/>
              </a:rPr>
              <a:t>在一份試算表裡最多只能容納</a:t>
            </a:r>
            <a:r>
              <a:rPr lang="en-US" altLang="zh-TW" sz="4000" dirty="0">
                <a:solidFill>
                  <a:srgbClr val="7030A0"/>
                </a:solidFill>
                <a:latin typeface="+mn-lt"/>
                <a:ea typeface="+mn-ea"/>
              </a:rPr>
              <a:t>1,048,576</a:t>
            </a:r>
            <a:r>
              <a:rPr lang="zh-TW" altLang="en-US" sz="4000" dirty="0">
                <a:solidFill>
                  <a:srgbClr val="7030A0"/>
                </a:solidFill>
                <a:latin typeface="+mn-lt"/>
                <a:ea typeface="+mn-ea"/>
              </a:rPr>
              <a:t>行</a:t>
            </a:r>
            <a:r>
              <a:rPr lang="zh-TW" altLang="en-US" sz="4000" dirty="0">
                <a:latin typeface="+mn-lt"/>
                <a:ea typeface="+mn-ea"/>
              </a:rPr>
              <a:t>資料</a:t>
            </a:r>
            <a:endParaRPr lang="en-US" altLang="zh-TW" sz="4000" dirty="0">
              <a:latin typeface="+mn-lt"/>
              <a:ea typeface="+mn-ea"/>
            </a:endParaRPr>
          </a:p>
          <a:p>
            <a:pPr lvl="1"/>
            <a:r>
              <a:rPr lang="en-US" altLang="zh-TW" sz="4000" dirty="0">
                <a:latin typeface="+mn-lt"/>
                <a:ea typeface="+mn-ea"/>
              </a:rPr>
              <a:t>Access</a:t>
            </a:r>
            <a:r>
              <a:rPr lang="zh-TW" altLang="en-US" sz="4000" dirty="0">
                <a:latin typeface="+mn-lt"/>
                <a:ea typeface="+mn-ea"/>
              </a:rPr>
              <a:t>的資料庫最大也無法超過</a:t>
            </a:r>
            <a:r>
              <a:rPr lang="en-US" altLang="zh-TW" sz="4000" dirty="0">
                <a:solidFill>
                  <a:srgbClr val="7030A0"/>
                </a:solidFill>
                <a:latin typeface="+mn-lt"/>
                <a:ea typeface="+mn-ea"/>
              </a:rPr>
              <a:t>2GB</a:t>
            </a:r>
            <a:r>
              <a:rPr lang="zh-TW" altLang="en-US" sz="4000" dirty="0">
                <a:latin typeface="+mn-lt"/>
                <a:ea typeface="+mn-ea"/>
              </a:rPr>
              <a:t>、</a:t>
            </a:r>
            <a:endParaRPr lang="en-US" altLang="zh-TW" sz="4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378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+mn-lt"/>
                <a:ea typeface="+mn-ea"/>
                <a:cs typeface="+mn-cs"/>
              </a:rPr>
              <a:t>為什麼企業用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而不是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Excel</a:t>
            </a:r>
            <a:endParaRPr lang="zh-TW" altLang="en-US" sz="44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968552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n-lt"/>
                <a:ea typeface="+mn-ea"/>
              </a:rPr>
              <a:t>主要原因</a:t>
            </a:r>
            <a:r>
              <a:rPr lang="en-US" altLang="zh-CN" sz="4400" dirty="0">
                <a:latin typeface="+mn-lt"/>
                <a:ea typeface="+mn-ea"/>
              </a:rPr>
              <a:t>1</a:t>
            </a:r>
            <a:r>
              <a:rPr lang="zh-CN" altLang="en-US" sz="4400" dirty="0">
                <a:latin typeface="+mn-lt"/>
                <a:ea typeface="+mn-ea"/>
              </a:rPr>
              <a:t>：</a:t>
            </a:r>
            <a:r>
              <a:rPr lang="en-US" altLang="zh-TW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Excel</a:t>
            </a:r>
            <a:r>
              <a:rPr lang="zh-TW" altLang="en-US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和</a:t>
            </a:r>
            <a:r>
              <a:rPr lang="en-US" altLang="zh-TW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Access</a:t>
            </a:r>
            <a:r>
              <a:rPr lang="zh-TW" altLang="en-US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都是有</a:t>
            </a:r>
            <a:r>
              <a:rPr lang="zh-CN" altLang="en-US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數據容量的限制</a:t>
            </a:r>
            <a:endParaRPr lang="en-US" altLang="zh-CN" sz="4400" dirty="0">
              <a:solidFill>
                <a:srgbClr val="C00000"/>
              </a:solidFill>
              <a:highlight>
                <a:srgbClr val="FFFF00"/>
              </a:highlight>
              <a:latin typeface="+mn-lt"/>
              <a:ea typeface="+mn-ea"/>
            </a:endParaRPr>
          </a:p>
          <a:p>
            <a:pPr lvl="1"/>
            <a:r>
              <a:rPr lang="zh-CN" altLang="en-US" sz="4000" dirty="0">
                <a:latin typeface="+mn-lt"/>
                <a:ea typeface="+mn-ea"/>
              </a:rPr>
              <a:t>大數據時代</a:t>
            </a:r>
            <a:r>
              <a:rPr lang="zh-TW" altLang="en-US" sz="4000" dirty="0">
                <a:latin typeface="+mn-lt"/>
                <a:ea typeface="+mn-ea"/>
              </a:rPr>
              <a:t>、</a:t>
            </a:r>
            <a:r>
              <a:rPr lang="zh-CN" altLang="en-US" sz="4000" dirty="0">
                <a:latin typeface="+mn-lt"/>
                <a:ea typeface="+mn-ea"/>
              </a:rPr>
              <a:t>物聯網時代，每日的數據不斷匯入</a:t>
            </a:r>
            <a:endParaRPr lang="en-US" altLang="zh-CN" sz="4000" dirty="0">
              <a:latin typeface="+mn-lt"/>
              <a:ea typeface="+mn-ea"/>
            </a:endParaRPr>
          </a:p>
          <a:p>
            <a:pPr lvl="1"/>
            <a:r>
              <a:rPr lang="zh-CN" altLang="en-US" sz="4000" dirty="0">
                <a:latin typeface="+mn-lt"/>
                <a:ea typeface="+mn-ea"/>
              </a:rPr>
              <a:t>遲早會超過</a:t>
            </a:r>
            <a:r>
              <a:rPr lang="en-US" altLang="zh-CN" sz="4000" dirty="0">
                <a:latin typeface="+mn-lt"/>
                <a:ea typeface="+mn-ea"/>
              </a:rPr>
              <a:t>Excel/Access</a:t>
            </a:r>
            <a:r>
              <a:rPr lang="zh-CN" altLang="en-US" sz="4000" dirty="0">
                <a:latin typeface="+mn-lt"/>
                <a:ea typeface="+mn-ea"/>
              </a:rPr>
              <a:t>的極限</a:t>
            </a:r>
            <a:endParaRPr lang="en-US" altLang="zh-CN" sz="4000" dirty="0">
              <a:latin typeface="+mn-lt"/>
              <a:ea typeface="+mn-ea"/>
            </a:endParaRPr>
          </a:p>
          <a:p>
            <a:pPr lvl="1"/>
            <a:r>
              <a:rPr lang="zh-TW" altLang="en-US" sz="4000" dirty="0">
                <a:latin typeface="+mn-lt"/>
                <a:ea typeface="+mn-ea"/>
              </a:rPr>
              <a:t>尤其是當你處理來自</a:t>
            </a:r>
            <a:r>
              <a:rPr lang="zh-TW" altLang="en-US" sz="4000" dirty="0">
                <a:solidFill>
                  <a:srgbClr val="7030A0"/>
                </a:solidFill>
                <a:latin typeface="+mn-lt"/>
                <a:ea typeface="+mn-ea"/>
              </a:rPr>
              <a:t>政府機關</a:t>
            </a:r>
            <a:r>
              <a:rPr lang="zh-TW" altLang="en-US" sz="4000" dirty="0">
                <a:latin typeface="+mn-lt"/>
                <a:ea typeface="+mn-ea"/>
              </a:rPr>
              <a:t>系統匯出的資料時</a:t>
            </a:r>
            <a:endParaRPr lang="en-US" altLang="zh-TW" sz="4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5561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+mn-lt"/>
                <a:ea typeface="+mn-ea"/>
                <a:cs typeface="+mn-cs"/>
              </a:rPr>
              <a:t>為什麼企業用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而不是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Excel</a:t>
            </a:r>
            <a:endParaRPr lang="zh-TW" altLang="en-US" sz="44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968552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n-lt"/>
                <a:ea typeface="+mn-ea"/>
              </a:rPr>
              <a:t>主要原因</a:t>
            </a:r>
            <a:r>
              <a:rPr lang="en-US" altLang="zh-CN" sz="4400" dirty="0">
                <a:latin typeface="+mn-lt"/>
                <a:ea typeface="+mn-ea"/>
              </a:rPr>
              <a:t>2</a:t>
            </a:r>
            <a:r>
              <a:rPr lang="zh-CN" altLang="en-US" sz="4400" dirty="0">
                <a:latin typeface="+mn-lt"/>
                <a:ea typeface="+mn-ea"/>
              </a:rPr>
              <a:t>：</a:t>
            </a:r>
            <a:r>
              <a:rPr lang="en-US" altLang="zh-TW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Excel</a:t>
            </a:r>
            <a:r>
              <a:rPr lang="zh-CN" altLang="en-US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無法處理關聯資料庫</a:t>
            </a:r>
            <a:endParaRPr lang="en-US" altLang="zh-CN" sz="4400" dirty="0">
              <a:solidFill>
                <a:srgbClr val="C00000"/>
              </a:solidFill>
              <a:highlight>
                <a:srgbClr val="FFFF00"/>
              </a:highlight>
              <a:latin typeface="+mn-lt"/>
              <a:ea typeface="+mn-ea"/>
            </a:endParaRPr>
          </a:p>
          <a:p>
            <a:pPr lvl="1"/>
            <a:r>
              <a:rPr lang="en-US" altLang="zh-CN" sz="4000" dirty="0">
                <a:latin typeface="+mn-lt"/>
                <a:ea typeface="+mn-ea"/>
              </a:rPr>
              <a:t>Excel</a:t>
            </a:r>
            <a:r>
              <a:rPr lang="zh-CN" altLang="en-US" sz="4000" dirty="0">
                <a:latin typeface="+mn-lt"/>
                <a:ea typeface="+mn-ea"/>
              </a:rPr>
              <a:t>不擅長處理：多個關聯的資料表</a:t>
            </a:r>
            <a:endParaRPr lang="en-US" altLang="zh-CN" sz="4000" dirty="0">
              <a:latin typeface="+mn-lt"/>
              <a:ea typeface="+mn-ea"/>
            </a:endParaRPr>
          </a:p>
          <a:p>
            <a:pPr lvl="1"/>
            <a:r>
              <a:rPr lang="zh-CN" altLang="en-US" sz="4000" dirty="0">
                <a:solidFill>
                  <a:srgbClr val="7030A0"/>
                </a:solidFill>
                <a:latin typeface="+mn-lt"/>
                <a:ea typeface="+mn-ea"/>
              </a:rPr>
              <a:t>當數據很多時，</a:t>
            </a:r>
            <a:r>
              <a:rPr lang="en-US" altLang="zh-CN" sz="4000" dirty="0">
                <a:solidFill>
                  <a:srgbClr val="7030A0"/>
                </a:solidFill>
                <a:latin typeface="+mn-lt"/>
                <a:ea typeface="+mn-ea"/>
              </a:rPr>
              <a:t>Excel</a:t>
            </a:r>
            <a:r>
              <a:rPr lang="zh-CN" altLang="en-US" sz="4000" dirty="0">
                <a:solidFill>
                  <a:srgbClr val="7030A0"/>
                </a:solidFill>
                <a:latin typeface="+mn-lt"/>
                <a:ea typeface="+mn-ea"/>
              </a:rPr>
              <a:t>會明顯</a:t>
            </a:r>
            <a:r>
              <a:rPr lang="en-US" altLang="zh-CN" sz="4000" dirty="0">
                <a:solidFill>
                  <a:srgbClr val="7030A0"/>
                </a:solidFill>
                <a:latin typeface="+mn-lt"/>
                <a:ea typeface="+mn-ea"/>
              </a:rPr>
              <a:t>lag</a:t>
            </a:r>
            <a:r>
              <a:rPr lang="zh-CN" altLang="en-US" sz="4000" dirty="0">
                <a:solidFill>
                  <a:srgbClr val="7030A0"/>
                </a:solidFill>
                <a:latin typeface="+mn-lt"/>
                <a:ea typeface="+mn-ea"/>
              </a:rPr>
              <a:t>，查詢速度很慢</a:t>
            </a:r>
            <a:endParaRPr lang="en-US" altLang="zh-CN" sz="4000" dirty="0">
              <a:solidFill>
                <a:srgbClr val="7030A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625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+mn-lt"/>
                <a:ea typeface="+mn-ea"/>
                <a:cs typeface="+mn-cs"/>
              </a:rPr>
              <a:t>為什麼企業用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而不是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Excel</a:t>
            </a:r>
            <a:endParaRPr lang="zh-TW" altLang="en-US" sz="44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556792"/>
            <a:ext cx="8784976" cy="5301208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n-lt"/>
                <a:ea typeface="+mn-ea"/>
              </a:rPr>
              <a:t>主要原因</a:t>
            </a:r>
            <a:r>
              <a:rPr lang="en-US" altLang="zh-CN" sz="4400" dirty="0">
                <a:latin typeface="+mn-lt"/>
                <a:ea typeface="+mn-ea"/>
              </a:rPr>
              <a:t>3</a:t>
            </a:r>
            <a:r>
              <a:rPr lang="zh-CN" altLang="en-US" sz="4400" dirty="0">
                <a:latin typeface="+mn-lt"/>
                <a:ea typeface="+mn-ea"/>
              </a:rPr>
              <a:t>：</a:t>
            </a:r>
            <a:r>
              <a:rPr lang="en-US" altLang="zh-CN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SQL</a:t>
            </a:r>
            <a:r>
              <a:rPr lang="zh-CN" altLang="en-US" sz="4400" dirty="0">
                <a:solidFill>
                  <a:srgbClr val="C00000"/>
                </a:solidFill>
                <a:highlight>
                  <a:srgbClr val="FFFF00"/>
                </a:highlight>
                <a:latin typeface="+mn-lt"/>
                <a:ea typeface="+mn-ea"/>
              </a:rPr>
              <a:t>資料庫的好處</a:t>
            </a:r>
            <a:endParaRPr lang="en-US" altLang="zh-CN" sz="4400" dirty="0">
              <a:solidFill>
                <a:srgbClr val="C00000"/>
              </a:solidFill>
              <a:highlight>
                <a:srgbClr val="FFFF00"/>
              </a:highlight>
              <a:latin typeface="+mn-lt"/>
              <a:ea typeface="+mn-ea"/>
            </a:endParaRPr>
          </a:p>
          <a:p>
            <a:pPr lvl="1"/>
            <a:r>
              <a:rPr lang="en-US" altLang="zh-TW" dirty="0">
                <a:effectLst/>
              </a:rPr>
              <a:t>SQL</a:t>
            </a:r>
            <a:r>
              <a:rPr lang="zh-TW" altLang="en-US" dirty="0">
                <a:effectLst/>
              </a:rPr>
              <a:t>資料庫系統，你就能處理多達</a:t>
            </a:r>
            <a:r>
              <a:rPr lang="en-US" altLang="zh-TW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TB</a:t>
            </a:r>
            <a:r>
              <a:rPr lang="zh-TW" altLang="en-US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等級</a:t>
            </a:r>
            <a:r>
              <a:rPr lang="zh-TW" altLang="en-US" dirty="0">
                <a:effectLst/>
              </a:rPr>
              <a:t>的資料</a:t>
            </a:r>
            <a:endParaRPr lang="en-US" altLang="zh-TW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可以同時處理</a:t>
            </a:r>
            <a:r>
              <a:rPr lang="zh-TW" altLang="en-US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多個關聯的資料表</a:t>
            </a:r>
            <a:endParaRPr lang="en-US" altLang="zh-TW" dirty="0">
              <a:effectLst/>
            </a:endParaRPr>
          </a:p>
          <a:p>
            <a:pPr lvl="1"/>
            <a:r>
              <a:rPr lang="zh-CN" altLang="en-US" dirty="0">
                <a:effectLst/>
              </a:rPr>
              <a:t>資料表允許</a:t>
            </a:r>
            <a:r>
              <a:rPr lang="zh-CN" altLang="en-US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幾</a:t>
            </a:r>
            <a:r>
              <a:rPr lang="zh-TW" altLang="en-US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千</a:t>
            </a:r>
            <a:r>
              <a:rPr lang="zh-CN" altLang="en-US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個</a:t>
            </a:r>
            <a:r>
              <a:rPr lang="zh-TW" altLang="en-US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欄位</a:t>
            </a:r>
            <a:endParaRPr lang="en-US" altLang="zh-TW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數據量大，查詢速度還是很快</a:t>
            </a:r>
            <a:endParaRPr lang="en-US" altLang="zh-TW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8466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6000" b="1" dirty="0">
                <a:latin typeface="+mn-lt"/>
                <a:ea typeface="+mn-ea"/>
                <a:cs typeface="+mn-cs"/>
              </a:rPr>
              <a:t>此門課所在位階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348880"/>
            <a:ext cx="8352928" cy="4032448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這門課是</a:t>
            </a:r>
            <a:r>
              <a:rPr lang="en-US" altLang="zh-CN" sz="6000" b="1" dirty="0"/>
              <a:t>『</a:t>
            </a:r>
            <a:r>
              <a:rPr lang="zh-CN" altLang="en-US" sz="6000" b="1" dirty="0"/>
              <a:t>資料分析</a:t>
            </a:r>
            <a:r>
              <a:rPr lang="en-US" altLang="zh-CN" sz="6000" b="1" dirty="0"/>
              <a:t>』</a:t>
            </a:r>
            <a:r>
              <a:rPr lang="zh-CN" altLang="en-US" sz="6000" b="1" dirty="0"/>
              <a:t>的基礎課程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423055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資料分析師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職位技能光譜圖</a:t>
            </a:r>
          </a:p>
        </p:txBody>
      </p:sp>
    </p:spTree>
    <p:extLst>
      <p:ext uri="{BB962C8B-B14F-4D97-AF65-F5344CB8AC3E}">
        <p14:creationId xmlns:p14="http://schemas.microsoft.com/office/powerpoint/2010/main" val="3883088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55FDBD-85A6-4541-AE96-313EFFB8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01" y="1484784"/>
            <a:ext cx="9144000" cy="2548880"/>
          </a:xfrm>
        </p:spPr>
        <p:txBody>
          <a:bodyPr>
            <a:normAutofit fontScale="55000" lnSpcReduction="20000"/>
          </a:bodyPr>
          <a:lstStyle/>
          <a:p>
            <a:r>
              <a:rPr lang="zh-TW" altLang="en-US" b="1" dirty="0">
                <a:effectLst/>
              </a:rPr>
              <a:t>☎工作職稱：</a:t>
            </a:r>
            <a:r>
              <a:rPr lang="en-US" altLang="zh-TW" b="1" dirty="0">
                <a:effectLst/>
              </a:rPr>
              <a:t>DA/BA/DS/DE</a:t>
            </a:r>
            <a:r>
              <a:rPr lang="zh-TW" altLang="en-US" b="1" dirty="0">
                <a:effectLst/>
              </a:rPr>
              <a:t>：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effectLst/>
              </a:rPr>
              <a:t>BA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Business Analyst</a:t>
            </a:r>
            <a:r>
              <a:rPr lang="zh-TW" altLang="en-US" b="1" dirty="0">
                <a:effectLst/>
              </a:rPr>
              <a:t>商業分析師（商業決策建議）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effectLst/>
              </a:rPr>
              <a:t>DE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Engineer</a:t>
            </a:r>
            <a:r>
              <a:rPr lang="zh-TW" altLang="en-US" b="1" dirty="0">
                <a:effectLst/>
              </a:rPr>
              <a:t>數據工程師</a:t>
            </a:r>
            <a:r>
              <a:rPr lang="en-US" altLang="zh-TW" b="1" dirty="0">
                <a:effectLst/>
              </a:rPr>
              <a:t>(</a:t>
            </a:r>
            <a:r>
              <a:rPr lang="zh-TW" altLang="en-US" b="1" dirty="0">
                <a:effectLst/>
              </a:rPr>
              <a:t>基礎第一線數據處理</a:t>
            </a:r>
            <a:r>
              <a:rPr lang="en-US" altLang="zh-TW" b="1" dirty="0">
                <a:effectLst/>
              </a:rPr>
              <a:t>)</a:t>
            </a:r>
            <a:br>
              <a:rPr lang="zh-TW" altLang="en-US" b="1" dirty="0">
                <a:effectLst/>
              </a:rPr>
            </a:br>
            <a:r>
              <a:rPr lang="en-US" altLang="zh-TW" b="1" dirty="0">
                <a:effectLst/>
              </a:rPr>
              <a:t>DA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Analyst</a:t>
            </a:r>
            <a:r>
              <a:rPr lang="zh-TW" altLang="en-US" b="1" dirty="0">
                <a:effectLst/>
              </a:rPr>
              <a:t>資料分析師（適用各領域的數據處理工作）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DS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Data Scientist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資料科學家（人工智慧建模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預測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）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4A907C-D083-469C-9414-407A218C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4010"/>
            <a:ext cx="8229600" cy="1265238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latin typeface="+mn-lt"/>
                <a:ea typeface="+mn-ea"/>
                <a:cs typeface="+mn-cs"/>
              </a:rPr>
              <a:t>資料分析相關的工作職稱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cope3.png (1118×362)">
            <a:extLst>
              <a:ext uri="{FF2B5EF4-FFF2-40B4-BE49-F238E27FC236}">
                <a16:creationId xmlns:a16="http://schemas.microsoft.com/office/drawing/2014/main" id="{FC0CB41A-3215-4164-8BB0-69073753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3897313"/>
            <a:ext cx="9144000" cy="29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992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51520" y="1570112"/>
            <a:ext cx="8496943" cy="430716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所以這門課</a:t>
            </a:r>
            <a:endParaRPr lang="en-US" altLang="zh-CN" sz="6600" b="1" dirty="0"/>
          </a:p>
          <a:p>
            <a:r>
              <a:rPr lang="en-US" altLang="zh-TW" sz="40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數據分析與資料庫應用</a:t>
            </a: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學習後，是有相對應的工作職缺的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7568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47057" y="1556792"/>
            <a:ext cx="8496943" cy="29523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資料分析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/>
              <a:t>的內容包括哪些？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43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這</a:t>
            </a:r>
            <a:r>
              <a:rPr lang="zh-CN" altLang="en-US" sz="6000" b="1" dirty="0">
                <a:latin typeface="+mn-lt"/>
                <a:ea typeface="+mn-ea"/>
                <a:cs typeface="+mn-cs"/>
              </a:rPr>
              <a:t>門課要不要選修？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51488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400" b="1" dirty="0"/>
              <a:t>這門課，</a:t>
            </a:r>
            <a:r>
              <a:rPr lang="zh-CN" altLang="en-US" sz="4400" b="1" dirty="0">
                <a:solidFill>
                  <a:srgbClr val="C00000"/>
                </a:solidFill>
              </a:rPr>
              <a:t>作業很多</a:t>
            </a:r>
            <a:endParaRPr lang="en-US" altLang="zh-CN" sz="4400" b="1" dirty="0">
              <a:solidFill>
                <a:srgbClr val="C00000"/>
              </a:solidFill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週出一個作業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lvl="1"/>
            <a:r>
              <a:rPr lang="zh-CN" altLang="en-US" b="1" dirty="0"/>
              <a:t>總成績佔比</a:t>
            </a:r>
            <a:r>
              <a:rPr lang="en-US" altLang="zh-CN" b="1" dirty="0"/>
              <a:t>25%</a:t>
            </a:r>
          </a:p>
          <a:p>
            <a:pPr lvl="1"/>
            <a:r>
              <a:rPr lang="zh-CN" altLang="en-US" b="1" dirty="0"/>
              <a:t>若有</a:t>
            </a:r>
            <a:r>
              <a:rPr lang="en-US" altLang="zh-CN" b="1" dirty="0"/>
              <a:t>side project</a:t>
            </a:r>
            <a:r>
              <a:rPr lang="zh-CN" altLang="en-US" b="1" dirty="0"/>
              <a:t>專題，題目更多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r>
              <a:rPr lang="zh-CN" altLang="en-US" sz="4400" b="1" dirty="0"/>
              <a:t>這門課的考試：</a:t>
            </a:r>
            <a:r>
              <a:rPr lang="zh-CN" altLang="en-US" sz="4400" b="1" dirty="0">
                <a:solidFill>
                  <a:srgbClr val="C00000"/>
                </a:solidFill>
              </a:rPr>
              <a:t>上機考試</a:t>
            </a:r>
            <a:endParaRPr lang="en-US" altLang="zh-CN" sz="4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4000" dirty="0"/>
              <a:t>要靠自己內化的程式能力，來考試</a:t>
            </a:r>
            <a:endParaRPr lang="en-US" altLang="zh-CN" sz="4000" dirty="0"/>
          </a:p>
          <a:p>
            <a:pPr lvl="1"/>
            <a:r>
              <a:rPr lang="zh-CN" altLang="en-US" sz="4000" dirty="0"/>
              <a:t>總成績佔比</a:t>
            </a:r>
            <a:r>
              <a:rPr lang="en-US" altLang="zh-CN" sz="4000" dirty="0"/>
              <a:t>25%</a:t>
            </a:r>
            <a:r>
              <a:rPr lang="zh-CN" altLang="en-US" sz="4000" dirty="0"/>
              <a:t>，</a:t>
            </a:r>
            <a:r>
              <a:rPr lang="en-US" altLang="zh-CN" sz="4000" dirty="0"/>
              <a:t> 25%</a:t>
            </a:r>
          </a:p>
          <a:p>
            <a:pPr lvl="1"/>
            <a:endParaRPr lang="en-US" altLang="zh-CN" sz="4000" b="1" dirty="0"/>
          </a:p>
          <a:p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3618084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C79735-EC88-4CE3-A6F9-C7178881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8D31B93-51BB-492F-A8E2-28B71180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https://acupun.site/lecture/pandas/pic/scope12.png">
            <a:extLst>
              <a:ext uri="{FF2B5EF4-FFF2-40B4-BE49-F238E27FC236}">
                <a16:creationId xmlns:a16="http://schemas.microsoft.com/office/drawing/2014/main" id="{652F37D9-395D-4790-B535-863F8963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466" y="0"/>
            <a:ext cx="65929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15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effectLst/>
              </a:rPr>
              <a:t>研究數據分析的</a:t>
            </a:r>
            <a:r>
              <a:rPr lang="en-US" altLang="zh-TW" sz="5400" b="1" dirty="0">
                <a:effectLst/>
              </a:rPr>
              <a:t>3</a:t>
            </a:r>
            <a:r>
              <a:rPr lang="zh-TW" altLang="en-US" sz="5400" b="1" dirty="0">
                <a:effectLst/>
              </a:rPr>
              <a:t>步驟圖：</a:t>
            </a:r>
            <a:endParaRPr lang="en-US" altLang="zh-TW" sz="5400" b="1" dirty="0">
              <a:effectLst/>
            </a:endParaRPr>
          </a:p>
          <a:p>
            <a:r>
              <a:rPr lang="zh-TW" altLang="en-US" sz="3600" b="1" dirty="0">
                <a:effectLst/>
              </a:rPr>
              <a:t>步驟</a:t>
            </a:r>
            <a:r>
              <a:rPr lang="en-US" altLang="zh-TW" sz="3600" b="1" dirty="0">
                <a:effectLst/>
              </a:rPr>
              <a:t>1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CN" sz="3600" b="1" dirty="0">
                <a:effectLst/>
              </a:rPr>
              <a:t>『</a:t>
            </a:r>
            <a:r>
              <a:rPr lang="zh-TW" altLang="en-US" sz="3600" b="1" dirty="0">
                <a:effectLst/>
              </a:rPr>
              <a:t>基礎數據分析</a:t>
            </a:r>
            <a:r>
              <a:rPr lang="en-US" altLang="zh-CN" sz="3600" b="1" dirty="0">
                <a:effectLst/>
              </a:rPr>
              <a:t>』</a:t>
            </a:r>
            <a:r>
              <a:rPr lang="en-US" altLang="zh-TW" sz="3600" b="1" dirty="0">
                <a:effectLst/>
              </a:rPr>
              <a:t>1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pandas</a:t>
            </a:r>
          </a:p>
          <a:p>
            <a:r>
              <a:rPr lang="zh-TW" altLang="en-US" sz="3600" b="1" dirty="0">
                <a:effectLst/>
              </a:rPr>
              <a:t>步驟</a:t>
            </a:r>
            <a:r>
              <a:rPr lang="en-US" altLang="zh-TW" sz="3600" b="1" dirty="0">
                <a:effectLst/>
              </a:rPr>
              <a:t>2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CN" sz="3600" b="1" dirty="0">
                <a:effectLst/>
              </a:rPr>
              <a:t> 『</a:t>
            </a:r>
            <a:r>
              <a:rPr lang="zh-TW" altLang="en-US" sz="3600" b="1" dirty="0">
                <a:effectLst/>
              </a:rPr>
              <a:t>基礎數據分析</a:t>
            </a:r>
            <a:r>
              <a:rPr lang="en-US" altLang="zh-CN" sz="3600" b="1" dirty="0">
                <a:effectLst/>
              </a:rPr>
              <a:t>』 </a:t>
            </a:r>
            <a:r>
              <a:rPr lang="en-US" altLang="zh-TW" sz="3600" b="1" dirty="0">
                <a:effectLst/>
              </a:rPr>
              <a:t>2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SQL</a:t>
            </a:r>
          </a:p>
          <a:p>
            <a:r>
              <a:rPr lang="zh-TW" altLang="en-US" sz="3600" b="1" dirty="0">
                <a:effectLst/>
              </a:rPr>
              <a:t>步驟</a:t>
            </a:r>
            <a:r>
              <a:rPr lang="en-US" altLang="zh-TW" sz="3600" b="1" dirty="0">
                <a:effectLst/>
              </a:rPr>
              <a:t>3</a:t>
            </a:r>
            <a:r>
              <a:rPr lang="zh-TW" altLang="en-US" sz="3600" b="1" dirty="0">
                <a:effectLst/>
              </a:rPr>
              <a:t>：</a:t>
            </a:r>
            <a:r>
              <a:rPr lang="en-US" altLang="zh-CN" sz="3600" b="1" dirty="0">
                <a:effectLst/>
              </a:rPr>
              <a:t> 『</a:t>
            </a:r>
            <a:r>
              <a:rPr lang="zh-TW" altLang="en-US" sz="3600" b="1" dirty="0">
                <a:effectLst/>
              </a:rPr>
              <a:t>進階數據分析</a:t>
            </a:r>
            <a:r>
              <a:rPr lang="en-US" altLang="zh-CN" sz="3600" b="1" dirty="0">
                <a:effectLst/>
              </a:rPr>
              <a:t>』 </a:t>
            </a:r>
            <a:r>
              <a:rPr lang="en-US" altLang="zh-TW" sz="3600" b="1" dirty="0">
                <a:effectLst/>
              </a:rPr>
              <a:t>3</a:t>
            </a:r>
            <a:r>
              <a:rPr lang="zh-TW" altLang="en-US" sz="3600" b="1" dirty="0">
                <a:effectLst/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人工智慧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每個路徑點，都有相對應的工作職缺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5400" b="1" dirty="0">
                <a:latin typeface="+mn-lt"/>
                <a:ea typeface="+mn-ea"/>
                <a:cs typeface="+mn-cs"/>
              </a:rPr>
              <a:t>完整的資料分析路徑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762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355FDBD-85A6-4541-AE96-313EFFB8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101" y="1484784"/>
            <a:ext cx="9144000" cy="2548880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b="1" dirty="0">
                <a:effectLst/>
              </a:rPr>
              <a:t>☎工作職稱：</a:t>
            </a:r>
            <a:r>
              <a:rPr lang="en-US" altLang="zh-TW" b="1" dirty="0">
                <a:effectLst/>
              </a:rPr>
              <a:t>DA/BA/DS/DE</a:t>
            </a:r>
            <a:r>
              <a:rPr lang="zh-TW" altLang="en-US" b="1" dirty="0">
                <a:effectLst/>
              </a:rPr>
              <a:t>：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BA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Business Analyst</a:t>
            </a:r>
            <a:r>
              <a:rPr lang="zh-TW" altLang="en-US" b="1" dirty="0">
                <a:effectLst/>
              </a:rPr>
              <a:t>商業分析師（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商業決策建議</a:t>
            </a:r>
            <a:r>
              <a:rPr lang="zh-TW" altLang="en-US" b="1" dirty="0">
                <a:effectLst/>
              </a:rPr>
              <a:t>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DE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Engineer</a:t>
            </a:r>
            <a:r>
              <a:rPr lang="zh-TW" altLang="en-US" b="1" dirty="0">
                <a:effectLst/>
              </a:rPr>
              <a:t>數據工程師</a:t>
            </a:r>
            <a:r>
              <a:rPr lang="en-US" altLang="zh-TW" b="1" dirty="0">
                <a:effectLst/>
              </a:rPr>
              <a:t>(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SQL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語法</a:t>
            </a:r>
            <a:r>
              <a:rPr lang="en-US" altLang="zh-TW" b="1" dirty="0">
                <a:effectLst/>
              </a:rPr>
              <a:t>)</a:t>
            </a:r>
            <a:br>
              <a:rPr lang="zh-TW" altLang="en-US" b="1" dirty="0">
                <a:effectLst/>
              </a:rPr>
            </a:b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DA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Analyst</a:t>
            </a:r>
            <a:r>
              <a:rPr lang="zh-TW" altLang="en-US" b="1" dirty="0">
                <a:effectLst/>
              </a:rPr>
              <a:t>資料分析師（</a:t>
            </a:r>
            <a:r>
              <a:rPr lang="en-US" altLang="zh-TW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altLang="zh-TW" sz="3800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SQL</a:t>
            </a:r>
            <a:r>
              <a:rPr lang="zh-CN" altLang="en-US" sz="3800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語法</a:t>
            </a:r>
            <a:r>
              <a:rPr lang="zh-CN" altLang="en-US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，</a:t>
            </a: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pandas</a:t>
            </a:r>
            <a:r>
              <a:rPr lang="zh-TW" altLang="en-US" b="1" dirty="0">
                <a:effectLst/>
              </a:rPr>
              <a:t>）</a:t>
            </a:r>
            <a:br>
              <a:rPr lang="zh-TW" altLang="en-US" b="1" dirty="0">
                <a:effectLst/>
              </a:rPr>
            </a:br>
            <a:r>
              <a:rPr lang="en-US" altLang="zh-CN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DS</a:t>
            </a:r>
            <a:r>
              <a:rPr lang="zh-CN" altLang="en-US" b="1" dirty="0">
                <a:effectLst/>
              </a:rPr>
              <a:t>：</a:t>
            </a:r>
            <a:r>
              <a:rPr lang="en-US" altLang="zh-TW" b="1" dirty="0">
                <a:effectLst/>
              </a:rPr>
              <a:t>Data Scientist</a:t>
            </a:r>
            <a:r>
              <a:rPr lang="zh-TW" altLang="en-US" b="1" dirty="0">
                <a:effectLst/>
              </a:rPr>
              <a:t>資料科學家（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人工智慧</a:t>
            </a:r>
            <a:r>
              <a:rPr lang="zh-CN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預測</a:t>
            </a:r>
            <a:r>
              <a:rPr lang="zh-TW" altLang="en-US" b="1" dirty="0">
                <a:effectLst/>
              </a:rPr>
              <a:t>）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D4A907C-D083-469C-9414-407A218C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4010"/>
            <a:ext cx="8229600" cy="1265238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latin typeface="+mn-lt"/>
                <a:ea typeface="+mn-ea"/>
                <a:cs typeface="+mn-cs"/>
              </a:rPr>
              <a:t>資料分析相關的工作職稱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scope3.png (1118×362)">
            <a:extLst>
              <a:ext uri="{FF2B5EF4-FFF2-40B4-BE49-F238E27FC236}">
                <a16:creationId xmlns:a16="http://schemas.microsoft.com/office/drawing/2014/main" id="{FC0CB41A-3215-4164-8BB0-690737531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3897313"/>
            <a:ext cx="9144000" cy="296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773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360040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商業數據分析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所使用的技術</a:t>
            </a:r>
            <a:endParaRPr lang="zh-TW" altLang="en-US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983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2B6F7D-B2E5-4750-97E7-85CC0770C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32" y="1628800"/>
            <a:ext cx="8860555" cy="4608512"/>
          </a:xfrm>
        </p:spPr>
        <p:txBody>
          <a:bodyPr>
            <a:normAutofit/>
          </a:bodyPr>
          <a:lstStyle/>
          <a:p>
            <a:r>
              <a:rPr lang="zh-CN" altLang="en-US" sz="4400" b="1" dirty="0"/>
              <a:t>包括</a:t>
            </a:r>
            <a:r>
              <a:rPr lang="en-US" altLang="zh-CN" sz="4400" b="1" dirty="0"/>
              <a:t>3</a:t>
            </a:r>
            <a:r>
              <a:rPr lang="zh-CN" altLang="en-US" sz="4400" b="1" dirty="0"/>
              <a:t>個技術：</a:t>
            </a:r>
            <a:endParaRPr lang="en-US" altLang="zh-CN" sz="4400" b="1" dirty="0"/>
          </a:p>
          <a:p>
            <a:pPr lvl="1"/>
            <a:r>
              <a:rPr lang="zh-CN" altLang="en-US" sz="4000" b="1" dirty="0"/>
              <a:t>基礎分析：</a:t>
            </a:r>
            <a:endParaRPr lang="en-US" altLang="zh-CN" sz="4000" b="1" dirty="0"/>
          </a:p>
          <a:p>
            <a:pPr lvl="2"/>
            <a:r>
              <a:rPr lang="en-US" altLang="zh-CN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數據分析（</a:t>
            </a:r>
            <a:r>
              <a:rPr lang="en-US" altLang="zh-CN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pandas</a:t>
            </a:r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2"/>
            <a:r>
              <a:rPr lang="en-US" altLang="zh-TW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數據分析（</a:t>
            </a:r>
            <a:r>
              <a:rPr lang="en-US" altLang="zh-CN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資料庫）</a:t>
            </a:r>
            <a:endParaRPr lang="en-US" altLang="zh-CN" sz="36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4000" b="1" dirty="0"/>
              <a:t>進階分析：</a:t>
            </a:r>
            <a:endParaRPr lang="en-US" altLang="zh-CN" sz="4000" b="1" dirty="0"/>
          </a:p>
          <a:p>
            <a:pPr lvl="2"/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機器學習，深度學習</a:t>
            </a:r>
            <a:r>
              <a:rPr lang="en-US" altLang="zh-CN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人工智慧預測</a:t>
            </a:r>
            <a:r>
              <a:rPr lang="en-US" altLang="zh-CN" sz="3600" b="1" dirty="0">
                <a:solidFill>
                  <a:srgbClr val="7030A0"/>
                </a:solidFill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6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4400" b="1" dirty="0">
              <a:solidFill>
                <a:schemeClr val="bg1">
                  <a:lumMod val="7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FFF075-4837-44C7-BBBD-B0B9D575712D}"/>
              </a:ext>
            </a:extLst>
          </p:cNvPr>
          <p:cNvSpPr/>
          <p:nvPr/>
        </p:nvSpPr>
        <p:spPr>
          <a:xfrm>
            <a:off x="647564" y="303039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商業資料分析</a:t>
            </a:r>
            <a:endParaRPr lang="zh-TW" altLang="en-US" sz="5400" b="1" dirty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691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468052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所以，某公司要資料分析的人才，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你要問，是哪資料分析？</a:t>
            </a:r>
            <a:endParaRPr lang="zh-TW" altLang="en-US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5514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360040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商業分析決策</a:t>
            </a:r>
            <a:endParaRPr lang="en-US" altLang="zh-TW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ctr">
              <a:buNone/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 </a:t>
            </a: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步驟圖</a:t>
            </a:r>
          </a:p>
        </p:txBody>
      </p:sp>
    </p:spTree>
    <p:extLst>
      <p:ext uri="{BB962C8B-B14F-4D97-AF65-F5344CB8AC3E}">
        <p14:creationId xmlns:p14="http://schemas.microsoft.com/office/powerpoint/2010/main" val="2638052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B001FC-0A5C-400F-957D-B7FC3FEA2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63E32A2-C46F-4D4C-B30B-175EF62B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52400"/>
            <a:ext cx="8507288" cy="1265238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商業分析決策</a:t>
            </a:r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b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effectLst/>
              </a:rPr>
              <a:t>1.</a:t>
            </a:r>
            <a:r>
              <a:rPr lang="zh-TW" altLang="en-US" sz="2700" b="1" dirty="0">
                <a:effectLst/>
              </a:rPr>
              <a:t>資料處理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2.</a:t>
            </a:r>
            <a:r>
              <a:rPr lang="zh-TW" altLang="en-US" sz="2700" b="1" dirty="0">
                <a:effectLst/>
              </a:rPr>
              <a:t>資料分析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3.</a:t>
            </a:r>
            <a:r>
              <a:rPr lang="zh-TW" altLang="en-US" sz="2700" b="1" dirty="0">
                <a:effectLst/>
              </a:rPr>
              <a:t>資料視覺化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4.</a:t>
            </a:r>
            <a:r>
              <a:rPr lang="zh-TW" altLang="en-US" sz="2700" b="1" dirty="0">
                <a:effectLst/>
              </a:rPr>
              <a:t>商業分析決策</a:t>
            </a:r>
            <a:endParaRPr lang="zh-TW" altLang="en-US" dirty="0"/>
          </a:p>
        </p:txBody>
      </p:sp>
      <p:pic>
        <p:nvPicPr>
          <p:cNvPr id="3074" name="Picture 2" descr="https://acupun.site/lecture/pandas/pic/scope2.png">
            <a:extLst>
              <a:ext uri="{FF2B5EF4-FFF2-40B4-BE49-F238E27FC236}">
                <a16:creationId xmlns:a16="http://schemas.microsoft.com/office/drawing/2014/main" id="{6DC1F26C-07E4-4E28-84D3-8AC9E3AA3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10751"/>
            <a:ext cx="91440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262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552" y="1268760"/>
            <a:ext cx="8136904" cy="3600400"/>
          </a:xfrm>
        </p:spPr>
        <p:txBody>
          <a:bodyPr vert="horz" rtlCol="0">
            <a:normAutofit/>
          </a:bodyPr>
          <a:lstStyle/>
          <a:p>
            <a:pPr marL="0" indent="0" algn="ctr">
              <a:buNone/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資料分析常用工具</a:t>
            </a:r>
          </a:p>
        </p:txBody>
      </p:sp>
    </p:spTree>
    <p:extLst>
      <p:ext uri="{BB962C8B-B14F-4D97-AF65-F5344CB8AC3E}">
        <p14:creationId xmlns:p14="http://schemas.microsoft.com/office/powerpoint/2010/main" val="2983131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E1B049-F49C-449F-A0B1-43546B99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14D325-A351-4ED0-BD22-9D576959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6" y="19685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資料分析常用工具：</a:t>
            </a:r>
            <a:b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effectLst/>
              </a:rPr>
              <a:t>1.python/pandas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2.SQL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3.power BI</a:t>
            </a:r>
            <a:r>
              <a:rPr lang="zh-TW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tableau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4.</a:t>
            </a:r>
            <a:r>
              <a:rPr lang="en-US" altLang="zh-CN" sz="2700" b="1" dirty="0">
                <a:effectLst/>
              </a:rPr>
              <a:t>AI</a:t>
            </a:r>
            <a:endParaRPr lang="zh-TW" altLang="en-US" dirty="0"/>
          </a:p>
        </p:txBody>
      </p:sp>
      <p:pic>
        <p:nvPicPr>
          <p:cNvPr id="5122" name="Picture 2" descr="https://acupun.site/lecture/pandas/pic/scope6.png">
            <a:extLst>
              <a:ext uri="{FF2B5EF4-FFF2-40B4-BE49-F238E27FC236}">
                <a16:creationId xmlns:a16="http://schemas.microsoft.com/office/drawing/2014/main" id="{FEEA9FCB-20C2-474F-9C49-4AB31D22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462088"/>
            <a:ext cx="8003232" cy="539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這</a:t>
            </a:r>
            <a:r>
              <a:rPr lang="zh-CN" altLang="en-US" sz="6000" b="1" dirty="0">
                <a:latin typeface="+mn-lt"/>
                <a:ea typeface="+mn-ea"/>
                <a:cs typeface="+mn-cs"/>
              </a:rPr>
              <a:t>門課要不要選修？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5148808"/>
          </a:xfrm>
        </p:spPr>
        <p:txBody>
          <a:bodyPr>
            <a:normAutofit lnSpcReduction="10000"/>
          </a:bodyPr>
          <a:lstStyle/>
          <a:p>
            <a:r>
              <a:rPr lang="zh-CN" altLang="en-US" sz="4400" dirty="0"/>
              <a:t>這門課的</a:t>
            </a:r>
            <a:r>
              <a:rPr lang="zh-CN" altLang="en-US" sz="4400" dirty="0">
                <a:highlight>
                  <a:srgbClr val="FFFF00"/>
                </a:highlight>
              </a:rPr>
              <a:t>平時分數</a:t>
            </a:r>
            <a:r>
              <a:rPr lang="zh-CN" altLang="en-US" sz="4400" dirty="0"/>
              <a:t>，加分多</a:t>
            </a:r>
            <a:endParaRPr lang="en-US" altLang="zh-CN" sz="4400" dirty="0"/>
          </a:p>
          <a:p>
            <a:pPr lvl="1"/>
            <a:r>
              <a:rPr lang="zh-CN" altLang="en-US" sz="4000" dirty="0">
                <a:solidFill>
                  <a:srgbClr val="7030A0"/>
                </a:solidFill>
              </a:rPr>
              <a:t>每節課加分</a:t>
            </a:r>
            <a:r>
              <a:rPr lang="en-US" altLang="zh-CN" sz="4000" dirty="0">
                <a:solidFill>
                  <a:srgbClr val="7030A0"/>
                </a:solidFill>
              </a:rPr>
              <a:t>1</a:t>
            </a:r>
            <a:r>
              <a:rPr lang="zh-CN" altLang="en-US" sz="4000" dirty="0">
                <a:solidFill>
                  <a:srgbClr val="7030A0"/>
                </a:solidFill>
              </a:rPr>
              <a:t>次</a:t>
            </a:r>
            <a:r>
              <a:rPr lang="zh-CN" altLang="en-US" sz="4000" dirty="0"/>
              <a:t>（點名</a:t>
            </a:r>
            <a:r>
              <a:rPr lang="en-US" altLang="zh-CN" sz="4000" dirty="0"/>
              <a:t>1</a:t>
            </a:r>
            <a:r>
              <a:rPr lang="zh-CN" altLang="en-US" sz="4000" dirty="0"/>
              <a:t>次）</a:t>
            </a:r>
            <a:endParaRPr lang="en-US" altLang="zh-CN" sz="4000" dirty="0"/>
          </a:p>
          <a:p>
            <a:pPr lvl="1"/>
            <a:r>
              <a:rPr lang="zh-CN" altLang="en-US" sz="4000" dirty="0">
                <a:solidFill>
                  <a:srgbClr val="7030A0"/>
                </a:solidFill>
              </a:rPr>
              <a:t>上課範例每</a:t>
            </a:r>
            <a:r>
              <a:rPr lang="en-US" altLang="zh-CN" sz="4000" dirty="0">
                <a:solidFill>
                  <a:srgbClr val="7030A0"/>
                </a:solidFill>
              </a:rPr>
              <a:t>1</a:t>
            </a:r>
            <a:r>
              <a:rPr lang="zh-CN" altLang="en-US" sz="4000" dirty="0">
                <a:solidFill>
                  <a:srgbClr val="7030A0"/>
                </a:solidFill>
              </a:rPr>
              <a:t>題</a:t>
            </a:r>
            <a:r>
              <a:rPr lang="zh-CN" altLang="en-US" sz="4000" dirty="0"/>
              <a:t>，加分</a:t>
            </a:r>
            <a:r>
              <a:rPr lang="en-US" altLang="zh-CN" sz="4000" dirty="0"/>
              <a:t>1</a:t>
            </a:r>
            <a:r>
              <a:rPr lang="zh-CN" altLang="en-US" sz="4000" dirty="0"/>
              <a:t>次</a:t>
            </a:r>
            <a:endParaRPr lang="en-US" altLang="zh-CN" sz="4000" dirty="0"/>
          </a:p>
          <a:p>
            <a:pPr lvl="1"/>
            <a:r>
              <a:rPr lang="zh-CN" altLang="en-US" sz="4000" dirty="0">
                <a:solidFill>
                  <a:srgbClr val="C00000"/>
                </a:solidFill>
              </a:rPr>
              <a:t>可以請假，但是就沒有平時加分</a:t>
            </a:r>
            <a:endParaRPr lang="en-US" altLang="zh-CN" sz="4000" dirty="0">
              <a:solidFill>
                <a:srgbClr val="C00000"/>
              </a:solidFill>
            </a:endParaRPr>
          </a:p>
          <a:p>
            <a:pPr lvl="1"/>
            <a:r>
              <a:rPr lang="zh-CN" altLang="en-US" sz="4000" dirty="0"/>
              <a:t>平時分數，佔總成績的</a:t>
            </a:r>
            <a:r>
              <a:rPr lang="en-US" altLang="zh-CN" sz="4000" dirty="0">
                <a:highlight>
                  <a:srgbClr val="FFFF00"/>
                </a:highlight>
              </a:rPr>
              <a:t>25%</a:t>
            </a:r>
          </a:p>
          <a:p>
            <a:pPr lvl="1"/>
            <a:r>
              <a:rPr lang="en-US" altLang="zh-CN" sz="4000" dirty="0"/>
              <a:t>A</a:t>
            </a:r>
            <a:r>
              <a:rPr lang="zh-CN" altLang="en-US" sz="4000" dirty="0"/>
              <a:t>上課加分</a:t>
            </a:r>
            <a:r>
              <a:rPr lang="en-US" altLang="zh-CN" sz="4000" dirty="0">
                <a:solidFill>
                  <a:srgbClr val="C00000"/>
                </a:solidFill>
              </a:rPr>
              <a:t>50</a:t>
            </a:r>
            <a:r>
              <a:rPr lang="zh-CN" altLang="en-US" sz="4000" dirty="0"/>
              <a:t>點，</a:t>
            </a:r>
            <a:r>
              <a:rPr lang="en-US" altLang="zh-CN" sz="4000" dirty="0"/>
              <a:t>B</a:t>
            </a:r>
            <a:r>
              <a:rPr lang="zh-CN" altLang="en-US" sz="4000" dirty="0"/>
              <a:t>上課加分</a:t>
            </a:r>
            <a:r>
              <a:rPr lang="en-US" altLang="zh-CN" sz="4000" dirty="0">
                <a:solidFill>
                  <a:srgbClr val="C00000"/>
                </a:solidFill>
              </a:rPr>
              <a:t>30</a:t>
            </a:r>
            <a:r>
              <a:rPr lang="zh-CN" altLang="en-US" sz="4000" dirty="0"/>
              <a:t>點</a:t>
            </a:r>
            <a:endParaRPr lang="en-US" altLang="zh-CN" sz="4000" dirty="0"/>
          </a:p>
          <a:p>
            <a:pPr lvl="1"/>
            <a:r>
              <a:rPr lang="en-US" altLang="zh-CN" sz="4000" dirty="0"/>
              <a:t>A</a:t>
            </a:r>
            <a:r>
              <a:rPr lang="zh-CN" altLang="en-US" sz="4000" dirty="0"/>
              <a:t>平時分數</a:t>
            </a:r>
            <a:r>
              <a:rPr lang="en-US" altLang="zh-CN" sz="4000" dirty="0">
                <a:solidFill>
                  <a:srgbClr val="C00000"/>
                </a:solidFill>
              </a:rPr>
              <a:t>100</a:t>
            </a:r>
            <a:r>
              <a:rPr lang="zh-CN" altLang="en-US" sz="4000" dirty="0"/>
              <a:t>，</a:t>
            </a:r>
            <a:r>
              <a:rPr lang="en-US" altLang="zh-CN" sz="4000" dirty="0"/>
              <a:t>B</a:t>
            </a:r>
            <a:r>
              <a:rPr lang="zh-CN" altLang="en-US" sz="4000" dirty="0"/>
              <a:t>平時分數</a:t>
            </a:r>
            <a:r>
              <a:rPr lang="en-US" altLang="zh-CN" sz="4000" dirty="0">
                <a:solidFill>
                  <a:srgbClr val="C00000"/>
                </a:solidFill>
              </a:rPr>
              <a:t>60</a:t>
            </a:r>
          </a:p>
          <a:p>
            <a:pPr lvl="1"/>
            <a:endParaRPr lang="en-US" altLang="zh-CN" sz="4000" dirty="0"/>
          </a:p>
          <a:p>
            <a:pPr lvl="1"/>
            <a:endParaRPr lang="en-US" altLang="zh-CN" sz="4000" dirty="0"/>
          </a:p>
          <a:p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2380744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E1B049-F49C-449F-A0B1-43546B99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14D325-A351-4ED0-BD22-9D576959A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6" y="19685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資料分析常用工具：</a:t>
            </a:r>
            <a:br>
              <a:rPr lang="zh-TW" altLang="en-US" sz="49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700" b="1" dirty="0">
                <a:effectLst/>
              </a:rPr>
              <a:t>1.python/pandas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2.SQL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3.power BI</a:t>
            </a:r>
            <a:r>
              <a:rPr lang="zh-TW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tableau</a:t>
            </a:r>
            <a:r>
              <a:rPr lang="zh-CN" altLang="en-US" sz="2700" b="1" dirty="0">
                <a:effectLst/>
              </a:rPr>
              <a:t>，</a:t>
            </a:r>
            <a:r>
              <a:rPr lang="en-US" altLang="zh-TW" sz="2700" b="1" dirty="0">
                <a:effectLst/>
              </a:rPr>
              <a:t>4.</a:t>
            </a:r>
            <a:r>
              <a:rPr lang="en-US" altLang="zh-CN" sz="2700" b="1" dirty="0">
                <a:effectLst/>
              </a:rPr>
              <a:t>AI</a:t>
            </a:r>
            <a:endParaRPr lang="zh-TW" altLang="en-US" dirty="0"/>
          </a:p>
        </p:txBody>
      </p:sp>
      <p:pic>
        <p:nvPicPr>
          <p:cNvPr id="6146" name="Picture 2" descr="https://acupun.site/lecture/pandas/pic/scope4.png">
            <a:extLst>
              <a:ext uri="{FF2B5EF4-FFF2-40B4-BE49-F238E27FC236}">
                <a16:creationId xmlns:a16="http://schemas.microsoft.com/office/drawing/2014/main" id="{13775DDE-ADC7-4E83-A565-2528B914C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91930"/>
            <a:ext cx="8229600" cy="548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912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經營管理系所規劃的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資訊相關課程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963857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A1DD0C-FB1D-4160-B13A-4049011A4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497783"/>
              </p:ext>
            </p:extLst>
          </p:nvPr>
        </p:nvGraphicFramePr>
        <p:xfrm>
          <a:off x="13356" y="983216"/>
          <a:ext cx="9130644" cy="597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2422959583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597777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720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人工智慧概論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4086"/>
                  </a:ext>
                </a:extLst>
              </a:tr>
              <a:tr h="720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程式設計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入門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5222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資料庫系統與應用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資料庫，</a:t>
                      </a:r>
                      <a:endParaRPr lang="en-US" altLang="zh-CN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語法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81333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經營管理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原：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pandas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大數據分析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  <a:tr h="818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商用多媒體設計</a:t>
                      </a:r>
                      <a:endParaRPr lang="zh-TW" altLang="en-US" sz="28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視覺化與商業智能</a:t>
                      </a:r>
                      <a:r>
                        <a:rPr lang="en-US" altLang="zh-CN" sz="18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powerBI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tableau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python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統計</a:t>
                      </a:r>
                      <a:endParaRPr lang="en-US" altLang="zh-CN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/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架站，前端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後端網頁，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89062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663B3D-B6A5-452C-BFEA-830EA3A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-24045"/>
            <a:ext cx="871296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經管系大學部資料分析</a:t>
            </a:r>
            <a:r>
              <a:rPr lang="en-US" altLang="zh-CN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資訊相關課程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5216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A1DD0C-FB1D-4160-B13A-4049011A4910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22194" y="1484784"/>
          <a:ext cx="8921806" cy="533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3516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708290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62878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技術與能力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628781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程式設計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5222"/>
                  </a:ext>
                </a:extLst>
              </a:tr>
              <a:tr h="781772">
                <a:tc>
                  <a:txBody>
                    <a:bodyPr/>
                    <a:lstStyle/>
                    <a:p>
                      <a:pPr lvl="1" algn="l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程式語法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語法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81333"/>
                  </a:ext>
                </a:extLst>
              </a:tr>
              <a:tr h="78177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基礎數據分析技巧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模組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11466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使用人工智慧在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數據預測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sklearn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en-US" altLang="zh-CN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模組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  <a:tr h="776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資料視覺化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pandas/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matplolib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zh-CN" sz="2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seabor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tableau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89062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663B3D-B6A5-452C-BFEA-830EA3A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94" y="116632"/>
            <a:ext cx="871296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系上大學部資訊課程，重點聚焦在</a:t>
            </a:r>
            <a:b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培育</a:t>
            </a:r>
            <a: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個領域的能力：</a:t>
            </a:r>
            <a:r>
              <a:rPr lang="zh-CN" altLang="en-US" sz="4400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商業數據分析</a:t>
            </a:r>
            <a:endParaRPr lang="en-US" altLang="zh-CN" sz="4400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79555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到底是要分析什麼？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392216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2701482"/>
            <a:ext cx="8867328" cy="4156517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600" b="1" dirty="0">
                <a:effectLst/>
              </a:rPr>
              <a:t>課程練習範例：</a:t>
            </a:r>
            <a:r>
              <a:rPr lang="en-US" altLang="zh-CN" sz="3600" b="1" dirty="0">
                <a:effectLst/>
              </a:rPr>
              <a:t>400</a:t>
            </a:r>
            <a:r>
              <a:rPr lang="zh-CN" altLang="en-US" sz="3600" b="1" dirty="0">
                <a:effectLst/>
              </a:rPr>
              <a:t>題</a:t>
            </a:r>
            <a:endParaRPr lang="en-US" altLang="zh-CN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課程產出：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2</a:t>
            </a:r>
            <a:r>
              <a:rPr lang="zh-CN" altLang="en-US" sz="3200" b="1" dirty="0">
                <a:effectLst/>
              </a:rPr>
              <a:t>個</a:t>
            </a:r>
            <a:r>
              <a:rPr lang="en-US" altLang="zh-CN" sz="3200" b="1" dirty="0">
                <a:effectLst/>
              </a:rPr>
              <a:t>side project</a:t>
            </a:r>
            <a:r>
              <a:rPr lang="zh-CN" altLang="en-US" sz="3200" b="1" dirty="0">
                <a:effectLst/>
              </a:rPr>
              <a:t>，可以當作作品集，放到履歷，證明自己的能力</a:t>
            </a:r>
            <a:endParaRPr lang="en-US" altLang="zh-CN" sz="3200" b="1" dirty="0">
              <a:effectLst/>
            </a:endParaRPr>
          </a:p>
          <a:p>
            <a:r>
              <a:rPr lang="en-US" altLang="zh-CN" sz="3200" b="1" dirty="0">
                <a:effectLst/>
              </a:rPr>
              <a:t>Side project 1:</a:t>
            </a:r>
          </a:p>
          <a:p>
            <a:pPr lvl="1"/>
            <a:r>
              <a:rPr lang="en-US" altLang="zh-CN" sz="2000" dirty="0">
                <a:solidFill>
                  <a:srgbClr val="7030A0"/>
                </a:solidFill>
                <a:effectLst/>
              </a:rPr>
              <a:t>https://colab.research.google.com/drive/1P2xPp88pMrEBoqZK8EMLyW-62t1WeQTp?usp=sharing</a:t>
            </a:r>
            <a:endParaRPr lang="en-US" altLang="zh-TW" sz="2000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en-US" altLang="zh-CN" sz="3200" b="1" dirty="0">
                <a:effectLst/>
              </a:rPr>
              <a:t>Side project 2:</a:t>
            </a:r>
          </a:p>
          <a:p>
            <a:pPr lvl="1"/>
            <a:r>
              <a:rPr lang="en-US" altLang="zh-TW" sz="2200" dirty="0">
                <a:solidFill>
                  <a:srgbClr val="7030A0"/>
                </a:solidFill>
                <a:effectLst/>
              </a:rPr>
              <a:t>https://colab.research.google.com/drive/1UA-ztAg9e0AMOik3n6jDsW-9D-9Ff8qC?usp=sharing</a:t>
            </a:r>
            <a:endParaRPr lang="en-US" altLang="zh-TW" sz="2200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基礎資料分析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5D39EAA-769A-4284-ACC2-30CE7E41EEC7}"/>
              </a:ext>
            </a:extLst>
          </p:cNvPr>
          <p:cNvGraphicFramePr>
            <a:graphicFrameLocks noGrp="1"/>
          </p:cNvGraphicFramePr>
          <p:nvPr/>
        </p:nvGraphicFramePr>
        <p:xfrm>
          <a:off x="138336" y="1556792"/>
          <a:ext cx="9130644" cy="100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1814107564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217625730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3098561611"/>
                    </a:ext>
                  </a:extLst>
                </a:gridCol>
              </a:tblGrid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經營管理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原：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pandas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大數據分析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3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3742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340768"/>
            <a:ext cx="8496944" cy="4248472"/>
          </a:xfr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上面是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基礎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資料分析的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個範例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下面是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進階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資料分析的範例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5561697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2701482"/>
            <a:ext cx="8867328" cy="415651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客戶流失率預測分析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</a:t>
            </a:r>
            <a:r>
              <a:rPr lang="en-US" altLang="zh-CN" sz="3200" b="1" dirty="0">
                <a:effectLst/>
              </a:rPr>
              <a:t>IBM</a:t>
            </a:r>
            <a:r>
              <a:rPr lang="zh-CN" altLang="en-US" sz="3200" b="1" dirty="0">
                <a:effectLst/>
              </a:rPr>
              <a:t>電信公司的客戶資料表</a:t>
            </a:r>
            <a:endParaRPr lang="en-US" altLang="zh-CN" sz="3200" b="1" dirty="0">
              <a:effectLst/>
            </a:endParaRP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https://acupun.site/lecture/predict/example/resource/IBM_Churn_chi_2.csv</a:t>
            </a:r>
            <a:endParaRPr lang="en-US" altLang="zh-TW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請做預測，</a:t>
            </a:r>
            <a:r>
              <a:rPr lang="en-US" altLang="zh-TW" b="1" dirty="0">
                <a:effectLst/>
              </a:rPr>
              <a:t>IBM</a:t>
            </a:r>
            <a:r>
              <a:rPr lang="zh-TW" altLang="en-US" b="1" dirty="0">
                <a:effectLst/>
              </a:rPr>
              <a:t>電信公司，當</a:t>
            </a:r>
            <a:r>
              <a:rPr lang="en-US" altLang="zh-TW" b="1" dirty="0">
                <a:effectLst/>
              </a:rPr>
              <a:t>A</a:t>
            </a:r>
            <a:r>
              <a:rPr lang="zh-TW" altLang="en-US" b="1" dirty="0">
                <a:effectLst/>
              </a:rPr>
              <a:t>客戶的</a:t>
            </a:r>
            <a:r>
              <a:rPr lang="en-US" altLang="zh-TW" b="1" dirty="0">
                <a:effectLst/>
              </a:rPr>
              <a:t>20</a:t>
            </a:r>
            <a:r>
              <a:rPr lang="zh-TW" altLang="en-US" b="1" dirty="0">
                <a:effectLst/>
              </a:rPr>
              <a:t>個特徵值是：</a:t>
            </a:r>
            <a:r>
              <a:rPr lang="en-US" altLang="zh-TW" b="1" dirty="0">
                <a:effectLst/>
              </a:rPr>
              <a:t>【</a:t>
            </a:r>
            <a:r>
              <a:rPr lang="zh-TW" altLang="en-US" b="1" dirty="0">
                <a:effectLst/>
              </a:rPr>
              <a:t>性別，是否為老人，是否有夥伴，是否依靠別人付費，已經使用幾個月</a:t>
            </a:r>
            <a:r>
              <a:rPr lang="en-US" altLang="zh-TW" b="1" dirty="0">
                <a:effectLst/>
              </a:rPr>
              <a:t>.....】=【 Female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0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Yes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No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1</a:t>
            </a:r>
            <a:r>
              <a:rPr lang="zh-TW" altLang="en-US" b="1" dirty="0">
                <a:effectLst/>
              </a:rPr>
              <a:t>， </a:t>
            </a:r>
            <a:r>
              <a:rPr lang="en-US" altLang="zh-TW" b="1" dirty="0">
                <a:effectLst/>
              </a:rPr>
              <a:t>No.....】</a:t>
            </a:r>
            <a:r>
              <a:rPr lang="zh-TW" altLang="en-US" b="1" dirty="0">
                <a:effectLst/>
              </a:rPr>
              <a:t>，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請問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A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客戶是否會流失？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CC2817-5164-41CE-97DC-3A7BF7A0BEBA}"/>
              </a:ext>
            </a:extLst>
          </p:cNvPr>
          <p:cNvGraphicFramePr>
            <a:graphicFrameLocks noGrp="1"/>
          </p:cNvGraphicFramePr>
          <p:nvPr/>
        </p:nvGraphicFramePr>
        <p:xfrm>
          <a:off x="0" y="1422222"/>
          <a:ext cx="9130644" cy="100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4099667512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351453049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6073419"/>
                    </a:ext>
                  </a:extLst>
                </a:gridCol>
              </a:tblGrid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60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5157191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客戶流失率預測分析</a:t>
            </a:r>
            <a:endParaRPr lang="en-US" altLang="zh-CN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根據哈佛商業評論：</a:t>
            </a:r>
            <a:r>
              <a:rPr lang="en-US" altLang="zh-TW" sz="3200" b="1" dirty="0">
                <a:effectLst/>
              </a:rPr>
              <a:t>『The Value of Keeping the Right Customers』</a:t>
            </a:r>
            <a:r>
              <a:rPr lang="zh-TW" altLang="en-US" sz="3200" b="1" dirty="0">
                <a:effectLst/>
              </a:rPr>
              <a:t>中所提到：「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開發一個新顧客的成本是留住一個顧客的</a:t>
            </a:r>
            <a:r>
              <a:rPr lang="en-US" altLang="zh-TW" sz="3200" b="1" dirty="0">
                <a:effectLst/>
                <a:highlight>
                  <a:srgbClr val="FFFF00"/>
                </a:highlight>
              </a:rPr>
              <a:t>25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倍</a:t>
            </a:r>
            <a:r>
              <a:rPr lang="zh-TW" altLang="en-US" sz="3200" b="1" dirty="0">
                <a:effectLst/>
              </a:rPr>
              <a:t>，而當顧客保留率上升</a:t>
            </a:r>
            <a:r>
              <a:rPr lang="en-US" altLang="zh-TW" sz="3200" b="1" dirty="0">
                <a:effectLst/>
              </a:rPr>
              <a:t>5%</a:t>
            </a:r>
            <a:r>
              <a:rPr lang="zh-TW" altLang="en-US" sz="3200" b="1" dirty="0">
                <a:effectLst/>
              </a:rPr>
              <a:t>，就可以提升</a:t>
            </a:r>
            <a:r>
              <a:rPr lang="en-US" altLang="zh-TW" sz="3200" b="1" dirty="0">
                <a:effectLst/>
              </a:rPr>
              <a:t>25%-95%</a:t>
            </a:r>
            <a:r>
              <a:rPr lang="zh-TW" altLang="en-US" sz="3200" b="1" dirty="0">
                <a:effectLst/>
              </a:rPr>
              <a:t>的利潤。」</a:t>
            </a:r>
          </a:p>
          <a:p>
            <a:pPr lvl="1"/>
            <a:r>
              <a:rPr lang="zh-TW" altLang="en-US" sz="3200" b="1" dirty="0">
                <a:effectLst/>
              </a:rPr>
              <a:t>☎所以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『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留住客戶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』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是提高利潤的關鍵</a:t>
            </a:r>
          </a:p>
          <a:p>
            <a:pPr lvl="1"/>
            <a:r>
              <a:rPr lang="zh-TW" altLang="en-US" sz="3200" b="1" dirty="0">
                <a:effectLst/>
              </a:rPr>
              <a:t>☎針對</a:t>
            </a:r>
            <a:r>
              <a:rPr lang="en-US" altLang="zh-TW" sz="3200" b="1" dirty="0">
                <a:effectLst/>
              </a:rPr>
              <a:t>『</a:t>
            </a:r>
            <a:r>
              <a:rPr lang="zh-TW" altLang="en-US" sz="3200" b="1" dirty="0">
                <a:effectLst/>
              </a:rPr>
              <a:t>潛在可能流失客戶群</a:t>
            </a:r>
            <a:r>
              <a:rPr lang="en-US" altLang="zh-TW" sz="3200" b="1" dirty="0">
                <a:effectLst/>
              </a:rPr>
              <a:t>』</a:t>
            </a:r>
            <a:r>
              <a:rPr lang="zh-TW" altLang="en-US" sz="3200" b="1" dirty="0">
                <a:effectLst/>
              </a:rPr>
              <a:t>重點提出因應對策，可以減緩客戶流失率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0879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5157191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客戶流失率預測分析</a:t>
            </a:r>
            <a:endParaRPr lang="en-US" altLang="zh-CN" sz="36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分析報告：</a:t>
            </a:r>
            <a:endParaRPr lang="en-US" altLang="zh-CN" sz="3200" b="1" dirty="0">
              <a:effectLst/>
            </a:endParaRPr>
          </a:p>
          <a:p>
            <a:pPr lvl="1"/>
            <a:r>
              <a:rPr lang="en-US" altLang="zh-CN" sz="2000" b="1" dirty="0">
                <a:effectLst/>
                <a:hlinkClick r:id="rId2"/>
              </a:rPr>
              <a:t>https://colab.research.google.com/drive/1V3OMPkaccYJqmxXDD5Ys5KKRca4MwbOw?usp=sharing#scrollTo=Sd6DrzE7j05N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預測結果：</a:t>
            </a:r>
            <a:endParaRPr lang="zh-TW" altLang="en-US" sz="32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FC14CB-1F39-4827-B106-D5BDC3FF0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653136"/>
            <a:ext cx="4228571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2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這</a:t>
            </a:r>
            <a:r>
              <a:rPr lang="zh-CN" altLang="en-US" sz="6000" b="1" dirty="0">
                <a:latin typeface="+mn-lt"/>
                <a:ea typeface="+mn-ea"/>
                <a:cs typeface="+mn-cs"/>
              </a:rPr>
              <a:t>門課要不要選修？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5148808"/>
          </a:xfrm>
        </p:spPr>
        <p:txBody>
          <a:bodyPr>
            <a:normAutofit/>
          </a:bodyPr>
          <a:lstStyle/>
          <a:p>
            <a:r>
              <a:rPr lang="zh-CN" altLang="en-US" dirty="0"/>
              <a:t>這門課的難易度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前面不難，後面難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最好學過</a:t>
            </a:r>
            <a:r>
              <a:rPr lang="en-US" altLang="zh-CN" dirty="0"/>
              <a:t>python</a:t>
            </a:r>
            <a:r>
              <a:rPr lang="zh-CN" altLang="en-US" dirty="0"/>
              <a:t>讀取資料的</a:t>
            </a:r>
            <a:r>
              <a:rPr lang="en-US" altLang="zh-CN" dirty="0"/>
              <a:t>pandas</a:t>
            </a:r>
            <a:r>
              <a:rPr lang="zh-CN" altLang="en-US" dirty="0"/>
              <a:t>模組，才會比較覺得容易</a:t>
            </a:r>
            <a:endParaRPr lang="en-US" altLang="zh-CN" dirty="0"/>
          </a:p>
          <a:p>
            <a:pPr lvl="1"/>
            <a:endParaRPr lang="en-US" altLang="zh-CN" sz="4000" dirty="0"/>
          </a:p>
          <a:p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31255654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2701482"/>
            <a:ext cx="8867328" cy="4156517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價值度的評鑑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</a:t>
            </a:r>
            <a:r>
              <a:rPr lang="zh-TW" altLang="en-US" sz="3200" b="1" dirty="0">
                <a:effectLst/>
              </a:rPr>
              <a:t>客戶關係管理的重要檔案：</a:t>
            </a:r>
            <a:r>
              <a:rPr lang="en-US" altLang="zh-TW" sz="3200" b="1" dirty="0">
                <a:effectLst/>
              </a:rPr>
              <a:t>RFM</a:t>
            </a:r>
            <a:r>
              <a:rPr lang="zh-TW" altLang="en-US" sz="3200" b="1" dirty="0">
                <a:effectLst/>
              </a:rPr>
              <a:t>客戶價值度的評鑑資料表</a:t>
            </a: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https://acupun.site/lecture/predict/example/resource/RFM-2-chi.xlsx</a:t>
            </a:r>
            <a:endParaRPr lang="en-US" altLang="zh-TW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最後請做預測，當</a:t>
            </a:r>
            <a:r>
              <a:rPr lang="en-US" altLang="zh-TW" sz="3200" b="1" dirty="0">
                <a:effectLst/>
              </a:rPr>
              <a:t>A</a:t>
            </a:r>
            <a:r>
              <a:rPr lang="zh-TW" altLang="en-US" sz="3200" b="1" dirty="0">
                <a:effectLst/>
              </a:rPr>
              <a:t>顧客的</a:t>
            </a:r>
            <a:r>
              <a:rPr lang="en-US" altLang="zh-TW" sz="3200" b="1" dirty="0">
                <a:effectLst/>
              </a:rPr>
              <a:t>【R,F,M】=5,2,2100</a:t>
            </a:r>
            <a:r>
              <a:rPr lang="zh-TW" altLang="en-US" sz="3200" b="1" dirty="0">
                <a:effectLst/>
              </a:rPr>
              <a:t>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請問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A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顧客是否為本公司的重要客戶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=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？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CC2817-5164-41CE-97DC-3A7BF7A0BEBA}"/>
              </a:ext>
            </a:extLst>
          </p:cNvPr>
          <p:cNvGraphicFramePr>
            <a:graphicFrameLocks noGrp="1"/>
          </p:cNvGraphicFramePr>
          <p:nvPr/>
        </p:nvGraphicFramePr>
        <p:xfrm>
          <a:off x="0" y="1422222"/>
          <a:ext cx="9130644" cy="100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4099667512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351453049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6073419"/>
                    </a:ext>
                  </a:extLst>
                </a:gridCol>
              </a:tblGrid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33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556792"/>
            <a:ext cx="8867328" cy="5301207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價值度的評鑑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r>
              <a:rPr lang="zh-TW" altLang="en-US" b="1" dirty="0">
                <a:effectLst/>
              </a:rPr>
              <a:t>美國數據庫行銷研究所亞瑟</a:t>
            </a:r>
            <a:r>
              <a:rPr lang="en-US" altLang="zh-TW" b="1" dirty="0">
                <a:effectLst/>
              </a:rPr>
              <a:t>‧</a:t>
            </a:r>
            <a:r>
              <a:rPr lang="zh-TW" altLang="en-US" b="1" dirty="0">
                <a:effectLst/>
              </a:rPr>
              <a:t>修斯（</a:t>
            </a:r>
            <a:r>
              <a:rPr lang="en-US" altLang="zh-TW" b="1" dirty="0">
                <a:effectLst/>
              </a:rPr>
              <a:t>Arthur Hughes</a:t>
            </a:r>
            <a:r>
              <a:rPr lang="zh-TW" altLang="en-US" b="1" dirty="0">
                <a:effectLst/>
              </a:rPr>
              <a:t>）指出，顧客資料庫中有 </a:t>
            </a:r>
            <a:r>
              <a:rPr lang="en-US" altLang="zh-TW" b="1" dirty="0">
                <a:effectLst/>
                <a:highlight>
                  <a:srgbClr val="FFFF00"/>
                </a:highlight>
              </a:rPr>
              <a:t>3 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項重要指標，可以分析顧客的價值</a:t>
            </a:r>
            <a:endParaRPr lang="zh-TW" altLang="en-US" b="1" dirty="0">
              <a:effectLst/>
            </a:endParaRPr>
          </a:p>
          <a:p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R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：最近一次消費（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recency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）：</a:t>
            </a: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顧客上次消費時間愈近，價值愈大。</a:t>
            </a:r>
          </a:p>
          <a:p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F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：消費頻率（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frequency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）。</a:t>
            </a:r>
            <a:r>
              <a:rPr lang="zh-TW" altLang="en-US" b="1" dirty="0">
                <a:effectLst/>
              </a:rPr>
              <a:t>顧客在一個月或一年中，買了多少次東西？</a:t>
            </a: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購買頻率愈高，用戶價值愈大。</a:t>
            </a:r>
          </a:p>
          <a:p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：消費金額（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monetary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）。</a:t>
            </a:r>
            <a:r>
              <a:rPr lang="zh-TW" altLang="en-US" b="1" dirty="0">
                <a:effectLst/>
              </a:rPr>
              <a:t>顧客一共在產品上花了多少錢？創造了多少利潤？</a:t>
            </a: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消費金額愈高，用戶價值愈大。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4502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CB9BAE8-0F54-46F4-8BC1-51CC6CB0C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5336FBF-3A08-440C-9120-1353C865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 descr="5-4-1.PNG">
            <a:extLst>
              <a:ext uri="{FF2B5EF4-FFF2-40B4-BE49-F238E27FC236}">
                <a16:creationId xmlns:a16="http://schemas.microsoft.com/office/drawing/2014/main" id="{32215407-D2FF-43F1-A627-29075BD1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73" y="170834"/>
            <a:ext cx="9023027" cy="6300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31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556792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客戶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價值度的評鑑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4400" b="1" dirty="0">
                <a:effectLst/>
              </a:rPr>
              <a:t>分析報告：</a:t>
            </a:r>
            <a:endParaRPr lang="en-US" altLang="zh-CN" sz="4400" b="1" dirty="0">
              <a:effectLst/>
            </a:endParaRPr>
          </a:p>
          <a:p>
            <a:pPr lvl="1"/>
            <a:r>
              <a:rPr lang="en-US" altLang="zh-CN" sz="1800" b="1" dirty="0">
                <a:effectLst/>
                <a:hlinkClick r:id="rId2"/>
              </a:rPr>
              <a:t>https://colab.research.google.com/drive/1mqvr_AEj409bk41_uB7lRi-d2GhNgNaB?usp=sharing#scrollTo=j9QzfMdSODOy</a:t>
            </a:r>
            <a:endParaRPr lang="en-US" altLang="zh-CN" sz="1800" b="1" dirty="0">
              <a:effectLst/>
            </a:endParaRPr>
          </a:p>
          <a:p>
            <a:pPr lvl="1"/>
            <a:r>
              <a:rPr lang="zh-CN" altLang="en-US" sz="4400" b="1" dirty="0">
                <a:effectLst/>
              </a:rPr>
              <a:t>預測結果：</a:t>
            </a:r>
            <a:endParaRPr lang="zh-TW" altLang="en-US" sz="44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ACA4A4-47CF-421F-86FD-8EE4C5E6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1" y="5013176"/>
            <a:ext cx="8542857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041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2701482"/>
            <a:ext cx="8867328" cy="4156517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3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房價預測分析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讀取業主：影響房價的</a:t>
            </a:r>
            <a:r>
              <a:rPr lang="en-US" altLang="zh-CN" sz="3200" b="1" dirty="0">
                <a:effectLst/>
              </a:rPr>
              <a:t>13</a:t>
            </a:r>
            <a:r>
              <a:rPr lang="zh-CN" altLang="en-US" sz="3200" b="1" dirty="0">
                <a:effectLst/>
              </a:rPr>
              <a:t>個特徵參數</a:t>
            </a:r>
            <a:r>
              <a:rPr lang="zh-TW" altLang="en-US" sz="3200" b="1" dirty="0">
                <a:effectLst/>
              </a:rPr>
              <a:t>資料表</a:t>
            </a: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https://acupun.site/lecture/predict/example/resource/boston-chi.csv</a:t>
            </a:r>
            <a:endParaRPr lang="en-US" altLang="zh-TW" dirty="0">
              <a:effectLst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</a:rPr>
              <a:t>請預測</a:t>
            </a:r>
            <a:r>
              <a:rPr lang="zh-TW" altLang="en-US" b="1" dirty="0">
                <a:effectLst/>
              </a:rPr>
              <a:t>：當特徵變數</a:t>
            </a:r>
            <a:r>
              <a:rPr lang="en-US" altLang="zh-TW" b="1" dirty="0">
                <a:effectLst/>
              </a:rPr>
              <a:t>【</a:t>
            </a:r>
            <a:r>
              <a:rPr lang="zh-TW" altLang="en-US" b="1" dirty="0">
                <a:effectLst/>
              </a:rPr>
              <a:t>犯罪率，當地</a:t>
            </a:r>
            <a:r>
              <a:rPr lang="en-US" altLang="zh-TW" b="1" dirty="0">
                <a:effectLst/>
              </a:rPr>
              <a:t>2.5</a:t>
            </a:r>
            <a:r>
              <a:rPr lang="zh-TW" altLang="en-US" b="1" dirty="0">
                <a:effectLst/>
              </a:rPr>
              <a:t>萬平方英尺以上房子比例，非零售業的營業面積比例，是否靠近河邊，一氧化氮濃度，平均房間數，當地</a:t>
            </a:r>
            <a:r>
              <a:rPr lang="en-US" altLang="zh-TW" b="1" dirty="0">
                <a:effectLst/>
              </a:rPr>
              <a:t>1940</a:t>
            </a:r>
            <a:r>
              <a:rPr lang="zh-TW" altLang="en-US" b="1" dirty="0">
                <a:effectLst/>
              </a:rPr>
              <a:t>年前老房子比率，與波士頓工業區的距離，徑向公路的通達指數，每</a:t>
            </a:r>
            <a:r>
              <a:rPr lang="en-US" altLang="zh-TW" b="1" dirty="0">
                <a:effectLst/>
              </a:rPr>
              <a:t>1</a:t>
            </a:r>
            <a:r>
              <a:rPr lang="zh-TW" altLang="en-US" b="1" dirty="0">
                <a:effectLst/>
              </a:rPr>
              <a:t>萬美元的所需繳的財產稅，當地的老師比例，當地黑人比例，中下階級的比率，房價</a:t>
            </a:r>
            <a:r>
              <a:rPr lang="en-US" altLang="zh-TW" b="1" dirty="0">
                <a:effectLst/>
              </a:rPr>
              <a:t>】</a:t>
            </a:r>
          </a:p>
          <a:p>
            <a:pPr lvl="1"/>
            <a:r>
              <a:rPr lang="en-US" altLang="zh-TW" b="1" dirty="0">
                <a:effectLst/>
              </a:rPr>
              <a:t>=[[0.00632, 18.0, 2.31, 0, 0.538, 6.575, 65.2, 4.0900, 1, 296, 15.3, 396.90, 4.98]]</a:t>
            </a:r>
            <a:r>
              <a:rPr lang="zh-TW" altLang="en-US" b="1" dirty="0">
                <a:effectLst/>
              </a:rPr>
              <a:t>時，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房價</a:t>
            </a:r>
            <a:r>
              <a:rPr lang="en-US" altLang="zh-TW" b="1" dirty="0">
                <a:effectLst/>
                <a:highlight>
                  <a:srgbClr val="FFFF00"/>
                </a:highlight>
              </a:rPr>
              <a:t>=?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CC2817-5164-41CE-97DC-3A7BF7A0BEBA}"/>
              </a:ext>
            </a:extLst>
          </p:cNvPr>
          <p:cNvGraphicFramePr>
            <a:graphicFrameLocks noGrp="1"/>
          </p:cNvGraphicFramePr>
          <p:nvPr/>
        </p:nvGraphicFramePr>
        <p:xfrm>
          <a:off x="0" y="1422222"/>
          <a:ext cx="9130644" cy="100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4099667512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351453049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6073419"/>
                    </a:ext>
                  </a:extLst>
                </a:gridCol>
              </a:tblGrid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2693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412776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3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房價預測分析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4000" b="1" dirty="0">
                <a:effectLst/>
              </a:rPr>
              <a:t>分析報告：</a:t>
            </a:r>
            <a:endParaRPr lang="en-US" altLang="zh-CN" sz="4000" b="1" dirty="0">
              <a:effectLst/>
            </a:endParaRPr>
          </a:p>
          <a:p>
            <a:pPr lvl="1"/>
            <a:r>
              <a:rPr lang="en-US" altLang="zh-CN" sz="1800" b="1" dirty="0">
                <a:effectLst/>
                <a:hlinkClick r:id="rId2"/>
              </a:rPr>
              <a:t>https://colab.research.google.com/drive/1WhvTGxZmIJoMZlZWe1xiAvtX7-CVjbp5?usp=sharing#scrollTo=PBVhChI38SMu</a:t>
            </a:r>
            <a:endParaRPr lang="en-US" altLang="zh-CN" sz="1800" b="1" dirty="0">
              <a:effectLst/>
            </a:endParaRPr>
          </a:p>
          <a:p>
            <a:pPr lvl="1"/>
            <a:r>
              <a:rPr lang="zh-CN" altLang="en-US" sz="4000" b="1" dirty="0">
                <a:effectLst/>
              </a:rPr>
              <a:t>預測結果：</a:t>
            </a:r>
            <a:endParaRPr lang="zh-TW" altLang="en-US" sz="40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0F564D-A30C-45AA-9D5A-B3EA0D1A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71" y="4191727"/>
            <a:ext cx="8542857" cy="2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734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2701482"/>
            <a:ext cx="8867328" cy="415651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4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信用卡盜刷詐欺預測分析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讀取業主：歐盟某公司</a:t>
            </a:r>
            <a:r>
              <a:rPr lang="en-US" altLang="zh-CN" sz="3200" b="1" dirty="0">
                <a:effectLst/>
              </a:rPr>
              <a:t>28</a:t>
            </a:r>
            <a:r>
              <a:rPr lang="zh-CN" altLang="en-US" sz="3200" b="1" dirty="0">
                <a:effectLst/>
              </a:rPr>
              <a:t>萬筆信用卡</a:t>
            </a:r>
            <a:r>
              <a:rPr lang="zh-TW" altLang="en-US" sz="3200" b="1" dirty="0">
                <a:effectLst/>
              </a:rPr>
              <a:t>資料表</a:t>
            </a:r>
          </a:p>
          <a:p>
            <a:pPr lvl="1"/>
            <a:r>
              <a:rPr lang="en-US" altLang="zh-TW" dirty="0">
                <a:effectLst/>
                <a:hlinkClick r:id="rId2"/>
              </a:rPr>
              <a:t>https://acupun.site/lecture/predict/example/resource/creditcard-chi.csv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</a:rPr>
              <a:t>請做預測</a:t>
            </a:r>
            <a:r>
              <a:rPr lang="zh-TW" altLang="en-US" b="1" dirty="0">
                <a:effectLst/>
              </a:rPr>
              <a:t>，歐洲信用卡公司，當</a:t>
            </a:r>
            <a:r>
              <a:rPr lang="en-US" altLang="zh-TW" b="1" dirty="0">
                <a:effectLst/>
              </a:rPr>
              <a:t>A</a:t>
            </a:r>
            <a:r>
              <a:rPr lang="zh-TW" altLang="en-US" b="1" dirty="0">
                <a:effectLst/>
              </a:rPr>
              <a:t>客戶的</a:t>
            </a:r>
            <a:r>
              <a:rPr lang="en-US" altLang="zh-TW" b="1" dirty="0">
                <a:effectLst/>
              </a:rPr>
              <a:t>29</a:t>
            </a:r>
            <a:r>
              <a:rPr lang="zh-TW" altLang="en-US" b="1" dirty="0">
                <a:effectLst/>
              </a:rPr>
              <a:t>個特徵值是：</a:t>
            </a:r>
            <a:r>
              <a:rPr lang="en-US" altLang="zh-TW" b="1" dirty="0">
                <a:effectLst/>
              </a:rPr>
              <a:t>【v1,v2,v3,v4,v5.....】=【 Female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0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Yes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No</a:t>
            </a:r>
            <a:r>
              <a:rPr lang="zh-TW" altLang="en-US" b="1" dirty="0">
                <a:effectLst/>
              </a:rPr>
              <a:t>，</a:t>
            </a:r>
            <a:r>
              <a:rPr lang="en-US" altLang="zh-TW" b="1" dirty="0">
                <a:effectLst/>
              </a:rPr>
              <a:t>1</a:t>
            </a:r>
            <a:r>
              <a:rPr lang="zh-TW" altLang="en-US" b="1" dirty="0">
                <a:effectLst/>
              </a:rPr>
              <a:t>， </a:t>
            </a:r>
            <a:r>
              <a:rPr lang="en-US" altLang="zh-TW" b="1" dirty="0">
                <a:effectLst/>
              </a:rPr>
              <a:t>No.....】</a:t>
            </a:r>
            <a:r>
              <a:rPr lang="zh-TW" altLang="en-US" b="1" dirty="0">
                <a:effectLst/>
              </a:rPr>
              <a:t>，</a:t>
            </a: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</a:rPr>
              <a:t>請問</a:t>
            </a:r>
            <a:r>
              <a:rPr lang="en-US" altLang="zh-TW" b="1" dirty="0">
                <a:effectLst/>
                <a:highlight>
                  <a:srgbClr val="FFFF00"/>
                </a:highlight>
              </a:rPr>
              <a:t>A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客戶是否會盜刷詐欺信用卡？</a:t>
            </a: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CC2817-5164-41CE-97DC-3A7BF7A0BEBA}"/>
              </a:ext>
            </a:extLst>
          </p:cNvPr>
          <p:cNvGraphicFramePr>
            <a:graphicFrameLocks noGrp="1"/>
          </p:cNvGraphicFramePr>
          <p:nvPr/>
        </p:nvGraphicFramePr>
        <p:xfrm>
          <a:off x="0" y="1422222"/>
          <a:ext cx="9130644" cy="1005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4099667512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351453049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6073419"/>
                    </a:ext>
                  </a:extLst>
                </a:gridCol>
              </a:tblGrid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638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5595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556792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4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信用卡盜刷詐欺預測分析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600" b="1" dirty="0">
                <a:effectLst/>
              </a:rPr>
              <a:t>分析報告：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2000" b="1" dirty="0">
                <a:effectLst/>
                <a:hlinkClick r:id="rId2"/>
              </a:rPr>
              <a:t>https://colab.research.google.com/drive/1a0ik0XQDONem_kfd_OhMktlXHlIJlZVf?usp=sharing#scrollTo=PBVhChI38SMu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3600" b="1" dirty="0">
                <a:effectLst/>
              </a:rPr>
              <a:t>預測結果：</a:t>
            </a:r>
            <a:endParaRPr lang="zh-TW" altLang="en-US" sz="36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F49B75-6741-44AE-917A-35AB38F63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915124"/>
            <a:ext cx="4114286" cy="3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44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556792"/>
            <a:ext cx="8867328" cy="5301207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effectLst/>
              </a:rPr>
              <a:t>範例</a:t>
            </a:r>
            <a:r>
              <a:rPr lang="en-US" altLang="zh-CN" sz="3600" b="1" dirty="0">
                <a:effectLst/>
              </a:rPr>
              <a:t>4</a:t>
            </a:r>
            <a:r>
              <a:rPr lang="zh-CN" altLang="en-US" sz="3600" b="1" dirty="0">
                <a:effectLst/>
              </a:rPr>
              <a:t>：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信用卡盜刷詐欺預測分析</a:t>
            </a:r>
            <a:endParaRPr lang="en-US" altLang="zh-CN" sz="36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600" b="1" dirty="0">
                <a:effectLst/>
                <a:highlight>
                  <a:srgbClr val="FFFF00"/>
                </a:highlight>
              </a:rPr>
              <a:t>你預測的準不準確呢？</a:t>
            </a:r>
            <a:endParaRPr lang="en-US" altLang="zh-CN" sz="36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zh-CN" altLang="en-US" sz="3600" b="1" dirty="0">
                <a:effectLst/>
              </a:rPr>
              <a:t>計算所建立的</a:t>
            </a:r>
            <a:r>
              <a:rPr lang="en-US" altLang="zh-CN" sz="3600" b="1" dirty="0">
                <a:effectLst/>
              </a:rPr>
              <a:t>AI</a:t>
            </a:r>
            <a:r>
              <a:rPr lang="zh-CN" altLang="en-US" sz="3600" b="1" dirty="0">
                <a:effectLst/>
              </a:rPr>
              <a:t>模型整體準確率：</a:t>
            </a:r>
            <a:endParaRPr lang="zh-TW" altLang="en-US" sz="3600" b="1" dirty="0">
              <a:effectLst/>
            </a:endParaRPr>
          </a:p>
          <a:p>
            <a:pPr lvl="1"/>
            <a:endParaRPr lang="en-US" altLang="zh-CN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+mn-lt"/>
                <a:ea typeface="+mn-ea"/>
                <a:cs typeface="+mn-cs"/>
              </a:rPr>
              <a:t>進階資料分析</a:t>
            </a:r>
            <a:br>
              <a:rPr lang="en-US" altLang="zh-CN" sz="5400" b="1" dirty="0">
                <a:latin typeface="+mn-lt"/>
                <a:ea typeface="+mn-ea"/>
                <a:cs typeface="+mn-cs"/>
              </a:rPr>
            </a:br>
            <a:r>
              <a:rPr lang="zh-CN" altLang="en-US" sz="5400" b="1" dirty="0">
                <a:latin typeface="+mn-lt"/>
                <a:ea typeface="+mn-ea"/>
                <a:cs typeface="+mn-cs"/>
              </a:rPr>
              <a:t>課程的產出</a:t>
            </a:r>
            <a:endParaRPr lang="zh-TW" altLang="en-US" sz="5400" b="1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3CEFF5-896F-43C7-891A-7B764E6A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6" y="4005064"/>
            <a:ext cx="8238095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3046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96944" cy="554461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你有沒有辦法？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當拿到任何的商業資料集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都有能力做出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CN" altLang="en-US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基礎數據分析報告</a:t>
            </a:r>
            <a:endParaRPr lang="en-US" altLang="zh-CN" sz="60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CN" altLang="en-US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進階預測分析報告</a:t>
            </a:r>
            <a:endParaRPr lang="en-US" altLang="zh-CN" sz="60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047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lnSpcReduction="10000"/>
          </a:bodyPr>
          <a:lstStyle/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建議可以同步開啟</a:t>
            </a:r>
            <a:r>
              <a:rPr lang="zh-TW" altLang="zh-TW" sz="28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線上教學會議室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，能更清楚地看到程式碼的內容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有時候有些地方會稍快</a:t>
            </a:r>
            <a:endParaRPr lang="en-US" altLang="zh-TW" sz="28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我覺得畫圖表的內容可以增加，例如如何畫圓餅圖或者線型圖。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希望老師教學速度再快一點 教學範圍在廣一點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希望碩士班能一直有老師的開課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希望作業量減少</a:t>
            </a:r>
            <a:r>
              <a:rPr lang="zh-CN" altLang="en-US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很難吸收</a:t>
            </a:r>
            <a:endParaRPr lang="en-US" altLang="zh-TW" sz="28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作業太少，我覺得不夠。</a:t>
            </a:r>
            <a:endParaRPr lang="en-US" altLang="zh-TW" sz="2800" b="1" dirty="0">
              <a:solidFill>
                <a:srgbClr val="0070C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希望老師可以把每分程式碼的編號都標清楚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老師</a:t>
            </a:r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~~~ </a:t>
            </a:r>
            <a:r>
              <a:rPr lang="zh-TW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作業太多了</a:t>
            </a:r>
            <a:endParaRPr lang="zh-TW" altLang="en-US" sz="28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學生教學評量反應意見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8221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96944" cy="554461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如何才有能力用自己的想法分析，寫出來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5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關鍵是必須要先內化成自己的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1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這是一種硬實力</a:t>
            </a:r>
            <a:endParaRPr lang="en-US" altLang="zh-CN" sz="61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24983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79FF4A-BECF-499F-B0BE-FE8D9EDF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>
                <a:highlight>
                  <a:srgbClr val="FFFF00"/>
                </a:highlight>
              </a:rPr>
              <a:t>情況</a:t>
            </a:r>
            <a:r>
              <a:rPr lang="en-US" altLang="zh-CN" sz="4000" b="1" dirty="0">
                <a:highlight>
                  <a:srgbClr val="FFFF00"/>
                </a:highlight>
              </a:rPr>
              <a:t>1</a:t>
            </a:r>
            <a:r>
              <a:rPr lang="zh-CN" altLang="en-US" sz="4000" b="1" dirty="0">
                <a:highlight>
                  <a:srgbClr val="FFFF00"/>
                </a:highlight>
              </a:rPr>
              <a:t>：長期的程式訓練</a:t>
            </a:r>
            <a:endParaRPr lang="en-US" altLang="zh-CN" sz="4000" b="1" dirty="0">
              <a:highlight>
                <a:srgbClr val="FFFF00"/>
              </a:highlight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</a:rPr>
              <a:t>例如，資訊科系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r>
              <a:rPr lang="zh-CN" altLang="en-US" sz="4000" b="1" dirty="0"/>
              <a:t>或是</a:t>
            </a:r>
            <a:endParaRPr lang="en-US" altLang="zh-CN" sz="4000" b="1" dirty="0"/>
          </a:p>
          <a:p>
            <a:r>
              <a:rPr lang="zh-CN" altLang="en-US" sz="4000" b="1" dirty="0">
                <a:highlight>
                  <a:srgbClr val="FFFF00"/>
                </a:highlight>
              </a:rPr>
              <a:t>情況</a:t>
            </a:r>
            <a:r>
              <a:rPr lang="en-US" altLang="zh-CN" sz="4000" b="1" dirty="0">
                <a:highlight>
                  <a:srgbClr val="FFFF00"/>
                </a:highlight>
              </a:rPr>
              <a:t>2</a:t>
            </a:r>
            <a:r>
              <a:rPr lang="zh-CN" altLang="en-US" sz="4000" b="1" dirty="0">
                <a:highlight>
                  <a:srgbClr val="FFFF00"/>
                </a:highlight>
              </a:rPr>
              <a:t>：內化的程度足夠</a:t>
            </a:r>
            <a:endParaRPr lang="en-US" altLang="zh-CN" sz="4000" b="1" dirty="0">
              <a:highlight>
                <a:srgbClr val="FFFF00"/>
              </a:highlight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</a:rPr>
              <a:t>例如，課程的訓練足夠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lvl="1"/>
            <a:endParaRPr lang="en-US" altLang="zh-CN" sz="3600" b="1" dirty="0"/>
          </a:p>
          <a:p>
            <a:r>
              <a:rPr lang="zh-CN" altLang="en-US" sz="4800" b="1" dirty="0">
                <a:solidFill>
                  <a:srgbClr val="7030A0"/>
                </a:solidFill>
              </a:rPr>
              <a:t>內化是什麼，如何才能內化？</a:t>
            </a:r>
            <a:endParaRPr lang="en-US" altLang="zh-CN" sz="4800" b="1" dirty="0">
              <a:solidFill>
                <a:srgbClr val="7030A0"/>
              </a:solidFill>
            </a:endParaRPr>
          </a:p>
          <a:p>
            <a:pPr lvl="1"/>
            <a:endParaRPr lang="en-US" altLang="zh-CN" sz="3600" b="1" dirty="0"/>
          </a:p>
          <a:p>
            <a:pPr lvl="1"/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9CA51F-2A5B-4A1F-BFD0-2698FAF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什麼情況才敢去做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數據分析的資訊相關工作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21211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79FF4A-BECF-499F-B0BE-FE8D9EDF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000" b="1" dirty="0"/>
              <a:t>1.</a:t>
            </a:r>
            <a:r>
              <a:rPr lang="zh-CN" altLang="en-US" sz="4000" b="1" dirty="0"/>
              <a:t>寫程式有內化的人</a:t>
            </a:r>
            <a:endParaRPr lang="en-US" altLang="zh-CN" sz="4000" b="1" dirty="0"/>
          </a:p>
          <a:p>
            <a:pPr lvl="1"/>
            <a:r>
              <a:rPr lang="zh-CN" altLang="en-US" sz="3600" b="1" dirty="0"/>
              <a:t>會有</a:t>
            </a:r>
            <a:r>
              <a:rPr lang="en-US" altLang="zh-CN" sz="3600" b="1" dirty="0"/>
              <a:t>『</a:t>
            </a:r>
            <a:r>
              <a:rPr lang="zh-CN" altLang="en-US" sz="3600" b="1" dirty="0"/>
              <a:t>程式腦</a:t>
            </a:r>
            <a:r>
              <a:rPr lang="en-US" altLang="zh-CN" sz="3600" b="1" dirty="0"/>
              <a:t>』</a:t>
            </a:r>
            <a:r>
              <a:rPr lang="zh-CN" altLang="en-US" sz="3600" b="1" dirty="0"/>
              <a:t>被訓練出來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這時，下筆有神，，會有成就感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他會把寫程式當作</a:t>
            </a:r>
            <a:r>
              <a:rPr lang="en-US" altLang="zh-CN" sz="3600" b="1" dirty="0"/>
              <a:t>『</a:t>
            </a:r>
            <a:r>
              <a:rPr lang="zh-CN" altLang="en-US" sz="3600" b="1" dirty="0"/>
              <a:t>創作</a:t>
            </a:r>
            <a:r>
              <a:rPr lang="en-US" altLang="zh-CN" sz="3600" b="1" dirty="0"/>
              <a:t>』</a:t>
            </a:r>
            <a:r>
              <a:rPr lang="zh-CN" altLang="en-US" sz="3600" b="1" dirty="0"/>
              <a:t>，覺得有趣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他就敢，以此當作職業，不怕</a:t>
            </a:r>
            <a:endParaRPr lang="en-US" altLang="zh-CN" sz="3600" b="1" dirty="0"/>
          </a:p>
          <a:p>
            <a:r>
              <a:rPr lang="en-US" altLang="zh-CN" sz="4000" b="1" dirty="0"/>
              <a:t>2.</a:t>
            </a:r>
            <a:r>
              <a:rPr lang="zh-CN" altLang="en-US" sz="4000" b="1" dirty="0"/>
              <a:t>如何才能內化</a:t>
            </a:r>
            <a:endParaRPr lang="en-US" altLang="zh-CN" sz="4000" b="1" dirty="0"/>
          </a:p>
          <a:p>
            <a:pPr lvl="1"/>
            <a:r>
              <a:rPr lang="en-US" altLang="zh-CN" sz="3600" b="1" dirty="0">
                <a:solidFill>
                  <a:srgbClr val="C00000"/>
                </a:solidFill>
              </a:rPr>
              <a:t>200</a:t>
            </a:r>
            <a:r>
              <a:rPr lang="zh-CN" altLang="en-US" sz="3600" b="1" dirty="0">
                <a:solidFill>
                  <a:srgbClr val="C00000"/>
                </a:solidFill>
              </a:rPr>
              <a:t>題訓練（考試，作業，</a:t>
            </a:r>
            <a:r>
              <a:rPr lang="en-US" altLang="zh-CN" sz="3600" b="1" dirty="0">
                <a:solidFill>
                  <a:srgbClr val="C00000"/>
                </a:solidFill>
              </a:rPr>
              <a:t>side project</a:t>
            </a:r>
          </a:p>
          <a:p>
            <a:pPr lvl="1"/>
            <a:r>
              <a:rPr lang="zh-CN" altLang="en-US" sz="3600" b="1" dirty="0"/>
              <a:t>只要不是抄來的，慢慢就會內化，慢慢就會長出</a:t>
            </a:r>
            <a:r>
              <a:rPr lang="en-US" altLang="zh-CN" sz="3600" b="1" dirty="0"/>
              <a:t>『</a:t>
            </a:r>
            <a:r>
              <a:rPr lang="zh-CN" altLang="en-US" sz="3600" b="1" dirty="0"/>
              <a:t>程式腦</a:t>
            </a:r>
            <a:r>
              <a:rPr lang="en-US" altLang="zh-CN" sz="3600" b="1" dirty="0"/>
              <a:t>』</a:t>
            </a:r>
          </a:p>
          <a:p>
            <a:pPr lvl="1"/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9CA51F-2A5B-4A1F-BFD0-2698FAF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內化是什麼，如何才能內化？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83766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79FF4A-BECF-499F-B0BE-FE8D9EDF5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1054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3.</a:t>
            </a:r>
            <a:r>
              <a:rPr lang="zh-CN" altLang="en-US" sz="4000" b="1" dirty="0"/>
              <a:t> 內化，就是</a:t>
            </a:r>
            <a:endParaRPr lang="en-US" altLang="zh-CN" sz="4000" b="1" dirty="0"/>
          </a:p>
          <a:p>
            <a:pPr lvl="1"/>
            <a:r>
              <a:rPr lang="zh-CN" altLang="en-US" sz="3600" b="1" dirty="0"/>
              <a:t>你終於有一套自己的想法（</a:t>
            </a:r>
            <a:r>
              <a:rPr lang="en-US" altLang="zh-CN" sz="3600" b="1" dirty="0"/>
              <a:t>code</a:t>
            </a:r>
            <a:r>
              <a:rPr lang="zh-CN" altLang="en-US" sz="3600" b="1" dirty="0"/>
              <a:t>）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可以堆湊這些想法，發揮創意，自由揮灑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竟然，最後達成自己想要解決的目的</a:t>
            </a:r>
            <a:endParaRPr lang="en-US" altLang="zh-CN" sz="3600" b="1" dirty="0"/>
          </a:p>
          <a:p>
            <a:pPr lvl="1"/>
            <a:endParaRPr lang="en-US" altLang="zh-CN" sz="3600" b="1" dirty="0"/>
          </a:p>
          <a:p>
            <a:pPr lvl="1"/>
            <a:r>
              <a:rPr lang="zh-CN" altLang="en-US" sz="3600" b="1" dirty="0"/>
              <a:t>長出，程式腦</a:t>
            </a:r>
            <a:endParaRPr lang="en-US" altLang="zh-CN" sz="3600" b="1" dirty="0"/>
          </a:p>
          <a:p>
            <a:pPr lvl="1"/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9CA51F-2A5B-4A1F-BFD0-2698FAF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內化是什麼，如何才能內化？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57917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8892480" cy="5544616"/>
          </a:xfrm>
        </p:spPr>
        <p:txBody>
          <a:bodyPr>
            <a:normAutofit fontScale="92500"/>
          </a:bodyPr>
          <a:lstStyle/>
          <a:p>
            <a:pPr algn="ctr"/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所以，內化的目的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是為了讓你敢把它當作職業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是以培養職場技能的角度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來訓練的</a:t>
            </a:r>
            <a:endParaRPr lang="en-US" altLang="zh-CN" sz="6100" b="1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8287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548680"/>
            <a:ext cx="8496944" cy="554461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有同學會問：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我以後又不要當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工程師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/AI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分析師，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為什麼要學會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『</a:t>
            </a:r>
            <a:r>
              <a:rPr lang="zh-CN" altLang="en-US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進階預測分析報告</a:t>
            </a:r>
            <a:r>
              <a:rPr lang="en-US" altLang="zh-CN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』</a:t>
            </a:r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66486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預測型資料分析：較困難，較有價值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8F05E6-ECE5-4E44-AD66-F8B835635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382" y="1600200"/>
            <a:ext cx="9144000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6902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r>
              <a:rPr lang="en-US" altLang="zh-CN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：可以先進行預測（</a:t>
            </a:r>
            <a:r>
              <a:rPr lang="zh-CN" altLang="en-US" sz="4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預測下週銷量）</a:t>
            </a:r>
            <a:endParaRPr lang="en-US" altLang="zh-CN" sz="46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r>
              <a:rPr lang="en-US" altLang="zh-CN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能夠看出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影響銷量，關鍵的參數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是哪一個？</a:t>
            </a:r>
            <a:endParaRPr lang="en-US" altLang="zh-CN" sz="48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也就是找出影響銷量，最重要的因素</a:t>
            </a:r>
            <a:endParaRPr lang="en-US" altLang="zh-CN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所以學</a:t>
            </a:r>
            <a:r>
              <a:rPr lang="en-US" altLang="zh-CN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的好處是：</a:t>
            </a:r>
            <a:endParaRPr lang="en-US" altLang="zh-CN" sz="4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在預測過程中，可以找出影響銷量的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關鍵因子，這個很重要</a:t>
            </a:r>
            <a:endParaRPr lang="zh-TW" altLang="en-US" sz="4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為什麼要學數據的人工智慧？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3391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影響客戶價值度的參數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R,F,M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</a:t>
            </a:r>
            <a:endParaRPr lang="zh-TW" altLang="en-US" sz="3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預測型資料分析：可以找到影響力大的參數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D056F1-8CE1-484D-80B8-5A3EBEC3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5781"/>
            <a:ext cx="7485714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1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C4E5B4-5EF9-48AC-B2B7-95117B9E5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D9A5F2-A3C1-4805-9D4F-45BD9F50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影響是否得到糖尿病的前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個影響因子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FD3979-9338-4973-AB73-326703C8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417638"/>
            <a:ext cx="6787701" cy="51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881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58D250-C1FB-4A5B-BD1C-2FCA5247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希望老師記得要給下課休息時間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麻煩北科提供電腦教室給這種需要用到電腦操作的課程，不然在一般教室上課很痛苦。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希望可以配一間電腦教室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在考試的時候可以不用給太多提示。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建議學校真的要撥給這堂課電腦教室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建議優化教學網站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教室充電設備不足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老師可以教慢一點 我真的不會</a:t>
            </a:r>
            <a:endParaRPr lang="en-US" altLang="zh-TW" sz="28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希望老師可以準時上下課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希望可以換電腦教室，不然看不到老師的操作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有時候講課程慢一點點</a:t>
            </a:r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</a:p>
          <a:p>
            <a:pPr lvl="1"/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可以錄影，（後面有開始錄）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B0C77A1-4805-41EE-A19C-53B5F1AA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學生教學評量反應意見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7706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971906" cy="4032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這種技術在人工智慧領域稱為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Selection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</a:p>
        </p:txBody>
      </p:sp>
    </p:spTree>
    <p:extLst>
      <p:ext uri="{BB962C8B-B14F-4D97-AF65-F5344CB8AC3E}">
        <p14:creationId xmlns:p14="http://schemas.microsoft.com/office/powerpoint/2010/main" val="8987613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68" y="476672"/>
            <a:ext cx="8748464" cy="5544616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有同學又會問：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我以後又不要當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分析師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en-US" altLang="zh-CN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83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年有一家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國內的大型教學醫院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邀請，與他們合作產學計劃，進行院內各單位的人工智慧轉型，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每個單位都要結合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轉型</a:t>
            </a:r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的今天，因為</a:t>
            </a:r>
            <a:r>
              <a:rPr lang="en-US" altLang="zh-CN" sz="3600" b="1" dirty="0" err="1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的狂潮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未來各個產業的人工智慧轉型，已經是無法避免了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因為當對手公司都已經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轉型了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你們公司再不轉型，只會落後越來越多</a:t>
            </a:r>
            <a:endParaRPr lang="zh-TW" altLang="en-US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en-US" altLang="zh-CN" sz="4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9833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 fontScale="92500"/>
          </a:bodyPr>
          <a:lstStyle/>
          <a:p>
            <a:r>
              <a:rPr lang="en-US" altLang="zh-CN" sz="5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5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年後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(2033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的那個時候，</a:t>
            </a:r>
            <a:r>
              <a:rPr lang="en-US" altLang="zh-CN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5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只會比現在更落實在每個產業內</a:t>
            </a:r>
            <a:endParaRPr lang="en-US" altLang="zh-CN" sz="5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你若有</a:t>
            </a:r>
            <a:r>
              <a:rPr lang="zh-CN" altLang="en-US" sz="5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內化實力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，跟得上時代，</a:t>
            </a:r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就不怕被解職，不怕找不到工作</a:t>
            </a:r>
            <a:endParaRPr lang="zh-TW" altLang="en-US" sz="5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en-US" altLang="zh-CN" sz="4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6001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68" y="476672"/>
            <a:ext cx="8748464" cy="5544616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有同學又會問：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我以後又不要數據分析師</a:t>
            </a:r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CN" sz="6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zh-CN" altLang="en-US" sz="60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zh-CN" altLang="en-US" sz="61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07535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你們大多數人未來，應該都還是投履歷應徵</a:t>
            </a:r>
            <a:r>
              <a:rPr lang="en-US" altLang="zh-CN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人資，行銷，財管</a:t>
            </a:r>
            <a:r>
              <a:rPr lang="en-US" altLang="zh-CN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…』</a:t>
            </a:r>
            <a:r>
              <a:rPr lang="zh-CN" altLang="en-US" sz="5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的工作</a:t>
            </a:r>
            <a:endParaRPr lang="en-US" altLang="zh-CN" sz="5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但是履歷裡面放了你的</a:t>
            </a:r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種技能證明</a:t>
            </a:r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作品集</a:t>
            </a:r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基礎數據分析</a:t>
            </a:r>
            <a:endParaRPr lang="en-US" altLang="zh-CN" sz="5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基礎數據分析</a:t>
            </a:r>
            <a:endParaRPr lang="en-US" altLang="zh-CN" sz="5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進階資料分析與預測，重要因子分析</a:t>
            </a:r>
            <a:endParaRPr lang="en-US" altLang="zh-CN" sz="5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有了未來最熱門技能的佐證</a:t>
            </a:r>
            <a:r>
              <a:rPr lang="zh-CN" altLang="en-US" sz="7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7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自然地可以</a:t>
            </a:r>
            <a:r>
              <a:rPr lang="zh-CN" altLang="en-US" sz="7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增加你錄取</a:t>
            </a:r>
            <a:r>
              <a:rPr lang="en-US" altLang="zh-CN" sz="7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7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好公司，好工作</a:t>
            </a:r>
            <a:r>
              <a:rPr lang="en-US" altLang="zh-CN" sz="7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7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的機會</a:t>
            </a:r>
            <a:endParaRPr lang="zh-TW" altLang="en-US" sz="73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zh-CN" altLang="en-US" sz="4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77951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現在國內外大部分頂尖大學科系的碩士班博士班，都需要處理實驗的數據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問卷調查數據，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因此，教授們會經常拿些數據要你來分析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人工智慧的預測分析，是很容易變成你的碩士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博士論文主題的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為什麼要學</a:t>
            </a:r>
            <a:r>
              <a:rPr lang="zh-CN" altLang="en-US" sz="4400" b="1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資料分析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36615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30" y="-1251520"/>
            <a:ext cx="9144000" cy="5904656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現在數據分析師很熱門</a:t>
            </a:r>
            <a:endParaRPr lang="en-US" altLang="zh-CN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那</a:t>
            </a:r>
            <a:r>
              <a:rPr lang="en-US" altLang="zh-CN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CN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年後呢？</a:t>
            </a:r>
            <a:endParaRPr lang="en-US" altLang="zh-CN" sz="61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87921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這幾年數據分析師很熱門，職缺供不應求，吸引很多非相關科系學生投入市場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年後，也是這樣嗎？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現在數據分析師很熱門</a:t>
            </a:r>
            <a:br>
              <a:rPr lang="en-US" altLang="zh-CN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那</a:t>
            </a:r>
            <a: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年後呢？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87146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老師大膽猜測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年後，數據分析一樣很重要，可能更重要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但是數據分析的專門職缺，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6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可能會越來越少</a:t>
            </a:r>
            <a:endParaRPr lang="en-US" altLang="zh-CN" sz="44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366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6000" dirty="0"/>
              <a:t>這</a:t>
            </a:r>
            <a:r>
              <a:rPr lang="zh-CN" altLang="en-US" sz="6000" b="1" dirty="0">
                <a:latin typeface="+mn-lt"/>
                <a:ea typeface="+mn-ea"/>
                <a:cs typeface="+mn-cs"/>
              </a:rPr>
              <a:t>門課要不要選修？</a:t>
            </a:r>
            <a:endParaRPr lang="zh-TW" altLang="en-US" sz="6000" b="1" dirty="0">
              <a:latin typeface="+mn-lt"/>
              <a:ea typeface="+mn-ea"/>
              <a:cs typeface="+mn-cs"/>
            </a:endParaRPr>
          </a:p>
        </p:txBody>
      </p:sp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2E86A9D0-3FB2-4C8B-907C-2384DB4A0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556792"/>
            <a:ext cx="8784976" cy="5148808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這種</a:t>
            </a:r>
            <a:r>
              <a:rPr lang="en-US" altLang="zh-CN" dirty="0"/>
              <a:t>『</a:t>
            </a:r>
            <a:r>
              <a:rPr lang="zh-CN" altLang="en-US" dirty="0">
                <a:solidFill>
                  <a:srgbClr val="7030A0"/>
                </a:solidFill>
              </a:rPr>
              <a:t>程式課，技能課</a:t>
            </a:r>
            <a:r>
              <a:rPr lang="en-US" altLang="zh-CN" dirty="0"/>
              <a:t>』</a:t>
            </a:r>
            <a:r>
              <a:rPr lang="zh-CN" altLang="en-US" dirty="0"/>
              <a:t>的特色</a:t>
            </a:r>
            <a:endParaRPr lang="en-US" altLang="zh-CN" dirty="0"/>
          </a:p>
          <a:p>
            <a:pPr lvl="1"/>
            <a:r>
              <a:rPr lang="zh-CN" altLang="en-US" sz="3900" dirty="0">
                <a:solidFill>
                  <a:srgbClr val="C00000"/>
                </a:solidFill>
              </a:rPr>
              <a:t>今天所教的，是上週學過的繼續深入</a:t>
            </a:r>
            <a:endParaRPr lang="en-US" altLang="zh-CN" sz="3900" dirty="0">
              <a:solidFill>
                <a:srgbClr val="C00000"/>
              </a:solidFill>
            </a:endParaRPr>
          </a:p>
          <a:p>
            <a:pPr lvl="1"/>
            <a:r>
              <a:rPr lang="zh-CN" altLang="en-US" sz="3900" dirty="0">
                <a:solidFill>
                  <a:srgbClr val="C00000"/>
                </a:solidFill>
              </a:rPr>
              <a:t>今天用的軟體，是上週安裝的</a:t>
            </a:r>
            <a:endParaRPr lang="en-US" altLang="zh-CN" sz="3900" dirty="0">
              <a:solidFill>
                <a:srgbClr val="C00000"/>
              </a:solidFill>
            </a:endParaRPr>
          </a:p>
          <a:p>
            <a:r>
              <a:rPr lang="zh-CN" altLang="en-US" sz="4400" b="1" dirty="0">
                <a:highlight>
                  <a:srgbClr val="FFFF00"/>
                </a:highlight>
              </a:rPr>
              <a:t>如果你缺課</a:t>
            </a:r>
            <a:r>
              <a:rPr lang="en-US" altLang="zh-CN" sz="4400" b="1" dirty="0">
                <a:highlight>
                  <a:srgbClr val="FFFF00"/>
                </a:highlight>
              </a:rPr>
              <a:t>2</a:t>
            </a:r>
            <a:r>
              <a:rPr lang="zh-CN" altLang="en-US" sz="4400" b="1" dirty="0">
                <a:highlight>
                  <a:srgbClr val="FFFF00"/>
                </a:highlight>
              </a:rPr>
              <a:t>次，大概就跟不上了</a:t>
            </a:r>
            <a:endParaRPr lang="en-US" altLang="zh-CN" sz="4400" b="1" dirty="0">
              <a:highlight>
                <a:srgbClr val="FFFF00"/>
              </a:highlight>
            </a:endParaRPr>
          </a:p>
          <a:p>
            <a:r>
              <a:rPr lang="zh-CN" altLang="en-US" sz="4400" b="1" dirty="0"/>
              <a:t>舉例：</a:t>
            </a:r>
            <a:r>
              <a:rPr lang="zh-CN" altLang="en-US" sz="4400" dirty="0">
                <a:solidFill>
                  <a:srgbClr val="7030A0"/>
                </a:solidFill>
              </a:rPr>
              <a:t>上</a:t>
            </a:r>
            <a:r>
              <a:rPr lang="zh-CN" altLang="en-US" sz="4400" b="1" dirty="0">
                <a:solidFill>
                  <a:srgbClr val="7030A0"/>
                </a:solidFill>
              </a:rPr>
              <a:t>學期</a:t>
            </a:r>
            <a:r>
              <a:rPr lang="en-US" altLang="zh-CN" sz="4400" b="1" dirty="0">
                <a:solidFill>
                  <a:srgbClr val="7030A0"/>
                </a:solidFill>
              </a:rPr>
              <a:t>1</a:t>
            </a:r>
            <a:r>
              <a:rPr lang="zh-CN" altLang="en-US" sz="4400" b="1" dirty="0">
                <a:solidFill>
                  <a:srgbClr val="7030A0"/>
                </a:solidFill>
              </a:rPr>
              <a:t>位碩士生，新冠感染請假</a:t>
            </a:r>
            <a:r>
              <a:rPr lang="en-US" altLang="zh-CN" sz="4400" b="1" dirty="0">
                <a:solidFill>
                  <a:srgbClr val="7030A0"/>
                </a:solidFill>
              </a:rPr>
              <a:t>2</a:t>
            </a:r>
            <a:r>
              <a:rPr lang="zh-CN" altLang="en-US" sz="4400" b="1" dirty="0">
                <a:solidFill>
                  <a:srgbClr val="7030A0"/>
                </a:solidFill>
              </a:rPr>
              <a:t>週回來，就跟不上，只好</a:t>
            </a:r>
            <a:r>
              <a:rPr lang="zh-CN" altLang="en-US" sz="4400" b="1" dirty="0">
                <a:solidFill>
                  <a:srgbClr val="C00000"/>
                </a:solidFill>
              </a:rPr>
              <a:t>期中退選</a:t>
            </a:r>
            <a:endParaRPr lang="en-US" altLang="zh-CN" sz="4400" b="1" dirty="0">
              <a:solidFill>
                <a:srgbClr val="C00000"/>
              </a:solidFill>
            </a:endParaRPr>
          </a:p>
          <a:p>
            <a:r>
              <a:rPr lang="zh-CN" altLang="en-US" sz="4400" b="1" dirty="0"/>
              <a:t>全班最後跟不上的學生比例</a:t>
            </a:r>
            <a:endParaRPr lang="en-US" altLang="zh-CN" sz="4400" b="1" dirty="0"/>
          </a:p>
          <a:p>
            <a:pPr lvl="1"/>
            <a:r>
              <a:rPr lang="zh-CN" altLang="en-US" sz="4000" dirty="0"/>
              <a:t>大學部</a:t>
            </a:r>
            <a:endParaRPr lang="en-US" altLang="zh-CN" sz="4000" dirty="0"/>
          </a:p>
          <a:p>
            <a:pPr lvl="1"/>
            <a:r>
              <a:rPr lang="zh-CN" altLang="en-US" sz="4000" b="1" dirty="0"/>
              <a:t>碩士班</a:t>
            </a:r>
            <a:endParaRPr lang="en-US" altLang="zh-CN" sz="4000" b="1" dirty="0"/>
          </a:p>
          <a:p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37700470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pPr algn="ctr"/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為什麼？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39598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年開始的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大浪潮的席捲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4.0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版，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4.5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版的陸續推出（每月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美金）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可以看出，未來職場的數據分析工作，將會變成非常簡單，一切都會慢慢變得自動化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就好像是操作</a:t>
            </a:r>
            <a:r>
              <a:rPr lang="en-US" altLang="zh-CN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那麼簡單了</a:t>
            </a:r>
            <a:endParaRPr lang="en-US" altLang="zh-CN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34558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r>
              <a:rPr lang="zh-CN" altLang="en-US" sz="4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微軟，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已經在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月推出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生成式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AI』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的應用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都結合</a:t>
            </a:r>
            <a:r>
              <a:rPr lang="en-US" altLang="zh-CN" sz="4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Office 365 Copilot</a:t>
            </a:r>
          </a:p>
          <a:p>
            <a:pPr lvl="1"/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費用：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每月</a:t>
            </a:r>
            <a:endParaRPr lang="en-US" altLang="zh-TW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可能再過幾年，老師會開新課程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Office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自動化應用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8439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 fontScale="92500"/>
          </a:bodyPr>
          <a:lstStyle/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未來的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資管系，與部分資工系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學生的工作職缺，會逐漸減少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71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不是現在</a:t>
            </a:r>
            <a:endParaRPr lang="en-US" altLang="zh-CN" sz="71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而是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年後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因為以後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coding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的工作會變成很簡單（但是必須有基礎，受過訓練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38914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3" y="980728"/>
            <a:ext cx="9008114" cy="5501208"/>
          </a:xfrm>
        </p:spPr>
        <p:txBody>
          <a:bodyPr>
            <a:normAutofit lnSpcReduction="10000"/>
          </a:bodyPr>
          <a:lstStyle/>
          <a:p>
            <a:pPr algn="ctr"/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那這樣，現在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還要學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資料分析嗎？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6547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/>
          </a:bodyPr>
          <a:lstStyle/>
          <a:p>
            <a:r>
              <a:rPr lang="zh-CN" altLang="en-US" sz="115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，當然要，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因為未來這些資料分析的工作還是有，甚至更多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但，將會換成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你們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來執行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現在數據分析師很熱門</a:t>
            </a:r>
            <a:br>
              <a:rPr lang="en-US" altLang="zh-CN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那</a:t>
            </a:r>
            <a:r>
              <a:rPr lang="en-US" altLang="zh-CN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zh-CN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年後呢？</a:t>
            </a:r>
            <a:endParaRPr lang="en-US" altLang="zh-CN" sz="4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57493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08114" cy="550120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年後，當生成式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更加強大時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以後的企業，不會專門聘請一個資管系學生來，每天只是敲幾個鍵盤，就沒事可做了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企業會希望，能夠聘請一個有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5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跨領域專長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的人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能夠做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行銷</a:t>
            </a:r>
            <a:r>
              <a:rPr lang="en-US" altLang="zh-CN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，同時也可以做出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數據分析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054560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3" y="980728"/>
            <a:ext cx="9008114" cy="5501208"/>
          </a:xfrm>
        </p:spPr>
        <p:txBody>
          <a:bodyPr>
            <a:normAutofit fontScale="85000" lnSpcReduction="10000"/>
          </a:bodyPr>
          <a:lstStyle/>
          <a:p>
            <a:pPr algn="ctr"/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因此，老師不太建議你們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只有一個</a:t>
            </a:r>
            <a:r>
              <a:rPr lang="zh-CN" altLang="en-US" sz="7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資料分析師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只有一種工作技能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6376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43" y="980728"/>
            <a:ext cx="9008114" cy="5501208"/>
          </a:xfrm>
        </p:spPr>
        <p:txBody>
          <a:bodyPr>
            <a:normAutofit/>
          </a:bodyPr>
          <a:lstStyle/>
          <a:p>
            <a:pPr algn="ctr"/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要培育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8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跨領域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專長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25272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6A1DD0C-FB1D-4160-B13A-4049011A4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129085"/>
              </p:ext>
            </p:extLst>
          </p:nvPr>
        </p:nvGraphicFramePr>
        <p:xfrm>
          <a:off x="13356" y="983216"/>
          <a:ext cx="9130644" cy="5970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47">
                  <a:extLst>
                    <a:ext uri="{9D8B030D-6E8A-4147-A177-3AD203B41FA5}">
                      <a16:colId xmlns:a16="http://schemas.microsoft.com/office/drawing/2014/main" val="2422959583"/>
                    </a:ext>
                  </a:extLst>
                </a:gridCol>
                <a:gridCol w="4278949">
                  <a:extLst>
                    <a:ext uri="{9D8B030D-6E8A-4147-A177-3AD203B41FA5}">
                      <a16:colId xmlns:a16="http://schemas.microsoft.com/office/drawing/2014/main" val="1576783905"/>
                    </a:ext>
                  </a:extLst>
                </a:gridCol>
                <a:gridCol w="3043548">
                  <a:extLst>
                    <a:ext uri="{9D8B030D-6E8A-4147-A177-3AD203B41FA5}">
                      <a16:colId xmlns:a16="http://schemas.microsoft.com/office/drawing/2014/main" val="2530145649"/>
                    </a:ext>
                  </a:extLst>
                </a:gridCol>
              </a:tblGrid>
              <a:tr h="597777"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課程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245850"/>
                  </a:ext>
                </a:extLst>
              </a:tr>
              <a:tr h="720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人工智慧概論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44086"/>
                  </a:ext>
                </a:extLst>
              </a:tr>
              <a:tr h="72099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程式設計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Python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入門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35222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資料庫系統與應用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資料庫，</a:t>
                      </a:r>
                      <a:endParaRPr lang="en-US" altLang="zh-CN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SQL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語法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981333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二下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經營管理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原：</a:t>
                      </a:r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pandas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大數據分析</a:t>
                      </a:r>
                      <a:endParaRPr lang="zh-TW" altLang="en-US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777328"/>
                  </a:ext>
                </a:extLst>
              </a:tr>
              <a:tr h="1005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三上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人工智慧跨域</a:t>
                      </a:r>
                      <a:endParaRPr lang="en-US" altLang="zh-CN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『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商情預測</a:t>
                      </a:r>
                      <a:r>
                        <a:rPr lang="en-US" altLang="zh-CN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』</a:t>
                      </a:r>
                      <a:r>
                        <a:rPr lang="zh-CN" altLang="en-US" sz="2800" b="1" kern="1200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之應用</a:t>
                      </a:r>
                      <a:endParaRPr lang="zh-TW" altLang="en-US" sz="2800" b="1" kern="1200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機器學習，</a:t>
                      </a:r>
                      <a:endParaRPr lang="en-US" altLang="zh-TW" sz="2800" b="1" kern="1200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algn="ctr"/>
                      <a:r>
                        <a:rPr lang="zh-TW" altLang="en-US" sz="2800" b="1" kern="1200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深度學習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502134"/>
                  </a:ext>
                </a:extLst>
              </a:tr>
              <a:tr h="81841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三下</a:t>
                      </a:r>
                      <a:endParaRPr lang="zh-TW" altLang="en-US" sz="2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dirty="0">
                          <a:solidFill>
                            <a:srgbClr val="7030A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商用多媒體設計</a:t>
                      </a:r>
                      <a:endParaRPr lang="zh-TW" altLang="en-US" sz="2800" b="1" dirty="0">
                        <a:solidFill>
                          <a:srgbClr val="7030A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商業智能與</a:t>
                      </a:r>
                      <a:r>
                        <a:rPr lang="en-US" altLang="zh-CN" sz="1800" b="1" dirty="0" err="1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powerBI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tableau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，問卷的統計分析，架站，前端</a:t>
                      </a:r>
                      <a:r>
                        <a:rPr lang="en-US" altLang="zh-CN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CN" altLang="en-US" sz="1800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後端網頁，</a:t>
                      </a:r>
                      <a:endParaRPr lang="zh-TW" altLang="en-US" sz="1800" b="1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89062"/>
                  </a:ext>
                </a:extLst>
              </a:tr>
            </a:tbl>
          </a:graphicData>
        </a:graphic>
      </p:graphicFrame>
      <p:sp>
        <p:nvSpPr>
          <p:cNvPr id="3" name="標題 2">
            <a:extLst>
              <a:ext uri="{FF2B5EF4-FFF2-40B4-BE49-F238E27FC236}">
                <a16:creationId xmlns:a16="http://schemas.microsoft.com/office/drawing/2014/main" id="{6F663B3D-B6A5-452C-BFEA-830EA3A5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-24045"/>
            <a:ext cx="871296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經管系大學部資料分析</a:t>
            </a:r>
            <a:r>
              <a:rPr lang="en-US" altLang="zh-CN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CN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資訊相關課程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44005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4665</Words>
  <Application>Microsoft Office PowerPoint</Application>
  <PresentationFormat>如螢幕大小 (4:3)</PresentationFormat>
  <Paragraphs>615</Paragraphs>
  <Slides>117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117</vt:i4>
      </vt:variant>
    </vt:vector>
  </HeadingPairs>
  <TitlesOfParts>
    <vt:vector size="124" baseType="lpstr">
      <vt:lpstr>Segoe Condensed</vt:lpstr>
      <vt:lpstr>微軟正黑體</vt:lpstr>
      <vt:lpstr>標楷體</vt:lpstr>
      <vt:lpstr>Arial</vt:lpstr>
      <vt:lpstr>Bookman Old Style</vt:lpstr>
      <vt:lpstr>Calibri</vt:lpstr>
      <vt:lpstr>EdBackToSchl(2)</vt:lpstr>
      <vt:lpstr>台北科技大學，經管系，陳擎文 </vt:lpstr>
      <vt:lpstr>此門課所在位階</vt:lpstr>
      <vt:lpstr>PowerPoint 簡報</vt:lpstr>
      <vt:lpstr>這門課要不要選修？</vt:lpstr>
      <vt:lpstr>這門課要不要選修？</vt:lpstr>
      <vt:lpstr>這門課要不要選修？</vt:lpstr>
      <vt:lpstr>學生教學評量反應意見</vt:lpstr>
      <vt:lpstr>學生教學評量反應意見</vt:lpstr>
      <vt:lpstr>這門課要不要選修？</vt:lpstr>
      <vt:lpstr>這門課要不要選修？</vt:lpstr>
      <vt:lpstr>PowerPoint 簡報</vt:lpstr>
      <vt:lpstr>PowerPoint 簡報</vt:lpstr>
      <vt:lpstr>PowerPoint 簡報</vt:lpstr>
      <vt:lpstr>近年來熱門的職業</vt:lpstr>
      <vt:lpstr>2016年工作職缺需要的程式工具</vt:lpstr>
      <vt:lpstr>2016年工作職缺需要的程式工具</vt:lpstr>
      <vt:lpstr>2017年工作職缺需要的程式工具</vt:lpstr>
      <vt:lpstr>2016年調查173國家5千名開發者，使用度最高的程式分析工具</vt:lpstr>
      <vt:lpstr>2020調查，使用度最高的程式</vt:lpstr>
      <vt:lpstr>熱門的原因</vt:lpstr>
      <vt:lpstr>PowerPoint 簡報</vt:lpstr>
      <vt:lpstr>PowerPoint 簡報</vt:lpstr>
      <vt:lpstr>數據分析師Data Analyst </vt:lpstr>
      <vt:lpstr>數據分析師Data Analyst </vt:lpstr>
      <vt:lpstr>數據分析師Data Analyst </vt:lpstr>
      <vt:lpstr>數據分析師Data Analyst </vt:lpstr>
      <vt:lpstr>PowerPoint 簡報</vt:lpstr>
      <vt:lpstr>PowerPoint 簡報</vt:lpstr>
      <vt:lpstr>PowerPoint 簡報</vt:lpstr>
      <vt:lpstr>PowerPoint 簡報</vt:lpstr>
      <vt:lpstr>為什麼企業用SQL資料庫 而不是Excel</vt:lpstr>
      <vt:lpstr>為什麼企業用SQL資料庫 而不是Excel</vt:lpstr>
      <vt:lpstr>為什麼企業用SQL資料庫 而不是Excel</vt:lpstr>
      <vt:lpstr>為什麼企業用SQL資料庫 而不是Excel</vt:lpstr>
      <vt:lpstr>此門課所在位階</vt:lpstr>
      <vt:lpstr>PowerPoint 簡報</vt:lpstr>
      <vt:lpstr>資料分析相關的工作職稱</vt:lpstr>
      <vt:lpstr>PowerPoint 簡報</vt:lpstr>
      <vt:lpstr>PowerPoint 簡報</vt:lpstr>
      <vt:lpstr>PowerPoint 簡報</vt:lpstr>
      <vt:lpstr>完整的資料分析路徑</vt:lpstr>
      <vt:lpstr>資料分析相關的工作職稱</vt:lpstr>
      <vt:lpstr>PowerPoint 簡報</vt:lpstr>
      <vt:lpstr>PowerPoint 簡報</vt:lpstr>
      <vt:lpstr>PowerPoint 簡報</vt:lpstr>
      <vt:lpstr>PowerPoint 簡報</vt:lpstr>
      <vt:lpstr>商業分析決策： 1.資料處理，2.資料分析，3.資料視覺化，4.商業分析決策</vt:lpstr>
      <vt:lpstr>PowerPoint 簡報</vt:lpstr>
      <vt:lpstr>資料分析常用工具： 1.python/pandas，2.SQL，3.power BI，tableau，4.AI</vt:lpstr>
      <vt:lpstr>資料分析常用工具： 1.python/pandas，2.SQL，3.power BI，tableau，4.AI</vt:lpstr>
      <vt:lpstr>PowerPoint 簡報</vt:lpstr>
      <vt:lpstr>經管系大學部資料分析/資訊相關課程</vt:lpstr>
      <vt:lpstr>系上大學部資訊課程，重點聚焦在 培育1個領域的能力：商業數據分析</vt:lpstr>
      <vt:lpstr>PowerPoint 簡報</vt:lpstr>
      <vt:lpstr>基礎資料分析 課程的產出</vt:lpstr>
      <vt:lpstr>PowerPoint 簡報</vt:lpstr>
      <vt:lpstr>進階資料分析 課程的產出</vt:lpstr>
      <vt:lpstr>進階資料分析 課程的產出</vt:lpstr>
      <vt:lpstr>進階資料分析 課程的產出</vt:lpstr>
      <vt:lpstr>進階資料分析 課程的產出</vt:lpstr>
      <vt:lpstr>進階資料分析 課程的產出</vt:lpstr>
      <vt:lpstr>PowerPoint 簡報</vt:lpstr>
      <vt:lpstr>進階資料分析 課程的產出</vt:lpstr>
      <vt:lpstr>進階資料分析 課程的產出</vt:lpstr>
      <vt:lpstr>進階資料分析 課程的產出</vt:lpstr>
      <vt:lpstr>進階資料分析 課程的產出</vt:lpstr>
      <vt:lpstr>進階資料分析 課程的產出</vt:lpstr>
      <vt:lpstr>進階資料分析 課程的產出</vt:lpstr>
      <vt:lpstr>PowerPoint 簡報</vt:lpstr>
      <vt:lpstr>PowerPoint 簡報</vt:lpstr>
      <vt:lpstr>什麼情況才敢去做 數據分析的資訊相關工作</vt:lpstr>
      <vt:lpstr>內化是什麼，如何才能內化？</vt:lpstr>
      <vt:lpstr>內化是什麼，如何才能內化？</vt:lpstr>
      <vt:lpstr>PowerPoint 簡報</vt:lpstr>
      <vt:lpstr>PowerPoint 簡報</vt:lpstr>
      <vt:lpstr>預測型資料分析：較困難，較有價值</vt:lpstr>
      <vt:lpstr>為什麼要學數據的人工智慧？</vt:lpstr>
      <vt:lpstr>預測型資料分析：可以找到影響力大的參數</vt:lpstr>
      <vt:lpstr>影響是否得到糖尿病的前5個影響因子</vt:lpstr>
      <vt:lpstr>PowerPoint 簡報</vt:lpstr>
      <vt:lpstr>PowerPoint 簡報</vt:lpstr>
      <vt:lpstr>為什麼要學AI？</vt:lpstr>
      <vt:lpstr>為什麼要學AI？</vt:lpstr>
      <vt:lpstr>PowerPoint 簡報</vt:lpstr>
      <vt:lpstr>為什麼要學資料分析？</vt:lpstr>
      <vt:lpstr>為什麼要學資料分析？</vt:lpstr>
      <vt:lpstr>PowerPoint 簡報</vt:lpstr>
      <vt:lpstr>現在數據分析師很熱門 那20年後呢？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現在數據分析師很熱門 那20年後呢？</vt:lpstr>
      <vt:lpstr>PowerPoint 簡報</vt:lpstr>
      <vt:lpstr>PowerPoint 簡報</vt:lpstr>
      <vt:lpstr>PowerPoint 簡報</vt:lpstr>
      <vt:lpstr>經管系大學部資料分析/資訊相關課程</vt:lpstr>
      <vt:lpstr>系上大學部資訊課程，重點聚焦在 培育1個領域的能力：商業數據分析</vt:lpstr>
      <vt:lpstr>PowerPoint 簡報</vt:lpstr>
      <vt:lpstr>PowerPoint 簡報</vt:lpstr>
      <vt:lpstr>人工智慧賦能跨域應用微學程</vt:lpstr>
      <vt:lpstr>人工智慧賦能跨域應用微學程</vt:lpstr>
      <vt:lpstr>人工智慧賦能跨域應用微學程</vt:lpstr>
      <vt:lpstr>人工智慧賦能跨域應用微學程</vt:lpstr>
      <vt:lpstr>PowerPoint 簡報</vt:lpstr>
      <vt:lpstr>人工智慧賦能跨域應用微學程</vt:lpstr>
      <vt:lpstr>PowerPoint 簡報</vt:lpstr>
      <vt:lpstr>本學期的評分方式</vt:lpstr>
      <vt:lpstr>PowerPoint 簡報</vt:lpstr>
      <vt:lpstr>教科書，參考書，教材網站</vt:lpstr>
      <vt:lpstr>教科書，參考書，教材網站</vt:lpstr>
      <vt:lpstr>PowerPoint 簡報</vt:lpstr>
      <vt:lpstr>學生教學評量反應意見</vt:lpstr>
      <vt:lpstr>學生教學評量反應意見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2023-09-13T02:06:23Z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