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122"/>
  </p:notesMasterIdLst>
  <p:handoutMasterIdLst>
    <p:handoutMasterId r:id="rId123"/>
  </p:handoutMasterIdLst>
  <p:sldIdLst>
    <p:sldId id="565" r:id="rId3"/>
    <p:sldId id="752" r:id="rId4"/>
    <p:sldId id="753" r:id="rId5"/>
    <p:sldId id="754" r:id="rId6"/>
    <p:sldId id="756" r:id="rId7"/>
    <p:sldId id="755" r:id="rId8"/>
    <p:sldId id="758" r:id="rId9"/>
    <p:sldId id="757" r:id="rId10"/>
    <p:sldId id="760" r:id="rId11"/>
    <p:sldId id="759" r:id="rId12"/>
    <p:sldId id="761" r:id="rId13"/>
    <p:sldId id="762" r:id="rId14"/>
    <p:sldId id="764" r:id="rId15"/>
    <p:sldId id="763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19" r:id="rId26"/>
    <p:sldId id="721" r:id="rId27"/>
    <p:sldId id="824" r:id="rId28"/>
    <p:sldId id="846" r:id="rId29"/>
    <p:sldId id="826" r:id="rId30"/>
    <p:sldId id="827" r:id="rId31"/>
    <p:sldId id="828" r:id="rId32"/>
    <p:sldId id="829" r:id="rId33"/>
    <p:sldId id="834" r:id="rId34"/>
    <p:sldId id="843" r:id="rId35"/>
    <p:sldId id="844" r:id="rId36"/>
    <p:sldId id="847" r:id="rId37"/>
    <p:sldId id="775" r:id="rId38"/>
    <p:sldId id="845" r:id="rId39"/>
    <p:sldId id="718" r:id="rId40"/>
    <p:sldId id="776" r:id="rId41"/>
    <p:sldId id="777" r:id="rId42"/>
    <p:sldId id="778" r:id="rId43"/>
    <p:sldId id="779" r:id="rId44"/>
    <p:sldId id="720" r:id="rId45"/>
    <p:sldId id="723" r:id="rId46"/>
    <p:sldId id="729" r:id="rId47"/>
    <p:sldId id="780" r:id="rId48"/>
    <p:sldId id="727" r:id="rId49"/>
    <p:sldId id="728" r:id="rId50"/>
    <p:sldId id="724" r:id="rId51"/>
    <p:sldId id="701" r:id="rId52"/>
    <p:sldId id="702" r:id="rId53"/>
    <p:sldId id="703" r:id="rId54"/>
    <p:sldId id="705" r:id="rId55"/>
    <p:sldId id="710" r:id="rId56"/>
    <p:sldId id="741" r:id="rId57"/>
    <p:sldId id="742" r:id="rId58"/>
    <p:sldId id="745" r:id="rId59"/>
    <p:sldId id="743" r:id="rId60"/>
    <p:sldId id="781" r:id="rId61"/>
    <p:sldId id="782" r:id="rId62"/>
    <p:sldId id="744" r:id="rId63"/>
    <p:sldId id="783" r:id="rId64"/>
    <p:sldId id="746" r:id="rId65"/>
    <p:sldId id="784" r:id="rId66"/>
    <p:sldId id="785" r:id="rId67"/>
    <p:sldId id="786" r:id="rId68"/>
    <p:sldId id="787" r:id="rId69"/>
    <p:sldId id="788" r:id="rId70"/>
    <p:sldId id="789" r:id="rId71"/>
    <p:sldId id="790" r:id="rId72"/>
    <p:sldId id="791" r:id="rId73"/>
    <p:sldId id="792" r:id="rId74"/>
    <p:sldId id="794" r:id="rId75"/>
    <p:sldId id="796" r:id="rId76"/>
    <p:sldId id="795" r:id="rId77"/>
    <p:sldId id="793" r:id="rId78"/>
    <p:sldId id="747" r:id="rId79"/>
    <p:sldId id="748" r:id="rId80"/>
    <p:sldId id="797" r:id="rId81"/>
    <p:sldId id="798" r:id="rId82"/>
    <p:sldId id="750" r:id="rId83"/>
    <p:sldId id="799" r:id="rId84"/>
    <p:sldId id="751" r:id="rId85"/>
    <p:sldId id="800" r:id="rId86"/>
    <p:sldId id="801" r:id="rId87"/>
    <p:sldId id="802" r:id="rId88"/>
    <p:sldId id="803" r:id="rId89"/>
    <p:sldId id="804" r:id="rId90"/>
    <p:sldId id="805" r:id="rId91"/>
    <p:sldId id="806" r:id="rId92"/>
    <p:sldId id="807" r:id="rId93"/>
    <p:sldId id="808" r:id="rId94"/>
    <p:sldId id="809" r:id="rId95"/>
    <p:sldId id="810" r:id="rId96"/>
    <p:sldId id="812" r:id="rId97"/>
    <p:sldId id="811" r:id="rId98"/>
    <p:sldId id="814" r:id="rId99"/>
    <p:sldId id="815" r:id="rId100"/>
    <p:sldId id="816" r:id="rId101"/>
    <p:sldId id="817" r:id="rId102"/>
    <p:sldId id="818" r:id="rId103"/>
    <p:sldId id="819" r:id="rId104"/>
    <p:sldId id="820" r:id="rId105"/>
    <p:sldId id="821" r:id="rId106"/>
    <p:sldId id="822" r:id="rId107"/>
    <p:sldId id="823" r:id="rId108"/>
    <p:sldId id="645" r:id="rId109"/>
    <p:sldId id="633" r:id="rId110"/>
    <p:sldId id="830" r:id="rId111"/>
    <p:sldId id="831" r:id="rId112"/>
    <p:sldId id="832" r:id="rId113"/>
    <p:sldId id="833" r:id="rId114"/>
    <p:sldId id="836" r:id="rId115"/>
    <p:sldId id="837" r:id="rId116"/>
    <p:sldId id="835" r:id="rId117"/>
    <p:sldId id="838" r:id="rId118"/>
    <p:sldId id="840" r:id="rId119"/>
    <p:sldId id="839" r:id="rId120"/>
    <p:sldId id="841" r:id="rId12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2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slide" Target="slides/slide114.xml"/><Relationship Id="rId124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12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874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7910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288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1936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79570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72848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37471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0234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4053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59713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04206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331928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925276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82315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35315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443188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767954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92349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26296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109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8079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48837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79390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184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0306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0248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936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713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61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aity07/article/details/118060233" TargetMode="External"/><Relationship Id="rId2" Type="http://schemas.openxmlformats.org/officeDocument/2006/relationships/hyperlink" Target="https://www.zhihu.com/question/48394013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sql/example/sql/firstdb.zip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" TargetMode="External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upun.site/lecture/sql/example/sql/ch09.zi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mysql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0me8H8SlBA&amp;list=PL2SrkGHjnWcy0n1bNe5sAPB3snlGmdpkV&amp;index=2&amp;t=300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安裝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2A5A58-ECE9-46EA-A555-CF36B67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3847AF-7AB5-4C9A-9C77-6CFC2284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MySQL是什麼">
            <a:extLst>
              <a:ext uri="{FF2B5EF4-FFF2-40B4-BE49-F238E27FC236}">
                <a16:creationId xmlns:a16="http://schemas.microsoft.com/office/drawing/2014/main" id="{F47B7056-350A-4EB4-91D4-83FCD02F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7"/>
            <a:ext cx="9144000" cy="66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615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484784"/>
            <a:ext cx="9036496" cy="316835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新增資料庫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/schema</a:t>
            </a:r>
          </a:p>
          <a:p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world2</a:t>
            </a:r>
          </a:p>
        </p:txBody>
      </p:sp>
    </p:spTree>
    <p:extLst>
      <p:ext uri="{BB962C8B-B14F-4D97-AF65-F5344CB8AC3E}">
        <p14:creationId xmlns:p14="http://schemas.microsoft.com/office/powerpoint/2010/main" val="42888424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new</a:t>
            </a:r>
            <a:r>
              <a:rPr lang="zh-CN" altLang="en-US" dirty="0"/>
              <a:t> </a:t>
            </a:r>
            <a:r>
              <a:rPr lang="en-US" altLang="zh-CN" dirty="0"/>
              <a:t>schema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1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F56716-7979-433D-A4C7-B355B9A6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2233240"/>
            <a:ext cx="8784976" cy="46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991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C518A-6644-4DF5-9C24-937CAD0B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指令：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create database world2;</a:t>
            </a:r>
            <a:endParaRPr lang="zh-TW" altLang="en-US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CEB8C63-7FE8-41AF-810E-38008A10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</a:t>
            </a:r>
            <a:r>
              <a:rPr lang="en-US" altLang="zh-CN" dirty="0"/>
              <a:t>/schema</a:t>
            </a:r>
            <a:r>
              <a:rPr lang="zh-CN" altLang="en-US" dirty="0"/>
              <a:t>：方法</a:t>
            </a:r>
            <a:r>
              <a:rPr lang="en-US" altLang="zh-CN" dirty="0"/>
              <a:t>2</a:t>
            </a:r>
            <a:br>
              <a:rPr lang="en-US" altLang="zh-CN" dirty="0"/>
            </a:br>
            <a:r>
              <a:rPr lang="en-US" altLang="zh-CN" dirty="0"/>
              <a:t>world2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00F05D-5AF1-4686-AB64-8C48F5629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0872" y="2564904"/>
            <a:ext cx="935390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9048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484784"/>
            <a:ext cx="9036496" cy="3168352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匯入資料庫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/schema</a:t>
            </a:r>
          </a:p>
          <a:p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到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world2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裡面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3253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AEA508-54DA-403A-9855-6BE2D9AC6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剛剛第</a:t>
            </a:r>
            <a:r>
              <a:rPr lang="en-US" altLang="zh-CN" sz="3600" dirty="0"/>
              <a:t>2</a:t>
            </a:r>
            <a:r>
              <a:rPr lang="zh-CN" altLang="en-US" sz="3600" dirty="0"/>
              <a:t>次匯出的資料庫，沒有</a:t>
            </a:r>
            <a:r>
              <a:rPr lang="en-US" altLang="zh-CN" sz="3600" dirty="0" err="1"/>
              <a:t>schma</a:t>
            </a:r>
            <a:r>
              <a:rPr lang="zh-CN" altLang="en-US" sz="3600" dirty="0"/>
              <a:t>，只有資料表</a:t>
            </a:r>
            <a:endParaRPr lang="en-US" altLang="zh-CN" sz="36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699743-15C1-47A8-B4FC-9C213F8C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匯入資料庫</a:t>
            </a:r>
            <a:r>
              <a:rPr lang="en-US" altLang="zh-CN" dirty="0"/>
              <a:t>/schema</a:t>
            </a:r>
            <a:br>
              <a:rPr lang="en-US" altLang="zh-CN" dirty="0"/>
            </a:br>
            <a:r>
              <a:rPr lang="zh-CN" altLang="en-US" dirty="0"/>
              <a:t>到</a:t>
            </a:r>
            <a:r>
              <a:rPr lang="en-US" altLang="zh-CN" dirty="0"/>
              <a:t>world2</a:t>
            </a:r>
            <a:r>
              <a:rPr lang="zh-CN" altLang="en-US" dirty="0"/>
              <a:t>裡面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FBB0B1-2998-41EA-8ECB-5F8CE53F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671" y="2505619"/>
            <a:ext cx="9095238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3973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AEA508-54DA-403A-9855-6BE2D9AC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486" y="836041"/>
            <a:ext cx="8784976" cy="5373216"/>
          </a:xfrm>
        </p:spPr>
        <p:txBody>
          <a:bodyPr/>
          <a:lstStyle/>
          <a:p>
            <a:r>
              <a:rPr lang="zh-CN" altLang="en-US" sz="3600" dirty="0"/>
              <a:t>剛剛第</a:t>
            </a:r>
            <a:r>
              <a:rPr lang="en-US" altLang="zh-CN" sz="3600" dirty="0"/>
              <a:t>2</a:t>
            </a:r>
            <a:r>
              <a:rPr lang="zh-CN" altLang="en-US" sz="3600" dirty="0"/>
              <a:t>次匯出的資料庫，沒有</a:t>
            </a:r>
            <a:r>
              <a:rPr lang="en-US" altLang="zh-CN" sz="3600" dirty="0" err="1"/>
              <a:t>schma</a:t>
            </a:r>
            <a:r>
              <a:rPr lang="zh-CN" altLang="en-US" sz="3600" dirty="0"/>
              <a:t>，</a:t>
            </a:r>
            <a:endParaRPr lang="en-US" altLang="zh-CN" sz="3600" dirty="0"/>
          </a:p>
          <a:p>
            <a:r>
              <a:rPr lang="en-US" altLang="zh-CN" sz="3600" dirty="0"/>
              <a:t>Import data</a:t>
            </a:r>
            <a:r>
              <a:rPr lang="zh-CN" altLang="en-US" sz="3600" dirty="0"/>
              <a:t>，</a:t>
            </a:r>
            <a:r>
              <a:rPr lang="zh-CN" altLang="en-US" sz="3600" dirty="0">
                <a:highlight>
                  <a:srgbClr val="FFFF00"/>
                </a:highlight>
              </a:rPr>
              <a:t>重點要設定：</a:t>
            </a:r>
            <a:r>
              <a:rPr lang="en-US" altLang="zh-CN" sz="3600" dirty="0">
                <a:highlight>
                  <a:srgbClr val="FFFF00"/>
                </a:highlight>
              </a:rPr>
              <a:t>default target schema = world2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3699743-15C1-47A8-B4FC-9C213F8C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68431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匯入資料庫</a:t>
            </a:r>
            <a:r>
              <a:rPr lang="en-US" altLang="zh-CN" dirty="0"/>
              <a:t>/schema</a:t>
            </a:r>
            <a:r>
              <a:rPr lang="zh-CN" altLang="en-US" dirty="0"/>
              <a:t>到</a:t>
            </a:r>
            <a:r>
              <a:rPr lang="en-US" altLang="zh-CN" dirty="0"/>
              <a:t>world2</a:t>
            </a:r>
            <a:r>
              <a:rPr lang="zh-CN" altLang="en-US" dirty="0"/>
              <a:t>裡面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6CBFB6-6AFD-478B-920B-05EC55D18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38" y="2760253"/>
            <a:ext cx="7401798" cy="434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876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8F429AF-A005-42EF-8F16-2F799F1D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C10CC9F-6216-420A-B811-87E13904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結果：成功匯入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C54045-1ACA-4767-B9EA-68E6C9F08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84784"/>
            <a:ext cx="7272808" cy="48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1701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有沒有中文版本的？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 fontScale="62500" lnSpcReduction="20000"/>
          </a:bodyPr>
          <a:lstStyle/>
          <a:p>
            <a:r>
              <a:rPr lang="zh-TW" altLang="zh-TW" sz="4400" dirty="0">
                <a:effectLst/>
              </a:rPr>
              <a:t>目前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官方</a:t>
            </a:r>
            <a:r>
              <a:rPr lang="zh-TW" altLang="zh-TW" sz="4400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還沒有提供中文版</a:t>
            </a:r>
            <a:r>
              <a:rPr lang="en-US" altLang="zh-TW" sz="4400" dirty="0">
                <a:effectLst/>
                <a:hlinkClick r:id="rId2"/>
              </a:rPr>
              <a:t>https://www.zhihu.com/question/48394013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不過，有一些網友製作了一些漢化包，可以讓您在使用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時看到中文介面</a:t>
            </a:r>
            <a:r>
              <a:rPr lang="en-US" altLang="zh-TW" sz="4400" dirty="0">
                <a:effectLst/>
                <a:hlinkClick r:id="rId3"/>
              </a:rPr>
              <a:t>https://blog.csdn.net/Laity07/article/details/118060233</a:t>
            </a:r>
            <a:r>
              <a:rPr lang="zh-TW" altLang="zh-TW" sz="4400" dirty="0">
                <a:effectLst/>
              </a:rPr>
              <a:t>。</a:t>
            </a:r>
            <a:endParaRPr lang="en-US" altLang="zh-TW" sz="4400" dirty="0">
              <a:effectLst/>
            </a:endParaRPr>
          </a:p>
          <a:p>
            <a:endParaRPr lang="en-US" altLang="zh-TW" sz="4400" dirty="0">
              <a:effectLst/>
            </a:endParaRPr>
          </a:p>
          <a:p>
            <a:r>
              <a:rPr lang="zh-TW" altLang="zh-TW" sz="4400" dirty="0">
                <a:effectLst/>
              </a:rPr>
              <a:t>不過，這些漢化包可能不完全準確或者不相容最新版本的</a:t>
            </a:r>
            <a:r>
              <a:rPr lang="en-US" altLang="zh-TW" sz="4400" dirty="0">
                <a:effectLst/>
              </a:rPr>
              <a:t>MySQL Workbench</a:t>
            </a:r>
            <a:r>
              <a:rPr lang="zh-TW" altLang="zh-TW" sz="4400" dirty="0">
                <a:effectLst/>
              </a:rPr>
              <a:t>，所以使用時請注意備份資料和檢查錯誤。</a:t>
            </a:r>
          </a:p>
          <a:p>
            <a:endParaRPr lang="en-US" altLang="zh-CN" sz="4800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有沒有中文版本的？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600779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820472" cy="3996444"/>
          </a:xfrm>
        </p:spPr>
        <p:txBody>
          <a:bodyPr>
            <a:normAutofit/>
          </a:bodyPr>
          <a:lstStyle/>
          <a:p>
            <a:r>
              <a:rPr lang="en-US" altLang="zh-CN" sz="6600" b="1" dirty="0"/>
              <a:t>workbench </a:t>
            </a:r>
            <a:r>
              <a:rPr lang="zh-CN" altLang="en-US" sz="6600" b="1" dirty="0"/>
              <a:t>可以建立中文名稱的資料庫嗎？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542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2395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effectLst/>
              </a:rPr>
              <a:t>可以建立中文名稱的資料庫</a:t>
            </a:r>
            <a:endParaRPr lang="en-US" altLang="zh-CN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例如：初步練習</a:t>
            </a:r>
            <a:endParaRPr lang="en-US" altLang="zh-TW" sz="4000" dirty="0">
              <a:effectLst/>
            </a:endParaRPr>
          </a:p>
          <a:p>
            <a:r>
              <a:rPr lang="zh-TW" altLang="zh-TW" sz="4400" dirty="0">
                <a:effectLst/>
              </a:rPr>
              <a:t>不過，</a:t>
            </a:r>
            <a:endParaRPr lang="en-US" altLang="zh-TW" sz="4400" dirty="0">
              <a:effectLst/>
            </a:endParaRPr>
          </a:p>
          <a:p>
            <a:pPr lvl="1"/>
            <a:r>
              <a:rPr lang="zh-CN" altLang="en-US" sz="4000" dirty="0">
                <a:effectLst/>
              </a:rPr>
              <a:t>把中文名稱資料庫</a:t>
            </a:r>
            <a:r>
              <a:rPr lang="en-US" altLang="zh-CN" sz="4000" dirty="0">
                <a:effectLst/>
              </a:rPr>
              <a:t>『</a:t>
            </a:r>
            <a:r>
              <a:rPr lang="zh-CN" altLang="en-US" sz="4000" dirty="0">
                <a:effectLst/>
              </a:rPr>
              <a:t>初步練習</a:t>
            </a:r>
            <a:r>
              <a:rPr lang="en-US" altLang="zh-CN" sz="4000" dirty="0">
                <a:effectLst/>
              </a:rPr>
              <a:t>』</a:t>
            </a:r>
            <a:br>
              <a:rPr lang="en-US" altLang="zh-CN" sz="4000" dirty="0">
                <a:effectLst/>
              </a:rPr>
            </a:br>
            <a:r>
              <a:rPr lang="zh-CN" altLang="en-US" sz="40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匯出</a:t>
            </a:r>
            <a:r>
              <a:rPr lang="zh-CN" altLang="en-US" sz="4000" dirty="0">
                <a:solidFill>
                  <a:srgbClr val="C00000"/>
                </a:solidFill>
                <a:effectLst/>
              </a:rPr>
              <a:t>，會出現錯誤訊息</a:t>
            </a:r>
            <a:endParaRPr lang="en-US" altLang="zh-CN" sz="40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4400" dirty="0"/>
              <a:t>workbench </a:t>
            </a:r>
            <a:r>
              <a:rPr lang="zh-CN" altLang="en-US" sz="4400" dirty="0"/>
              <a:t>可以建立</a:t>
            </a:r>
            <a:br>
              <a:rPr lang="en-US" altLang="zh-CN" sz="4400" dirty="0"/>
            </a:br>
            <a:r>
              <a:rPr lang="zh-CN" altLang="en-US" sz="4400" dirty="0"/>
              <a:t>中文名稱的資料庫嗎？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1691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練習題：</a:t>
            </a:r>
            <a:endParaRPr lang="en-US" altLang="zh-CN" sz="66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匯入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firstdb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80456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72816"/>
            <a:ext cx="8867328" cy="5085184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effectLst/>
              </a:rPr>
              <a:t>1.</a:t>
            </a:r>
            <a:r>
              <a:rPr lang="zh-CN" altLang="en-US" sz="4400" dirty="0">
                <a:effectLst/>
              </a:rPr>
              <a:t> 匯入資料庫</a:t>
            </a:r>
            <a:r>
              <a:rPr lang="en-US" altLang="zh-CN" sz="4400" dirty="0" err="1">
                <a:effectLst/>
              </a:rPr>
              <a:t>firstdb</a:t>
            </a:r>
            <a:endParaRPr lang="en-US" altLang="zh-CN" sz="4400" dirty="0">
              <a:effectLst/>
            </a:endParaRPr>
          </a:p>
          <a:p>
            <a:r>
              <a:rPr lang="en-US" altLang="zh-CN" sz="4800" b="1" dirty="0">
                <a:effectLst/>
              </a:rPr>
              <a:t>2.</a:t>
            </a:r>
            <a:r>
              <a:rPr lang="zh-CN" altLang="en-US" sz="4800" b="1" dirty="0">
                <a:effectLst/>
              </a:rPr>
              <a:t>查詢：顯示經管</a:t>
            </a:r>
            <a:r>
              <a:rPr lang="en-US" altLang="zh-CN" sz="4800" b="1" dirty="0">
                <a:effectLst/>
              </a:rPr>
              <a:t>2A</a:t>
            </a:r>
            <a:r>
              <a:rPr lang="zh-CN" altLang="en-US" sz="4800" b="1" dirty="0">
                <a:effectLst/>
              </a:rPr>
              <a:t>學生的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姓名，數學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3.</a:t>
            </a:r>
            <a:r>
              <a:rPr lang="zh-CN" altLang="en-US" sz="4800" b="1" dirty="0">
                <a:effectLst/>
              </a:rPr>
              <a:t>顯示</a:t>
            </a:r>
            <a:r>
              <a:rPr lang="en-US" altLang="zh-CN" sz="4800" b="1" dirty="0">
                <a:effectLst/>
              </a:rPr>
              <a:t>books</a:t>
            </a:r>
            <a:r>
              <a:rPr lang="zh-CN" altLang="en-US" sz="4800" b="1" dirty="0">
                <a:effectLst/>
              </a:rPr>
              <a:t>的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書名，價格</a:t>
            </a:r>
            <a:r>
              <a:rPr lang="en-US" altLang="zh-CN" sz="4800" b="1" dirty="0">
                <a:effectLst/>
              </a:rPr>
              <a:t>』</a:t>
            </a:r>
          </a:p>
          <a:p>
            <a:r>
              <a:rPr lang="en-US" altLang="zh-CN" sz="4800" b="1" dirty="0">
                <a:effectLst/>
              </a:rPr>
              <a:t>4.</a:t>
            </a:r>
            <a:r>
              <a:rPr lang="zh-CN" altLang="en-US" sz="4800" b="1" dirty="0">
                <a:effectLst/>
              </a:rPr>
              <a:t>修改資料表</a:t>
            </a:r>
            <a:r>
              <a:rPr lang="en-US" altLang="zh-CN" sz="4800" b="1" dirty="0">
                <a:effectLst/>
              </a:rPr>
              <a:t>『</a:t>
            </a:r>
            <a:r>
              <a:rPr lang="zh-CN" altLang="en-US" sz="4800" b="1" dirty="0">
                <a:effectLst/>
              </a:rPr>
              <a:t>經管</a:t>
            </a:r>
            <a:r>
              <a:rPr lang="en-US" altLang="zh-CN" sz="4800" b="1" dirty="0">
                <a:effectLst/>
              </a:rPr>
              <a:t>2A』</a:t>
            </a:r>
            <a:r>
              <a:rPr lang="en-US" altLang="zh-CN" sz="4800" b="1" dirty="0">
                <a:effectLst/>
                <a:sym typeface="Wingdings" panose="05000000000000000000" pitchFamily="2" charset="2"/>
              </a:rPr>
              <a:t></a:t>
            </a:r>
            <a:r>
              <a:rPr lang="en-US" altLang="zh-CN" sz="4800" dirty="0">
                <a:effectLst/>
              </a:rPr>
              <a:t> 『</a:t>
            </a:r>
            <a:r>
              <a:rPr lang="zh-CN" altLang="en-US" sz="4800" dirty="0">
                <a:effectLst/>
              </a:rPr>
              <a:t>經管</a:t>
            </a:r>
            <a:r>
              <a:rPr lang="en-US" altLang="zh-CN" sz="4800" dirty="0">
                <a:effectLst/>
              </a:rPr>
              <a:t>3A』</a:t>
            </a:r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練習題：匯入</a:t>
            </a:r>
            <a:r>
              <a:rPr lang="en-US" altLang="zh-CN" sz="4400" dirty="0" err="1"/>
              <a:t>firstdb</a:t>
            </a:r>
            <a:r>
              <a:rPr lang="zh-CN" altLang="en-US" sz="4400" dirty="0"/>
              <a:t>資料庫</a:t>
            </a:r>
            <a:br>
              <a:rPr lang="en-US" altLang="zh-CN" sz="4400" dirty="0"/>
            </a:br>
            <a:r>
              <a:rPr lang="en-US" altLang="zh-CN" sz="2400" dirty="0">
                <a:hlinkClick r:id="rId2"/>
              </a:rPr>
              <a:t>https://acupun.site/lecture/sql/example/sql/firstdb.zip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570857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30177" y="1196752"/>
            <a:ext cx="8784976" cy="2880320"/>
          </a:xfrm>
        </p:spPr>
        <p:txBody>
          <a:bodyPr>
            <a:normAutofit/>
          </a:bodyPr>
          <a:lstStyle/>
          <a:p>
            <a:r>
              <a:rPr lang="en-US" altLang="zh-CN" sz="4800" b="1" dirty="0"/>
              <a:t>workbench</a:t>
            </a:r>
            <a:r>
              <a:rPr lang="zh-CN" altLang="en-US" sz="4800" b="1" dirty="0"/>
              <a:t>無法連線</a:t>
            </a:r>
            <a:r>
              <a:rPr lang="en-US" altLang="zh-CN" sz="4800" b="1" dirty="0" err="1"/>
              <a:t>mysql</a:t>
            </a:r>
            <a:endParaRPr lang="en-US" altLang="zh-CN" sz="4800" b="1" dirty="0"/>
          </a:p>
          <a:p>
            <a:r>
              <a:rPr lang="zh-CN" altLang="en-US" sz="6600" b="1" dirty="0"/>
              <a:t>出現錯誤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的解決方法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14603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992F8E-33EF-4765-A0B7-69C2E0FF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當電腦重新</a:t>
            </a:r>
            <a:r>
              <a:rPr lang="zh-TW" altLang="en-US" dirty="0"/>
              <a:t>開機後，打開</a:t>
            </a:r>
            <a:r>
              <a:rPr lang="en-US" altLang="zh-TW" dirty="0"/>
              <a:t>workbench</a:t>
            </a:r>
            <a:r>
              <a:rPr lang="zh-TW" altLang="en-US" dirty="0"/>
              <a:t>，出現錯誤訊息，如下： </a:t>
            </a:r>
            <a:endParaRPr lang="en-US" altLang="zh-TW" dirty="0"/>
          </a:p>
          <a:p>
            <a:r>
              <a:rPr lang="en-US" altLang="zh-TW" dirty="0"/>
              <a:t>could not acquire management access for administration </a:t>
            </a:r>
          </a:p>
          <a:p>
            <a:r>
              <a:rPr lang="en-US" altLang="zh-TW" dirty="0"/>
              <a:t>failed to connect </a:t>
            </a:r>
            <a:r>
              <a:rPr lang="en-US" altLang="zh-TW" dirty="0" err="1"/>
              <a:t>fo</a:t>
            </a:r>
            <a:r>
              <a:rPr lang="en-US" altLang="zh-TW" dirty="0"/>
              <a:t> </a:t>
            </a:r>
            <a:r>
              <a:rPr lang="en-US" altLang="zh-TW" dirty="0" err="1"/>
              <a:t>mysql</a:t>
            </a:r>
            <a:r>
              <a:rPr lang="en-US" altLang="zh-TW" dirty="0"/>
              <a:t> at 127.0.0.1:3306 with user root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0FB9046-4666-4EC0-9636-9BDC7F21F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workbench</a:t>
            </a:r>
            <a:r>
              <a:rPr lang="zh-CN" altLang="en-US" dirty="0"/>
              <a:t>無法連線</a:t>
            </a:r>
            <a:r>
              <a:rPr lang="en-US" altLang="zh-CN" dirty="0" err="1"/>
              <a:t>mysql</a:t>
            </a:r>
            <a:br>
              <a:rPr lang="en-US" altLang="zh-CN" dirty="0"/>
            </a:br>
            <a:r>
              <a:rPr lang="zh-CN" altLang="en-US" sz="6600" dirty="0"/>
              <a:t>出現錯誤的解決方法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98087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4002CD-C838-4D02-9F5F-AF212BEF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0" dirty="0">
                <a:effectLst/>
              </a:rPr>
              <a:t>原因：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服務未正確啟動，或者</a:t>
            </a:r>
            <a:r>
              <a:rPr lang="en-US" altLang="zh-CN" sz="2400" b="0" dirty="0">
                <a:effectLst/>
              </a:rPr>
              <a:t>Workbench</a:t>
            </a:r>
            <a:r>
              <a:rPr lang="zh-CN" altLang="en-US" sz="2400" b="0" dirty="0">
                <a:effectLst/>
              </a:rPr>
              <a:t>無法連接到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伺服器導致的：</a:t>
            </a:r>
          </a:p>
          <a:p>
            <a:r>
              <a:rPr lang="en-US" altLang="zh-CN" sz="2400" dirty="0">
                <a:effectLst/>
              </a:rPr>
              <a:t>(1).</a:t>
            </a:r>
            <a:r>
              <a:rPr lang="zh-CN" altLang="en-US" sz="2400" dirty="0">
                <a:effectLst/>
              </a:rPr>
              <a:t>確保</a:t>
            </a:r>
            <a:r>
              <a:rPr lang="en-US" altLang="zh-CN" sz="2400" dirty="0">
                <a:effectLst/>
              </a:rPr>
              <a:t>MySQL</a:t>
            </a:r>
            <a:r>
              <a:rPr lang="zh-CN" altLang="en-US" sz="2400" dirty="0">
                <a:effectLst/>
              </a:rPr>
              <a:t>服務已啟動：在</a:t>
            </a:r>
            <a:r>
              <a:rPr lang="en-US" altLang="zh-CN" sz="2400" dirty="0">
                <a:effectLst/>
              </a:rPr>
              <a:t>Windows</a:t>
            </a:r>
            <a:r>
              <a:rPr lang="zh-CN" altLang="en-US" sz="2400" dirty="0">
                <a:effectLst/>
              </a:rPr>
              <a:t>中，打開“控制台”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管理” </a:t>
            </a:r>
            <a:r>
              <a:rPr lang="en-US" altLang="zh-CN" sz="2400" dirty="0">
                <a:effectLst/>
              </a:rPr>
              <a:t>-&gt; “</a:t>
            </a:r>
            <a:r>
              <a:rPr lang="zh-CN" altLang="en-US" sz="2400" dirty="0">
                <a:effectLst/>
              </a:rPr>
              <a:t>服務”，找到“</a:t>
            </a:r>
            <a:r>
              <a:rPr lang="en-US" altLang="zh-CN" sz="2400" dirty="0">
                <a:effectLst/>
              </a:rPr>
              <a:t>Mysql80”</a:t>
            </a:r>
            <a:r>
              <a:rPr lang="zh-CN" altLang="en-US" sz="2400" dirty="0">
                <a:effectLst/>
              </a:rPr>
              <a:t>服務，並確保它已啟動。如果沒有啟動，可以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點擊“</a:t>
            </a:r>
            <a:r>
              <a:rPr lang="zh-CN" altLang="en-US" sz="2400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啟動</a:t>
            </a:r>
            <a:r>
              <a:rPr lang="zh-CN" altLang="en-US" sz="2400" dirty="0">
                <a:effectLst/>
                <a:highlight>
                  <a:srgbClr val="FFFF00"/>
                </a:highlight>
              </a:rPr>
              <a:t>”來啟動服務。</a:t>
            </a:r>
          </a:p>
          <a:p>
            <a:r>
              <a:rPr lang="zh-CN" altLang="en-US" sz="2400" b="0" dirty="0">
                <a:effectLst/>
              </a:rPr>
              <a:t>檢查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伺服器配置：打開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的設定檔（通常位於“</a:t>
            </a:r>
            <a:r>
              <a:rPr lang="en-US" altLang="zh-CN" sz="2400" b="0" dirty="0">
                <a:effectLst/>
              </a:rPr>
              <a:t>C:\ProgramData\MySQL\MySQL Server 8.0\my.ini”</a:t>
            </a:r>
            <a:r>
              <a:rPr lang="zh-CN" altLang="en-US" sz="2400" b="0" dirty="0">
                <a:effectLst/>
              </a:rPr>
              <a:t>），檢查“</a:t>
            </a:r>
            <a:r>
              <a:rPr lang="en-US" altLang="zh-CN" sz="2400" b="0" dirty="0">
                <a:effectLst/>
              </a:rPr>
              <a:t>[</a:t>
            </a:r>
            <a:r>
              <a:rPr lang="en-US" altLang="zh-CN" sz="2400" b="0" dirty="0" err="1">
                <a:effectLst/>
              </a:rPr>
              <a:t>mysqld</a:t>
            </a:r>
            <a:r>
              <a:rPr lang="en-US" altLang="zh-CN" sz="2400" b="0" dirty="0">
                <a:effectLst/>
              </a:rPr>
              <a:t>]”</a:t>
            </a:r>
            <a:r>
              <a:rPr lang="zh-CN" altLang="en-US" sz="2400" b="0" dirty="0">
                <a:effectLst/>
              </a:rPr>
              <a:t>部分下的配置是否正確。特別是要確保“</a:t>
            </a:r>
            <a:r>
              <a:rPr lang="en-US" altLang="zh-CN" sz="2400" b="0" dirty="0">
                <a:effectLst/>
              </a:rPr>
              <a:t>port”</a:t>
            </a:r>
            <a:r>
              <a:rPr lang="zh-CN" altLang="en-US" sz="2400" b="0" dirty="0">
                <a:effectLst/>
              </a:rPr>
              <a:t>參數設置為正確的埠號（默認為</a:t>
            </a:r>
            <a:r>
              <a:rPr lang="en-US" altLang="zh-CN" sz="2400" b="0" dirty="0">
                <a:effectLst/>
              </a:rPr>
              <a:t>3306</a:t>
            </a:r>
            <a:r>
              <a:rPr lang="zh-CN" altLang="en-US" sz="2400" b="0" dirty="0">
                <a:effectLst/>
              </a:rPr>
              <a:t>）。</a:t>
            </a:r>
          </a:p>
          <a:p>
            <a:r>
              <a:rPr lang="zh-CN" altLang="en-US" sz="2400" b="0" dirty="0">
                <a:effectLst/>
              </a:rPr>
              <a:t>重啟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伺服器：在“服務”中停止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服務，然後再次啟動。</a:t>
            </a:r>
          </a:p>
          <a:p>
            <a:r>
              <a:rPr lang="zh-CN" altLang="en-US" sz="2400" b="0" dirty="0">
                <a:effectLst/>
              </a:rPr>
              <a:t>嘗試在命令列中連接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伺服器：打開命令提示符（</a:t>
            </a:r>
            <a:r>
              <a:rPr lang="en-US" altLang="zh-CN" sz="2400" b="0" dirty="0" err="1">
                <a:effectLst/>
              </a:rPr>
              <a:t>cmd</a:t>
            </a:r>
            <a:r>
              <a:rPr lang="zh-CN" altLang="en-US" sz="2400" b="0" dirty="0">
                <a:effectLst/>
              </a:rPr>
              <a:t>），然後輸入以下命令嘗試連接到</a:t>
            </a:r>
            <a:r>
              <a:rPr lang="en-US" altLang="zh-CN" sz="2400" b="0" dirty="0">
                <a:effectLst/>
              </a:rPr>
              <a:t>MySQL</a:t>
            </a:r>
            <a:r>
              <a:rPr lang="zh-CN" altLang="en-US" sz="2400" b="0" dirty="0">
                <a:effectLst/>
              </a:rPr>
              <a:t>伺服器：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C36EE42-ADF4-4875-8604-5426CE45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228758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10FAEC5-0B09-43FA-BC00-CC06D2A9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A6D9F89-7F67-4A82-8C0C-4DA8AFE2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解決方法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BFDBB3-712E-4E2E-8A31-D21E9DEE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61025"/>
            <a:ext cx="2643521" cy="57445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6CC8D6A-7AB7-4AA1-9C84-DF5F64206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033" y="1196752"/>
            <a:ext cx="6141455" cy="557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8585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8224C2F-69E1-4EAB-B37E-7CE48AEA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68F9498-C67A-4E04-A823-DF08E6D54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A4C040-00CB-46CB-953D-AE44957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8" y="1490108"/>
            <a:ext cx="8611838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3693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5B84284-D9CD-4369-A296-9C27E056B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015ED1-03E9-421D-9F21-927D7FD17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服務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啟動</a:t>
            </a:r>
            <a:r>
              <a:rPr lang="en-US" altLang="zh-CN" dirty="0" err="1">
                <a:sym typeface="Wingdings" panose="05000000000000000000" pitchFamily="2" charset="2"/>
              </a:rPr>
              <a:t>mysql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DED9645-A8F3-4FE5-A9EE-F856C81C4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43" y="1847582"/>
            <a:ext cx="8285714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772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4BECDA1-50CF-4C35-8A0E-2A420D126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CN" altLang="en-US" dirty="0"/>
              <a:t>執行</a:t>
            </a:r>
            <a:r>
              <a:rPr lang="en-US" altLang="zh-CN" dirty="0" err="1"/>
              <a:t>mysql</a:t>
            </a:r>
            <a:r>
              <a:rPr lang="en-US" altLang="zh-CN" dirty="0"/>
              <a:t> shell</a:t>
            </a:r>
          </a:p>
          <a:p>
            <a:r>
              <a:rPr lang="en-US" altLang="zh-TW" dirty="0"/>
              <a:t>2.</a:t>
            </a:r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3D5C50-DC12-40C2-95B4-8E4DA83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開啟</a:t>
            </a:r>
            <a:r>
              <a:rPr lang="en-US" altLang="zh-CN" dirty="0"/>
              <a:t>workbench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7324FB-E00F-43BA-A336-5A57563C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71" y="2814535"/>
            <a:ext cx="5171429" cy="4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7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3600" b="1" dirty="0">
                <a:effectLst/>
              </a:rPr>
              <a:t>1.(</a:t>
            </a:r>
            <a:r>
              <a:rPr lang="zh-CN" altLang="en-US" sz="3600" b="1" dirty="0">
                <a:effectLst/>
              </a:rPr>
              <a:t>免費</a:t>
            </a:r>
            <a:r>
              <a:rPr lang="en-US" altLang="zh-CN" sz="3600" b="1" dirty="0">
                <a:effectLst/>
              </a:rPr>
              <a:t>, </a:t>
            </a:r>
            <a:r>
              <a:rPr lang="en-US" altLang="zh-CN" sz="3600" b="1" dirty="0" err="1">
                <a:effectLst/>
              </a:rPr>
              <a:t>OpenSource</a:t>
            </a:r>
            <a:r>
              <a:rPr lang="en-US" altLang="zh-CN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開放原始碼資料庫</a:t>
            </a:r>
            <a:endParaRPr lang="en-US" altLang="zh-TW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200" b="1" dirty="0">
                <a:effectLst/>
              </a:rPr>
              <a:t>、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SQLite </a:t>
            </a:r>
          </a:p>
          <a:p>
            <a:pPr fontAlgn="base"/>
            <a:r>
              <a:rPr lang="en-US" altLang="zh-TW" sz="3600" b="1" dirty="0">
                <a:effectLst/>
              </a:rPr>
              <a:t>2.(</a:t>
            </a:r>
            <a:r>
              <a:rPr lang="zh-CN" altLang="en-US" sz="3600" b="1" dirty="0">
                <a:effectLst/>
              </a:rPr>
              <a:t>收費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商業資料庫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Microsoft SQL Server</a:t>
            </a: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244916" cy="3600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2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8928484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9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小型公司使用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CN" sz="3200" b="1" dirty="0">
                <a:solidFill>
                  <a:srgbClr val="7030A0"/>
                </a:solidFill>
                <a:effectLst/>
              </a:rPr>
              <a:t>Access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Excel</a:t>
            </a:r>
            <a:r>
              <a:rPr lang="zh-CN" altLang="en-US" sz="3200" b="1" dirty="0">
                <a:effectLst/>
              </a:rPr>
              <a:t>）（因為容易使用）</a:t>
            </a:r>
            <a:endParaRPr lang="en-US" altLang="zh-CN" sz="3200" b="1" dirty="0">
              <a:effectLst/>
            </a:endParaRPr>
          </a:p>
          <a:p>
            <a:pPr lvl="1" fontAlgn="base"/>
            <a:r>
              <a:rPr lang="zh-CN" altLang="en-US" sz="3200" b="1" dirty="0">
                <a:effectLst/>
              </a:rPr>
              <a:t>手機使用</a:t>
            </a:r>
            <a:r>
              <a:rPr lang="en-US" altLang="zh-CN" sz="3200" b="1" dirty="0">
                <a:solidFill>
                  <a:srgbClr val="7030A0"/>
                </a:solidFill>
                <a:effectLst/>
              </a:rPr>
              <a:t>SQLite</a:t>
            </a:r>
            <a:r>
              <a:rPr lang="zh-CN" altLang="en-US" sz="3200" b="1" dirty="0">
                <a:effectLst/>
              </a:rPr>
              <a:t>（因為檔案很小）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中型公司使用：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、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MariaDB</a:t>
            </a: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Microsoft SQL Server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大型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市面上使用哪些資料庫？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97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的發展歷史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44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它原本是一個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免費的</a:t>
            </a:r>
            <a:r>
              <a:rPr lang="zh-TW" altLang="en-US" sz="3600" b="1" dirty="0">
                <a:effectLst/>
              </a:rPr>
              <a:t>、開源、開放的數據庫管理系統，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2008</a:t>
            </a:r>
            <a:r>
              <a:rPr lang="zh-TW" altLang="en-US" sz="3600" b="1" dirty="0">
                <a:effectLst/>
              </a:rPr>
              <a:t>年被昇陽微系統</a:t>
            </a:r>
            <a:r>
              <a:rPr lang="en-US" altLang="zh-TW" sz="3600" b="1" dirty="0">
                <a:effectLst/>
              </a:rPr>
              <a:t>(Sun Microsystems)</a:t>
            </a:r>
            <a:r>
              <a:rPr lang="zh-TW" altLang="en-US" sz="3600" b="1" dirty="0">
                <a:effectLst/>
              </a:rPr>
              <a:t>收購，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2009</a:t>
            </a:r>
            <a:r>
              <a:rPr lang="zh-CN" altLang="en-US" sz="3600" b="1" dirty="0">
                <a:effectLst/>
              </a:rPr>
              <a:t>年</a:t>
            </a:r>
            <a:r>
              <a:rPr lang="zh-TW" altLang="en-US" sz="3600" b="1" dirty="0">
                <a:effectLst/>
              </a:rPr>
              <a:t>被甲骨文公司</a:t>
            </a:r>
            <a:r>
              <a:rPr lang="en-US" altLang="zh-TW" sz="3600" b="1" dirty="0">
                <a:effectLst/>
              </a:rPr>
              <a:t>(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Oracle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收購，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成為甲骨文公司旗下之產品。</a:t>
            </a:r>
          </a:p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被甲骨文</a:t>
            </a:r>
            <a:r>
              <a:rPr lang="en-US" altLang="zh-TW" sz="3600" b="1" dirty="0">
                <a:effectLst/>
              </a:rPr>
              <a:t>(Oracle) </a:t>
            </a:r>
            <a:r>
              <a:rPr lang="zh-TW" altLang="en-US" sz="3600" b="1" dirty="0">
                <a:effectLst/>
              </a:rPr>
              <a:t>收購後</a:t>
            </a:r>
            <a:endParaRPr lang="en-US" altLang="zh-TW" sz="3600" b="1" dirty="0"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有免費版</a:t>
            </a:r>
            <a:endParaRPr lang="en-US" altLang="zh-CN" sz="32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有商業版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Oracle</a:t>
            </a:r>
            <a:r>
              <a:rPr lang="zh-TW" altLang="en-US" sz="3200" b="1" dirty="0">
                <a:effectLst/>
              </a:rPr>
              <a:t>大幅調漲了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商業版的售價</a:t>
            </a:r>
            <a:r>
              <a:rPr lang="zh-CN" altLang="en-US" sz="3200" b="1" dirty="0">
                <a:effectLst/>
              </a:rPr>
              <a:t>）</a:t>
            </a:r>
            <a:endParaRPr lang="en-US" altLang="zh-CN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4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altLang="zh-TW" sz="36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的創始人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看不慣</a:t>
            </a:r>
            <a:r>
              <a:rPr lang="zh-CN" altLang="en-US" sz="3600" b="1" dirty="0">
                <a:effectLst/>
              </a:rPr>
              <a:t>，就改良</a:t>
            </a:r>
            <a:r>
              <a:rPr lang="en-US" altLang="zh-TW" sz="3600" b="1" dirty="0">
                <a:effectLst/>
              </a:rPr>
              <a:t>MySQL</a:t>
            </a:r>
            <a:r>
              <a:rPr lang="zh-CN" altLang="en-US" sz="3600" b="1" dirty="0">
                <a:effectLst/>
              </a:rPr>
              <a:t>，成立新的版本</a:t>
            </a:r>
            <a:r>
              <a:rPr lang="zh-TW" altLang="en-US" sz="3600" b="1" dirty="0">
                <a:effectLst/>
              </a:rPr>
              <a:t>「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effectLst/>
              </a:rPr>
              <a:t>」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瑪莉亞資料庫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TW" altLang="en-US" sz="3600" b="1" dirty="0">
                <a:effectLst/>
              </a:rPr>
              <a:t>目前</a:t>
            </a:r>
            <a:r>
              <a:rPr lang="zh-CN" altLang="en-US" sz="3600" b="1" dirty="0">
                <a:effectLst/>
              </a:rPr>
              <a:t>很多支援開源</a:t>
            </a:r>
            <a:r>
              <a:rPr lang="zh-TW" altLang="en-US" sz="3600" b="1" dirty="0">
                <a:effectLst/>
              </a:rPr>
              <a:t>企業網站，逐漸轉向</a:t>
            </a:r>
            <a:r>
              <a:rPr lang="en-US" altLang="zh-TW" sz="3600" b="1" dirty="0">
                <a:effectLst/>
              </a:rPr>
              <a:t>MariaDB</a:t>
            </a:r>
            <a:r>
              <a:rPr lang="zh-TW" altLang="en-US" sz="3600" b="1" dirty="0">
                <a:effectLst/>
              </a:rPr>
              <a:t>。</a:t>
            </a:r>
          </a:p>
          <a:p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最主要的目的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是想要取代掉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200" b="1" dirty="0">
                <a:effectLst/>
              </a:rPr>
              <a:t>MariaDB</a:t>
            </a:r>
            <a:r>
              <a:rPr lang="zh-TW" altLang="en-US" sz="3200" b="1" dirty="0">
                <a:effectLst/>
              </a:rPr>
              <a:t>的功能都可相容於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操作指令也都和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一模一樣，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因此有很多主機也都慢慢開始支援</a:t>
            </a:r>
            <a:r>
              <a:rPr lang="en-US" altLang="zh-TW" sz="3200" b="1" dirty="0">
                <a:effectLst/>
              </a:rPr>
              <a:t>MariaDB</a:t>
            </a:r>
            <a:endParaRPr lang="zh-TW" altLang="en-US" sz="3200" b="1" dirty="0">
              <a:effectLst/>
            </a:endParaRPr>
          </a:p>
          <a:p>
            <a:endParaRPr lang="en-US" altLang="zh-TW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52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0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1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>
                <a:effectLst/>
                <a:highlight>
                  <a:srgbClr val="FFFF00"/>
                </a:highlight>
              </a:rPr>
              <a:t>1.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價格：</a:t>
            </a:r>
            <a:r>
              <a:rPr lang="en-US" altLang="zh-TW" sz="3200" b="1" dirty="0">
                <a:effectLst/>
                <a:highlight>
                  <a:srgbClr val="FFFF00"/>
                </a:highlight>
              </a:rPr>
              <a:t>MySQL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比較便宜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（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MariaDB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免費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)</a:t>
            </a:r>
            <a:endParaRPr lang="zh-TW" altLang="en-US" sz="32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TW" altLang="en-US" sz="3200" b="1" dirty="0">
                <a:effectLst/>
              </a:rPr>
              <a:t>很多人都以為 </a:t>
            </a:r>
            <a:r>
              <a:rPr lang="en-US" altLang="zh-TW" sz="3200" b="1" dirty="0">
                <a:effectLst/>
              </a:rPr>
              <a:t>MySQL </a:t>
            </a:r>
            <a:r>
              <a:rPr lang="zh-TW" altLang="en-US" sz="3200" b="1" dirty="0">
                <a:effectLst/>
              </a:rPr>
              <a:t>完全免費，其實只限於一般個人使用者，如果是商業使用還需收取一定的費用；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solidFill>
                  <a:srgbClr val="7030A0"/>
                </a:solidFill>
                <a:effectLst/>
              </a:rPr>
              <a:t>而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在導入初期雖然也有免費版，但功能上會有一些限制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因此比較推薦</a:t>
            </a:r>
            <a:r>
              <a:rPr lang="zh-CN" altLang="en-US" sz="3200" b="1" dirty="0">
                <a:effectLst/>
              </a:rPr>
              <a:t>初學先</a:t>
            </a:r>
            <a:r>
              <a:rPr lang="zh-TW" altLang="en-US" sz="3200" b="1" dirty="0">
                <a:effectLst/>
              </a:rPr>
              <a:t>學 </a:t>
            </a:r>
            <a:r>
              <a:rPr lang="en-US" altLang="zh-TW" sz="3200" b="1" dirty="0">
                <a:effectLst/>
              </a:rPr>
              <a:t>MySQL</a:t>
            </a:r>
            <a:r>
              <a:rPr lang="zh-CN" altLang="en-US" sz="3200" b="1" dirty="0">
                <a:effectLst/>
              </a:rPr>
              <a:t>（免費功能較多）</a:t>
            </a:r>
            <a:endParaRPr lang="en-US" altLang="zh-TW" sz="32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但是，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許多企業單位都會用 </a:t>
            </a:r>
            <a:r>
              <a:rPr lang="en-US" altLang="zh-TW" sz="3200" b="1" dirty="0">
                <a:solidFill>
                  <a:srgbClr val="C0000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建置資料庫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因為比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能處理更多資料、又比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Oracle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便宜，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Server(MSSQL)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9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effectLst/>
                <a:highlight>
                  <a:srgbClr val="FFFF00"/>
                </a:highlight>
              </a:rPr>
              <a:t>2</a:t>
            </a:r>
            <a:r>
              <a:rPr lang="en-US" altLang="zh-TW" sz="4000" b="1" dirty="0"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介面操作性：</a:t>
            </a:r>
            <a:endParaRPr lang="en-US" altLang="zh-TW" sz="40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都容易上手</a:t>
            </a: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在於儲存數據和查詢系統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非常類似</a:t>
            </a:r>
            <a:endParaRPr lang="en-US" altLang="zh-TW" sz="3600" b="1" dirty="0">
              <a:solidFill>
                <a:srgbClr val="7030A0"/>
              </a:solidFill>
              <a:effectLst/>
            </a:endParaRPr>
          </a:p>
          <a:p>
            <a:pPr lvl="1"/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solidFill>
                  <a:srgbClr val="7030A0"/>
                </a:solidFill>
                <a:effectLst/>
              </a:rPr>
              <a:t>只要你學會操作其中一種，另外一個也能通</a:t>
            </a:r>
            <a:r>
              <a:rPr lang="zh-TW" altLang="en-US" sz="3600" b="1" dirty="0">
                <a:effectLst/>
              </a:rPr>
              <a:t>；只是介面長得不一樣而已。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與</a:t>
            </a:r>
            <a:r>
              <a:rPr lang="en-US" altLang="zh-TW" sz="3600" b="1" dirty="0">
                <a:effectLst/>
              </a:rPr>
              <a:t>MSSQL 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很容易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無痛切換</a:t>
            </a:r>
            <a:endParaRPr lang="zh-TW" altLang="en-US" sz="40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效能：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MSSQL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略勝 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</a:p>
          <a:p>
            <a:pPr lvl="1"/>
            <a:r>
              <a:rPr lang="zh-TW" altLang="en-US" sz="3600" b="1" dirty="0">
                <a:effectLst/>
              </a:rPr>
              <a:t>依據 </a:t>
            </a:r>
            <a:r>
              <a:rPr lang="en-US" altLang="zh-TW" sz="3600" b="1" dirty="0">
                <a:effectLst/>
              </a:rPr>
              <a:t>TPC </a:t>
            </a:r>
            <a:r>
              <a:rPr lang="zh-TW" altLang="en-US" sz="3600" b="1" dirty="0">
                <a:effectLst/>
              </a:rPr>
              <a:t>性能測試結果，從每秒交易量與價格來看，</a:t>
            </a:r>
            <a:r>
              <a:rPr lang="en-US" altLang="zh-TW" sz="3600" b="1" dirty="0">
                <a:effectLst/>
              </a:rPr>
              <a:t>SQL Server </a:t>
            </a:r>
            <a:r>
              <a:rPr lang="zh-TW" altLang="en-US" sz="3600" b="1" dirty="0">
                <a:effectLst/>
              </a:rPr>
              <a:t>最有效益，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也有不錯的表現</a:t>
            </a:r>
            <a:r>
              <a:rPr lang="zh-CN" altLang="en-US" sz="3600" b="1" dirty="0">
                <a:effectLst/>
              </a:rPr>
              <a:t>，兩者差不多</a:t>
            </a:r>
            <a:endParaRPr lang="zh-TW" altLang="en-US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45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/>
                <a:highlight>
                  <a:srgbClr val="FFFF00"/>
                </a:highlight>
              </a:rPr>
              <a:t>4.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程式語言整合度</a:t>
            </a:r>
          </a:p>
          <a:p>
            <a:pPr lvl="1"/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與</a:t>
            </a:r>
            <a:r>
              <a:rPr lang="en-US" altLang="zh-TW" sz="3600" b="1" dirty="0" err="1">
                <a:effectLst/>
              </a:rPr>
              <a:t>.Net</a:t>
            </a:r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配合度最高，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effectLst/>
              </a:rPr>
              <a:t> </a:t>
            </a:r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最常和 </a:t>
            </a:r>
            <a:r>
              <a:rPr lang="en-US" altLang="zh-TW" sz="3600" b="1" dirty="0">
                <a:effectLst/>
              </a:rPr>
              <a:t>PHP </a:t>
            </a:r>
            <a:r>
              <a:rPr lang="zh-TW" altLang="en-US" sz="3600" b="1" dirty="0">
                <a:effectLst/>
              </a:rPr>
              <a:t>搭配。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2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在你的電腦安裝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資料庫有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種方法：使用套件</a:t>
            </a:r>
            <a:r>
              <a:rPr lang="en-US" altLang="zh-CN" dirty="0" err="1">
                <a:highlight>
                  <a:srgbClr val="FFFF00"/>
                </a:highlight>
              </a:rPr>
              <a:t>Xampp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使用時機：早期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種方法：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使用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MySQL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官方的工具：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特色：功能多，</a:t>
            </a:r>
            <a:r>
              <a:rPr lang="zh-CN" altLang="en-US" dirty="0">
                <a:solidFill>
                  <a:srgbClr val="C00000"/>
                </a:solidFill>
              </a:rPr>
              <a:t>安裝比較複雜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Oracle</a:t>
            </a:r>
            <a:r>
              <a:rPr lang="zh-CN" altLang="en-US" dirty="0"/>
              <a:t>收購</a:t>
            </a:r>
            <a:r>
              <a:rPr lang="en-US" altLang="zh-CN" dirty="0" err="1"/>
              <a:t>mysql</a:t>
            </a:r>
            <a:r>
              <a:rPr lang="zh-CN" altLang="en-US" dirty="0"/>
              <a:t>後，就開發這個版本</a:t>
            </a:r>
            <a:endParaRPr lang="en-US" altLang="zh-CN" dirty="0"/>
          </a:p>
          <a:p>
            <a:pPr lvl="1"/>
            <a:r>
              <a:rPr lang="zh-CN" altLang="en-US" dirty="0"/>
              <a:t>安裝分成</a:t>
            </a:r>
            <a:r>
              <a:rPr lang="en-US" altLang="zh-CN" dirty="0"/>
              <a:t>2</a:t>
            </a:r>
            <a:r>
              <a:rPr lang="zh-CN" altLang="en-US" dirty="0"/>
              <a:t>個部分：</a:t>
            </a:r>
            <a:r>
              <a:rPr lang="en-US" altLang="zh-CN" dirty="0">
                <a:solidFill>
                  <a:srgbClr val="C00000"/>
                </a:solidFill>
              </a:rPr>
              <a:t>Server</a:t>
            </a:r>
            <a:r>
              <a:rPr lang="zh-CN" altLang="en-US" dirty="0">
                <a:solidFill>
                  <a:srgbClr val="C00000"/>
                </a:solidFill>
              </a:rPr>
              <a:t>伺服器，</a:t>
            </a:r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工作台</a:t>
            </a:r>
            <a:r>
              <a:rPr lang="en-US" altLang="zh-CN" dirty="0" err="1">
                <a:solidFill>
                  <a:srgbClr val="C00000"/>
                </a:solidFill>
              </a:rPr>
              <a:t>WorkBench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在你的電腦安裝</a:t>
            </a:r>
            <a:r>
              <a:rPr lang="en-US" altLang="zh-CN" sz="5400" dirty="0" err="1"/>
              <a:t>mySQL</a:t>
            </a:r>
            <a:r>
              <a:rPr lang="zh-CN" altLang="en-US" sz="5400" dirty="0"/>
              <a:t>資料庫有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0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套裝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6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06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：使用套裝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很多種安裝套件可以選擇：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建議使用這個：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Xampp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/>
              <a:t>其它套件</a:t>
            </a:r>
            <a:r>
              <a:rPr lang="en-US" altLang="zh-CN" dirty="0"/>
              <a:t>(</a:t>
            </a:r>
            <a:r>
              <a:rPr lang="zh-CN" altLang="en-US" dirty="0"/>
              <a:t>不建議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Wamp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種方法：使用套件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0913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3672D2-253B-46D6-99CA-43EAC0FA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Apacha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TW" dirty="0" err="1"/>
              <a:t>Statr</a:t>
            </a:r>
            <a:endParaRPr lang="en-US" altLang="zh-TW" dirty="0"/>
          </a:p>
          <a:p>
            <a:r>
              <a:rPr lang="en-US" altLang="zh-TW" dirty="0"/>
              <a:t>MySQL</a:t>
            </a:r>
            <a:r>
              <a:rPr lang="zh-CN" altLang="en-US" dirty="0"/>
              <a:t>：</a:t>
            </a:r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F1B63E-90BE-47E8-A42A-F8333E1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安裝</a:t>
            </a:r>
            <a:r>
              <a:rPr lang="en-US" altLang="zh-CN" dirty="0" err="1"/>
              <a:t>mySQL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：使用套件：</a:t>
            </a:r>
            <a:br>
              <a:rPr lang="en-US" altLang="zh-CN" dirty="0"/>
            </a:br>
            <a:r>
              <a:rPr lang="zh-CN" altLang="en-US" dirty="0"/>
              <a:t>打開</a:t>
            </a:r>
            <a:r>
              <a:rPr lang="en-US" altLang="zh-CN" sz="4000" u="sng" dirty="0" err="1"/>
              <a:t>Xampp</a:t>
            </a:r>
            <a:r>
              <a:rPr lang="zh-CN" altLang="en-US" sz="4000" u="sng" dirty="0"/>
              <a:t>，啟動伺服器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FCFCE2-A99D-47E7-8097-EF7FFDE3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0" y="3523957"/>
            <a:ext cx="7288064" cy="31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中文版介面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266945-46F2-488C-94AB-18A5A979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84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0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開源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免費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)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的</a:t>
            </a:r>
            <a:r>
              <a:rPr lang="zh-TW" altLang="en-US" sz="3600" b="1" dirty="0">
                <a:effectLst/>
              </a:rPr>
              <a:t> 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數據庫</a:t>
            </a:r>
            <a:r>
              <a:rPr lang="zh-TW" altLang="en-US" sz="3600" b="1" dirty="0">
                <a:effectLst/>
              </a:rPr>
              <a:t>、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資料庫</a:t>
            </a:r>
            <a:r>
              <a:rPr lang="zh-TW" altLang="en-US" sz="3600" b="1" dirty="0">
                <a:effectLst/>
              </a:rPr>
              <a:t>管理系統，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泛應用在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中小型的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商務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網站</a:t>
            </a:r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常</a:t>
            </a:r>
            <a:r>
              <a:rPr lang="zh-TW" altLang="en-US" sz="3600" b="1" dirty="0">
                <a:effectLst/>
              </a:rPr>
              <a:t>用來配合如</a:t>
            </a:r>
            <a:r>
              <a:rPr lang="en-US" altLang="zh-TW" sz="3600" b="1" dirty="0">
                <a:effectLst/>
              </a:rPr>
              <a:t>PHP</a:t>
            </a:r>
            <a:r>
              <a:rPr lang="zh-TW" altLang="en-US" sz="3600" b="1" dirty="0">
                <a:effectLst/>
              </a:rPr>
              <a:t>、</a:t>
            </a:r>
            <a:r>
              <a:rPr lang="en-US" altLang="zh-TW" sz="3600" b="1" dirty="0">
                <a:effectLst/>
              </a:rPr>
              <a:t>ASP</a:t>
            </a:r>
            <a:r>
              <a:rPr lang="zh-TW" altLang="en-US" sz="3600" b="1" dirty="0">
                <a:effectLst/>
              </a:rPr>
              <a:t>或</a:t>
            </a:r>
            <a:r>
              <a:rPr lang="en-US" altLang="zh-TW" sz="3600" b="1" dirty="0">
                <a:effectLst/>
              </a:rPr>
              <a:t>ASP.NET</a:t>
            </a:r>
            <a:r>
              <a:rPr lang="zh-TW" altLang="en-US" sz="3600" b="1" dirty="0">
                <a:effectLst/>
              </a:rPr>
              <a:t>等網頁程式語言，儲存大量數據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若網站擁有後端管理程式系統</a:t>
            </a:r>
            <a:r>
              <a:rPr lang="en-US" altLang="zh-TW" sz="3600" b="1" dirty="0">
                <a:effectLst/>
              </a:rPr>
              <a:t>(</a:t>
            </a:r>
            <a:r>
              <a:rPr lang="zh-TW" altLang="en-US" sz="3600" b="1" dirty="0">
                <a:effectLst/>
              </a:rPr>
              <a:t>網站後台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，多須配合資料庫功能。</a:t>
            </a:r>
          </a:p>
          <a:p>
            <a:r>
              <a:rPr lang="zh-TW" altLang="en-US" sz="3600" b="1" dirty="0">
                <a:effectLst/>
              </a:rPr>
              <a:t>資料庫是用來放置大量資料與檔案的一個倉庫，</a:t>
            </a:r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是跟網站倉庫溝通的管員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是用來管理倉庫的系統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41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匯入資料庫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10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下載資料庫：</a:t>
            </a:r>
            <a:endParaRPr lang="en-US" altLang="zh-TW" sz="3600" dirty="0"/>
          </a:p>
          <a:p>
            <a:pPr lvl="1"/>
            <a:r>
              <a:rPr lang="en-US" altLang="zh-TW" sz="2000" dirty="0">
                <a:hlinkClick r:id="rId2"/>
              </a:rPr>
              <a:t>https://acupun.site/lecture/sql/example/sql/ch09.zip</a:t>
            </a:r>
            <a:endParaRPr lang="en-US" altLang="zh-TW" sz="2000" dirty="0"/>
          </a:p>
          <a:p>
            <a:r>
              <a:rPr lang="zh-CN" altLang="en-US" sz="3600" dirty="0"/>
              <a:t>匯入資料庫：</a:t>
            </a:r>
            <a:endParaRPr lang="en-US" altLang="zh-TW" sz="3600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匯入資料庫到</a:t>
            </a:r>
            <a:r>
              <a:rPr lang="en-US" altLang="zh-CN" sz="4400" dirty="0" err="1"/>
              <a:t>Xampp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3E7F2-8AB7-4405-B93A-65E421CF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08352"/>
            <a:ext cx="5610293" cy="4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的全部資料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，顯示</a:t>
            </a:r>
            <a:r>
              <a:rPr lang="en-US" altLang="zh-CN" dirty="0"/>
              <a:t>『</a:t>
            </a:r>
            <a:r>
              <a:rPr lang="zh-CN" altLang="en-US" dirty="0"/>
              <a:t>書籍名稱，價格</a:t>
            </a:r>
            <a:r>
              <a:rPr lang="en-US" altLang="zh-CN" dirty="0"/>
              <a:t>』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刪除資料庫</a:t>
            </a:r>
            <a:r>
              <a:rPr lang="en-US" altLang="zh-CN"/>
              <a:t>chp09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101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以後如何解除安裝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49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XAMPP </a:t>
            </a:r>
            <a:r>
              <a:rPr lang="zh-TW" altLang="en-US" dirty="0"/>
              <a:t>的內建解除安裝程式</a:t>
            </a:r>
            <a:endParaRPr lang="en-US" altLang="zh-TW" dirty="0"/>
          </a:p>
          <a:p>
            <a:r>
              <a:rPr lang="zh-TW" altLang="en-US" dirty="0"/>
              <a:t>這是最簡單和最推薦的方法，</a:t>
            </a:r>
            <a:endParaRPr lang="en-US" altLang="zh-TW" dirty="0"/>
          </a:p>
          <a:p>
            <a:pPr lvl="1"/>
            <a:r>
              <a:rPr lang="zh-TW" altLang="en-US" dirty="0"/>
              <a:t>到 </a:t>
            </a:r>
            <a:r>
              <a:rPr lang="en-US" altLang="zh-TW" dirty="0"/>
              <a:t>XAMPP </a:t>
            </a:r>
            <a:r>
              <a:rPr lang="zh-TW" altLang="en-US" dirty="0"/>
              <a:t>的安裝資料夾，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例如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然後執行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r>
              <a:rPr lang="zh-TW" altLang="en-US" dirty="0"/>
              <a:t>或 </a:t>
            </a:r>
            <a:r>
              <a:rPr lang="en-US" altLang="zh-TW" dirty="0" err="1"/>
              <a:t>uninstall.app</a:t>
            </a:r>
            <a:r>
              <a:rPr lang="en-US" altLang="zh-TW" dirty="0"/>
              <a:t> </a:t>
            </a:r>
            <a:r>
              <a:rPr lang="zh-TW" altLang="en-US" dirty="0"/>
              <a:t>這個檔案，</a:t>
            </a:r>
            <a:endParaRPr lang="en-US" altLang="zh-TW" dirty="0"/>
          </a:p>
          <a:p>
            <a:pPr lvl="1"/>
            <a:r>
              <a:rPr lang="zh-TW" altLang="en-US" dirty="0"/>
              <a:t>並按照指示完成解除安裝的步驟。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以後如何解除安裝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47899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208823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到 </a:t>
            </a:r>
            <a:r>
              <a:rPr lang="en-US" altLang="zh-TW" sz="3600" dirty="0"/>
              <a:t>XAMPP </a:t>
            </a:r>
            <a:r>
              <a:rPr lang="zh-TW" altLang="en-US" sz="3600" dirty="0"/>
              <a:t>的安裝資料夾，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endParaRPr lang="en-US" altLang="zh-TW" sz="3600" dirty="0"/>
          </a:p>
          <a:p>
            <a:r>
              <a:rPr lang="zh-TW" altLang="en-US" sz="3600" dirty="0"/>
              <a:t>然後執行 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以後如何解除安裝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0A212-351F-4389-B144-C437040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21" y="2708920"/>
            <a:ext cx="649595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0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052736"/>
            <a:ext cx="8244916" cy="4824536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上課用此法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安裝免費版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Community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社群版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1768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官方的工具：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特色：功能多，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安裝比較複雜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安裝分成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個部分：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Client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工作台</a:t>
            </a:r>
            <a:r>
              <a:rPr lang="en-US" altLang="zh-CN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免費版的名稱：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MySQL Community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，社群版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下載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MySQL Community</a:t>
            </a:r>
            <a:endParaRPr lang="en-US" altLang="zh-TW" sz="3600" b="1" u="sng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800" dirty="0"/>
              <a:t>建議到這個網址：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https://dev.mysql.com/downloads/mysql/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第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種方法：使用</a:t>
            </a:r>
            <a:r>
              <a:rPr lang="en-US" altLang="zh-TW" sz="5400" dirty="0"/>
              <a:t>MySQL Community</a:t>
            </a:r>
            <a:r>
              <a:rPr lang="zh-CN" altLang="en-US" sz="5400" dirty="0"/>
              <a:t>社群版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8492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.MySQL8.0</a:t>
            </a:r>
            <a:r>
              <a:rPr lang="zh-CN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版本，效能比較好，建議用</a:t>
            </a:r>
            <a:r>
              <a:rPr lang="en-US" altLang="zh-CN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但是有些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作業系統，安裝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版本會</a:t>
            </a:r>
            <a:r>
              <a:rPr lang="zh-CN" altLang="en-US" dirty="0"/>
              <a:t>出現問題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所以，若是出問題的人，才改安裝</a:t>
            </a:r>
            <a:r>
              <a:rPr lang="en-US" altLang="zh-CN" dirty="0"/>
              <a:t>5.7</a:t>
            </a:r>
            <a:r>
              <a:rPr lang="zh-CN" altLang="en-US" dirty="0"/>
              <a:t>版本</a:t>
            </a:r>
            <a:endParaRPr lang="en-US" altLang="zh-CN" dirty="0"/>
          </a:p>
          <a:p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若是如此，以後在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雲端安裝的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，也要選擇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5.7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安裝過程影片教學：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https://www.youtube.com/watch?v=D0me8H8SlBA&amp;list=PL2SrkGHjnWcy0n1bNe5sAPB3snlGmdpkV&amp;index=2&amp;t=300s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07288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 5.7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版本還是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8.0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3419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dirty="0"/>
              <a:t>選擇：</a:t>
            </a:r>
            <a:r>
              <a:rPr lang="en-US" altLang="zh-CN" dirty="0"/>
              <a:t>8.034</a:t>
            </a:r>
            <a:r>
              <a:rPr lang="zh-CN" altLang="en-US" dirty="0"/>
              <a:t>版本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ECB646-5FE1-407D-8D65-A536F2622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" y="1197663"/>
            <a:ext cx="9127522" cy="54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0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11532825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E017F38-D038-45FB-8BBA-FB505E53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11B102D-454A-44AE-96CD-B328B4F2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goto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download page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EB64B8-4E90-4B57-AABC-0D42F04D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67125"/>
            <a:ext cx="8425777" cy="52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21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C01291F-EE10-469F-BCB7-97AF4395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4ED12EB-BCEA-42C5-96E2-D07BF8AE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</a:t>
            </a:r>
            <a:r>
              <a:rPr lang="zh-CN" altLang="en-US" sz="5400" dirty="0"/>
              <a:t>任選</a:t>
            </a:r>
            <a:r>
              <a:rPr lang="en-US" altLang="zh-CN" sz="5400" dirty="0"/>
              <a:t>1</a:t>
            </a:r>
            <a:r>
              <a:rPr lang="zh-CN" altLang="en-US" sz="5400" dirty="0"/>
              <a:t>個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都可以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0AB75F-46F4-4B77-95EF-D22198654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32" y="1417638"/>
            <a:ext cx="8353108" cy="528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477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500615D-00F4-436B-8162-C400561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E68A83-07A3-4276-AEAD-AF255D681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不需要先註冊登入，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選擇：</a:t>
            </a:r>
            <a:r>
              <a:rPr lang="en-US" altLang="zh-CN" sz="3600" dirty="0"/>
              <a:t>No thanks, just start my download.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5456CF-59DC-4666-9876-3A4BBDEC1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696514"/>
            <a:ext cx="7560840" cy="508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808DF50-3480-4950-931C-6CAB36C2F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17F3FD-6AD4-4958-94ED-23AA15E6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選擇安裝模式：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full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CEA770A-1328-4E31-8C13-2E97AA54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856984" cy="528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481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2623253-EF11-4ACA-8B59-BE9A3EF1F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25635D-D77B-4459-8480-B9323B79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D08568-B024-4831-9F9D-A1F46225E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535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6102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C3D756B-F7FE-4FEA-95C5-C7B424CE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39A751-F6FB-44EF-B2E5-7D6188DF5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B1E9BE0-CD6B-4D65-A10D-C897F443B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3" y="1268760"/>
            <a:ext cx="901385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14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F4F601-1128-4E76-9BCF-8C745E72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07E3C0B-E75C-46EA-AC86-8305793A7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B3C47E6-598E-461B-BB4A-7C476CA2E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52"/>
            <a:ext cx="928366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25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51BE3F-C1F5-4BA8-9C13-C68763046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E84C74D-7BE3-49B0-A138-FE0230FE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預設存取的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port = 3306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755F1E7-19B8-4398-B026-3B4BD6BED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538"/>
            <a:ext cx="9071409" cy="551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60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A4B8296-7689-4A6A-A3EF-84D82D65F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654A01-B2C6-48F3-A755-A34736BC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99218"/>
            <a:ext cx="8718258" cy="1265238"/>
          </a:xfrm>
        </p:spPr>
        <p:txBody>
          <a:bodyPr>
            <a:normAutofit/>
          </a:bodyPr>
          <a:lstStyle/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E29D6F5-4380-499A-B88F-308F5EDEF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74930"/>
            <a:ext cx="8001207" cy="58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043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BCA41AD-F339-4FAC-B28E-3E81E3598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244409C-C189-437A-B073-C1B3B52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登入的帳號：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，密碼：</a:t>
            </a:r>
            <a:r>
              <a:rPr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這是從以前到現在的預設帳密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因為是自己的電腦，不對外開放，所以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0E4A94-5F19-4588-962C-7839F2938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428469"/>
            <a:ext cx="7725544" cy="536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程式設計語言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可用來查詢和處理關聯式資料庫中的資訊。</a:t>
            </a:r>
            <a:endParaRPr lang="en-US" altLang="zh-TW" sz="3200" b="1" dirty="0">
              <a:effectLst/>
            </a:endParaRPr>
          </a:p>
          <a:p>
            <a:pPr lvl="1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1986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美國</a:t>
            </a:r>
            <a:r>
              <a:rPr lang="zh-TW" altLang="en-US" sz="3200" b="1" dirty="0">
                <a:effectLst/>
              </a:rPr>
              <a:t>國家標準協會將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作為關聯式資料庫的官方標準。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  <a:highlight>
                  <a:srgbClr val="FFFF00"/>
                </a:highlight>
              </a:rPr>
              <a:t>國際標準組織</a:t>
            </a:r>
            <a:r>
              <a:rPr lang="zh-CN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</a:rPr>
              <a:t>於 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1987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也將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視為官方標準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42431629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EB3276-2DB3-4196-A715-5047CF64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398CBA-33B1-4C74-AC5F-E8121DCE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152400"/>
            <a:ext cx="9324528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zh-CN" altLang="en-US" dirty="0"/>
              <a:t>：開啟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就會執行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ECC038F-C45F-49C5-90AD-FF31E85B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33" y="1156399"/>
            <a:ext cx="8133333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61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72EFC63-0C6A-4CCE-BA5F-1A5687AF7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CB161E-4CB3-46D6-AF22-66807A45E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AC2563-817C-45D3-AB00-20B6FF82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85019"/>
            <a:ext cx="9036496" cy="616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97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521EEF-40EA-462D-93E3-8B13B56EE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8CA9D5B-B9B7-4523-B810-53F820B7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2C780F-B518-463A-96B8-8981A081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08720"/>
            <a:ext cx="8573022" cy="57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269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7ABD2D6-AB23-46A0-AFE4-A46DED397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0D5E522-45F9-46E7-87D8-2387239E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Router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設定：不用修改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FE5A8C-D0A0-45DD-8256-0157A6AF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71856"/>
            <a:ext cx="8640960" cy="55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714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1A91BE-78D6-45D0-BE3D-D5895D13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E200565-AD8D-4C7C-9097-F566BFA40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10" y="-114148"/>
            <a:ext cx="8229600" cy="114535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samples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：設定密碼：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root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check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9C587F-EB08-43A5-AB40-EC9C640B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72" y="1031202"/>
            <a:ext cx="8229600" cy="582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90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682136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0411F4-04D3-4112-9185-F433FE24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0" y="58162"/>
            <a:ext cx="8316623" cy="656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6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954C66-6CFD-4357-8FBD-0E2049646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" y="185365"/>
            <a:ext cx="8867328" cy="640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570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 fontScale="92500"/>
          </a:bodyPr>
          <a:lstStyle/>
          <a:p>
            <a:r>
              <a:rPr lang="zh-CN" altLang="en-US" sz="6000" b="1" dirty="0"/>
              <a:t>安裝結果，產生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</a:t>
            </a:r>
            <a:endParaRPr lang="en-US" altLang="zh-CN" sz="6000" b="1" dirty="0"/>
          </a:p>
          <a:p>
            <a:r>
              <a:rPr lang="en-US" altLang="zh-TW" sz="60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latin typeface="微軟正黑體" pitchFamily="34" charset="-120"/>
                <a:ea typeface="微軟正黑體" pitchFamily="34" charset="-120"/>
              </a:rPr>
              <a:t>(console)</a:t>
            </a:r>
          </a:p>
          <a:p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工作台：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88877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運行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伺服器主機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E43E60-A38C-4968-86F9-901EF506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5" y="1767630"/>
            <a:ext cx="8974334" cy="367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089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48464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操作的工作台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(client)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F159C05-CFA8-4DF2-9E04-80D8B5512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47" y="1883914"/>
            <a:ext cx="8561905" cy="4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8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(Structured Query Language) </a:t>
            </a:r>
            <a:r>
              <a:rPr lang="zh-TW" altLang="en-US" sz="3600" b="1" dirty="0">
                <a:effectLst/>
              </a:rPr>
              <a:t>是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結構化查詢語言，用於管理資料庫管理系統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可以幫助我們在龐大的資料中，快速找到想要的資訊。</a:t>
            </a:r>
          </a:p>
          <a:p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的範圍包括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資料插入、查詢、更新和刪除，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資料庫模式建立和修改，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以及資料存取控制，</a:t>
            </a:r>
            <a:endParaRPr lang="en-US" altLang="zh-TW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27597524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52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52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9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6931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700808"/>
            <a:ext cx="8867328" cy="4525963"/>
          </a:xfrm>
        </p:spPr>
        <p:txBody>
          <a:bodyPr>
            <a:normAutofit/>
          </a:bodyPr>
          <a:lstStyle/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Client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工作台測試看看</a:t>
            </a:r>
            <a:r>
              <a:rPr lang="en-US" altLang="zh-TW" sz="44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00DF903-0B99-456F-B5BB-0291A3993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" y="1645800"/>
            <a:ext cx="8933541" cy="505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667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TW" sz="66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sz="66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裡面</a:t>
            </a:r>
            <a:endParaRPr lang="en-US" altLang="zh-CN" sz="66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如何找到資料庫，資料表</a:t>
            </a:r>
            <a:endParaRPr lang="zh-TW" altLang="en-US" sz="44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886846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如何找到資料庫，資料表</a:t>
            </a:r>
            <a:b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裡面</a:t>
            </a:r>
            <a:br>
              <a:rPr lang="en-US" altLang="zh-CN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DB17A6B-4D02-44BD-96FD-E8F2BF7D9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09824"/>
            <a:ext cx="7839903" cy="5597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204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(shell)</a:t>
            </a:r>
          </a:p>
          <a:p>
            <a:r>
              <a:rPr lang="en-US" altLang="zh-TW" sz="60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en-US" altLang="zh-TW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都釘在工具列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66268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2016818"/>
          </a:xfrm>
        </p:spPr>
        <p:txBody>
          <a:bodyPr>
            <a:noAutofit/>
          </a:bodyPr>
          <a:lstStyle/>
          <a:p>
            <a:pPr algn="ctr"/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把</a:t>
            </a:r>
            <a: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  <a:t>MySQL server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(shell)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TW" sz="3600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br>
              <a:rPr lang="en-US" altLang="zh-TW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都釘在工具列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確保以後直接從工具列來執行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173725-7FE2-4C98-94BE-B4FB240B1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69218"/>
            <a:ext cx="7118943" cy="46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07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088740"/>
            <a:ext cx="9144000" cy="3996444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否則電腦開機後，</a:t>
            </a:r>
            <a:endParaRPr lang="en-US" altLang="zh-CN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個</a:t>
            </a:r>
            <a:endParaRPr lang="zh-TW" altLang="en-US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65464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0808"/>
            <a:ext cx="9144000" cy="4525963"/>
          </a:xfrm>
        </p:spPr>
        <p:txBody>
          <a:bodyPr>
            <a:normAutofit/>
          </a:bodyPr>
          <a:lstStyle/>
          <a:p>
            <a:endParaRPr lang="en-US" altLang="zh-CN" b="1" dirty="0">
              <a:effectLst/>
            </a:endParaRPr>
          </a:p>
          <a:p>
            <a:pPr lvl="1"/>
            <a:endParaRPr lang="en-US" altLang="zh-CN" sz="4400" b="1" dirty="0">
              <a:effectLst/>
            </a:endParaRPr>
          </a:p>
          <a:p>
            <a:endParaRPr lang="en-US" altLang="zh-CN" sz="4800" b="1" dirty="0"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692424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電腦開機後，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要先去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windows『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開始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』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開啟這</a:t>
            </a:r>
            <a: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3600" b="1" dirty="0">
                <a:latin typeface="微軟正黑體" pitchFamily="34" charset="-120"/>
                <a:ea typeface="微軟正黑體" pitchFamily="34" charset="-120"/>
              </a:rPr>
              <a:t>個</a:t>
            </a:r>
            <a:br>
              <a:rPr lang="en-US" altLang="zh-CN" sz="3600" b="1" dirty="0">
                <a:latin typeface="微軟正黑體" pitchFamily="34" charset="-120"/>
                <a:ea typeface="微軟正黑體" pitchFamily="34" charset="-120"/>
              </a:rPr>
            </a:b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shell</a:t>
            </a:r>
            <a:r>
              <a:rPr lang="zh-CN" altLang="en-US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，</a:t>
            </a:r>
            <a:r>
              <a:rPr lang="en-US" altLang="zh-CN" sz="3600" b="1" dirty="0">
                <a:highlight>
                  <a:srgbClr val="FFFF00"/>
                </a:highlight>
                <a:latin typeface="微軟正黑體" pitchFamily="34" charset="-120"/>
                <a:ea typeface="微軟正黑體" pitchFamily="34" charset="-120"/>
              </a:rPr>
              <a:t>workbench</a:t>
            </a:r>
            <a:endParaRPr lang="zh-TW" altLang="en-US" sz="20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F4C8EB-10BF-4E26-B492-48E56E7B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527" y="1412776"/>
            <a:ext cx="4153137" cy="544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022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2484276"/>
          </a:xfrm>
        </p:spPr>
        <p:txBody>
          <a:bodyPr>
            <a:norm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TW" sz="6000" b="1" dirty="0" err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方法</a:t>
            </a:r>
            <a:r>
              <a:rPr lang="en-US" altLang="zh-CN" sz="6000" b="1" dirty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en-US" altLang="zh-TW" sz="6000" b="1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81988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F4F9830-E3AF-43E3-8F67-C61DEE5C3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252520" cy="5429200"/>
          </a:xfrm>
        </p:spPr>
        <p:txBody>
          <a:bodyPr>
            <a:normAutofit/>
          </a:bodyPr>
          <a:lstStyle/>
          <a:p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E9C0625-791A-4AAF-9B67-9C316D4B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0032" y="152400"/>
            <a:ext cx="410445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TW" b="1" dirty="0" err="1">
                <a:latin typeface="微軟正黑體" pitchFamily="34" charset="-120"/>
                <a:ea typeface="微軟正黑體" pitchFamily="34" charset="-120"/>
              </a:rPr>
              <a:t>WorkBench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查詢資料庫的方法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AD57AAF-ECE2-45A4-8391-A6271CECC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58" y="-320758"/>
            <a:ext cx="4414146" cy="289352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7DC32F5-0B90-4587-91AA-5BD4DF66C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362945"/>
            <a:ext cx="8208912" cy="448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0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effectLst/>
              </a:rPr>
              <a:t>1.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資料定義語言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(Data Definition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DDL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定義資料庫的結構和物件</a:t>
            </a:r>
            <a:r>
              <a:rPr lang="zh-TW" altLang="en-US" sz="2600" b="1" dirty="0">
                <a:effectLst/>
              </a:rPr>
              <a:t>，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建立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修改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刪除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資料表、索引、視圖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DDL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CREATE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ALTER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DROP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2.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sz="2600" b="1" dirty="0">
                <a:effectLst/>
              </a:rPr>
              <a:t>(</a:t>
            </a:r>
            <a:r>
              <a:rPr lang="en-US" altLang="zh-TW" sz="2400" b="1" dirty="0">
                <a:effectLst/>
              </a:rPr>
              <a:t>Data Manipulation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對資料進行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等操作。</a:t>
            </a:r>
            <a:endParaRPr lang="en-US" altLang="zh-TW" sz="2600" b="1" dirty="0">
              <a:effectLst/>
            </a:endParaRPr>
          </a:p>
          <a:p>
            <a:pPr lvl="1"/>
            <a:r>
              <a:rPr lang="en-US" altLang="zh-TW" sz="2600" b="1" dirty="0">
                <a:effectLst/>
              </a:rPr>
              <a:t>DML</a:t>
            </a:r>
            <a:r>
              <a:rPr lang="zh-TW" altLang="en-US" sz="2600" b="1" dirty="0">
                <a:effectLst/>
              </a:rPr>
              <a:t>指令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SELECT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INSERT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UPDATE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DELETE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3.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資料控制語言 </a:t>
            </a:r>
            <a:r>
              <a:rPr lang="en-US" altLang="zh-TW" sz="2600" b="1" dirty="0">
                <a:effectLst/>
              </a:rPr>
              <a:t>(Data Control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DCL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控制資料庫中的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使用者權限</a:t>
            </a:r>
            <a:r>
              <a:rPr lang="zh-TW" altLang="en-US" sz="2600" b="1" dirty="0">
                <a:effectLst/>
              </a:rPr>
              <a:t>和存取控制</a:t>
            </a:r>
            <a:r>
              <a:rPr lang="en-US" altLang="zh-CN" sz="2600" b="1" dirty="0">
                <a:effectLst/>
              </a:rPr>
              <a:t>』</a:t>
            </a: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設定或撤銷使用者的權限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DCL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GRANT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REVOKE</a:t>
            </a:r>
            <a:endParaRPr lang="zh-TW" altLang="en-US" sz="2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包括三個部分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072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勾選：保存密碼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F4A15F7-2A0C-4AC5-B796-4844BA253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00200"/>
            <a:ext cx="9382315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586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切換登入畫面，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workbench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A99FB1D-6A99-4024-8824-2292AC63F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6895"/>
            <a:ext cx="4380952" cy="30285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9AC82C-70FB-4FFF-B059-9676C4AA8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00200"/>
            <a:ext cx="5314286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935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4536504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手動查詢預設的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個資料庫</a:t>
            </a:r>
            <a:endParaRPr lang="en-US" altLang="zh-CN" sz="6000" b="1" dirty="0"/>
          </a:p>
          <a:p>
            <a:r>
              <a:rPr lang="en-US" altLang="zh-CN" sz="6000" b="1" dirty="0"/>
              <a:t>World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en-US" altLang="zh-TW" sz="6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000" b="1" dirty="0"/>
          </a:p>
        </p:txBody>
      </p:sp>
    </p:spTree>
    <p:extLst>
      <p:ext uri="{BB962C8B-B14F-4D97-AF65-F5344CB8AC3E}">
        <p14:creationId xmlns:p14="http://schemas.microsoft.com/office/powerpoint/2010/main" val="34296544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4637112"/>
          </a:xfrm>
        </p:spPr>
        <p:txBody>
          <a:bodyPr>
            <a:normAutofit fontScale="92500"/>
          </a:bodyPr>
          <a:lstStyle/>
          <a:p>
            <a:r>
              <a:rPr lang="en-US" altLang="zh-TW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它的主題是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電影業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涵蓋了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演員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電影製片廠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影碟出租店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的所有內容。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類比電影出租廳資訊管理系統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這個資料庫是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一家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DVD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出租店的資料，包括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客戶、影片、租賃紀錄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32780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357192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自帶的一個示例資料庫，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它包含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世界各國的基本資訊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國名、首都、人口、語言、政府形式、地理位置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等。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它主要用於展示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的功能和特性，以及提供一些練習查詢的資料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669000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D8C9C9-2E07-458F-ABB8-8FCB3D40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5105400"/>
          </a:xfrm>
        </p:spPr>
        <p:txBody>
          <a:bodyPr>
            <a:normAutofit fontScale="92500"/>
          </a:bodyPr>
          <a:lstStyle/>
          <a:p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(system)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官方提供的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系統資料庫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庫裡面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的表、視圖、函數、存儲過程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可以使我們更方便、快捷的了解到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的一些信息，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注意：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這個是系統檔案，不是資料檔，</a:t>
            </a:r>
            <a:endParaRPr lang="en-US" altLang="zh-CN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所以不會拿</a:t>
            </a:r>
            <a:r>
              <a:rPr lang="en-US" altLang="zh-CN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sz="36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來測試</a:t>
            </a:r>
            <a:endParaRPr lang="zh-TW" altLang="en-US" sz="36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D99592-FE7D-461B-9AFE-D7E14722A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sys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10586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83A510-4D51-4012-BC54-1DA70AFF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EC45346-ED8A-4DA0-96A4-C70F947A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手動查詢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資料庫某個資料表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選定某個資料表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actor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select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form limit 1000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A39A7A-5998-45B2-A9A4-510BF69B2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6064"/>
            <a:ext cx="9517620" cy="509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267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en-US" altLang="zh-CN" sz="6000" b="1" dirty="0"/>
              <a:t>MySQL</a:t>
            </a:r>
            <a:r>
              <a:rPr lang="zh-CN" altLang="en-US" sz="6000" b="1" dirty="0"/>
              <a:t>資料庫</a:t>
            </a:r>
            <a:endParaRPr lang="en-US" altLang="zh-CN" sz="6000" b="1" dirty="0"/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線上簡易查詢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語法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00511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535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*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語法線上簡易查詢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42E0F6-4C95-4040-9AA3-4F6D351B5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6" y="2353238"/>
            <a:ext cx="8447619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084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535"/>
            <a:ext cx="9324528" cy="53012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查詢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world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資料庫，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city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資料表，顯示城市人口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指令：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name,population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from </a:t>
            </a:r>
            <a:r>
              <a:rPr lang="en-US" altLang="zh-CN" b="1" dirty="0" err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world.city</a:t>
            </a:r>
            <a:endParaRPr lang="en-US" altLang="zh-CN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4400" b="1" dirty="0">
              <a:effectLst/>
            </a:endParaRPr>
          </a:p>
          <a:p>
            <a:endParaRPr lang="en-US" altLang="zh-CN" sz="44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152400"/>
            <a:ext cx="8867328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使用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</a:rPr>
              <a:t>SQL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語法線上簡易查詢</a:t>
            </a:r>
            <a:endParaRPr lang="zh-TW" altLang="en-US" sz="16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F1F408C-4CD0-4BC7-A275-C392CC0B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492896"/>
            <a:ext cx="7085737" cy="436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0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1.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資料定義語言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Definition Language, DDL)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用於定義資料庫的結構和物件，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例如</a:t>
            </a:r>
            <a:r>
              <a:rPr lang="zh-CN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建立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修改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刪除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資料表、索引、視圖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等。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b="1" dirty="0">
                <a:effectLst/>
              </a:rPr>
              <a:t>2.</a:t>
            </a:r>
            <a:r>
              <a:rPr lang="en-US" altLang="zh-TW" b="1" dirty="0">
                <a:effectLst/>
              </a:rPr>
              <a:t> 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b="1" dirty="0">
                <a:effectLst/>
              </a:rPr>
              <a:t>(Data Manipulation Language, 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b="1" dirty="0">
                <a:effectLst/>
              </a:rPr>
              <a:t>)</a:t>
            </a:r>
            <a:r>
              <a:rPr lang="zh-TW" altLang="en-US" b="1" dirty="0">
                <a:effectLst/>
              </a:rPr>
              <a:t>：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對資料進行</a:t>
            </a:r>
            <a:r>
              <a:rPr lang="en-US" altLang="zh-CN" sz="2800" b="1" dirty="0">
                <a:effectLst/>
              </a:rPr>
              <a:t>『</a:t>
            </a:r>
            <a:r>
              <a:rPr lang="zh-TW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800" b="1" dirty="0">
                <a:effectLst/>
              </a:rPr>
              <a:t>』</a:t>
            </a:r>
            <a:r>
              <a:rPr lang="zh-TW" altLang="en-US" sz="2800" b="1" dirty="0">
                <a:effectLst/>
              </a:rPr>
              <a:t>等操作。</a:t>
            </a:r>
            <a:endParaRPr lang="en-US" altLang="zh-TW" sz="2800" b="1" dirty="0">
              <a:effectLst/>
            </a:endParaRPr>
          </a:p>
          <a:p>
            <a:pPr lvl="1"/>
            <a:r>
              <a:rPr lang="en-US" altLang="zh-TW" sz="2800" b="1" dirty="0">
                <a:effectLst/>
              </a:rPr>
              <a:t>DML</a:t>
            </a:r>
            <a:r>
              <a:rPr lang="zh-TW" altLang="en-US" sz="2800" b="1" dirty="0">
                <a:effectLst/>
              </a:rPr>
              <a:t>指令</a:t>
            </a:r>
            <a:r>
              <a:rPr lang="zh-CN" altLang="en-US" sz="2800" b="1" dirty="0">
                <a:effectLst/>
              </a:rPr>
              <a:t>：</a:t>
            </a:r>
            <a:r>
              <a:rPr lang="zh-TW" altLang="en-US" sz="2800" b="1" dirty="0">
                <a:effectLst/>
              </a:rPr>
              <a:t> </a:t>
            </a:r>
            <a:r>
              <a:rPr lang="en-US" altLang="zh-TW" sz="2800" b="1" dirty="0">
                <a:effectLst/>
              </a:rPr>
              <a:t>SELECT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INSERT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UPDATE </a:t>
            </a:r>
            <a:r>
              <a:rPr lang="zh-TW" altLang="en-US" sz="2800" b="1" dirty="0">
                <a:effectLst/>
              </a:rPr>
              <a:t>和 </a:t>
            </a:r>
            <a:r>
              <a:rPr lang="en-US" altLang="zh-TW" sz="2800" b="1" dirty="0">
                <a:effectLst/>
              </a:rPr>
              <a:t>DELETE</a:t>
            </a:r>
            <a:endParaRPr lang="zh-TW" altLang="en-US" sz="2800" b="1" dirty="0">
              <a:effectLst/>
            </a:endParaRPr>
          </a:p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3.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資料控制語言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Control Language, DCL)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控制資料庫中的使用者權限和存取控制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0823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資料庫匯出的</a:t>
            </a:r>
            <a:endParaRPr lang="en-US" altLang="zh-CN" sz="7200" b="1" dirty="0"/>
          </a:p>
          <a:p>
            <a:r>
              <a:rPr lang="zh-CN" altLang="en-US" sz="7200" b="1" dirty="0">
                <a:latin typeface="微軟正黑體" pitchFamily="34" charset="-120"/>
                <a:ea typeface="微軟正黑體" pitchFamily="34" charset="-120"/>
              </a:rPr>
              <a:t>二種方法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100789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3356" y="719166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目的：把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資料庫全部匯出，改名，再匯入</a:t>
            </a:r>
            <a:endParaRPr lang="en-US" altLang="zh-CN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：全部匯出（包括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en-US" altLang="zh-CN" sz="32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 Export</a:t>
            </a:r>
            <a:endParaRPr lang="en-US" altLang="zh-CN" sz="3200" b="1" dirty="0">
              <a:solidFill>
                <a:srgbClr val="C00000"/>
              </a:solidFill>
              <a:effectLst/>
            </a:endParaRPr>
          </a:p>
          <a:p>
            <a:endParaRPr lang="en-US" altLang="zh-CN" sz="48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233DABC-1ECF-47FD-8503-6287D72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36" y="34854"/>
            <a:ext cx="8867328" cy="684312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資料庫匯出的二種方法</a:t>
            </a:r>
            <a:endParaRPr lang="zh-TW" altLang="en-US" sz="18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A6289DB-473F-4375-8932-03A0F6FD3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77" y="1727747"/>
            <a:ext cx="6187987" cy="511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5932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BE3B19-9DC2-4FF9-92CE-30E076F1A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9788" y="0"/>
            <a:ext cx="9144000" cy="514880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匯出成單一檔案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(*.</a:t>
            </a:r>
            <a:r>
              <a:rPr lang="en-US" altLang="zh-CN" sz="32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CN" altLang="en-US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，而且包含：</a:t>
            </a:r>
            <a:r>
              <a:rPr lang="en-US" altLang="zh-CN" sz="32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schema</a:t>
            </a:r>
            <a:endParaRPr lang="en-US" altLang="zh-CN" sz="3200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endParaRPr lang="en-US" altLang="zh-CN" sz="4800" b="1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E1A63AB-4B61-4FFD-8236-633F1E0FA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6" y="692696"/>
            <a:ext cx="8771428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988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F5B0D6-6294-4A87-A7CC-4AC08980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52400"/>
            <a:ext cx="8568952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什麼是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schema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？</a:t>
            </a:r>
            <a:endParaRPr lang="zh-TW" altLang="en-US" sz="54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F231CB3-19C2-40D9-BE4C-DA50A6BB3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46" y="1417638"/>
            <a:ext cx="8861034" cy="54403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/>
              <a:t>Schema:</a:t>
            </a:r>
          </a:p>
          <a:p>
            <a:pPr lvl="1"/>
            <a:r>
              <a:rPr lang="zh-CN" altLang="en-US" b="1" dirty="0"/>
              <a:t>圖解，圖例，結構，綱要，輪廓</a:t>
            </a:r>
            <a:endParaRPr lang="en-US" altLang="zh-CN" b="1" dirty="0"/>
          </a:p>
          <a:p>
            <a:r>
              <a:rPr lang="zh-CN" altLang="en-US" b="1" dirty="0"/>
              <a:t>舉例：</a:t>
            </a:r>
            <a:endParaRPr lang="en-US" altLang="zh-CN" b="1" dirty="0"/>
          </a:p>
          <a:p>
            <a:pPr lvl="1"/>
            <a:r>
              <a:rPr lang="zh-CN" altLang="en-US" b="1" dirty="0"/>
              <a:t>很多資料表（</a:t>
            </a:r>
            <a:r>
              <a:rPr lang="en-US" altLang="zh-CN" b="1" dirty="0"/>
              <a:t>actor</a:t>
            </a:r>
            <a:r>
              <a:rPr lang="zh-CN" altLang="en-US" b="1" dirty="0"/>
              <a:t>，</a:t>
            </a:r>
            <a:r>
              <a:rPr lang="en-US" altLang="zh-CN" b="1" dirty="0"/>
              <a:t>film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被包含在</a:t>
            </a:r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這個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綱要裡面</a:t>
            </a:r>
            <a:endParaRPr lang="en-US" altLang="zh-CN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r>
              <a:rPr lang="en-US" altLang="zh-CN" b="1" dirty="0" err="1">
                <a:solidFill>
                  <a:srgbClr val="7030A0"/>
                </a:solidFill>
                <a:highlight>
                  <a:srgbClr val="FFFF00"/>
                </a:highlight>
              </a:rPr>
              <a:t>Sakila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1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個</a:t>
            </a:r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</a:p>
          <a:p>
            <a:r>
              <a:rPr lang="en-US" altLang="zh-CN" b="1" dirty="0">
                <a:solidFill>
                  <a:srgbClr val="7030A0"/>
                </a:solidFill>
                <a:highlight>
                  <a:srgbClr val="FFFF00"/>
                </a:highlight>
              </a:rPr>
              <a:t>Schema</a:t>
            </a:r>
            <a:r>
              <a:rPr lang="zh-CN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就是資料庫名稱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2E85559-E703-4892-B777-FEE65FF06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2" y="3397594"/>
            <a:ext cx="4668462" cy="337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457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0C3D545-965E-433D-B434-BC06A3A83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4C2A6C1-CD67-4A5D-9168-14A92AE64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成功匯出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C27D5D-E281-43D7-984C-6CAC7B8E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51" y="1600200"/>
            <a:ext cx="8388136" cy="49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4309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目錄：本機</a:t>
            </a:r>
            <a:r>
              <a:rPr lang="en-US" altLang="zh-CN" sz="3600" b="1" dirty="0"/>
              <a:t>/</a:t>
            </a:r>
            <a:r>
              <a:rPr lang="zh-CN" altLang="en-US" sz="3600" b="1" dirty="0">
                <a:highlight>
                  <a:srgbClr val="FFFF00"/>
                </a:highlight>
              </a:rPr>
              <a:t>文件</a:t>
            </a:r>
            <a:r>
              <a:rPr lang="en-US" altLang="zh-CN" sz="3600" b="1" dirty="0">
                <a:highlight>
                  <a:srgbClr val="FFFF00"/>
                </a:highlight>
              </a:rPr>
              <a:t>/dumps</a:t>
            </a:r>
          </a:p>
          <a:p>
            <a:r>
              <a:rPr lang="zh-CN" altLang="en-US" sz="3600" b="1" dirty="0"/>
              <a:t>檔案：</a:t>
            </a:r>
            <a:r>
              <a:rPr lang="en-US" altLang="zh-TW" sz="3600" b="1" dirty="0"/>
              <a:t>*.</a:t>
            </a:r>
            <a:r>
              <a:rPr lang="en-US" altLang="zh-TW" sz="3600" b="1" dirty="0" err="1"/>
              <a:t>sql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匯出的目錄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F61D12-55FD-4B8B-BB40-44B72216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49" y="2937027"/>
            <a:ext cx="6575640" cy="392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05096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847" y="1417638"/>
            <a:ext cx="9252520" cy="4525963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指令：</a:t>
            </a:r>
            <a:r>
              <a:rPr lang="en-US" altLang="zh-CN" sz="3200" b="1" dirty="0">
                <a:highlight>
                  <a:srgbClr val="FFFF00"/>
                </a:highlight>
              </a:rPr>
              <a:t>Alter Schema</a:t>
            </a:r>
          </a:p>
          <a:p>
            <a:r>
              <a:rPr lang="en-US" altLang="zh-CN" sz="3200" b="1" dirty="0">
                <a:highlight>
                  <a:srgbClr val="FFFF00"/>
                </a:highlight>
              </a:rPr>
              <a:t>Workbench</a:t>
            </a:r>
            <a:r>
              <a:rPr lang="zh-CN" altLang="en-US" sz="3200" b="1" dirty="0">
                <a:highlight>
                  <a:srgbClr val="FFFF00"/>
                </a:highlight>
              </a:rPr>
              <a:t>預設是無法修改</a:t>
            </a:r>
            <a:r>
              <a:rPr lang="en-US" altLang="zh-CN" sz="3200" b="1" dirty="0">
                <a:highlight>
                  <a:srgbClr val="FFFF00"/>
                </a:highlight>
              </a:rPr>
              <a:t>schema</a:t>
            </a:r>
            <a:r>
              <a:rPr lang="zh-CN" altLang="en-US" sz="3200" b="1" dirty="0">
                <a:highlight>
                  <a:srgbClr val="FFFF00"/>
                </a:highlight>
              </a:rPr>
              <a:t>的</a:t>
            </a:r>
            <a:endParaRPr lang="en-US" altLang="zh-CN" sz="32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修改原本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sakila-2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ABBDB7-8416-4FEE-A35A-E088011D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20" y="2636912"/>
            <a:ext cx="3602890" cy="44172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CC074E6-4843-4450-9723-8A99E5161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4904" y="3429000"/>
            <a:ext cx="4961905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0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62828C-F02A-4A53-99FF-E1619736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847" y="1628800"/>
            <a:ext cx="9252520" cy="4896544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解決方法</a:t>
            </a:r>
            <a:endParaRPr lang="en-US" altLang="zh-CN" sz="3200" b="1" dirty="0"/>
          </a:p>
          <a:p>
            <a:r>
              <a:rPr lang="en-US" altLang="zh-CN" sz="3200" b="1" dirty="0"/>
              <a:t>Create schema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sakila2</a:t>
            </a:r>
            <a:endParaRPr lang="en-US" altLang="zh-CN" sz="3200" b="1" dirty="0"/>
          </a:p>
          <a:p>
            <a:r>
              <a:rPr lang="en-US" altLang="zh-CN" sz="3200" b="1" dirty="0"/>
              <a:t>Rename Table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3200" b="1" dirty="0" err="1"/>
              <a:t>.actor</a:t>
            </a:r>
            <a:r>
              <a:rPr lang="en-US" altLang="zh-CN" sz="3200" b="1" dirty="0"/>
              <a:t> to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sakila2</a:t>
            </a:r>
            <a:r>
              <a:rPr lang="en-US" altLang="zh-CN" sz="3200" b="1" dirty="0"/>
              <a:t>.actor</a:t>
            </a:r>
          </a:p>
          <a:p>
            <a:r>
              <a:rPr lang="en-US" altLang="zh-CN" sz="3200" b="1" dirty="0"/>
              <a:t>Rename Table </a:t>
            </a:r>
            <a:r>
              <a:rPr lang="en-US" altLang="zh-CN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3200" b="1" dirty="0" err="1"/>
              <a:t>.film</a:t>
            </a:r>
            <a:r>
              <a:rPr lang="en-US" altLang="zh-CN" sz="3200" b="1" dirty="0"/>
              <a:t> to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sakila2</a:t>
            </a:r>
            <a:r>
              <a:rPr lang="en-US" altLang="zh-CN" sz="3200" b="1" dirty="0"/>
              <a:t>. film</a:t>
            </a:r>
          </a:p>
          <a:p>
            <a:r>
              <a:rPr lang="en-US" altLang="zh-CN" sz="3200" b="1" dirty="0"/>
              <a:t>….</a:t>
            </a:r>
          </a:p>
          <a:p>
            <a:r>
              <a:rPr lang="en-US" altLang="zh-CN" sz="3200" b="1" dirty="0"/>
              <a:t>….</a:t>
            </a:r>
          </a:p>
          <a:p>
            <a:r>
              <a:rPr lang="zh-CN" altLang="en-US" sz="3200" b="1" dirty="0">
                <a:highlight>
                  <a:srgbClr val="FFFF00"/>
                </a:highlight>
              </a:rPr>
              <a:t>有點麻煩</a:t>
            </a:r>
            <a:endParaRPr lang="en-US" altLang="zh-CN" sz="3200" b="1" dirty="0">
              <a:highlight>
                <a:srgbClr val="FFFF00"/>
              </a:highlight>
            </a:endParaRPr>
          </a:p>
          <a:p>
            <a:endParaRPr lang="en-US" altLang="zh-CN" sz="3200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EC27EF-C49E-4B0B-9876-EBB78F44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修改原本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sakila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sakila2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50868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2619663-730D-4C6B-98D9-F12DB1EF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schema sakila2</a:t>
            </a:r>
          </a:p>
          <a:p>
            <a:r>
              <a:rPr lang="en-US" altLang="zh-TW" dirty="0"/>
              <a:t>Create database sakila2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08D5FAE-CE0B-4865-B79A-815A0F72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新增</a:t>
            </a:r>
            <a:r>
              <a:rPr lang="en-US" altLang="zh-CN" b="1" dirty="0"/>
              <a:t>schema/database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CDC5EAB-D06F-42C1-B9C8-70FB88CD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43" y="2998088"/>
            <a:ext cx="8107913" cy="385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87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60FDF3E-F356-422F-8A93-5429C7FB6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7030A0"/>
                </a:solidFill>
              </a:rPr>
              <a:t>rename table </a:t>
            </a:r>
            <a:r>
              <a:rPr lang="en-US" altLang="zh-TW" dirty="0" err="1">
                <a:solidFill>
                  <a:srgbClr val="7030A0"/>
                </a:solidFill>
              </a:rPr>
              <a:t>sakila.actor</a:t>
            </a:r>
            <a:r>
              <a:rPr lang="en-US" altLang="zh-TW" dirty="0">
                <a:solidFill>
                  <a:srgbClr val="7030A0"/>
                </a:solidFill>
              </a:rPr>
              <a:t> to sakila2.actor</a:t>
            </a:r>
            <a:endParaRPr lang="zh-TW" altLang="en-US" dirty="0">
              <a:solidFill>
                <a:srgbClr val="7030A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CD310A6-D1BD-4744-BF57-27CCF4DB8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52400"/>
            <a:ext cx="9320015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修改資料表</a:t>
            </a:r>
            <a:br>
              <a:rPr lang="en-US" altLang="zh-CN" b="1" dirty="0"/>
            </a:br>
            <a:r>
              <a:rPr lang="zh-CN" altLang="en-US" b="1" dirty="0"/>
              <a:t>（從一個資料庫，改到另外一個資料庫）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2D1BC98-1171-42CE-BFC4-1C449A8C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009" y="2276872"/>
            <a:ext cx="9496030" cy="429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7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516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直接刪除</a:t>
            </a:r>
            <a:r>
              <a:rPr lang="en-US" altLang="zh-CN" sz="7200" b="1" dirty="0" err="1"/>
              <a:t>sakila</a:t>
            </a:r>
            <a:endParaRPr lang="en-US" altLang="zh-CN" sz="7200" b="1" dirty="0"/>
          </a:p>
          <a:p>
            <a:r>
              <a:rPr lang="zh-CN" altLang="en-US" sz="7200" b="1" dirty="0"/>
              <a:t>資料庫</a:t>
            </a:r>
            <a:r>
              <a:rPr lang="en-US" altLang="zh-CN" sz="7200" b="1" dirty="0"/>
              <a:t>/schema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062430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1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C285BE-1CCA-418F-83D8-EC82F6EC2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519" y="2618331"/>
            <a:ext cx="4176464" cy="370882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8D7B285-3E4E-45EF-9AF9-051F96B3B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59" y="1877519"/>
            <a:ext cx="3940675" cy="4412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715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7D5BE1-4BAC-42BC-B38A-1F0D76497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00200"/>
            <a:ext cx="8003232" cy="4925144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/>
              <a:t>drop database sakila2</a:t>
            </a:r>
          </a:p>
          <a:p>
            <a:r>
              <a:rPr lang="zh-CN" altLang="en-US" sz="4000" b="1" dirty="0"/>
              <a:t>或是</a:t>
            </a:r>
            <a:endParaRPr lang="en-US" altLang="zh-CN" sz="4000" b="1" dirty="0"/>
          </a:p>
          <a:p>
            <a:r>
              <a:rPr lang="en-US" altLang="zh-TW" sz="4000" b="1" dirty="0"/>
              <a:t>drop database `sakila2`</a:t>
            </a:r>
          </a:p>
          <a:p>
            <a:endParaRPr lang="en-US" altLang="zh-TW" sz="4000" b="1" dirty="0"/>
          </a:p>
          <a:p>
            <a:r>
              <a:rPr lang="zh-CN" altLang="en-US" sz="4000" b="1" dirty="0"/>
              <a:t>注意：</a:t>
            </a:r>
            <a:r>
              <a:rPr lang="en-US" altLang="zh-TW" sz="4000" b="1" dirty="0"/>
              <a:t> `</a:t>
            </a:r>
            <a:r>
              <a:rPr lang="zh-CN" altLang="en-US" sz="4000" b="1" dirty="0"/>
              <a:t>不是單引號‘’</a:t>
            </a:r>
            <a:endParaRPr lang="en-US" altLang="zh-CN" sz="4000" b="1" dirty="0"/>
          </a:p>
          <a:p>
            <a:pPr lvl="1"/>
            <a:r>
              <a:rPr lang="en-US" altLang="zh-TW" sz="3600" b="1" dirty="0"/>
              <a:t>`</a:t>
            </a:r>
            <a:r>
              <a:rPr lang="zh-CN" altLang="en-US" sz="3600" b="1" dirty="0"/>
              <a:t>稱為：反引號</a:t>
            </a:r>
            <a:endParaRPr lang="en-US" altLang="zh-CN" sz="3600" b="1" dirty="0"/>
          </a:p>
          <a:p>
            <a:pPr lvl="1"/>
            <a:r>
              <a:rPr lang="zh-CN" altLang="en-US" sz="3600" b="1" dirty="0"/>
              <a:t>在</a:t>
            </a:r>
            <a:r>
              <a:rPr lang="en-US" altLang="zh-CN" sz="3600" b="1" dirty="0"/>
              <a:t>ESC</a:t>
            </a:r>
            <a:r>
              <a:rPr lang="zh-CN" altLang="en-US" sz="3600" b="1" dirty="0"/>
              <a:t>下方鍵盤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06DF27-2628-4A09-89A7-56C5D775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/>
              <a:t>刪除</a:t>
            </a:r>
            <a:r>
              <a:rPr lang="en-US" altLang="zh-CN" sz="5400" b="1" dirty="0" err="1"/>
              <a:t>sakila</a:t>
            </a:r>
            <a:r>
              <a:rPr lang="zh-CN" altLang="en-US" sz="5400" b="1" dirty="0"/>
              <a:t>：方法</a:t>
            </a:r>
            <a:r>
              <a:rPr lang="en-US" altLang="zh-CN" sz="5400" b="1" dirty="0"/>
              <a:t>2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04483839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A6A006D-6D59-4128-8147-6AAAAC95D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0A6F312-E39F-40E1-A245-B242B08E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刪除</a:t>
            </a:r>
            <a:r>
              <a:rPr lang="en-US" altLang="zh-CN" b="1" dirty="0" err="1"/>
              <a:t>sakila</a:t>
            </a:r>
            <a:r>
              <a:rPr lang="zh-CN" altLang="en-US" b="1" dirty="0"/>
              <a:t>：方法</a:t>
            </a:r>
            <a:r>
              <a:rPr lang="en-US" altLang="zh-CN" b="1" dirty="0"/>
              <a:t>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61E8BE8-9CD6-40B3-9A11-3FCA8336C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98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528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3996444"/>
          </a:xfrm>
        </p:spPr>
        <p:txBody>
          <a:bodyPr>
            <a:normAutofit/>
          </a:bodyPr>
          <a:lstStyle/>
          <a:p>
            <a:r>
              <a:rPr lang="zh-CN" altLang="en-US" sz="7200" b="1" dirty="0"/>
              <a:t>再匯入剛剛匯出的</a:t>
            </a:r>
            <a:r>
              <a:rPr lang="en-US" altLang="zh-CN" sz="7200" b="1" dirty="0" err="1"/>
              <a:t>sakila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59936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BAAE21A-5464-4F7E-ABB8-06CCFE301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ABDB9DC-96B5-4E2F-A39C-97FE0B9D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Data Import</a:t>
            </a:r>
            <a:br>
              <a:rPr lang="en-US" altLang="zh-TW" dirty="0"/>
            </a:br>
            <a:r>
              <a:rPr lang="en-US" altLang="zh-TW" dirty="0">
                <a:sym typeface="Wingdings" panose="05000000000000000000" pitchFamily="2" charset="2"/>
              </a:rPr>
              <a:t>import from self-contained file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8A017F6-E974-4D91-A8A2-A45B84D7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2808312" cy="440298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39EB7E5-6844-4312-97BC-D641627D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484" y="2793707"/>
            <a:ext cx="6476190" cy="3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620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A7384A8-0053-40A6-8E58-283A2E818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25995B-8224-49C3-B1E1-99A9BF5A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8720"/>
            <a:ext cx="9144000" cy="59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133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B383FB2-8A37-4FB5-8ED1-4300C789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E717BDD-742E-467B-9B87-DDD93B34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成功匯入</a:t>
            </a:r>
            <a:r>
              <a:rPr lang="en-US" altLang="zh-CN" dirty="0" err="1"/>
              <a:t>sakila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470C56-2DDA-49C0-82D7-842C30A1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39" y="1628800"/>
            <a:ext cx="7723809" cy="4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615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53752" y="1772816"/>
            <a:ext cx="9036496" cy="2880320"/>
          </a:xfrm>
        </p:spPr>
        <p:txBody>
          <a:bodyPr>
            <a:normAutofit/>
          </a:bodyPr>
          <a:lstStyle/>
          <a:p>
            <a:r>
              <a:rPr lang="zh-CN" altLang="en-US" sz="6000" b="1" dirty="0"/>
              <a:t>第</a:t>
            </a:r>
            <a:r>
              <a:rPr lang="en-US" altLang="zh-CN" sz="6000" b="1" dirty="0"/>
              <a:t>2</a:t>
            </a:r>
            <a:r>
              <a:rPr lang="zh-CN" altLang="en-US" sz="6000" b="1" dirty="0"/>
              <a:t>種匯出資料庫的</a:t>
            </a:r>
            <a:r>
              <a:rPr lang="zh-CN" altLang="en-US" sz="6000" b="1" dirty="0">
                <a:latin typeface="微軟正黑體" pitchFamily="34" charset="-120"/>
                <a:ea typeface="微軟正黑體" pitchFamily="34" charset="-120"/>
              </a:rPr>
              <a:t>方法</a:t>
            </a:r>
            <a:endParaRPr lang="en-US" altLang="zh-CN" sz="60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只有匯出資料表，沒有匯出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schema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7379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426CE78-7E62-4DB8-B8F6-AE5F767F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1AC7442-2EB8-485E-9B19-FB946FA4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種匯出資料庫的方法</a:t>
            </a:r>
            <a:br>
              <a:rPr lang="en-US" altLang="zh-CN" dirty="0"/>
            </a:br>
            <a:r>
              <a:rPr lang="zh-CN" altLang="en-US" sz="3600" dirty="0"/>
              <a:t>只有匯出資料表，沒有匯出</a:t>
            </a:r>
            <a:r>
              <a:rPr lang="en-US" altLang="zh-CN" sz="3600" dirty="0"/>
              <a:t>schema</a:t>
            </a:r>
            <a:endParaRPr lang="zh-TW" altLang="en-US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28B116-6F4C-4B45-8758-2CF3EE2B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97" y="1403146"/>
            <a:ext cx="8015048" cy="53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096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2696</Words>
  <Application>Microsoft Office PowerPoint</Application>
  <PresentationFormat>如螢幕大小 (4:3)</PresentationFormat>
  <Paragraphs>395</Paragraphs>
  <Slides>119</Slides>
  <Notes>32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26" baseType="lpstr">
      <vt:lpstr>Segoe Condensed</vt:lpstr>
      <vt:lpstr>微軟正黑體</vt:lpstr>
      <vt:lpstr>標楷體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MySQL資料庫簡介</vt:lpstr>
      <vt:lpstr>PowerPoint 簡報</vt:lpstr>
      <vt:lpstr>什麼是資料庫語法：SQL語言</vt:lpstr>
      <vt:lpstr>什麼是資料庫語法：SQL語言</vt:lpstr>
      <vt:lpstr>SQL語言包括三個部分</vt:lpstr>
      <vt:lpstr>SQL語言最重要的部分</vt:lpstr>
      <vt:lpstr>PowerPoint 簡報</vt:lpstr>
      <vt:lpstr>PowerPoint 簡報</vt:lpstr>
      <vt:lpstr>PowerPoint 簡報</vt:lpstr>
      <vt:lpstr>市面上使用SQL語言的資料庫有哪幾種？</vt:lpstr>
      <vt:lpstr>PowerPoint 簡報</vt:lpstr>
      <vt:lpstr>PowerPoint 簡報</vt:lpstr>
      <vt:lpstr>市面上使用哪些資料庫？</vt:lpstr>
      <vt:lpstr>PowerPoint 簡報</vt:lpstr>
      <vt:lpstr>MySQL資料庫的發展歷史</vt:lpstr>
      <vt:lpstr>MySQL資料庫的發展歷史</vt:lpstr>
      <vt:lpstr>PowerPoint 簡報</vt:lpstr>
      <vt:lpstr>微軟的SQL Server(MSSQL) 與MySQL有何不同？</vt:lpstr>
      <vt:lpstr>微軟的SQL Server 與MySQL有何不同？</vt:lpstr>
      <vt:lpstr>微軟的SQL Server 與MySQL有何不同？</vt:lpstr>
      <vt:lpstr>微軟的SQL Server 與MySQL有何不同？</vt:lpstr>
      <vt:lpstr>PowerPoint 簡報</vt:lpstr>
      <vt:lpstr>在你的電腦安裝mySQL資料庫有2種方法</vt:lpstr>
      <vt:lpstr>PowerPoint 簡報</vt:lpstr>
      <vt:lpstr>第1種方法：使用套件Xampp</vt:lpstr>
      <vt:lpstr>安裝mySQL方法1：使用套件： 打開Xampp，啟動伺服器</vt:lpstr>
      <vt:lpstr>中文版介面</vt:lpstr>
      <vt:lpstr>PowerPoint 簡報</vt:lpstr>
      <vt:lpstr>匯入資料庫到Xampp</vt:lpstr>
      <vt:lpstr>練習</vt:lpstr>
      <vt:lpstr>PowerPoint 簡報</vt:lpstr>
      <vt:lpstr>以後如何解除安裝Xampp？</vt:lpstr>
      <vt:lpstr>以後如何解除安裝Xampp？</vt:lpstr>
      <vt:lpstr>PowerPoint 簡報</vt:lpstr>
      <vt:lpstr>第2種方法：使用MySQL Community社群版</vt:lpstr>
      <vt:lpstr>選擇MySQL 5.7版本還是8.0版本？</vt:lpstr>
      <vt:lpstr>選擇：8.034版本</vt:lpstr>
      <vt:lpstr>選擇：goto download page</vt:lpstr>
      <vt:lpstr>2個download任選1個都可以</vt:lpstr>
      <vt:lpstr>不需要先註冊登入， 選擇：No thanks, just start my download.</vt:lpstr>
      <vt:lpstr>選擇安裝模式：full</vt:lpstr>
      <vt:lpstr>PowerPoint 簡報</vt:lpstr>
      <vt:lpstr>PowerPoint 簡報</vt:lpstr>
      <vt:lpstr>PowerPoint 簡報</vt:lpstr>
      <vt:lpstr>預設存取的port = 3306</vt:lpstr>
      <vt:lpstr>PowerPoint 簡報</vt:lpstr>
      <vt:lpstr>登入的帳號：root，密碼：root 這是從以前到現在的預設帳密 因為是自己的電腦，不對外開放，所以root即可</vt:lpstr>
      <vt:lpstr>勾選：開啟windows就會執行MySQL</vt:lpstr>
      <vt:lpstr>PowerPoint 簡報</vt:lpstr>
      <vt:lpstr>PowerPoint 簡報</vt:lpstr>
      <vt:lpstr>Router設定：不用修改</vt:lpstr>
      <vt:lpstr>連線samples：設定密碼：root 按check</vt:lpstr>
      <vt:lpstr>PowerPoint 簡報</vt:lpstr>
      <vt:lpstr>PowerPoint 簡報</vt:lpstr>
      <vt:lpstr>PowerPoint 簡報</vt:lpstr>
      <vt:lpstr>運行MySQL伺服器主機(shell)</vt:lpstr>
      <vt:lpstr>操作的工作台(client) Workbench</vt:lpstr>
      <vt:lpstr>PowerPoint 簡報</vt:lpstr>
      <vt:lpstr>登入Client工作台測試看看WorkBench</vt:lpstr>
      <vt:lpstr>PowerPoint 簡報</vt:lpstr>
      <vt:lpstr>在WorkBench裡面 如何找到資料庫，資料表 注意：在schema裡面 </vt:lpstr>
      <vt:lpstr>PowerPoint 簡報</vt:lpstr>
      <vt:lpstr>把MySQL server(shell)，WorkBench 都釘在工具列 確保以後直接從工具列來執行</vt:lpstr>
      <vt:lpstr>PowerPoint 簡報</vt:lpstr>
      <vt:lpstr>電腦開機後， 要先去windows『開始』開啟這2個 shell，workbench</vt:lpstr>
      <vt:lpstr>PowerPoint 簡報</vt:lpstr>
      <vt:lpstr>登入WorkBench查詢資料庫的方法2</vt:lpstr>
      <vt:lpstr>勾選：保存密碼</vt:lpstr>
      <vt:lpstr>切換登入畫面，workbench畫面</vt:lpstr>
      <vt:lpstr>PowerPoint 簡報</vt:lpstr>
      <vt:lpstr>Sakila資料庫</vt:lpstr>
      <vt:lpstr>world 資料庫</vt:lpstr>
      <vt:lpstr>sys資料庫</vt:lpstr>
      <vt:lpstr>手動查詢MySQL資料庫某個資料表 選定某個資料表actorselect form limit 1000</vt:lpstr>
      <vt:lpstr>PowerPoint 簡報</vt:lpstr>
      <vt:lpstr>使用SQL語法線上簡易查詢</vt:lpstr>
      <vt:lpstr>使用SQL語法線上簡易查詢</vt:lpstr>
      <vt:lpstr>PowerPoint 簡報</vt:lpstr>
      <vt:lpstr>資料庫匯出的二種方法</vt:lpstr>
      <vt:lpstr>PowerPoint 簡報</vt:lpstr>
      <vt:lpstr>什麼是schema？</vt:lpstr>
      <vt:lpstr>成功匯出</vt:lpstr>
      <vt:lpstr>匯出的目錄</vt:lpstr>
      <vt:lpstr>修改原本sakilasakila-2</vt:lpstr>
      <vt:lpstr>修改原本sakilasakila2</vt:lpstr>
      <vt:lpstr>新增schema/database</vt:lpstr>
      <vt:lpstr>修改資料表 （從一個資料庫，改到另外一個資料庫）</vt:lpstr>
      <vt:lpstr>PowerPoint 簡報</vt:lpstr>
      <vt:lpstr>刪除sakila：方法1</vt:lpstr>
      <vt:lpstr>刪除sakila：方法2</vt:lpstr>
      <vt:lpstr>刪除sakila：方法2</vt:lpstr>
      <vt:lpstr>PowerPoint 簡報</vt:lpstr>
      <vt:lpstr>Data Import import from self-contained file</vt:lpstr>
      <vt:lpstr>PowerPoint 簡報</vt:lpstr>
      <vt:lpstr>成功匯入sakila</vt:lpstr>
      <vt:lpstr>PowerPoint 簡報</vt:lpstr>
      <vt:lpstr>第2種匯出資料庫的方法 只有匯出資料表，沒有匯出schema</vt:lpstr>
      <vt:lpstr>PowerPoint 簡報</vt:lpstr>
      <vt:lpstr>新增資料庫/schema：方法1 world2</vt:lpstr>
      <vt:lpstr>新增資料庫/schema：方法2 world2</vt:lpstr>
      <vt:lpstr>PowerPoint 簡報</vt:lpstr>
      <vt:lpstr>匯入資料庫/schema 到world2裡面</vt:lpstr>
      <vt:lpstr>匯入資料庫/schema到world2裡面</vt:lpstr>
      <vt:lpstr>結果：成功匯入</vt:lpstr>
      <vt:lpstr>PowerPoint 簡報</vt:lpstr>
      <vt:lpstr>workbench 有沒有中文版本的？</vt:lpstr>
      <vt:lpstr>PowerPoint 簡報</vt:lpstr>
      <vt:lpstr>workbench 可以建立 中文名稱的資料庫嗎？</vt:lpstr>
      <vt:lpstr>PowerPoint 簡報</vt:lpstr>
      <vt:lpstr>練習題：匯入firstdb資料庫 https://acupun.site/lecture/sql/example/sql/firstdb.zip</vt:lpstr>
      <vt:lpstr>PowerPoint 簡報</vt:lpstr>
      <vt:lpstr>workbench無法連線mysql 出現錯誤的解決方法</vt:lpstr>
      <vt:lpstr>解決方法</vt:lpstr>
      <vt:lpstr>解決方法</vt:lpstr>
      <vt:lpstr>管理服務啟動mysql</vt:lpstr>
      <vt:lpstr>管理服務啟動mysql</vt:lpstr>
      <vt:lpstr>開啟workbench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2023-09-17T07:59:05Z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