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42"/>
  </p:notesMasterIdLst>
  <p:handoutMasterIdLst>
    <p:handoutMasterId r:id="rId43"/>
  </p:handoutMasterIdLst>
  <p:sldIdLst>
    <p:sldId id="565" r:id="rId3"/>
    <p:sldId id="752" r:id="rId4"/>
    <p:sldId id="753" r:id="rId5"/>
    <p:sldId id="754" r:id="rId6"/>
    <p:sldId id="756" r:id="rId7"/>
    <p:sldId id="755" r:id="rId8"/>
    <p:sldId id="758" r:id="rId9"/>
    <p:sldId id="757" r:id="rId10"/>
    <p:sldId id="760" r:id="rId11"/>
    <p:sldId id="759" r:id="rId12"/>
    <p:sldId id="761" r:id="rId13"/>
    <p:sldId id="762" r:id="rId14"/>
    <p:sldId id="764" r:id="rId15"/>
    <p:sldId id="763" r:id="rId16"/>
    <p:sldId id="765" r:id="rId17"/>
    <p:sldId id="766" r:id="rId18"/>
    <p:sldId id="767" r:id="rId19"/>
    <p:sldId id="768" r:id="rId20"/>
    <p:sldId id="769" r:id="rId21"/>
    <p:sldId id="770" r:id="rId22"/>
    <p:sldId id="771" r:id="rId23"/>
    <p:sldId id="772" r:id="rId24"/>
    <p:sldId id="773" r:id="rId25"/>
    <p:sldId id="719" r:id="rId26"/>
    <p:sldId id="721" r:id="rId27"/>
    <p:sldId id="824" r:id="rId28"/>
    <p:sldId id="846" r:id="rId29"/>
    <p:sldId id="826" r:id="rId30"/>
    <p:sldId id="827" r:id="rId31"/>
    <p:sldId id="828" r:id="rId32"/>
    <p:sldId id="829" r:id="rId33"/>
    <p:sldId id="834" r:id="rId34"/>
    <p:sldId id="843" r:id="rId35"/>
    <p:sldId id="849" r:id="rId36"/>
    <p:sldId id="848" r:id="rId37"/>
    <p:sldId id="844" r:id="rId38"/>
    <p:sldId id="847" r:id="rId39"/>
    <p:sldId id="850" r:id="rId40"/>
    <p:sldId id="851" r:id="rId41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9/17/2023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2023/9/17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2781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158746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779106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62887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52392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54053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826296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921849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03065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70248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109368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077131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56190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373216"/>
          </a:xfrm>
        </p:spPr>
        <p:txBody>
          <a:bodyPr/>
          <a:lstStyle>
            <a:lvl1pPr>
              <a:defRPr sz="4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36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3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zh-TW" dirty="0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2023/9/17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>
          <a:xfrm>
            <a:off x="0" y="152400"/>
            <a:ext cx="8964488" cy="1265238"/>
          </a:xfrm>
        </p:spPr>
        <p:txBody>
          <a:bodyPr>
            <a:normAutofit/>
          </a:bodyPr>
          <a:lstStyle>
            <a:lvl1pPr algn="ctr">
              <a:defRPr sz="48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2023/9/17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2023/9/17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2023/9/17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2023/9/17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2023/9/17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wampserver/files/WampServer%203/" TargetMode="External"/><Relationship Id="rId2" Type="http://schemas.openxmlformats.org/officeDocument/2006/relationships/hyperlink" Target="https://www.apachefriends.org/zh_tw/download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cupun.site/lecture/sql/example/sql/ch09.zi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836712"/>
            <a:ext cx="8136535" cy="3384376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安裝</a:t>
            </a:r>
            <a:endParaRPr lang="en-US" altLang="zh-CN" sz="66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en-US" altLang="zh-CN" sz="6600" b="1" dirty="0" err="1">
                <a:latin typeface="微軟正黑體" pitchFamily="34" charset="-120"/>
                <a:ea typeface="微軟正黑體" pitchFamily="34" charset="-120"/>
              </a:rPr>
              <a:t>mySQL</a:t>
            </a:r>
            <a:r>
              <a:rPr lang="zh-CN" altLang="en-US" sz="6600" b="1" dirty="0">
                <a:latin typeface="微軟正黑體" pitchFamily="34" charset="-120"/>
                <a:ea typeface="微軟正黑體" pitchFamily="34" charset="-120"/>
              </a:rPr>
              <a:t>資料庫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>
          <a:xfrm>
            <a:off x="793995" y="5013176"/>
            <a:ext cx="7772400" cy="1362075"/>
          </a:xfrm>
        </p:spPr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72A5A58-ECE9-46EA-A555-CF36B6720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B3847AF-7AB5-4C9A-9C77-6CFC2284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050" name="Picture 2" descr="MySQL是什麼">
            <a:extLst>
              <a:ext uri="{FF2B5EF4-FFF2-40B4-BE49-F238E27FC236}">
                <a16:creationId xmlns:a16="http://schemas.microsoft.com/office/drawing/2014/main" id="{F47B7056-350A-4EB4-91D4-83FCD02FB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37"/>
            <a:ext cx="9144000" cy="668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61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2448272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市面上使用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的資料庫有哪幾種？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51023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fontAlgn="base"/>
            <a:r>
              <a:rPr lang="en-US" altLang="zh-CN" sz="3600" b="1" dirty="0">
                <a:effectLst/>
              </a:rPr>
              <a:t>1.(</a:t>
            </a:r>
            <a:r>
              <a:rPr lang="zh-CN" altLang="en-US" sz="3600" b="1" dirty="0">
                <a:effectLst/>
              </a:rPr>
              <a:t>免費</a:t>
            </a:r>
            <a:r>
              <a:rPr lang="en-US" altLang="zh-CN" sz="3600" b="1" dirty="0">
                <a:effectLst/>
              </a:rPr>
              <a:t>, </a:t>
            </a:r>
            <a:r>
              <a:rPr lang="en-US" altLang="zh-CN" sz="3600" b="1" dirty="0" err="1">
                <a:effectLst/>
              </a:rPr>
              <a:t>OpenSource</a:t>
            </a:r>
            <a:r>
              <a:rPr lang="en-US" altLang="zh-CN" sz="3600" b="1" dirty="0">
                <a:effectLst/>
              </a:rPr>
              <a:t>)</a:t>
            </a:r>
            <a:r>
              <a:rPr lang="zh-TW" altLang="en-US" sz="3600" b="1" dirty="0">
                <a:effectLst/>
              </a:rPr>
              <a:t>開放原始碼資料庫</a:t>
            </a:r>
            <a:endParaRPr lang="en-US" altLang="zh-TW" sz="3600" b="1" dirty="0">
              <a:effectLst/>
            </a:endParaRPr>
          </a:p>
          <a:p>
            <a:pPr lvl="1" fontAlgn="base"/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MySQL</a:t>
            </a:r>
            <a:r>
              <a:rPr lang="zh-TW" altLang="en-US" sz="3200" b="1" dirty="0">
                <a:effectLst/>
              </a:rPr>
              <a:t>、</a:t>
            </a:r>
            <a:endParaRPr lang="en-US" altLang="zh-TW" sz="3200" b="1" dirty="0">
              <a:effectLst/>
            </a:endParaRPr>
          </a:p>
          <a:p>
            <a:pPr lvl="1" fontAlgn="base"/>
            <a:r>
              <a:rPr lang="en-US" altLang="zh-TW" sz="3200" b="1" dirty="0">
                <a:effectLst/>
              </a:rPr>
              <a:t>PostgreSQL</a:t>
            </a:r>
            <a:r>
              <a:rPr lang="en-US" altLang="zh-CN" sz="3200" b="1" dirty="0">
                <a:effectLst/>
              </a:rPr>
              <a:t>(</a:t>
            </a:r>
            <a:r>
              <a:rPr lang="zh-CN" altLang="en-US" sz="3200" b="1" dirty="0">
                <a:effectLst/>
              </a:rPr>
              <a:t>唸法：</a:t>
            </a:r>
            <a:r>
              <a:rPr lang="en-US" altLang="zh-TW" sz="3200" b="1" dirty="0">
                <a:effectLst/>
              </a:rPr>
              <a:t>post-</a:t>
            </a:r>
            <a:r>
              <a:rPr lang="en-US" altLang="zh-TW" sz="3200" b="1" dirty="0" err="1">
                <a:effectLst/>
              </a:rPr>
              <a:t>gress</a:t>
            </a:r>
            <a:r>
              <a:rPr lang="en-US" altLang="zh-TW" sz="3200" b="1" dirty="0">
                <a:effectLst/>
              </a:rPr>
              <a:t>-Q-L</a:t>
            </a:r>
            <a:r>
              <a:rPr lang="en-US" altLang="zh-CN" sz="3200" b="1" dirty="0">
                <a:effectLst/>
              </a:rPr>
              <a:t>)</a:t>
            </a:r>
            <a:endParaRPr lang="en-US" altLang="zh-TW" sz="3200" b="1" dirty="0">
              <a:effectLst/>
            </a:endParaRPr>
          </a:p>
          <a:p>
            <a:pPr lvl="1" fontAlgn="base"/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SQLite </a:t>
            </a:r>
          </a:p>
          <a:p>
            <a:pPr fontAlgn="base"/>
            <a:r>
              <a:rPr lang="en-US" altLang="zh-TW" sz="3600" b="1" dirty="0">
                <a:effectLst/>
              </a:rPr>
              <a:t>2.(</a:t>
            </a:r>
            <a:r>
              <a:rPr lang="zh-CN" altLang="en-US" sz="3600" b="1" dirty="0">
                <a:effectLst/>
              </a:rPr>
              <a:t>收費</a:t>
            </a:r>
            <a:r>
              <a:rPr lang="en-US" altLang="zh-TW" sz="3600" b="1" dirty="0">
                <a:effectLst/>
              </a:rPr>
              <a:t>)</a:t>
            </a:r>
            <a:r>
              <a:rPr lang="zh-TW" altLang="en-US" sz="3600" b="1" dirty="0">
                <a:effectLst/>
              </a:rPr>
              <a:t>商業資料庫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 fontAlgn="base"/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Microsoft SQL Server</a:t>
            </a:r>
          </a:p>
          <a:p>
            <a:pPr lvl="1" fontAlgn="base"/>
            <a:r>
              <a:rPr lang="en-US" altLang="zh-TW" sz="3200" b="1" dirty="0">
                <a:effectLst/>
              </a:rPr>
              <a:t>Oracle Database</a:t>
            </a:r>
          </a:p>
          <a:p>
            <a:pPr lvl="1" fontAlgn="base"/>
            <a:r>
              <a:rPr lang="en-US" altLang="zh-TW" sz="3200" b="1" dirty="0">
                <a:effectLst/>
              </a:rPr>
              <a:t>IBM DB2 </a:t>
            </a:r>
            <a:endParaRPr lang="zh-TW" altLang="en-US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市面上使用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的資料庫有哪幾種？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129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268760"/>
            <a:ext cx="8244916" cy="36004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是關聯性資料庫嗎？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的資料庫嗎？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2265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412776"/>
            <a:ext cx="8928484" cy="396044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Access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是關聯性資料庫嗎？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的資料庫嗎？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709021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altLang="zh-CN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1.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小型公司使用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 fontAlgn="base"/>
            <a:r>
              <a:rPr lang="en-US" altLang="zh-CN" sz="3200" b="1" dirty="0">
                <a:solidFill>
                  <a:srgbClr val="7030A0"/>
                </a:solidFill>
                <a:effectLst/>
              </a:rPr>
              <a:t>Access</a:t>
            </a:r>
            <a:r>
              <a:rPr lang="zh-CN" altLang="en-US" sz="3200" b="1" dirty="0">
                <a:effectLst/>
              </a:rPr>
              <a:t>（</a:t>
            </a:r>
            <a:r>
              <a:rPr lang="en-US" altLang="zh-CN" sz="3200" b="1" dirty="0">
                <a:effectLst/>
              </a:rPr>
              <a:t>Excel</a:t>
            </a:r>
            <a:r>
              <a:rPr lang="zh-CN" altLang="en-US" sz="3200" b="1" dirty="0">
                <a:effectLst/>
              </a:rPr>
              <a:t>）（因為容易使用）</a:t>
            </a:r>
            <a:endParaRPr lang="en-US" altLang="zh-CN" sz="3200" b="1" dirty="0">
              <a:effectLst/>
            </a:endParaRPr>
          </a:p>
          <a:p>
            <a:pPr lvl="1" fontAlgn="base"/>
            <a:r>
              <a:rPr lang="zh-CN" altLang="en-US" sz="3200" b="1" dirty="0">
                <a:effectLst/>
              </a:rPr>
              <a:t>手機使用</a:t>
            </a:r>
            <a:r>
              <a:rPr lang="en-US" altLang="zh-CN" sz="3200" b="1" dirty="0">
                <a:solidFill>
                  <a:srgbClr val="7030A0"/>
                </a:solidFill>
                <a:effectLst/>
              </a:rPr>
              <a:t>SQLite</a:t>
            </a:r>
            <a:r>
              <a:rPr lang="zh-CN" altLang="en-US" sz="3200" b="1" dirty="0">
                <a:effectLst/>
              </a:rPr>
              <a:t>（因為檔案很小）</a:t>
            </a:r>
            <a:endParaRPr lang="en-US" altLang="zh-TW" sz="3200" b="1" dirty="0">
              <a:effectLst/>
            </a:endParaRPr>
          </a:p>
          <a:p>
            <a:pPr fontAlgn="base"/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2.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中型公司使用：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pPr lvl="1" fontAlgn="base"/>
            <a:r>
              <a:rPr lang="en-US" altLang="zh-TW" sz="3200" b="1" dirty="0">
                <a:solidFill>
                  <a:srgbClr val="7030A0"/>
                </a:solidFill>
                <a:effectLst/>
              </a:rPr>
              <a:t>MySQL</a:t>
            </a:r>
            <a:r>
              <a:rPr lang="zh-TW" altLang="en-US" sz="3200" b="1" dirty="0">
                <a:solidFill>
                  <a:srgbClr val="7030A0"/>
                </a:solidFill>
                <a:effectLst/>
              </a:rPr>
              <a:t>、</a:t>
            </a:r>
            <a:r>
              <a:rPr lang="en-US" altLang="zh-TW" sz="3200" b="1" dirty="0">
                <a:solidFill>
                  <a:srgbClr val="7030A0"/>
                </a:solidFill>
                <a:effectLst/>
              </a:rPr>
              <a:t>MariaDB</a:t>
            </a:r>
          </a:p>
          <a:p>
            <a:pPr lvl="1" fontAlgn="base"/>
            <a:r>
              <a:rPr lang="en-US" altLang="zh-TW" sz="3200" b="1" dirty="0">
                <a:effectLst/>
              </a:rPr>
              <a:t>PostgreSQL</a:t>
            </a:r>
            <a:r>
              <a:rPr lang="en-US" altLang="zh-CN" sz="3200" b="1" dirty="0">
                <a:effectLst/>
              </a:rPr>
              <a:t>(</a:t>
            </a:r>
            <a:r>
              <a:rPr lang="zh-CN" altLang="en-US" sz="3200" b="1" dirty="0">
                <a:effectLst/>
              </a:rPr>
              <a:t>唸法：</a:t>
            </a:r>
            <a:r>
              <a:rPr lang="en-US" altLang="zh-TW" sz="3200" b="1" dirty="0">
                <a:effectLst/>
              </a:rPr>
              <a:t>post-</a:t>
            </a:r>
            <a:r>
              <a:rPr lang="en-US" altLang="zh-TW" sz="3200" b="1" dirty="0" err="1">
                <a:effectLst/>
              </a:rPr>
              <a:t>gress</a:t>
            </a:r>
            <a:r>
              <a:rPr lang="en-US" altLang="zh-TW" sz="3200" b="1" dirty="0">
                <a:effectLst/>
              </a:rPr>
              <a:t>-Q-L</a:t>
            </a:r>
            <a:r>
              <a:rPr lang="en-US" altLang="zh-CN" sz="3200" b="1" dirty="0">
                <a:effectLst/>
              </a:rPr>
              <a:t>)</a:t>
            </a:r>
          </a:p>
          <a:p>
            <a:pPr lvl="1" fontAlgn="base"/>
            <a:r>
              <a:rPr lang="en-US" altLang="zh-TW" sz="3200" b="1" dirty="0">
                <a:solidFill>
                  <a:srgbClr val="7030A0"/>
                </a:solidFill>
                <a:effectLst/>
              </a:rPr>
              <a:t>Microsoft SQL Server</a:t>
            </a:r>
            <a:endParaRPr lang="en-US" altLang="zh-TW" sz="3200" b="1" dirty="0">
              <a:effectLst/>
            </a:endParaRPr>
          </a:p>
          <a:p>
            <a:pPr fontAlgn="base"/>
            <a:r>
              <a:rPr lang="en-US" altLang="zh-CN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3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.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大型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資料庫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 fontAlgn="base"/>
            <a:r>
              <a:rPr lang="en-US" altLang="zh-TW" sz="3200" b="1" dirty="0">
                <a:effectLst/>
              </a:rPr>
              <a:t>Oracle Database</a:t>
            </a:r>
          </a:p>
          <a:p>
            <a:pPr lvl="1" fontAlgn="base"/>
            <a:r>
              <a:rPr lang="en-US" altLang="zh-TW" sz="3200" b="1" dirty="0">
                <a:effectLst/>
              </a:rPr>
              <a:t>IBM DB2 </a:t>
            </a:r>
            <a:endParaRPr lang="zh-TW" altLang="en-US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市面上使用哪些資料庫？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38970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的發展歷史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444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600" b="1" dirty="0">
                <a:effectLst/>
              </a:rPr>
              <a:t>MySQL</a:t>
            </a:r>
            <a:r>
              <a:rPr lang="zh-TW" altLang="en-US" sz="3600" b="1" dirty="0">
                <a:effectLst/>
              </a:rPr>
              <a:t>它原本是一個</a:t>
            </a:r>
            <a:r>
              <a:rPr lang="en-US" altLang="zh-CN" sz="3600" b="1" dirty="0">
                <a:effectLst/>
              </a:rPr>
              <a:t>『</a:t>
            </a:r>
            <a:r>
              <a:rPr lang="zh-CN" altLang="en-US" sz="3600" b="1" dirty="0">
                <a:effectLst/>
              </a:rPr>
              <a:t>免費的</a:t>
            </a:r>
            <a:r>
              <a:rPr lang="zh-TW" altLang="en-US" sz="3600" b="1" dirty="0">
                <a:effectLst/>
              </a:rPr>
              <a:t>、開源、開放的數據庫管理系統，</a:t>
            </a:r>
            <a:endParaRPr lang="en-US" altLang="zh-TW" sz="3600" b="1" dirty="0">
              <a:effectLst/>
            </a:endParaRPr>
          </a:p>
          <a:p>
            <a:r>
              <a:rPr lang="en-US" altLang="zh-TW" sz="3600" b="1" dirty="0">
                <a:effectLst/>
              </a:rPr>
              <a:t>2008</a:t>
            </a:r>
            <a:r>
              <a:rPr lang="zh-TW" altLang="en-US" sz="3600" b="1" dirty="0">
                <a:effectLst/>
              </a:rPr>
              <a:t>年被昇陽微系統</a:t>
            </a:r>
            <a:r>
              <a:rPr lang="en-US" altLang="zh-TW" sz="3600" b="1" dirty="0">
                <a:effectLst/>
              </a:rPr>
              <a:t>(Sun Microsystems)</a:t>
            </a:r>
            <a:r>
              <a:rPr lang="zh-TW" altLang="en-US" sz="3600" b="1" dirty="0">
                <a:effectLst/>
              </a:rPr>
              <a:t>收購，</a:t>
            </a:r>
            <a:endParaRPr lang="en-US" altLang="zh-TW" sz="3600" b="1" dirty="0">
              <a:effectLst/>
            </a:endParaRPr>
          </a:p>
          <a:p>
            <a:r>
              <a:rPr lang="en-US" altLang="zh-TW" sz="3600" b="1" dirty="0">
                <a:effectLst/>
              </a:rPr>
              <a:t>2009</a:t>
            </a:r>
            <a:r>
              <a:rPr lang="zh-CN" altLang="en-US" sz="3600" b="1" dirty="0">
                <a:effectLst/>
              </a:rPr>
              <a:t>年</a:t>
            </a:r>
            <a:r>
              <a:rPr lang="zh-TW" altLang="en-US" sz="3600" b="1" dirty="0">
                <a:effectLst/>
              </a:rPr>
              <a:t>被甲骨文公司</a:t>
            </a:r>
            <a:r>
              <a:rPr lang="en-US" altLang="zh-TW" sz="3600" b="1" dirty="0">
                <a:effectLst/>
              </a:rPr>
              <a:t>(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Oracle</a:t>
            </a:r>
            <a:r>
              <a:rPr lang="en-US" altLang="zh-TW" sz="3600" b="1" dirty="0">
                <a:effectLst/>
              </a:rPr>
              <a:t>)</a:t>
            </a:r>
            <a:r>
              <a:rPr lang="zh-TW" altLang="en-US" sz="3600" b="1" dirty="0">
                <a:effectLst/>
              </a:rPr>
              <a:t>收購，</a:t>
            </a:r>
            <a:r>
              <a:rPr lang="en-US" altLang="zh-TW" sz="3600" b="1" dirty="0">
                <a:effectLst/>
              </a:rPr>
              <a:t>MySQL</a:t>
            </a:r>
            <a:r>
              <a:rPr lang="zh-TW" altLang="en-US" sz="3600" b="1" dirty="0">
                <a:effectLst/>
              </a:rPr>
              <a:t>成為甲骨文公司旗下之產品。</a:t>
            </a:r>
          </a:p>
          <a:p>
            <a:r>
              <a:rPr lang="en-US" altLang="zh-TW" sz="3600" b="1" dirty="0">
                <a:effectLst/>
              </a:rPr>
              <a:t>MySQL</a:t>
            </a:r>
            <a:r>
              <a:rPr lang="zh-TW" altLang="en-US" sz="3600" b="1" dirty="0">
                <a:effectLst/>
              </a:rPr>
              <a:t>被甲骨文</a:t>
            </a:r>
            <a:r>
              <a:rPr lang="en-US" altLang="zh-TW" sz="3600" b="1" dirty="0">
                <a:effectLst/>
              </a:rPr>
              <a:t>(Oracle) </a:t>
            </a:r>
            <a:r>
              <a:rPr lang="zh-TW" altLang="en-US" sz="3600" b="1" dirty="0">
                <a:effectLst/>
              </a:rPr>
              <a:t>收購後</a:t>
            </a:r>
            <a:endParaRPr lang="en-US" altLang="zh-TW" sz="3600" b="1" dirty="0">
              <a:effectLst/>
            </a:endParaRPr>
          </a:p>
          <a:p>
            <a:pPr lvl="1"/>
            <a:r>
              <a:rPr lang="zh-CN" altLang="en-US" sz="3200" b="1" dirty="0">
                <a:solidFill>
                  <a:srgbClr val="7030A0"/>
                </a:solidFill>
                <a:effectLst/>
              </a:rPr>
              <a:t>有免費版</a:t>
            </a:r>
            <a:endParaRPr lang="en-US" altLang="zh-CN" sz="32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CN" altLang="en-US" sz="3200" b="1" dirty="0">
                <a:solidFill>
                  <a:srgbClr val="7030A0"/>
                </a:solidFill>
                <a:effectLst/>
              </a:rPr>
              <a:t>有商業版</a:t>
            </a:r>
            <a:r>
              <a:rPr lang="zh-CN" altLang="en-US" sz="3200" b="1" dirty="0">
                <a:effectLst/>
              </a:rPr>
              <a:t>（</a:t>
            </a:r>
            <a:r>
              <a:rPr lang="en-US" altLang="zh-CN" sz="3200" b="1" dirty="0">
                <a:effectLst/>
              </a:rPr>
              <a:t>Oracle</a:t>
            </a:r>
            <a:r>
              <a:rPr lang="zh-TW" altLang="en-US" sz="3200" b="1" dirty="0">
                <a:effectLst/>
              </a:rPr>
              <a:t>大幅調漲了</a:t>
            </a:r>
            <a:r>
              <a:rPr lang="en-US" altLang="zh-TW" sz="3200" b="1" dirty="0">
                <a:effectLst/>
              </a:rPr>
              <a:t>MySQL</a:t>
            </a:r>
            <a:r>
              <a:rPr lang="zh-TW" altLang="en-US" sz="3200" b="1" dirty="0">
                <a:effectLst/>
              </a:rPr>
              <a:t>商業版的售價</a:t>
            </a:r>
            <a:r>
              <a:rPr lang="zh-CN" altLang="en-US" sz="3200" b="1" dirty="0">
                <a:effectLst/>
              </a:rPr>
              <a:t>）</a:t>
            </a:r>
            <a:endParaRPr lang="en-US" altLang="zh-CN" sz="36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資料庫的發展歷史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848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en-US" altLang="zh-TW" sz="3600" b="1" dirty="0">
                <a:solidFill>
                  <a:srgbClr val="7030A0"/>
                </a:solidFill>
                <a:effectLst/>
              </a:rPr>
              <a:t>MySQL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的創始人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看不慣</a:t>
            </a:r>
            <a:r>
              <a:rPr lang="zh-CN" altLang="en-US" sz="3600" b="1" dirty="0">
                <a:effectLst/>
              </a:rPr>
              <a:t>，就改良</a:t>
            </a:r>
            <a:r>
              <a:rPr lang="en-US" altLang="zh-TW" sz="3600" b="1" dirty="0">
                <a:effectLst/>
              </a:rPr>
              <a:t>MySQL</a:t>
            </a:r>
            <a:r>
              <a:rPr lang="zh-CN" altLang="en-US" sz="3600" b="1" dirty="0">
                <a:effectLst/>
              </a:rPr>
              <a:t>，成立新的版本</a:t>
            </a:r>
            <a:r>
              <a:rPr lang="zh-TW" altLang="en-US" sz="3600" b="1" dirty="0">
                <a:effectLst/>
              </a:rPr>
              <a:t>「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MariaDB</a:t>
            </a:r>
            <a:r>
              <a:rPr lang="zh-TW" altLang="en-US" sz="3600" b="1" dirty="0">
                <a:effectLst/>
              </a:rPr>
              <a:t>」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瑪莉亞資料庫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r>
              <a:rPr lang="zh-TW" altLang="en-US" sz="3600" b="1" dirty="0">
                <a:effectLst/>
              </a:rPr>
              <a:t>目前</a:t>
            </a:r>
            <a:r>
              <a:rPr lang="zh-CN" altLang="en-US" sz="3600" b="1" dirty="0">
                <a:effectLst/>
              </a:rPr>
              <a:t>很多支援開源</a:t>
            </a:r>
            <a:r>
              <a:rPr lang="zh-TW" altLang="en-US" sz="3600" b="1" dirty="0">
                <a:effectLst/>
              </a:rPr>
              <a:t>企業網站，逐漸轉向</a:t>
            </a:r>
            <a:r>
              <a:rPr lang="en-US" altLang="zh-TW" sz="3600" b="1" dirty="0">
                <a:effectLst/>
              </a:rPr>
              <a:t>MariaDB</a:t>
            </a:r>
            <a:r>
              <a:rPr lang="zh-TW" altLang="en-US" sz="3600" b="1" dirty="0">
                <a:effectLst/>
              </a:rPr>
              <a:t>。</a:t>
            </a:r>
          </a:p>
          <a:p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MariaDB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最主要的目的</a:t>
            </a:r>
            <a:r>
              <a:rPr lang="zh-CN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：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是想要取代掉</a:t>
            </a:r>
            <a:r>
              <a:rPr lang="en-US" altLang="zh-TW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MySQL</a:t>
            </a:r>
            <a:r>
              <a:rPr lang="zh-TW" altLang="en-US" sz="3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，</a:t>
            </a:r>
            <a:endParaRPr lang="en-US" altLang="zh-TW" sz="36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  <a:p>
            <a:pPr lvl="1"/>
            <a:r>
              <a:rPr lang="en-US" altLang="zh-TW" sz="3200" b="1" dirty="0">
                <a:effectLst/>
              </a:rPr>
              <a:t>MariaDB</a:t>
            </a:r>
            <a:r>
              <a:rPr lang="zh-TW" altLang="en-US" sz="3200" b="1" dirty="0">
                <a:effectLst/>
              </a:rPr>
              <a:t>的功能都可相容於</a:t>
            </a:r>
            <a:r>
              <a:rPr lang="en-US" altLang="zh-TW" sz="3200" b="1" dirty="0">
                <a:effectLst/>
              </a:rPr>
              <a:t>MySQL</a:t>
            </a:r>
            <a:r>
              <a:rPr lang="zh-TW" altLang="en-US" sz="3200" b="1" dirty="0">
                <a:effectLst/>
              </a:rPr>
              <a:t>，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操作指令也都和</a:t>
            </a:r>
            <a:r>
              <a:rPr lang="en-US" altLang="zh-TW" sz="3200" b="1" dirty="0">
                <a:effectLst/>
              </a:rPr>
              <a:t>MySQL</a:t>
            </a:r>
            <a:r>
              <a:rPr lang="zh-TW" altLang="en-US" sz="3200" b="1" dirty="0">
                <a:effectLst/>
              </a:rPr>
              <a:t>一模一樣，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因此有很多主機也都慢慢開始支援</a:t>
            </a:r>
            <a:r>
              <a:rPr lang="en-US" altLang="zh-TW" sz="3200" b="1" dirty="0">
                <a:effectLst/>
              </a:rPr>
              <a:t>MariaDB</a:t>
            </a:r>
            <a:endParaRPr lang="zh-TW" altLang="en-US" sz="3200" b="1" dirty="0">
              <a:effectLst/>
            </a:endParaRPr>
          </a:p>
          <a:p>
            <a:endParaRPr lang="en-US" altLang="zh-TW" sz="36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資料庫的發展歷史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5523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微軟的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sz="5400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204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資料庫簡介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011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b="1" dirty="0">
                <a:effectLst/>
                <a:highlight>
                  <a:srgbClr val="FFFF00"/>
                </a:highlight>
              </a:rPr>
              <a:t>1. </a:t>
            </a:r>
            <a:r>
              <a:rPr lang="zh-TW" altLang="en-US" sz="3200" b="1" dirty="0">
                <a:effectLst/>
                <a:highlight>
                  <a:srgbClr val="FFFF00"/>
                </a:highlight>
              </a:rPr>
              <a:t>價格：</a:t>
            </a:r>
            <a:r>
              <a:rPr lang="en-US" altLang="zh-TW" sz="3200" b="1" dirty="0">
                <a:effectLst/>
                <a:highlight>
                  <a:srgbClr val="FFFF00"/>
                </a:highlight>
              </a:rPr>
              <a:t>MySQL </a:t>
            </a:r>
            <a:r>
              <a:rPr lang="zh-TW" altLang="en-US" sz="3200" b="1" dirty="0">
                <a:effectLst/>
                <a:highlight>
                  <a:srgbClr val="FFFF00"/>
                </a:highlight>
              </a:rPr>
              <a:t>比較便宜</a:t>
            </a:r>
            <a:r>
              <a:rPr lang="zh-CN" altLang="en-US" sz="3200" b="1" dirty="0">
                <a:effectLst/>
                <a:highlight>
                  <a:srgbClr val="FFFF00"/>
                </a:highlight>
              </a:rPr>
              <a:t>（</a:t>
            </a:r>
            <a:r>
              <a:rPr lang="en-US" altLang="zh-CN" sz="3200" b="1" dirty="0">
                <a:effectLst/>
                <a:highlight>
                  <a:srgbClr val="FFFF00"/>
                </a:highlight>
              </a:rPr>
              <a:t>MariaDB</a:t>
            </a:r>
            <a:r>
              <a:rPr lang="zh-CN" altLang="en-US" sz="3200" b="1" dirty="0">
                <a:effectLst/>
                <a:highlight>
                  <a:srgbClr val="FFFF00"/>
                </a:highlight>
              </a:rPr>
              <a:t>免費</a:t>
            </a:r>
            <a:r>
              <a:rPr lang="en-US" altLang="zh-CN" sz="3200" b="1" dirty="0">
                <a:effectLst/>
                <a:highlight>
                  <a:srgbClr val="FFFF00"/>
                </a:highlight>
              </a:rPr>
              <a:t>)</a:t>
            </a:r>
            <a:endParaRPr lang="zh-TW" altLang="en-US" sz="3200" b="1" dirty="0">
              <a:effectLst/>
              <a:highlight>
                <a:srgbClr val="FFFF00"/>
              </a:highlight>
            </a:endParaRPr>
          </a:p>
          <a:p>
            <a:pPr lvl="1"/>
            <a:r>
              <a:rPr lang="zh-TW" altLang="en-US" sz="3200" b="1" dirty="0">
                <a:effectLst/>
              </a:rPr>
              <a:t>很多人都以為 </a:t>
            </a:r>
            <a:r>
              <a:rPr lang="en-US" altLang="zh-TW" sz="3200" b="1" dirty="0">
                <a:effectLst/>
              </a:rPr>
              <a:t>MySQL </a:t>
            </a:r>
            <a:r>
              <a:rPr lang="zh-TW" altLang="en-US" sz="3200" b="1" dirty="0">
                <a:effectLst/>
              </a:rPr>
              <a:t>完全免費，其實只限於一般個人使用者，如果是商業使用還需收取一定的費用；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solidFill>
                  <a:srgbClr val="7030A0"/>
                </a:solidFill>
                <a:effectLst/>
              </a:rPr>
              <a:t>而 </a:t>
            </a:r>
            <a:r>
              <a:rPr lang="en-US" altLang="zh-TW" sz="3200" b="1" dirty="0">
                <a:solidFill>
                  <a:srgbClr val="7030A0"/>
                </a:solidFill>
                <a:effectLst/>
              </a:rPr>
              <a:t>MSSQL </a:t>
            </a:r>
            <a:r>
              <a:rPr lang="zh-TW" altLang="en-US" sz="3200" b="1" dirty="0">
                <a:solidFill>
                  <a:srgbClr val="7030A0"/>
                </a:solidFill>
                <a:effectLst/>
              </a:rPr>
              <a:t>在導入初期雖然也有免費版，但功能上會有一些限制</a:t>
            </a:r>
            <a:r>
              <a:rPr lang="zh-TW" altLang="en-US" sz="3200" b="1" dirty="0">
                <a:effectLst/>
              </a:rPr>
              <a:t>，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因此比較推薦</a:t>
            </a:r>
            <a:r>
              <a:rPr lang="zh-CN" altLang="en-US" sz="3200" b="1" dirty="0">
                <a:effectLst/>
              </a:rPr>
              <a:t>初學先</a:t>
            </a:r>
            <a:r>
              <a:rPr lang="zh-TW" altLang="en-US" sz="3200" b="1" dirty="0">
                <a:effectLst/>
              </a:rPr>
              <a:t>學 </a:t>
            </a:r>
            <a:r>
              <a:rPr lang="en-US" altLang="zh-TW" sz="3200" b="1" dirty="0">
                <a:effectLst/>
              </a:rPr>
              <a:t>MySQL</a:t>
            </a:r>
            <a:r>
              <a:rPr lang="zh-CN" altLang="en-US" sz="3200" b="1" dirty="0">
                <a:effectLst/>
              </a:rPr>
              <a:t>（免費功能較多）</a:t>
            </a:r>
            <a:endParaRPr lang="en-US" altLang="zh-TW" sz="3200" b="1" dirty="0">
              <a:effectLst/>
            </a:endParaRPr>
          </a:p>
          <a:p>
            <a:pPr lvl="1"/>
            <a:endParaRPr lang="en-US" altLang="zh-TW" sz="32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但是，</a:t>
            </a:r>
            <a:r>
              <a:rPr lang="zh-TW" altLang="en-US" sz="3200" b="1" dirty="0">
                <a:solidFill>
                  <a:srgbClr val="C00000"/>
                </a:solidFill>
                <a:effectLst/>
              </a:rPr>
              <a:t>許多企業單位都會用 </a:t>
            </a:r>
            <a:r>
              <a:rPr lang="en-US" altLang="zh-TW" sz="3200" b="1" dirty="0">
                <a:solidFill>
                  <a:srgbClr val="C00000"/>
                </a:solidFill>
                <a:effectLst/>
              </a:rPr>
              <a:t>MSSQL </a:t>
            </a:r>
            <a:r>
              <a:rPr lang="zh-TW" altLang="en-US" sz="3200" b="1" dirty="0">
                <a:solidFill>
                  <a:srgbClr val="C00000"/>
                </a:solidFill>
                <a:effectLst/>
              </a:rPr>
              <a:t>建置資料庫</a:t>
            </a:r>
            <a:r>
              <a:rPr lang="zh-TW" altLang="en-US" sz="3200" b="1" dirty="0">
                <a:effectLst/>
              </a:rPr>
              <a:t>，</a:t>
            </a:r>
            <a:r>
              <a:rPr lang="zh-TW" altLang="en-US" sz="3200" b="1" dirty="0">
                <a:solidFill>
                  <a:srgbClr val="7030A0"/>
                </a:solidFill>
                <a:effectLst/>
              </a:rPr>
              <a:t>因為比 </a:t>
            </a:r>
            <a:r>
              <a:rPr lang="en-US" altLang="zh-TW" sz="3200" b="1" dirty="0">
                <a:solidFill>
                  <a:srgbClr val="7030A0"/>
                </a:solidFill>
                <a:effectLst/>
              </a:rPr>
              <a:t>MySQL </a:t>
            </a:r>
            <a:r>
              <a:rPr lang="zh-TW" altLang="en-US" sz="3200" b="1" dirty="0">
                <a:solidFill>
                  <a:srgbClr val="7030A0"/>
                </a:solidFill>
                <a:effectLst/>
              </a:rPr>
              <a:t>能處理更多資料、又比 </a:t>
            </a:r>
            <a:r>
              <a:rPr lang="en-US" altLang="zh-TW" sz="3200" b="1" dirty="0">
                <a:solidFill>
                  <a:srgbClr val="7030A0"/>
                </a:solidFill>
                <a:effectLst/>
              </a:rPr>
              <a:t>Oracle </a:t>
            </a:r>
            <a:r>
              <a:rPr lang="zh-TW" altLang="en-US" sz="3200" b="1" dirty="0">
                <a:solidFill>
                  <a:srgbClr val="7030A0"/>
                </a:solidFill>
                <a:effectLst/>
              </a:rPr>
              <a:t>便宜，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微軟的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Server(MSSQL)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9892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effectLst/>
                <a:highlight>
                  <a:srgbClr val="FFFF00"/>
                </a:highlight>
              </a:rPr>
              <a:t>2</a:t>
            </a:r>
            <a:r>
              <a:rPr lang="en-US" altLang="zh-TW" sz="4000" b="1" dirty="0">
                <a:effectLst/>
                <a:highlight>
                  <a:srgbClr val="FFFF00"/>
                </a:highlight>
              </a:rPr>
              <a:t>. </a:t>
            </a:r>
            <a:r>
              <a:rPr lang="zh-TW" altLang="en-US" sz="4000" b="1" dirty="0">
                <a:effectLst/>
                <a:highlight>
                  <a:srgbClr val="FFFF00"/>
                </a:highlight>
              </a:rPr>
              <a:t>介面操作性：</a:t>
            </a:r>
            <a:endParaRPr lang="en-US" altLang="zh-TW" sz="4000" b="1" dirty="0">
              <a:effectLst/>
              <a:highlight>
                <a:srgbClr val="FFFF00"/>
              </a:highlight>
            </a:endParaRPr>
          </a:p>
          <a:p>
            <a:pPr lvl="1"/>
            <a:r>
              <a:rPr lang="en-US" altLang="zh-TW" sz="3600" b="1" dirty="0">
                <a:effectLst/>
              </a:rPr>
              <a:t>MySQL </a:t>
            </a:r>
            <a:r>
              <a:rPr lang="zh-TW" altLang="en-US" sz="3600" b="1" dirty="0">
                <a:effectLst/>
              </a:rPr>
              <a:t>和 </a:t>
            </a:r>
            <a:r>
              <a:rPr lang="en-US" altLang="zh-TW" sz="3600" b="1" dirty="0">
                <a:effectLst/>
              </a:rPr>
              <a:t>MSSQL </a:t>
            </a:r>
            <a:r>
              <a:rPr lang="zh-TW" altLang="en-US" sz="3600" b="1" dirty="0">
                <a:effectLst/>
              </a:rPr>
              <a:t>都容易上手</a:t>
            </a:r>
          </a:p>
          <a:p>
            <a:pPr lvl="1"/>
            <a:r>
              <a:rPr lang="en-US" altLang="zh-TW" sz="3600" b="1" dirty="0">
                <a:effectLst/>
              </a:rPr>
              <a:t>MySQL </a:t>
            </a:r>
            <a:r>
              <a:rPr lang="zh-TW" altLang="en-US" sz="3600" b="1" dirty="0">
                <a:effectLst/>
              </a:rPr>
              <a:t>和 </a:t>
            </a:r>
            <a:r>
              <a:rPr lang="en-US" altLang="zh-TW" sz="3600" b="1" dirty="0">
                <a:effectLst/>
              </a:rPr>
              <a:t>MSSQL </a:t>
            </a:r>
            <a:r>
              <a:rPr lang="zh-TW" altLang="en-US" sz="3600" b="1" dirty="0">
                <a:effectLst/>
              </a:rPr>
              <a:t>在於儲存數據和查詢系統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非常類似</a:t>
            </a:r>
            <a:endParaRPr lang="en-US" altLang="zh-TW" sz="3600" b="1" dirty="0">
              <a:solidFill>
                <a:srgbClr val="7030A0"/>
              </a:solidFill>
              <a:effectLst/>
            </a:endParaRPr>
          </a:p>
          <a:p>
            <a:pPr lvl="1"/>
            <a:endParaRPr lang="en-US" altLang="zh-TW" sz="3600" b="1" dirty="0">
              <a:effectLst/>
            </a:endParaRPr>
          </a:p>
          <a:p>
            <a:pPr lvl="1"/>
            <a:r>
              <a:rPr lang="zh-TW" altLang="en-US" sz="3600" b="1" dirty="0">
                <a:solidFill>
                  <a:srgbClr val="7030A0"/>
                </a:solidFill>
                <a:effectLst/>
              </a:rPr>
              <a:t>只要你學會操作其中一種，另外一個也能通</a:t>
            </a:r>
            <a:r>
              <a:rPr lang="zh-TW" altLang="en-US" sz="3600" b="1" dirty="0">
                <a:effectLst/>
              </a:rPr>
              <a:t>；只是介面長得不一樣而已。</a:t>
            </a:r>
            <a:endParaRPr lang="en-US" altLang="zh-TW" sz="3600" b="1" dirty="0">
              <a:effectLst/>
            </a:endParaRPr>
          </a:p>
          <a:p>
            <a:pPr lvl="1"/>
            <a:r>
              <a:rPr lang="en-US" altLang="zh-TW" sz="3600" b="1" dirty="0">
                <a:effectLst/>
              </a:rPr>
              <a:t>MySQL</a:t>
            </a:r>
            <a:r>
              <a:rPr lang="zh-TW" altLang="en-US" sz="3600" b="1" dirty="0">
                <a:effectLst/>
              </a:rPr>
              <a:t>，</a:t>
            </a:r>
            <a:r>
              <a:rPr lang="zh-CN" altLang="en-US" sz="3600" b="1" dirty="0">
                <a:effectLst/>
              </a:rPr>
              <a:t>與</a:t>
            </a:r>
            <a:r>
              <a:rPr lang="en-US" altLang="zh-TW" sz="3600" b="1" dirty="0">
                <a:effectLst/>
              </a:rPr>
              <a:t>MSSQL 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很容易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無痛切換</a:t>
            </a:r>
            <a:endParaRPr lang="zh-TW" altLang="en-US" sz="4000" b="1" dirty="0">
              <a:solidFill>
                <a:srgbClr val="7030A0"/>
              </a:solidFill>
              <a:effectLst/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微軟的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434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3</a:t>
            </a:r>
            <a:r>
              <a:rPr lang="en-US" altLang="zh-TW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. </a:t>
            </a:r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效能：</a:t>
            </a:r>
            <a:r>
              <a:rPr lang="en-US" altLang="zh-TW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MSSQL </a:t>
            </a:r>
            <a:r>
              <a:rPr lang="zh-TW" altLang="en-US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略勝 </a:t>
            </a:r>
            <a:r>
              <a:rPr lang="en-US" altLang="zh-TW" sz="40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MySQL</a:t>
            </a:r>
          </a:p>
          <a:p>
            <a:pPr lvl="1"/>
            <a:r>
              <a:rPr lang="zh-TW" altLang="en-US" sz="3600" b="1" dirty="0">
                <a:effectLst/>
              </a:rPr>
              <a:t>依據 </a:t>
            </a:r>
            <a:r>
              <a:rPr lang="en-US" altLang="zh-TW" sz="3600" b="1" dirty="0">
                <a:effectLst/>
              </a:rPr>
              <a:t>TPC </a:t>
            </a:r>
            <a:r>
              <a:rPr lang="zh-TW" altLang="en-US" sz="3600" b="1" dirty="0">
                <a:effectLst/>
              </a:rPr>
              <a:t>性能測試結果，從每秒交易量與價格來看，</a:t>
            </a:r>
            <a:r>
              <a:rPr lang="en-US" altLang="zh-TW" sz="3600" b="1" dirty="0">
                <a:effectLst/>
              </a:rPr>
              <a:t>SQL Server </a:t>
            </a:r>
            <a:r>
              <a:rPr lang="zh-TW" altLang="en-US" sz="3600" b="1" dirty="0">
                <a:effectLst/>
              </a:rPr>
              <a:t>最有效益，</a:t>
            </a:r>
            <a:endParaRPr lang="en-US" altLang="zh-TW" sz="3600" b="1" dirty="0">
              <a:effectLst/>
            </a:endParaRPr>
          </a:p>
          <a:p>
            <a:pPr lvl="1"/>
            <a:r>
              <a:rPr lang="en-US" altLang="zh-TW" sz="3600" b="1" dirty="0">
                <a:effectLst/>
              </a:rPr>
              <a:t>MySQL </a:t>
            </a:r>
            <a:r>
              <a:rPr lang="zh-TW" altLang="en-US" sz="3600" b="1" dirty="0">
                <a:effectLst/>
              </a:rPr>
              <a:t>也有不錯的表現</a:t>
            </a:r>
            <a:r>
              <a:rPr lang="zh-CN" altLang="en-US" sz="3600" b="1" dirty="0">
                <a:effectLst/>
              </a:rPr>
              <a:t>，兩者差不多</a:t>
            </a:r>
            <a:endParaRPr lang="zh-TW" altLang="en-US" sz="36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微軟的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39451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effectLst/>
                <a:highlight>
                  <a:srgbClr val="FFFF00"/>
                </a:highlight>
              </a:rPr>
              <a:t>4. </a:t>
            </a:r>
            <a:r>
              <a:rPr lang="zh-TW" altLang="en-US" sz="4000" b="1" dirty="0">
                <a:effectLst/>
                <a:highlight>
                  <a:srgbClr val="FFFF00"/>
                </a:highlight>
              </a:rPr>
              <a:t>程式語言整合度</a:t>
            </a:r>
          </a:p>
          <a:p>
            <a:pPr lvl="1"/>
            <a:r>
              <a:rPr lang="en-US" altLang="zh-TW" sz="3600" b="1" dirty="0">
                <a:effectLst/>
              </a:rPr>
              <a:t>MSSQL </a:t>
            </a:r>
            <a:r>
              <a:rPr lang="zh-TW" altLang="en-US" sz="3600" b="1" dirty="0">
                <a:effectLst/>
              </a:rPr>
              <a:t>與</a:t>
            </a:r>
            <a:r>
              <a:rPr lang="en-US" altLang="zh-TW" sz="3600" b="1" dirty="0" err="1">
                <a:effectLst/>
              </a:rPr>
              <a:t>.Net</a:t>
            </a:r>
            <a:r>
              <a:rPr lang="en-US" altLang="zh-TW" sz="3600" b="1" dirty="0">
                <a:effectLst/>
              </a:rPr>
              <a:t> </a:t>
            </a:r>
            <a:r>
              <a:rPr lang="zh-TW" altLang="en-US" sz="3600" b="1" dirty="0">
                <a:effectLst/>
              </a:rPr>
              <a:t>配合度最高，</a:t>
            </a:r>
            <a:endParaRPr lang="en-US" altLang="zh-TW" sz="3600" b="1" dirty="0">
              <a:effectLst/>
            </a:endParaRPr>
          </a:p>
          <a:p>
            <a:pPr lvl="1"/>
            <a:r>
              <a:rPr lang="zh-TW" altLang="en-US" sz="3600" b="1" dirty="0">
                <a:effectLst/>
              </a:rPr>
              <a:t> </a:t>
            </a:r>
            <a:r>
              <a:rPr lang="en-US" altLang="zh-TW" sz="3600" b="1" dirty="0">
                <a:effectLst/>
              </a:rPr>
              <a:t>MySQL </a:t>
            </a:r>
            <a:r>
              <a:rPr lang="zh-TW" altLang="en-US" sz="3600" b="1" dirty="0">
                <a:effectLst/>
              </a:rPr>
              <a:t>最常和 </a:t>
            </a:r>
            <a:r>
              <a:rPr lang="en-US" altLang="zh-TW" sz="3600" b="1" dirty="0">
                <a:effectLst/>
              </a:rPr>
              <a:t>PHP </a:t>
            </a:r>
            <a:r>
              <a:rPr lang="zh-TW" altLang="en-US" sz="3600" b="1" dirty="0">
                <a:effectLst/>
              </a:rPr>
              <a:t>搭配。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4000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微軟的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 Server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b="1" dirty="0">
              <a:solidFill>
                <a:srgbClr val="7030A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12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在你的電腦安裝</a:t>
            </a:r>
            <a:r>
              <a:rPr lang="en-US" altLang="zh-CN" sz="6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資料庫有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</a:t>
            </a:r>
            <a:endParaRPr lang="zh-TW" altLang="en-US" sz="48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7616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A4551D-CD8C-4BD8-BA3E-4F5A14DD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第</a:t>
            </a:r>
            <a:r>
              <a:rPr lang="en-US" altLang="zh-CN" dirty="0">
                <a:highlight>
                  <a:srgbClr val="FFFF00"/>
                </a:highlight>
              </a:rPr>
              <a:t>1</a:t>
            </a:r>
            <a:r>
              <a:rPr lang="zh-CN" altLang="en-US" dirty="0">
                <a:highlight>
                  <a:srgbClr val="FFFF00"/>
                </a:highlight>
              </a:rPr>
              <a:t>種方法：使用套件</a:t>
            </a:r>
            <a:r>
              <a:rPr lang="en-US" altLang="zh-CN" dirty="0" err="1">
                <a:highlight>
                  <a:srgbClr val="FFFF00"/>
                </a:highlight>
              </a:rPr>
              <a:t>Xampp</a:t>
            </a:r>
            <a:endParaRPr lang="en-US" altLang="zh-CN" dirty="0">
              <a:highlight>
                <a:srgbClr val="FFFF00"/>
              </a:highlight>
            </a:endParaRPr>
          </a:p>
          <a:p>
            <a:pPr lvl="1"/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特色：安裝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使用，</a:t>
            </a:r>
            <a:r>
              <a:rPr lang="zh-CN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都非常簡單</a:t>
            </a:r>
            <a:endParaRPr lang="en-US" altLang="zh-CN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使用時機：早期</a:t>
            </a:r>
            <a:r>
              <a:rPr lang="zh-CN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en-US" altLang="zh-CN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CN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程式，後端網頁程式</a:t>
            </a:r>
            <a:r>
              <a:rPr lang="en-US" altLang="zh-CN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(JAVA</a:t>
            </a:r>
            <a:r>
              <a:rPr lang="zh-CN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PHP…)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，都會使用這個方法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dirty="0">
                <a:highlight>
                  <a:srgbClr val="FFFF00"/>
                </a:highlight>
              </a:rPr>
              <a:t>第</a:t>
            </a:r>
            <a:r>
              <a:rPr lang="en-US" altLang="zh-CN" dirty="0">
                <a:highlight>
                  <a:srgbClr val="FFFF00"/>
                </a:highlight>
              </a:rPr>
              <a:t>2</a:t>
            </a:r>
            <a:r>
              <a:rPr lang="zh-CN" altLang="en-US" dirty="0">
                <a:highlight>
                  <a:srgbClr val="FFFF00"/>
                </a:highlight>
              </a:rPr>
              <a:t>種方法：</a:t>
            </a:r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使用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MySQL</a:t>
            </a:r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官方的工具：</a:t>
            </a:r>
            <a:endParaRPr lang="en-US" altLang="zh-CN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1"/>
            <a:r>
              <a:rPr lang="zh-CN" altLang="en-US" dirty="0"/>
              <a:t>特色：功能多，</a:t>
            </a:r>
            <a:r>
              <a:rPr lang="zh-CN" altLang="en-US" dirty="0">
                <a:solidFill>
                  <a:srgbClr val="C00000"/>
                </a:solidFill>
              </a:rPr>
              <a:t>安裝比較複雜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en-US" altLang="zh-CN" dirty="0"/>
              <a:t>Oracle</a:t>
            </a:r>
            <a:r>
              <a:rPr lang="zh-CN" altLang="en-US" dirty="0"/>
              <a:t>收購</a:t>
            </a:r>
            <a:r>
              <a:rPr lang="en-US" altLang="zh-CN" dirty="0" err="1"/>
              <a:t>mysql</a:t>
            </a:r>
            <a:r>
              <a:rPr lang="zh-CN" altLang="en-US" dirty="0"/>
              <a:t>後，就開發這個版本</a:t>
            </a:r>
            <a:endParaRPr lang="en-US" altLang="zh-CN" dirty="0"/>
          </a:p>
          <a:p>
            <a:pPr lvl="1"/>
            <a:r>
              <a:rPr lang="zh-CN" altLang="en-US" dirty="0"/>
              <a:t>安裝分成</a:t>
            </a:r>
            <a:r>
              <a:rPr lang="en-US" altLang="zh-CN" dirty="0"/>
              <a:t>2</a:t>
            </a:r>
            <a:r>
              <a:rPr lang="zh-CN" altLang="en-US" dirty="0"/>
              <a:t>個部分：</a:t>
            </a:r>
            <a:r>
              <a:rPr lang="en-US" altLang="zh-CN" dirty="0">
                <a:solidFill>
                  <a:srgbClr val="C00000"/>
                </a:solidFill>
              </a:rPr>
              <a:t>Server</a:t>
            </a:r>
            <a:r>
              <a:rPr lang="zh-CN" altLang="en-US" dirty="0">
                <a:solidFill>
                  <a:srgbClr val="C00000"/>
                </a:solidFill>
              </a:rPr>
              <a:t>伺服器，</a:t>
            </a:r>
            <a:r>
              <a:rPr lang="en-US" altLang="zh-CN" dirty="0">
                <a:solidFill>
                  <a:srgbClr val="C00000"/>
                </a:solidFill>
              </a:rPr>
              <a:t>Client</a:t>
            </a:r>
            <a:r>
              <a:rPr lang="zh-CN" altLang="en-US" dirty="0">
                <a:solidFill>
                  <a:srgbClr val="C00000"/>
                </a:solidFill>
              </a:rPr>
              <a:t>工作台</a:t>
            </a:r>
            <a:r>
              <a:rPr lang="en-US" altLang="zh-CN" dirty="0" err="1">
                <a:solidFill>
                  <a:srgbClr val="C00000"/>
                </a:solidFill>
              </a:rPr>
              <a:t>WorkBench</a:t>
            </a:r>
            <a:r>
              <a:rPr lang="zh-CN" altLang="en-US" dirty="0"/>
              <a:t>，</a:t>
            </a:r>
            <a:endParaRPr lang="en-US" altLang="zh-CN" dirty="0"/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3EBDD17-A806-4653-B9B3-80D0F150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sz="5400" dirty="0"/>
              <a:t>在你的電腦安裝</a:t>
            </a:r>
            <a:r>
              <a:rPr lang="en-US" altLang="zh-CN" sz="5400" dirty="0" err="1"/>
              <a:t>mySQL</a:t>
            </a:r>
            <a:r>
              <a:rPr lang="zh-CN" altLang="en-US" sz="5400" dirty="0"/>
              <a:t>資料庫有</a:t>
            </a:r>
            <a:r>
              <a:rPr lang="en-US" altLang="zh-CN" sz="5400" dirty="0"/>
              <a:t>2</a:t>
            </a:r>
            <a:r>
              <a:rPr lang="zh-CN" altLang="en-US" sz="5400" dirty="0"/>
              <a:t>種方法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4152802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532948" cy="4680520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en-US" altLang="zh-CN" sz="6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套裝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套件的方法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6000" b="1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CN" altLang="en-US" sz="60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套件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9061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A4551D-CD8C-4BD8-BA3E-4F5A14DD4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方法</a:t>
            </a:r>
            <a:r>
              <a:rPr lang="en-US" altLang="zh-CN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：使用套裝</a:t>
            </a:r>
            <a:r>
              <a:rPr lang="en-US" altLang="zh-CN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套件的方法：</a:t>
            </a:r>
            <a:endParaRPr lang="en-US" altLang="zh-CN" sz="40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特色：安裝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使用，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都非常簡單</a:t>
            </a:r>
            <a:endParaRPr lang="en-US" altLang="zh-CN" sz="36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使用時機：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開發</a:t>
            </a:r>
            <a:r>
              <a:rPr lang="en-US" altLang="zh-CN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程式，後端網頁程式</a:t>
            </a:r>
            <a:r>
              <a:rPr lang="en-US" altLang="zh-CN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(JAVA</a:t>
            </a:r>
            <a:r>
              <a:rPr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PHP…)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，都會使用這個方法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很多種安裝套件可以選擇：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建議使用這個：</a:t>
            </a:r>
            <a:r>
              <a:rPr lang="en-US" altLang="zh-TW" sz="3600" b="1" u="sng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Xampp</a:t>
            </a:r>
            <a:r>
              <a:rPr lang="en-US" altLang="zh-TW" sz="3600" b="1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 </a:t>
            </a:r>
            <a:r>
              <a:rPr lang="zh-TW" altLang="en-US" sz="3600" b="1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官網下載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dirty="0"/>
              <a:t>其它套件</a:t>
            </a:r>
            <a:r>
              <a:rPr lang="en-US" altLang="zh-CN" dirty="0"/>
              <a:t>(</a:t>
            </a:r>
            <a:r>
              <a:rPr lang="zh-CN" altLang="en-US" dirty="0"/>
              <a:t>不建議</a:t>
            </a:r>
            <a:r>
              <a:rPr lang="en-US" altLang="zh-CN" dirty="0"/>
              <a:t>)</a:t>
            </a:r>
            <a:r>
              <a:rPr lang="zh-CN" altLang="en-US" dirty="0"/>
              <a:t>： </a:t>
            </a:r>
            <a:r>
              <a:rPr lang="en-US" altLang="zh-TW" sz="3600" b="1" u="sng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Wamp</a:t>
            </a:r>
            <a:r>
              <a:rPr lang="en-US" altLang="zh-TW" sz="3600" b="1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 </a:t>
            </a:r>
            <a:r>
              <a:rPr lang="zh-TW" altLang="en-US" sz="3600" b="1" u="sng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官網下載</a:t>
            </a:r>
            <a:endParaRPr lang="en-US" altLang="zh-CN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3EBDD17-A806-4653-B9B3-80D0F1504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種方法：使用套件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0913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63672D2-253B-46D6-99CA-43EAC0FA5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Apacha</a:t>
            </a:r>
            <a:r>
              <a:rPr lang="zh-CN" altLang="en-US" dirty="0"/>
              <a:t>，</a:t>
            </a:r>
            <a:r>
              <a:rPr lang="en-US" altLang="zh-CN" dirty="0" err="1"/>
              <a:t>mySQL</a:t>
            </a:r>
            <a:endParaRPr lang="en-US" altLang="zh-CN" dirty="0"/>
          </a:p>
          <a:p>
            <a:pPr lvl="1"/>
            <a:r>
              <a:rPr lang="en-US" altLang="zh-TW" dirty="0" err="1"/>
              <a:t>Statr</a:t>
            </a:r>
            <a:endParaRPr lang="en-US" altLang="zh-TW" dirty="0"/>
          </a:p>
          <a:p>
            <a:r>
              <a:rPr lang="en-US" altLang="zh-TW" dirty="0"/>
              <a:t>MySQL</a:t>
            </a:r>
            <a:r>
              <a:rPr lang="zh-CN" altLang="en-US" dirty="0"/>
              <a:t>：</a:t>
            </a:r>
            <a:r>
              <a:rPr lang="en-US" altLang="zh-TW" dirty="0"/>
              <a:t>admin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8F1B63E-90BE-47E8-A42A-F8333E11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安裝</a:t>
            </a:r>
            <a:r>
              <a:rPr lang="en-US" altLang="zh-CN" dirty="0" err="1"/>
              <a:t>mySQL</a:t>
            </a:r>
            <a:r>
              <a:rPr lang="zh-CN" altLang="en-US" dirty="0"/>
              <a:t>方法</a:t>
            </a:r>
            <a:r>
              <a:rPr lang="en-US" altLang="zh-CN" dirty="0"/>
              <a:t>1</a:t>
            </a:r>
            <a:r>
              <a:rPr lang="zh-CN" altLang="en-US" dirty="0"/>
              <a:t>：使用套件：</a:t>
            </a:r>
            <a:br>
              <a:rPr lang="en-US" altLang="zh-CN" dirty="0"/>
            </a:br>
            <a:r>
              <a:rPr lang="zh-CN" altLang="en-US" dirty="0"/>
              <a:t>打開</a:t>
            </a:r>
            <a:r>
              <a:rPr lang="en-US" altLang="zh-CN" sz="4000" u="sng" dirty="0" err="1"/>
              <a:t>Xampp</a:t>
            </a:r>
            <a:r>
              <a:rPr lang="zh-CN" altLang="en-US" sz="4000" u="sng" dirty="0"/>
              <a:t>，啟動伺服器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6FCFCE2-A99D-47E7-8097-EF7FFDE3F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310" y="3523957"/>
            <a:ext cx="7288064" cy="31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69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E33E8F2-552F-44B4-B2C6-64708B84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F872D28-53BE-42CD-979F-499C36B1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中文版介面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B266945-46F2-488C-94AB-18A5A9797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00200"/>
            <a:ext cx="8409524" cy="4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0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A75AC32-5850-49F0-B75D-E6C1693A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2578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sz="3600" b="1" dirty="0">
                <a:effectLst/>
              </a:rPr>
              <a:t>MySQL</a:t>
            </a:r>
            <a:r>
              <a:rPr lang="zh-TW" altLang="en-US" sz="3600" b="1" dirty="0">
                <a:effectLst/>
              </a:rPr>
              <a:t>是一種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開源</a:t>
            </a:r>
            <a:r>
              <a:rPr lang="en-US" altLang="zh-TW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免費</a:t>
            </a:r>
            <a:r>
              <a:rPr lang="en-US" altLang="zh-TW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)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的</a:t>
            </a:r>
            <a:r>
              <a:rPr lang="zh-TW" altLang="en-US" sz="3600" b="1" dirty="0">
                <a:effectLst/>
              </a:rPr>
              <a:t> 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數據庫</a:t>
            </a:r>
            <a:r>
              <a:rPr lang="zh-TW" altLang="en-US" sz="3600" b="1" dirty="0">
                <a:effectLst/>
              </a:rPr>
              <a:t>、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資料庫</a:t>
            </a:r>
            <a:r>
              <a:rPr lang="zh-TW" altLang="en-US" sz="3600" b="1" dirty="0">
                <a:effectLst/>
              </a:rPr>
              <a:t>管理系統，</a:t>
            </a:r>
            <a:endParaRPr lang="en-US" altLang="zh-TW" sz="3600" b="1" dirty="0">
              <a:effectLst/>
            </a:endParaRPr>
          </a:p>
          <a:p>
            <a:r>
              <a:rPr lang="zh-TW" altLang="en-US" sz="3600" b="1" dirty="0">
                <a:effectLst/>
              </a:rPr>
              <a:t>泛應用在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中小型的</a:t>
            </a:r>
            <a:r>
              <a:rPr lang="zh-CN" altLang="en-US" sz="3600" b="1" dirty="0">
                <a:solidFill>
                  <a:srgbClr val="7030A0"/>
                </a:solidFill>
                <a:effectLst/>
              </a:rPr>
              <a:t>商務</a:t>
            </a:r>
            <a:r>
              <a:rPr lang="zh-TW" altLang="en-US" sz="3600" b="1" dirty="0">
                <a:solidFill>
                  <a:srgbClr val="7030A0"/>
                </a:solidFill>
                <a:effectLst/>
              </a:rPr>
              <a:t>網站</a:t>
            </a:r>
            <a:endParaRPr lang="en-US" altLang="zh-TW" sz="3600" b="1" dirty="0">
              <a:effectLst/>
            </a:endParaRPr>
          </a:p>
          <a:p>
            <a:r>
              <a:rPr lang="zh-CN" altLang="en-US" sz="3600" b="1" dirty="0">
                <a:effectLst/>
              </a:rPr>
              <a:t>常</a:t>
            </a:r>
            <a:r>
              <a:rPr lang="zh-TW" altLang="en-US" sz="3600" b="1" dirty="0">
                <a:effectLst/>
              </a:rPr>
              <a:t>用來配合如</a:t>
            </a:r>
            <a:r>
              <a:rPr lang="en-US" altLang="zh-TW" sz="3600" b="1" dirty="0">
                <a:effectLst/>
              </a:rPr>
              <a:t>PHP</a:t>
            </a:r>
            <a:r>
              <a:rPr lang="zh-TW" altLang="en-US" sz="3600" b="1" dirty="0">
                <a:effectLst/>
              </a:rPr>
              <a:t>、</a:t>
            </a:r>
            <a:r>
              <a:rPr lang="en-US" altLang="zh-TW" sz="3600" b="1" dirty="0">
                <a:effectLst/>
              </a:rPr>
              <a:t>ASP</a:t>
            </a:r>
            <a:r>
              <a:rPr lang="zh-TW" altLang="en-US" sz="3600" b="1" dirty="0">
                <a:effectLst/>
              </a:rPr>
              <a:t>或</a:t>
            </a:r>
            <a:r>
              <a:rPr lang="en-US" altLang="zh-TW" sz="3600" b="1" dirty="0">
                <a:effectLst/>
              </a:rPr>
              <a:t>ASP.NET</a:t>
            </a:r>
            <a:r>
              <a:rPr lang="zh-TW" altLang="en-US" sz="3600" b="1" dirty="0">
                <a:effectLst/>
              </a:rPr>
              <a:t>等網頁程式語言，儲存大量數據</a:t>
            </a:r>
            <a:endParaRPr lang="en-US" altLang="zh-TW" sz="3600" b="1" dirty="0">
              <a:effectLst/>
            </a:endParaRPr>
          </a:p>
          <a:p>
            <a:r>
              <a:rPr lang="zh-TW" altLang="en-US" sz="3600" b="1" dirty="0">
                <a:effectLst/>
              </a:rPr>
              <a:t>若網站擁有後端管理程式系統</a:t>
            </a:r>
            <a:r>
              <a:rPr lang="en-US" altLang="zh-TW" sz="3600" b="1" dirty="0">
                <a:effectLst/>
              </a:rPr>
              <a:t>(</a:t>
            </a:r>
            <a:r>
              <a:rPr lang="zh-TW" altLang="en-US" sz="3600" b="1" dirty="0">
                <a:effectLst/>
              </a:rPr>
              <a:t>網站後台</a:t>
            </a:r>
            <a:r>
              <a:rPr lang="en-US" altLang="zh-TW" sz="3600" b="1" dirty="0">
                <a:effectLst/>
              </a:rPr>
              <a:t>)</a:t>
            </a:r>
            <a:r>
              <a:rPr lang="zh-TW" altLang="en-US" sz="3600" b="1" dirty="0">
                <a:effectLst/>
              </a:rPr>
              <a:t>，多須配合資料庫功能。</a:t>
            </a:r>
          </a:p>
          <a:p>
            <a:r>
              <a:rPr lang="zh-TW" altLang="en-US" sz="3600" b="1" dirty="0">
                <a:effectLst/>
              </a:rPr>
              <a:t>資料庫是用來放置大量資料與檔案的一個倉庫，</a:t>
            </a:r>
            <a:r>
              <a:rPr lang="en-US" altLang="zh-TW" sz="3600" b="1" dirty="0">
                <a:effectLst/>
              </a:rPr>
              <a:t>SQL</a:t>
            </a:r>
            <a:r>
              <a:rPr lang="zh-TW" altLang="en-US" sz="3600" b="1" dirty="0">
                <a:effectLst/>
              </a:rPr>
              <a:t>是跟網站倉庫溝通的管員</a:t>
            </a:r>
            <a:endParaRPr lang="en-US" altLang="zh-TW" sz="3600" b="1" dirty="0">
              <a:effectLst/>
            </a:endParaRPr>
          </a:p>
          <a:p>
            <a:r>
              <a:rPr lang="zh-TW" altLang="en-US" sz="3600" b="1" dirty="0">
                <a:effectLst/>
              </a:rPr>
              <a:t>而</a:t>
            </a:r>
            <a:r>
              <a:rPr lang="en-US" altLang="zh-TW" sz="3600" b="1" dirty="0">
                <a:effectLst/>
              </a:rPr>
              <a:t>MySQL</a:t>
            </a:r>
            <a:r>
              <a:rPr lang="zh-TW" altLang="en-US" sz="3600" b="1" dirty="0">
                <a:effectLst/>
              </a:rPr>
              <a:t>是用來管理倉庫的系統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B61B16D-3C5B-4218-AF4D-CF49C38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資料庫簡介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7410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532948" cy="4680520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匯入資料庫</a:t>
            </a:r>
            <a:endParaRPr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48107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E33E8F2-552F-44B4-B2C6-64708B840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600" dirty="0"/>
              <a:t>下載資料庫：</a:t>
            </a:r>
            <a:endParaRPr lang="en-US" altLang="zh-TW" sz="3600" dirty="0"/>
          </a:p>
          <a:p>
            <a:pPr lvl="1"/>
            <a:r>
              <a:rPr lang="en-US" altLang="zh-TW" sz="2000" dirty="0">
                <a:hlinkClick r:id="rId2"/>
              </a:rPr>
              <a:t>https://acupun.site/lecture/sql/example/sql/ch09.zip</a:t>
            </a:r>
            <a:endParaRPr lang="en-US" altLang="zh-TW" sz="2000" dirty="0"/>
          </a:p>
          <a:p>
            <a:r>
              <a:rPr lang="zh-CN" altLang="en-US" sz="3600" dirty="0"/>
              <a:t>匯入資料庫：</a:t>
            </a:r>
            <a:endParaRPr lang="en-US" altLang="zh-TW" sz="3600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F872D28-53BE-42CD-979F-499C36B1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匯入資料庫到</a:t>
            </a:r>
            <a:r>
              <a:rPr lang="en-US" altLang="zh-CN" sz="4400" dirty="0" err="1"/>
              <a:t>Xampp</a:t>
            </a:r>
            <a:endParaRPr lang="zh-TW" altLang="en-US" sz="4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2B3E7F2-8AB7-4405-B93A-65E421CF0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808352"/>
            <a:ext cx="5610293" cy="405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66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D1DF0A-534D-4259-A820-6EF055BE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查詢資料庫</a:t>
            </a:r>
            <a:r>
              <a:rPr lang="en-US" altLang="zh-CN" dirty="0"/>
              <a:t>ch09</a:t>
            </a:r>
            <a:r>
              <a:rPr lang="zh-CN" altLang="en-US" dirty="0"/>
              <a:t>，資料表</a:t>
            </a:r>
            <a:r>
              <a:rPr lang="en-US" altLang="zh-CN" dirty="0"/>
              <a:t>books</a:t>
            </a:r>
            <a:r>
              <a:rPr lang="zh-CN" altLang="en-US" dirty="0"/>
              <a:t>的全部資料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查詢資料庫</a:t>
            </a:r>
            <a:r>
              <a:rPr lang="en-US" altLang="zh-CN" dirty="0"/>
              <a:t>ch09</a:t>
            </a:r>
            <a:r>
              <a:rPr lang="zh-CN" altLang="en-US" dirty="0"/>
              <a:t>，資料表</a:t>
            </a:r>
            <a:r>
              <a:rPr lang="en-US" altLang="zh-CN" dirty="0"/>
              <a:t>books</a:t>
            </a:r>
            <a:r>
              <a:rPr lang="zh-CN" altLang="en-US" dirty="0"/>
              <a:t>，顯示</a:t>
            </a:r>
            <a:r>
              <a:rPr lang="en-US" altLang="zh-CN" dirty="0"/>
              <a:t>『</a:t>
            </a:r>
            <a:r>
              <a:rPr lang="zh-CN" altLang="en-US" dirty="0"/>
              <a:t>書籍名稱，價格</a:t>
            </a:r>
            <a:r>
              <a:rPr lang="en-US" altLang="zh-CN" dirty="0"/>
              <a:t>』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刪除資料庫</a:t>
            </a:r>
            <a:r>
              <a:rPr lang="en-US" altLang="zh-CN"/>
              <a:t>chp09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B7B99E-C73C-49DA-ABAA-840DF084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練習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0101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532948" cy="4680520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如何解除安裝</a:t>
            </a:r>
            <a:r>
              <a:rPr lang="en-US" altLang="zh-CN" sz="6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？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因為本課程採用第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個軟體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4549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124744"/>
            <a:ext cx="8532948" cy="4680520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先把</a:t>
            </a:r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xampp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從記憶體清除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2400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2F6C3EC-5387-468F-8BE6-767927874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先關閉</a:t>
            </a:r>
            <a:r>
              <a:rPr lang="en-US" altLang="zh-CN" dirty="0" err="1"/>
              <a:t>xampp</a:t>
            </a:r>
            <a:endParaRPr lang="en-US" altLang="zh-CN" dirty="0"/>
          </a:p>
          <a:p>
            <a:r>
              <a:rPr lang="en-US" altLang="zh-TW" dirty="0"/>
              <a:t>2.</a:t>
            </a:r>
            <a:r>
              <a:rPr lang="zh-CN" altLang="en-US" dirty="0"/>
              <a:t>從常駐記憶體</a:t>
            </a:r>
            <a:br>
              <a:rPr lang="en-US" altLang="zh-CN" dirty="0"/>
            </a:br>
            <a:r>
              <a:rPr lang="zh-CN" altLang="en-US" dirty="0"/>
              <a:t>清除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5427205-DE10-4F66-8C5C-2A3EE710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 err="1"/>
              <a:t>xampp</a:t>
            </a:r>
            <a:r>
              <a:rPr lang="zh-CN" altLang="en-US" dirty="0"/>
              <a:t>從記憶體清除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7C8F9F8-9CB1-47D1-83C2-30C5BB95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1772816"/>
            <a:ext cx="4377297" cy="483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16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D1DF0A-534D-4259-A820-6EF055BEF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使用 </a:t>
            </a:r>
            <a:r>
              <a:rPr lang="en-US" altLang="zh-TW" dirty="0"/>
              <a:t>XAMPP </a:t>
            </a:r>
            <a:r>
              <a:rPr lang="zh-TW" altLang="en-US" dirty="0"/>
              <a:t>的內建解除安裝程式</a:t>
            </a:r>
            <a:endParaRPr lang="en-US" altLang="zh-TW" dirty="0"/>
          </a:p>
          <a:p>
            <a:r>
              <a:rPr lang="zh-TW" altLang="en-US" dirty="0"/>
              <a:t>這是最簡單和最推薦的方法，</a:t>
            </a:r>
            <a:endParaRPr lang="en-US" altLang="zh-TW" dirty="0"/>
          </a:p>
          <a:p>
            <a:pPr lvl="1"/>
            <a:r>
              <a:rPr lang="zh-TW" altLang="en-US" dirty="0"/>
              <a:t>到 </a:t>
            </a:r>
            <a:r>
              <a:rPr lang="en-US" altLang="zh-TW" dirty="0"/>
              <a:t>XAMPP </a:t>
            </a:r>
            <a:r>
              <a:rPr lang="zh-TW" altLang="en-US" dirty="0"/>
              <a:t>的安裝資料夾，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C00000"/>
                </a:solidFill>
                <a:highlight>
                  <a:srgbClr val="FFFF00"/>
                </a:highlight>
              </a:rPr>
              <a:t>例如 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C:\XAMPP</a:t>
            </a:r>
            <a:r>
              <a:rPr lang="zh-TW" altLang="en-US" dirty="0"/>
              <a:t>，</a:t>
            </a:r>
            <a:endParaRPr lang="en-US" altLang="zh-TW" dirty="0"/>
          </a:p>
          <a:p>
            <a:pPr lvl="1"/>
            <a:r>
              <a:rPr lang="zh-TW" altLang="en-US" dirty="0"/>
              <a:t>然後執行 </a:t>
            </a:r>
            <a:r>
              <a:rPr lang="en-US" altLang="zh-TW" dirty="0">
                <a:solidFill>
                  <a:srgbClr val="C00000"/>
                </a:solidFill>
                <a:highlight>
                  <a:srgbClr val="FFFF00"/>
                </a:highlight>
              </a:rPr>
              <a:t>uninstall.exe </a:t>
            </a:r>
            <a:r>
              <a:rPr lang="zh-TW" altLang="en-US" dirty="0"/>
              <a:t>或 </a:t>
            </a:r>
            <a:r>
              <a:rPr lang="en-US" altLang="zh-TW" dirty="0" err="1"/>
              <a:t>uninstall.app</a:t>
            </a:r>
            <a:r>
              <a:rPr lang="en-US" altLang="zh-TW" dirty="0"/>
              <a:t> </a:t>
            </a:r>
            <a:r>
              <a:rPr lang="zh-TW" altLang="en-US" dirty="0"/>
              <a:t>這個檔案，</a:t>
            </a:r>
            <a:endParaRPr lang="en-US" altLang="zh-TW" dirty="0"/>
          </a:p>
          <a:p>
            <a:pPr lvl="1"/>
            <a:r>
              <a:rPr lang="zh-TW" altLang="en-US" dirty="0"/>
              <a:t>並按照指示完成解除安裝的步驟。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B7B99E-C73C-49DA-ABAA-840DF084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如何解除安裝</a:t>
            </a:r>
            <a:r>
              <a:rPr lang="en-US" altLang="zh-CN" sz="4400" dirty="0" err="1"/>
              <a:t>Xampp</a:t>
            </a:r>
            <a:r>
              <a:rPr lang="zh-CN" altLang="en-US" sz="4400" dirty="0"/>
              <a:t>？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24789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3D1DF0A-534D-4259-A820-6EF055BEF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484784"/>
            <a:ext cx="8568952" cy="2088232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到 </a:t>
            </a:r>
            <a:r>
              <a:rPr lang="en-US" altLang="zh-TW" sz="3600" dirty="0"/>
              <a:t>XAMPP </a:t>
            </a:r>
            <a:r>
              <a:rPr lang="zh-TW" altLang="en-US" sz="3600" dirty="0"/>
              <a:t>的安裝資料夾，</a:t>
            </a:r>
            <a:r>
              <a:rPr lang="en-US" altLang="zh-TW" sz="3600" dirty="0">
                <a:solidFill>
                  <a:srgbClr val="C00000"/>
                </a:solidFill>
                <a:highlight>
                  <a:srgbClr val="FFFF00"/>
                </a:highlight>
              </a:rPr>
              <a:t>C:\XAMPP</a:t>
            </a:r>
            <a:endParaRPr lang="en-US" altLang="zh-TW" sz="3600" dirty="0"/>
          </a:p>
          <a:p>
            <a:r>
              <a:rPr lang="zh-TW" altLang="en-US" sz="3600" dirty="0"/>
              <a:t>然後執行 </a:t>
            </a:r>
            <a:r>
              <a:rPr lang="en-US" altLang="zh-TW" sz="3600" dirty="0">
                <a:solidFill>
                  <a:srgbClr val="C00000"/>
                </a:solidFill>
                <a:highlight>
                  <a:srgbClr val="FFFF00"/>
                </a:highlight>
              </a:rPr>
              <a:t>uninstall.exe </a:t>
            </a:r>
            <a:endParaRPr lang="zh-TW" altLang="en-US" sz="36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7B7B99E-C73C-49DA-ABAA-840DF084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如何解除安裝</a:t>
            </a:r>
            <a:r>
              <a:rPr lang="en-US" altLang="zh-CN" sz="4400" dirty="0" err="1"/>
              <a:t>Xampp</a:t>
            </a:r>
            <a:r>
              <a:rPr lang="zh-CN" altLang="en-US" sz="4400" dirty="0"/>
              <a:t>？</a:t>
            </a:r>
            <a:endParaRPr lang="zh-TW" altLang="en-US" sz="4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540A212-351F-4389-B144-C43704034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021" y="2708920"/>
            <a:ext cx="6495958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901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980DFC9-97CD-483F-B08A-9CF21C5FE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A20214E-E878-44A1-874D-C2F2C33D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刪除速度很慢，需要</a:t>
            </a:r>
            <a:r>
              <a:rPr lang="en-US" altLang="zh-CN" dirty="0"/>
              <a:t>10</a:t>
            </a:r>
            <a:r>
              <a:rPr lang="zh-CN" altLang="en-US" dirty="0"/>
              <a:t>分鐘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4AA5AD-4F93-4520-9CC7-5EFAD66A6A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38" t="21125" r="31887" b="23750"/>
          <a:stretch/>
        </p:blipFill>
        <p:spPr>
          <a:xfrm>
            <a:off x="971600" y="1261795"/>
            <a:ext cx="6696744" cy="562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12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8351F32-4D1D-4E52-8521-C87D43737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1CFFDFC-27C7-4339-96D6-FE9FB01D7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要重新開機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F2BE6D-1745-4E80-8B0F-88F1BA4FF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75" t="42125" r="32675" b="39500"/>
          <a:stretch/>
        </p:blipFill>
        <p:spPr>
          <a:xfrm>
            <a:off x="385249" y="1772816"/>
            <a:ext cx="837350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7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3528392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什麼是資料庫語法：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</a:p>
        </p:txBody>
      </p:sp>
    </p:spTree>
    <p:extLst>
      <p:ext uri="{BB962C8B-B14F-4D97-AF65-F5344CB8AC3E}">
        <p14:creationId xmlns:p14="http://schemas.microsoft.com/office/powerpoint/2010/main" val="115328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A75AC32-5850-49F0-B75D-E6C1693A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effectLst/>
              </a:rPr>
              <a:t>SQL </a:t>
            </a:r>
            <a:r>
              <a:rPr lang="zh-TW" altLang="en-US" sz="3600" b="1" dirty="0">
                <a:effectLst/>
              </a:rPr>
              <a:t>是一種</a:t>
            </a:r>
            <a:r>
              <a:rPr lang="zh-TW" altLang="en-US" sz="3600" b="1" dirty="0">
                <a:solidFill>
                  <a:srgbClr val="C00000"/>
                </a:solidFill>
                <a:effectLst/>
              </a:rPr>
              <a:t>程式設計語言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可用來查詢和處理關聯式資料庫中的資訊。</a:t>
            </a:r>
            <a:endParaRPr lang="en-US" altLang="zh-TW" sz="3200" b="1" dirty="0">
              <a:effectLst/>
            </a:endParaRPr>
          </a:p>
          <a:p>
            <a:pPr lvl="1"/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1986 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年</a:t>
            </a:r>
            <a:r>
              <a:rPr lang="zh-TW" altLang="en-US" sz="3200" b="1" dirty="0">
                <a:effectLst/>
              </a:rPr>
              <a:t>，</a:t>
            </a:r>
            <a:r>
              <a:rPr lang="zh-TW" altLang="en-US" sz="3200" b="1" dirty="0">
                <a:effectLst/>
                <a:highlight>
                  <a:srgbClr val="FFFF00"/>
                </a:highlight>
              </a:rPr>
              <a:t>美國</a:t>
            </a:r>
            <a:r>
              <a:rPr lang="zh-TW" altLang="en-US" sz="3200" b="1" dirty="0">
                <a:effectLst/>
              </a:rPr>
              <a:t>國家標準協會將 </a:t>
            </a:r>
            <a:r>
              <a:rPr lang="en-US" altLang="zh-TW" sz="3200" b="1" dirty="0">
                <a:effectLst/>
              </a:rPr>
              <a:t>SQL </a:t>
            </a:r>
            <a:r>
              <a:rPr lang="zh-TW" altLang="en-US" sz="3200" b="1" dirty="0">
                <a:effectLst/>
              </a:rPr>
              <a:t>作為關聯式資料庫的官方標準。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  <a:highlight>
                  <a:srgbClr val="FFFF00"/>
                </a:highlight>
              </a:rPr>
              <a:t>國際標準組織</a:t>
            </a:r>
            <a:r>
              <a:rPr lang="zh-CN" altLang="en-US" sz="3200" b="1" dirty="0">
                <a:effectLst/>
              </a:rPr>
              <a:t>，</a:t>
            </a:r>
            <a:r>
              <a:rPr lang="zh-TW" altLang="en-US" sz="3200" b="1" dirty="0">
                <a:effectLst/>
              </a:rPr>
              <a:t>於 </a:t>
            </a:r>
            <a:r>
              <a:rPr lang="en-US" altLang="zh-TW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1987 </a:t>
            </a:r>
            <a:r>
              <a:rPr lang="zh-TW" altLang="en-US" sz="32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年</a:t>
            </a:r>
            <a:r>
              <a:rPr lang="zh-TW" altLang="en-US" sz="3200" b="1" dirty="0">
                <a:effectLst/>
              </a:rPr>
              <a:t>也將 </a:t>
            </a:r>
            <a:r>
              <a:rPr lang="en-US" altLang="zh-TW" sz="3200" b="1" dirty="0">
                <a:effectLst/>
              </a:rPr>
              <a:t>SQL </a:t>
            </a:r>
            <a:r>
              <a:rPr lang="zh-TW" altLang="en-US" sz="3200" b="1" dirty="0">
                <a:effectLst/>
              </a:rPr>
              <a:t>視為官方標準</a:t>
            </a:r>
            <a:r>
              <a:rPr lang="zh-TW" altLang="en-US" dirty="0">
                <a:effectLst/>
              </a:rPr>
              <a:t>。</a:t>
            </a:r>
            <a:endParaRPr lang="en-US" altLang="zh-TW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B61B16D-3C5B-4218-AF4D-CF49C38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什麼是資料庫語法：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</a:p>
        </p:txBody>
      </p:sp>
    </p:spTree>
    <p:extLst>
      <p:ext uri="{BB962C8B-B14F-4D97-AF65-F5344CB8AC3E}">
        <p14:creationId xmlns:p14="http://schemas.microsoft.com/office/powerpoint/2010/main" val="424316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A75AC32-5850-49F0-B75D-E6C1693A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964488" cy="525780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effectLst/>
              </a:rPr>
              <a:t>SQL (Structured Query Language) </a:t>
            </a:r>
            <a:r>
              <a:rPr lang="zh-TW" altLang="en-US" sz="3600" b="1" dirty="0">
                <a:effectLst/>
              </a:rPr>
              <a:t>是</a:t>
            </a:r>
            <a:endParaRPr lang="en-US" altLang="zh-TW" sz="36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結構化查詢語言，用於管理資料庫管理系統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可以幫助我們在龐大的資料中，快速找到想要的資訊。</a:t>
            </a:r>
          </a:p>
          <a:p>
            <a:r>
              <a:rPr lang="en-US" altLang="zh-TW" sz="3600" b="1" dirty="0">
                <a:effectLst/>
              </a:rPr>
              <a:t>SQL</a:t>
            </a:r>
            <a:r>
              <a:rPr lang="zh-TW" altLang="en-US" sz="3600" b="1" dirty="0">
                <a:effectLst/>
              </a:rPr>
              <a:t>的範圍包括</a:t>
            </a:r>
            <a:r>
              <a:rPr lang="zh-CN" altLang="en-US" sz="3600" b="1" dirty="0">
                <a:effectLst/>
              </a:rPr>
              <a:t>：</a:t>
            </a:r>
            <a:endParaRPr lang="en-US" altLang="zh-CN" sz="36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資料插入、查詢、更新和刪除，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資料庫模式建立和修改，</a:t>
            </a:r>
            <a:endParaRPr lang="en-US" altLang="zh-TW" sz="3200" b="1" dirty="0">
              <a:effectLst/>
            </a:endParaRPr>
          </a:p>
          <a:p>
            <a:pPr lvl="1"/>
            <a:r>
              <a:rPr lang="zh-TW" altLang="en-US" sz="3200" b="1" dirty="0">
                <a:effectLst/>
              </a:rPr>
              <a:t>以及資料存取控制，</a:t>
            </a:r>
            <a:endParaRPr lang="en-US" altLang="zh-TW" sz="32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B61B16D-3C5B-4218-AF4D-CF49C38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什麼是資料庫語法：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</a:p>
        </p:txBody>
      </p:sp>
    </p:spTree>
    <p:extLst>
      <p:ext uri="{BB962C8B-B14F-4D97-AF65-F5344CB8AC3E}">
        <p14:creationId xmlns:p14="http://schemas.microsoft.com/office/powerpoint/2010/main" val="2759752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A75AC32-5850-49F0-B75D-E6C1693A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>
            <a:noAutofit/>
          </a:bodyPr>
          <a:lstStyle/>
          <a:p>
            <a:r>
              <a:rPr lang="en-US" altLang="zh-CN" sz="2600" b="1" dirty="0">
                <a:effectLst/>
              </a:rPr>
              <a:t>1.</a:t>
            </a:r>
            <a:r>
              <a:rPr lang="en-US" altLang="zh-TW" sz="2600" b="1" dirty="0">
                <a:effectLst/>
              </a:rPr>
              <a:t> </a:t>
            </a:r>
            <a:r>
              <a:rPr lang="zh-TW" altLang="en-US" sz="2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資料定義語言</a:t>
            </a:r>
            <a:r>
              <a:rPr lang="zh-TW" altLang="en-US" sz="2600" b="1" dirty="0">
                <a:effectLst/>
              </a:rPr>
              <a:t> </a:t>
            </a:r>
            <a:r>
              <a:rPr lang="en-US" altLang="zh-TW" sz="2600" b="1" dirty="0">
                <a:effectLst/>
              </a:rPr>
              <a:t>(Data Definition Language, </a:t>
            </a:r>
            <a:r>
              <a:rPr lang="en-US" altLang="zh-TW" sz="2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DDL</a:t>
            </a:r>
            <a:r>
              <a:rPr lang="en-US" altLang="zh-TW" sz="2600" b="1" dirty="0">
                <a:effectLst/>
              </a:rPr>
              <a:t>)</a:t>
            </a:r>
            <a:r>
              <a:rPr lang="zh-TW" altLang="en-US" sz="2600" b="1" dirty="0">
                <a:effectLst/>
              </a:rPr>
              <a:t>：</a:t>
            </a:r>
            <a:endParaRPr lang="en-US" altLang="zh-TW" sz="2600" b="1" dirty="0">
              <a:effectLst/>
            </a:endParaRPr>
          </a:p>
          <a:p>
            <a:pPr lvl="1"/>
            <a:r>
              <a:rPr lang="zh-TW" altLang="en-US" sz="2600" b="1" dirty="0">
                <a:effectLst/>
              </a:rPr>
              <a:t>用於</a:t>
            </a:r>
            <a:r>
              <a:rPr lang="zh-TW" altLang="en-US" sz="2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定義資料庫的結構和物件</a:t>
            </a:r>
            <a:r>
              <a:rPr lang="zh-TW" altLang="en-US" sz="2600" b="1" dirty="0">
                <a:effectLst/>
              </a:rPr>
              <a:t>，</a:t>
            </a:r>
            <a:endParaRPr lang="en-US" altLang="zh-TW" sz="2600" b="1" dirty="0">
              <a:effectLst/>
            </a:endParaRPr>
          </a:p>
          <a:p>
            <a:pPr lvl="1"/>
            <a:r>
              <a:rPr lang="zh-TW" altLang="en-US" sz="2600" b="1" dirty="0">
                <a:effectLst/>
              </a:rPr>
              <a:t>例如</a:t>
            </a:r>
            <a:r>
              <a:rPr lang="zh-CN" altLang="en-US" sz="2600" b="1" dirty="0">
                <a:effectLst/>
              </a:rPr>
              <a:t>：</a:t>
            </a:r>
            <a:r>
              <a:rPr lang="zh-TW" altLang="en-US" sz="2600" b="1" dirty="0">
                <a:effectLst/>
              </a:rPr>
              <a:t>建立</a:t>
            </a:r>
            <a:r>
              <a:rPr lang="en-US" altLang="zh-CN" sz="2600" b="1" dirty="0">
                <a:effectLst/>
              </a:rPr>
              <a:t>/</a:t>
            </a:r>
            <a:r>
              <a:rPr lang="zh-TW" altLang="en-US" sz="2600" b="1" dirty="0">
                <a:effectLst/>
              </a:rPr>
              <a:t>修改</a:t>
            </a:r>
            <a:r>
              <a:rPr lang="en-US" altLang="zh-CN" sz="2600" b="1" dirty="0">
                <a:effectLst/>
              </a:rPr>
              <a:t>/</a:t>
            </a:r>
            <a:r>
              <a:rPr lang="zh-TW" altLang="en-US" sz="2600" b="1" dirty="0">
                <a:effectLst/>
              </a:rPr>
              <a:t>刪除</a:t>
            </a:r>
            <a:r>
              <a:rPr lang="en-US" altLang="zh-CN" sz="2600" b="1" dirty="0">
                <a:effectLst/>
              </a:rPr>
              <a:t>『</a:t>
            </a:r>
            <a:r>
              <a:rPr lang="zh-TW" altLang="en-US" sz="2600" b="1" dirty="0">
                <a:effectLst/>
              </a:rPr>
              <a:t>資料表、索引、視圖</a:t>
            </a:r>
            <a:r>
              <a:rPr lang="en-US" altLang="zh-CN" sz="2600" b="1" dirty="0">
                <a:effectLst/>
              </a:rPr>
              <a:t>』</a:t>
            </a:r>
            <a:r>
              <a:rPr lang="zh-TW" altLang="en-US" sz="2600" b="1" dirty="0">
                <a:effectLst/>
              </a:rPr>
              <a:t>等。</a:t>
            </a:r>
            <a:endParaRPr lang="en-US" altLang="zh-TW" sz="2600" b="1" dirty="0">
              <a:effectLst/>
            </a:endParaRPr>
          </a:p>
          <a:p>
            <a:pPr lvl="1"/>
            <a:r>
              <a:rPr lang="zh-TW" altLang="en-US" sz="2600" b="1" dirty="0">
                <a:effectLst/>
              </a:rPr>
              <a:t>常用的 </a:t>
            </a:r>
            <a:r>
              <a:rPr lang="en-US" altLang="zh-TW" sz="2600" b="1" dirty="0">
                <a:effectLst/>
              </a:rPr>
              <a:t>DDL </a:t>
            </a:r>
            <a:r>
              <a:rPr lang="zh-TW" altLang="en-US" sz="2600" b="1" dirty="0">
                <a:effectLst/>
              </a:rPr>
              <a:t>指令有 </a:t>
            </a:r>
            <a:r>
              <a:rPr lang="en-US" altLang="zh-TW" sz="2600" b="1" dirty="0">
                <a:effectLst/>
              </a:rPr>
              <a:t>CREATE</a:t>
            </a:r>
            <a:r>
              <a:rPr lang="zh-TW" altLang="en-US" sz="2600" b="1" dirty="0">
                <a:effectLst/>
              </a:rPr>
              <a:t>、</a:t>
            </a:r>
            <a:r>
              <a:rPr lang="en-US" altLang="zh-TW" sz="2600" b="1" dirty="0">
                <a:effectLst/>
              </a:rPr>
              <a:t>ALTER </a:t>
            </a:r>
            <a:r>
              <a:rPr lang="zh-TW" altLang="en-US" sz="2600" b="1" dirty="0">
                <a:effectLst/>
              </a:rPr>
              <a:t>和 </a:t>
            </a:r>
            <a:r>
              <a:rPr lang="en-US" altLang="zh-TW" sz="2600" b="1" dirty="0">
                <a:effectLst/>
              </a:rPr>
              <a:t>DROP</a:t>
            </a:r>
            <a:r>
              <a:rPr lang="zh-TW" altLang="en-US" sz="2600" b="1" dirty="0">
                <a:effectLst/>
              </a:rPr>
              <a:t>。</a:t>
            </a:r>
          </a:p>
          <a:p>
            <a:r>
              <a:rPr lang="en-US" altLang="zh-CN" sz="2600" b="1" dirty="0">
                <a:effectLst/>
              </a:rPr>
              <a:t>2.</a:t>
            </a:r>
            <a:r>
              <a:rPr lang="en-US" altLang="zh-TW" sz="2600" b="1" dirty="0">
                <a:effectLst/>
              </a:rPr>
              <a:t> </a:t>
            </a:r>
            <a:r>
              <a:rPr lang="zh-TW" altLang="en-US" sz="2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資料操縱語言 </a:t>
            </a:r>
            <a:r>
              <a:rPr lang="en-US" altLang="zh-TW" sz="2600" b="1" dirty="0">
                <a:effectLst/>
              </a:rPr>
              <a:t>(</a:t>
            </a:r>
            <a:r>
              <a:rPr lang="en-US" altLang="zh-TW" sz="2400" b="1" dirty="0">
                <a:effectLst/>
              </a:rPr>
              <a:t>Data Manipulation Language, </a:t>
            </a:r>
            <a:r>
              <a:rPr lang="en-US" altLang="zh-TW" sz="2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DML</a:t>
            </a:r>
            <a:r>
              <a:rPr lang="en-US" altLang="zh-TW" sz="2600" b="1" dirty="0">
                <a:effectLst/>
              </a:rPr>
              <a:t>)</a:t>
            </a:r>
            <a:r>
              <a:rPr lang="zh-TW" altLang="en-US" sz="2600" b="1" dirty="0">
                <a:effectLst/>
              </a:rPr>
              <a:t>：</a:t>
            </a:r>
            <a:endParaRPr lang="en-US" altLang="zh-TW" sz="2600" b="1" dirty="0">
              <a:effectLst/>
            </a:endParaRPr>
          </a:p>
          <a:p>
            <a:pPr lvl="1"/>
            <a:r>
              <a:rPr lang="zh-TW" altLang="en-US" sz="2600" b="1" dirty="0">
                <a:effectLst/>
              </a:rPr>
              <a:t>對資料進行</a:t>
            </a:r>
            <a:r>
              <a:rPr lang="en-US" altLang="zh-CN" sz="2600" b="1" dirty="0">
                <a:effectLst/>
              </a:rPr>
              <a:t>『</a:t>
            </a:r>
            <a:r>
              <a:rPr lang="zh-TW" altLang="en-US" sz="2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插入、查詢、更新和刪除</a:t>
            </a:r>
            <a:r>
              <a:rPr lang="en-US" altLang="zh-CN" sz="2600" b="1" dirty="0">
                <a:effectLst/>
              </a:rPr>
              <a:t>』</a:t>
            </a:r>
            <a:r>
              <a:rPr lang="zh-TW" altLang="en-US" sz="2600" b="1" dirty="0">
                <a:effectLst/>
              </a:rPr>
              <a:t>等操作。</a:t>
            </a:r>
            <a:endParaRPr lang="en-US" altLang="zh-TW" sz="2600" b="1" dirty="0">
              <a:effectLst/>
            </a:endParaRPr>
          </a:p>
          <a:p>
            <a:pPr lvl="1"/>
            <a:r>
              <a:rPr lang="en-US" altLang="zh-TW" sz="2600" b="1" dirty="0">
                <a:effectLst/>
              </a:rPr>
              <a:t>DML</a:t>
            </a:r>
            <a:r>
              <a:rPr lang="zh-TW" altLang="en-US" sz="2600" b="1" dirty="0">
                <a:effectLst/>
              </a:rPr>
              <a:t>指令</a:t>
            </a:r>
            <a:r>
              <a:rPr lang="zh-CN" altLang="en-US" sz="2600" b="1" dirty="0">
                <a:effectLst/>
              </a:rPr>
              <a:t>：</a:t>
            </a:r>
            <a:r>
              <a:rPr lang="zh-TW" altLang="en-US" sz="2600" b="1" dirty="0">
                <a:effectLst/>
              </a:rPr>
              <a:t> </a:t>
            </a:r>
            <a:r>
              <a:rPr lang="en-US" altLang="zh-TW" sz="2600" b="1" dirty="0">
                <a:effectLst/>
              </a:rPr>
              <a:t>SELECT</a:t>
            </a:r>
            <a:r>
              <a:rPr lang="zh-TW" altLang="en-US" sz="2600" b="1" dirty="0">
                <a:effectLst/>
              </a:rPr>
              <a:t>、</a:t>
            </a:r>
            <a:r>
              <a:rPr lang="en-US" altLang="zh-TW" sz="2600" b="1" dirty="0">
                <a:effectLst/>
              </a:rPr>
              <a:t>INSERT</a:t>
            </a:r>
            <a:r>
              <a:rPr lang="zh-TW" altLang="en-US" sz="2600" b="1" dirty="0">
                <a:effectLst/>
              </a:rPr>
              <a:t>、</a:t>
            </a:r>
            <a:r>
              <a:rPr lang="en-US" altLang="zh-TW" sz="2600" b="1" dirty="0">
                <a:effectLst/>
              </a:rPr>
              <a:t>UPDATE </a:t>
            </a:r>
            <a:r>
              <a:rPr lang="zh-TW" altLang="en-US" sz="2600" b="1" dirty="0">
                <a:effectLst/>
              </a:rPr>
              <a:t>和 </a:t>
            </a:r>
            <a:r>
              <a:rPr lang="en-US" altLang="zh-TW" sz="2600" b="1" dirty="0">
                <a:effectLst/>
              </a:rPr>
              <a:t>DELETE</a:t>
            </a:r>
            <a:r>
              <a:rPr lang="zh-TW" altLang="en-US" sz="2600" b="1" dirty="0">
                <a:effectLst/>
              </a:rPr>
              <a:t>。</a:t>
            </a:r>
          </a:p>
          <a:p>
            <a:r>
              <a:rPr lang="en-US" altLang="zh-CN" sz="2600" b="1" dirty="0">
                <a:effectLst/>
              </a:rPr>
              <a:t>3.</a:t>
            </a:r>
            <a:r>
              <a:rPr lang="en-US" altLang="zh-TW" sz="2600" b="1" dirty="0">
                <a:effectLst/>
              </a:rPr>
              <a:t> </a:t>
            </a:r>
            <a:r>
              <a:rPr lang="zh-TW" altLang="en-US" sz="2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資料控制語言 </a:t>
            </a:r>
            <a:r>
              <a:rPr lang="en-US" altLang="zh-TW" sz="2600" b="1" dirty="0">
                <a:effectLst/>
              </a:rPr>
              <a:t>(Data Control Language, </a:t>
            </a:r>
            <a:r>
              <a:rPr lang="en-US" altLang="zh-TW" sz="2600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DCL</a:t>
            </a:r>
            <a:r>
              <a:rPr lang="en-US" altLang="zh-TW" sz="2600" b="1" dirty="0">
                <a:effectLst/>
              </a:rPr>
              <a:t>)</a:t>
            </a:r>
            <a:r>
              <a:rPr lang="zh-TW" altLang="en-US" sz="2600" b="1" dirty="0">
                <a:effectLst/>
              </a:rPr>
              <a:t>：</a:t>
            </a:r>
            <a:endParaRPr lang="en-US" altLang="zh-TW" sz="2600" b="1" dirty="0">
              <a:effectLst/>
            </a:endParaRPr>
          </a:p>
          <a:p>
            <a:pPr lvl="1"/>
            <a:r>
              <a:rPr lang="zh-TW" altLang="en-US" sz="2600" b="1" dirty="0">
                <a:effectLst/>
              </a:rPr>
              <a:t>用於</a:t>
            </a:r>
            <a:r>
              <a:rPr lang="en-US" altLang="zh-CN" sz="2600" b="1" dirty="0">
                <a:effectLst/>
              </a:rPr>
              <a:t>『</a:t>
            </a:r>
            <a:r>
              <a:rPr lang="zh-TW" altLang="en-US" sz="2600" b="1" dirty="0">
                <a:effectLst/>
              </a:rPr>
              <a:t>控制資料庫中的</a:t>
            </a:r>
            <a:r>
              <a:rPr lang="zh-TW" altLang="en-US" sz="2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使用者權限</a:t>
            </a:r>
            <a:r>
              <a:rPr lang="zh-TW" altLang="en-US" sz="2600" b="1" dirty="0">
                <a:effectLst/>
              </a:rPr>
              <a:t>和存取控制</a:t>
            </a:r>
            <a:r>
              <a:rPr lang="en-US" altLang="zh-CN" sz="2600" b="1" dirty="0">
                <a:effectLst/>
              </a:rPr>
              <a:t>』</a:t>
            </a:r>
          </a:p>
          <a:p>
            <a:pPr lvl="1"/>
            <a:r>
              <a:rPr lang="zh-TW" altLang="en-US" sz="2600" b="1" dirty="0">
                <a:effectLst/>
              </a:rPr>
              <a:t>例如</a:t>
            </a:r>
            <a:r>
              <a:rPr lang="zh-CN" altLang="en-US" sz="2600" b="1" dirty="0">
                <a:effectLst/>
              </a:rPr>
              <a:t>：</a:t>
            </a:r>
            <a:r>
              <a:rPr lang="zh-TW" altLang="en-US" sz="26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設定或撤銷使用者的權限</a:t>
            </a:r>
            <a:r>
              <a:rPr lang="zh-TW" altLang="en-US" sz="2600" b="1" dirty="0">
                <a:effectLst/>
              </a:rPr>
              <a:t>等。</a:t>
            </a:r>
            <a:endParaRPr lang="en-US" altLang="zh-TW" sz="2600" b="1" dirty="0">
              <a:effectLst/>
            </a:endParaRPr>
          </a:p>
          <a:p>
            <a:pPr lvl="1"/>
            <a:r>
              <a:rPr lang="zh-TW" altLang="en-US" sz="2600" b="1" dirty="0">
                <a:effectLst/>
              </a:rPr>
              <a:t>常用的 </a:t>
            </a:r>
            <a:r>
              <a:rPr lang="en-US" altLang="zh-TW" sz="2600" b="1" dirty="0">
                <a:effectLst/>
              </a:rPr>
              <a:t>DCL </a:t>
            </a:r>
            <a:r>
              <a:rPr lang="zh-TW" altLang="en-US" sz="2600" b="1" dirty="0">
                <a:effectLst/>
              </a:rPr>
              <a:t>指令有 </a:t>
            </a:r>
            <a:r>
              <a:rPr lang="en-US" altLang="zh-TW" sz="2600" b="1" dirty="0">
                <a:effectLst/>
              </a:rPr>
              <a:t>GRANT </a:t>
            </a:r>
            <a:r>
              <a:rPr lang="zh-TW" altLang="en-US" sz="2600" b="1" dirty="0">
                <a:effectLst/>
              </a:rPr>
              <a:t>和 </a:t>
            </a:r>
            <a:r>
              <a:rPr lang="en-US" altLang="zh-TW" sz="2600" b="1" dirty="0">
                <a:effectLst/>
              </a:rPr>
              <a:t>REVOKE</a:t>
            </a:r>
            <a:endParaRPr lang="zh-TW" altLang="en-US" sz="2600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B61B16D-3C5B-4218-AF4D-CF49C38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包括三個部分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1507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A75AC32-5850-49F0-B75D-E6C1693AE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>
            <a:noAutofit/>
          </a:bodyPr>
          <a:lstStyle/>
          <a:p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1.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資料定義語言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(Data Definition Language, DDL)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：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lvl="1"/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用於定義資料庫的結構和物件，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lvl="1"/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例如</a:t>
            </a:r>
            <a:r>
              <a:rPr lang="zh-CN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：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建立</a:t>
            </a:r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/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修改</a:t>
            </a:r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/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刪除</a:t>
            </a:r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『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資料表、索引、視圖</a:t>
            </a:r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』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等。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r>
              <a:rPr lang="en-US" altLang="zh-CN" b="1" dirty="0">
                <a:effectLst/>
              </a:rPr>
              <a:t>2.</a:t>
            </a:r>
            <a:r>
              <a:rPr lang="en-US" altLang="zh-TW" b="1" dirty="0">
                <a:effectLst/>
              </a:rPr>
              <a:t> 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資料操縱語言 </a:t>
            </a:r>
            <a:r>
              <a:rPr lang="en-US" altLang="zh-TW" b="1" dirty="0">
                <a:effectLst/>
              </a:rPr>
              <a:t>(Data Manipulation Language, 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DML</a:t>
            </a:r>
            <a:r>
              <a:rPr lang="en-US" altLang="zh-TW" b="1" dirty="0">
                <a:effectLst/>
              </a:rPr>
              <a:t>)</a:t>
            </a:r>
            <a:r>
              <a:rPr lang="zh-TW" altLang="en-US" b="1" dirty="0">
                <a:effectLst/>
              </a:rPr>
              <a:t>：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sz="2800" b="1" dirty="0">
                <a:effectLst/>
              </a:rPr>
              <a:t>對資料進行</a:t>
            </a:r>
            <a:r>
              <a:rPr lang="en-US" altLang="zh-CN" sz="2800" b="1" dirty="0">
                <a:effectLst/>
              </a:rPr>
              <a:t>『</a:t>
            </a:r>
            <a:r>
              <a:rPr lang="zh-TW" altLang="en-US" sz="2800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插入、查詢、更新和刪除</a:t>
            </a:r>
            <a:r>
              <a:rPr lang="en-US" altLang="zh-CN" sz="2800" b="1" dirty="0">
                <a:effectLst/>
              </a:rPr>
              <a:t>』</a:t>
            </a:r>
            <a:r>
              <a:rPr lang="zh-TW" altLang="en-US" sz="2800" b="1" dirty="0">
                <a:effectLst/>
              </a:rPr>
              <a:t>等操作。</a:t>
            </a:r>
            <a:endParaRPr lang="en-US" altLang="zh-TW" sz="2800" b="1" dirty="0">
              <a:effectLst/>
            </a:endParaRPr>
          </a:p>
          <a:p>
            <a:pPr lvl="1"/>
            <a:r>
              <a:rPr lang="en-US" altLang="zh-TW" sz="2800" b="1" dirty="0">
                <a:effectLst/>
              </a:rPr>
              <a:t>DML</a:t>
            </a:r>
            <a:r>
              <a:rPr lang="zh-TW" altLang="en-US" sz="2800" b="1" dirty="0">
                <a:effectLst/>
              </a:rPr>
              <a:t>指令</a:t>
            </a:r>
            <a:r>
              <a:rPr lang="zh-CN" altLang="en-US" sz="2800" b="1" dirty="0">
                <a:effectLst/>
              </a:rPr>
              <a:t>：</a:t>
            </a:r>
            <a:r>
              <a:rPr lang="zh-TW" altLang="en-US" sz="2800" b="1" dirty="0">
                <a:effectLst/>
              </a:rPr>
              <a:t> </a:t>
            </a:r>
            <a:r>
              <a:rPr lang="en-US" altLang="zh-TW" sz="2800" b="1" dirty="0">
                <a:effectLst/>
              </a:rPr>
              <a:t>SELECT</a:t>
            </a:r>
            <a:r>
              <a:rPr lang="zh-TW" altLang="en-US" sz="2800" b="1" dirty="0">
                <a:effectLst/>
              </a:rPr>
              <a:t>、</a:t>
            </a:r>
            <a:r>
              <a:rPr lang="en-US" altLang="zh-TW" sz="2800" b="1" dirty="0">
                <a:effectLst/>
              </a:rPr>
              <a:t>INSERT</a:t>
            </a:r>
            <a:r>
              <a:rPr lang="zh-TW" altLang="en-US" sz="2800" b="1" dirty="0">
                <a:effectLst/>
              </a:rPr>
              <a:t>、</a:t>
            </a:r>
            <a:r>
              <a:rPr lang="en-US" altLang="zh-TW" sz="2800" b="1" dirty="0">
                <a:effectLst/>
              </a:rPr>
              <a:t>UPDATE </a:t>
            </a:r>
            <a:r>
              <a:rPr lang="zh-TW" altLang="en-US" sz="2800" b="1" dirty="0">
                <a:effectLst/>
              </a:rPr>
              <a:t>和 </a:t>
            </a:r>
            <a:r>
              <a:rPr lang="en-US" altLang="zh-TW" sz="2800" b="1" dirty="0">
                <a:effectLst/>
              </a:rPr>
              <a:t>DELETE</a:t>
            </a:r>
            <a:endParaRPr lang="zh-TW" altLang="en-US" sz="2800" b="1" dirty="0">
              <a:effectLst/>
            </a:endParaRPr>
          </a:p>
          <a:p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3.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 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資料控制語言 </a:t>
            </a:r>
            <a:r>
              <a:rPr lang="en-US" altLang="zh-TW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(Data Control Language, DCL)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：</a:t>
            </a:r>
            <a:endParaRPr lang="en-US" altLang="zh-TW" sz="2600" b="1" dirty="0">
              <a:solidFill>
                <a:schemeClr val="bg1">
                  <a:lumMod val="65000"/>
                </a:schemeClr>
              </a:solidFill>
              <a:effectLst/>
            </a:endParaRPr>
          </a:p>
          <a:p>
            <a:pPr lvl="1"/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用於</a:t>
            </a:r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『</a:t>
            </a:r>
            <a:r>
              <a:rPr lang="zh-TW" altLang="en-US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控制資料庫中的使用者權限和存取控制</a:t>
            </a:r>
            <a:r>
              <a:rPr lang="en-US" altLang="zh-CN" sz="2600" b="1" dirty="0">
                <a:solidFill>
                  <a:schemeClr val="bg1">
                    <a:lumMod val="65000"/>
                  </a:schemeClr>
                </a:solidFill>
                <a:effectLst/>
              </a:rPr>
              <a:t>』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B61B16D-3C5B-4218-AF4D-CF49C38D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最重要的部分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0108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916832"/>
            <a:ext cx="8244916" cy="2448272"/>
          </a:xfrm>
        </p:spPr>
        <p:txBody>
          <a:bodyPr>
            <a:normAutofit/>
          </a:bodyPr>
          <a:lstStyle/>
          <a:p>
            <a:r>
              <a:rPr lang="en-US" altLang="zh-TW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SQL</a:t>
            </a:r>
            <a:r>
              <a:rPr lang="zh-TW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語言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的用途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551658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1306</Words>
  <Application>Microsoft Office PowerPoint</Application>
  <PresentationFormat>如螢幕大小 (4:3)</PresentationFormat>
  <Paragraphs>183</Paragraphs>
  <Slides>39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5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</vt:lpstr>
      <vt:lpstr>PowerPoint 簡報</vt:lpstr>
      <vt:lpstr>MySQL資料庫簡介</vt:lpstr>
      <vt:lpstr>PowerPoint 簡報</vt:lpstr>
      <vt:lpstr>什麼是資料庫語法：SQL語言</vt:lpstr>
      <vt:lpstr>什麼是資料庫語法：SQL語言</vt:lpstr>
      <vt:lpstr>SQL語言包括三個部分</vt:lpstr>
      <vt:lpstr>SQL語言最重要的部分</vt:lpstr>
      <vt:lpstr>PowerPoint 簡報</vt:lpstr>
      <vt:lpstr>PowerPoint 簡報</vt:lpstr>
      <vt:lpstr>PowerPoint 簡報</vt:lpstr>
      <vt:lpstr>市面上使用SQL語言的資料庫有哪幾種？</vt:lpstr>
      <vt:lpstr>PowerPoint 簡報</vt:lpstr>
      <vt:lpstr>PowerPoint 簡報</vt:lpstr>
      <vt:lpstr>市面上使用哪些資料庫？</vt:lpstr>
      <vt:lpstr>PowerPoint 簡報</vt:lpstr>
      <vt:lpstr>MySQL資料庫的發展歷史</vt:lpstr>
      <vt:lpstr>MySQL資料庫的發展歷史</vt:lpstr>
      <vt:lpstr>PowerPoint 簡報</vt:lpstr>
      <vt:lpstr>微軟的SQL Server(MSSQL) 與MySQL有何不同？</vt:lpstr>
      <vt:lpstr>微軟的SQL Server 與MySQL有何不同？</vt:lpstr>
      <vt:lpstr>微軟的SQL Server 與MySQL有何不同？</vt:lpstr>
      <vt:lpstr>微軟的SQL Server 與MySQL有何不同？</vt:lpstr>
      <vt:lpstr>PowerPoint 簡報</vt:lpstr>
      <vt:lpstr>在你的電腦安裝mySQL資料庫有2種方法</vt:lpstr>
      <vt:lpstr>PowerPoint 簡報</vt:lpstr>
      <vt:lpstr>第1種方法：使用套件Xampp</vt:lpstr>
      <vt:lpstr>安裝mySQL方法1：使用套件： 打開Xampp，啟動伺服器</vt:lpstr>
      <vt:lpstr>中文版介面</vt:lpstr>
      <vt:lpstr>PowerPoint 簡報</vt:lpstr>
      <vt:lpstr>匯入資料庫到Xampp</vt:lpstr>
      <vt:lpstr>練習</vt:lpstr>
      <vt:lpstr>PowerPoint 簡報</vt:lpstr>
      <vt:lpstr>PowerPoint 簡報</vt:lpstr>
      <vt:lpstr>把xampp從記憶體清除</vt:lpstr>
      <vt:lpstr>如何解除安裝Xampp？</vt:lpstr>
      <vt:lpstr>如何解除安裝Xampp？</vt:lpstr>
      <vt:lpstr>刪除速度很慢，需要10分鐘</vt:lpstr>
      <vt:lpstr>要重新開機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2023-09-17T15:44:25Z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