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77"/>
  </p:notesMasterIdLst>
  <p:handoutMasterIdLst>
    <p:handoutMasterId r:id="rId78"/>
  </p:handoutMasterIdLst>
  <p:sldIdLst>
    <p:sldId id="565" r:id="rId3"/>
    <p:sldId id="835" r:id="rId4"/>
    <p:sldId id="837" r:id="rId5"/>
    <p:sldId id="872" r:id="rId6"/>
    <p:sldId id="873" r:id="rId7"/>
    <p:sldId id="879" r:id="rId8"/>
    <p:sldId id="880" r:id="rId9"/>
    <p:sldId id="874" r:id="rId10"/>
    <p:sldId id="923" r:id="rId11"/>
    <p:sldId id="875" r:id="rId12"/>
    <p:sldId id="836" r:id="rId13"/>
    <p:sldId id="876" r:id="rId14"/>
    <p:sldId id="878" r:id="rId15"/>
    <p:sldId id="877" r:id="rId16"/>
    <p:sldId id="881" r:id="rId17"/>
    <p:sldId id="882" r:id="rId18"/>
    <p:sldId id="883" r:id="rId19"/>
    <p:sldId id="884" r:id="rId20"/>
    <p:sldId id="839" r:id="rId21"/>
    <p:sldId id="886" r:id="rId22"/>
    <p:sldId id="888" r:id="rId23"/>
    <p:sldId id="889" r:id="rId24"/>
    <p:sldId id="885" r:id="rId25"/>
    <p:sldId id="887" r:id="rId26"/>
    <p:sldId id="842" r:id="rId27"/>
    <p:sldId id="841" r:id="rId28"/>
    <p:sldId id="890" r:id="rId29"/>
    <p:sldId id="891" r:id="rId30"/>
    <p:sldId id="843" r:id="rId31"/>
    <p:sldId id="892" r:id="rId32"/>
    <p:sldId id="844" r:id="rId33"/>
    <p:sldId id="893" r:id="rId34"/>
    <p:sldId id="894" r:id="rId35"/>
    <p:sldId id="845" r:id="rId36"/>
    <p:sldId id="846" r:id="rId37"/>
    <p:sldId id="847" r:id="rId38"/>
    <p:sldId id="895" r:id="rId39"/>
    <p:sldId id="848" r:id="rId40"/>
    <p:sldId id="849" r:id="rId41"/>
    <p:sldId id="850" r:id="rId42"/>
    <p:sldId id="856" r:id="rId43"/>
    <p:sldId id="898" r:id="rId44"/>
    <p:sldId id="896" r:id="rId45"/>
    <p:sldId id="852" r:id="rId46"/>
    <p:sldId id="897" r:id="rId47"/>
    <p:sldId id="853" r:id="rId48"/>
    <p:sldId id="899" r:id="rId49"/>
    <p:sldId id="857" r:id="rId50"/>
    <p:sldId id="854" r:id="rId51"/>
    <p:sldId id="869" r:id="rId52"/>
    <p:sldId id="870" r:id="rId53"/>
    <p:sldId id="900" r:id="rId54"/>
    <p:sldId id="901" r:id="rId55"/>
    <p:sldId id="902" r:id="rId56"/>
    <p:sldId id="903" r:id="rId57"/>
    <p:sldId id="904" r:id="rId58"/>
    <p:sldId id="905" r:id="rId59"/>
    <p:sldId id="906" r:id="rId60"/>
    <p:sldId id="907" r:id="rId61"/>
    <p:sldId id="908" r:id="rId62"/>
    <p:sldId id="909" r:id="rId63"/>
    <p:sldId id="910" r:id="rId64"/>
    <p:sldId id="911" r:id="rId65"/>
    <p:sldId id="912" r:id="rId66"/>
    <p:sldId id="913" r:id="rId67"/>
    <p:sldId id="914" r:id="rId68"/>
    <p:sldId id="915" r:id="rId69"/>
    <p:sldId id="916" r:id="rId70"/>
    <p:sldId id="917" r:id="rId71"/>
    <p:sldId id="918" r:id="rId72"/>
    <p:sldId id="919" r:id="rId73"/>
    <p:sldId id="920" r:id="rId74"/>
    <p:sldId id="921" r:id="rId75"/>
    <p:sldId id="922" r:id="rId76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9/30/2023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2023/9/30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5679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14605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3285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975263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67122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750688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117355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824841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90996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4543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13093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08691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4683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1086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41087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79947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28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57011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38038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64670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1265238"/>
          </a:xfrm>
        </p:spPr>
        <p:txBody>
          <a:bodyPr>
            <a:normAutofit/>
          </a:bodyPr>
          <a:lstStyle>
            <a:lvl1pPr algn="ctr"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2023/9/30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2023/9/30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2023/9/30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2023/9/30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2023/9/30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2023/9/30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2023/9/30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cupun.site/lecture/sql/example/sql/employees_mod_db.pdf" TargetMode="External"/><Relationship Id="rId2" Type="http://schemas.openxmlformats.org/officeDocument/2006/relationships/hyperlink" Target="https://acupun.site/lecture/sql/example/sql/employees_mod.sq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7" y="1484784"/>
            <a:ext cx="8136535" cy="3384376"/>
          </a:xfrm>
        </p:spPr>
        <p:txBody>
          <a:bodyPr>
            <a:normAutofit lnSpcReduction="10000"/>
          </a:bodyPr>
          <a:lstStyle/>
          <a:p>
            <a:r>
              <a:rPr lang="en-US" altLang="zh-CN" sz="6600" b="1" dirty="0" err="1">
                <a:latin typeface="微軟正黑體" pitchFamily="34" charset="-120"/>
                <a:ea typeface="微軟正黑體" pitchFamily="34" charset="-120"/>
              </a:rPr>
              <a:t>SQL+Tableau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提取商業智能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每年員工的男女人數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793995" y="5013176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669A5E3-6184-4E2B-8E60-D311229C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到</a:t>
            </a:r>
            <a:r>
              <a:rPr lang="en-US" altLang="zh-TW" dirty="0"/>
              <a:t>Tableau Public</a:t>
            </a:r>
            <a:r>
              <a:rPr lang="zh-TW" altLang="en-US" dirty="0"/>
              <a:t>的官方網站，並且點擊右上角的</a:t>
            </a:r>
            <a:r>
              <a:rPr lang="en-US" altLang="zh-TW" dirty="0"/>
              <a:t>Download</a:t>
            </a:r>
            <a:r>
              <a:rPr lang="zh-TW" altLang="en-US" dirty="0"/>
              <a:t>按鈕。</a:t>
            </a:r>
          </a:p>
          <a:p>
            <a:r>
              <a:rPr lang="en-US" altLang="zh-CN" dirty="0"/>
              <a:t>2.</a:t>
            </a:r>
            <a:r>
              <a:rPr lang="zh-TW" altLang="en-US" dirty="0"/>
              <a:t>填寫一個表單，提供您的姓名、電子郵件和其他資訊，並且同意</a:t>
            </a:r>
            <a:r>
              <a:rPr lang="en-US" altLang="zh-TW" dirty="0"/>
              <a:t>Tableau Public</a:t>
            </a:r>
            <a:r>
              <a:rPr lang="zh-TW" altLang="en-US" dirty="0"/>
              <a:t>的使用條款和隱私政策。</a:t>
            </a:r>
          </a:p>
          <a:p>
            <a:r>
              <a:rPr lang="en-US" altLang="zh-CN" dirty="0"/>
              <a:t>3.</a:t>
            </a:r>
            <a:r>
              <a:rPr lang="zh-TW" altLang="en-US" dirty="0"/>
              <a:t>選擇適合您的作業系統的下載版本，例如</a:t>
            </a:r>
            <a:r>
              <a:rPr lang="en-US" altLang="zh-TW" dirty="0"/>
              <a:t>Windows</a:t>
            </a:r>
            <a:r>
              <a:rPr lang="zh-TW" altLang="en-US" dirty="0"/>
              <a:t>或</a:t>
            </a:r>
            <a:r>
              <a:rPr lang="en-US" altLang="zh-TW" dirty="0"/>
              <a:t>Mac OS X</a:t>
            </a:r>
            <a:r>
              <a:rPr lang="zh-TW" altLang="en-US" dirty="0"/>
              <a:t>。</a:t>
            </a:r>
          </a:p>
          <a:p>
            <a:r>
              <a:rPr lang="en-US" altLang="zh-CN" dirty="0"/>
              <a:t>4.</a:t>
            </a:r>
            <a:r>
              <a:rPr lang="zh-TW" altLang="en-US" dirty="0"/>
              <a:t>等待下載完成，並且安裝</a:t>
            </a:r>
            <a:r>
              <a:rPr lang="en-US" altLang="zh-TW" dirty="0"/>
              <a:t>Tableau Public</a:t>
            </a:r>
            <a:r>
              <a:rPr lang="zh-TW" altLang="en-US" dirty="0"/>
              <a:t>到您的電腦上。</a:t>
            </a:r>
            <a:endParaRPr lang="en-US" altLang="zh-TW" dirty="0"/>
          </a:p>
          <a:p>
            <a:r>
              <a:rPr lang="zh-TW" altLang="en-US" dirty="0"/>
              <a:t>安裝過程中，您可能需要創建一個</a:t>
            </a:r>
            <a:r>
              <a:rPr lang="en-US" altLang="zh-TW" dirty="0"/>
              <a:t>Tableau Public</a:t>
            </a:r>
            <a:r>
              <a:rPr lang="zh-TW" altLang="en-US" dirty="0"/>
              <a:t>帳戶，或者使用您已有的帳戶登入。</a:t>
            </a:r>
          </a:p>
          <a:p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ABF41D5-E668-4E85-B65E-E64CCF1B2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如何使用</a:t>
            </a:r>
            <a:br>
              <a:rPr lang="en-US" altLang="zh-CN" dirty="0"/>
            </a:br>
            <a:r>
              <a:rPr lang="zh-CN" altLang="en-US" dirty="0"/>
              <a:t>免費版</a:t>
            </a:r>
            <a:r>
              <a:rPr lang="en-US" altLang="zh-CN" dirty="0"/>
              <a:t>Tableau Public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592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4B2CA39-0E13-4E6C-B1EE-2CB61012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Chrome</a:t>
            </a:r>
            <a:r>
              <a:rPr lang="zh-CN" altLang="en-US" sz="3600" dirty="0"/>
              <a:t>輸入：</a:t>
            </a:r>
            <a:r>
              <a:rPr lang="en-US" altLang="zh-CN" sz="3600" dirty="0"/>
              <a:t> Tableau Public</a:t>
            </a:r>
          </a:p>
          <a:p>
            <a:r>
              <a:rPr lang="zh-CN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選第</a:t>
            </a:r>
            <a:r>
              <a:rPr lang="en-US" altLang="zh-CN" sz="3600" dirty="0">
                <a:solidFill>
                  <a:srgbClr val="FF0000"/>
                </a:solidFill>
                <a:highlight>
                  <a:srgbClr val="FFFF00"/>
                </a:highlight>
              </a:rPr>
              <a:t>2</a:t>
            </a:r>
            <a:r>
              <a:rPr lang="zh-CN" altLang="en-US" sz="3600" dirty="0">
                <a:solidFill>
                  <a:srgbClr val="FF0000"/>
                </a:solidFill>
                <a:highlight>
                  <a:srgbClr val="FFFF00"/>
                </a:highlight>
              </a:rPr>
              <a:t>個</a:t>
            </a:r>
            <a:endParaRPr lang="zh-TW" altLang="en-US" sz="36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364FE9-1AA0-41C8-A78A-6444405E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如何使用</a:t>
            </a:r>
            <a:br>
              <a:rPr lang="en-US" altLang="zh-CN" dirty="0"/>
            </a:br>
            <a:r>
              <a:rPr lang="zh-CN" altLang="en-US" dirty="0"/>
              <a:t>免費版</a:t>
            </a:r>
            <a:r>
              <a:rPr lang="en-US" altLang="zh-CN" dirty="0"/>
              <a:t>Tableau Public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4B66E2-41D5-4C10-AF41-C57D81D9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180" y="2204863"/>
            <a:ext cx="5916039" cy="449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6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758AB4F-9388-4B57-9AFE-789A6EE43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549ED5F-B1D8-49CC-ADE1-25164908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前往</a:t>
            </a:r>
            <a:r>
              <a:rPr lang="en-US" altLang="zh-CN" dirty="0"/>
              <a:t>tableau public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76C148-F7AA-4ABB-9940-8DE4D7F7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00200"/>
            <a:ext cx="7416824" cy="506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1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758AB4F-9388-4B57-9AFE-789A6EE43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549ED5F-B1D8-49CC-ADE1-25164908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註冊 </a:t>
            </a:r>
            <a:r>
              <a:rPr lang="en-US" altLang="zh-CN" dirty="0"/>
              <a:t>tableau public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AC8EB11-7A3D-4CE0-9F1A-EA2CAB020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600200"/>
            <a:ext cx="6995905" cy="481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334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E18279B-242B-48E0-B886-E6F9F0A9D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ffectLst/>
              </a:rPr>
              <a:t>密碼區分大小寫，</a:t>
            </a:r>
            <a:endParaRPr lang="en-US" altLang="zh-CN" sz="2400" dirty="0">
              <a:effectLst/>
            </a:endParaRPr>
          </a:p>
          <a:p>
            <a:r>
              <a:rPr lang="zh-CN" altLang="en-US" sz="2400" dirty="0">
                <a:solidFill>
                  <a:srgbClr val="C00000"/>
                </a:solidFill>
                <a:effectLst/>
              </a:rPr>
              <a:t>長度為 </a:t>
            </a:r>
            <a:r>
              <a:rPr lang="en-US" altLang="zh-CN" sz="2400" dirty="0">
                <a:solidFill>
                  <a:srgbClr val="C00000"/>
                </a:solidFill>
                <a:effectLst/>
              </a:rPr>
              <a:t>8-100 </a:t>
            </a:r>
            <a:r>
              <a:rPr lang="zh-CN" altLang="en-US" sz="2400" dirty="0">
                <a:solidFill>
                  <a:srgbClr val="C00000"/>
                </a:solidFill>
                <a:effectLst/>
              </a:rPr>
              <a:t>個字元。</a:t>
            </a:r>
            <a:endParaRPr lang="en-US" altLang="zh-CN" sz="2400" dirty="0">
              <a:solidFill>
                <a:srgbClr val="C00000"/>
              </a:solidFill>
              <a:effectLst/>
            </a:endParaRPr>
          </a:p>
          <a:p>
            <a:r>
              <a:rPr lang="zh-CN" altLang="en-US" sz="2400" dirty="0">
                <a:solidFill>
                  <a:srgbClr val="C00000"/>
                </a:solidFill>
                <a:effectLst/>
              </a:rPr>
              <a:t>要求至少包含</a:t>
            </a:r>
            <a:r>
              <a:rPr lang="en-US" altLang="zh-CN" sz="2400" dirty="0">
                <a:solidFill>
                  <a:srgbClr val="C00000"/>
                </a:solidFill>
                <a:effectLst/>
              </a:rPr>
              <a:t>1</a:t>
            </a:r>
            <a:r>
              <a:rPr lang="zh-CN" altLang="en-US" sz="2400" dirty="0">
                <a:solidFill>
                  <a:srgbClr val="C00000"/>
                </a:solidFill>
                <a:effectLst/>
              </a:rPr>
              <a:t>個數字 </a:t>
            </a:r>
            <a:r>
              <a:rPr lang="en-US" altLang="zh-CN" sz="2400" dirty="0">
                <a:solidFill>
                  <a:srgbClr val="C00000"/>
                </a:solidFill>
                <a:effectLst/>
              </a:rPr>
              <a:t>(0-9)</a:t>
            </a:r>
            <a:r>
              <a:rPr lang="zh-CN" altLang="en-US" sz="2400" dirty="0">
                <a:solidFill>
                  <a:srgbClr val="C00000"/>
                </a:solidFill>
                <a:effectLst/>
              </a:rPr>
              <a:t>、</a:t>
            </a:r>
            <a:endParaRPr lang="en-US" altLang="zh-CN" sz="2400" dirty="0">
              <a:solidFill>
                <a:srgbClr val="C00000"/>
              </a:solidFill>
              <a:effectLst/>
            </a:endParaRPr>
          </a:p>
          <a:p>
            <a:r>
              <a:rPr lang="zh-CN" altLang="en-US" sz="2400" dirty="0">
                <a:solidFill>
                  <a:srgbClr val="C00000"/>
                </a:solidFill>
                <a:effectLst/>
              </a:rPr>
              <a:t>一個大寫字母、</a:t>
            </a:r>
            <a:endParaRPr lang="en-US" altLang="zh-CN" sz="2400" dirty="0">
              <a:solidFill>
                <a:srgbClr val="C00000"/>
              </a:solidFill>
              <a:effectLst/>
            </a:endParaRPr>
          </a:p>
          <a:p>
            <a:r>
              <a:rPr lang="zh-CN" altLang="en-US" sz="2400" dirty="0">
                <a:solidFill>
                  <a:srgbClr val="C00000"/>
                </a:solidFill>
                <a:effectLst/>
              </a:rPr>
              <a:t>一個小寫字母，</a:t>
            </a:r>
            <a:endParaRPr lang="en-US" altLang="zh-CN" sz="2400" dirty="0">
              <a:solidFill>
                <a:srgbClr val="C00000"/>
              </a:solidFill>
              <a:effectLst/>
            </a:endParaRPr>
          </a:p>
          <a:p>
            <a:r>
              <a:rPr lang="zh-CN" altLang="en-US" sz="2400" dirty="0">
                <a:solidFill>
                  <a:srgbClr val="C00000"/>
                </a:solidFill>
                <a:effectLst/>
              </a:rPr>
              <a:t>以及下列字元之一</a:t>
            </a:r>
            <a:r>
              <a:rPr lang="en-US" altLang="zh-CN" sz="2400" dirty="0">
                <a:solidFill>
                  <a:srgbClr val="C00000"/>
                </a:solidFill>
                <a:effectLst/>
              </a:rPr>
              <a:t>: </a:t>
            </a:r>
          </a:p>
          <a:p>
            <a:r>
              <a:rPr lang="en-US" altLang="zh-CN" sz="2400" dirty="0">
                <a:effectLst/>
              </a:rPr>
              <a:t>! " \ # $ % &amp; ' ( ) * +</a:t>
            </a:r>
          </a:p>
          <a:p>
            <a:r>
              <a:rPr lang="en-US" altLang="zh-CN" sz="2400" dirty="0">
                <a:effectLst/>
              </a:rPr>
              <a:t> , - . / : ; &lt; = &gt; </a:t>
            </a:r>
          </a:p>
          <a:p>
            <a:r>
              <a:rPr lang="en-US" altLang="zh-CN" sz="2400" dirty="0">
                <a:effectLst/>
              </a:rPr>
              <a:t>? @ [ ] ^ _ ` { | }</a:t>
            </a:r>
            <a:endParaRPr lang="zh-TW" altLang="en-US" sz="24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38A6D67-B754-4350-A051-BB841CAD9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要先註冊資料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AD683C9-A57E-4AB1-B63A-2D1C376B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829" y="1196752"/>
            <a:ext cx="5323809" cy="58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71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DB820F-E9E8-40A6-AD98-682886A99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dirty="0">
                <a:effectLst/>
              </a:rPr>
              <a:t>感谢您注册。 您将收到一封电子邮件，其中包含用于确认此注册的链接。 您必须按照电子邮件中的说明操作，才能激活您的 </a:t>
            </a:r>
            <a:r>
              <a:rPr lang="en-US" altLang="zh-CN" b="0" dirty="0">
                <a:effectLst/>
              </a:rPr>
              <a:t>Tableau </a:t>
            </a:r>
            <a:r>
              <a:rPr lang="zh-CN" altLang="en-US" b="0" dirty="0">
                <a:effectLst/>
              </a:rPr>
              <a:t>帐户。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93211F6-8174-462E-BF5D-52DF9522E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</a:t>
            </a:r>
            <a:r>
              <a:rPr lang="en-US" altLang="zh-CN" dirty="0"/>
              <a:t>email</a:t>
            </a:r>
            <a:r>
              <a:rPr lang="zh-CN" altLang="en-US" dirty="0"/>
              <a:t>驗證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648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C299EB3-F697-406E-8BEB-2F7DF26D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7E8024F-9981-4F16-8B6F-22645412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完成登入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D8FB83C-CA20-41CF-A9C2-ED546261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600200"/>
            <a:ext cx="7272808" cy="548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4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08D70E2-69B1-4949-AA37-B91BBD7D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4D03DA4-608A-4263-B1D3-A6A0CBC10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選擇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8D16672-DC0B-44F9-9855-C210DEBE2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744"/>
            <a:ext cx="9144000" cy="538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85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340768"/>
            <a:ext cx="8244916" cy="3384376"/>
          </a:xfrm>
        </p:spPr>
        <p:txBody>
          <a:bodyPr>
            <a:normAutofit fontScale="85000" lnSpcReduction="20000"/>
          </a:bodyPr>
          <a:lstStyle/>
          <a:p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在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Workbench</a:t>
            </a: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安裝資料庫</a:t>
            </a:r>
            <a:r>
              <a:rPr lang="en-US" altLang="zh-CN" sz="6600" b="1" dirty="0" err="1">
                <a:latin typeface="微軟正黑體" pitchFamily="34" charset="-120"/>
                <a:ea typeface="微軟正黑體" pitchFamily="34" charset="-120"/>
              </a:rPr>
              <a:t>employees_mod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9399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435D1C-223C-411D-89C5-F0143ED9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下載：資料庫</a:t>
            </a:r>
            <a:r>
              <a:rPr lang="en-US" altLang="zh-CN" sz="3200" dirty="0" err="1"/>
              <a:t>employees_mod</a:t>
            </a:r>
            <a:r>
              <a:rPr lang="en-US" altLang="zh-CN" sz="3200" dirty="0"/>
              <a:t> 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lvl="1"/>
            <a:r>
              <a:rPr lang="en-US" altLang="zh-TW" sz="2800" dirty="0">
                <a:hlinkClick r:id="rId2"/>
              </a:rPr>
              <a:t>https://acupun.site/lecture/sql/example/sql/employees_mod.sql</a:t>
            </a:r>
            <a:endParaRPr lang="en-US" altLang="zh-TW" sz="2800" dirty="0"/>
          </a:p>
          <a:p>
            <a:pPr lvl="1"/>
            <a:endParaRPr lang="en-US" altLang="zh-TW" sz="2800" dirty="0"/>
          </a:p>
          <a:p>
            <a:r>
              <a:rPr lang="zh-CN" altLang="en-US" sz="3200" dirty="0"/>
              <a:t>下載：</a:t>
            </a:r>
            <a:r>
              <a:rPr lang="zh-TW" altLang="en-US" sz="3200" dirty="0"/>
              <a:t>員工資料表的關聯圖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pPr lvl="1"/>
            <a:r>
              <a:rPr lang="en-US" altLang="zh-TW" sz="2800" dirty="0">
                <a:hlinkClick r:id="rId3"/>
              </a:rPr>
              <a:t>https://acupun.site/lecture/sql/example/sql/employees_mod_db.pdf</a:t>
            </a:r>
            <a:endParaRPr lang="en-US" altLang="zh-TW" sz="2800" dirty="0"/>
          </a:p>
          <a:p>
            <a:pPr lvl="1"/>
            <a:endParaRPr lang="en-US" altLang="zh-TW" sz="2800" dirty="0"/>
          </a:p>
          <a:p>
            <a:endParaRPr lang="en-US" altLang="zh-TW" sz="32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5E6EF1-A742-4AD1-A589-2D445339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Workbench</a:t>
            </a:r>
            <a:br>
              <a:rPr lang="en-US" altLang="zh-CN" dirty="0"/>
            </a:br>
            <a:r>
              <a:rPr lang="zh-CN" altLang="en-US" dirty="0"/>
              <a:t>安裝資料庫</a:t>
            </a:r>
            <a:r>
              <a:rPr lang="en-US" altLang="zh-CN" dirty="0" err="1"/>
              <a:t>employees_mod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1049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340768"/>
            <a:ext cx="8244916" cy="3384376"/>
          </a:xfrm>
        </p:spPr>
        <p:txBody>
          <a:bodyPr>
            <a:normAutofit fontScale="85000" lnSpcReduction="10000"/>
          </a:bodyPr>
          <a:lstStyle/>
          <a:p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商業數據視覺化專業軟體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Tableau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2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個版本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8138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09E759-24E5-4E36-8B1B-1E09461F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TW" dirty="0"/>
              <a:t>Open a SQL script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0BE48F-EEF4-46F0-8C1E-824233EF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新增資料庫，執行</a:t>
            </a:r>
            <a:r>
              <a:rPr lang="en-US" altLang="zh-CN" dirty="0"/>
              <a:t>SQL</a:t>
            </a:r>
            <a:r>
              <a:rPr lang="zh-CN" altLang="en-US" dirty="0"/>
              <a:t>語法</a:t>
            </a:r>
            <a:br>
              <a:rPr lang="en-US" altLang="zh-CN" dirty="0"/>
            </a:b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種方法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F974EF-3860-44A9-A18F-B1D04839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492896"/>
            <a:ext cx="5226763" cy="361322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1733124-451F-4A4E-ABB0-A9BB8D086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306" y="3829429"/>
            <a:ext cx="3876190" cy="3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80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09E759-24E5-4E36-8B1B-1E09461F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：全部執行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0BE48F-EEF4-46F0-8C1E-824233EF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新增資料庫，執行</a:t>
            </a:r>
            <a:r>
              <a:rPr lang="en-US" altLang="zh-CN" dirty="0"/>
              <a:t>SQL</a:t>
            </a:r>
            <a:r>
              <a:rPr lang="zh-CN" altLang="en-US" dirty="0"/>
              <a:t>語法</a:t>
            </a:r>
            <a:br>
              <a:rPr lang="en-US" altLang="zh-CN" dirty="0"/>
            </a:b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種方法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88FBDC3-75AC-41C3-A2B7-DAFD2C462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482343"/>
            <a:ext cx="5314286" cy="4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79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EE0A0EC-BC2D-4932-956C-6FDEEA407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C8AD197-735D-487F-B50B-AA09D3BF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結果：新增資料庫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E78FF7-85B4-440D-B7EB-7E7464D73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448223"/>
            <a:ext cx="8607016" cy="540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85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09E759-24E5-4E36-8B1B-1E09461F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方法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endParaRPr lang="en-US" altLang="zh-CN" sz="4000" dirty="0"/>
          </a:p>
          <a:p>
            <a:r>
              <a:rPr lang="en-US" altLang="zh-CN" sz="4000" dirty="0"/>
              <a:t>(1).</a:t>
            </a:r>
            <a:r>
              <a:rPr lang="zh-CN" altLang="en-US" sz="4000" dirty="0"/>
              <a:t>先新增資料庫：</a:t>
            </a:r>
            <a:endParaRPr lang="en-US" altLang="zh-CN" sz="4000" dirty="0"/>
          </a:p>
          <a:p>
            <a:pPr lvl="1"/>
            <a:r>
              <a:rPr lang="en-US" altLang="zh-TW" sz="3600" dirty="0"/>
              <a:t>create database </a:t>
            </a:r>
            <a:r>
              <a:rPr lang="en-US" altLang="zh-TW" sz="3600" dirty="0" err="1"/>
              <a:t>employees_mod</a:t>
            </a:r>
            <a:r>
              <a:rPr lang="en-US" altLang="zh-TW" sz="3600" dirty="0"/>
              <a:t>;</a:t>
            </a:r>
          </a:p>
          <a:p>
            <a:r>
              <a:rPr lang="en-US" altLang="zh-CN" sz="4000" dirty="0"/>
              <a:t>(2).</a:t>
            </a:r>
            <a:r>
              <a:rPr lang="zh-CN" altLang="en-US" sz="4000" dirty="0"/>
              <a:t>再</a:t>
            </a:r>
            <a:r>
              <a:rPr lang="en-US" altLang="zh-CN" sz="4000" dirty="0"/>
              <a:t>import </a:t>
            </a: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0BE48F-EEF4-46F0-8C1E-824233EF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新增資料庫，執行</a:t>
            </a:r>
            <a:r>
              <a:rPr lang="en-US" altLang="zh-CN" dirty="0"/>
              <a:t>SQL</a:t>
            </a:r>
            <a:r>
              <a:rPr lang="zh-CN" altLang="en-US" dirty="0"/>
              <a:t>語法</a:t>
            </a:r>
            <a:br>
              <a:rPr lang="en-US" altLang="zh-CN" dirty="0"/>
            </a:b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種方法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382D6E8-230B-42EE-BAEA-F53A17E4F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762" y="4509120"/>
            <a:ext cx="4832256" cy="21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15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09E759-24E5-4E36-8B1B-1E09461F9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/>
              <a:t>方法</a:t>
            </a:r>
            <a:r>
              <a:rPr lang="en-US" altLang="zh-CN" sz="4000" dirty="0"/>
              <a:t>2</a:t>
            </a:r>
            <a:r>
              <a:rPr lang="zh-CN" altLang="en-US" sz="4000" dirty="0"/>
              <a:t>：</a:t>
            </a:r>
            <a:endParaRPr lang="en-US" altLang="zh-CN" sz="4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4000" dirty="0"/>
              <a:t>(1).</a:t>
            </a:r>
            <a:r>
              <a:rPr lang="zh-CN" altLang="en-US" sz="4000" dirty="0"/>
              <a:t>指定</a:t>
            </a:r>
            <a:r>
              <a:rPr lang="en-US" altLang="zh-CN" sz="4000" dirty="0" err="1"/>
              <a:t>sql</a:t>
            </a:r>
            <a:r>
              <a:rPr lang="zh-CN" altLang="en-US" sz="4000" dirty="0"/>
              <a:t>名稱，</a:t>
            </a:r>
            <a:endParaRPr lang="en-US" altLang="zh-CN" sz="4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/>
              <a:t>指定放置目錄</a:t>
            </a:r>
            <a:r>
              <a:rPr lang="en-US" altLang="zh-CN" sz="4000" dirty="0"/>
              <a:t>:</a:t>
            </a:r>
            <a:r>
              <a:rPr lang="en-US" altLang="zh-CN" sz="4000" dirty="0" err="1"/>
              <a:t>employee_mod</a:t>
            </a: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30BE48F-EEF4-46F0-8C1E-824233EF6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新增資料庫，執行</a:t>
            </a:r>
            <a:r>
              <a:rPr lang="en-US" altLang="zh-CN" dirty="0"/>
              <a:t>SQL</a:t>
            </a:r>
            <a:r>
              <a:rPr lang="zh-CN" altLang="en-US" dirty="0"/>
              <a:t>語法</a:t>
            </a:r>
            <a:br>
              <a:rPr lang="en-US" altLang="zh-CN" dirty="0"/>
            </a:br>
            <a:r>
              <a:rPr lang="zh-CN" altLang="en-US" dirty="0"/>
              <a:t>有</a:t>
            </a:r>
            <a:r>
              <a:rPr lang="en-US" altLang="zh-CN" dirty="0"/>
              <a:t>2</a:t>
            </a:r>
            <a:r>
              <a:rPr lang="zh-CN" altLang="en-US" dirty="0"/>
              <a:t>種方法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AF6E9F7-C3BC-4988-AFCA-DFBA8228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3662091"/>
            <a:ext cx="5761905" cy="3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81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TW" altLang="en-US" sz="6600" b="1" dirty="0"/>
              <a:t>用</a:t>
            </a:r>
            <a:r>
              <a:rPr lang="en-US" altLang="zh-TW" sz="6600" b="1" dirty="0"/>
              <a:t>SQL</a:t>
            </a:r>
            <a:r>
              <a:rPr lang="zh-TW" altLang="en-US" sz="6600" b="1" dirty="0"/>
              <a:t>語法，提取出</a:t>
            </a:r>
            <a:r>
              <a:rPr lang="en-US" altLang="zh-TW" sz="6600" b="1" dirty="0"/>
              <a:t>『</a:t>
            </a:r>
            <a:r>
              <a:rPr lang="zh-TW" altLang="en-US" sz="6600" b="1" dirty="0"/>
              <a:t>當年新進，性別，人數</a:t>
            </a:r>
            <a:r>
              <a:rPr lang="en-US" altLang="zh-TW" sz="6600" b="1" dirty="0"/>
              <a:t>』3</a:t>
            </a:r>
            <a:r>
              <a:rPr lang="zh-TW" altLang="en-US" sz="6600" b="1" dirty="0"/>
              <a:t>個欄位</a:t>
            </a:r>
          </a:p>
        </p:txBody>
      </p:sp>
    </p:spTree>
    <p:extLst>
      <p:ext uri="{BB962C8B-B14F-4D97-AF65-F5344CB8AC3E}">
        <p14:creationId xmlns:p14="http://schemas.microsoft.com/office/powerpoint/2010/main" val="2666709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/>
              <a:t>用</a:t>
            </a:r>
            <a:r>
              <a:rPr lang="en-US" altLang="zh-TW" sz="4400" dirty="0"/>
              <a:t>SQL</a:t>
            </a:r>
            <a:r>
              <a:rPr lang="zh-TW" altLang="en-US" sz="4400" dirty="0"/>
              <a:t>語法，提取出</a:t>
            </a:r>
            <a:r>
              <a:rPr lang="en-US" altLang="zh-TW" sz="4400" dirty="0"/>
              <a:t>『</a:t>
            </a:r>
            <a:r>
              <a:rPr lang="zh-TW" altLang="en-US" sz="4400" dirty="0"/>
              <a:t>當年新進，性別，人數</a:t>
            </a:r>
            <a:r>
              <a:rPr lang="en-US" altLang="zh-TW" sz="4400" dirty="0"/>
              <a:t>』3</a:t>
            </a:r>
            <a:r>
              <a:rPr lang="zh-TW" altLang="en-US" sz="4400" dirty="0"/>
              <a:t>個欄位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3AE1C2-D9E5-42E4-8658-041196911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8" y="1633166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SELECT		</a:t>
            </a:r>
            <a:br>
              <a:rPr lang="en-US" altLang="zh-TW" sz="3200" dirty="0"/>
            </a:br>
            <a:r>
              <a:rPr lang="en-US" altLang="zh-TW" sz="3200" dirty="0"/>
              <a:t>    YEAR(</a:t>
            </a:r>
            <a:r>
              <a:rPr lang="en-US" altLang="zh-TW" sz="3200" dirty="0" err="1"/>
              <a:t>t_dept_emp.from_date</a:t>
            </a:r>
            <a:r>
              <a:rPr lang="en-US" altLang="zh-TW" sz="3200" dirty="0"/>
              <a:t>) as </a:t>
            </a:r>
            <a:r>
              <a:rPr lang="zh-TW" altLang="en-US" sz="3200" dirty="0"/>
              <a:t>當年</a:t>
            </a:r>
            <a:r>
              <a:rPr lang="en-US" altLang="zh-TW" sz="3200" dirty="0"/>
              <a:t>,</a:t>
            </a:r>
            <a:br>
              <a:rPr lang="en-US" altLang="zh-TW" sz="3200" dirty="0"/>
            </a:br>
            <a:r>
              <a:rPr lang="en-US" altLang="zh-TW" sz="3200" dirty="0"/>
              <a:t>     </a:t>
            </a:r>
            <a:r>
              <a:rPr lang="en-US" altLang="zh-TW" sz="3200" dirty="0" err="1"/>
              <a:t>t_employees.gender</a:t>
            </a:r>
            <a:r>
              <a:rPr lang="en-US" altLang="zh-TW" sz="3200" dirty="0"/>
              <a:t> as </a:t>
            </a:r>
            <a:r>
              <a:rPr lang="zh-TW" altLang="en-US" sz="3200" dirty="0"/>
              <a:t>性別</a:t>
            </a:r>
            <a:r>
              <a:rPr lang="en-US" altLang="zh-TW" sz="3200" dirty="0"/>
              <a:t>,      </a:t>
            </a:r>
            <a:br>
              <a:rPr lang="en-US" altLang="zh-TW" sz="3200" dirty="0"/>
            </a:br>
            <a:r>
              <a:rPr lang="en-US" altLang="zh-TW" sz="3200" dirty="0"/>
              <a:t>     sum(</a:t>
            </a:r>
            <a:r>
              <a:rPr lang="en-US" altLang="zh-TW" sz="3200" dirty="0" err="1"/>
              <a:t>t_employees.gender</a:t>
            </a:r>
            <a:r>
              <a:rPr lang="en-US" altLang="zh-TW" sz="3200" dirty="0"/>
              <a:t>) as </a:t>
            </a:r>
            <a:r>
              <a:rPr lang="zh-TW" altLang="en-US" sz="3200" dirty="0"/>
              <a:t>人數</a:t>
            </a:r>
            <a:br>
              <a:rPr lang="en-US" altLang="zh-TW" sz="3200" dirty="0"/>
            </a:br>
            <a:r>
              <a:rPr lang="en-US" altLang="zh-TW" sz="3200" dirty="0"/>
              <a:t>FROM </a:t>
            </a:r>
            <a:r>
              <a:rPr lang="en-US" altLang="zh-TW" sz="3200" dirty="0" err="1"/>
              <a:t>t_employees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t_dept_emp</a:t>
            </a:r>
            <a:br>
              <a:rPr lang="en-US" altLang="zh-TW" sz="3200" dirty="0"/>
            </a:br>
            <a:r>
              <a:rPr lang="en-US" altLang="zh-TW" sz="3200" dirty="0"/>
              <a:t>WHERE </a:t>
            </a:r>
            <a:r>
              <a:rPr lang="en-US" altLang="zh-TW" sz="3200" dirty="0" err="1"/>
              <a:t>t_employees.emp_no</a:t>
            </a:r>
            <a:r>
              <a:rPr lang="en-US" altLang="zh-TW" sz="3200" dirty="0"/>
              <a:t> = </a:t>
            </a:r>
            <a:r>
              <a:rPr lang="en-US" altLang="zh-TW" sz="3200" dirty="0" err="1"/>
              <a:t>t_dept_emp.emp_no</a:t>
            </a:r>
            <a:br>
              <a:rPr lang="en-US" altLang="zh-TW" sz="3200" dirty="0"/>
            </a:br>
            <a:r>
              <a:rPr lang="en-US" altLang="zh-TW" sz="3200" dirty="0"/>
              <a:t>GROUP BY </a:t>
            </a:r>
            <a:r>
              <a:rPr lang="zh-TW" altLang="en-US" sz="3200" dirty="0"/>
              <a:t>當年</a:t>
            </a:r>
            <a:r>
              <a:rPr lang="en-US" altLang="zh-TW" sz="3200" dirty="0"/>
              <a:t>, </a:t>
            </a:r>
            <a:r>
              <a:rPr lang="en-US" altLang="zh-TW" sz="3200" dirty="0" err="1"/>
              <a:t>t_employees.gender</a:t>
            </a:r>
            <a:br>
              <a:rPr lang="en-US" altLang="zh-TW" sz="3200" dirty="0"/>
            </a:br>
            <a:r>
              <a:rPr lang="en-US" altLang="zh-TW" sz="3200" dirty="0"/>
              <a:t>HAVING </a:t>
            </a:r>
            <a:r>
              <a:rPr lang="zh-TW" altLang="en-US" sz="3200" dirty="0"/>
              <a:t>當年</a:t>
            </a:r>
            <a:r>
              <a:rPr lang="en-US" altLang="zh-TW" sz="3200" dirty="0"/>
              <a:t>&gt;=1990</a:t>
            </a:r>
            <a:br>
              <a:rPr lang="en-US" altLang="zh-TW" sz="3200" dirty="0"/>
            </a:br>
            <a:r>
              <a:rPr lang="en-US" altLang="zh-TW" sz="3200" dirty="0"/>
              <a:t>ORDER BY </a:t>
            </a:r>
            <a:r>
              <a:rPr lang="zh-TW" altLang="en-US" sz="3200" dirty="0"/>
              <a:t>當年 </a:t>
            </a:r>
            <a:r>
              <a:rPr lang="en-US" altLang="zh-TW" sz="3200" dirty="0"/>
              <a:t>ASC;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22655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400" dirty="0"/>
              <a:t>用</a:t>
            </a:r>
            <a:r>
              <a:rPr lang="en-US" altLang="zh-TW" sz="4400" dirty="0"/>
              <a:t>SQL</a:t>
            </a:r>
            <a:r>
              <a:rPr lang="zh-TW" altLang="en-US" sz="4400" dirty="0"/>
              <a:t>語法，提取出</a:t>
            </a:r>
            <a:r>
              <a:rPr lang="en-US" altLang="zh-TW" sz="4400" dirty="0"/>
              <a:t>『</a:t>
            </a:r>
            <a:r>
              <a:rPr lang="zh-TW" altLang="en-US" sz="4400" dirty="0"/>
              <a:t>當年新進，性別，人數</a:t>
            </a:r>
            <a:r>
              <a:rPr lang="en-US" altLang="zh-TW" sz="4400" dirty="0"/>
              <a:t>』3</a:t>
            </a:r>
            <a:r>
              <a:rPr lang="zh-TW" altLang="en-US" sz="4400" dirty="0"/>
              <a:t>個欄位</a:t>
            </a:r>
          </a:p>
        </p:txBody>
      </p:sp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07D911F2-CA0C-4939-B29A-CC58128DD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393869"/>
            <a:ext cx="2448272" cy="5644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436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把</a:t>
            </a:r>
            <a:r>
              <a:rPr lang="en-US" altLang="zh-TW" sz="6600" b="1" dirty="0"/>
              <a:t>3</a:t>
            </a:r>
            <a:r>
              <a:rPr lang="zh-TW" altLang="en-US" sz="6600" b="1" dirty="0"/>
              <a:t>個欄位</a:t>
            </a:r>
            <a:r>
              <a:rPr lang="zh-CN" altLang="en-US" sz="6600" b="1" dirty="0"/>
              <a:t>輸出成</a:t>
            </a:r>
            <a:endParaRPr lang="en-US" altLang="zh-CN" sz="6600" b="1" dirty="0"/>
          </a:p>
          <a:p>
            <a:r>
              <a:rPr lang="en-US" altLang="zh-CN" sz="6600" b="1" dirty="0"/>
              <a:t>csv</a:t>
            </a:r>
            <a:r>
              <a:rPr lang="zh-CN" altLang="en-US" sz="6600" b="1" dirty="0"/>
              <a:t>檔案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521197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把</a:t>
            </a:r>
            <a:r>
              <a:rPr lang="en-US" altLang="zh-TW" dirty="0"/>
              <a:t>3</a:t>
            </a:r>
            <a:r>
              <a:rPr lang="zh-TW" altLang="en-US" dirty="0"/>
              <a:t>個欄位</a:t>
            </a:r>
            <a:r>
              <a:rPr lang="zh-CN" altLang="en-US" dirty="0"/>
              <a:t>輸出成</a:t>
            </a:r>
            <a:r>
              <a:rPr lang="en-US" altLang="zh-CN" dirty="0"/>
              <a:t>15-2.csv</a:t>
            </a:r>
            <a:r>
              <a:rPr lang="zh-CN" altLang="en-US" dirty="0"/>
              <a:t>檔案</a:t>
            </a:r>
            <a:endParaRPr lang="zh-TW" altLang="en-US" dirty="0"/>
          </a:p>
        </p:txBody>
      </p:sp>
      <p:pic>
        <p:nvPicPr>
          <p:cNvPr id="2" name="內容版面配置區 1">
            <a:extLst>
              <a:ext uri="{FF2B5EF4-FFF2-40B4-BE49-F238E27FC236}">
                <a16:creationId xmlns:a16="http://schemas.microsoft.com/office/drawing/2014/main" id="{EF8288D4-2350-4FD3-9B5A-51783A477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04" y="2348880"/>
            <a:ext cx="9262664" cy="38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75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4B2CA39-0E13-4E6C-B1EE-2CB61012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>
                <a:highlight>
                  <a:srgbClr val="FFFF00"/>
                </a:highlight>
              </a:rPr>
              <a:t>付費版</a:t>
            </a:r>
            <a:r>
              <a:rPr lang="zh-CN" altLang="en-US" sz="3600" dirty="0"/>
              <a:t>：</a:t>
            </a:r>
            <a:r>
              <a:rPr lang="en-US" altLang="zh-CN" sz="3600" dirty="0">
                <a:solidFill>
                  <a:srgbClr val="C00000"/>
                </a:solidFill>
              </a:rPr>
              <a:t>Tableau </a:t>
            </a:r>
            <a:r>
              <a:rPr lang="en-US" altLang="zh-CN" sz="3600" dirty="0" err="1">
                <a:solidFill>
                  <a:srgbClr val="C00000"/>
                </a:solidFill>
              </a:rPr>
              <a:t>Deatop</a:t>
            </a:r>
            <a:endParaRPr lang="en-US" altLang="zh-CN" sz="3600" dirty="0">
              <a:solidFill>
                <a:srgbClr val="C00000"/>
              </a:solidFill>
            </a:endParaRPr>
          </a:p>
          <a:p>
            <a:pPr lvl="1"/>
            <a:r>
              <a:rPr lang="zh-CN" altLang="en-US" sz="3200" dirty="0"/>
              <a:t>可以與</a:t>
            </a:r>
            <a:r>
              <a:rPr lang="en-US" altLang="zh-CN" sz="3200" dirty="0"/>
              <a:t>『</a:t>
            </a:r>
            <a:r>
              <a:rPr lang="en-US" altLang="zh-CN" sz="3200" dirty="0" err="1"/>
              <a:t>python,R,SQL</a:t>
            </a:r>
            <a:r>
              <a:rPr lang="en-US" altLang="zh-CN" sz="3200" dirty="0"/>
              <a:t>』</a:t>
            </a:r>
            <a:r>
              <a:rPr lang="zh-CN" altLang="en-US" sz="3200" dirty="0"/>
              <a:t>連線</a:t>
            </a:r>
            <a:endParaRPr lang="en-US" altLang="zh-CN" sz="3200" dirty="0"/>
          </a:p>
          <a:p>
            <a:r>
              <a:rPr lang="zh-CN" altLang="en-US" sz="3600" dirty="0">
                <a:highlight>
                  <a:srgbClr val="FFFF00"/>
                </a:highlight>
              </a:rPr>
              <a:t>免費版</a:t>
            </a:r>
            <a:r>
              <a:rPr lang="zh-CN" altLang="en-US" sz="3600" dirty="0"/>
              <a:t>：</a:t>
            </a:r>
            <a:r>
              <a:rPr lang="en-US" altLang="zh-CN" sz="3600" dirty="0">
                <a:solidFill>
                  <a:srgbClr val="C00000"/>
                </a:solidFill>
              </a:rPr>
              <a:t>Tableau public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364FE9-1AA0-41C8-A78A-6444405E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/>
              <a:t>商業數據視覺化專業軟體</a:t>
            </a:r>
            <a:br>
              <a:rPr lang="en-US" altLang="zh-CN" sz="4000" dirty="0"/>
            </a:br>
            <a:r>
              <a:rPr lang="en-US" altLang="zh-CN" sz="4000" dirty="0"/>
              <a:t>Tableau</a:t>
            </a:r>
            <a:r>
              <a:rPr lang="zh-CN" altLang="en-US" sz="4000" dirty="0"/>
              <a:t>的</a:t>
            </a:r>
            <a:r>
              <a:rPr lang="en-US" altLang="zh-CN" sz="4000" dirty="0"/>
              <a:t>2</a:t>
            </a:r>
            <a:r>
              <a:rPr lang="zh-CN" altLang="en-US" sz="4000" dirty="0"/>
              <a:t>個版本</a:t>
            </a:r>
            <a:endParaRPr lang="zh-TW" altLang="en-US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68F4A2-AD9E-4562-9F4D-DD629B5E4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646363"/>
            <a:ext cx="6847619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7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打開</a:t>
            </a:r>
            <a:r>
              <a:rPr lang="en-US" altLang="zh-CN" sz="6600" b="1" dirty="0"/>
              <a:t>tableau</a:t>
            </a:r>
          </a:p>
          <a:p>
            <a:r>
              <a:rPr lang="zh-CN" altLang="en-US" sz="6600" b="1" dirty="0"/>
              <a:t>匯入</a:t>
            </a:r>
            <a:r>
              <a:rPr lang="en-US" altLang="zh-CN" sz="6600" b="1" dirty="0"/>
              <a:t>15-2.csv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463139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新增一個</a:t>
            </a:r>
            <a:r>
              <a:rPr lang="en-US" altLang="zh-CN" dirty="0"/>
              <a:t>new</a:t>
            </a:r>
            <a:r>
              <a:rPr lang="zh-CN" altLang="en-US" dirty="0"/>
              <a:t>新的</a:t>
            </a:r>
            <a:r>
              <a:rPr lang="en-US" altLang="zh-CN" dirty="0"/>
              <a:t>tableau</a:t>
            </a:r>
            <a:r>
              <a:rPr lang="zh-CN" altLang="en-US" dirty="0"/>
              <a:t>專案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用網頁方式來編輯</a:t>
            </a:r>
            <a:r>
              <a:rPr lang="en-US" altLang="zh-CN" sz="4000" dirty="0"/>
              <a:t>(</a:t>
            </a:r>
            <a:r>
              <a:rPr lang="zh-CN" altLang="en-US" sz="4000" dirty="0"/>
              <a:t>雲端</a:t>
            </a:r>
            <a:r>
              <a:rPr lang="en-US" altLang="zh-CN" sz="4000" dirty="0"/>
              <a:t>)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42FF0F-B571-438E-981B-77D7E84B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724" y="2265315"/>
            <a:ext cx="7419048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829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新增一個</a:t>
            </a:r>
            <a:r>
              <a:rPr lang="en-US" altLang="zh-CN" dirty="0"/>
              <a:t>new</a:t>
            </a:r>
            <a:r>
              <a:rPr lang="zh-CN" altLang="en-US" dirty="0"/>
              <a:t>新的</a:t>
            </a:r>
            <a:r>
              <a:rPr lang="en-US" altLang="zh-CN" dirty="0"/>
              <a:t>tableau</a:t>
            </a:r>
            <a:r>
              <a:rPr lang="zh-CN" altLang="en-US" dirty="0"/>
              <a:t>專案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資料：新增資料來源</a:t>
            </a:r>
            <a:endParaRPr lang="zh-TW" altLang="en-US" sz="4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F3FE94D-7B23-4888-8878-9FB02DCF2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22" y="2276872"/>
            <a:ext cx="7008954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487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新增一個</a:t>
            </a:r>
            <a:r>
              <a:rPr lang="en-US" altLang="zh-CN" dirty="0"/>
              <a:t>new</a:t>
            </a:r>
            <a:r>
              <a:rPr lang="zh-CN" altLang="en-US" dirty="0"/>
              <a:t>新的</a:t>
            </a:r>
            <a:r>
              <a:rPr lang="en-US" altLang="zh-CN" dirty="0"/>
              <a:t>tableau</a:t>
            </a:r>
            <a:r>
              <a:rPr lang="zh-CN" altLang="en-US" dirty="0"/>
              <a:t>專案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拖曵</a:t>
            </a:r>
            <a:r>
              <a:rPr lang="en-US" altLang="zh-CN" sz="4000" dirty="0"/>
              <a:t>15-2.csv</a:t>
            </a:r>
          </a:p>
          <a:p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EF1CA3E-B38B-4A48-B2C4-8D076B436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8047"/>
            <a:ext cx="4200000" cy="21619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3E40701-6DD1-430E-B56B-07CE2AF75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6455" y="2924944"/>
            <a:ext cx="5945166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15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看欄位的格式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數值格式，文字格式</a:t>
            </a:r>
            <a:endParaRPr lang="zh-TW" altLang="en-US" sz="4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4A300C6-1B06-45B6-8BFD-8A26ADBA8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333247"/>
            <a:ext cx="6713761" cy="440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4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從設定資料來源</a:t>
            </a:r>
            <a:r>
              <a:rPr lang="en-US" altLang="zh-CN" dirty="0"/>
              <a:t>tab</a:t>
            </a:r>
            <a:br>
              <a:rPr lang="en-US" altLang="zh-CN" dirty="0"/>
            </a:br>
            <a:r>
              <a:rPr lang="zh-CN" altLang="en-US" dirty="0"/>
              <a:t>切換到</a:t>
            </a:r>
            <a:r>
              <a:rPr lang="en-US" altLang="zh-CN" dirty="0"/>
              <a:t>sheet1 tab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92754F-809B-4B86-BF28-754026899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579276"/>
            <a:ext cx="7369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104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en-US" altLang="zh-CN" dirty="0"/>
              <a:t>sheet1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圖表</a:t>
            </a:r>
            <a:r>
              <a:rPr lang="en-US" altLang="zh-CN" dirty="0">
                <a:sym typeface="Wingdings" panose="05000000000000000000" pitchFamily="2" charset="2"/>
              </a:rPr>
              <a:t>1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567E8EE-8AC5-47C5-9C22-D3D3B2AAE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38688"/>
            <a:ext cx="7344816" cy="561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87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916832"/>
            <a:ext cx="8244916" cy="223224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設定</a:t>
            </a:r>
            <a:r>
              <a:rPr lang="en-US" altLang="zh-CN" sz="6600" b="1" dirty="0"/>
              <a:t>tableau</a:t>
            </a:r>
            <a:r>
              <a:rPr lang="zh-CN" altLang="en-US" sz="6600" b="1" dirty="0"/>
              <a:t>圖表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605540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6C410FE-F382-4DBE-94A1-0905D252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7F5C716-0775-4474-BA31-C652EE3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『</a:t>
            </a:r>
            <a:r>
              <a:rPr lang="zh-CN" altLang="en-US" dirty="0"/>
              <a:t>當年</a:t>
            </a:r>
            <a:r>
              <a:rPr lang="en-US" altLang="zh-CN" dirty="0"/>
              <a:t>』</a:t>
            </a:r>
            <a:r>
              <a:rPr lang="zh-CN" altLang="en-US" dirty="0"/>
              <a:t>拖曵到</a:t>
            </a:r>
            <a:r>
              <a:rPr lang="en-US" altLang="zh-CN" dirty="0"/>
              <a:t>column</a:t>
            </a:r>
            <a:br>
              <a:rPr lang="en-US" altLang="zh-CN" dirty="0"/>
            </a:br>
            <a:r>
              <a:rPr lang="en-US" altLang="zh-CN" dirty="0" err="1"/>
              <a:t>column</a:t>
            </a:r>
            <a:r>
              <a:rPr lang="en-US" altLang="zh-CN" dirty="0"/>
              <a:t> </a:t>
            </a:r>
            <a:r>
              <a:rPr lang="zh-CN" altLang="en-US" dirty="0"/>
              <a:t>就是 </a:t>
            </a:r>
            <a:r>
              <a:rPr lang="en-US" altLang="zh-CN" dirty="0"/>
              <a:t>x,</a:t>
            </a:r>
            <a:r>
              <a:rPr lang="zh-CN" altLang="en-US" dirty="0"/>
              <a:t>水平軸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E610CDC-A186-48A3-BA2D-2D0335E7E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1" y="1452909"/>
            <a:ext cx="8685714" cy="55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33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652DA7B-BE88-4689-84B9-11B400C2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E14F788-8E84-4035-A981-4EA5DD99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『</a:t>
            </a:r>
            <a:r>
              <a:rPr lang="zh-CN" altLang="en-US" dirty="0"/>
              <a:t>人數</a:t>
            </a:r>
            <a:r>
              <a:rPr lang="en-US" altLang="zh-CN" dirty="0"/>
              <a:t>』</a:t>
            </a:r>
            <a:r>
              <a:rPr lang="zh-CN" altLang="en-US" dirty="0"/>
              <a:t>拖曵到</a:t>
            </a:r>
            <a:r>
              <a:rPr lang="en-US" altLang="zh-CN" dirty="0"/>
              <a:t>row</a:t>
            </a:r>
            <a:br>
              <a:rPr lang="en-US" altLang="zh-CN" dirty="0"/>
            </a:br>
            <a:r>
              <a:rPr lang="en-US" altLang="zh-CN" dirty="0" err="1"/>
              <a:t>row</a:t>
            </a:r>
            <a:r>
              <a:rPr lang="en-US" altLang="zh-CN" dirty="0"/>
              <a:t> </a:t>
            </a:r>
            <a:r>
              <a:rPr lang="zh-CN" altLang="en-US" dirty="0"/>
              <a:t>就是 </a:t>
            </a:r>
            <a:r>
              <a:rPr lang="en-US" altLang="zh-CN" dirty="0"/>
              <a:t>y, </a:t>
            </a:r>
            <a:r>
              <a:rPr lang="zh-CN" altLang="en-US" dirty="0"/>
              <a:t>縱軸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3A9FE87-5823-4495-A9E9-A7D2EA602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18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1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4B2CA39-0E13-4E6C-B1EE-2CB61012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免費版限制：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無法直接連線到</a:t>
            </a:r>
            <a:r>
              <a:rPr lang="en-US" altLang="zh-CN" dirty="0">
                <a:solidFill>
                  <a:srgbClr val="C00000"/>
                </a:solidFill>
              </a:rPr>
              <a:t>SQL</a:t>
            </a:r>
            <a:r>
              <a:rPr lang="zh-CN" altLang="en-US" dirty="0">
                <a:solidFill>
                  <a:srgbClr val="C00000"/>
                </a:solidFill>
              </a:rPr>
              <a:t>資料庫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364FE9-1AA0-41C8-A78A-6444405E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免費版</a:t>
            </a:r>
            <a:r>
              <a:rPr lang="en-US" altLang="zh-CN" sz="4400" dirty="0"/>
              <a:t>Tableau Public</a:t>
            </a:r>
            <a:r>
              <a:rPr lang="zh-CN" altLang="en-US" sz="4400" dirty="0"/>
              <a:t>的限制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68F4A2-AD9E-4562-9F4D-DD629B5E4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438" y="3422855"/>
            <a:ext cx="6847619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167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176FD6A-B050-4C5E-831E-55C0B5B5D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700808"/>
            <a:ext cx="8280920" cy="4759054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2325A053-C539-4690-B77A-B3D70137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改成</a:t>
            </a:r>
            <a:r>
              <a:rPr lang="en-US" altLang="zh-CN" dirty="0"/>
              <a:t>『</a:t>
            </a:r>
            <a:r>
              <a:rPr lang="zh-CN" altLang="en-US" dirty="0"/>
              <a:t>長條圖</a:t>
            </a:r>
            <a:r>
              <a:rPr lang="en-US" altLang="zh-CN" dirty="0"/>
              <a:t>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1421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每條長條圖</a:t>
            </a:r>
            <a:endParaRPr lang="en-US" altLang="zh-CN" sz="6600" b="1" dirty="0"/>
          </a:p>
          <a:p>
            <a:r>
              <a:rPr lang="zh-CN" altLang="en-US" sz="6600" b="1" dirty="0"/>
              <a:t>用性別特徵來分割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888925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5F1AE62-19DD-4DCE-BD6E-D76737CC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詳細資料：就是每一條</a:t>
            </a:r>
            <a:r>
              <a:rPr lang="en-US" altLang="zh-CN" sz="4000" dirty="0"/>
              <a:t>bar</a:t>
            </a:r>
            <a:r>
              <a:rPr lang="zh-CN" altLang="en-US" sz="4000" dirty="0"/>
              <a:t>長條圖</a:t>
            </a: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C90579-B3F9-4EED-834C-97F5A44D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每條長條圖用性別特徵來分割</a:t>
            </a:r>
            <a:br>
              <a:rPr lang="en-US" altLang="zh-CN" dirty="0"/>
            </a:br>
            <a:r>
              <a:rPr lang="zh-CN" altLang="en-US" dirty="0"/>
              <a:t>拖曵</a:t>
            </a:r>
            <a:r>
              <a:rPr lang="en-US" altLang="zh-CN" dirty="0"/>
              <a:t>【</a:t>
            </a:r>
            <a:r>
              <a:rPr lang="zh-CN" altLang="en-US" dirty="0"/>
              <a:t>性別</a:t>
            </a:r>
            <a:r>
              <a:rPr lang="en-US" altLang="zh-CN" dirty="0"/>
              <a:t>】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詳細資料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A91F41E-71A4-46E5-8977-73BCCF02D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" y="2234875"/>
            <a:ext cx="9144000" cy="44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1027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設定每條長條圖根據不同性別顯示不同顏色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4092D5B-866A-4020-8A9E-90A61BB45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0257" y="1603826"/>
            <a:ext cx="9144000" cy="5257800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方法</a:t>
            </a:r>
            <a:r>
              <a:rPr lang="en-US" altLang="zh-CN" sz="3200" dirty="0"/>
              <a:t>1</a:t>
            </a:r>
            <a:r>
              <a:rPr lang="zh-CN" altLang="en-US" sz="3200" dirty="0"/>
              <a:t>：拖曵性別</a:t>
            </a:r>
            <a:r>
              <a:rPr lang="en-US" altLang="zh-CN" sz="3200" dirty="0">
                <a:sym typeface="Wingdings" panose="05000000000000000000" pitchFamily="2" charset="2"/>
              </a:rPr>
              <a:t></a:t>
            </a:r>
            <a:r>
              <a:rPr lang="zh-CN" altLang="en-US" sz="3200" dirty="0">
                <a:sym typeface="Wingdings" panose="05000000000000000000" pitchFamily="2" charset="2"/>
              </a:rPr>
              <a:t>顏色</a:t>
            </a:r>
            <a:endParaRPr lang="zh-TW" altLang="en-US" sz="32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46CFA85-04F8-41F5-802D-CDD46C8A3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34" y="2130180"/>
            <a:ext cx="8771428" cy="4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15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9869A4E-5F5C-4F16-81B7-9E92A8DD2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6487" y="1099416"/>
            <a:ext cx="6336704" cy="5789881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Ctrl+</a:t>
            </a:r>
            <a:r>
              <a:rPr lang="zh-CN" altLang="en-US" dirty="0"/>
              <a:t>拖曵性別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顏色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645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設定每條長條圖顏色</a:t>
            </a:r>
            <a:endParaRPr lang="en-US" altLang="zh-CN" sz="6600" b="1" dirty="0"/>
          </a:p>
          <a:p>
            <a:r>
              <a:rPr lang="zh-CN" altLang="en-US" sz="6600" b="1" dirty="0"/>
              <a:t>藍色：男生</a:t>
            </a:r>
            <a:endParaRPr lang="en-US" altLang="zh-CN" sz="6600" b="1" dirty="0"/>
          </a:p>
          <a:p>
            <a:r>
              <a:rPr lang="zh-CN" altLang="en-US" sz="6600" b="1" dirty="0"/>
              <a:t>紅色：女生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8315941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E48B0E-0FB2-419F-A12D-F446D3B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3131840" cy="52578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最右側</a:t>
            </a:r>
            <a:endParaRPr lang="en-US" altLang="zh-CN" sz="2800" dirty="0"/>
          </a:p>
          <a:p>
            <a:r>
              <a:rPr lang="zh-CN" altLang="en-US" sz="2800" dirty="0"/>
              <a:t>滑鼠右鍵</a:t>
            </a:r>
            <a:endParaRPr lang="en-US" altLang="zh-CN" sz="2800" dirty="0"/>
          </a:p>
          <a:p>
            <a:r>
              <a:rPr lang="zh-CN" altLang="en-US" sz="2800" dirty="0"/>
              <a:t>編輯顏色</a:t>
            </a:r>
            <a:endParaRPr lang="zh-TW" altLang="en-US" sz="2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設定每條長條圖顏色，</a:t>
            </a:r>
            <a:br>
              <a:rPr lang="en-US" altLang="zh-CN" dirty="0"/>
            </a:br>
            <a:r>
              <a:rPr lang="zh-CN" altLang="en-US" dirty="0"/>
              <a:t>藍色：男生，紅色：女生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3E6A17A-0004-4229-BDBE-9906118EF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2" y="3067524"/>
            <a:ext cx="1790476" cy="3790476"/>
          </a:xfrm>
          <a:prstGeom prst="rect">
            <a:avLst/>
          </a:prstGeom>
        </p:spPr>
      </p:pic>
      <p:sp>
        <p:nvSpPr>
          <p:cNvPr id="6" name="內容版面配置區 1">
            <a:extLst>
              <a:ext uri="{FF2B5EF4-FFF2-40B4-BE49-F238E27FC236}">
                <a16:creationId xmlns:a16="http://schemas.microsoft.com/office/drawing/2014/main" id="{02F1DFD2-3C1A-4190-B33C-6D574F437A76}"/>
              </a:ext>
            </a:extLst>
          </p:cNvPr>
          <p:cNvSpPr txBox="1">
            <a:spLocks/>
          </p:cNvSpPr>
          <p:nvPr/>
        </p:nvSpPr>
        <p:spPr>
          <a:xfrm>
            <a:off x="2915816" y="1600200"/>
            <a:ext cx="6336704" cy="52578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  <a:defRPr lang="zh-TW"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 typeface="Arial"/>
              <a:buChar char="–"/>
              <a:defRPr lang="zh-TW" sz="44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40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 typeface="Arial"/>
              <a:buChar char="–"/>
              <a:defRPr lang="zh-TW" sz="36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 typeface="Arial"/>
              <a:buChar char="»"/>
              <a:defRPr lang="zh-TW" sz="36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 dirty="0"/>
              <a:t> </a:t>
            </a:r>
            <a:r>
              <a:rPr lang="zh-CN" altLang="en-US" sz="3200" dirty="0"/>
              <a:t>點按</a:t>
            </a:r>
            <a:r>
              <a:rPr lang="en-US" altLang="zh-CN" sz="3200" dirty="0"/>
              <a:t>[M]</a:t>
            </a:r>
            <a:r>
              <a:rPr lang="zh-CN" altLang="en-US" sz="3200" dirty="0"/>
              <a:t>，選擇調色盤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112F259-15A7-4CD7-A731-9EB9CC4D8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180" y="2383789"/>
            <a:ext cx="5200000" cy="43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04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E48B0E-0FB2-419F-A12D-F446D3B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3131840" cy="5257800"/>
          </a:xfrm>
        </p:spPr>
        <p:txBody>
          <a:bodyPr>
            <a:normAutofit/>
          </a:bodyPr>
          <a:lstStyle/>
          <a:p>
            <a:endParaRPr lang="zh-TW" altLang="en-US" sz="28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設定每條長條圖顏色，</a:t>
            </a:r>
            <a:br>
              <a:rPr lang="en-US" altLang="zh-CN" dirty="0"/>
            </a:br>
            <a:r>
              <a:rPr lang="zh-CN" altLang="en-US" dirty="0"/>
              <a:t>藍色：男生，紅色：女生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5D69DC-1F0D-4290-BD64-16386F3E0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6792"/>
            <a:ext cx="9036496" cy="534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48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調整長條圖</a:t>
            </a:r>
            <a:endParaRPr lang="en-US" altLang="zh-CN" sz="6600" b="1" dirty="0"/>
          </a:p>
          <a:p>
            <a:r>
              <a:rPr lang="en-US" altLang="zh-CN" sz="6600" b="1" dirty="0"/>
              <a:t>Bar</a:t>
            </a:r>
            <a:r>
              <a:rPr lang="zh-CN" altLang="en-US" sz="6600" b="1" dirty="0"/>
              <a:t>的寬度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841459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E48B0E-0FB2-419F-A12D-F446D3B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點按</a:t>
            </a:r>
            <a:r>
              <a:rPr lang="en-US" altLang="zh-CN" sz="3600" dirty="0"/>
              <a:t>『</a:t>
            </a:r>
            <a:r>
              <a:rPr lang="zh-CN" altLang="en-US" sz="3600" dirty="0"/>
              <a:t>大小</a:t>
            </a:r>
            <a:r>
              <a:rPr lang="en-US" altLang="zh-CN" sz="3600" dirty="0"/>
              <a:t>size』</a:t>
            </a:r>
            <a:r>
              <a:rPr lang="zh-CN" altLang="en-US" sz="3600" dirty="0"/>
              <a:t>，拖曵拉</a:t>
            </a:r>
            <a:r>
              <a:rPr lang="en-US" altLang="zh-CN" sz="3600" dirty="0"/>
              <a:t>bar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調整長條圖</a:t>
            </a:r>
            <a:r>
              <a:rPr lang="en-US" altLang="zh-CN" dirty="0"/>
              <a:t>Bar</a:t>
            </a:r>
            <a:r>
              <a:rPr lang="zh-CN" altLang="en-US" dirty="0"/>
              <a:t>的寬度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384B880-4F91-471B-9FB7-7306E9761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348880"/>
            <a:ext cx="8219048" cy="4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57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4B2CA39-0E13-4E6C-B1EE-2CB61012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改善方法：</a:t>
            </a:r>
            <a:endParaRPr lang="en-US" altLang="zh-CN" dirty="0"/>
          </a:p>
          <a:p>
            <a:pPr lvl="1"/>
            <a:r>
              <a:rPr lang="zh-CN" altLang="en-US" dirty="0"/>
              <a:t>先在</a:t>
            </a:r>
            <a:r>
              <a:rPr lang="en-US" altLang="zh-CN" dirty="0"/>
              <a:t>MySQL</a:t>
            </a:r>
            <a:r>
              <a:rPr lang="zh-CN" altLang="en-US" dirty="0"/>
              <a:t>做資料預處理</a:t>
            </a:r>
            <a:endParaRPr lang="en-US" altLang="zh-CN" dirty="0"/>
          </a:p>
          <a:p>
            <a:pPr lvl="1"/>
            <a:r>
              <a:rPr lang="zh-CN" altLang="en-US" dirty="0"/>
              <a:t>然後</a:t>
            </a:r>
            <a:r>
              <a:rPr lang="zh-CN" altLang="en-US" dirty="0">
                <a:highlight>
                  <a:srgbClr val="FFFF00"/>
                </a:highlight>
              </a:rPr>
              <a:t>儲存成</a:t>
            </a:r>
            <a:r>
              <a:rPr lang="en-US" altLang="zh-CN" dirty="0">
                <a:highlight>
                  <a:srgbClr val="FFFF00"/>
                </a:highlight>
              </a:rPr>
              <a:t>csv</a:t>
            </a:r>
            <a:r>
              <a:rPr lang="zh-CN" altLang="en-US" dirty="0">
                <a:highlight>
                  <a:srgbClr val="FFFF00"/>
                </a:highlight>
              </a:rPr>
              <a:t>格式檔案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zh-CN" altLang="en-US" dirty="0"/>
              <a:t>然後再匯入</a:t>
            </a:r>
            <a:r>
              <a:rPr lang="en-US" altLang="zh-CN" dirty="0"/>
              <a:t>Tableau Public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364FE9-1AA0-41C8-A78A-6444405E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改良：免費版</a:t>
            </a:r>
            <a:r>
              <a:rPr lang="en-US" altLang="zh-CN" sz="4400" dirty="0"/>
              <a:t>Tableau Public</a:t>
            </a:r>
            <a:br>
              <a:rPr lang="en-US" altLang="zh-CN" sz="4400" dirty="0"/>
            </a:br>
            <a:r>
              <a:rPr lang="zh-CN" altLang="en-US" sz="4400" dirty="0"/>
              <a:t>的限制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34927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先儲存檔案</a:t>
            </a:r>
            <a:endParaRPr lang="en-US" altLang="zh-CN" sz="6600" b="1" dirty="0"/>
          </a:p>
          <a:p>
            <a:r>
              <a:rPr lang="zh-CN" altLang="en-US" sz="6600" b="1" dirty="0"/>
              <a:t>否則過了幾分鐘斷線檔案消失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0748946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746474-F574-44E0-92EE-69100ACE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4572000" cy="5257800"/>
          </a:xfrm>
        </p:spPr>
        <p:txBody>
          <a:bodyPr/>
          <a:lstStyle/>
          <a:p>
            <a:r>
              <a:rPr lang="zh-CN" altLang="en-US" dirty="0"/>
              <a:t>檔案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發布為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A4C074-738F-4D3D-935B-4EAD079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784976" cy="1265238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儲存檔案</a:t>
            </a:r>
            <a:endParaRPr lang="zh-TW" altLang="en-US" sz="6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2EE9BF-BF80-42E6-938D-13EDCBA94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298" y="2348880"/>
            <a:ext cx="4633714" cy="345638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E15D2A-65FD-4922-BE90-BE9B57D40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3880078"/>
            <a:ext cx="4986980" cy="2825522"/>
          </a:xfrm>
          <a:prstGeom prst="rect">
            <a:avLst/>
          </a:prstGeom>
        </p:spPr>
      </p:pic>
      <p:sp>
        <p:nvSpPr>
          <p:cNvPr id="7" name="內容版面配置區 1">
            <a:extLst>
              <a:ext uri="{FF2B5EF4-FFF2-40B4-BE49-F238E27FC236}">
                <a16:creationId xmlns:a16="http://schemas.microsoft.com/office/drawing/2014/main" id="{5B32CCDA-E2A2-4F4E-AF28-E241641E096A}"/>
              </a:ext>
            </a:extLst>
          </p:cNvPr>
          <p:cNvSpPr txBox="1">
            <a:spLocks/>
          </p:cNvSpPr>
          <p:nvPr/>
        </p:nvSpPr>
        <p:spPr>
          <a:xfrm>
            <a:off x="4655731" y="1600200"/>
            <a:ext cx="4572000" cy="52578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spcAft>
                <a:spcPts val="400"/>
              </a:spcAft>
              <a:buFont typeface="Arial"/>
              <a:buChar char="•"/>
              <a:defRPr lang="zh-TW"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Font typeface="Arial"/>
              <a:buChar char="–"/>
              <a:defRPr lang="zh-TW" sz="44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40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Font typeface="Arial"/>
              <a:buChar char="–"/>
              <a:defRPr lang="zh-TW" sz="36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Font typeface="Arial"/>
              <a:buChar char="»"/>
              <a:defRPr lang="zh-TW" sz="36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/>
              <a:buChar char="•"/>
              <a:defRPr lang="zh-TW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名稱</a:t>
            </a:r>
            <a:r>
              <a:rPr lang="zh-CN" altLang="en-US" dirty="0">
                <a:sym typeface="Wingdings" panose="05000000000000000000" pitchFamily="2" charset="2"/>
              </a:rPr>
              <a:t></a:t>
            </a:r>
            <a:r>
              <a:rPr lang="en-US" altLang="zh-CN" dirty="0">
                <a:sym typeface="Wingdings" panose="05000000000000000000" pitchFamily="2" charset="2"/>
              </a:rPr>
              <a:t>15-2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68913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70080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在長條圖上加上數字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4063992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746474-F574-44E0-92EE-69100ACE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Ctrl+</a:t>
            </a:r>
            <a:r>
              <a:rPr lang="zh-CN" altLang="en-US" sz="4000" dirty="0"/>
              <a:t>列的</a:t>
            </a:r>
            <a:r>
              <a:rPr lang="en-US" altLang="zh-CN" sz="4000" dirty="0"/>
              <a:t>『</a:t>
            </a:r>
            <a:r>
              <a:rPr lang="zh-CN" altLang="en-US" sz="4000" dirty="0"/>
              <a:t>人數</a:t>
            </a:r>
            <a:r>
              <a:rPr lang="en-US" altLang="zh-CN" sz="4000" dirty="0"/>
              <a:t>』</a:t>
            </a:r>
            <a:r>
              <a:rPr lang="en-US" altLang="zh-CN" sz="4000" dirty="0">
                <a:sym typeface="Wingdings" panose="05000000000000000000" pitchFamily="2" charset="2"/>
              </a:rPr>
              <a:t></a:t>
            </a:r>
            <a:r>
              <a:rPr lang="zh-CN" altLang="en-US" sz="4000" dirty="0">
                <a:sym typeface="Wingdings" panose="05000000000000000000" pitchFamily="2" charset="2"/>
              </a:rPr>
              <a:t>拖曵到</a:t>
            </a:r>
            <a:r>
              <a:rPr lang="en-US" altLang="zh-CN" sz="4000" dirty="0">
                <a:sym typeface="Wingdings" panose="05000000000000000000" pitchFamily="2" charset="2"/>
              </a:rPr>
              <a:t>『</a:t>
            </a:r>
            <a:r>
              <a:rPr lang="zh-CN" altLang="en-US" sz="4000" dirty="0">
                <a:sym typeface="Wingdings" panose="05000000000000000000" pitchFamily="2" charset="2"/>
              </a:rPr>
              <a:t>標籤</a:t>
            </a:r>
            <a:r>
              <a:rPr lang="en-US" altLang="zh-CN" sz="4000" dirty="0">
                <a:sym typeface="Wingdings" panose="05000000000000000000" pitchFamily="2" charset="2"/>
              </a:rPr>
              <a:t>』</a:t>
            </a: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A4C074-738F-4D3D-935B-4EAD079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784976" cy="1265238"/>
          </a:xfrm>
        </p:spPr>
        <p:txBody>
          <a:bodyPr>
            <a:noAutofit/>
          </a:bodyPr>
          <a:lstStyle/>
          <a:p>
            <a:r>
              <a:rPr lang="zh-CN" altLang="en-US" sz="6000" dirty="0"/>
              <a:t>在長條圖上加上數字</a:t>
            </a:r>
            <a:endParaRPr lang="zh-TW" altLang="en-US" sz="6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52A71D-A687-423B-BB3C-C04142750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348880"/>
            <a:ext cx="7685714" cy="5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818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70080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前面的視圖只是</a:t>
            </a:r>
            <a:endParaRPr lang="en-US" altLang="zh-CN" sz="6600" b="1" dirty="0"/>
          </a:p>
          <a:p>
            <a:r>
              <a:rPr lang="zh-CN" altLang="en-US" sz="6600" b="1" dirty="0"/>
              <a:t>每年新聘的員工數量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7264913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70080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如何計算每年公司的員工累計數量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165264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746474-F574-44E0-92EE-69100ACE8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A4C074-738F-4D3D-935B-4EAD079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784976" cy="1265238"/>
          </a:xfrm>
        </p:spPr>
        <p:txBody>
          <a:bodyPr>
            <a:noAutofit/>
          </a:bodyPr>
          <a:lstStyle/>
          <a:p>
            <a:r>
              <a:rPr lang="zh-CN" altLang="en-US" sz="4400" dirty="0"/>
              <a:t>如何計算每年公司的員工累計數量</a:t>
            </a:r>
            <a:endParaRPr lang="zh-TW" altLang="en-US" sz="4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253DA6-A390-4074-8DCD-A25F0BF33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8784976" cy="566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116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8980988-5B35-4CA6-9F8B-2AA4D57F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7E05D4-94D6-4A3B-B150-B7E1C40E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如何計算每年公司的員工累計數量</a:t>
            </a:r>
            <a:endParaRPr lang="zh-TW" altLang="en-US" sz="4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E72562-4A26-40A0-8567-A0EC8C7A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471665" cy="56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5864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70080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如何糾錯員工累計數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6316534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8980988-5B35-4CA6-9F8B-2AA4D57FF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B7E05D4-94D6-4A3B-B150-B7E1C40EB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員工累計數量，沒有被累計</a:t>
            </a:r>
            <a:endParaRPr lang="zh-TW" altLang="en-US" sz="4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EE72562-4A26-40A0-8567-A0EC8C7A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7638"/>
            <a:ext cx="9471665" cy="56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6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9FBA25C-F8EE-49ED-8CF3-7BF8F316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00200"/>
            <a:ext cx="8352928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免費</a:t>
            </a:r>
          </a:p>
          <a:p>
            <a:r>
              <a:rPr lang="zh-TW" altLang="en-US" dirty="0"/>
              <a:t>提供豐富的視覺化工具</a:t>
            </a:r>
          </a:p>
          <a:p>
            <a:r>
              <a:rPr lang="zh-TW" altLang="en-US" dirty="0"/>
              <a:t>可將資料視覺化內容分享到 </a:t>
            </a:r>
            <a:r>
              <a:rPr lang="en-US" altLang="zh-TW" dirty="0"/>
              <a:t>Tableau Public </a:t>
            </a:r>
            <a:r>
              <a:rPr lang="zh-TW" altLang="en-US" dirty="0"/>
              <a:t>網站，或嵌入到其他網站或部落格中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5655E1-32D1-4B7A-8B60-E7C319FF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Tableau Public </a:t>
            </a:r>
            <a:r>
              <a:rPr lang="zh-TW" altLang="en-US" dirty="0"/>
              <a:t>的一些優點</a:t>
            </a:r>
          </a:p>
        </p:txBody>
      </p:sp>
    </p:spTree>
    <p:extLst>
      <p:ext uri="{BB962C8B-B14F-4D97-AF65-F5344CB8AC3E}">
        <p14:creationId xmlns:p14="http://schemas.microsoft.com/office/powerpoint/2010/main" val="2201600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01ADA4-0DBC-4256-90EF-930DEAF7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92FD16-7341-432E-AD6A-4F3B89E1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如何糾錯員工累計數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9CCEB4-2D55-4E5A-967F-2FEA25D1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8" y="1635329"/>
            <a:ext cx="9119432" cy="507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7490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70080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不要顯示員工累計數</a:t>
            </a:r>
            <a:endParaRPr lang="en-US" altLang="zh-CN" sz="6600" b="1" dirty="0"/>
          </a:p>
          <a:p>
            <a:r>
              <a:rPr lang="zh-CN" altLang="en-US" sz="6600" b="1" dirty="0"/>
              <a:t>而是顯示百分比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2646211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01ADA4-0DBC-4256-90EF-930DEAF7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92FD16-7341-432E-AD6A-4F3B89E1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不要顯示員工累計數</a:t>
            </a:r>
            <a:br>
              <a:rPr lang="en-US" altLang="zh-CN" dirty="0"/>
            </a:br>
            <a:r>
              <a:rPr lang="zh-CN" altLang="en-US" dirty="0"/>
              <a:t>而是顯示百分比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B58BDC-EED8-4555-8FD5-0AB19064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" y="1477581"/>
            <a:ext cx="8820472" cy="550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305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01ADA4-0DBC-4256-90EF-930DEAF7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目前：男生人數</a:t>
            </a:r>
            <a:r>
              <a:rPr lang="en-US" altLang="zh-CN" sz="4000" dirty="0"/>
              <a:t>/</a:t>
            </a:r>
            <a:r>
              <a:rPr lang="zh-CN" altLang="en-US" sz="4000" dirty="0"/>
              <a:t>全部圖表人數</a:t>
            </a:r>
            <a:endParaRPr lang="en-US" altLang="zh-CN" sz="4000" dirty="0"/>
          </a:p>
          <a:p>
            <a:r>
              <a:rPr lang="zh-CN" altLang="en-US" sz="4000" dirty="0"/>
              <a:t>應該是：當年男生人數</a:t>
            </a:r>
            <a:r>
              <a:rPr lang="en-US" altLang="zh-CN" sz="4000" dirty="0"/>
              <a:t>/</a:t>
            </a:r>
            <a:r>
              <a:rPr lang="zh-CN" altLang="en-US" sz="4000" dirty="0"/>
              <a:t>當年總人數</a:t>
            </a: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92FD16-7341-432E-AD6A-4F3B89E1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但是百分比的值不是我們要的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B58BDC-EED8-4555-8FD5-0AB19064F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945" y="3182898"/>
            <a:ext cx="5692665" cy="35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433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01ADA4-0DBC-4256-90EF-930DEAF7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/>
              <a:t>先：</a:t>
            </a:r>
            <a:r>
              <a:rPr lang="en-US" altLang="zh-CN" sz="4000" dirty="0"/>
              <a:t>double click</a:t>
            </a:r>
            <a:r>
              <a:rPr lang="zh-CN" altLang="en-US" sz="4000" dirty="0"/>
              <a:t>水平軸</a:t>
            </a: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92FD16-7341-432E-AD6A-4F3B89E1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改成：當年男生人數</a:t>
            </a:r>
            <a:r>
              <a:rPr lang="en-US" altLang="zh-CN" sz="4800" dirty="0"/>
              <a:t>/</a:t>
            </a:r>
            <a:r>
              <a:rPr lang="zh-CN" altLang="en-US" sz="4800" dirty="0"/>
              <a:t>當年總人數</a:t>
            </a:r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CAF2A4-7E8E-4A5C-BA5B-D023F274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295" y="2492896"/>
            <a:ext cx="6761905" cy="3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337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01ADA4-0DBC-4256-90EF-930DEAF7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4000" dirty="0"/>
          </a:p>
          <a:p>
            <a:endParaRPr lang="en-US" altLang="zh-CN" sz="4000" dirty="0"/>
          </a:p>
          <a:p>
            <a:endParaRPr lang="en-US" altLang="zh-CN" sz="4000" dirty="0"/>
          </a:p>
          <a:p>
            <a:r>
              <a:rPr lang="zh-CN" altLang="en-US" sz="4000" dirty="0"/>
              <a:t>改成</a:t>
            </a:r>
            <a:endParaRPr lang="en-US" altLang="zh-CN" sz="4000" dirty="0"/>
          </a:p>
          <a:p>
            <a:r>
              <a:rPr lang="en-US" altLang="zh-CN" sz="4000" dirty="0"/>
              <a:t>1990</a:t>
            </a:r>
            <a:r>
              <a:rPr lang="zh-CN" altLang="en-US" sz="4000" dirty="0"/>
              <a:t>～</a:t>
            </a:r>
            <a:r>
              <a:rPr lang="en-US" altLang="zh-CN" sz="4000" dirty="0"/>
              <a:t>2002</a:t>
            </a:r>
            <a:endParaRPr lang="zh-TW" altLang="en-US" sz="4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F92FD16-7341-432E-AD6A-4F3B89E1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改成：當年男生人數</a:t>
            </a:r>
            <a:r>
              <a:rPr lang="en-US" altLang="zh-CN" sz="4800" dirty="0"/>
              <a:t>/</a:t>
            </a:r>
            <a:r>
              <a:rPr lang="zh-CN" altLang="en-US" sz="4800" dirty="0"/>
              <a:t>當年總人數</a:t>
            </a:r>
            <a:endParaRPr lang="zh-TW" altLang="en-US" sz="4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669612-CDD3-494B-B2E7-86A26081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96879"/>
            <a:ext cx="5616624" cy="26287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C4A8828-C72F-48AA-A5B7-4EEDFDE17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4108226"/>
            <a:ext cx="5616624" cy="26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618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D130B5-071A-40AE-8F5D-38C4430B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51723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計算依據</a:t>
            </a:r>
            <a:r>
              <a:rPr lang="en-US" altLang="zh-CN" sz="4000" dirty="0">
                <a:sym typeface="Wingdings" panose="05000000000000000000" pitchFamily="2" charset="2"/>
              </a:rPr>
              <a:t></a:t>
            </a:r>
            <a:r>
              <a:rPr lang="en-US" altLang="zh-CN" sz="40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table down(</a:t>
            </a:r>
            <a:r>
              <a:rPr lang="zh-CN" altLang="en-US" sz="40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向下</a:t>
            </a:r>
            <a:r>
              <a:rPr lang="en-US" altLang="zh-CN" sz="4000" dirty="0">
                <a:solidFill>
                  <a:srgbClr val="C0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zh-CN" sz="3600" dirty="0">
                <a:sym typeface="Wingdings" panose="05000000000000000000" pitchFamily="2" charset="2"/>
              </a:rPr>
              <a:t>table down(</a:t>
            </a:r>
            <a:r>
              <a:rPr lang="zh-CN" altLang="en-US" sz="3600" dirty="0">
                <a:sym typeface="Wingdings" panose="05000000000000000000" pitchFamily="2" charset="2"/>
              </a:rPr>
              <a:t>向下</a:t>
            </a:r>
            <a:r>
              <a:rPr lang="en-US" altLang="zh-CN" sz="3600" dirty="0">
                <a:sym typeface="Wingdings" panose="05000000000000000000" pitchFamily="2" charset="2"/>
              </a:rPr>
              <a:t>)</a:t>
            </a:r>
            <a:r>
              <a:rPr lang="zh-CN" altLang="en-US" sz="3600" dirty="0">
                <a:sym typeface="Wingdings" panose="05000000000000000000" pitchFamily="2" charset="2"/>
              </a:rPr>
              <a:t>表示：</a:t>
            </a:r>
            <a:r>
              <a:rPr lang="zh-CN" altLang="en-US" sz="3600" dirty="0">
                <a:highlight>
                  <a:srgbClr val="FFFF00"/>
                </a:highlight>
                <a:sym typeface="Wingdings" panose="05000000000000000000" pitchFamily="2" charset="2"/>
              </a:rPr>
              <a:t>該柱狀圖的值</a:t>
            </a:r>
            <a:endParaRPr lang="zh-TW" altLang="en-US" sz="3600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C572908-2FFB-4185-8455-A990B862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800" dirty="0"/>
              <a:t>改成：當年男生人數</a:t>
            </a:r>
            <a:r>
              <a:rPr lang="en-US" altLang="zh-CN" sz="4800" dirty="0"/>
              <a:t>/</a:t>
            </a:r>
            <a:r>
              <a:rPr lang="zh-CN" altLang="en-US" sz="4800" dirty="0"/>
              <a:t>當年總人數</a:t>
            </a:r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AE9AE33-BA5F-40F6-8C1C-FD9216D24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664" y="2780928"/>
            <a:ext cx="7651174" cy="392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2617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70080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設定顯示百分比的</a:t>
            </a:r>
            <a:endParaRPr lang="en-US" altLang="zh-CN" sz="6600" b="1" dirty="0"/>
          </a:p>
          <a:p>
            <a:r>
              <a:rPr lang="zh-CN" altLang="en-US" sz="6600" b="1" dirty="0"/>
              <a:t>小數點位數為</a:t>
            </a:r>
            <a:r>
              <a:rPr lang="en-US" altLang="zh-CN" sz="6600" b="1" dirty="0"/>
              <a:t>0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2126620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D130B5-071A-40AE-8F5D-38C4430B6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highlight>
                  <a:srgbClr val="FFFF00"/>
                </a:highlight>
              </a:rPr>
              <a:t>設定數字格式</a:t>
            </a:r>
            <a:endParaRPr lang="zh-TW" altLang="en-US" sz="3600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C572908-2FFB-4185-8455-A990B862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設定顯示百分比的小數點位數為</a:t>
            </a:r>
            <a:r>
              <a:rPr lang="en-US" altLang="zh-CN" sz="4400" dirty="0"/>
              <a:t>0</a:t>
            </a:r>
            <a:endParaRPr lang="zh-TW" altLang="en-US" sz="4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AD5FDA1-1DCE-4247-BCF8-7A589B2BF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904" y="1338524"/>
            <a:ext cx="2838295" cy="571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201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E20779D-6F86-4D0D-BD3F-21DC62CB8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24" y="1417638"/>
            <a:ext cx="8568952" cy="5438975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BC572908-2FFB-4185-8455-A990B862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400" dirty="0"/>
              <a:t>設定顯示百分比的小數點位數為</a:t>
            </a:r>
            <a:r>
              <a:rPr lang="en-US" altLang="zh-CN" sz="4400" dirty="0"/>
              <a:t>0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6834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9FBA25C-F8EE-49ED-8CF3-7BF8F3163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00200"/>
            <a:ext cx="8352928" cy="5257800"/>
          </a:xfrm>
        </p:spPr>
        <p:txBody>
          <a:bodyPr>
            <a:normAutofit/>
          </a:bodyPr>
          <a:lstStyle/>
          <a:p>
            <a:r>
              <a:rPr lang="zh-TW" altLang="en-US" dirty="0"/>
              <a:t>免費</a:t>
            </a:r>
          </a:p>
          <a:p>
            <a:r>
              <a:rPr lang="zh-TW" altLang="en-US" dirty="0"/>
              <a:t>提供豐富的視覺化工具</a:t>
            </a:r>
          </a:p>
          <a:p>
            <a:r>
              <a:rPr lang="zh-TW" altLang="en-US" dirty="0"/>
              <a:t>可將資料視覺化內容分享到 </a:t>
            </a:r>
            <a:r>
              <a:rPr lang="en-US" altLang="zh-TW" dirty="0"/>
              <a:t>Tableau Public </a:t>
            </a:r>
            <a:r>
              <a:rPr lang="zh-TW" altLang="en-US" dirty="0"/>
              <a:t>網站，或嵌入到其他網站或部落格中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5655E1-32D1-4B7A-8B60-E7C319FF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Tableau Public </a:t>
            </a:r>
            <a:r>
              <a:rPr lang="zh-TW" altLang="en-US" dirty="0"/>
              <a:t>的一些優點</a:t>
            </a:r>
          </a:p>
        </p:txBody>
      </p:sp>
    </p:spTree>
    <p:extLst>
      <p:ext uri="{BB962C8B-B14F-4D97-AF65-F5344CB8AC3E}">
        <p14:creationId xmlns:p14="http://schemas.microsoft.com/office/powerpoint/2010/main" val="37295871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FD2CBD-EDD8-4885-980C-C08BEF62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6E3588-1FA8-4D6C-BEAD-90D12100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成果圖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FBCF7E-49F2-4981-A98C-0CC2BBB5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428"/>
            <a:ext cx="9150820" cy="52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0406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700808"/>
            <a:ext cx="8244916" cy="259228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視覺化後的商業智能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8612075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FD2CBD-EDD8-4885-980C-C08BEF62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6E3588-1FA8-4D6C-BEAD-90D12100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1990</a:t>
            </a:r>
            <a:r>
              <a:rPr lang="zh-CN" altLang="en-US" dirty="0"/>
              <a:t>年公司不到</a:t>
            </a:r>
            <a:r>
              <a:rPr lang="en-US" altLang="zh-CN" dirty="0"/>
              <a:t>2</a:t>
            </a:r>
            <a:r>
              <a:rPr lang="zh-CN" altLang="en-US" dirty="0"/>
              <a:t>萬人</a:t>
            </a:r>
            <a:br>
              <a:rPr lang="en-US" altLang="zh-CN" dirty="0"/>
            </a:br>
            <a:r>
              <a:rPr lang="en-US" altLang="zh-CN" dirty="0"/>
              <a:t>2002</a:t>
            </a:r>
            <a:r>
              <a:rPr lang="zh-CN" altLang="en-US" dirty="0"/>
              <a:t>年增加到</a:t>
            </a:r>
            <a:r>
              <a:rPr lang="en-US" altLang="zh-CN" dirty="0"/>
              <a:t>20</a:t>
            </a:r>
            <a:r>
              <a:rPr lang="zh-CN" altLang="en-US" dirty="0"/>
              <a:t>萬人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FBCF7E-49F2-4981-A98C-0CC2BBB5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428"/>
            <a:ext cx="9150820" cy="52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55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DFD2CBD-EDD8-4885-980C-C08BEF621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6E3588-1FA8-4D6C-BEAD-90D12100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但每年公司的男女比例一直保持在</a:t>
            </a:r>
            <a:r>
              <a:rPr lang="en-US" altLang="zh-CN" dirty="0"/>
              <a:t>57%</a:t>
            </a:r>
            <a:r>
              <a:rPr lang="zh-CN" altLang="en-US" dirty="0"/>
              <a:t>：</a:t>
            </a:r>
            <a:r>
              <a:rPr lang="en-US" altLang="zh-CN" dirty="0"/>
              <a:t>43%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9FBCF7E-49F2-4981-A98C-0CC2BBB55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428"/>
            <a:ext cx="9150820" cy="520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490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479DC7-AF1C-448C-A57E-C5C3A016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結合</a:t>
            </a:r>
            <a:r>
              <a:rPr lang="en-US" altLang="zh-CN" dirty="0"/>
              <a:t>『SQL + Tableau』</a:t>
            </a:r>
          </a:p>
          <a:p>
            <a:pPr lvl="1"/>
            <a:r>
              <a:rPr lang="zh-CN" altLang="en-US" dirty="0"/>
              <a:t>能夠洞察到很多商業行為背後的訊息</a:t>
            </a:r>
            <a:endParaRPr lang="en-US" altLang="zh-CN" dirty="0"/>
          </a:p>
          <a:p>
            <a:pPr lvl="1"/>
            <a:r>
              <a:rPr lang="zh-CN" altLang="en-US" dirty="0"/>
              <a:t>能夠提取到很多的商業智能</a:t>
            </a:r>
            <a:endParaRPr lang="en-US" altLang="zh-CN" dirty="0"/>
          </a:p>
          <a:p>
            <a:pPr lvl="1"/>
            <a:r>
              <a:rPr lang="en-US" altLang="zh-TW" dirty="0"/>
              <a:t>Business Intelligence, BI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6891247-CD00-40BB-BC28-0C57C97D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4900" dirty="0"/>
              <a:t>商業智能</a:t>
            </a:r>
            <a:br>
              <a:rPr lang="en-US" altLang="zh-CN" sz="4900" dirty="0"/>
            </a:br>
            <a:r>
              <a:rPr lang="en-US" altLang="zh-TW" sz="4900" dirty="0"/>
              <a:t>Business Intelligence, BI</a:t>
            </a:r>
            <a:endParaRPr lang="zh-TW" altLang="en-US" sz="4900" dirty="0"/>
          </a:p>
        </p:txBody>
      </p:sp>
    </p:spTree>
    <p:extLst>
      <p:ext uri="{BB962C8B-B14F-4D97-AF65-F5344CB8AC3E}">
        <p14:creationId xmlns:p14="http://schemas.microsoft.com/office/powerpoint/2010/main" val="211690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340768"/>
            <a:ext cx="8244916" cy="3384376"/>
          </a:xfrm>
        </p:spPr>
        <p:txBody>
          <a:bodyPr>
            <a:normAutofit fontScale="92500"/>
          </a:bodyPr>
          <a:lstStyle/>
          <a:p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如何使用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免費版</a:t>
            </a:r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Tableau Public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8251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49542" y="1340768"/>
            <a:ext cx="8244916" cy="3384376"/>
          </a:xfrm>
        </p:spPr>
        <p:txBody>
          <a:bodyPr>
            <a:normAutofit/>
          </a:bodyPr>
          <a:lstStyle/>
          <a:p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6600" b="1" dirty="0">
                <a:latin typeface="微軟正黑體" pitchFamily="34" charset="-120"/>
                <a:ea typeface="微軟正黑體" pitchFamily="34" charset="-120"/>
              </a:rPr>
              <a:t>Tableau Public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是雲端軟體，不需安裝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9075221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1159</Words>
  <Application>Microsoft Office PowerPoint</Application>
  <PresentationFormat>如螢幕大小 (4:3)</PresentationFormat>
  <Paragraphs>190</Paragraphs>
  <Slides>74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74</vt:i4>
      </vt:variant>
    </vt:vector>
  </HeadingPairs>
  <TitlesOfParts>
    <vt:vector size="80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</vt:lpstr>
      <vt:lpstr>PowerPoint 簡報</vt:lpstr>
      <vt:lpstr>商業數據視覺化專業軟體 Tableau的2個版本</vt:lpstr>
      <vt:lpstr>免費版Tableau Public的限制</vt:lpstr>
      <vt:lpstr>改良：免費版Tableau Public 的限制</vt:lpstr>
      <vt:lpstr>Tableau Public 的一些優點</vt:lpstr>
      <vt:lpstr>Tableau Public 的一些優點</vt:lpstr>
      <vt:lpstr>PowerPoint 簡報</vt:lpstr>
      <vt:lpstr>PowerPoint 簡報</vt:lpstr>
      <vt:lpstr>如何使用 免費版Tableau Public</vt:lpstr>
      <vt:lpstr>如何使用 免費版Tableau Public</vt:lpstr>
      <vt:lpstr>前往tableau public</vt:lpstr>
      <vt:lpstr>註冊 tableau public</vt:lpstr>
      <vt:lpstr>要先註冊資料</vt:lpstr>
      <vt:lpstr>要email驗證</vt:lpstr>
      <vt:lpstr>完成登入</vt:lpstr>
      <vt:lpstr>選擇</vt:lpstr>
      <vt:lpstr>PowerPoint 簡報</vt:lpstr>
      <vt:lpstr>在Workbench 安裝資料庫employees_mod</vt:lpstr>
      <vt:lpstr>新增資料庫，執行SQL語法 有2種方法</vt:lpstr>
      <vt:lpstr>新增資料庫，執行SQL語法 有2種方法</vt:lpstr>
      <vt:lpstr>結果：新增資料庫</vt:lpstr>
      <vt:lpstr>新增資料庫，執行SQL語法 有2種方法</vt:lpstr>
      <vt:lpstr>新增資料庫，執行SQL語法 有2種方法</vt:lpstr>
      <vt:lpstr>PowerPoint 簡報</vt:lpstr>
      <vt:lpstr>用SQL語法，提取出『當年新進，性別，人數』3個欄位</vt:lpstr>
      <vt:lpstr>用SQL語法，提取出『當年新進，性別，人數』3個欄位</vt:lpstr>
      <vt:lpstr>PowerPoint 簡報</vt:lpstr>
      <vt:lpstr>把3個欄位輸出成15-2.csv檔案</vt:lpstr>
      <vt:lpstr>PowerPoint 簡報</vt:lpstr>
      <vt:lpstr>新增一個new新的tableau專案</vt:lpstr>
      <vt:lpstr>新增一個new新的tableau專案</vt:lpstr>
      <vt:lpstr>新增一個new新的tableau專案</vt:lpstr>
      <vt:lpstr>看欄位的格式</vt:lpstr>
      <vt:lpstr>從設定資料來源tab 切換到sheet1 tab</vt:lpstr>
      <vt:lpstr>修改sheet1圖表1</vt:lpstr>
      <vt:lpstr>PowerPoint 簡報</vt:lpstr>
      <vt:lpstr>把『當年』拖曵到column column 就是 x,水平軸</vt:lpstr>
      <vt:lpstr>把『人數』拖曵到row row 就是 y, 縱軸</vt:lpstr>
      <vt:lpstr>改成『長條圖』</vt:lpstr>
      <vt:lpstr>PowerPoint 簡報</vt:lpstr>
      <vt:lpstr>每條長條圖用性別特徵來分割 拖曵【性別】詳細資料</vt:lpstr>
      <vt:lpstr>設定每條長條圖根據不同性別顯示不同顏色</vt:lpstr>
      <vt:lpstr>方法1：Ctrl+拖曵性別顏色</vt:lpstr>
      <vt:lpstr>PowerPoint 簡報</vt:lpstr>
      <vt:lpstr>設定每條長條圖顏色， 藍色：男生，紅色：女生</vt:lpstr>
      <vt:lpstr>設定每條長條圖顏色， 藍色：男生，紅色：女生</vt:lpstr>
      <vt:lpstr>PowerPoint 簡報</vt:lpstr>
      <vt:lpstr>調整長條圖Bar的寬度</vt:lpstr>
      <vt:lpstr>PowerPoint 簡報</vt:lpstr>
      <vt:lpstr>儲存檔案</vt:lpstr>
      <vt:lpstr>PowerPoint 簡報</vt:lpstr>
      <vt:lpstr>在長條圖上加上數字</vt:lpstr>
      <vt:lpstr>PowerPoint 簡報</vt:lpstr>
      <vt:lpstr>PowerPoint 簡報</vt:lpstr>
      <vt:lpstr>如何計算每年公司的員工累計數量</vt:lpstr>
      <vt:lpstr>如何計算每年公司的員工累計數量</vt:lpstr>
      <vt:lpstr>PowerPoint 簡報</vt:lpstr>
      <vt:lpstr>員工累計數量，沒有被累計</vt:lpstr>
      <vt:lpstr>如何糾錯員工累計數</vt:lpstr>
      <vt:lpstr>PowerPoint 簡報</vt:lpstr>
      <vt:lpstr>不要顯示員工累計數 而是顯示百分比</vt:lpstr>
      <vt:lpstr>但是百分比的值不是我們要的</vt:lpstr>
      <vt:lpstr>改成：當年男生人數/當年總人數</vt:lpstr>
      <vt:lpstr>改成：當年男生人數/當年總人數</vt:lpstr>
      <vt:lpstr>改成：當年男生人數/當年總人數</vt:lpstr>
      <vt:lpstr>PowerPoint 簡報</vt:lpstr>
      <vt:lpstr>設定顯示百分比的小數點位數為0</vt:lpstr>
      <vt:lpstr>設定顯示百分比的小數點位數為0</vt:lpstr>
      <vt:lpstr>成果圖</vt:lpstr>
      <vt:lpstr>PowerPoint 簡報</vt:lpstr>
      <vt:lpstr>1990年公司不到2萬人 2002年增加到20萬人</vt:lpstr>
      <vt:lpstr>但每年公司的男女比例一直保持在57%：43%</vt:lpstr>
      <vt:lpstr>商業智能 Business Intelligence, BI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2023-09-30T09:15:49Z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