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57"/>
  </p:notesMasterIdLst>
  <p:handoutMasterIdLst>
    <p:handoutMasterId r:id="rId58"/>
  </p:handoutMasterIdLst>
  <p:sldIdLst>
    <p:sldId id="565" r:id="rId3"/>
    <p:sldId id="925" r:id="rId4"/>
    <p:sldId id="926" r:id="rId5"/>
    <p:sldId id="944" r:id="rId6"/>
    <p:sldId id="947" r:id="rId7"/>
    <p:sldId id="950" r:id="rId8"/>
    <p:sldId id="842" r:id="rId9"/>
    <p:sldId id="841" r:id="rId10"/>
    <p:sldId id="929" r:id="rId11"/>
    <p:sldId id="923" r:id="rId12"/>
    <p:sldId id="890" r:id="rId13"/>
    <p:sldId id="930" r:id="rId14"/>
    <p:sldId id="891" r:id="rId15"/>
    <p:sldId id="843" r:id="rId16"/>
    <p:sldId id="892" r:id="rId17"/>
    <p:sldId id="844" r:id="rId18"/>
    <p:sldId id="893" r:id="rId19"/>
    <p:sldId id="894" r:id="rId20"/>
    <p:sldId id="845" r:id="rId21"/>
    <p:sldId id="846" r:id="rId22"/>
    <p:sldId id="847" r:id="rId23"/>
    <p:sldId id="895" r:id="rId24"/>
    <p:sldId id="848" r:id="rId25"/>
    <p:sldId id="924" r:id="rId26"/>
    <p:sldId id="849" r:id="rId27"/>
    <p:sldId id="856" r:id="rId28"/>
    <p:sldId id="898" r:id="rId29"/>
    <p:sldId id="896" r:id="rId30"/>
    <p:sldId id="897" r:id="rId31"/>
    <p:sldId id="853" r:id="rId32"/>
    <p:sldId id="899" r:id="rId33"/>
    <p:sldId id="857" r:id="rId34"/>
    <p:sldId id="854" r:id="rId35"/>
    <p:sldId id="927" r:id="rId36"/>
    <p:sldId id="928" r:id="rId37"/>
    <p:sldId id="869" r:id="rId38"/>
    <p:sldId id="870" r:id="rId39"/>
    <p:sldId id="919" r:id="rId40"/>
    <p:sldId id="922" r:id="rId41"/>
    <p:sldId id="900" r:id="rId42"/>
    <p:sldId id="931" r:id="rId43"/>
    <p:sldId id="901" r:id="rId44"/>
    <p:sldId id="932" r:id="rId45"/>
    <p:sldId id="934" r:id="rId46"/>
    <p:sldId id="933" r:id="rId47"/>
    <p:sldId id="935" r:id="rId48"/>
    <p:sldId id="936" r:id="rId49"/>
    <p:sldId id="937" r:id="rId50"/>
    <p:sldId id="938" r:id="rId51"/>
    <p:sldId id="939" r:id="rId52"/>
    <p:sldId id="940" r:id="rId53"/>
    <p:sldId id="941" r:id="rId54"/>
    <p:sldId id="942" r:id="rId55"/>
    <p:sldId id="943" r:id="rId5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10/1/2023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7706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122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3073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6127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7994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5701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3803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670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567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1460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328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9752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/>
          </a:bodyPr>
          <a:lstStyle>
            <a:lvl1pPr algn="ctr"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cupun.site/lecture/sql/example/sql/15-4.cs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836712"/>
            <a:ext cx="8136535" cy="4176464"/>
          </a:xfrm>
        </p:spPr>
        <p:txBody>
          <a:bodyPr>
            <a:normAutofit/>
          </a:bodyPr>
          <a:lstStyle/>
          <a:p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SQL+Tableau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提取商業智能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歷年經理的男女人數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65B1D0-4B2F-40BD-B6C2-54362079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/>
              <a:t>SELECT	</a:t>
            </a:r>
            <a:r>
              <a:rPr lang="en-US" altLang="zh-TW" sz="3200" dirty="0" err="1"/>
              <a:t>t_departments.dept_name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t_employees.gender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t_dept_manager.emp_no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t_dept_manager.from_date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t_dept_manager.to_date</a:t>
            </a:r>
            <a:r>
              <a:rPr lang="en-US" altLang="zh-TW" sz="3200" dirty="0"/>
              <a:t>,    t_year.y1,    case		when year(</a:t>
            </a:r>
            <a:r>
              <a:rPr lang="en-US" altLang="zh-TW" sz="3200" dirty="0" err="1"/>
              <a:t>t_dept_manager.from_date</a:t>
            </a:r>
            <a:r>
              <a:rPr lang="en-US" altLang="zh-TW" sz="3200" dirty="0"/>
              <a:t>)&lt;t_year.y1 and year(</a:t>
            </a:r>
            <a:r>
              <a:rPr lang="en-US" altLang="zh-TW" sz="3200" dirty="0" err="1"/>
              <a:t>t_dept_manager.to_date</a:t>
            </a:r>
            <a:r>
              <a:rPr lang="en-US" altLang="zh-TW" sz="3200" dirty="0"/>
              <a:t>)&gt;t_year.y1 then 1        else 0        end as </a:t>
            </a:r>
            <a:r>
              <a:rPr lang="en-US" altLang="zh-TW" sz="3200" dirty="0" err="1"/>
              <a:t>onjobFROM</a:t>
            </a:r>
            <a:r>
              <a:rPr lang="en-US" altLang="zh-TW" sz="3200" dirty="0"/>
              <a:t> 	(SELECT distinct year(</a:t>
            </a:r>
            <a:r>
              <a:rPr lang="en-US" altLang="zh-TW" sz="3200" dirty="0" err="1"/>
              <a:t>hire_date</a:t>
            </a:r>
            <a:r>
              <a:rPr lang="en-US" altLang="zh-TW" sz="3200" dirty="0"/>
              <a:t>) as y1 FROM  </a:t>
            </a:r>
            <a:r>
              <a:rPr lang="en-US" altLang="zh-TW" sz="3200" dirty="0" err="1"/>
              <a:t>t_employees</a:t>
            </a:r>
            <a:r>
              <a:rPr lang="en-US" altLang="zh-TW" sz="3200" dirty="0"/>
              <a:t> order by y1) AS </a:t>
            </a:r>
            <a:r>
              <a:rPr lang="en-US" altLang="zh-TW" sz="3200" dirty="0" err="1"/>
              <a:t>t_year</a:t>
            </a:r>
            <a:r>
              <a:rPr lang="en-US" altLang="zh-TW" sz="3200" dirty="0"/>
              <a:t>,	</a:t>
            </a:r>
            <a:r>
              <a:rPr lang="en-US" altLang="zh-TW" sz="3200" dirty="0" err="1"/>
              <a:t>t_dept_manager</a:t>
            </a:r>
            <a:r>
              <a:rPr lang="en-US" altLang="zh-TW" sz="3200" dirty="0"/>
              <a:t>,     </a:t>
            </a:r>
            <a:r>
              <a:rPr lang="en-US" altLang="zh-TW" sz="3200" dirty="0" err="1"/>
              <a:t>t_employees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t_departments</a:t>
            </a:r>
            <a:r>
              <a:rPr lang="en-US" altLang="zh-TW" sz="3200" dirty="0"/>
              <a:t>    where	</a:t>
            </a:r>
            <a:r>
              <a:rPr lang="en-US" altLang="zh-TW" sz="3200" dirty="0" err="1"/>
              <a:t>t_dept_manager.emp_no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t_employees.emp_no</a:t>
            </a:r>
            <a:r>
              <a:rPr lang="en-US" altLang="zh-TW" sz="3200" dirty="0"/>
              <a:t>	and    </a:t>
            </a:r>
            <a:r>
              <a:rPr lang="en-US" altLang="zh-TW" sz="3200" dirty="0" err="1"/>
              <a:t>t_dept_manager.dept_no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t_departments.dept_noorder</a:t>
            </a:r>
            <a:r>
              <a:rPr lang="en-US" altLang="zh-TW" sz="3200" dirty="0"/>
              <a:t> by </a:t>
            </a:r>
            <a:r>
              <a:rPr lang="en-US" altLang="zh-TW" sz="3200" dirty="0" err="1"/>
              <a:t>t_dept_manager.dept_no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t_employees.emp_no</a:t>
            </a:r>
            <a:r>
              <a:rPr lang="en-US" altLang="zh-TW" sz="3200" dirty="0"/>
              <a:t>, t_year.y1</a:t>
            </a:r>
            <a:br>
              <a:rPr lang="en-US" altLang="zh-TW" sz="3200" dirty="0"/>
            </a:br>
            <a:r>
              <a:rPr lang="en-US" altLang="zh-TW" sz="32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LIMIT 0, 1000000;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195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zh-TW" altLang="en-US" sz="4400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D99731A-E126-4624-A358-FF7FA1CA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2400"/>
            <a:ext cx="7216326" cy="6368325"/>
          </a:xfrm>
        </p:spPr>
      </p:pic>
    </p:spTree>
    <p:extLst>
      <p:ext uri="{BB962C8B-B14F-4D97-AF65-F5344CB8AC3E}">
        <p14:creationId xmlns:p14="http://schemas.microsoft.com/office/powerpoint/2010/main" val="258943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FA7A4A-E87E-4AE9-8011-2A6B7EA2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2454EC7-2D7C-4EAD-BCAC-8C24F163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72931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ffectLst/>
              </a:rPr>
              <a:t>1584</a:t>
            </a:r>
            <a:r>
              <a:rPr lang="zh-TW" altLang="en-US" dirty="0">
                <a:effectLst/>
              </a:rPr>
              <a:t>筆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5E0694-77A1-42E8-A657-693EBDE1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710"/>
            <a:ext cx="9144000" cy="597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3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把分析</a:t>
            </a:r>
            <a:r>
              <a:rPr lang="en-US" altLang="zh-CN" sz="6600" b="1" dirty="0" err="1"/>
              <a:t>sql</a:t>
            </a:r>
            <a:r>
              <a:rPr lang="zh-TW" altLang="en-US" sz="6600" b="1" dirty="0"/>
              <a:t>欄位</a:t>
            </a:r>
            <a:r>
              <a:rPr lang="zh-CN" altLang="en-US" sz="6600" b="1" dirty="0"/>
              <a:t>輸出成</a:t>
            </a:r>
            <a:endParaRPr lang="en-US" altLang="zh-CN" sz="6600" b="1" dirty="0"/>
          </a:p>
          <a:p>
            <a:r>
              <a:rPr lang="en-US" altLang="zh-CN" sz="6600" b="1" dirty="0"/>
              <a:t>csv</a:t>
            </a:r>
            <a:r>
              <a:rPr lang="zh-CN" altLang="en-US" sz="6600" b="1" dirty="0"/>
              <a:t>檔案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2119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輸出成</a:t>
            </a:r>
            <a:r>
              <a:rPr lang="en-US" altLang="zh-CN" dirty="0"/>
              <a:t>15-4.csv</a:t>
            </a:r>
            <a:r>
              <a:rPr lang="zh-CN" altLang="en-US" dirty="0"/>
              <a:t>檔案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043A32-8B5C-4202-88B2-EF715A4F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ffectLst/>
                <a:hlinkClick r:id="rId2"/>
              </a:rPr>
              <a:t>https://acupun.site/lecture/sql/example/sql/15-4.csv</a:t>
            </a:r>
            <a:endParaRPr lang="en-US" altLang="zh-TW" sz="2400" dirty="0">
              <a:effectLst/>
            </a:endParaRPr>
          </a:p>
          <a:p>
            <a:endParaRPr lang="zh-TW" altLang="en-US" dirty="0"/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112D9CA1-A047-4ADB-BAB3-FBD9B8040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2392896"/>
            <a:ext cx="900905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7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打開</a:t>
            </a:r>
            <a:r>
              <a:rPr lang="en-US" altLang="zh-CN" sz="6600" b="1" dirty="0"/>
              <a:t>tableau</a:t>
            </a:r>
          </a:p>
          <a:p>
            <a:r>
              <a:rPr lang="zh-CN" altLang="en-US" sz="6600" b="1" dirty="0"/>
              <a:t>匯入</a:t>
            </a:r>
            <a:r>
              <a:rPr lang="en-US" altLang="zh-CN" sz="6600" b="1" dirty="0"/>
              <a:t>15-4.csv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6313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新增一個</a:t>
            </a:r>
            <a:r>
              <a:rPr lang="en-US" altLang="zh-CN" dirty="0"/>
              <a:t>new</a:t>
            </a:r>
            <a:r>
              <a:rPr lang="zh-CN" altLang="en-US" dirty="0"/>
              <a:t>新的</a:t>
            </a:r>
            <a:r>
              <a:rPr lang="en-US" altLang="zh-CN" dirty="0"/>
              <a:t>tableau</a:t>
            </a:r>
            <a:r>
              <a:rPr lang="zh-CN" altLang="en-US" dirty="0"/>
              <a:t>專案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用網頁方式來編輯</a:t>
            </a:r>
            <a:r>
              <a:rPr lang="en-US" altLang="zh-CN" sz="4000" dirty="0"/>
              <a:t>(</a:t>
            </a:r>
            <a:r>
              <a:rPr lang="zh-CN" altLang="en-US" sz="4000" dirty="0"/>
              <a:t>雲端</a:t>
            </a:r>
            <a:r>
              <a:rPr lang="en-US" altLang="zh-CN" sz="4000" dirty="0"/>
              <a:t>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42FF0F-B571-438E-981B-77D7E84B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24" y="2265315"/>
            <a:ext cx="741904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8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新增一個</a:t>
            </a:r>
            <a:r>
              <a:rPr lang="en-US" altLang="zh-CN" dirty="0"/>
              <a:t>new</a:t>
            </a:r>
            <a:r>
              <a:rPr lang="zh-CN" altLang="en-US" dirty="0"/>
              <a:t>新的</a:t>
            </a:r>
            <a:r>
              <a:rPr lang="en-US" altLang="zh-CN" dirty="0"/>
              <a:t>tableau</a:t>
            </a:r>
            <a:r>
              <a:rPr lang="zh-CN" altLang="en-US" dirty="0"/>
              <a:t>專案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資料：新增資料來源</a:t>
            </a:r>
            <a:endParaRPr lang="zh-TW" altLang="en-US" sz="4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F3FE94D-7B23-4888-8878-9FB02DCF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22" y="2276872"/>
            <a:ext cx="7008954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新增一個</a:t>
            </a:r>
            <a:r>
              <a:rPr lang="en-US" altLang="zh-CN" dirty="0"/>
              <a:t>new</a:t>
            </a:r>
            <a:r>
              <a:rPr lang="zh-CN" altLang="en-US" dirty="0"/>
              <a:t>新的</a:t>
            </a:r>
            <a:r>
              <a:rPr lang="en-US" altLang="zh-CN" dirty="0"/>
              <a:t>tableau</a:t>
            </a:r>
            <a:r>
              <a:rPr lang="zh-CN" altLang="en-US" dirty="0"/>
              <a:t>專案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拖曵</a:t>
            </a:r>
            <a:r>
              <a:rPr lang="en-US" altLang="zh-CN" sz="4000" dirty="0"/>
              <a:t>15-4.csv</a:t>
            </a:r>
          </a:p>
          <a:p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F1CA3E-B38B-4A48-B2C4-8D076B43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047"/>
            <a:ext cx="4200000" cy="21619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E40701-6DD1-430E-B56B-07CE2AF7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5" y="2924944"/>
            <a:ext cx="5945166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1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看欄位的格式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數值格式，文字格式</a:t>
            </a:r>
            <a:endParaRPr lang="zh-TW" altLang="en-US" sz="4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4A300C6-1B06-45B6-8BFD-8A26ADBA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33247"/>
            <a:ext cx="6713761" cy="44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44974F-04F8-4F1F-9FFA-2618CE13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FE5CA04-7711-48E6-AF40-32B68A58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目標</a:t>
            </a:r>
            <a:r>
              <a:rPr lang="en-US" altLang="zh-CN" dirty="0"/>
              <a:t>1</a:t>
            </a:r>
            <a:r>
              <a:rPr lang="zh-CN" altLang="en-US" dirty="0"/>
              <a:t>：歷年經理的男女人數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29C22A-5BDC-43FD-AB07-5C3CC6AC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588335"/>
            <a:ext cx="8964488" cy="51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51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從設定資料來源</a:t>
            </a:r>
            <a:r>
              <a:rPr lang="en-US" altLang="zh-CN" dirty="0"/>
              <a:t>tab</a:t>
            </a:r>
            <a:br>
              <a:rPr lang="en-US" altLang="zh-CN" dirty="0"/>
            </a:br>
            <a:r>
              <a:rPr lang="zh-CN" altLang="en-US" dirty="0"/>
              <a:t>切換到</a:t>
            </a:r>
            <a:r>
              <a:rPr lang="en-US" altLang="zh-CN" dirty="0"/>
              <a:t>sheet1 tab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92754F-809B-4B86-BF28-75402689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79276"/>
            <a:ext cx="736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1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sheet1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圖表</a:t>
            </a:r>
            <a:r>
              <a:rPr lang="en-US" altLang="zh-TW" dirty="0">
                <a:sym typeface="Wingdings" panose="05000000000000000000" pitchFamily="2" charset="2"/>
              </a:rPr>
              <a:t>15-4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567E8EE-8AC5-47C5-9C22-D3D3B2AA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38688"/>
            <a:ext cx="7344816" cy="56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8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916832"/>
            <a:ext cx="8244916" cy="223224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設定</a:t>
            </a:r>
            <a:r>
              <a:rPr lang="en-US" altLang="zh-CN" sz="6600" b="1" dirty="0"/>
              <a:t>tableau</a:t>
            </a:r>
            <a:r>
              <a:rPr lang="zh-CN" altLang="en-US" sz="6600" b="1" dirty="0"/>
              <a:t>圖表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0554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C410FE-F382-4DBE-94A1-0905D252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F5C716-0775-4474-BA31-C652EE3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『y1』</a:t>
            </a:r>
            <a:r>
              <a:rPr lang="zh-CN" altLang="en-US" dirty="0"/>
              <a:t>拖曵到</a:t>
            </a:r>
            <a:r>
              <a:rPr lang="en-US" altLang="zh-CN" dirty="0"/>
              <a:t>column(</a:t>
            </a:r>
            <a:r>
              <a:rPr lang="zh-CN" altLang="en-US" dirty="0"/>
              <a:t>欄位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column </a:t>
            </a:r>
            <a:r>
              <a:rPr lang="zh-CN" altLang="en-US" dirty="0"/>
              <a:t>就是 </a:t>
            </a:r>
            <a:r>
              <a:rPr lang="en-US" altLang="zh-CN" dirty="0"/>
              <a:t>x,</a:t>
            </a:r>
            <a:r>
              <a:rPr lang="zh-CN" altLang="en-US" dirty="0"/>
              <a:t>水平軸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5F5F02-D67C-4D47-A8FE-74505580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558"/>
            <a:ext cx="9144000" cy="50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3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6E685E-C924-46CC-8A75-C9E54CE8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5210633-A147-448F-95D9-C2158381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y1</a:t>
            </a:r>
            <a:r>
              <a:rPr lang="zh-CN" altLang="en-US" dirty="0"/>
              <a:t>數據格式：維度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8264E2-E552-45B8-B9FD-2F8DB1836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1221413"/>
            <a:ext cx="8496944" cy="563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52DA7B-BE88-4689-84B9-11B400C2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14F788-8E84-4035-A981-4EA5DD99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dirty="0"/>
              <a:t>把在職人數</a:t>
            </a:r>
            <a:r>
              <a:rPr lang="en-US" altLang="zh-CN" sz="4900" dirty="0"/>
              <a:t>『</a:t>
            </a:r>
            <a:r>
              <a:rPr lang="en-US" altLang="zh-CN" sz="4900" dirty="0" err="1"/>
              <a:t>onjob</a:t>
            </a:r>
            <a:r>
              <a:rPr lang="en-US" altLang="zh-CN" sz="4900" dirty="0"/>
              <a:t>』</a:t>
            </a:r>
            <a:r>
              <a:rPr lang="zh-CN" altLang="en-US" sz="4900" dirty="0"/>
              <a:t>拖曵到</a:t>
            </a:r>
            <a:r>
              <a:rPr lang="en-US" altLang="zh-CN" sz="4900" dirty="0"/>
              <a:t>row</a:t>
            </a:r>
            <a:br>
              <a:rPr lang="en-US" altLang="zh-CN" dirty="0"/>
            </a:br>
            <a:r>
              <a:rPr lang="en-US" altLang="zh-CN" dirty="0" err="1"/>
              <a:t>row</a:t>
            </a:r>
            <a:r>
              <a:rPr lang="en-US" altLang="zh-CN" dirty="0"/>
              <a:t> </a:t>
            </a:r>
            <a:r>
              <a:rPr lang="zh-CN" altLang="en-US" dirty="0"/>
              <a:t>就是 </a:t>
            </a:r>
            <a:r>
              <a:rPr lang="en-US" altLang="zh-CN" dirty="0"/>
              <a:t>y, </a:t>
            </a:r>
            <a:r>
              <a:rPr lang="zh-CN" altLang="en-US" dirty="0"/>
              <a:t>縱軸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FA3194-AAD8-4153-B97F-8190129B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" y="1434867"/>
            <a:ext cx="9144000" cy="5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18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每條圖</a:t>
            </a:r>
            <a:endParaRPr lang="en-US" altLang="zh-CN" sz="6600" b="1" dirty="0"/>
          </a:p>
          <a:p>
            <a:r>
              <a:rPr lang="zh-CN" altLang="en-US" sz="6600" b="1" dirty="0"/>
              <a:t>用性別特徵來分割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888925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5F1AE62-19DD-4DCE-BD6E-D76737CC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詳細資料：就是每一條圖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C90579-B3F9-4EED-834C-97F5A44D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每條長條圖用性別特徵來分割</a:t>
            </a:r>
            <a:br>
              <a:rPr lang="en-US" altLang="zh-CN" dirty="0"/>
            </a:br>
            <a:r>
              <a:rPr lang="zh-CN" altLang="en-US" sz="5300" dirty="0"/>
              <a:t>拖曵</a:t>
            </a:r>
            <a:r>
              <a:rPr lang="en-US" altLang="zh-CN" sz="5300" dirty="0"/>
              <a:t>【</a:t>
            </a:r>
            <a:r>
              <a:rPr lang="zh-CN" altLang="en-US" sz="5300" dirty="0"/>
              <a:t>性別</a:t>
            </a:r>
            <a:r>
              <a:rPr lang="en-US" altLang="zh-CN" sz="5300" dirty="0"/>
              <a:t>gender】</a:t>
            </a:r>
            <a:r>
              <a:rPr lang="en-US" altLang="zh-CN" sz="5300" dirty="0">
                <a:sym typeface="Wingdings" panose="05000000000000000000" pitchFamily="2" charset="2"/>
              </a:rPr>
              <a:t></a:t>
            </a:r>
            <a:r>
              <a:rPr lang="zh-CN" altLang="en-US" sz="5300" dirty="0">
                <a:sym typeface="Wingdings" panose="05000000000000000000" pitchFamily="2" charset="2"/>
              </a:rPr>
              <a:t>詳細資料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317AC0-9BE8-4B23-9622-E43ED2E3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752" y="1570464"/>
            <a:ext cx="9144000" cy="505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02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設定每條圖根據不同性別顯示不同顏色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092D5B-866A-4020-8A9E-90A61BB4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257" y="1603826"/>
            <a:ext cx="9144000" cy="52578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方法</a:t>
            </a:r>
            <a:r>
              <a:rPr lang="en-US" altLang="zh-CN" sz="3200" dirty="0"/>
              <a:t>1</a:t>
            </a:r>
            <a:r>
              <a:rPr lang="zh-CN" altLang="en-US" sz="3200" dirty="0"/>
              <a:t>：拖曵性別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>
                <a:sym typeface="Wingdings" panose="05000000000000000000" pitchFamily="2" charset="2"/>
              </a:rPr>
              <a:t>顏色</a:t>
            </a:r>
            <a:endParaRPr lang="zh-TW" altLang="en-US" sz="32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A35433D-A09D-4AB6-A60F-3BE8E134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50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15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設定每條長條圖顏色</a:t>
            </a:r>
            <a:endParaRPr lang="en-US" altLang="zh-CN" sz="6600" b="1" dirty="0"/>
          </a:p>
          <a:p>
            <a:r>
              <a:rPr lang="zh-CN" altLang="en-US" sz="6600" b="1" dirty="0"/>
              <a:t>藍色：男生</a:t>
            </a:r>
            <a:endParaRPr lang="en-US" altLang="zh-CN" sz="6600" b="1" dirty="0"/>
          </a:p>
          <a:p>
            <a:r>
              <a:rPr lang="zh-CN" altLang="en-US" sz="6600" b="1" dirty="0"/>
              <a:t>紅色：女生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315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C44974F-04F8-4F1F-9FFA-2618CE13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FE5CA04-7711-48E6-AF40-32B68A58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目標</a:t>
            </a:r>
            <a:r>
              <a:rPr lang="en-US" altLang="zh-CN" dirty="0"/>
              <a:t>1</a:t>
            </a:r>
            <a:r>
              <a:rPr lang="zh-CN" altLang="en-US" dirty="0"/>
              <a:t>：歷年經理的男女人數</a:t>
            </a:r>
            <a:endParaRPr lang="zh-TW" altLang="en-US" dirty="0"/>
          </a:p>
        </p:txBody>
      </p:sp>
      <p:pic>
        <p:nvPicPr>
          <p:cNvPr id="5" name="內容版面配置區 10">
            <a:extLst>
              <a:ext uri="{FF2B5EF4-FFF2-40B4-BE49-F238E27FC236}">
                <a16:creationId xmlns:a16="http://schemas.microsoft.com/office/drawing/2014/main" id="{0598250E-CCC8-4BC9-A912-AC044FB6C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7638"/>
            <a:ext cx="595792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20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3131840" cy="5257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最右側</a:t>
            </a:r>
            <a:endParaRPr lang="en-US" altLang="zh-CN" sz="2800" dirty="0"/>
          </a:p>
          <a:p>
            <a:r>
              <a:rPr lang="zh-CN" altLang="en-US" sz="2800" dirty="0"/>
              <a:t>滑鼠右鍵</a:t>
            </a:r>
            <a:endParaRPr lang="en-US" altLang="zh-CN" sz="2800" dirty="0"/>
          </a:p>
          <a:p>
            <a:r>
              <a:rPr lang="zh-CN" altLang="en-US" sz="2800" dirty="0"/>
              <a:t>編輯顏色</a:t>
            </a:r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設定每條長條圖顏色，</a:t>
            </a:r>
            <a:br>
              <a:rPr lang="en-US" altLang="zh-CN" dirty="0"/>
            </a:br>
            <a:r>
              <a:rPr lang="zh-CN" altLang="en-US" dirty="0"/>
              <a:t>藍色：男生，紅色：女生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E6A17A-0004-4229-BDBE-9906118E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2" y="3067524"/>
            <a:ext cx="1790476" cy="3790476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2F1DFD2-3C1A-4190-B33C-6D574F437A76}"/>
              </a:ext>
            </a:extLst>
          </p:cNvPr>
          <p:cNvSpPr txBox="1">
            <a:spLocks/>
          </p:cNvSpPr>
          <p:nvPr/>
        </p:nvSpPr>
        <p:spPr>
          <a:xfrm>
            <a:off x="2915816" y="1600200"/>
            <a:ext cx="6336704" cy="52578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  <a:defRPr lang="zh-TW"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lang="zh-TW" sz="4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4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 </a:t>
            </a:r>
            <a:r>
              <a:rPr lang="zh-CN" altLang="en-US" sz="3200" dirty="0"/>
              <a:t>點按</a:t>
            </a:r>
            <a:r>
              <a:rPr lang="en-US" altLang="zh-CN" sz="3200" dirty="0"/>
              <a:t>[M]</a:t>
            </a:r>
            <a:r>
              <a:rPr lang="zh-CN" altLang="en-US" sz="3200" dirty="0"/>
              <a:t>，選擇調色盤</a:t>
            </a:r>
            <a:endParaRPr lang="en-US" altLang="zh-CN" sz="3200" dirty="0"/>
          </a:p>
          <a:p>
            <a:r>
              <a:rPr lang="zh-CN" altLang="en-US" sz="3200" dirty="0"/>
              <a:t>做完，直接打</a:t>
            </a:r>
            <a:r>
              <a:rPr lang="en-US" altLang="zh-CN" sz="3200" dirty="0"/>
              <a:t>『x』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12F259-15A7-4CD7-A731-9EB9CC4D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20" y="2859948"/>
            <a:ext cx="4906544" cy="410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4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3131840" cy="5257800"/>
          </a:xfrm>
        </p:spPr>
        <p:txBody>
          <a:bodyPr>
            <a:normAutofit/>
          </a:bodyPr>
          <a:lstStyle/>
          <a:p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設定每條長條圖顏色，</a:t>
            </a:r>
            <a:br>
              <a:rPr lang="en-US" altLang="zh-CN" dirty="0"/>
            </a:br>
            <a:r>
              <a:rPr lang="zh-CN" altLang="en-US" dirty="0"/>
              <a:t>藍色：男生，紅色：女生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835AD0-AF45-432D-B7ED-07234C6E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" y="1556792"/>
            <a:ext cx="922553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48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Line</a:t>
            </a:r>
            <a:r>
              <a:rPr lang="zh-CN" altLang="en-US" sz="6600" b="1" dirty="0"/>
              <a:t>圖改成區域圖</a:t>
            </a:r>
            <a:endParaRPr lang="en-US" altLang="zh-CN" sz="6600" b="1" dirty="0"/>
          </a:p>
          <a:p>
            <a:r>
              <a:rPr lang="en-US" altLang="zh-CN" sz="6600" b="1" dirty="0"/>
              <a:t>Area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4145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點按</a:t>
            </a:r>
            <a:r>
              <a:rPr lang="en-US" altLang="zh-CN" sz="3600" dirty="0"/>
              <a:t>『</a:t>
            </a:r>
            <a:r>
              <a:rPr lang="zh-CN" altLang="en-US" sz="3600" dirty="0"/>
              <a:t>大小</a:t>
            </a:r>
            <a:r>
              <a:rPr lang="en-US" altLang="zh-CN" sz="3600" dirty="0"/>
              <a:t>size』</a:t>
            </a:r>
            <a:r>
              <a:rPr lang="zh-CN" altLang="en-US" sz="3600" dirty="0"/>
              <a:t>，拖曵拉</a:t>
            </a:r>
            <a:r>
              <a:rPr lang="en-US" altLang="zh-CN" sz="3600" dirty="0"/>
              <a:t>bar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改成區域圖</a:t>
            </a:r>
            <a:r>
              <a:rPr lang="en-US" altLang="zh-CN" dirty="0"/>
              <a:t>Area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5D1DC6-EEC0-4272-B471-61805E59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116"/>
            <a:ext cx="9144000" cy="562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57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93E5375-AE91-4EF3-B324-6942343E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829B925-C702-4CFE-A8E4-2DF85A0A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1996</a:t>
            </a:r>
            <a:r>
              <a:rPr lang="zh-CN" altLang="en-US" dirty="0"/>
              <a:t>年：有</a:t>
            </a:r>
            <a:r>
              <a:rPr lang="en-US" altLang="zh-CN" dirty="0"/>
              <a:t>64</a:t>
            </a:r>
            <a:r>
              <a:rPr lang="zh-CN" altLang="en-US" dirty="0"/>
              <a:t>位男性經理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22A98-796C-4ED0-9C1A-30915C97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42" y="1447800"/>
            <a:ext cx="944704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57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ABC2B0-4A6D-4D7A-9A8C-D09679D9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F111F48-B3BF-47DB-B139-229699CA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1996</a:t>
            </a:r>
            <a:r>
              <a:rPr lang="zh-CN" altLang="en-US" dirty="0"/>
              <a:t>年：有</a:t>
            </a:r>
            <a:r>
              <a:rPr lang="en-US" altLang="zh-CN" dirty="0"/>
              <a:t>44</a:t>
            </a:r>
            <a:r>
              <a:rPr lang="zh-CN" altLang="en-US" dirty="0"/>
              <a:t>位女性經理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54C03C-FD32-4D15-A99F-6F4DF100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548"/>
            <a:ext cx="9226488" cy="49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先儲存檔案</a:t>
            </a:r>
            <a:endParaRPr lang="en-US" altLang="zh-CN" sz="6600" b="1" dirty="0"/>
          </a:p>
          <a:p>
            <a:r>
              <a:rPr lang="zh-CN" altLang="en-US" sz="6600" b="1" dirty="0"/>
              <a:t>否則過了幾分鐘斷線檔案消失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74894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5257800"/>
          </a:xfrm>
        </p:spPr>
        <p:txBody>
          <a:bodyPr/>
          <a:lstStyle/>
          <a:p>
            <a:r>
              <a:rPr lang="zh-CN" altLang="en-US" dirty="0"/>
              <a:t>檔案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發布為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儲存檔案</a:t>
            </a:r>
            <a:endParaRPr lang="zh-TW" altLang="en-US" sz="6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2EE9BF-BF80-42E6-938D-13EDCBA9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98" y="2348880"/>
            <a:ext cx="4633714" cy="34563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E15D2A-65FD-4922-BE90-BE9B57D4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880078"/>
            <a:ext cx="4986980" cy="2825522"/>
          </a:xfrm>
          <a:prstGeom prst="rect">
            <a:avLst/>
          </a:prstGeom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B32CCDA-E2A2-4F4E-AF28-E241641E096A}"/>
              </a:ext>
            </a:extLst>
          </p:cNvPr>
          <p:cNvSpPr txBox="1">
            <a:spLocks/>
          </p:cNvSpPr>
          <p:nvPr/>
        </p:nvSpPr>
        <p:spPr>
          <a:xfrm>
            <a:off x="4655731" y="1600200"/>
            <a:ext cx="4572000" cy="52578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  <a:defRPr lang="zh-TW"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lang="zh-TW" sz="4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4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名稱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15-4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891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視覺化後的商業智能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00447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79DC7-AF1C-448C-A57E-C5C3A016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結合</a:t>
            </a:r>
            <a:r>
              <a:rPr lang="en-US" altLang="zh-CN" dirty="0"/>
              <a:t>『SQL + Tableau』</a:t>
            </a:r>
          </a:p>
          <a:p>
            <a:pPr lvl="1"/>
            <a:r>
              <a:rPr lang="zh-CN" altLang="en-US" dirty="0"/>
              <a:t>能夠洞察到很多商業行為背後的訊息</a:t>
            </a:r>
            <a:endParaRPr lang="en-US" altLang="zh-CN" dirty="0"/>
          </a:p>
          <a:p>
            <a:pPr lvl="1"/>
            <a:r>
              <a:rPr lang="zh-CN" altLang="en-US" dirty="0"/>
              <a:t>能夠提取到很多的商業智能</a:t>
            </a:r>
            <a:endParaRPr lang="en-US" altLang="zh-CN" dirty="0"/>
          </a:p>
          <a:p>
            <a:pPr lvl="1"/>
            <a:r>
              <a:rPr lang="en-US" altLang="zh-TW" dirty="0"/>
              <a:t>Business Intelligence, BI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6891247-CD00-40BB-BC28-0C57C97D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dirty="0"/>
              <a:t>商業智能</a:t>
            </a:r>
            <a:br>
              <a:rPr lang="en-US" altLang="zh-CN" sz="4900" dirty="0"/>
            </a:br>
            <a:r>
              <a:rPr lang="en-US" altLang="zh-TW" sz="4900" dirty="0"/>
              <a:t>Business Intelligence, BI</a:t>
            </a:r>
            <a:endParaRPr lang="zh-TW" altLang="en-US" sz="4900" dirty="0"/>
          </a:p>
        </p:txBody>
      </p:sp>
    </p:spTree>
    <p:extLst>
      <p:ext uri="{BB962C8B-B14F-4D97-AF65-F5344CB8AC3E}">
        <p14:creationId xmlns:p14="http://schemas.microsoft.com/office/powerpoint/2010/main" val="36807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93E5375-AE91-4EF3-B324-6942343E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829B925-C702-4CFE-A8E4-2DF85A0A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1996</a:t>
            </a:r>
            <a:r>
              <a:rPr lang="zh-CN" altLang="en-US" dirty="0"/>
              <a:t>年：有</a:t>
            </a:r>
            <a:r>
              <a:rPr lang="en-US" altLang="zh-CN" dirty="0"/>
              <a:t>64</a:t>
            </a:r>
            <a:r>
              <a:rPr lang="zh-CN" altLang="en-US" dirty="0"/>
              <a:t>位男性經理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22A98-796C-4ED0-9C1A-30915C97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42" y="1447800"/>
            <a:ext cx="944704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34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417646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為每個部門</a:t>
            </a:r>
            <a:endParaRPr lang="en-US" altLang="zh-CN" sz="6600" b="1" dirty="0"/>
          </a:p>
          <a:p>
            <a:r>
              <a:rPr lang="zh-CN" altLang="en-US" sz="6600" b="1" dirty="0"/>
              <a:t>建立男女人數</a:t>
            </a:r>
            <a:endParaRPr lang="en-US" altLang="zh-CN" sz="6600" b="1" dirty="0"/>
          </a:p>
          <a:p>
            <a:r>
              <a:rPr lang="zh-CN" altLang="en-US" sz="6600" b="1" dirty="0"/>
              <a:t>的比較圖表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406399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5496" y="1196752"/>
            <a:ext cx="9108504" cy="4680520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b="1" dirty="0"/>
              <a:t>方法：</a:t>
            </a:r>
            <a:endParaRPr lang="en-US" altLang="zh-CN" sz="6600" b="1" dirty="0"/>
          </a:p>
          <a:p>
            <a:r>
              <a:rPr lang="zh-CN" altLang="en-US" sz="6000" b="1" dirty="0"/>
              <a:t>加入</a:t>
            </a:r>
            <a:r>
              <a:rPr lang="en-US" altLang="zh-CN" sz="6000" b="1" dirty="0"/>
              <a:t>【</a:t>
            </a:r>
            <a:r>
              <a:rPr lang="zh-CN" altLang="en-US" sz="6000" b="1" dirty="0"/>
              <a:t>篩選器</a:t>
            </a:r>
            <a:r>
              <a:rPr lang="en-US" altLang="zh-CN" sz="6000" b="1" dirty="0"/>
              <a:t>】</a:t>
            </a:r>
            <a:r>
              <a:rPr lang="zh-CN" altLang="en-US" sz="6000" b="1" dirty="0"/>
              <a:t>部門名稱</a:t>
            </a:r>
            <a:endParaRPr lang="en-US" altLang="zh-CN" sz="6000" b="1" dirty="0"/>
          </a:p>
          <a:p>
            <a:r>
              <a:rPr lang="zh-CN" altLang="en-US" sz="6000" b="1" dirty="0"/>
              <a:t>可以以部門，來篩選圖表</a:t>
            </a:r>
            <a:endParaRPr lang="en-US" altLang="zh-CN" sz="6000" b="1" dirty="0"/>
          </a:p>
          <a:p>
            <a:r>
              <a:rPr lang="en-US" altLang="zh-CN" sz="6000" b="1" dirty="0"/>
              <a:t>filter</a:t>
            </a:r>
            <a:endParaRPr lang="zh-TW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59658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C9F36C-6996-46CA-A560-E87891675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908720"/>
            <a:ext cx="9036496" cy="609739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612304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設定</a:t>
            </a:r>
            <a:r>
              <a:rPr lang="en-US" altLang="zh-CN" sz="4400" dirty="0" err="1"/>
              <a:t>dept_name</a:t>
            </a:r>
            <a:r>
              <a:rPr lang="zh-CN" altLang="en-US" sz="4400" dirty="0"/>
              <a:t>為篩選器</a:t>
            </a:r>
            <a:r>
              <a:rPr lang="en-US" altLang="zh-CN" sz="4400" dirty="0"/>
              <a:t>filter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09581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31F059D-8736-4E30-AF26-1E3D1BDF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0F1ED0-CCDD-4297-93D2-C5D7D927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勾選：顯示篩選條件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30DD75-3A1D-46E9-9F6E-9A6A3786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212"/>
            <a:ext cx="9144000" cy="52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16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5496" y="1196752"/>
            <a:ext cx="9108504" cy="4680520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各部門的男女經理人數比較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192489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Marketing</a:t>
            </a:r>
            <a:r>
              <a:rPr lang="zh-CN" altLang="en-US" dirty="0"/>
              <a:t>行銷部門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D1C9CE-0D15-469D-9009-11F351D3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700" y="1484784"/>
            <a:ext cx="9433400" cy="54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1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Production</a:t>
            </a:r>
            <a:r>
              <a:rPr lang="zh-CN" altLang="en-US" dirty="0"/>
              <a:t>生產部門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9884FF-1908-43E5-9CA9-3F822EB57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22" y="1429000"/>
            <a:ext cx="9417250" cy="5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4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Quality Management</a:t>
            </a:r>
            <a:br>
              <a:rPr lang="en-US" altLang="zh-CN" dirty="0"/>
            </a:br>
            <a:r>
              <a:rPr lang="zh-CN" altLang="en-US" dirty="0"/>
              <a:t>品管部門的男女經理人數比較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8C3DE5-0A08-406C-802B-A52155AB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52" y="1422468"/>
            <a:ext cx="9304587" cy="54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47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Research</a:t>
            </a:r>
            <a:r>
              <a:rPr lang="zh-CN" altLang="en-US" dirty="0"/>
              <a:t>研究部門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757AA1-951E-4A8B-B94C-C469DD7C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" y="1422468"/>
            <a:ext cx="9129468" cy="528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00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Sales</a:t>
            </a:r>
            <a:r>
              <a:rPr lang="zh-CN" altLang="en-US" dirty="0"/>
              <a:t>業務銷售部門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001EC-CFFE-4746-BFFB-DBC998AA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555576"/>
            <a:ext cx="939489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6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Sales</a:t>
            </a:r>
            <a:r>
              <a:rPr lang="zh-CN" altLang="en-US" dirty="0"/>
              <a:t>業務銷售部門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4001EC-CFFE-4746-BFFB-DBC998AA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555576"/>
            <a:ext cx="939489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Customers Service</a:t>
            </a:r>
            <a:r>
              <a:rPr lang="zh-CN" altLang="en-US" dirty="0"/>
              <a:t>客服部門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3BAA03-11C9-452B-9C28-F3AAEC266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57" y="1612667"/>
            <a:ext cx="9036496" cy="51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20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Development</a:t>
            </a:r>
            <a:r>
              <a:rPr lang="zh-CN" altLang="en-US" dirty="0"/>
              <a:t>發展部門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0F5524-6767-4E60-8D23-FBACCB2A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369619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671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0BD6F2-5FDE-45C4-BB5A-00325C570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5578"/>
            <a:ext cx="9322124" cy="527002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Finance</a:t>
            </a:r>
            <a:r>
              <a:rPr lang="zh-CN" altLang="en-US" dirty="0"/>
              <a:t>財務部門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808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Human Resources</a:t>
            </a:r>
            <a:r>
              <a:rPr lang="zh-CN" altLang="en-US" dirty="0"/>
              <a:t>人資部門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992477-5EE2-41E1-810C-BB5434C7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476"/>
            <a:ext cx="9187290" cy="52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36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6BBB13-F5C7-4AEB-8161-DE6927B2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因為以下幾個部門縮編</a:t>
            </a:r>
            <a:endParaRPr lang="en-US" altLang="zh-CN" dirty="0"/>
          </a:p>
          <a:p>
            <a:pPr lvl="1"/>
            <a:r>
              <a:rPr lang="en-US" altLang="zh-CN" dirty="0"/>
              <a:t>Marketing</a:t>
            </a:r>
            <a:r>
              <a:rPr lang="zh-CN" altLang="en-US" dirty="0"/>
              <a:t>行銷部門</a:t>
            </a:r>
            <a:endParaRPr lang="en-US" altLang="zh-CN" dirty="0"/>
          </a:p>
          <a:p>
            <a:pPr lvl="1"/>
            <a:r>
              <a:rPr lang="en-US" altLang="zh-CN" dirty="0"/>
              <a:t>Production</a:t>
            </a:r>
            <a:r>
              <a:rPr lang="zh-CN" altLang="en-US" dirty="0"/>
              <a:t>生產部門</a:t>
            </a:r>
            <a:endParaRPr lang="en-US" altLang="zh-CN" dirty="0"/>
          </a:p>
          <a:p>
            <a:pPr lvl="1"/>
            <a:r>
              <a:rPr lang="en-US" altLang="zh-CN" dirty="0"/>
              <a:t>Quality Management</a:t>
            </a:r>
            <a:r>
              <a:rPr lang="zh-CN" altLang="en-US" dirty="0"/>
              <a:t>品管部門</a:t>
            </a:r>
            <a:endParaRPr lang="en-US" altLang="zh-CN" dirty="0"/>
          </a:p>
          <a:p>
            <a:pPr lvl="1"/>
            <a:r>
              <a:rPr lang="en-US" altLang="zh-CN" dirty="0"/>
              <a:t>Research</a:t>
            </a:r>
            <a:r>
              <a:rPr lang="zh-CN" altLang="en-US" dirty="0"/>
              <a:t>研究部門</a:t>
            </a:r>
            <a:endParaRPr lang="en-US" altLang="zh-CN" dirty="0"/>
          </a:p>
          <a:p>
            <a:pPr lvl="1"/>
            <a:r>
              <a:rPr lang="en-US" altLang="zh-CN" dirty="0"/>
              <a:t>Sales</a:t>
            </a:r>
            <a:r>
              <a:rPr lang="zh-CN" altLang="en-US" dirty="0"/>
              <a:t>業務銷售部門</a:t>
            </a:r>
            <a:endParaRPr lang="en-US" altLang="zh-CN" dirty="0"/>
          </a:p>
          <a:p>
            <a:pPr lvl="1"/>
            <a:r>
              <a:rPr lang="en-US" altLang="zh-CN" dirty="0"/>
              <a:t>Customers Service</a:t>
            </a:r>
            <a:r>
              <a:rPr lang="zh-CN" altLang="en-US" dirty="0"/>
              <a:t>客服部門</a:t>
            </a:r>
            <a:endParaRPr lang="en-US" altLang="zh-CN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為什麼</a:t>
            </a:r>
            <a:r>
              <a:rPr lang="en-US" altLang="zh-CN" dirty="0"/>
              <a:t>1996</a:t>
            </a:r>
            <a:r>
              <a:rPr lang="zh-CN" altLang="en-US" dirty="0"/>
              <a:t>～</a:t>
            </a:r>
            <a:r>
              <a:rPr lang="en-US" altLang="zh-CN" dirty="0"/>
              <a:t>2000</a:t>
            </a:r>
            <a:br>
              <a:rPr lang="en-US" altLang="zh-CN" dirty="0"/>
            </a:br>
            <a:r>
              <a:rPr lang="zh-CN" altLang="en-US" dirty="0"/>
              <a:t>公司的經理人數縮編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536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00BD6F2-5FDE-45C4-BB5A-00325C570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5578"/>
            <a:ext cx="9322124" cy="527002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9DD9C8A6-D46E-4A2B-B4ED-FB555E2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Finance</a:t>
            </a:r>
            <a:r>
              <a:rPr lang="zh-CN" altLang="en-US" dirty="0"/>
              <a:t>財務部門</a:t>
            </a:r>
            <a:br>
              <a:rPr lang="en-US" altLang="zh-CN" dirty="0"/>
            </a:br>
            <a:r>
              <a:rPr lang="zh-CN" altLang="en-US" dirty="0"/>
              <a:t>的男女經理人數比較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779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TW" altLang="en-US" sz="6600" b="1" dirty="0"/>
              <a:t>用</a:t>
            </a:r>
            <a:r>
              <a:rPr lang="en-US" altLang="zh-TW" sz="6600" b="1" dirty="0"/>
              <a:t>SQL</a:t>
            </a:r>
            <a:r>
              <a:rPr lang="zh-TW" altLang="en-US" sz="6600" b="1" dirty="0"/>
              <a:t>語法，提取出</a:t>
            </a:r>
            <a:r>
              <a:rPr lang="zh-TW" altLang="en-US" sz="6600" dirty="0"/>
              <a:t>：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部門名稱，性別，員工編號，上任日，卸任日，年度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70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>
                <a:effectLst/>
              </a:rPr>
              <a:t>新增欄位</a:t>
            </a:r>
            <a:r>
              <a:rPr lang="en-US" altLang="zh-TW" dirty="0">
                <a:effectLst/>
              </a:rPr>
              <a:t>『</a:t>
            </a:r>
            <a:r>
              <a:rPr lang="zh-TW" altLang="en-US" dirty="0">
                <a:effectLst/>
              </a:rPr>
              <a:t>在職中</a:t>
            </a:r>
            <a:r>
              <a:rPr lang="en-US" altLang="zh-TW" dirty="0" err="1">
                <a:effectLst/>
              </a:rPr>
              <a:t>onjob</a:t>
            </a:r>
            <a:r>
              <a:rPr lang="en-US" altLang="zh-TW" dirty="0">
                <a:effectLst/>
              </a:rPr>
              <a:t>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3AE1C2-D9E5-42E4-8658-04119691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8" y="1633166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effectLst/>
              </a:rPr>
              <a:t>10.</a:t>
            </a:r>
            <a:r>
              <a:rPr lang="zh-TW" altLang="en-US" dirty="0">
                <a:effectLst/>
              </a:rPr>
              <a:t>練習</a:t>
            </a:r>
            <a:r>
              <a:rPr lang="en-US" altLang="zh-TW" dirty="0">
                <a:effectLst/>
              </a:rPr>
              <a:t>10</a:t>
            </a:r>
            <a:r>
              <a:rPr lang="zh-TW" altLang="en-US" dirty="0">
                <a:effectLst/>
              </a:rPr>
              <a:t>：顯示初步欄位</a:t>
            </a:r>
            <a:r>
              <a:rPr lang="en-US" altLang="zh-TW" dirty="0">
                <a:effectLst/>
              </a:rPr>
              <a:t>『</a:t>
            </a:r>
            <a:r>
              <a:rPr lang="zh-TW" altLang="en-US" dirty="0">
                <a:effectLst/>
              </a:rPr>
              <a:t>部門名稱，性別，員工編號，上任日，卸任日，年度</a:t>
            </a:r>
            <a:r>
              <a:rPr lang="en-US" altLang="zh-TW" dirty="0">
                <a:effectLst/>
              </a:rPr>
              <a:t>』</a:t>
            </a:r>
          </a:p>
          <a:p>
            <a:r>
              <a:rPr lang="en-US" altLang="zh-TW" dirty="0" err="1">
                <a:effectLst/>
              </a:rPr>
              <a:t>dept_name</a:t>
            </a:r>
            <a:r>
              <a:rPr lang="en-US" altLang="zh-TW" dirty="0">
                <a:effectLst/>
              </a:rPr>
              <a:t>, gender, </a:t>
            </a:r>
            <a:r>
              <a:rPr lang="en-US" altLang="zh-TW" dirty="0" err="1">
                <a:effectLst/>
              </a:rPr>
              <a:t>emp_no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from_date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to_date</a:t>
            </a:r>
            <a:r>
              <a:rPr lang="en-US" altLang="zh-TW" dirty="0">
                <a:effectLst/>
              </a:rPr>
              <a:t>, y1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 err="1">
                <a:effectLst/>
              </a:rPr>
              <a:t>onjob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計算是否</a:t>
            </a:r>
            <a:r>
              <a:rPr lang="en-US" altLang="zh-TW" dirty="0">
                <a:effectLst/>
              </a:rPr>
              <a:t>『</a:t>
            </a:r>
            <a:r>
              <a:rPr lang="zh-TW" altLang="en-US" dirty="0">
                <a:effectLst/>
              </a:rPr>
              <a:t>在職中</a:t>
            </a:r>
            <a:r>
              <a:rPr lang="en-US" altLang="zh-TW" dirty="0" err="1">
                <a:effectLst/>
              </a:rPr>
              <a:t>onjob</a:t>
            </a:r>
            <a:r>
              <a:rPr lang="en-US" altLang="zh-TW" dirty="0">
                <a:effectLst/>
              </a:rPr>
              <a:t>』...</a:t>
            </a:r>
          </a:p>
          <a:p>
            <a:r>
              <a:rPr lang="zh-TW" altLang="en-US" dirty="0">
                <a:effectLst/>
              </a:rPr>
              <a:t>先排序</a:t>
            </a:r>
            <a:r>
              <a:rPr lang="en-US" altLang="zh-TW" dirty="0">
                <a:effectLst/>
              </a:rPr>
              <a:t>【</a:t>
            </a:r>
            <a:r>
              <a:rPr lang="zh-TW" altLang="en-US" dirty="0">
                <a:effectLst/>
              </a:rPr>
              <a:t>部門名稱</a:t>
            </a:r>
            <a:r>
              <a:rPr lang="en-US" altLang="zh-TW" dirty="0" err="1">
                <a:effectLst/>
              </a:rPr>
              <a:t>dept_name</a:t>
            </a:r>
            <a:r>
              <a:rPr lang="en-US" altLang="zh-TW" dirty="0">
                <a:effectLst/>
              </a:rPr>
              <a:t>】</a:t>
            </a:r>
            <a:r>
              <a:rPr lang="zh-TW" altLang="en-US" dirty="0">
                <a:effectLst/>
              </a:rPr>
              <a:t>，再排序</a:t>
            </a:r>
            <a:r>
              <a:rPr lang="en-US" altLang="zh-TW" dirty="0">
                <a:effectLst/>
              </a:rPr>
              <a:t>【</a:t>
            </a:r>
            <a:r>
              <a:rPr lang="zh-TW" altLang="en-US" dirty="0">
                <a:effectLst/>
              </a:rPr>
              <a:t>員工編號</a:t>
            </a:r>
            <a:r>
              <a:rPr lang="en-US" altLang="zh-TW" dirty="0" err="1">
                <a:effectLst/>
              </a:rPr>
              <a:t>emp_no</a:t>
            </a:r>
            <a:r>
              <a:rPr lang="en-US" altLang="zh-TW" dirty="0">
                <a:effectLst/>
              </a:rPr>
              <a:t>】</a:t>
            </a:r>
            <a:r>
              <a:rPr lang="zh-TW" altLang="en-US" dirty="0">
                <a:effectLst/>
              </a:rPr>
              <a:t>，再根據</a:t>
            </a:r>
            <a:r>
              <a:rPr lang="en-US" altLang="zh-TW" dirty="0">
                <a:effectLst/>
              </a:rPr>
              <a:t>【</a:t>
            </a:r>
            <a:r>
              <a:rPr lang="zh-TW" altLang="en-US" dirty="0">
                <a:effectLst/>
              </a:rPr>
              <a:t>年度</a:t>
            </a:r>
            <a:r>
              <a:rPr lang="en-US" altLang="zh-TW" dirty="0">
                <a:effectLst/>
              </a:rPr>
              <a:t>y1】</a:t>
            </a:r>
            <a:r>
              <a:rPr lang="zh-TW" altLang="en-US" dirty="0">
                <a:effectLst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62265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5D9535-6AE2-4CF1-9E89-8C970FCF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effectLst/>
              </a:rPr>
              <a:t>本次的查詢數據筆數為</a:t>
            </a:r>
            <a:r>
              <a:rPr lang="en-US" altLang="zh-TW" dirty="0">
                <a:effectLst/>
              </a:rPr>
              <a:t>1584</a:t>
            </a:r>
            <a:r>
              <a:rPr lang="zh-TW" altLang="en-US" dirty="0">
                <a:effectLst/>
              </a:rPr>
              <a:t>筆，所以在</a:t>
            </a:r>
            <a:r>
              <a:rPr lang="en-US" altLang="zh-TW" dirty="0">
                <a:effectLst/>
              </a:rPr>
              <a:t>workbench</a:t>
            </a:r>
            <a:r>
              <a:rPr lang="zh-TW" altLang="en-US" dirty="0">
                <a:effectLst/>
              </a:rPr>
              <a:t>要另存</a:t>
            </a:r>
            <a:r>
              <a:rPr lang="en-US" altLang="zh-TW" dirty="0">
                <a:effectLst/>
              </a:rPr>
              <a:t>csv</a:t>
            </a:r>
            <a:r>
              <a:rPr lang="zh-TW" altLang="en-US" dirty="0">
                <a:effectLst/>
              </a:rPr>
              <a:t>檔案，要特別小心</a:t>
            </a:r>
          </a:p>
          <a:p>
            <a:r>
              <a:rPr lang="zh-TW" altLang="en-US" dirty="0">
                <a:effectLst/>
              </a:rPr>
              <a:t>解決方法：</a:t>
            </a:r>
          </a:p>
          <a:p>
            <a:pPr lvl="1"/>
            <a:r>
              <a:rPr lang="en-US" altLang="zh-TW" dirty="0">
                <a:effectLst/>
              </a:rPr>
              <a:t>SELECT *</a:t>
            </a:r>
          </a:p>
          <a:p>
            <a:pPr lvl="1"/>
            <a:r>
              <a:rPr lang="en-US" altLang="zh-TW" dirty="0">
                <a:effectLst/>
              </a:rPr>
              <a:t>FROM a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LIMIT 0, 1000000;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F70B5C1-685D-4F90-9454-CFA77E49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52400"/>
            <a:ext cx="8568952" cy="1265238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注意：在</a:t>
            </a:r>
            <a:r>
              <a:rPr lang="en-US" altLang="zh-TW" dirty="0">
                <a:effectLst/>
              </a:rPr>
              <a:t>workbench</a:t>
            </a:r>
            <a:r>
              <a:rPr lang="zh-TW" altLang="en-US" dirty="0">
                <a:effectLst/>
              </a:rPr>
              <a:t>查詢</a:t>
            </a:r>
            <a:r>
              <a:rPr lang="en-US" altLang="zh-TW" dirty="0">
                <a:effectLst/>
              </a:rPr>
              <a:t>select</a:t>
            </a:r>
            <a:r>
              <a:rPr lang="zh-TW" altLang="en-US" dirty="0">
                <a:effectLst/>
              </a:rPr>
              <a:t>，一次最多顯示</a:t>
            </a:r>
            <a:r>
              <a:rPr lang="en-US" altLang="zh-TW" dirty="0">
                <a:effectLst/>
              </a:rPr>
              <a:t>1000</a:t>
            </a:r>
            <a:r>
              <a:rPr lang="zh-TW" altLang="en-US" dirty="0">
                <a:effectLst/>
              </a:rPr>
              <a:t>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525842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648</Words>
  <Application>Microsoft Office PowerPoint</Application>
  <PresentationFormat>如螢幕大小 (4:3)</PresentationFormat>
  <Paragraphs>116</Paragraphs>
  <Slides>54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目標1：歷年經理的男女人數</vt:lpstr>
      <vt:lpstr>目標1：歷年經理的男女人數</vt:lpstr>
      <vt:lpstr>1996年：有64位男性經理</vt:lpstr>
      <vt:lpstr>Sales業務銷售部門 的男女經理人數比較</vt:lpstr>
      <vt:lpstr>Finance財務部門 的男女經理人數比較</vt:lpstr>
      <vt:lpstr>PowerPoint 簡報</vt:lpstr>
      <vt:lpstr>新增欄位『在職中onjob』</vt:lpstr>
      <vt:lpstr>注意：在workbench查詢select，一次最多顯示1000筆</vt:lpstr>
      <vt:lpstr>PowerPoint 簡報</vt:lpstr>
      <vt:lpstr>PowerPoint 簡報</vt:lpstr>
      <vt:lpstr>1584筆</vt:lpstr>
      <vt:lpstr>PowerPoint 簡報</vt:lpstr>
      <vt:lpstr>輸出成15-4.csv檔案</vt:lpstr>
      <vt:lpstr>PowerPoint 簡報</vt:lpstr>
      <vt:lpstr>新增一個new新的tableau專案</vt:lpstr>
      <vt:lpstr>新增一個new新的tableau專案</vt:lpstr>
      <vt:lpstr>新增一個new新的tableau專案</vt:lpstr>
      <vt:lpstr>看欄位的格式</vt:lpstr>
      <vt:lpstr>從設定資料來源tab 切換到sheet1 tab</vt:lpstr>
      <vt:lpstr>修改sheet1圖表15-4</vt:lpstr>
      <vt:lpstr>PowerPoint 簡報</vt:lpstr>
      <vt:lpstr>把『y1』拖曵到column(欄位) column 就是 x,水平軸</vt:lpstr>
      <vt:lpstr>y1數據格式：維度</vt:lpstr>
      <vt:lpstr>把在職人數『onjob』拖曵到row row 就是 y, 縱軸</vt:lpstr>
      <vt:lpstr>PowerPoint 簡報</vt:lpstr>
      <vt:lpstr>每條長條圖用性別特徵來分割 拖曵【性別gender】詳細資料</vt:lpstr>
      <vt:lpstr>設定每條圖根據不同性別顯示不同顏色</vt:lpstr>
      <vt:lpstr>PowerPoint 簡報</vt:lpstr>
      <vt:lpstr>設定每條長條圖顏色， 藍色：男生，紅色：女生</vt:lpstr>
      <vt:lpstr>設定每條長條圖顏色， 藍色：男生，紅色：女生</vt:lpstr>
      <vt:lpstr>PowerPoint 簡報</vt:lpstr>
      <vt:lpstr>改成區域圖Area</vt:lpstr>
      <vt:lpstr>1996年：有64位男性經理</vt:lpstr>
      <vt:lpstr>1996年：有44位女性經理</vt:lpstr>
      <vt:lpstr>PowerPoint 簡報</vt:lpstr>
      <vt:lpstr>儲存檔案</vt:lpstr>
      <vt:lpstr>PowerPoint 簡報</vt:lpstr>
      <vt:lpstr>商業智能 Business Intelligence, BI</vt:lpstr>
      <vt:lpstr>PowerPoint 簡報</vt:lpstr>
      <vt:lpstr>PowerPoint 簡報</vt:lpstr>
      <vt:lpstr>設定dept_name為篩選器filter</vt:lpstr>
      <vt:lpstr>勾選：顯示篩選條件</vt:lpstr>
      <vt:lpstr>PowerPoint 簡報</vt:lpstr>
      <vt:lpstr>Marketing行銷部門 的男女經理人數比較</vt:lpstr>
      <vt:lpstr>Production生產部門 的男女經理人數比較</vt:lpstr>
      <vt:lpstr>Quality Management 品管部門的男女經理人數比較</vt:lpstr>
      <vt:lpstr>Research研究部門 的男女經理人數比較</vt:lpstr>
      <vt:lpstr>Sales業務銷售部門 的男女經理人數比較</vt:lpstr>
      <vt:lpstr>Customers Service客服部門 的男女經理人數比較</vt:lpstr>
      <vt:lpstr>Development發展部門 的男女經理人數比較</vt:lpstr>
      <vt:lpstr>Finance財務部門 的男女經理人數比較</vt:lpstr>
      <vt:lpstr>Human Resources人資部門 的男女經理人數比較</vt:lpstr>
      <vt:lpstr>為什麼1996～2000 公司的經理人數縮編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2023-10-01T15:14:48Z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