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55"/>
  </p:notesMasterIdLst>
  <p:handoutMasterIdLst>
    <p:handoutMasterId r:id="rId56"/>
  </p:handoutMasterIdLst>
  <p:sldIdLst>
    <p:sldId id="565" r:id="rId3"/>
    <p:sldId id="842" r:id="rId4"/>
    <p:sldId id="841" r:id="rId5"/>
    <p:sldId id="923" r:id="rId6"/>
    <p:sldId id="890" r:id="rId7"/>
    <p:sldId id="891" r:id="rId8"/>
    <p:sldId id="843" r:id="rId9"/>
    <p:sldId id="892" r:id="rId10"/>
    <p:sldId id="844" r:id="rId11"/>
    <p:sldId id="893" r:id="rId12"/>
    <p:sldId id="894" r:id="rId13"/>
    <p:sldId id="845" r:id="rId14"/>
    <p:sldId id="846" r:id="rId15"/>
    <p:sldId id="847" r:id="rId16"/>
    <p:sldId id="895" r:id="rId17"/>
    <p:sldId id="848" r:id="rId18"/>
    <p:sldId id="849" r:id="rId19"/>
    <p:sldId id="850" r:id="rId20"/>
    <p:sldId id="856" r:id="rId21"/>
    <p:sldId id="898" r:id="rId22"/>
    <p:sldId id="896" r:id="rId23"/>
    <p:sldId id="852" r:id="rId24"/>
    <p:sldId id="897" r:id="rId25"/>
    <p:sldId id="853" r:id="rId26"/>
    <p:sldId id="899" r:id="rId27"/>
    <p:sldId id="857" r:id="rId28"/>
    <p:sldId id="854" r:id="rId29"/>
    <p:sldId id="869" r:id="rId30"/>
    <p:sldId id="870" r:id="rId31"/>
    <p:sldId id="900" r:id="rId32"/>
    <p:sldId id="901" r:id="rId33"/>
    <p:sldId id="902" r:id="rId34"/>
    <p:sldId id="903" r:id="rId35"/>
    <p:sldId id="904" r:id="rId36"/>
    <p:sldId id="905" r:id="rId37"/>
    <p:sldId id="906" r:id="rId38"/>
    <p:sldId id="907" r:id="rId39"/>
    <p:sldId id="908" r:id="rId40"/>
    <p:sldId id="909" r:id="rId41"/>
    <p:sldId id="910" r:id="rId42"/>
    <p:sldId id="911" r:id="rId43"/>
    <p:sldId id="912" r:id="rId44"/>
    <p:sldId id="913" r:id="rId45"/>
    <p:sldId id="914" r:id="rId46"/>
    <p:sldId id="915" r:id="rId47"/>
    <p:sldId id="916" r:id="rId48"/>
    <p:sldId id="917" r:id="rId49"/>
    <p:sldId id="918" r:id="rId50"/>
    <p:sldId id="919" r:id="rId51"/>
    <p:sldId id="920" r:id="rId52"/>
    <p:sldId id="921" r:id="rId53"/>
    <p:sldId id="922" r:id="rId54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10/1/2023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12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75068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1735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82484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90996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45439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869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7994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5701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803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6709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5679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14605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28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752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2023/10/1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cupun.site/lecture/sql/example/sql/15-4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4176464"/>
          </a:xfrm>
        </p:spPr>
        <p:txBody>
          <a:bodyPr>
            <a:normAutofit/>
          </a:bodyPr>
          <a:lstStyle/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SQL+Tableau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提取商業智能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歷年經理的男女人數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資料：新增資料來源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F3FE94D-7B23-4888-8878-9FB02DCF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22" y="2276872"/>
            <a:ext cx="7008954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拖曵</a:t>
            </a:r>
            <a:r>
              <a:rPr lang="en-US" altLang="zh-CN" sz="4000" dirty="0"/>
              <a:t>15-2.csv</a:t>
            </a:r>
          </a:p>
          <a:p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1CA3E-B38B-4A48-B2C4-8D076B43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047"/>
            <a:ext cx="4200000" cy="21619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E40701-6DD1-430E-B56B-07CE2AF7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5" y="2924944"/>
            <a:ext cx="594516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看欄位的格式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數值格式，文字格式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A300C6-1B06-45B6-8BFD-8A26ADBA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3247"/>
            <a:ext cx="6713761" cy="44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從設定資料來源</a:t>
            </a:r>
            <a:r>
              <a:rPr lang="en-US" altLang="zh-CN" dirty="0"/>
              <a:t>tab</a:t>
            </a:r>
            <a:br>
              <a:rPr lang="en-US" altLang="zh-CN" dirty="0"/>
            </a:br>
            <a:r>
              <a:rPr lang="zh-CN" altLang="en-US" dirty="0"/>
              <a:t>切換到</a:t>
            </a:r>
            <a:r>
              <a:rPr lang="en-US" altLang="zh-CN" dirty="0"/>
              <a:t>sheet1 tab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92754F-809B-4B86-BF28-75402689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79276"/>
            <a:ext cx="736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sheet1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圖表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67E8EE-8AC5-47C5-9C22-D3D3B2AA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38688"/>
            <a:ext cx="7344816" cy="56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7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8244916" cy="223224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</a:t>
            </a:r>
            <a:r>
              <a:rPr lang="en-US" altLang="zh-CN" sz="6600" b="1" dirty="0"/>
              <a:t>tableau</a:t>
            </a:r>
            <a:r>
              <a:rPr lang="zh-CN" altLang="en-US" sz="6600" b="1" dirty="0"/>
              <a:t>圖表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0554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C410FE-F382-4DBE-94A1-0905D25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F5C716-0775-4474-BA31-C652EE3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『</a:t>
            </a:r>
            <a:r>
              <a:rPr lang="zh-CN" altLang="en-US" dirty="0"/>
              <a:t>當年</a:t>
            </a:r>
            <a:r>
              <a:rPr lang="en-US" altLang="zh-CN" dirty="0"/>
              <a:t>』</a:t>
            </a:r>
            <a:r>
              <a:rPr lang="zh-CN" altLang="en-US" dirty="0"/>
              <a:t>拖曵到</a:t>
            </a:r>
            <a:r>
              <a:rPr lang="en-US" altLang="zh-CN" dirty="0"/>
              <a:t>column</a:t>
            </a:r>
            <a:br>
              <a:rPr lang="en-US" altLang="zh-CN" dirty="0"/>
            </a:br>
            <a:r>
              <a:rPr lang="en-US" altLang="zh-CN" dirty="0" err="1"/>
              <a:t>column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x,</a:t>
            </a:r>
            <a:r>
              <a:rPr lang="zh-CN" altLang="en-US" dirty="0"/>
              <a:t>水平軸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610CDC-A186-48A3-BA2D-2D0335E7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1" y="1452909"/>
            <a:ext cx="8685714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52DA7B-BE88-4689-84B9-11B400C2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14F788-8E84-4035-A981-4EA5DD9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『</a:t>
            </a:r>
            <a:r>
              <a:rPr lang="zh-CN" altLang="en-US" dirty="0"/>
              <a:t>人數</a:t>
            </a:r>
            <a:r>
              <a:rPr lang="en-US" altLang="zh-CN" dirty="0"/>
              <a:t>』</a:t>
            </a:r>
            <a:r>
              <a:rPr lang="zh-CN" altLang="en-US" dirty="0"/>
              <a:t>拖曵到</a:t>
            </a:r>
            <a:r>
              <a:rPr lang="en-US" altLang="zh-CN" dirty="0"/>
              <a:t>row</a:t>
            </a:r>
            <a:br>
              <a:rPr lang="en-US" altLang="zh-CN" dirty="0"/>
            </a:br>
            <a:r>
              <a:rPr lang="en-US" altLang="zh-CN" dirty="0" err="1"/>
              <a:t>row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y, </a:t>
            </a:r>
            <a:r>
              <a:rPr lang="zh-CN" altLang="en-US" dirty="0"/>
              <a:t>縱軸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9FE87-5823-4495-A9E9-A7D2EA60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1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8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76FD6A-B050-4C5E-831E-55C0B5B5D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700808"/>
            <a:ext cx="8280920" cy="47590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325A053-C539-4690-B77A-B3D70137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改成</a:t>
            </a:r>
            <a:r>
              <a:rPr lang="en-US" altLang="zh-CN" dirty="0"/>
              <a:t>『</a:t>
            </a:r>
            <a:r>
              <a:rPr lang="zh-CN" altLang="en-US" dirty="0"/>
              <a:t>長條圖</a:t>
            </a:r>
            <a:r>
              <a:rPr lang="en-US" altLang="zh-CN" dirty="0"/>
              <a:t>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421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每條長條圖</a:t>
            </a:r>
            <a:endParaRPr lang="en-US" altLang="zh-CN" sz="6600" b="1" dirty="0"/>
          </a:p>
          <a:p>
            <a:r>
              <a:rPr lang="zh-CN" altLang="en-US" sz="6600" b="1" dirty="0"/>
              <a:t>用性別特徵來分割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889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TW" altLang="en-US" sz="6600" b="1" dirty="0"/>
              <a:t>用</a:t>
            </a:r>
            <a:r>
              <a:rPr lang="en-US" altLang="zh-TW" sz="6600" b="1" dirty="0"/>
              <a:t>SQL</a:t>
            </a:r>
            <a:r>
              <a:rPr lang="zh-TW" altLang="en-US" sz="6600" b="1" dirty="0"/>
              <a:t>語法，提取出</a:t>
            </a:r>
            <a:r>
              <a:rPr lang="zh-TW" altLang="en-US" sz="6600" dirty="0"/>
              <a:t>：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部門名稱，性別，員工編號，上任日，卸任日，年度</a:t>
            </a:r>
            <a: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70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F1AE62-19DD-4DCE-BD6E-D76737CC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詳細資料：就是每一條</a:t>
            </a:r>
            <a:r>
              <a:rPr lang="en-US" altLang="zh-CN" sz="4000" dirty="0"/>
              <a:t>bar</a:t>
            </a:r>
            <a:r>
              <a:rPr lang="zh-CN" altLang="en-US" sz="4000" dirty="0"/>
              <a:t>長條圖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C90579-B3F9-4EED-834C-97F5A44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每條長條圖用性別特徵來分割</a:t>
            </a:r>
            <a:br>
              <a:rPr lang="en-US" altLang="zh-CN" dirty="0"/>
            </a:br>
            <a:r>
              <a:rPr lang="zh-CN" altLang="en-US" dirty="0"/>
              <a:t>拖曵</a:t>
            </a:r>
            <a:r>
              <a:rPr lang="en-US" altLang="zh-CN" dirty="0"/>
              <a:t>【</a:t>
            </a:r>
            <a:r>
              <a:rPr lang="zh-CN" altLang="en-US" dirty="0"/>
              <a:t>性別</a:t>
            </a:r>
            <a:r>
              <a:rPr lang="en-US" altLang="zh-CN" dirty="0"/>
              <a:t>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詳細資料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91F41E-71A4-46E5-8977-73BCCF02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2234875"/>
            <a:ext cx="9144000" cy="4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設定每條長條圖根據不同性別顯示不同顏色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092D5B-866A-4020-8A9E-90A61BB4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257" y="1603826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方法</a:t>
            </a:r>
            <a:r>
              <a:rPr lang="en-US" altLang="zh-CN" sz="3200" dirty="0"/>
              <a:t>1</a:t>
            </a:r>
            <a:r>
              <a:rPr lang="zh-CN" altLang="en-US" sz="3200" dirty="0"/>
              <a:t>：拖曵性別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顏色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6CFA85-04F8-41F5-802D-CDD46C8A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4" y="2130180"/>
            <a:ext cx="8771428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869A4E-5F5C-4F16-81B7-9E92A8DD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487" y="1099416"/>
            <a:ext cx="6336704" cy="578988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Ctrl+</a:t>
            </a:r>
            <a:r>
              <a:rPr lang="zh-CN" altLang="en-US" dirty="0"/>
              <a:t>拖曵性別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645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設定每條長條圖顏色</a:t>
            </a:r>
            <a:endParaRPr lang="en-US" altLang="zh-CN" sz="6600" b="1" dirty="0"/>
          </a:p>
          <a:p>
            <a:r>
              <a:rPr lang="zh-CN" altLang="en-US" sz="6600" b="1" dirty="0"/>
              <a:t>藍色：男生</a:t>
            </a:r>
            <a:endParaRPr lang="en-US" altLang="zh-CN" sz="6600" b="1" dirty="0"/>
          </a:p>
          <a:p>
            <a:r>
              <a:rPr lang="zh-CN" altLang="en-US" sz="6600" b="1" dirty="0"/>
              <a:t>紅色：女生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31594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最右側</a:t>
            </a:r>
            <a:endParaRPr lang="en-US" altLang="zh-CN" sz="2800" dirty="0"/>
          </a:p>
          <a:p>
            <a:r>
              <a:rPr lang="zh-CN" altLang="en-US" sz="2800" dirty="0"/>
              <a:t>滑鼠右鍵</a:t>
            </a:r>
            <a:endParaRPr lang="en-US" altLang="zh-CN" sz="2800" dirty="0"/>
          </a:p>
          <a:p>
            <a:r>
              <a:rPr lang="zh-CN" altLang="en-US" sz="2800" dirty="0"/>
              <a:t>編輯顏色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E6A17A-0004-4229-BDBE-9906118E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2" y="3067524"/>
            <a:ext cx="1790476" cy="3790476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2F1DFD2-3C1A-4190-B33C-6D574F437A76}"/>
              </a:ext>
            </a:extLst>
          </p:cNvPr>
          <p:cNvSpPr txBox="1">
            <a:spLocks/>
          </p:cNvSpPr>
          <p:nvPr/>
        </p:nvSpPr>
        <p:spPr>
          <a:xfrm>
            <a:off x="2915816" y="1600200"/>
            <a:ext cx="6336704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 </a:t>
            </a:r>
            <a:r>
              <a:rPr lang="zh-CN" altLang="en-US" sz="3200" dirty="0"/>
              <a:t>點按</a:t>
            </a:r>
            <a:r>
              <a:rPr lang="en-US" altLang="zh-CN" sz="3200" dirty="0"/>
              <a:t>[M]</a:t>
            </a:r>
            <a:r>
              <a:rPr lang="zh-CN" altLang="en-US" sz="3200" dirty="0"/>
              <a:t>，選擇調色盤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12F259-15A7-4CD7-A731-9EB9CC4D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80" y="2383789"/>
            <a:ext cx="52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5D69DC-1F0D-4290-BD64-16386F3E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36496" cy="53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調整長條圖</a:t>
            </a:r>
            <a:endParaRPr lang="en-US" altLang="zh-CN" sz="6600" b="1" dirty="0"/>
          </a:p>
          <a:p>
            <a:r>
              <a:rPr lang="en-US" altLang="zh-CN" sz="6600" b="1" dirty="0"/>
              <a:t>Bar</a:t>
            </a:r>
            <a:r>
              <a:rPr lang="zh-CN" altLang="en-US" sz="6600" b="1" dirty="0"/>
              <a:t>的寬度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4145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點按</a:t>
            </a:r>
            <a:r>
              <a:rPr lang="en-US" altLang="zh-CN" sz="3600" dirty="0"/>
              <a:t>『</a:t>
            </a:r>
            <a:r>
              <a:rPr lang="zh-CN" altLang="en-US" sz="3600" dirty="0"/>
              <a:t>大小</a:t>
            </a:r>
            <a:r>
              <a:rPr lang="en-US" altLang="zh-CN" sz="3600" dirty="0"/>
              <a:t>size』</a:t>
            </a:r>
            <a:r>
              <a:rPr lang="zh-CN" altLang="en-US" sz="3600" dirty="0"/>
              <a:t>，拖曵拉</a:t>
            </a:r>
            <a:r>
              <a:rPr lang="en-US" altLang="zh-CN" sz="3600" dirty="0"/>
              <a:t>bar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調整長條圖</a:t>
            </a:r>
            <a:r>
              <a:rPr lang="en-US" altLang="zh-CN" dirty="0"/>
              <a:t>Bar</a:t>
            </a:r>
            <a:r>
              <a:rPr lang="zh-CN" altLang="en-US" dirty="0"/>
              <a:t>的寬度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4B880-4F91-471B-9FB7-7306E976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21904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7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先儲存檔案</a:t>
            </a:r>
            <a:endParaRPr lang="en-US" altLang="zh-CN" sz="6600" b="1" dirty="0"/>
          </a:p>
          <a:p>
            <a:r>
              <a:rPr lang="zh-CN" altLang="en-US" sz="6600" b="1" dirty="0"/>
              <a:t>否則過了幾分鐘斷線檔案消失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74894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257800"/>
          </a:xfrm>
        </p:spPr>
        <p:txBody>
          <a:bodyPr/>
          <a:lstStyle/>
          <a:p>
            <a:r>
              <a:rPr lang="zh-CN" altLang="en-US" dirty="0"/>
              <a:t>檔案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發布為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儲存檔案</a:t>
            </a:r>
            <a:endParaRPr lang="zh-TW" altLang="en-US" sz="6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2EE9BF-BF80-42E6-938D-13EDCBA9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98" y="2348880"/>
            <a:ext cx="4633714" cy="345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E15D2A-65FD-4922-BE90-BE9B57D4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80078"/>
            <a:ext cx="4986980" cy="282552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B32CCDA-E2A2-4F4E-AF28-E241641E096A}"/>
              </a:ext>
            </a:extLst>
          </p:cNvPr>
          <p:cNvSpPr txBox="1">
            <a:spLocks/>
          </p:cNvSpPr>
          <p:nvPr/>
        </p:nvSpPr>
        <p:spPr>
          <a:xfrm>
            <a:off x="4655731" y="1600200"/>
            <a:ext cx="4572000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名稱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15-2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dirty="0">
                <a:effectLst/>
              </a:rPr>
              <a:t>新增欄位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在職中</a:t>
            </a:r>
            <a:r>
              <a:rPr lang="en-US" altLang="zh-TW" dirty="0" err="1">
                <a:effectLst/>
              </a:rPr>
              <a:t>onjob</a:t>
            </a:r>
            <a:r>
              <a:rPr lang="en-US" altLang="zh-TW" dirty="0">
                <a:effectLst/>
              </a:rPr>
              <a:t>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3AE1C2-D9E5-42E4-8658-04119691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8" y="1633166"/>
            <a:ext cx="91440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</a:rPr>
              <a:t>10.</a:t>
            </a:r>
            <a:r>
              <a:rPr lang="zh-TW" altLang="en-US" dirty="0">
                <a:effectLst/>
              </a:rPr>
              <a:t>練習</a:t>
            </a:r>
            <a:r>
              <a:rPr lang="en-US" altLang="zh-TW" dirty="0">
                <a:effectLst/>
              </a:rPr>
              <a:t>10</a:t>
            </a:r>
            <a:r>
              <a:rPr lang="zh-TW" altLang="en-US" dirty="0">
                <a:effectLst/>
              </a:rPr>
              <a:t>：顯示初步欄位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部門名稱，性別，員工編號，上任日，卸任日，年度</a:t>
            </a:r>
            <a:r>
              <a:rPr lang="en-US" altLang="zh-TW" dirty="0">
                <a:effectLst/>
              </a:rPr>
              <a:t>』</a:t>
            </a:r>
          </a:p>
          <a:p>
            <a:r>
              <a:rPr lang="en-US" altLang="zh-TW" dirty="0" err="1">
                <a:effectLst/>
              </a:rPr>
              <a:t>dept_name</a:t>
            </a:r>
            <a:r>
              <a:rPr lang="en-US" altLang="zh-TW" dirty="0">
                <a:effectLst/>
              </a:rPr>
              <a:t>, gender, </a:t>
            </a:r>
            <a:r>
              <a:rPr lang="en-US" altLang="zh-TW" dirty="0" err="1">
                <a:effectLst/>
              </a:rPr>
              <a:t>emp_no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from_date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to_date</a:t>
            </a:r>
            <a:r>
              <a:rPr lang="en-US" altLang="zh-TW" dirty="0">
                <a:effectLst/>
              </a:rPr>
              <a:t>, y1</a:t>
            </a:r>
            <a:r>
              <a:rPr lang="zh-TW" altLang="en-US" dirty="0">
                <a:effectLst/>
              </a:rPr>
              <a:t>，</a:t>
            </a:r>
            <a:r>
              <a:rPr lang="en-US" altLang="zh-TW" dirty="0" err="1">
                <a:effectLst/>
              </a:rPr>
              <a:t>onjob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計算是否</a:t>
            </a:r>
            <a:r>
              <a:rPr lang="en-US" altLang="zh-TW" dirty="0">
                <a:effectLst/>
              </a:rPr>
              <a:t>『</a:t>
            </a:r>
            <a:r>
              <a:rPr lang="zh-TW" altLang="en-US" dirty="0">
                <a:effectLst/>
              </a:rPr>
              <a:t>在職中</a:t>
            </a:r>
            <a:r>
              <a:rPr lang="en-US" altLang="zh-TW" dirty="0" err="1">
                <a:effectLst/>
              </a:rPr>
              <a:t>onjob</a:t>
            </a:r>
            <a:r>
              <a:rPr lang="en-US" altLang="zh-TW" dirty="0">
                <a:effectLst/>
              </a:rPr>
              <a:t>』...</a:t>
            </a:r>
          </a:p>
          <a:p>
            <a:r>
              <a:rPr lang="zh-TW" altLang="en-US" dirty="0">
                <a:effectLst/>
              </a:rPr>
              <a:t>先排序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部門名稱</a:t>
            </a:r>
            <a:r>
              <a:rPr lang="en-US" altLang="zh-TW" dirty="0" err="1">
                <a:effectLst/>
              </a:rPr>
              <a:t>dept_name</a:t>
            </a:r>
            <a:r>
              <a:rPr lang="en-US" altLang="zh-TW" dirty="0">
                <a:effectLst/>
              </a:rPr>
              <a:t>】</a:t>
            </a:r>
            <a:r>
              <a:rPr lang="zh-TW" altLang="en-US" dirty="0">
                <a:effectLst/>
              </a:rPr>
              <a:t>，再排序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員工編號</a:t>
            </a:r>
            <a:r>
              <a:rPr lang="en-US" altLang="zh-TW" dirty="0" err="1">
                <a:effectLst/>
              </a:rPr>
              <a:t>emp_no</a:t>
            </a:r>
            <a:r>
              <a:rPr lang="en-US" altLang="zh-TW" dirty="0">
                <a:effectLst/>
              </a:rPr>
              <a:t>】</a:t>
            </a:r>
            <a:r>
              <a:rPr lang="zh-TW" altLang="en-US" dirty="0">
                <a:effectLst/>
              </a:rPr>
              <a:t>，再根據</a:t>
            </a:r>
            <a:r>
              <a:rPr lang="en-US" altLang="zh-TW" dirty="0">
                <a:effectLst/>
              </a:rPr>
              <a:t>【</a:t>
            </a:r>
            <a:r>
              <a:rPr lang="zh-TW" altLang="en-US" dirty="0">
                <a:effectLst/>
              </a:rPr>
              <a:t>年度</a:t>
            </a:r>
            <a:r>
              <a:rPr lang="en-US" altLang="zh-TW" dirty="0">
                <a:effectLst/>
              </a:rPr>
              <a:t>y1】</a:t>
            </a:r>
            <a:r>
              <a:rPr lang="zh-TW" altLang="en-US" dirty="0">
                <a:effectLst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6226557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在長條圖上加上數字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0639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Ctrl+</a:t>
            </a:r>
            <a:r>
              <a:rPr lang="zh-CN" altLang="en-US" sz="4000" dirty="0"/>
              <a:t>列的</a:t>
            </a:r>
            <a:r>
              <a:rPr lang="en-US" altLang="zh-CN" sz="4000" dirty="0"/>
              <a:t>『</a:t>
            </a:r>
            <a:r>
              <a:rPr lang="zh-CN" altLang="en-US" sz="4000" dirty="0"/>
              <a:t>人數</a:t>
            </a:r>
            <a:r>
              <a:rPr lang="en-US" altLang="zh-CN" sz="4000" dirty="0"/>
              <a:t>』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  <a:r>
              <a:rPr lang="zh-CN" altLang="en-US" sz="4000" dirty="0">
                <a:sym typeface="Wingdings" panose="05000000000000000000" pitchFamily="2" charset="2"/>
              </a:rPr>
              <a:t>拖曵到</a:t>
            </a:r>
            <a:r>
              <a:rPr lang="en-US" altLang="zh-CN" sz="4000" dirty="0">
                <a:sym typeface="Wingdings" panose="05000000000000000000" pitchFamily="2" charset="2"/>
              </a:rPr>
              <a:t>『</a:t>
            </a:r>
            <a:r>
              <a:rPr lang="zh-CN" altLang="en-US" sz="4000" dirty="0">
                <a:sym typeface="Wingdings" panose="05000000000000000000" pitchFamily="2" charset="2"/>
              </a:rPr>
              <a:t>標籤</a:t>
            </a:r>
            <a:r>
              <a:rPr lang="en-US" altLang="zh-CN" sz="4000" dirty="0">
                <a:sym typeface="Wingdings" panose="05000000000000000000" pitchFamily="2" charset="2"/>
              </a:rPr>
              <a:t>』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在長條圖上加上數字</a:t>
            </a:r>
            <a:endParaRPr lang="zh-TW" altLang="en-US" sz="6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52A71D-A687-423B-BB3C-C0414275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685714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1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前面的視圖只是</a:t>
            </a:r>
            <a:endParaRPr lang="en-US" altLang="zh-CN" sz="6600" b="1" dirty="0"/>
          </a:p>
          <a:p>
            <a:r>
              <a:rPr lang="zh-CN" altLang="en-US" sz="6600" b="1" dirty="0"/>
              <a:t>每年新聘的員工數量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264913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如何計算每年公司的員工累計數量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16526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如何計算每年公司的員工累計數量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253DA6-A390-4074-8DCD-A25F0BF3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784976" cy="56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1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980988-5B35-4CA6-9F8B-2AA4D57F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7E05D4-94D6-4A3B-B150-B7E1C40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如何計算每年公司的員工累計數量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72562-4A26-40A0-8567-A0EC8C7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471665" cy="5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6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如何糾錯員工累計數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31653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980988-5B35-4CA6-9F8B-2AA4D57F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7E05D4-94D6-4A3B-B150-B7E1C40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員工累計數量，沒有被累計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72562-4A26-40A0-8567-A0EC8C7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471665" cy="5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5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如何糾錯員工累計數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9CCEB4-2D55-4E5A-967F-2FEA25D1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" y="1635329"/>
            <a:ext cx="9119432" cy="50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9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不要顯示員工累計數</a:t>
            </a:r>
            <a:endParaRPr lang="en-US" altLang="zh-CN" sz="6600" b="1" dirty="0"/>
          </a:p>
          <a:p>
            <a:r>
              <a:rPr lang="zh-CN" altLang="en-US" sz="6600" b="1" dirty="0"/>
              <a:t>而是顯示百分比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6462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65B1D0-4B2F-40BD-B6C2-54362079E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dirty="0"/>
              <a:t>SELECT	</a:t>
            </a:r>
            <a:r>
              <a:rPr lang="en-US" altLang="zh-TW" sz="3200" dirty="0" err="1"/>
              <a:t>t_departments.dept_name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t_employees.gender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t_dept_manager.emp_no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t_dept_manager.from_date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t_dept_manager.to_date</a:t>
            </a:r>
            <a:r>
              <a:rPr lang="en-US" altLang="zh-TW" sz="3200" dirty="0"/>
              <a:t>,    t_year.y1,    case		when year(</a:t>
            </a:r>
            <a:r>
              <a:rPr lang="en-US" altLang="zh-TW" sz="3200" dirty="0" err="1"/>
              <a:t>t_dept_manager.from_date</a:t>
            </a:r>
            <a:r>
              <a:rPr lang="en-US" altLang="zh-TW" sz="3200" dirty="0"/>
              <a:t>)&lt;t_year.y1 and year(</a:t>
            </a:r>
            <a:r>
              <a:rPr lang="en-US" altLang="zh-TW" sz="3200" dirty="0" err="1"/>
              <a:t>t_dept_manager.to_date</a:t>
            </a:r>
            <a:r>
              <a:rPr lang="en-US" altLang="zh-TW" sz="3200" dirty="0"/>
              <a:t>)&gt;t_year.y1 then 1        else 0        end as </a:t>
            </a:r>
            <a:r>
              <a:rPr lang="en-US" altLang="zh-TW" sz="3200" dirty="0" err="1"/>
              <a:t>onjobFROM</a:t>
            </a:r>
            <a:r>
              <a:rPr lang="en-US" altLang="zh-TW" sz="3200" dirty="0"/>
              <a:t> 	(SELECT distinct year(</a:t>
            </a:r>
            <a:r>
              <a:rPr lang="en-US" altLang="zh-TW" sz="3200" dirty="0" err="1"/>
              <a:t>hire_date</a:t>
            </a:r>
            <a:r>
              <a:rPr lang="en-US" altLang="zh-TW" sz="3200" dirty="0"/>
              <a:t>) as y1 FROM  </a:t>
            </a:r>
            <a:r>
              <a:rPr lang="en-US" altLang="zh-TW" sz="3200" dirty="0" err="1"/>
              <a:t>t_employees</a:t>
            </a:r>
            <a:r>
              <a:rPr lang="en-US" altLang="zh-TW" sz="3200" dirty="0"/>
              <a:t> order by y1) AS </a:t>
            </a:r>
            <a:r>
              <a:rPr lang="en-US" altLang="zh-TW" sz="3200" dirty="0" err="1"/>
              <a:t>t_year</a:t>
            </a:r>
            <a:r>
              <a:rPr lang="en-US" altLang="zh-TW" sz="3200" dirty="0"/>
              <a:t>,	</a:t>
            </a:r>
            <a:r>
              <a:rPr lang="en-US" altLang="zh-TW" sz="3200" dirty="0" err="1"/>
              <a:t>t_dept_manager</a:t>
            </a:r>
            <a:r>
              <a:rPr lang="en-US" altLang="zh-TW" sz="3200" dirty="0"/>
              <a:t>,     </a:t>
            </a:r>
            <a:r>
              <a:rPr lang="en-US" altLang="zh-TW" sz="3200" dirty="0" err="1"/>
              <a:t>t_employees</a:t>
            </a:r>
            <a:r>
              <a:rPr lang="en-US" altLang="zh-TW" sz="3200" dirty="0"/>
              <a:t>,    </a:t>
            </a:r>
            <a:r>
              <a:rPr lang="en-US" altLang="zh-TW" sz="3200" dirty="0" err="1"/>
              <a:t>t_departments</a:t>
            </a:r>
            <a:r>
              <a:rPr lang="en-US" altLang="zh-TW" sz="3200" dirty="0"/>
              <a:t>    where	</a:t>
            </a:r>
            <a:r>
              <a:rPr lang="en-US" altLang="zh-TW" sz="3200" dirty="0" err="1"/>
              <a:t>t_dept_manager.emp_no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t_employees.emp_no</a:t>
            </a:r>
            <a:r>
              <a:rPr lang="en-US" altLang="zh-TW" sz="3200" dirty="0"/>
              <a:t>	and    </a:t>
            </a:r>
            <a:r>
              <a:rPr lang="en-US" altLang="zh-TW" sz="3200" dirty="0" err="1"/>
              <a:t>t_dept_manager.dept_no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t_departments.dept_noorder</a:t>
            </a:r>
            <a:r>
              <a:rPr lang="en-US" altLang="zh-TW" sz="3200" dirty="0"/>
              <a:t> by </a:t>
            </a:r>
            <a:r>
              <a:rPr lang="en-US" altLang="zh-TW" sz="3200" dirty="0" err="1"/>
              <a:t>t_dept_manager.dept_no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t_employees.emp_no</a:t>
            </a:r>
            <a:r>
              <a:rPr lang="en-US" altLang="zh-TW" sz="3200" dirty="0"/>
              <a:t>, t_year.y1;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1955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不要顯示員工累計數</a:t>
            </a:r>
            <a:br>
              <a:rPr lang="en-US" altLang="zh-CN" dirty="0"/>
            </a:br>
            <a:r>
              <a:rPr lang="zh-CN" altLang="en-US" dirty="0"/>
              <a:t>而是顯示百分比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8BDC-EED8-4555-8FD5-0AB1906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477581"/>
            <a:ext cx="8820472" cy="55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30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目前：男生人數</a:t>
            </a:r>
            <a:r>
              <a:rPr lang="en-US" altLang="zh-CN" sz="4000" dirty="0"/>
              <a:t>/</a:t>
            </a:r>
            <a:r>
              <a:rPr lang="zh-CN" altLang="en-US" sz="4000" dirty="0"/>
              <a:t>全部圖表人數</a:t>
            </a:r>
            <a:endParaRPr lang="en-US" altLang="zh-CN" sz="4000" dirty="0"/>
          </a:p>
          <a:p>
            <a:r>
              <a:rPr lang="zh-CN" altLang="en-US" sz="4000" dirty="0"/>
              <a:t>應該是：當年男生人數</a:t>
            </a:r>
            <a:r>
              <a:rPr lang="en-US" altLang="zh-CN" sz="4000" dirty="0"/>
              <a:t>/</a:t>
            </a:r>
            <a:r>
              <a:rPr lang="zh-CN" altLang="en-US" sz="4000" dirty="0"/>
              <a:t>當年總人數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但是百分比的值不是我們要的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8BDC-EED8-4555-8FD5-0AB1906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45" y="3182898"/>
            <a:ext cx="5692665" cy="3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先：</a:t>
            </a:r>
            <a:r>
              <a:rPr lang="en-US" altLang="zh-CN" sz="4000" dirty="0"/>
              <a:t>double click</a:t>
            </a:r>
            <a:r>
              <a:rPr lang="zh-CN" altLang="en-US" sz="4000" dirty="0"/>
              <a:t>水平軸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CAF2A4-7E8E-4A5C-BA5B-D023F274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5" y="2492896"/>
            <a:ext cx="676190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3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改成</a:t>
            </a:r>
            <a:endParaRPr lang="en-US" altLang="zh-CN" sz="4000" dirty="0"/>
          </a:p>
          <a:p>
            <a:r>
              <a:rPr lang="en-US" altLang="zh-CN" sz="4000" dirty="0"/>
              <a:t>1990</a:t>
            </a:r>
            <a:r>
              <a:rPr lang="zh-CN" altLang="en-US" sz="4000" dirty="0"/>
              <a:t>～</a:t>
            </a:r>
            <a:r>
              <a:rPr lang="en-US" altLang="zh-CN" sz="4000" dirty="0"/>
              <a:t>2002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69612-CDD3-494B-B2E7-86A26081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96879"/>
            <a:ext cx="5616624" cy="26287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4A8828-C72F-48AA-A5B7-4EEDFDE1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108226"/>
            <a:ext cx="5616624" cy="26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1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30B5-071A-40AE-8F5D-38C4430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計算依據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  <a:r>
              <a:rPr lang="en-US" altLang="zh-CN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table down(</a:t>
            </a:r>
            <a:r>
              <a:rPr lang="zh-CN" altLang="en-US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向下</a:t>
            </a:r>
            <a:r>
              <a:rPr lang="en-US" altLang="zh-CN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table down(</a:t>
            </a:r>
            <a:r>
              <a:rPr lang="zh-CN" altLang="en-US" sz="3600" dirty="0">
                <a:sym typeface="Wingdings" panose="05000000000000000000" pitchFamily="2" charset="2"/>
              </a:rPr>
              <a:t>向下</a:t>
            </a:r>
            <a:r>
              <a:rPr lang="en-US" altLang="zh-CN" sz="3600" dirty="0">
                <a:sym typeface="Wingdings" panose="05000000000000000000" pitchFamily="2" charset="2"/>
              </a:rPr>
              <a:t>)</a:t>
            </a:r>
            <a:r>
              <a:rPr lang="zh-CN" altLang="en-US" sz="3600" dirty="0">
                <a:sym typeface="Wingdings" panose="05000000000000000000" pitchFamily="2" charset="2"/>
              </a:rPr>
              <a:t>表示：</a:t>
            </a:r>
            <a:r>
              <a:rPr lang="zh-CN" altLang="en-US" sz="3600" dirty="0">
                <a:highlight>
                  <a:srgbClr val="FFFF00"/>
                </a:highlight>
                <a:sym typeface="Wingdings" panose="05000000000000000000" pitchFamily="2" charset="2"/>
              </a:rPr>
              <a:t>該柱狀圖的值</a:t>
            </a:r>
            <a:endParaRPr lang="zh-TW" altLang="en-US" sz="3600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E9AE33-BA5F-40F6-8C1C-FD9216D2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64" y="2780928"/>
            <a:ext cx="7651174" cy="39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1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設定顯示百分比的</a:t>
            </a:r>
            <a:endParaRPr lang="en-US" altLang="zh-CN" sz="6600" b="1" dirty="0"/>
          </a:p>
          <a:p>
            <a:r>
              <a:rPr lang="zh-CN" altLang="en-US" sz="6600" b="1" dirty="0"/>
              <a:t>小數點位數為</a:t>
            </a:r>
            <a:r>
              <a:rPr lang="en-US" altLang="zh-CN" sz="6600" b="1" dirty="0"/>
              <a:t>0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12662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30B5-071A-40AE-8F5D-38C4430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highlight>
                  <a:srgbClr val="FFFF00"/>
                </a:highlight>
              </a:rPr>
              <a:t>設定數字格式</a:t>
            </a:r>
            <a:endParaRPr lang="zh-TW" altLang="en-US" sz="3600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設定顯示百分比的小數點位數為</a:t>
            </a:r>
            <a:r>
              <a:rPr lang="en-US" altLang="zh-CN" sz="4400" dirty="0"/>
              <a:t>0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D5FDA1-1DCE-4247-BCF8-7A589B2B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04" y="1338524"/>
            <a:ext cx="2838295" cy="57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01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E20779D-6F86-4D0D-BD3F-21DC62CB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417638"/>
            <a:ext cx="8568952" cy="543897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設定顯示百分比的小數點位數為</a:t>
            </a:r>
            <a:r>
              <a:rPr lang="en-US" altLang="zh-CN" sz="4400" dirty="0"/>
              <a:t>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83429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成果圖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4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視覺化後的商業智能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612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zh-TW" altLang="en-US" sz="4400" dirty="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ED99731A-E126-4624-A358-FF7FA1CA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400"/>
            <a:ext cx="7216326" cy="6368325"/>
          </a:xfrm>
        </p:spPr>
      </p:pic>
    </p:spTree>
    <p:extLst>
      <p:ext uri="{BB962C8B-B14F-4D97-AF65-F5344CB8AC3E}">
        <p14:creationId xmlns:p14="http://schemas.microsoft.com/office/powerpoint/2010/main" val="2589436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1990</a:t>
            </a:r>
            <a:r>
              <a:rPr lang="zh-CN" altLang="en-US" dirty="0"/>
              <a:t>年公司不到</a:t>
            </a:r>
            <a:r>
              <a:rPr lang="en-US" altLang="zh-CN" dirty="0"/>
              <a:t>2</a:t>
            </a:r>
            <a:r>
              <a:rPr lang="zh-CN" altLang="en-US" dirty="0"/>
              <a:t>萬人</a:t>
            </a:r>
            <a:br>
              <a:rPr lang="en-US" altLang="zh-CN" dirty="0"/>
            </a:br>
            <a:r>
              <a:rPr lang="en-US" altLang="zh-CN" dirty="0"/>
              <a:t>2002</a:t>
            </a:r>
            <a:r>
              <a:rPr lang="zh-CN" altLang="en-US" dirty="0"/>
              <a:t>年增加到</a:t>
            </a:r>
            <a:r>
              <a:rPr lang="en-US" altLang="zh-CN" dirty="0"/>
              <a:t>20</a:t>
            </a:r>
            <a:r>
              <a:rPr lang="zh-CN" altLang="en-US" dirty="0"/>
              <a:t>萬人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但每年公司的男女比例一直保持在</a:t>
            </a:r>
            <a:r>
              <a:rPr lang="en-US" altLang="zh-CN" dirty="0"/>
              <a:t>57%</a:t>
            </a:r>
            <a:r>
              <a:rPr lang="zh-CN" altLang="en-US" dirty="0"/>
              <a:t>：</a:t>
            </a:r>
            <a:r>
              <a:rPr lang="en-US" altLang="zh-CN" dirty="0"/>
              <a:t>43%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9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79DC7-AF1C-448C-A57E-C5C3A016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結合</a:t>
            </a:r>
            <a:r>
              <a:rPr lang="en-US" altLang="zh-CN" dirty="0"/>
              <a:t>『SQL + Tableau』</a:t>
            </a:r>
          </a:p>
          <a:p>
            <a:pPr lvl="1"/>
            <a:r>
              <a:rPr lang="zh-CN" altLang="en-US" dirty="0"/>
              <a:t>能夠洞察到很多商業行為背後的訊息</a:t>
            </a:r>
            <a:endParaRPr lang="en-US" altLang="zh-CN" dirty="0"/>
          </a:p>
          <a:p>
            <a:pPr lvl="1"/>
            <a:r>
              <a:rPr lang="zh-CN" altLang="en-US" dirty="0"/>
              <a:t>能夠提取到很多的商業智能</a:t>
            </a:r>
            <a:endParaRPr lang="en-US" altLang="zh-CN" dirty="0"/>
          </a:p>
          <a:p>
            <a:pPr lvl="1"/>
            <a:r>
              <a:rPr lang="en-US" altLang="zh-TW" dirty="0"/>
              <a:t>Business Intelligence, BI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6891247-CD00-40BB-BC28-0C57C97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商業智能</a:t>
            </a:r>
            <a:br>
              <a:rPr lang="en-US" altLang="zh-CN" sz="4900" dirty="0"/>
            </a:br>
            <a:r>
              <a:rPr lang="en-US" altLang="zh-TW" sz="4900" dirty="0"/>
              <a:t>Business Intelligence, BI</a:t>
            </a:r>
            <a:endParaRPr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211690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把分析</a:t>
            </a:r>
            <a:r>
              <a:rPr lang="en-US" altLang="zh-CN" sz="6600" b="1" dirty="0" err="1"/>
              <a:t>sql</a:t>
            </a:r>
            <a:r>
              <a:rPr lang="zh-TW" altLang="en-US" sz="6600" b="1" dirty="0"/>
              <a:t>欄位</a:t>
            </a:r>
            <a:r>
              <a:rPr lang="zh-CN" altLang="en-US" sz="6600" b="1" dirty="0"/>
              <a:t>輸出成</a:t>
            </a:r>
            <a:endParaRPr lang="en-US" altLang="zh-CN" sz="6600" b="1" dirty="0"/>
          </a:p>
          <a:p>
            <a:r>
              <a:rPr lang="en-US" altLang="zh-CN" sz="6600" b="1" dirty="0"/>
              <a:t>csv</a:t>
            </a:r>
            <a:r>
              <a:rPr lang="zh-CN" altLang="en-US" sz="6600" b="1" dirty="0"/>
              <a:t>檔案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211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輸出成</a:t>
            </a:r>
            <a:r>
              <a:rPr lang="en-US" altLang="zh-CN" dirty="0"/>
              <a:t>15-4.csv</a:t>
            </a:r>
            <a:r>
              <a:rPr lang="zh-CN" altLang="en-US" dirty="0"/>
              <a:t>檔案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B043A32-8B5C-4202-88B2-EF715A4F2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ffectLst/>
                <a:hlinkClick r:id="rId2"/>
              </a:rPr>
              <a:t>https://acupun.site/lecture/sql/example/sql/15-4.csv</a:t>
            </a:r>
            <a:endParaRPr lang="en-US" altLang="zh-TW" sz="2400" dirty="0">
              <a:effectLst/>
            </a:endParaRPr>
          </a:p>
          <a:p>
            <a:endParaRPr lang="zh-TW" altLang="en-US" dirty="0"/>
          </a:p>
        </p:txBody>
      </p:sp>
      <p:pic>
        <p:nvPicPr>
          <p:cNvPr id="6" name="內容版面配置區 6">
            <a:extLst>
              <a:ext uri="{FF2B5EF4-FFF2-40B4-BE49-F238E27FC236}">
                <a16:creationId xmlns:a16="http://schemas.microsoft.com/office/drawing/2014/main" id="{112D9CA1-A047-4ADB-BAB3-FBD9B8040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" y="2392896"/>
            <a:ext cx="9009053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打開</a:t>
            </a:r>
            <a:r>
              <a:rPr lang="en-US" altLang="zh-CN" sz="6600" b="1" dirty="0"/>
              <a:t>tableau</a:t>
            </a:r>
          </a:p>
          <a:p>
            <a:r>
              <a:rPr lang="zh-CN" altLang="en-US" sz="6600" b="1" dirty="0"/>
              <a:t>匯入</a:t>
            </a:r>
            <a:r>
              <a:rPr lang="en-US" altLang="zh-CN" sz="6600" b="1" dirty="0"/>
              <a:t>15-4.csv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631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用網頁方式來編輯</a:t>
            </a:r>
            <a:r>
              <a:rPr lang="en-US" altLang="zh-CN" sz="4000" dirty="0"/>
              <a:t>(</a:t>
            </a:r>
            <a:r>
              <a:rPr lang="zh-CN" altLang="en-US" sz="4000" dirty="0"/>
              <a:t>雲端</a:t>
            </a:r>
            <a:r>
              <a:rPr lang="en-US" altLang="zh-CN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2FF0F-B571-438E-981B-77D7E84B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24" y="2265315"/>
            <a:ext cx="741904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2958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681</Words>
  <Application>Microsoft Office PowerPoint</Application>
  <PresentationFormat>如螢幕大小 (4:3)</PresentationFormat>
  <Paragraphs>114</Paragraphs>
  <Slides>52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新增欄位『在職中onjob』</vt:lpstr>
      <vt:lpstr>PowerPoint 簡報</vt:lpstr>
      <vt:lpstr>PowerPoint 簡報</vt:lpstr>
      <vt:lpstr>PowerPoint 簡報</vt:lpstr>
      <vt:lpstr>輸出成15-4.csv檔案</vt:lpstr>
      <vt:lpstr>PowerPoint 簡報</vt:lpstr>
      <vt:lpstr>新增一個new新的tableau專案</vt:lpstr>
      <vt:lpstr>新增一個new新的tableau專案</vt:lpstr>
      <vt:lpstr>新增一個new新的tableau專案</vt:lpstr>
      <vt:lpstr>看欄位的格式</vt:lpstr>
      <vt:lpstr>從設定資料來源tab 切換到sheet1 tab</vt:lpstr>
      <vt:lpstr>修改sheet1圖表1</vt:lpstr>
      <vt:lpstr>PowerPoint 簡報</vt:lpstr>
      <vt:lpstr>把『當年』拖曵到column column 就是 x,水平軸</vt:lpstr>
      <vt:lpstr>把『人數』拖曵到row row 就是 y, 縱軸</vt:lpstr>
      <vt:lpstr>改成『長條圖』</vt:lpstr>
      <vt:lpstr>PowerPoint 簡報</vt:lpstr>
      <vt:lpstr>每條長條圖用性別特徵來分割 拖曵【性別】詳細資料</vt:lpstr>
      <vt:lpstr>設定每條長條圖根據不同性別顯示不同顏色</vt:lpstr>
      <vt:lpstr>方法1：Ctrl+拖曵性別顏色</vt:lpstr>
      <vt:lpstr>PowerPoint 簡報</vt:lpstr>
      <vt:lpstr>設定每條長條圖顏色， 藍色：男生，紅色：女生</vt:lpstr>
      <vt:lpstr>設定每條長條圖顏色， 藍色：男生，紅色：女生</vt:lpstr>
      <vt:lpstr>PowerPoint 簡報</vt:lpstr>
      <vt:lpstr>調整長條圖Bar的寬度</vt:lpstr>
      <vt:lpstr>PowerPoint 簡報</vt:lpstr>
      <vt:lpstr>儲存檔案</vt:lpstr>
      <vt:lpstr>PowerPoint 簡報</vt:lpstr>
      <vt:lpstr>在長條圖上加上數字</vt:lpstr>
      <vt:lpstr>PowerPoint 簡報</vt:lpstr>
      <vt:lpstr>PowerPoint 簡報</vt:lpstr>
      <vt:lpstr>如何計算每年公司的員工累計數量</vt:lpstr>
      <vt:lpstr>如何計算每年公司的員工累計數量</vt:lpstr>
      <vt:lpstr>PowerPoint 簡報</vt:lpstr>
      <vt:lpstr>員工累計數量，沒有被累計</vt:lpstr>
      <vt:lpstr>如何糾錯員工累計數</vt:lpstr>
      <vt:lpstr>PowerPoint 簡報</vt:lpstr>
      <vt:lpstr>不要顯示員工累計數 而是顯示百分比</vt:lpstr>
      <vt:lpstr>但是百分比的值不是我們要的</vt:lpstr>
      <vt:lpstr>改成：當年男生人數/當年總人數</vt:lpstr>
      <vt:lpstr>改成：當年男生人數/當年總人數</vt:lpstr>
      <vt:lpstr>改成：當年男生人數/當年總人數</vt:lpstr>
      <vt:lpstr>PowerPoint 簡報</vt:lpstr>
      <vt:lpstr>設定顯示百分比的小數點位數為0</vt:lpstr>
      <vt:lpstr>設定顯示百分比的小數點位數為0</vt:lpstr>
      <vt:lpstr>成果圖</vt:lpstr>
      <vt:lpstr>PowerPoint 簡報</vt:lpstr>
      <vt:lpstr>1990年公司不到2萬人 2002年增加到20萬人</vt:lpstr>
      <vt:lpstr>但每年公司的男女比例一直保持在57%：43%</vt:lpstr>
      <vt:lpstr>商業智能 Business Intelligence,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2023-10-01T11:30:35Z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