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99"/>
  </p:notesMasterIdLst>
  <p:handoutMasterIdLst>
    <p:handoutMasterId r:id="rId100"/>
  </p:handoutMasterIdLst>
  <p:sldIdLst>
    <p:sldId id="565" r:id="rId3"/>
    <p:sldId id="775" r:id="rId4"/>
    <p:sldId id="845" r:id="rId5"/>
    <p:sldId id="718" r:id="rId6"/>
    <p:sldId id="776" r:id="rId7"/>
    <p:sldId id="777" r:id="rId8"/>
    <p:sldId id="778" r:id="rId9"/>
    <p:sldId id="779" r:id="rId10"/>
    <p:sldId id="720" r:id="rId11"/>
    <p:sldId id="865" r:id="rId12"/>
    <p:sldId id="723" r:id="rId13"/>
    <p:sldId id="729" r:id="rId14"/>
    <p:sldId id="780" r:id="rId15"/>
    <p:sldId id="727" r:id="rId16"/>
    <p:sldId id="728" r:id="rId17"/>
    <p:sldId id="724" r:id="rId18"/>
    <p:sldId id="701" r:id="rId19"/>
    <p:sldId id="702" r:id="rId20"/>
    <p:sldId id="703" r:id="rId21"/>
    <p:sldId id="705" r:id="rId22"/>
    <p:sldId id="710" r:id="rId23"/>
    <p:sldId id="741" r:id="rId24"/>
    <p:sldId id="742" r:id="rId25"/>
    <p:sldId id="745" r:id="rId26"/>
    <p:sldId id="743" r:id="rId27"/>
    <p:sldId id="781" r:id="rId28"/>
    <p:sldId id="782" r:id="rId29"/>
    <p:sldId id="744" r:id="rId30"/>
    <p:sldId id="783" r:id="rId31"/>
    <p:sldId id="746" r:id="rId32"/>
    <p:sldId id="784" r:id="rId33"/>
    <p:sldId id="785" r:id="rId34"/>
    <p:sldId id="786" r:id="rId35"/>
    <p:sldId id="787" r:id="rId36"/>
    <p:sldId id="866" r:id="rId37"/>
    <p:sldId id="870" r:id="rId38"/>
    <p:sldId id="867" r:id="rId39"/>
    <p:sldId id="868" r:id="rId40"/>
    <p:sldId id="869" r:id="rId41"/>
    <p:sldId id="871" r:id="rId42"/>
    <p:sldId id="872" r:id="rId43"/>
    <p:sldId id="792" r:id="rId44"/>
    <p:sldId id="794" r:id="rId45"/>
    <p:sldId id="796" r:id="rId46"/>
    <p:sldId id="795" r:id="rId47"/>
    <p:sldId id="793" r:id="rId48"/>
    <p:sldId id="747" r:id="rId49"/>
    <p:sldId id="748" r:id="rId50"/>
    <p:sldId id="797" r:id="rId51"/>
    <p:sldId id="798" r:id="rId52"/>
    <p:sldId id="750" r:id="rId53"/>
    <p:sldId id="799" r:id="rId54"/>
    <p:sldId id="751" r:id="rId55"/>
    <p:sldId id="800" r:id="rId56"/>
    <p:sldId id="801" r:id="rId57"/>
    <p:sldId id="802" r:id="rId58"/>
    <p:sldId id="806" r:id="rId59"/>
    <p:sldId id="807" r:id="rId60"/>
    <p:sldId id="808" r:id="rId61"/>
    <p:sldId id="809" r:id="rId62"/>
    <p:sldId id="810" r:id="rId63"/>
    <p:sldId id="852" r:id="rId64"/>
    <p:sldId id="853" r:id="rId65"/>
    <p:sldId id="812" r:id="rId66"/>
    <p:sldId id="817" r:id="rId67"/>
    <p:sldId id="818" r:id="rId68"/>
    <p:sldId id="819" r:id="rId69"/>
    <p:sldId id="645" r:id="rId70"/>
    <p:sldId id="633" r:id="rId71"/>
    <p:sldId id="830" r:id="rId72"/>
    <p:sldId id="831" r:id="rId73"/>
    <p:sldId id="832" r:id="rId74"/>
    <p:sldId id="833" r:id="rId75"/>
    <p:sldId id="854" r:id="rId76"/>
    <p:sldId id="788" r:id="rId77"/>
    <p:sldId id="789" r:id="rId78"/>
    <p:sldId id="790" r:id="rId79"/>
    <p:sldId id="791" r:id="rId80"/>
    <p:sldId id="856" r:id="rId81"/>
    <p:sldId id="857" r:id="rId82"/>
    <p:sldId id="759" r:id="rId83"/>
    <p:sldId id="772" r:id="rId84"/>
    <p:sldId id="858" r:id="rId85"/>
    <p:sldId id="859" r:id="rId86"/>
    <p:sldId id="860" r:id="rId87"/>
    <p:sldId id="861" r:id="rId88"/>
    <p:sldId id="862" r:id="rId89"/>
    <p:sldId id="863" r:id="rId90"/>
    <p:sldId id="864" r:id="rId91"/>
    <p:sldId id="836" r:id="rId92"/>
    <p:sldId id="837" r:id="rId93"/>
    <p:sldId id="835" r:id="rId94"/>
    <p:sldId id="838" r:id="rId95"/>
    <p:sldId id="840" r:id="rId96"/>
    <p:sldId id="839" r:id="rId97"/>
    <p:sldId id="841" r:id="rId98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72" d="100"/>
          <a:sy n="72" d="100"/>
        </p:scale>
        <p:origin x="963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9/23/2023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2023/9/23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4183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04206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33192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92527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58231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35315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67954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80799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883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1936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81097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52201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71168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90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79390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79570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7284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37471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02341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1319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3951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/>
          <a:lstStyle>
            <a:lvl1pPr>
              <a:defRPr sz="4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2023/9/23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0" y="152400"/>
            <a:ext cx="8964488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2023/9/23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2023/9/23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2023/9/23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2023/9/23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2023/9/23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2023/9/23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2023/9/23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0me8H8SlBA&amp;list=PL2SrkGHjnWcy0n1bNe5sAPB3snlGmdpkV&amp;index=2&amp;t=300s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aity07/article/details/118060233" TargetMode="External"/><Relationship Id="rId2" Type="http://schemas.openxmlformats.org/officeDocument/2006/relationships/hyperlink" Target="https://www.zhihu.com/question/4839401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acupun.site/lecture/sql/example/sql/test.xlsx" TargetMode="External"/><Relationship Id="rId2" Type="http://schemas.openxmlformats.org/officeDocument/2006/relationships/hyperlink" Target="https://acupun.site/lecture/sql/example/sql/scoreChi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836712"/>
            <a:ext cx="8136535" cy="338437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安裝</a:t>
            </a:r>
            <a:r>
              <a:rPr lang="en-US" altLang="zh-CN" sz="6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MySQL</a:t>
            </a:r>
            <a:r>
              <a:rPr lang="zh-CN" altLang="en-US" sz="6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en-US" altLang="zh-CN" sz="6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6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For Windows</a:t>
            </a:r>
            <a:r>
              <a:rPr lang="zh-CN" altLang="en-US" sz="6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電腦</a:t>
            </a:r>
            <a:endParaRPr lang="zh-TW" altLang="en-US" sz="6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793995" y="5013176"/>
            <a:ext cx="7772400" cy="1362075"/>
          </a:xfrm>
        </p:spPr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1AE9055-D23D-4627-B17D-333A1FBA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6D7DF56-2D95-4FDD-9F7D-5D9F1751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安裝</a:t>
            </a:r>
            <a:r>
              <a:rPr lang="en-US" altLang="zh-CN" dirty="0"/>
              <a:t>C++</a:t>
            </a:r>
            <a:r>
              <a:rPr lang="zh-CN" altLang="en-US" dirty="0"/>
              <a:t>的函數庫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選擇</a:t>
            </a:r>
            <a:r>
              <a:rPr lang="en-US" altLang="zh-CN" dirty="0" err="1">
                <a:sym typeface="Wingdings" panose="05000000000000000000" pitchFamily="2" charset="2"/>
              </a:rPr>
              <a:t>Excute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zh-CN" altLang="en-US" dirty="0">
                <a:sym typeface="Wingdings" panose="05000000000000000000" pitchFamily="2" charset="2"/>
              </a:rPr>
              <a:t>不要選擇</a:t>
            </a:r>
            <a:r>
              <a:rPr lang="en-US" altLang="zh-CN" dirty="0">
                <a:sym typeface="Wingdings" panose="05000000000000000000" pitchFamily="2" charset="2"/>
              </a:rPr>
              <a:t>Next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25DA47C-BBF1-45F1-83D8-046C5535A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72" y="1271490"/>
            <a:ext cx="7198543" cy="544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20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2623253-EF11-4ACA-8B59-BE9A3EF1F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C25635D-D77B-4459-8480-B9323B79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安裝</a:t>
            </a:r>
            <a:r>
              <a:rPr lang="en-US" altLang="zh-CN" dirty="0"/>
              <a:t>6</a:t>
            </a:r>
            <a:r>
              <a:rPr lang="zh-CN" altLang="en-US" dirty="0"/>
              <a:t>個元件，才正確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D08568-B024-4831-9F9D-A1F46225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209" y="1628800"/>
            <a:ext cx="915358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1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C3D756B-F7FE-4FEA-95C5-C7B424CE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39A751-F6FB-44EF-B2E5-7D6188DF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1E9BE0-CD6B-4D65-A10D-C897F443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268760"/>
            <a:ext cx="9013859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1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F4F601-1128-4E76-9BCF-8C745E72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07E3C0B-E75C-46EA-AC86-8305793A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3C47E6-598E-461B-BB4A-7C476CA2E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28366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52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51BE3F-C1F5-4BA8-9C13-C6876304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E84C74D-7BE3-49B0-A138-FE0230FE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預設存取的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port = 3306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55F1E7-19B8-4398-B026-3B4BD6BE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538"/>
            <a:ext cx="9071409" cy="55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0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4B8296-7689-4A6A-A3EF-84D82D65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4654A01-B2C6-48F3-A755-A34736BC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99218"/>
            <a:ext cx="8718258" cy="1265238"/>
          </a:xfrm>
        </p:spPr>
        <p:txBody>
          <a:bodyPr>
            <a:normAutofit/>
          </a:bodyPr>
          <a:lstStyle/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29D6F5-4380-499A-B88F-308F5EDE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4930"/>
            <a:ext cx="8001207" cy="58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0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BCA41AD-F339-4FAC-B28E-3E81E3598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44409C-C189-437A-B073-C1B3B52C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登入的帳號：</a:t>
            </a:r>
            <a:r>
              <a:rPr lang="en-US" altLang="zh-CN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，密碼：</a:t>
            </a:r>
            <a:r>
              <a:rPr lang="en-US" altLang="zh-CN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b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這是從以前到現在的預設帳密</a:t>
            </a:r>
            <a:b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因為是自己的電腦，不對外開放，所以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0E4A94-5F19-4588-962C-7839F2938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28469"/>
            <a:ext cx="7725544" cy="5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1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EB3276-2DB3-4196-A715-5047CF64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1398CBA-33B1-4C74-AC5F-E8121DCE4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152400"/>
            <a:ext cx="9324528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</a:t>
            </a:r>
            <a:r>
              <a:rPr lang="zh-CN" altLang="en-US" dirty="0"/>
              <a:t>：開啟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就會執行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CC038F-C45F-49C5-90AD-FF31E85B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3" y="1156399"/>
            <a:ext cx="8133333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6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72EFC63-0C6A-4CCE-BA5F-1A5687AF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7CB161E-4CB3-46D6-AF22-66807A45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AC2563-817C-45D3-AB00-20B6FF82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85019"/>
            <a:ext cx="9036496" cy="61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97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521EEF-40EA-462D-93E3-8B13B56E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8CA9D5B-B9B7-4523-B810-53F820B7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2C780F-B518-463A-96B8-8981A081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8573022" cy="57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2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8244916" cy="48245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上課用此法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安裝免費版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Community</a:t>
            </a: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社群版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768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7ABD2D6-AB23-46A0-AFE4-A46DED39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0D5E522-45F9-46E7-87D8-2387239E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設定：不用修改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FE5A8C-D0A0-45DD-8256-0157A6AF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71856"/>
            <a:ext cx="8640960" cy="559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71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1A91BE-78D6-45D0-BE3D-D5895D13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E200565-AD8D-4C7C-9097-F566BFA4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10" y="-114148"/>
            <a:ext cx="8229600" cy="114535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samples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：設定密碼：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9C587F-EB08-43A5-AB40-EC9C640B4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72" y="1031202"/>
            <a:ext cx="8229600" cy="58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19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2400"/>
            <a:ext cx="8682136" cy="1265238"/>
          </a:xfrm>
        </p:spPr>
        <p:txBody>
          <a:bodyPr>
            <a:noAutofit/>
          </a:bodyPr>
          <a:lstStyle/>
          <a:p>
            <a:pPr algn="ctr"/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0411F4-04D3-4112-9185-F433FE24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0" y="58162"/>
            <a:ext cx="8316623" cy="656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65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265238"/>
          </a:xfrm>
        </p:spPr>
        <p:txBody>
          <a:bodyPr>
            <a:noAutofit/>
          </a:bodyPr>
          <a:lstStyle/>
          <a:p>
            <a:pPr algn="ctr"/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954C66-6CFD-4357-8FBD-0E204964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6" y="185365"/>
            <a:ext cx="8867328" cy="640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57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 fontScale="92500"/>
          </a:bodyPr>
          <a:lstStyle/>
          <a:p>
            <a:r>
              <a:rPr lang="zh-CN" altLang="en-US" sz="6000" b="1" dirty="0"/>
              <a:t>安裝結果，產生</a:t>
            </a:r>
            <a:r>
              <a:rPr lang="en-US" altLang="zh-CN" sz="6000" b="1" dirty="0"/>
              <a:t>2</a:t>
            </a:r>
            <a:r>
              <a:rPr lang="zh-CN" altLang="en-US" sz="6000" b="1" dirty="0"/>
              <a:t>個</a:t>
            </a:r>
            <a:endParaRPr lang="en-US" altLang="zh-CN" sz="6000" b="1" dirty="0"/>
          </a:p>
          <a:p>
            <a:r>
              <a:rPr lang="en-US" altLang="zh-TW" sz="6000" b="1" dirty="0">
                <a:latin typeface="微軟正黑體" pitchFamily="34" charset="-120"/>
                <a:ea typeface="微軟正黑體" pitchFamily="34" charset="-120"/>
              </a:rPr>
              <a:t>MySQL server</a:t>
            </a:r>
            <a:r>
              <a:rPr lang="en-US" altLang="zh-CN" sz="6000" b="1" dirty="0">
                <a:latin typeface="微軟正黑體" pitchFamily="34" charset="-120"/>
                <a:ea typeface="微軟正黑體" pitchFamily="34" charset="-120"/>
              </a:rPr>
              <a:t>(console)</a:t>
            </a:r>
          </a:p>
          <a:p>
            <a:r>
              <a:rPr lang="en-US" altLang="zh-CN" sz="5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CN" altLang="en-US" sz="5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工作台：</a:t>
            </a:r>
            <a:r>
              <a:rPr lang="en-US" altLang="zh-TW" sz="5200" b="1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zh-TW" altLang="en-US" sz="39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8887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運行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MySQL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伺服器主機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(shell)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E43E60-A38C-4968-86F9-901EF506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5" y="1767630"/>
            <a:ext cx="8974334" cy="367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08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操作的工作台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(client)</a:t>
            </a:r>
            <a:b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159C05-CFA8-4DF2-9E04-80D8B551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7" y="1883914"/>
            <a:ext cx="8561905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86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5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登入</a:t>
            </a:r>
            <a:r>
              <a:rPr lang="en-US" altLang="zh-CN" sz="5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CN" altLang="en-US" sz="5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工作台測試看看</a:t>
            </a:r>
            <a:r>
              <a:rPr lang="en-US" altLang="zh-TW" sz="5200" b="1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zh-TW" altLang="en-US" sz="39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6931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登入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工作台測試看看</a:t>
            </a:r>
            <a:r>
              <a:rPr lang="en-US" altLang="zh-TW" sz="4400" b="1" dirty="0" err="1"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0DF903-0B99-456F-B5BB-0291A399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3" y="1645800"/>
            <a:ext cx="8933541" cy="50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66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88740"/>
            <a:ext cx="9144000" cy="3996444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6600" b="1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WorkBench</a:t>
            </a:r>
            <a:r>
              <a:rPr lang="zh-CN" altLang="en-US" sz="6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裡面</a:t>
            </a:r>
            <a:endParaRPr lang="en-US" altLang="zh-CN" sz="6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如何找到資料庫，資料表</a:t>
            </a:r>
            <a:endParaRPr lang="zh-TW" altLang="en-US" sz="4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8684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A4551D-CD8C-4BD8-BA3E-4F5A14DD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官方的工具：</a:t>
            </a:r>
            <a:endParaRPr lang="en-US" altLang="zh-CN" sz="40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特色：功能多，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安裝比較複雜</a:t>
            </a:r>
            <a:endParaRPr lang="en-US" altLang="zh-CN" sz="3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安裝分成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個部分：</a:t>
            </a:r>
            <a:r>
              <a:rPr lang="en-US" altLang="zh-CN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伺服器，</a:t>
            </a:r>
            <a:r>
              <a:rPr lang="en-US" altLang="zh-CN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工作台</a:t>
            </a:r>
            <a:r>
              <a:rPr lang="en-US" altLang="zh-CN" sz="3600" b="1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WorkBench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免費版的名稱：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MySQL Community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，社群版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下載</a:t>
            </a:r>
            <a:r>
              <a:rPr lang="en-US" altLang="zh-TW" sz="3600" b="1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MySQL Community</a:t>
            </a:r>
            <a:endParaRPr lang="en-US" altLang="zh-TW" sz="3600" b="1" u="sng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800" dirty="0"/>
              <a:t>建議到這個網址：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https://dev.mysql.com/downloads/mysql/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3EBDD17-A806-4653-B9B3-80D0F150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dirty="0"/>
              <a:t>第</a:t>
            </a:r>
            <a:r>
              <a:rPr lang="en-US" altLang="zh-CN" sz="5400" dirty="0"/>
              <a:t>2</a:t>
            </a:r>
            <a:r>
              <a:rPr lang="zh-CN" altLang="en-US" sz="5400" dirty="0"/>
              <a:t>種方法：使用</a:t>
            </a:r>
            <a:r>
              <a:rPr lang="en-US" altLang="zh-TW" sz="5400" dirty="0"/>
              <a:t>MySQL Community</a:t>
            </a:r>
            <a:r>
              <a:rPr lang="zh-CN" altLang="en-US" sz="5400" dirty="0"/>
              <a:t>社群版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84923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4525963"/>
          </a:xfrm>
        </p:spPr>
        <p:txBody>
          <a:bodyPr>
            <a:normAutofit/>
          </a:bodyPr>
          <a:lstStyle/>
          <a:p>
            <a:endParaRPr lang="en-US" altLang="zh-CN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152400"/>
            <a:ext cx="886732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WorkBench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如何找到資料庫，資料表</a:t>
            </a:r>
            <a:b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r>
              <a:rPr lang="zh-CN" altLang="en-US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  <a:r>
              <a:rPr lang="zh-CN" altLang="en-US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br>
              <a:rPr lang="en-US" altLang="zh-CN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B17A6B-4D02-44BD-96FD-E8F2BF7D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09824"/>
            <a:ext cx="7839903" cy="55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20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88740"/>
            <a:ext cx="9144000" cy="3996444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MySQL server</a:t>
            </a:r>
            <a:r>
              <a:rPr lang="en-US" altLang="zh-CN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(shell)</a:t>
            </a:r>
          </a:p>
          <a:p>
            <a:r>
              <a:rPr lang="en-US" altLang="zh-TW" sz="6000" b="1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en-US" altLang="zh-TW" sz="6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都釘在工具列</a:t>
            </a:r>
            <a:endParaRPr lang="zh-TW" altLang="en-US" sz="6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6626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4525963"/>
          </a:xfrm>
        </p:spPr>
        <p:txBody>
          <a:bodyPr>
            <a:normAutofit/>
          </a:bodyPr>
          <a:lstStyle/>
          <a:p>
            <a:endParaRPr lang="en-US" altLang="zh-CN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152400"/>
            <a:ext cx="8867328" cy="2016818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sz="3600" b="1" dirty="0">
                <a:latin typeface="微軟正黑體" pitchFamily="34" charset="-120"/>
                <a:ea typeface="微軟正黑體" pitchFamily="34" charset="-120"/>
              </a:rPr>
              <a:t>MySQL server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(shell)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600" b="1" dirty="0" err="1">
                <a:latin typeface="微軟正黑體" pitchFamily="34" charset="-120"/>
                <a:ea typeface="微軟正黑體" pitchFamily="34" charset="-120"/>
              </a:rPr>
              <a:t>WorkBench</a:t>
            </a:r>
            <a:br>
              <a:rPr lang="en-US" altLang="zh-TW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都釘在工具列</a:t>
            </a:r>
            <a:b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確保以後直接從工具列來執行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173725-7FE2-4C98-94BE-B4FB240B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69218"/>
            <a:ext cx="7118943" cy="46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50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88740"/>
            <a:ext cx="9144000" cy="3996444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否則電腦開機後，</a:t>
            </a:r>
            <a:endParaRPr lang="en-US" altLang="zh-CN" sz="6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要先去</a:t>
            </a:r>
            <a:r>
              <a:rPr lang="en-US" altLang="zh-CN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windows『</a:t>
            </a:r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開始</a:t>
            </a:r>
            <a:r>
              <a:rPr lang="en-US" altLang="zh-CN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』</a:t>
            </a:r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開啟這</a:t>
            </a:r>
            <a:r>
              <a:rPr lang="en-US" altLang="zh-CN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個</a:t>
            </a:r>
            <a:endParaRPr lang="zh-TW" altLang="en-US" sz="6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6546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4525963"/>
          </a:xfrm>
        </p:spPr>
        <p:txBody>
          <a:bodyPr>
            <a:normAutofit/>
          </a:bodyPr>
          <a:lstStyle/>
          <a:p>
            <a:endParaRPr lang="en-US" altLang="zh-CN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152400"/>
            <a:ext cx="8867328" cy="1692424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電腦開機後，</a:t>
            </a:r>
            <a:b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要先去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windows『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開始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』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開啟這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個</a:t>
            </a:r>
            <a:b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600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shell</a:t>
            </a:r>
            <a:r>
              <a:rPr lang="zh-CN" altLang="en-US" sz="3600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600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zh-TW" altLang="en-US" sz="20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F4C8EB-10BF-4E26-B492-48E56E7B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527" y="1412776"/>
            <a:ext cx="4153137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02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88740"/>
            <a:ext cx="9144000" cy="3996444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如果安裝失敗</a:t>
            </a:r>
            <a:endParaRPr lang="en-US" altLang="zh-CN" sz="8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8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要如何重新安裝？</a:t>
            </a:r>
            <a:endParaRPr lang="zh-TW" altLang="en-US" sz="8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3267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88740"/>
            <a:ext cx="9144000" cy="3996444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先把舊的檔案</a:t>
            </a:r>
            <a:endParaRPr lang="en-US" altLang="zh-CN" sz="8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8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刪除乾淨</a:t>
            </a:r>
            <a:endParaRPr lang="zh-TW" altLang="en-US" sz="8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596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1936A20-AC65-48C6-9DBE-E8AB9B40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要</a:t>
            </a:r>
            <a:r>
              <a:rPr lang="en-US" altLang="zh-CN" dirty="0"/>
              <a:t>『</a:t>
            </a:r>
            <a:r>
              <a:rPr lang="zh-CN" altLang="en-US" dirty="0"/>
              <a:t>解除安裝</a:t>
            </a:r>
            <a:r>
              <a:rPr lang="en-US" altLang="zh-CN" dirty="0"/>
              <a:t>』</a:t>
            </a:r>
            <a:r>
              <a:rPr lang="zh-CN" altLang="en-US" dirty="0"/>
              <a:t>，要清除乾淨</a:t>
            </a:r>
            <a:endParaRPr lang="en-US" altLang="zh-CN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F6D5B77-276E-427E-AD5B-FCA4296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先把舊的檔案刪除乾淨 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- 1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5C5E488-D1D5-4B1F-BCAA-05C5EB71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3" y="2276873"/>
            <a:ext cx="3349298" cy="309634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E55E725-8FC6-4FE7-92CC-55F1C6A00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258" y="3429000"/>
            <a:ext cx="6493174" cy="329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70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3A41705-2F49-4E59-A96D-EACB06BA6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7B0486A-19CA-47D7-9FE8-CE474CEA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全部刪除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047C27-0D48-4A23-94D9-4D634FFF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756" y="1268760"/>
            <a:ext cx="9144000" cy="481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486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B67C15C-37FD-4EC6-89D5-D1ECA9CC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C:/program Files/MySQL/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40A9839-615C-40D3-A54B-F01FBEE6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把舊的檔案刪除乾淨 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– 2</a:t>
            </a:r>
            <a:b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dirty="0"/>
              <a:t>然後再去刪除硬碟的</a:t>
            </a:r>
            <a:r>
              <a:rPr lang="en-US" altLang="zh-CN" dirty="0" err="1"/>
              <a:t>mySQL</a:t>
            </a:r>
            <a:r>
              <a:rPr lang="zh-CN" altLang="en-US" dirty="0"/>
              <a:t>目錄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278B7A-3DA0-49DC-8DC5-338646B0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21583"/>
            <a:ext cx="8280920" cy="438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8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F4F9830-E3AF-43E3-8F67-C61DEE5C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4292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CN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.MySQL8.0</a:t>
            </a:r>
            <a:r>
              <a:rPr lang="zh-CN" altLang="en-US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版本，效能比較好，建議用</a:t>
            </a:r>
            <a:r>
              <a:rPr lang="en-US" altLang="zh-CN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8.0</a:t>
            </a:r>
          </a:p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但是有些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10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作業系統，安裝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8.0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版本會</a:t>
            </a:r>
            <a:r>
              <a:rPr lang="zh-CN" altLang="en-US" dirty="0"/>
              <a:t>出現問題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所以，若是出問題的人，才改安裝</a:t>
            </a:r>
            <a:r>
              <a:rPr lang="en-US" altLang="zh-CN" dirty="0"/>
              <a:t>5.7</a:t>
            </a:r>
            <a:r>
              <a:rPr lang="zh-CN" altLang="en-US" dirty="0"/>
              <a:t>版本</a:t>
            </a:r>
            <a:endParaRPr lang="en-US" altLang="zh-CN" dirty="0"/>
          </a:p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若是如此，以後在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雲端安裝的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，也要選擇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5.7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安裝過程影片教學：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https://www.youtube.com/watch?v=D0me8H8SlBA&amp;list=PL2SrkGHjnWcy0n1bNe5sAPB3snlGmdpkV&amp;index=2&amp;t=300s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E9C0625-791A-4AAF-9B67-9C316D4B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07288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5.7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版本還是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8.0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419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88740"/>
            <a:ext cx="9144000" cy="3492388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再重新安裝</a:t>
            </a:r>
            <a:endParaRPr lang="zh-TW" altLang="en-US" sz="8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6261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1936A20-AC65-48C6-9DBE-E8AB9B40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重新安裝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F6D5B77-276E-427E-AD5B-FCA4296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重新安裝</a:t>
            </a:r>
            <a:endParaRPr lang="zh-TW" altLang="en-US" sz="60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28ACFA-02FE-474B-89B1-3F5B9C329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5338748" cy="4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710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268760"/>
            <a:ext cx="9144000" cy="4536504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手動查詢預設的</a:t>
            </a:r>
            <a:r>
              <a:rPr lang="en-US" altLang="zh-CN" sz="6000" b="1" dirty="0"/>
              <a:t>2</a:t>
            </a:r>
            <a:r>
              <a:rPr lang="zh-CN" altLang="en-US" sz="6000" b="1" dirty="0"/>
              <a:t>個資料庫</a:t>
            </a:r>
            <a:endParaRPr lang="en-US" altLang="zh-CN" sz="6000" b="1" dirty="0"/>
          </a:p>
          <a:p>
            <a:r>
              <a:rPr lang="en-US" altLang="zh-CN" sz="6000" b="1" dirty="0"/>
              <a:t>World</a:t>
            </a:r>
            <a:r>
              <a:rPr lang="zh-CN" altLang="en-US" sz="6000" b="1" dirty="0"/>
              <a:t>資料庫</a:t>
            </a:r>
            <a:endParaRPr lang="en-US" altLang="zh-CN" sz="6000" b="1" dirty="0"/>
          </a:p>
          <a:p>
            <a:r>
              <a:rPr lang="en-US" altLang="zh-TW" sz="6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CN" sz="6000" b="1" dirty="0"/>
          </a:p>
        </p:txBody>
      </p:sp>
    </p:spTree>
    <p:extLst>
      <p:ext uri="{BB962C8B-B14F-4D97-AF65-F5344CB8AC3E}">
        <p14:creationId xmlns:p14="http://schemas.microsoft.com/office/powerpoint/2010/main" val="34296544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D8C9C9-2E07-458F-ABB8-8FCB3D40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637112"/>
          </a:xfrm>
        </p:spPr>
        <p:txBody>
          <a:bodyPr>
            <a:normAutofit fontScale="92500"/>
          </a:bodyPr>
          <a:lstStyle/>
          <a:p>
            <a:r>
              <a:rPr lang="en-US" altLang="zh-TW" sz="4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資料庫：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它的主題是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電影業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涵蓋了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演員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電影製片廠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影碟出租店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的所有內容。</a:t>
            </a: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類比電影出租廳資訊管理系統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的資料庫，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這個資料庫是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一家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DVD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出租店的資料，包括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客戶、影片、租賃紀錄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等等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7D99592-FE7D-461B-9AFE-D7E14722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2780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D8C9C9-2E07-458F-ABB8-8FCB3D40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357192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MySQL 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自帶的一個示例資料庫，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它包含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世界各國的基本資訊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TW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國名、首都、人口、語言、政府形式、地理位置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等。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它主要用於展示 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MySQL 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的功能和特性，以及提供一些練習查詢的資料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7D99592-FE7D-461B-9AFE-D7E14722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world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900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D8C9C9-2E07-458F-ABB8-8FCB3D40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105400"/>
          </a:xfrm>
        </p:spPr>
        <p:txBody>
          <a:bodyPr>
            <a:normAutofit fontScale="92500"/>
          </a:bodyPr>
          <a:lstStyle/>
          <a:p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sys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(system)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官方提供的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系統資料庫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sys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庫裡面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的表、視圖、函數、存儲過程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可以使我們更方便、快捷的了解到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的一些信息，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這個是系統檔案，不是資料檔，</a:t>
            </a:r>
            <a:endParaRPr lang="en-US" altLang="zh-CN" sz="36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所以不會拿</a:t>
            </a:r>
            <a:r>
              <a:rPr lang="en-US" altLang="zh-CN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sys</a:t>
            </a:r>
            <a:r>
              <a:rPr lang="zh-CN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來測試</a:t>
            </a:r>
            <a:endParaRPr lang="zh-TW" altLang="en-US" sz="36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7D99592-FE7D-461B-9AFE-D7E14722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sys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058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83A510-4D51-4012-BC54-1DA70AFF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EC45346-ED8A-4DA0-96A4-C70F947A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036496" cy="1265238"/>
          </a:xfrm>
        </p:spPr>
        <p:txBody>
          <a:bodyPr>
            <a:noAutofit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手動查詢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資料庫某個資料表</a:t>
            </a:r>
            <a:b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選定某個資料表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actor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select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form limit 1000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A39A7A-5998-45B2-A9A4-510BF69B2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6064"/>
            <a:ext cx="9517620" cy="50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26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en-US" altLang="zh-CN" sz="6000" b="1" dirty="0"/>
              <a:t>MySQL</a:t>
            </a:r>
            <a:r>
              <a:rPr lang="zh-CN" altLang="en-US" sz="6000" b="1" dirty="0"/>
              <a:t>資料庫</a:t>
            </a:r>
            <a:endParaRPr lang="en-US" altLang="zh-CN" sz="6000" b="1" dirty="0"/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線上簡易查詢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語法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511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38" y="92141"/>
            <a:ext cx="9144000" cy="5301208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world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資料庫，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city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  <a:endParaRPr lang="en-US" altLang="zh-CN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指令：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 from </a:t>
            </a:r>
            <a:r>
              <a:rPr lang="en-US" altLang="zh-CN" b="1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world.city</a:t>
            </a:r>
            <a:endParaRPr lang="en-US" altLang="zh-CN" b="1" dirty="0">
              <a:solidFill>
                <a:srgbClr val="C0000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4400" b="1" dirty="0">
              <a:effectLst/>
            </a:endParaRPr>
          </a:p>
          <a:p>
            <a:endParaRPr lang="en-US" altLang="zh-CN" sz="4400" b="1" dirty="0">
              <a:effectLst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42E0F6-4C95-4040-9AA3-4F6D351B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61097"/>
            <a:ext cx="8447619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08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-27384"/>
            <a:ext cx="9324528" cy="5301208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world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資料庫，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city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資料表，顯示城市人口</a:t>
            </a:r>
            <a:endParaRPr lang="en-US" altLang="zh-CN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指令：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select </a:t>
            </a:r>
            <a:r>
              <a:rPr lang="en-US" altLang="zh-CN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name,population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CN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world.city</a:t>
            </a:r>
            <a:endParaRPr lang="en-US" altLang="zh-CN" b="1" dirty="0">
              <a:solidFill>
                <a:srgbClr val="C0000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4400" b="1" dirty="0">
              <a:effectLst/>
            </a:endParaRPr>
          </a:p>
          <a:p>
            <a:endParaRPr lang="en-US" altLang="zh-CN" sz="4400" b="1" dirty="0">
              <a:effectLst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1F408C-4CD0-4BC7-A275-C392CC0B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67358"/>
            <a:ext cx="7085737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0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017F38-D038-45FB-8BBA-FB505E53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11B102D-454A-44AE-96CD-B328B4F2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選擇：</a:t>
            </a:r>
            <a:r>
              <a:rPr lang="en-US" altLang="zh-CN" dirty="0"/>
              <a:t>8.034</a:t>
            </a:r>
            <a:r>
              <a:rPr lang="zh-CN" altLang="en-US" dirty="0"/>
              <a:t>版本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ECB646-5FE1-407D-8D65-A536F2622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" y="1197663"/>
            <a:ext cx="9127522" cy="54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09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資料庫匯出的</a:t>
            </a:r>
            <a:endParaRPr lang="en-US" altLang="zh-CN" sz="7200" b="1" dirty="0"/>
          </a:p>
          <a:p>
            <a:r>
              <a:rPr lang="zh-CN" altLang="en-US" sz="7200" b="1" dirty="0">
                <a:latin typeface="微軟正黑體" pitchFamily="34" charset="-120"/>
                <a:ea typeface="微軟正黑體" pitchFamily="34" charset="-120"/>
              </a:rPr>
              <a:t>二種方法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1007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356" y="719166"/>
            <a:ext cx="9144000" cy="5148808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目的：把</a:t>
            </a:r>
            <a:r>
              <a:rPr lang="en-US" altLang="zh-TW" b="1" dirty="0" err="1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資料庫全部匯出，改名，再匯入</a:t>
            </a:r>
            <a:endParaRPr lang="en-US" altLang="zh-CN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：全部匯出（包括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r>
              <a:rPr lang="en-US" altLang="zh-CN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 Export</a:t>
            </a:r>
            <a:endParaRPr lang="en-US" altLang="zh-CN" sz="3200" b="1" dirty="0">
              <a:solidFill>
                <a:srgbClr val="C00000"/>
              </a:solidFill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34854"/>
            <a:ext cx="8867328" cy="684312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資料庫匯出的二種方法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A6289DB-473F-4375-8932-03A0F6FD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1693494"/>
            <a:ext cx="6187987" cy="51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593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788" y="0"/>
            <a:ext cx="9144000" cy="514880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匯出成單一檔案</a:t>
            </a:r>
            <a:r>
              <a:rPr lang="en-US" altLang="zh-CN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(*.</a:t>
            </a:r>
            <a:r>
              <a:rPr lang="en-US" altLang="zh-CN" sz="3200" b="1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en-US" altLang="zh-CN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CN" altLang="en-US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，而且包含：</a:t>
            </a:r>
            <a:r>
              <a:rPr lang="en-US" altLang="zh-CN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  <a:endParaRPr lang="en-US" altLang="zh-CN" sz="3200" b="1" dirty="0">
              <a:solidFill>
                <a:srgbClr val="C00000"/>
              </a:solidFill>
              <a:effectLst/>
              <a:highlight>
                <a:srgbClr val="FFFF00"/>
              </a:highlight>
            </a:endParaRPr>
          </a:p>
          <a:p>
            <a:endParaRPr lang="en-US" altLang="zh-CN" sz="4800" b="1" dirty="0">
              <a:effectLst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E1A63AB-4B61-4FFD-8236-633F1E0F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6" y="692696"/>
            <a:ext cx="8771428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98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7F5B0D6-6294-4A87-A7CC-4AC08980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2400"/>
            <a:ext cx="8568952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什麼是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schema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？</a:t>
            </a:r>
            <a:endParaRPr lang="zh-TW" altLang="en-US" sz="54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231CB3-19C2-40D9-BE4C-DA50A6BB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6" y="1417638"/>
            <a:ext cx="8861034" cy="54403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/>
              <a:t>Schema:</a:t>
            </a:r>
          </a:p>
          <a:p>
            <a:pPr lvl="1"/>
            <a:r>
              <a:rPr lang="zh-CN" altLang="en-US" b="1" dirty="0"/>
              <a:t>圖解，圖例，結構，綱要，輪廓</a:t>
            </a:r>
            <a:endParaRPr lang="en-US" altLang="zh-CN" b="1" dirty="0"/>
          </a:p>
          <a:p>
            <a:r>
              <a:rPr lang="zh-CN" altLang="en-US" b="1" dirty="0"/>
              <a:t>舉例：</a:t>
            </a:r>
            <a:endParaRPr lang="en-US" altLang="zh-CN" b="1" dirty="0"/>
          </a:p>
          <a:p>
            <a:pPr lvl="1"/>
            <a:r>
              <a:rPr lang="zh-CN" altLang="en-US" b="1" dirty="0"/>
              <a:t>很多資料表（</a:t>
            </a:r>
            <a:r>
              <a:rPr lang="en-US" altLang="zh-CN" b="1" dirty="0"/>
              <a:t>actor</a:t>
            </a:r>
            <a:r>
              <a:rPr lang="zh-CN" altLang="en-US" b="1" dirty="0"/>
              <a:t>，</a:t>
            </a:r>
            <a:r>
              <a:rPr lang="en-US" altLang="zh-CN" b="1" dirty="0"/>
              <a:t>film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被包含在</a:t>
            </a:r>
            <a:r>
              <a:rPr lang="en-US" altLang="zh-CN" b="1" dirty="0" err="1">
                <a:solidFill>
                  <a:srgbClr val="7030A0"/>
                </a:solidFill>
                <a:highlight>
                  <a:srgbClr val="FFFF00"/>
                </a:highlight>
              </a:rPr>
              <a:t>sakila</a:t>
            </a:r>
            <a:endParaRPr lang="en-US" altLang="zh-CN" b="1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這個</a:t>
            </a:r>
            <a:r>
              <a:rPr lang="en-US" altLang="zh-CN" b="1" dirty="0">
                <a:solidFill>
                  <a:srgbClr val="7030A0"/>
                </a:solidFill>
                <a:highlight>
                  <a:srgbClr val="FFFF00"/>
                </a:highlight>
              </a:rPr>
              <a:t>schema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綱要裡面</a:t>
            </a:r>
            <a:endParaRPr lang="en-US" altLang="zh-CN" b="1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endParaRPr lang="en-US" altLang="zh-TW" b="1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lang="en-US" altLang="zh-CN" b="1" dirty="0" err="1">
                <a:solidFill>
                  <a:srgbClr val="7030A0"/>
                </a:solidFill>
                <a:highlight>
                  <a:srgbClr val="FFFF00"/>
                </a:highlight>
              </a:rPr>
              <a:t>Sakila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就是</a:t>
            </a:r>
            <a:r>
              <a:rPr lang="en-US" altLang="zh-CN" b="1" dirty="0">
                <a:solidFill>
                  <a:srgbClr val="7030A0"/>
                </a:solidFill>
                <a:highlight>
                  <a:srgbClr val="FFFF00"/>
                </a:highlight>
              </a:rPr>
              <a:t>1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個</a:t>
            </a:r>
            <a:r>
              <a:rPr lang="en-US" altLang="zh-CN" b="1" dirty="0">
                <a:solidFill>
                  <a:srgbClr val="7030A0"/>
                </a:solidFill>
                <a:highlight>
                  <a:srgbClr val="FFFF00"/>
                </a:highlight>
              </a:rPr>
              <a:t>schema</a:t>
            </a:r>
          </a:p>
          <a:p>
            <a:r>
              <a:rPr lang="en-US" altLang="zh-CN" b="1" dirty="0">
                <a:solidFill>
                  <a:srgbClr val="7030A0"/>
                </a:solidFill>
                <a:highlight>
                  <a:srgbClr val="FFFF00"/>
                </a:highlight>
              </a:rPr>
              <a:t>Schema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就是資料庫名稱</a:t>
            </a:r>
            <a:endParaRPr lang="zh-TW" altLang="en-US" b="1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E85559-E703-4892-B777-FEE65FF0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092" y="3397594"/>
            <a:ext cx="4668462" cy="33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457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0C3D545-965E-433D-B434-BC06A3A8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4C2A6C1-CD67-4A5D-9168-14A92AE6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成功匯出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C27D5D-E281-43D7-984C-6CAC7B8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1" y="1600200"/>
            <a:ext cx="8388136" cy="49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430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2828C-F02A-4A53-99FF-E1619736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目錄：本機</a:t>
            </a:r>
            <a:r>
              <a:rPr lang="en-US" altLang="zh-CN" sz="3600" b="1" dirty="0"/>
              <a:t>/</a:t>
            </a:r>
            <a:r>
              <a:rPr lang="zh-CN" altLang="en-US" sz="3600" b="1" dirty="0">
                <a:highlight>
                  <a:srgbClr val="FFFF00"/>
                </a:highlight>
              </a:rPr>
              <a:t>文件</a:t>
            </a:r>
            <a:r>
              <a:rPr lang="en-US" altLang="zh-CN" sz="3600" b="1" dirty="0">
                <a:highlight>
                  <a:srgbClr val="FFFF00"/>
                </a:highlight>
              </a:rPr>
              <a:t>/dumps</a:t>
            </a:r>
          </a:p>
          <a:p>
            <a:r>
              <a:rPr lang="zh-CN" altLang="en-US" sz="3600" b="1" dirty="0"/>
              <a:t>檔案：</a:t>
            </a:r>
            <a:r>
              <a:rPr lang="en-US" altLang="zh-TW" sz="3600" b="1" dirty="0"/>
              <a:t>*.</a:t>
            </a:r>
            <a:r>
              <a:rPr lang="en-US" altLang="zh-TW" sz="3600" b="1" dirty="0" err="1"/>
              <a:t>sql</a:t>
            </a:r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FEC27EF-C49E-4B0B-9876-EBB78F44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匯出的目錄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F61D12-55FD-4B8B-BB40-44B722168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49" y="2937027"/>
            <a:ext cx="6575640" cy="39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509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2828C-F02A-4A53-99FF-E1619736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847" y="1417638"/>
            <a:ext cx="9252520" cy="45259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指令：</a:t>
            </a:r>
            <a:r>
              <a:rPr lang="en-US" altLang="zh-CN" sz="3200" b="1" dirty="0">
                <a:highlight>
                  <a:srgbClr val="FFFF00"/>
                </a:highlight>
              </a:rPr>
              <a:t>Alter Schema</a:t>
            </a:r>
          </a:p>
          <a:p>
            <a:r>
              <a:rPr lang="en-US" altLang="zh-CN" sz="3200" b="1" dirty="0">
                <a:highlight>
                  <a:srgbClr val="FFFF00"/>
                </a:highlight>
              </a:rPr>
              <a:t>Workbench</a:t>
            </a:r>
            <a:r>
              <a:rPr lang="zh-CN" altLang="en-US" sz="3200" b="1" dirty="0">
                <a:highlight>
                  <a:srgbClr val="FFFF00"/>
                </a:highlight>
              </a:rPr>
              <a:t>預設是無法修改</a:t>
            </a:r>
            <a:r>
              <a:rPr lang="en-US" altLang="zh-CN" sz="3200" b="1" dirty="0">
                <a:highlight>
                  <a:srgbClr val="FFFF00"/>
                </a:highlight>
              </a:rPr>
              <a:t>schema</a:t>
            </a:r>
            <a:r>
              <a:rPr lang="zh-CN" altLang="en-US" sz="3200" b="1" dirty="0">
                <a:highlight>
                  <a:srgbClr val="FFFF00"/>
                </a:highlight>
              </a:rPr>
              <a:t>的</a:t>
            </a:r>
            <a:endParaRPr lang="en-US" altLang="zh-CN" sz="3200" b="1" dirty="0"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FEC27EF-C49E-4B0B-9876-EBB78F44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修改原本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sakila-2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ABBDB7-8416-4FEE-A35A-E088011DE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2636912"/>
            <a:ext cx="3602890" cy="44172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CC074E6-4843-4450-9723-8A99E516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904" y="3429000"/>
            <a:ext cx="4961905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604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直接刪除</a:t>
            </a:r>
            <a:r>
              <a:rPr lang="en-US" altLang="zh-CN" sz="7200" b="1" dirty="0" err="1"/>
              <a:t>sakila</a:t>
            </a:r>
            <a:endParaRPr lang="en-US" altLang="zh-CN" sz="7200" b="1" dirty="0"/>
          </a:p>
          <a:p>
            <a:r>
              <a:rPr lang="zh-CN" altLang="en-US" sz="7200" b="1" dirty="0"/>
              <a:t>資料庫</a:t>
            </a:r>
            <a:r>
              <a:rPr lang="en-US" altLang="zh-CN" sz="7200" b="1" dirty="0"/>
              <a:t>/schema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06243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A7D5BE1-4BAC-42BC-B38A-1F0D76497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06DF27-2628-4A09-89A7-56C5D775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刪除</a:t>
            </a:r>
            <a:r>
              <a:rPr lang="en-US" altLang="zh-CN" sz="5400" b="1" dirty="0" err="1"/>
              <a:t>sakila</a:t>
            </a:r>
            <a:r>
              <a:rPr lang="zh-CN" altLang="en-US" sz="5400" b="1" dirty="0"/>
              <a:t>：方法</a:t>
            </a:r>
            <a:r>
              <a:rPr lang="en-US" altLang="zh-CN" sz="5400" b="1" dirty="0"/>
              <a:t>1</a:t>
            </a:r>
            <a:endParaRPr lang="zh-TW" altLang="en-US" sz="5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C285BE-1CCA-418F-83D8-EC82F6EC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519" y="2618331"/>
            <a:ext cx="4176464" cy="37088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8D7B285-3E4E-45EF-9AF9-051F96B3B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59" y="1877519"/>
            <a:ext cx="3940675" cy="44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715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A7D5BE1-4BAC-42BC-B38A-1F0D76497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925144"/>
          </a:xfrm>
        </p:spPr>
        <p:txBody>
          <a:bodyPr>
            <a:normAutofit lnSpcReduction="10000"/>
          </a:bodyPr>
          <a:lstStyle/>
          <a:p>
            <a:r>
              <a:rPr lang="en-US" altLang="zh-TW" sz="4000" b="1" dirty="0"/>
              <a:t>drop database sakila2</a:t>
            </a:r>
          </a:p>
          <a:p>
            <a:r>
              <a:rPr lang="zh-CN" altLang="en-US" sz="4000" b="1" dirty="0"/>
              <a:t>或是</a:t>
            </a:r>
            <a:endParaRPr lang="en-US" altLang="zh-CN" sz="4000" b="1" dirty="0"/>
          </a:p>
          <a:p>
            <a:r>
              <a:rPr lang="en-US" altLang="zh-TW" sz="4000" b="1" dirty="0"/>
              <a:t>drop database `sakila2`</a:t>
            </a:r>
          </a:p>
          <a:p>
            <a:endParaRPr lang="en-US" altLang="zh-TW" sz="4000" b="1" dirty="0"/>
          </a:p>
          <a:p>
            <a:r>
              <a:rPr lang="zh-CN" altLang="en-US" sz="4000" b="1" dirty="0"/>
              <a:t>注意：</a:t>
            </a:r>
            <a:r>
              <a:rPr lang="en-US" altLang="zh-TW" sz="4000" b="1" dirty="0"/>
              <a:t> `</a:t>
            </a:r>
            <a:r>
              <a:rPr lang="zh-CN" altLang="en-US" sz="4000" b="1" dirty="0"/>
              <a:t>不是單引號‘’</a:t>
            </a:r>
            <a:endParaRPr lang="en-US" altLang="zh-CN" sz="4000" b="1" dirty="0"/>
          </a:p>
          <a:p>
            <a:pPr lvl="1"/>
            <a:r>
              <a:rPr lang="en-US" altLang="zh-TW" sz="3600" b="1" dirty="0"/>
              <a:t>`</a:t>
            </a:r>
            <a:r>
              <a:rPr lang="zh-CN" altLang="en-US" sz="3600" b="1" dirty="0"/>
              <a:t>稱為：反引號</a:t>
            </a:r>
            <a:endParaRPr lang="en-US" altLang="zh-CN" sz="3600" b="1" dirty="0"/>
          </a:p>
          <a:p>
            <a:pPr lvl="1"/>
            <a:r>
              <a:rPr lang="zh-CN" altLang="en-US" sz="3600" b="1" dirty="0"/>
              <a:t>在</a:t>
            </a:r>
            <a:r>
              <a:rPr lang="en-US" altLang="zh-CN" sz="3600" b="1" dirty="0"/>
              <a:t>ESC</a:t>
            </a:r>
            <a:r>
              <a:rPr lang="zh-CN" altLang="en-US" sz="3600" b="1" dirty="0"/>
              <a:t>下方鍵盤</a:t>
            </a:r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06DF27-2628-4A09-89A7-56C5D775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刪除</a:t>
            </a:r>
            <a:r>
              <a:rPr lang="en-US" altLang="zh-CN" sz="5400" b="1" dirty="0" err="1"/>
              <a:t>sakila</a:t>
            </a:r>
            <a:r>
              <a:rPr lang="zh-CN" altLang="en-US" sz="5400" b="1" dirty="0"/>
              <a:t>：方法</a:t>
            </a:r>
            <a:r>
              <a:rPr lang="en-US" altLang="zh-CN" sz="5400" b="1" dirty="0"/>
              <a:t>2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44838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017F38-D038-45FB-8BBA-FB505E53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11B102D-454A-44AE-96CD-B328B4F2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選擇：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goto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download page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EB64B8-4E90-4B57-AABC-0D42F04D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67125"/>
            <a:ext cx="8425777" cy="52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16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6A006D-6D59-4128-8147-6AAAAC95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0A6F312-E39F-40E1-A245-B242B08E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刪除</a:t>
            </a:r>
            <a:r>
              <a:rPr lang="en-US" altLang="zh-CN" b="1" dirty="0" err="1"/>
              <a:t>sakila</a:t>
            </a:r>
            <a:r>
              <a:rPr lang="zh-CN" altLang="en-US" b="1" dirty="0"/>
              <a:t>：方法</a:t>
            </a:r>
            <a:r>
              <a:rPr lang="en-US" altLang="zh-CN" b="1" dirty="0"/>
              <a:t>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1E8BE8-9CD6-40B3-9A11-3FCA8336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39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2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再匯入剛剛匯出的</a:t>
            </a:r>
            <a:r>
              <a:rPr lang="en-US" altLang="zh-CN" sz="7200" b="1" dirty="0" err="1"/>
              <a:t>sakila</a:t>
            </a:r>
            <a:endParaRPr lang="en-US" altLang="zh-CN" sz="7200" b="1" dirty="0"/>
          </a:p>
          <a:p>
            <a:r>
              <a:rPr lang="zh-CN" altLang="en-US" sz="72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72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7200" b="1" dirty="0">
                <a:latin typeface="微軟正黑體" pitchFamily="34" charset="-120"/>
                <a:ea typeface="微軟正黑體" pitchFamily="34" charset="-120"/>
              </a:rPr>
              <a:t>種方法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59936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BAAE21A-5464-4F7E-ABB8-06CCFE30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 a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script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tab</a:t>
            </a:r>
            <a:endParaRPr lang="en-US" altLang="zh-CN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ABDB9DC-96B5-4E2F-A39C-97FE0B9D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執行</a:t>
            </a:r>
            <a:r>
              <a:rPr lang="en-US" altLang="zh-CN" dirty="0"/>
              <a:t>SQL script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AD126D1-0443-4202-AF0E-426FFF013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54" y="2852936"/>
            <a:ext cx="3028571" cy="343809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4BF115-73BF-448D-A6A3-53C1975B3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3481507"/>
            <a:ext cx="4419048" cy="2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8198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BAAE21A-5464-4F7E-ABB8-06CCFE30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ABDB9DC-96B5-4E2F-A39C-97FE0B9D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原本資料庫的編碼不是</a:t>
            </a:r>
            <a:r>
              <a:rPr lang="en-US" altLang="zh-CN" dirty="0"/>
              <a:t>utf-8</a:t>
            </a:r>
            <a:br>
              <a:rPr lang="en-US" altLang="zh-CN" dirty="0"/>
            </a:br>
            <a:r>
              <a:rPr lang="zh-CN" altLang="en-US" dirty="0"/>
              <a:t>而是</a:t>
            </a:r>
            <a:r>
              <a:rPr lang="en-US" altLang="zh-CN" dirty="0"/>
              <a:t>latin1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402EED3-8A0F-4EA1-A09A-24487FA5F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1458852"/>
            <a:ext cx="5978827" cy="312227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4BDB24A-561E-4E8E-AE2D-B0606D4F7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381" y="2347794"/>
            <a:ext cx="5647619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294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BAAE21A-5464-4F7E-ABB8-06CCFE30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ABDB9DC-96B5-4E2F-A39C-97FE0B9D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匯入資料庫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FB5E6BA-12C4-4593-9631-DD0D5D27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0" y="1484784"/>
            <a:ext cx="9081588" cy="522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620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3752" y="1484784"/>
            <a:ext cx="9036496" cy="3168352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新增資料庫</a:t>
            </a:r>
            <a:r>
              <a:rPr lang="en-US" altLang="zh-CN" sz="6000" b="1" dirty="0">
                <a:latin typeface="微軟正黑體" pitchFamily="34" charset="-120"/>
                <a:ea typeface="微軟正黑體" pitchFamily="34" charset="-120"/>
              </a:rPr>
              <a:t>/schema</a:t>
            </a:r>
          </a:p>
          <a:p>
            <a:r>
              <a:rPr lang="en-US" altLang="zh-CN" sz="6000" b="1" dirty="0">
                <a:latin typeface="微軟正黑體" pitchFamily="34" charset="-120"/>
                <a:ea typeface="微軟正黑體" pitchFamily="34" charset="-120"/>
              </a:rPr>
              <a:t>world2</a:t>
            </a:r>
          </a:p>
        </p:txBody>
      </p:sp>
    </p:spTree>
    <p:extLst>
      <p:ext uri="{BB962C8B-B14F-4D97-AF65-F5344CB8AC3E}">
        <p14:creationId xmlns:p14="http://schemas.microsoft.com/office/powerpoint/2010/main" val="42888424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C518A-6644-4DF5-9C24-937CAD0B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new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CEB8C63-7FE8-41AF-810E-38008A10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新增資料庫</a:t>
            </a:r>
            <a:r>
              <a:rPr lang="en-US" altLang="zh-CN" dirty="0"/>
              <a:t>/schema</a:t>
            </a:r>
            <a:r>
              <a:rPr lang="zh-CN" altLang="en-US" dirty="0"/>
              <a:t>：方法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en-US" altLang="zh-CN" dirty="0"/>
              <a:t>world2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F56716-7979-433D-A4C7-B355B9A68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" y="2233240"/>
            <a:ext cx="8784976" cy="46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991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C518A-6644-4DF5-9C24-937CAD0B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指令：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create database world2;</a:t>
            </a:r>
            <a:endParaRPr lang="zh-TW" altLang="en-US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CEB8C63-7FE8-41AF-810E-38008A10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新增資料庫</a:t>
            </a:r>
            <a:r>
              <a:rPr lang="en-US" altLang="zh-CN" dirty="0"/>
              <a:t>/schema</a:t>
            </a:r>
            <a:r>
              <a:rPr lang="zh-CN" altLang="en-US" dirty="0"/>
              <a:t>：方法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world2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00F05D-5AF1-4686-AB64-8C48F5629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872" y="2564904"/>
            <a:ext cx="935390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904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workbench </a:t>
            </a:r>
            <a:r>
              <a:rPr lang="zh-CN" altLang="en-US" sz="6600" b="1" dirty="0"/>
              <a:t>有沒有中文版本的？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66094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 fontScale="62500" lnSpcReduction="20000"/>
          </a:bodyPr>
          <a:lstStyle/>
          <a:p>
            <a:r>
              <a:rPr lang="zh-TW" altLang="zh-TW" sz="4400" dirty="0">
                <a:effectLst/>
              </a:rPr>
              <a:t>目前</a:t>
            </a:r>
            <a:r>
              <a:rPr lang="en-US" altLang="zh-TW" sz="4400" dirty="0">
                <a:effectLst/>
              </a:rPr>
              <a:t>MySQL Workbench</a:t>
            </a:r>
            <a:r>
              <a:rPr lang="zh-TW" altLang="zh-TW" sz="4400" dirty="0">
                <a:effectLst/>
              </a:rPr>
              <a:t>官方</a:t>
            </a:r>
            <a:r>
              <a:rPr lang="zh-TW" altLang="zh-TW" sz="4400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還沒有提供中文版</a:t>
            </a:r>
            <a:r>
              <a:rPr lang="en-US" altLang="zh-TW" sz="4400" dirty="0">
                <a:effectLst/>
                <a:hlinkClick r:id="rId2"/>
              </a:rPr>
              <a:t>https://www.zhihu.com/question/48394013</a:t>
            </a:r>
            <a:r>
              <a:rPr lang="zh-TW" altLang="zh-TW" sz="4400" dirty="0">
                <a:effectLst/>
              </a:rPr>
              <a:t>。</a:t>
            </a:r>
            <a:endParaRPr lang="en-US" altLang="zh-TW" sz="4400" dirty="0">
              <a:effectLst/>
            </a:endParaRPr>
          </a:p>
          <a:p>
            <a:endParaRPr lang="en-US" altLang="zh-TW" sz="4400" dirty="0">
              <a:effectLst/>
            </a:endParaRPr>
          </a:p>
          <a:p>
            <a:r>
              <a:rPr lang="zh-TW" altLang="zh-TW" sz="4400" dirty="0">
                <a:effectLst/>
              </a:rPr>
              <a:t>不過，有一些網友製作了一些漢化包，可以讓您在使用</a:t>
            </a:r>
            <a:r>
              <a:rPr lang="en-US" altLang="zh-TW" sz="4400" dirty="0">
                <a:effectLst/>
              </a:rPr>
              <a:t>MySQL Workbench</a:t>
            </a:r>
            <a:r>
              <a:rPr lang="zh-TW" altLang="zh-TW" sz="4400" dirty="0">
                <a:effectLst/>
              </a:rPr>
              <a:t>時看到中文介面</a:t>
            </a:r>
            <a:r>
              <a:rPr lang="en-US" altLang="zh-TW" sz="4400" dirty="0">
                <a:effectLst/>
                <a:hlinkClick r:id="rId3"/>
              </a:rPr>
              <a:t>https://blog.csdn.net/Laity07/article/details/118060233</a:t>
            </a:r>
            <a:r>
              <a:rPr lang="zh-TW" altLang="zh-TW" sz="4400" dirty="0">
                <a:effectLst/>
              </a:rPr>
              <a:t>。</a:t>
            </a:r>
            <a:endParaRPr lang="en-US" altLang="zh-TW" sz="4400" dirty="0">
              <a:effectLst/>
            </a:endParaRPr>
          </a:p>
          <a:p>
            <a:endParaRPr lang="en-US" altLang="zh-TW" sz="4400" dirty="0">
              <a:effectLst/>
            </a:endParaRPr>
          </a:p>
          <a:p>
            <a:r>
              <a:rPr lang="zh-TW" altLang="zh-TW" sz="4400" dirty="0">
                <a:effectLst/>
              </a:rPr>
              <a:t>不過，這些漢化包可能不完全準確或者不相容最新版本的</a:t>
            </a:r>
            <a:r>
              <a:rPr lang="en-US" altLang="zh-TW" sz="4400" dirty="0">
                <a:effectLst/>
              </a:rPr>
              <a:t>MySQL Workbench</a:t>
            </a:r>
            <a:r>
              <a:rPr lang="zh-TW" altLang="zh-TW" sz="4400" dirty="0">
                <a:effectLst/>
              </a:rPr>
              <a:t>，所以使用時請注意備份資料和檢查錯誤。</a:t>
            </a:r>
          </a:p>
          <a:p>
            <a:endParaRPr lang="en-US" altLang="zh-CN" sz="4800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/>
              <a:t>workbench </a:t>
            </a:r>
            <a:r>
              <a:rPr lang="zh-CN" altLang="en-US" sz="4400" dirty="0"/>
              <a:t>有沒有中文版本的？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0077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C01291F-EE10-469F-BCB7-97AF4395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4ED12EB-BCEA-42C5-96E2-D07BF8AE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download</a:t>
            </a:r>
            <a:r>
              <a:rPr lang="zh-CN" altLang="en-US" sz="5400" dirty="0"/>
              <a:t>任選</a:t>
            </a:r>
            <a:r>
              <a:rPr lang="en-US" altLang="zh-CN" sz="5400" dirty="0"/>
              <a:t>1</a:t>
            </a:r>
            <a:r>
              <a:rPr lang="zh-CN" altLang="en-US" sz="5400" dirty="0"/>
              <a:t>個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都可以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0AB75F-46F4-4B77-95EF-D22198654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32" y="1417638"/>
            <a:ext cx="8353108" cy="52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774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820472" cy="3996444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workbench </a:t>
            </a:r>
            <a:r>
              <a:rPr lang="zh-CN" altLang="en-US" sz="6600" b="1" dirty="0"/>
              <a:t>可以建立中文名稱的資料庫嗎？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54294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可以建立中文名稱</a:t>
            </a:r>
            <a:r>
              <a:rPr lang="zh-CN" altLang="en-US" sz="4400" dirty="0">
                <a:effectLst/>
              </a:rPr>
              <a:t>的資料庫</a:t>
            </a:r>
            <a:endParaRPr lang="en-US" altLang="zh-CN" sz="4400" dirty="0">
              <a:effectLst/>
            </a:endParaRPr>
          </a:p>
          <a:p>
            <a:pPr lvl="1"/>
            <a:r>
              <a:rPr lang="zh-CN" altLang="en-US" sz="4000" dirty="0">
                <a:effectLst/>
              </a:rPr>
              <a:t>例如：初步練習</a:t>
            </a:r>
            <a:endParaRPr lang="en-US" altLang="zh-TW" sz="4000" dirty="0">
              <a:effectLst/>
            </a:endParaRPr>
          </a:p>
          <a:p>
            <a:r>
              <a:rPr lang="zh-TW" altLang="zh-TW" sz="4400" dirty="0">
                <a:effectLst/>
              </a:rPr>
              <a:t>不過，</a:t>
            </a:r>
            <a:endParaRPr lang="en-US" altLang="zh-TW" sz="4400" dirty="0">
              <a:effectLst/>
            </a:endParaRPr>
          </a:p>
          <a:p>
            <a:pPr lvl="1"/>
            <a:r>
              <a:rPr lang="zh-CN" altLang="en-US" sz="4000" dirty="0">
                <a:effectLst/>
              </a:rPr>
              <a:t>把中文名稱資料庫</a:t>
            </a:r>
            <a:r>
              <a:rPr lang="en-US" altLang="zh-CN" sz="4000" dirty="0">
                <a:effectLst/>
              </a:rPr>
              <a:t>『</a:t>
            </a:r>
            <a:r>
              <a:rPr lang="zh-CN" altLang="en-US" sz="4000" dirty="0">
                <a:effectLst/>
              </a:rPr>
              <a:t>初步練習</a:t>
            </a:r>
            <a:r>
              <a:rPr lang="en-US" altLang="zh-CN" sz="4000" dirty="0">
                <a:effectLst/>
              </a:rPr>
              <a:t>』</a:t>
            </a:r>
            <a:br>
              <a:rPr lang="en-US" altLang="zh-CN" sz="4000" dirty="0">
                <a:effectLst/>
              </a:rPr>
            </a:br>
            <a:r>
              <a:rPr lang="zh-CN" altLang="en-US" sz="4000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匯出</a:t>
            </a:r>
            <a:r>
              <a:rPr lang="zh-CN" altLang="en-US" sz="4000" dirty="0">
                <a:solidFill>
                  <a:srgbClr val="C00000"/>
                </a:solidFill>
                <a:effectLst/>
              </a:rPr>
              <a:t>，會出現錯誤訊息</a:t>
            </a:r>
            <a:endParaRPr lang="en-US" altLang="zh-CN" sz="4000" b="1" dirty="0">
              <a:solidFill>
                <a:srgbClr val="C00000"/>
              </a:solidFill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/>
              <a:t>workbench </a:t>
            </a:r>
            <a:r>
              <a:rPr lang="zh-CN" altLang="en-US" sz="4400" dirty="0"/>
              <a:t>可以建立</a:t>
            </a:r>
            <a:br>
              <a:rPr lang="en-US" altLang="zh-CN" sz="4400" dirty="0"/>
            </a:br>
            <a:r>
              <a:rPr lang="zh-CN" altLang="en-US" sz="4400" dirty="0"/>
              <a:t>中文名稱的資料庫嗎？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69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練習題：</a:t>
            </a:r>
            <a:endParaRPr lang="en-US" altLang="zh-CN" sz="6600" b="1" dirty="0"/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匯入</a:t>
            </a:r>
            <a:r>
              <a:rPr lang="en-US" altLang="zh-CN" sz="6600" b="1" dirty="0" err="1">
                <a:latin typeface="微軟正黑體" pitchFamily="34" charset="-120"/>
                <a:ea typeface="微軟正黑體" pitchFamily="34" charset="-120"/>
              </a:rPr>
              <a:t>firstdb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0456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effectLst/>
              </a:rPr>
              <a:t>匯入資料庫</a:t>
            </a:r>
            <a:r>
              <a:rPr lang="en-US" altLang="zh-CN" sz="4400" dirty="0" err="1">
                <a:effectLst/>
              </a:rPr>
              <a:t>firstdb</a:t>
            </a:r>
            <a:endParaRPr lang="en-US" altLang="zh-CN" sz="4400" dirty="0">
              <a:effectLst/>
            </a:endParaRPr>
          </a:p>
          <a:p>
            <a:r>
              <a:rPr lang="en-US" altLang="zh-CN" sz="4800" b="1" dirty="0">
                <a:effectLst/>
              </a:rPr>
              <a:t>1.</a:t>
            </a:r>
            <a:r>
              <a:rPr lang="zh-CN" altLang="en-US" sz="4800" b="1" dirty="0">
                <a:effectLst/>
              </a:rPr>
              <a:t>查詢：顯示經管</a:t>
            </a:r>
            <a:r>
              <a:rPr lang="en-US" altLang="zh-CN" sz="4800" b="1" dirty="0">
                <a:effectLst/>
              </a:rPr>
              <a:t>2A</a:t>
            </a:r>
            <a:r>
              <a:rPr lang="zh-CN" altLang="en-US" sz="4800" b="1" dirty="0">
                <a:effectLst/>
              </a:rPr>
              <a:t>學生的</a:t>
            </a:r>
            <a:r>
              <a:rPr lang="en-US" altLang="zh-CN" sz="4800" b="1" dirty="0">
                <a:effectLst/>
              </a:rPr>
              <a:t>『</a:t>
            </a:r>
            <a:r>
              <a:rPr lang="zh-CN" altLang="en-US" sz="4800" b="1" dirty="0">
                <a:effectLst/>
              </a:rPr>
              <a:t>姓名，數學</a:t>
            </a:r>
            <a:r>
              <a:rPr lang="en-US" altLang="zh-CN" sz="4800" b="1" dirty="0">
                <a:effectLst/>
              </a:rPr>
              <a:t>』</a:t>
            </a:r>
          </a:p>
          <a:p>
            <a:r>
              <a:rPr lang="en-US" altLang="zh-CN" sz="4800" b="1" dirty="0">
                <a:effectLst/>
              </a:rPr>
              <a:t>2.</a:t>
            </a:r>
            <a:r>
              <a:rPr lang="zh-CN" altLang="en-US" sz="4800" b="1" dirty="0">
                <a:effectLst/>
              </a:rPr>
              <a:t>顯示</a:t>
            </a:r>
            <a:r>
              <a:rPr lang="en-US" altLang="zh-CN" sz="4800" b="1" dirty="0">
                <a:effectLst/>
              </a:rPr>
              <a:t>books</a:t>
            </a:r>
            <a:r>
              <a:rPr lang="zh-CN" altLang="en-US" sz="4800" b="1" dirty="0">
                <a:effectLst/>
              </a:rPr>
              <a:t>的</a:t>
            </a:r>
            <a:r>
              <a:rPr lang="en-US" altLang="zh-CN" sz="4800" b="1" dirty="0">
                <a:effectLst/>
              </a:rPr>
              <a:t>『</a:t>
            </a:r>
            <a:r>
              <a:rPr lang="zh-CN" altLang="en-US" sz="4800" b="1" dirty="0">
                <a:effectLst/>
              </a:rPr>
              <a:t>書名，價格</a:t>
            </a:r>
            <a:r>
              <a:rPr lang="en-US" altLang="zh-CN" sz="4800" b="1" dirty="0">
                <a:effectLst/>
              </a:rPr>
              <a:t>』</a:t>
            </a:r>
          </a:p>
          <a:p>
            <a:r>
              <a:rPr lang="en-US" altLang="zh-CN" sz="4800" b="1" dirty="0">
                <a:effectLst/>
              </a:rPr>
              <a:t>3.</a:t>
            </a:r>
            <a:r>
              <a:rPr lang="zh-CN" altLang="en-US" sz="4800" b="1" dirty="0">
                <a:effectLst/>
              </a:rPr>
              <a:t>修改資料表</a:t>
            </a:r>
            <a:r>
              <a:rPr lang="en-US" altLang="zh-CN" sz="4800" b="1" dirty="0">
                <a:effectLst/>
              </a:rPr>
              <a:t>『</a:t>
            </a:r>
            <a:r>
              <a:rPr lang="zh-CN" altLang="en-US" sz="4800" b="1" dirty="0">
                <a:effectLst/>
              </a:rPr>
              <a:t>經管</a:t>
            </a:r>
            <a:r>
              <a:rPr lang="en-US" altLang="zh-CN" sz="4800" b="1" dirty="0">
                <a:effectLst/>
              </a:rPr>
              <a:t>2A』</a:t>
            </a:r>
            <a:r>
              <a:rPr lang="en-US" altLang="zh-CN" sz="4800" b="1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CN" sz="4800" dirty="0">
                <a:effectLst/>
              </a:rPr>
              <a:t> 『</a:t>
            </a:r>
            <a:r>
              <a:rPr lang="zh-CN" altLang="en-US" sz="4800" dirty="0">
                <a:effectLst/>
              </a:rPr>
              <a:t>經管</a:t>
            </a:r>
            <a:r>
              <a:rPr lang="en-US" altLang="zh-CN" sz="4800" dirty="0">
                <a:effectLst/>
              </a:rPr>
              <a:t>2C』</a:t>
            </a:r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練習題：匯入</a:t>
            </a:r>
            <a:r>
              <a:rPr lang="en-US" altLang="zh-CN" sz="4400" dirty="0" err="1"/>
              <a:t>firstdb</a:t>
            </a:r>
            <a:r>
              <a:rPr lang="zh-CN" altLang="en-US" sz="4400" dirty="0"/>
              <a:t>資料庫</a:t>
            </a:r>
            <a:br>
              <a:rPr lang="en-US" altLang="zh-CN" sz="4400" dirty="0"/>
            </a:br>
            <a:r>
              <a:rPr lang="en-US" altLang="zh-CN" sz="2400" dirty="0">
                <a:solidFill>
                  <a:srgbClr val="C00000"/>
                </a:solidFill>
              </a:rPr>
              <a:t>https://acupun.site/lecture/sql/example/sql/firstdb-20230917.zip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0857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96E6D05-F6BA-4840-9E87-CBA30FFC2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修改資料表</a:t>
            </a:r>
            <a:r>
              <a:rPr lang="en-US" altLang="zh-CN" dirty="0">
                <a:effectLst/>
              </a:rPr>
              <a:t>『</a:t>
            </a:r>
            <a:r>
              <a:rPr lang="zh-CN" altLang="en-US" dirty="0">
                <a:effectLst/>
              </a:rPr>
              <a:t>經管</a:t>
            </a:r>
            <a:r>
              <a:rPr lang="en-US" altLang="zh-CN" dirty="0">
                <a:effectLst/>
              </a:rPr>
              <a:t>2A』</a:t>
            </a:r>
            <a:r>
              <a:rPr lang="en-US" altLang="zh-CN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CN" dirty="0">
                <a:effectLst/>
              </a:rPr>
              <a:t> 『</a:t>
            </a:r>
            <a:r>
              <a:rPr lang="zh-CN" altLang="en-US" dirty="0">
                <a:effectLst/>
              </a:rPr>
              <a:t>經管</a:t>
            </a:r>
            <a:r>
              <a:rPr lang="en-US" altLang="zh-CN" dirty="0">
                <a:effectLst/>
              </a:rPr>
              <a:t>2C』</a:t>
            </a:r>
          </a:p>
          <a:p>
            <a:pPr lvl="1"/>
            <a:r>
              <a:rPr lang="en-US" altLang="zh-CN" dirty="0">
                <a:effectLst/>
              </a:rPr>
              <a:t>use </a:t>
            </a:r>
            <a:r>
              <a:rPr lang="en-US" altLang="zh-CN" dirty="0" err="1">
                <a:effectLst/>
              </a:rPr>
              <a:t>firstdb</a:t>
            </a:r>
            <a:r>
              <a:rPr lang="en-US" altLang="zh-CN" dirty="0">
                <a:effectLst/>
              </a:rPr>
              <a:t>;</a:t>
            </a:r>
          </a:p>
          <a:p>
            <a:pPr lvl="1"/>
            <a:r>
              <a:rPr lang="en-US" altLang="zh-CN" dirty="0">
                <a:effectLst/>
              </a:rPr>
              <a:t>rename table </a:t>
            </a:r>
            <a:r>
              <a:rPr lang="zh-TW" altLang="en-US" dirty="0">
                <a:effectLst/>
              </a:rPr>
              <a:t>經管</a:t>
            </a:r>
            <a:r>
              <a:rPr lang="en-US" altLang="zh-TW" dirty="0">
                <a:effectLst/>
              </a:rPr>
              <a:t>2</a:t>
            </a:r>
            <a:r>
              <a:rPr lang="en-US" altLang="zh-CN" dirty="0">
                <a:effectLst/>
              </a:rPr>
              <a:t>a to </a:t>
            </a:r>
            <a:r>
              <a:rPr lang="zh-TW" altLang="en-US" dirty="0">
                <a:effectLst/>
              </a:rPr>
              <a:t>經管</a:t>
            </a:r>
            <a:r>
              <a:rPr lang="en-US" altLang="zh-TW" dirty="0">
                <a:effectLst/>
              </a:rPr>
              <a:t>2</a:t>
            </a:r>
            <a:r>
              <a:rPr lang="en-US" altLang="zh-CN" dirty="0">
                <a:effectLst/>
              </a:rPr>
              <a:t>c;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9A4E0D6-26E4-4F44-AC36-DD16827A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2606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2124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6100" b="1" dirty="0" err="1"/>
              <a:t>WorkBench</a:t>
            </a:r>
            <a:endParaRPr lang="en-US" altLang="zh-TW" sz="6100" b="1" dirty="0"/>
          </a:p>
          <a:p>
            <a:pPr>
              <a:lnSpc>
                <a:spcPct val="90000"/>
              </a:lnSpc>
            </a:pPr>
            <a:r>
              <a:rPr lang="zh-CN" altLang="en-US" sz="6100" b="1" dirty="0"/>
              <a:t>登入個人資料庫主機</a:t>
            </a:r>
            <a:endParaRPr lang="en-US" altLang="zh-CN" sz="6100" b="1" dirty="0"/>
          </a:p>
          <a:p>
            <a:pPr>
              <a:lnSpc>
                <a:spcPct val="90000"/>
              </a:lnSpc>
            </a:pPr>
            <a:r>
              <a:rPr lang="zh-CN" altLang="en-US" sz="6100" b="1" dirty="0"/>
              <a:t>方法</a:t>
            </a:r>
            <a:r>
              <a:rPr lang="en-US" altLang="zh-CN" sz="6100" b="1" dirty="0"/>
              <a:t>2</a:t>
            </a:r>
            <a:endParaRPr lang="en-US" altLang="zh-TW" sz="6100" b="1" dirty="0"/>
          </a:p>
        </p:txBody>
      </p:sp>
    </p:spTree>
    <p:extLst>
      <p:ext uri="{BB962C8B-B14F-4D97-AF65-F5344CB8AC3E}">
        <p14:creationId xmlns:p14="http://schemas.microsoft.com/office/powerpoint/2010/main" val="25085966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F4F9830-E3AF-43E3-8F67-C61DEE5C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429200"/>
          </a:xfrm>
        </p:spPr>
        <p:txBody>
          <a:bodyPr>
            <a:normAutofit/>
          </a:bodyPr>
          <a:lstStyle/>
          <a:p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E9C0625-791A-4AAF-9B67-9C316D4B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032" y="152400"/>
            <a:ext cx="4104456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登入</a:t>
            </a:r>
            <a:r>
              <a:rPr lang="en-US" altLang="zh-TW" b="1" dirty="0" err="1">
                <a:latin typeface="微軟正黑體" pitchFamily="34" charset="-120"/>
                <a:ea typeface="微軟正黑體" pitchFamily="34" charset="-120"/>
              </a:rPr>
              <a:t>WorkBench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查詢資料庫的方法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2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D57AAF-ECE2-45A4-8391-A6271CEC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58" y="-320758"/>
            <a:ext cx="4414146" cy="28935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DC32F5-0B90-4587-91AA-5BD4DF66C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362945"/>
            <a:ext cx="8208912" cy="448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579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83A510-4D51-4012-BC54-1DA70AFF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EC45346-ED8A-4DA0-96A4-C70F947A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勾選：保存密碼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4A15F7-2A0C-4AC5-B796-4844BA253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00200"/>
            <a:ext cx="938231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59878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83A510-4D51-4012-BC54-1DA70AFF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EC45346-ED8A-4DA0-96A4-C70F947A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036496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切換登入畫面，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workbench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99FB1D-6A99-4024-8824-2292AC63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895"/>
            <a:ext cx="4380952" cy="30285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9AC82C-70FB-4FFF-B059-9676C4AA8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600200"/>
            <a:ext cx="5314286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560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 fontScale="92500"/>
          </a:bodyPr>
          <a:lstStyle/>
          <a:p>
            <a:r>
              <a:rPr lang="zh-CN" altLang="en-US" sz="6600" b="1" dirty="0"/>
              <a:t>第</a:t>
            </a:r>
            <a:r>
              <a:rPr lang="en-US" altLang="zh-CN" sz="6600" b="1" dirty="0"/>
              <a:t>3</a:t>
            </a:r>
            <a:r>
              <a:rPr lang="zh-CN" altLang="en-US" sz="6600" b="1" dirty="0"/>
              <a:t>種方法</a:t>
            </a:r>
            <a:endParaRPr lang="en-US" altLang="zh-CN" sz="6600" b="1" dirty="0"/>
          </a:p>
          <a:p>
            <a:r>
              <a:rPr lang="en-US" altLang="zh-CN" sz="6600" b="1" dirty="0"/>
              <a:t>MySQL </a:t>
            </a:r>
            <a:r>
              <a:rPr lang="en-US" altLang="zh-CN" sz="6600" b="1" dirty="0" err="1"/>
              <a:t>WorkBench</a:t>
            </a:r>
            <a:endParaRPr lang="en-US" altLang="zh-CN" sz="6600" b="1" dirty="0"/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連線老師的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Azure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雲端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7583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500615D-00F4-436B-8162-C400561F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9E68A83-07A3-4276-AEAD-AF255D68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036496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不需要先註冊登入，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選擇：</a:t>
            </a:r>
            <a:r>
              <a:rPr lang="en-US" altLang="zh-CN" sz="3600" dirty="0"/>
              <a:t>No thanks, just start my download.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5456CF-59DC-4666-9876-3A4BBDEC1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96514"/>
            <a:ext cx="7560840" cy="508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127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endParaRPr lang="en-US" altLang="zh-CN" sz="4800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第</a:t>
            </a:r>
            <a:r>
              <a:rPr lang="en-US" altLang="zh-CN" sz="4400" dirty="0"/>
              <a:t>3</a:t>
            </a:r>
            <a:r>
              <a:rPr lang="zh-CN" altLang="en-US" sz="4400" dirty="0"/>
              <a:t>種方法：</a:t>
            </a:r>
            <a:r>
              <a:rPr lang="en-US" altLang="zh-CN" sz="4400" dirty="0"/>
              <a:t>MySQL </a:t>
            </a:r>
            <a:r>
              <a:rPr lang="en-US" altLang="zh-CN" sz="4400" dirty="0" err="1"/>
              <a:t>WorkBench</a:t>
            </a:r>
            <a:br>
              <a:rPr lang="en-US" altLang="zh-CN" sz="4400" dirty="0"/>
            </a:br>
            <a:r>
              <a:rPr lang="zh-CN" altLang="en-US" sz="4400" dirty="0"/>
              <a:t>連線</a:t>
            </a:r>
            <a:r>
              <a:rPr lang="en-US" altLang="zh-CN" sz="4400" dirty="0"/>
              <a:t>Azure</a:t>
            </a:r>
            <a:r>
              <a:rPr lang="zh-CN" altLang="en-US" sz="4400" dirty="0"/>
              <a:t>雲端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B3E339-F028-46BA-92AC-89CF2DB9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" y="1429147"/>
            <a:ext cx="5661702" cy="260438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3AE4296-9F17-4DEC-ACE2-37EBB93E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057" y="2749444"/>
            <a:ext cx="7129081" cy="41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905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628800"/>
            <a:ext cx="8867328" cy="4525963"/>
          </a:xfrm>
        </p:spPr>
        <p:txBody>
          <a:bodyPr>
            <a:normAutofit/>
          </a:bodyPr>
          <a:lstStyle/>
          <a:p>
            <a:r>
              <a:rPr lang="zh-CN" altLang="en-US" dirty="0">
                <a:effectLst/>
              </a:rPr>
              <a:t>連線資料</a:t>
            </a:r>
            <a:endParaRPr lang="en-US" altLang="zh-CN" dirty="0">
              <a:effectLst/>
            </a:endParaRPr>
          </a:p>
          <a:p>
            <a:pPr lvl="1"/>
            <a:r>
              <a:rPr lang="en-US" altLang="zh-TW" dirty="0">
                <a:effectLst/>
              </a:rPr>
              <a:t>Azure</a:t>
            </a:r>
            <a:r>
              <a:rPr lang="zh-TW" altLang="en-US" dirty="0">
                <a:effectLst/>
              </a:rPr>
              <a:t>主機：</a:t>
            </a:r>
            <a:endParaRPr lang="en-US" altLang="zh-TW" dirty="0">
              <a:effectLst/>
            </a:endParaRPr>
          </a:p>
          <a:p>
            <a:pPr lvl="1"/>
            <a:r>
              <a:rPr lang="en-US" altLang="zh-TW" sz="3200" dirty="0">
                <a:solidFill>
                  <a:srgbClr val="7030A0"/>
                </a:solidFill>
                <a:effectLst/>
              </a:rPr>
              <a:t>ccw-mysql.mysql.database.azure.com</a:t>
            </a:r>
          </a:p>
          <a:p>
            <a:pPr lvl="1"/>
            <a:r>
              <a:rPr lang="zh-TW" altLang="en-US" dirty="0">
                <a:effectLst/>
              </a:rPr>
              <a:t>帳號：</a:t>
            </a:r>
            <a:r>
              <a:rPr lang="en-US" altLang="zh-TW" sz="3200" dirty="0">
                <a:solidFill>
                  <a:srgbClr val="7030A0"/>
                </a:solidFill>
                <a:effectLst/>
              </a:rPr>
              <a:t>user1</a:t>
            </a:r>
          </a:p>
          <a:p>
            <a:pPr lvl="1"/>
            <a:r>
              <a:rPr lang="zh-TW" altLang="en-US" dirty="0">
                <a:effectLst/>
              </a:rPr>
              <a:t>密碼：</a:t>
            </a:r>
            <a:r>
              <a:rPr lang="en-US" altLang="zh-TW" sz="3200" dirty="0">
                <a:solidFill>
                  <a:srgbClr val="7030A0"/>
                </a:solidFill>
                <a:effectLst/>
              </a:rPr>
              <a:t>123@Ntut</a:t>
            </a:r>
          </a:p>
          <a:p>
            <a:endParaRPr lang="en-US" altLang="zh-CN" sz="3600" b="1" dirty="0">
              <a:effectLst/>
            </a:endParaRPr>
          </a:p>
          <a:p>
            <a:endParaRPr lang="en-US" altLang="zh-CN" sz="40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第</a:t>
            </a:r>
            <a:r>
              <a:rPr lang="en-US" altLang="zh-CN" sz="4400" dirty="0"/>
              <a:t>3</a:t>
            </a:r>
            <a:r>
              <a:rPr lang="zh-CN" altLang="en-US" sz="4400" dirty="0"/>
              <a:t>種方法：</a:t>
            </a:r>
            <a:r>
              <a:rPr lang="en-US" altLang="zh-CN" sz="4400" dirty="0"/>
              <a:t>MySQL </a:t>
            </a:r>
            <a:r>
              <a:rPr lang="en-US" altLang="zh-CN" sz="4400" dirty="0" err="1"/>
              <a:t>WorkBench</a:t>
            </a:r>
            <a:br>
              <a:rPr lang="en-US" altLang="zh-CN" sz="4400" dirty="0"/>
            </a:br>
            <a:r>
              <a:rPr lang="zh-CN" altLang="en-US" sz="4400" dirty="0"/>
              <a:t>連線</a:t>
            </a:r>
            <a:r>
              <a:rPr lang="en-US" altLang="zh-CN" sz="4400" dirty="0"/>
              <a:t>Azure</a:t>
            </a:r>
            <a:r>
              <a:rPr lang="zh-CN" altLang="en-US" sz="4400" dirty="0"/>
              <a:t>雲端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095869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628800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3600" b="1" dirty="0">
              <a:effectLst/>
            </a:endParaRPr>
          </a:p>
          <a:p>
            <a:endParaRPr lang="en-US" altLang="zh-CN" sz="40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連線成功，</a:t>
            </a:r>
            <a:r>
              <a:rPr lang="en-US" altLang="zh-CN" sz="4400" dirty="0" err="1"/>
              <a:t>WorkBench</a:t>
            </a:r>
            <a:r>
              <a:rPr lang="zh-CN" altLang="en-US" sz="4400" dirty="0"/>
              <a:t>連線</a:t>
            </a:r>
            <a:r>
              <a:rPr lang="en-US" altLang="zh-CN" sz="4400" dirty="0"/>
              <a:t>Azure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FBD621-4B01-4F6D-B978-57594A91C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799"/>
            <a:ext cx="8568952" cy="486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77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新增資料庫的</a:t>
            </a:r>
            <a:endParaRPr lang="en-US" altLang="zh-CN" sz="6600" b="1" dirty="0"/>
          </a:p>
          <a:p>
            <a:r>
              <a:rPr lang="en-US" altLang="zh-CN" sz="6600" b="1" dirty="0"/>
              <a:t>2</a:t>
            </a:r>
            <a:r>
              <a:rPr lang="zh-CN" altLang="en-US" sz="6600" b="1" dirty="0"/>
              <a:t>種方法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97967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58DBBEA-37A6-4429-B878-C7468E004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種：匯入別人給你的</a:t>
            </a:r>
            <a:r>
              <a:rPr lang="en-US" altLang="zh-CN" dirty="0"/>
              <a:t>*.</a:t>
            </a:r>
            <a:r>
              <a:rPr lang="en-US" altLang="zh-CN" dirty="0" err="1"/>
              <a:t>sql</a:t>
            </a:r>
            <a:r>
              <a:rPr lang="zh-CN" altLang="en-US" dirty="0"/>
              <a:t>檔案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種：手動新增資料庫，再匯入</a:t>
            </a:r>
            <a:r>
              <a:rPr lang="en-US" altLang="zh-CN" dirty="0"/>
              <a:t>csv</a:t>
            </a:r>
            <a:r>
              <a:rPr lang="zh-CN" altLang="en-US" dirty="0"/>
              <a:t>檔案</a:t>
            </a:r>
            <a:endParaRPr lang="en-US" altLang="zh-CN" dirty="0"/>
          </a:p>
          <a:p>
            <a:pPr lvl="1"/>
            <a:r>
              <a:rPr lang="zh-CN" altLang="en-US" dirty="0"/>
              <a:t>若是</a:t>
            </a:r>
            <a:r>
              <a:rPr lang="en-US" altLang="zh-CN" dirty="0"/>
              <a:t>excel</a:t>
            </a:r>
            <a:r>
              <a:rPr lang="zh-CN" altLang="en-US" dirty="0"/>
              <a:t>檔案，要手動儲存成</a:t>
            </a:r>
            <a:r>
              <a:rPr lang="en-US" altLang="zh-CN" dirty="0"/>
              <a:t>csv</a:t>
            </a:r>
            <a:r>
              <a:rPr lang="zh-CN" altLang="en-US" dirty="0"/>
              <a:t>檔案</a:t>
            </a:r>
            <a:endParaRPr lang="en-US" altLang="zh-CN" dirty="0"/>
          </a:p>
          <a:p>
            <a:pPr lvl="1"/>
            <a:r>
              <a:rPr lang="zh-CN" altLang="en-US" dirty="0"/>
              <a:t>而且編碼格式必須是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ANSI</a:t>
            </a:r>
          </a:p>
          <a:p>
            <a:pPr lvl="1"/>
            <a:r>
              <a:rPr lang="zh-CN" altLang="en-US" dirty="0"/>
              <a:t>不可以是</a:t>
            </a:r>
            <a:r>
              <a:rPr lang="en-US" altLang="zh-CN" dirty="0"/>
              <a:t>utf-8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79D4940-3BB2-400E-A59E-BEF0B0E7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新增資料庫的</a:t>
            </a:r>
            <a:r>
              <a:rPr lang="en-US" altLang="zh-CN" dirty="0"/>
              <a:t>2</a:t>
            </a:r>
            <a:r>
              <a:rPr lang="zh-CN" altLang="en-US" dirty="0"/>
              <a:t>種方法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27416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58DBBEA-37A6-4429-B878-C7468E004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2392"/>
            <a:ext cx="9900592" cy="5373216"/>
          </a:xfrm>
        </p:spPr>
        <p:txBody>
          <a:bodyPr/>
          <a:lstStyle/>
          <a:p>
            <a:pPr lvl="1"/>
            <a:r>
              <a:rPr lang="en-US" altLang="zh-TW" dirty="0"/>
              <a:t>Create database test</a:t>
            </a:r>
          </a:p>
          <a:p>
            <a:pPr lvl="1"/>
            <a:r>
              <a:rPr lang="en-US" altLang="zh-TW" dirty="0"/>
              <a:t>Table data import Wizard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79D4940-3BB2-400E-A59E-BEF0B0E7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964488" cy="540296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第</a:t>
            </a:r>
            <a:r>
              <a:rPr lang="en-US" altLang="zh-CN" sz="3600" dirty="0"/>
              <a:t>2</a:t>
            </a:r>
            <a:r>
              <a:rPr lang="zh-CN" altLang="en-US" sz="3600" dirty="0"/>
              <a:t>種：手動新增資料庫，再匯入</a:t>
            </a:r>
            <a:r>
              <a:rPr lang="en-US" altLang="zh-CN" sz="3600" dirty="0"/>
              <a:t>csv</a:t>
            </a:r>
            <a:r>
              <a:rPr lang="zh-CN" altLang="en-US" sz="3600" dirty="0"/>
              <a:t>檔案</a:t>
            </a:r>
            <a:endParaRPr lang="en-US" altLang="zh-CN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BC35F3-E9AC-4BAD-930A-1AACE2AE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103993"/>
            <a:ext cx="5519466" cy="43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03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練習題：</a:t>
            </a:r>
            <a:endParaRPr lang="en-US" altLang="zh-CN" sz="6600" b="1" dirty="0"/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手動建立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test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5204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ffectLst/>
                <a:hlinkClick r:id="rId2"/>
              </a:rPr>
              <a:t>https://acupun.site/lecture/sql/example/sql/scoreChi.csv</a:t>
            </a:r>
            <a:endParaRPr lang="en-US" altLang="zh-CN" sz="2000" dirty="0">
              <a:effectLst/>
            </a:endParaRPr>
          </a:p>
          <a:p>
            <a:r>
              <a:rPr lang="en-US" altLang="zh-CN" sz="2000" dirty="0">
                <a:effectLst/>
                <a:hlinkClick r:id="rId3"/>
              </a:rPr>
              <a:t>https://acupun.site/lecture/sql/example/sql/test.xlsx</a:t>
            </a:r>
            <a:endParaRPr lang="en-US" altLang="zh-CN" sz="2000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練習題：到教學網站下載</a:t>
            </a:r>
            <a:r>
              <a:rPr lang="en-US" altLang="zh-CN" sz="4400" dirty="0"/>
              <a:t>test.xlsx</a:t>
            </a:r>
            <a:r>
              <a:rPr lang="zh-CN" altLang="en-US" sz="4400" dirty="0"/>
              <a:t>，</a:t>
            </a:r>
            <a:r>
              <a:rPr lang="en-US" altLang="zh-CN" sz="4400" dirty="0"/>
              <a:t>scoreChi.csv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2090944-4404-4539-BD04-D033B7FFE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433" y="3140968"/>
            <a:ext cx="9144000" cy="26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117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effectLst/>
              </a:rPr>
              <a:t>1.</a:t>
            </a:r>
            <a:r>
              <a:rPr lang="zh-CN" altLang="en-US" sz="4400" dirty="0">
                <a:effectLst/>
              </a:rPr>
              <a:t>建立資料庫</a:t>
            </a:r>
            <a:r>
              <a:rPr lang="en-US" altLang="zh-CN" sz="4400" dirty="0">
                <a:effectLst/>
              </a:rPr>
              <a:t>test</a:t>
            </a:r>
          </a:p>
          <a:p>
            <a:r>
              <a:rPr lang="en-US" altLang="zh-CN" sz="4800" b="1" dirty="0">
                <a:effectLst/>
              </a:rPr>
              <a:t>2.</a:t>
            </a:r>
            <a:r>
              <a:rPr lang="zh-CN" altLang="en-US" sz="4800" b="1" dirty="0">
                <a:effectLst/>
              </a:rPr>
              <a:t>新增資料表：</a:t>
            </a:r>
            <a:r>
              <a:rPr lang="en-US" altLang="zh-CN" sz="4800" dirty="0">
                <a:effectLst/>
              </a:rPr>
              <a:t> </a:t>
            </a:r>
            <a:r>
              <a:rPr lang="en-US" altLang="zh-CN" sz="4800" dirty="0" err="1">
                <a:effectLst/>
              </a:rPr>
              <a:t>scoreChi</a:t>
            </a:r>
            <a:endParaRPr lang="en-US" altLang="zh-CN" sz="4800" b="1" dirty="0">
              <a:effectLst/>
            </a:endParaRPr>
          </a:p>
          <a:p>
            <a:r>
              <a:rPr lang="en-US" altLang="zh-CN" sz="4800" dirty="0">
                <a:effectLst/>
              </a:rPr>
              <a:t>2.</a:t>
            </a:r>
            <a:r>
              <a:rPr lang="zh-CN" altLang="en-US" sz="4800" dirty="0">
                <a:effectLst/>
              </a:rPr>
              <a:t>新增資料表：</a:t>
            </a:r>
            <a:r>
              <a:rPr lang="en-US" altLang="zh-CN" sz="4800" dirty="0">
                <a:effectLst/>
              </a:rPr>
              <a:t>books, personnel</a:t>
            </a: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練習題：到教學網站下載</a:t>
            </a:r>
            <a:r>
              <a:rPr lang="en-US" altLang="zh-CN" sz="4400" dirty="0"/>
              <a:t>test.xlsx</a:t>
            </a:r>
            <a:r>
              <a:rPr lang="zh-CN" altLang="en-US" sz="4400" dirty="0"/>
              <a:t>，</a:t>
            </a:r>
            <a:r>
              <a:rPr lang="en-US" altLang="zh-CN" sz="4400" dirty="0"/>
              <a:t>scoreChi.csv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8545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effectLst/>
              </a:rPr>
              <a:t>1.</a:t>
            </a:r>
            <a:r>
              <a:rPr lang="zh-CN" altLang="en-US" sz="4400" dirty="0">
                <a:effectLst/>
              </a:rPr>
              <a:t>建立資料庫</a:t>
            </a:r>
            <a:r>
              <a:rPr lang="en-US" altLang="zh-CN" sz="4400" dirty="0">
                <a:effectLst/>
              </a:rPr>
              <a:t>test</a:t>
            </a:r>
          </a:p>
          <a:p>
            <a:pPr marL="0" indent="0">
              <a:buNone/>
            </a:pPr>
            <a:r>
              <a:rPr lang="en-US" altLang="zh-CN" sz="4400" dirty="0">
                <a:effectLst/>
              </a:rPr>
              <a:t>   Create database test</a:t>
            </a:r>
          </a:p>
          <a:p>
            <a:r>
              <a:rPr lang="en-US" altLang="zh-CN" sz="4800" b="1" dirty="0">
                <a:effectLst/>
              </a:rPr>
              <a:t>2.</a:t>
            </a:r>
            <a:r>
              <a:rPr lang="zh-CN" altLang="en-US" sz="4800" b="1" dirty="0">
                <a:effectLst/>
              </a:rPr>
              <a:t>新增資料表：</a:t>
            </a:r>
            <a:r>
              <a:rPr lang="en-US" altLang="zh-CN" sz="4800" dirty="0">
                <a:effectLst/>
              </a:rPr>
              <a:t> </a:t>
            </a:r>
            <a:r>
              <a:rPr lang="en-US" altLang="zh-CN" sz="4800" dirty="0" err="1">
                <a:effectLst/>
              </a:rPr>
              <a:t>scoreChi</a:t>
            </a:r>
            <a:endParaRPr lang="en-US" altLang="zh-CN" sz="4800" b="1" dirty="0">
              <a:effectLst/>
            </a:endParaRPr>
          </a:p>
          <a:p>
            <a:r>
              <a:rPr lang="en-US" altLang="zh-CN" sz="4800" dirty="0">
                <a:effectLst/>
              </a:rPr>
              <a:t>2.</a:t>
            </a:r>
            <a:r>
              <a:rPr lang="zh-CN" altLang="en-US" sz="4800" dirty="0">
                <a:effectLst/>
              </a:rPr>
              <a:t>新增資料表：</a:t>
            </a:r>
            <a:r>
              <a:rPr lang="en-US" altLang="zh-CN" sz="4800" dirty="0">
                <a:effectLst/>
              </a:rPr>
              <a:t>books, personnel</a:t>
            </a: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練習題：到教學網站下載</a:t>
            </a:r>
            <a:r>
              <a:rPr lang="en-US" altLang="zh-CN" sz="4400" dirty="0"/>
              <a:t>test.xlsx</a:t>
            </a:r>
            <a:r>
              <a:rPr lang="zh-CN" altLang="en-US" sz="4400" dirty="0"/>
              <a:t>，</a:t>
            </a:r>
            <a:r>
              <a:rPr lang="en-US" altLang="zh-CN" sz="4400" dirty="0"/>
              <a:t>scoreChi.csv</a:t>
            </a:r>
            <a:endParaRPr lang="zh-TW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8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808DF50-3480-4950-931C-6CAB36C2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E17F3FD-6AD4-4958-94ED-23AA15E6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選擇安裝模式：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full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EA770A-1328-4E31-8C13-2E97AA54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17638"/>
            <a:ext cx="8856984" cy="52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81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30177" y="1196752"/>
            <a:ext cx="8784976" cy="2880320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workbench</a:t>
            </a:r>
            <a:r>
              <a:rPr lang="zh-CN" altLang="en-US" sz="4800" b="1" dirty="0"/>
              <a:t>無法連線</a:t>
            </a:r>
            <a:r>
              <a:rPr lang="en-US" altLang="zh-CN" sz="4800" b="1" dirty="0" err="1"/>
              <a:t>mysql</a:t>
            </a:r>
            <a:endParaRPr lang="en-US" altLang="zh-CN" sz="4800" b="1" dirty="0"/>
          </a:p>
          <a:p>
            <a:r>
              <a:rPr lang="zh-CN" altLang="en-US" sz="6600" b="1" dirty="0"/>
              <a:t>出現錯誤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的解決方法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1460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6992F8E-33EF-4765-A0B7-69C2E0FF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當電腦重新</a:t>
            </a:r>
            <a:r>
              <a:rPr lang="zh-TW" altLang="en-US" dirty="0"/>
              <a:t>開機後，打開</a:t>
            </a:r>
            <a:r>
              <a:rPr lang="en-US" altLang="zh-TW" dirty="0"/>
              <a:t>workbench</a:t>
            </a:r>
            <a:r>
              <a:rPr lang="zh-TW" altLang="en-US" dirty="0"/>
              <a:t>，出現錯誤訊息，如下： </a:t>
            </a:r>
            <a:endParaRPr lang="en-US" altLang="zh-TW" dirty="0"/>
          </a:p>
          <a:p>
            <a:r>
              <a:rPr lang="en-US" altLang="zh-TW" dirty="0"/>
              <a:t>could not acquire management access for administration </a:t>
            </a:r>
          </a:p>
          <a:p>
            <a:r>
              <a:rPr lang="en-US" altLang="zh-TW" dirty="0"/>
              <a:t>failed to connect </a:t>
            </a:r>
            <a:r>
              <a:rPr lang="en-US" altLang="zh-TW" dirty="0" err="1"/>
              <a:t>fo</a:t>
            </a:r>
            <a:r>
              <a:rPr lang="en-US" altLang="zh-TW" dirty="0"/>
              <a:t> </a:t>
            </a:r>
            <a:r>
              <a:rPr lang="en-US" altLang="zh-TW" dirty="0" err="1"/>
              <a:t>mysql</a:t>
            </a:r>
            <a:r>
              <a:rPr lang="en-US" altLang="zh-TW" dirty="0"/>
              <a:t> at 127.0.0.1:3306 with user root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FB9046-4666-4EC0-9636-9BDC7F2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workbench</a:t>
            </a:r>
            <a:r>
              <a:rPr lang="zh-CN" altLang="en-US" dirty="0"/>
              <a:t>無法連線</a:t>
            </a:r>
            <a:r>
              <a:rPr lang="en-US" altLang="zh-CN" dirty="0" err="1"/>
              <a:t>mysql</a:t>
            </a:r>
            <a:br>
              <a:rPr lang="en-US" altLang="zh-CN" dirty="0"/>
            </a:br>
            <a:r>
              <a:rPr lang="zh-CN" altLang="en-US" sz="6600" dirty="0"/>
              <a:t>出現錯誤的解決方法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8087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64002CD-C838-4D02-9F5F-AF212BEF0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effectLst/>
              </a:rPr>
              <a:t>原因：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服務未正確啟動，或者</a:t>
            </a:r>
            <a:r>
              <a:rPr lang="en-US" altLang="zh-CN" sz="2400" b="0" dirty="0">
                <a:effectLst/>
              </a:rPr>
              <a:t>Workbench</a:t>
            </a:r>
            <a:r>
              <a:rPr lang="zh-CN" altLang="en-US" sz="2400" b="0" dirty="0">
                <a:effectLst/>
              </a:rPr>
              <a:t>無法連接到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伺服器導致的：</a:t>
            </a:r>
          </a:p>
          <a:p>
            <a:r>
              <a:rPr lang="en-US" altLang="zh-CN" sz="2400" dirty="0">
                <a:effectLst/>
              </a:rPr>
              <a:t>(1).</a:t>
            </a:r>
            <a:r>
              <a:rPr lang="zh-CN" altLang="en-US" sz="2400" dirty="0">
                <a:effectLst/>
              </a:rPr>
              <a:t>確保</a:t>
            </a:r>
            <a:r>
              <a:rPr lang="en-US" altLang="zh-CN" sz="2400" dirty="0">
                <a:effectLst/>
              </a:rPr>
              <a:t>MySQL</a:t>
            </a:r>
            <a:r>
              <a:rPr lang="zh-CN" altLang="en-US" sz="2400" dirty="0">
                <a:effectLst/>
              </a:rPr>
              <a:t>服務已啟動：在</a:t>
            </a:r>
            <a:r>
              <a:rPr lang="en-US" altLang="zh-CN" sz="2400" dirty="0">
                <a:effectLst/>
              </a:rPr>
              <a:t>Windows</a:t>
            </a:r>
            <a:r>
              <a:rPr lang="zh-CN" altLang="en-US" sz="2400" dirty="0">
                <a:effectLst/>
              </a:rPr>
              <a:t>中，打開“控制台” </a:t>
            </a:r>
            <a:r>
              <a:rPr lang="en-US" altLang="zh-CN" sz="2400" dirty="0">
                <a:effectLst/>
              </a:rPr>
              <a:t>-&gt; “</a:t>
            </a:r>
            <a:r>
              <a:rPr lang="zh-CN" altLang="en-US" sz="2400" dirty="0">
                <a:effectLst/>
              </a:rPr>
              <a:t>管理” </a:t>
            </a:r>
            <a:r>
              <a:rPr lang="en-US" altLang="zh-CN" sz="2400" dirty="0">
                <a:effectLst/>
              </a:rPr>
              <a:t>-&gt; “</a:t>
            </a:r>
            <a:r>
              <a:rPr lang="zh-CN" altLang="en-US" sz="2400" dirty="0">
                <a:effectLst/>
              </a:rPr>
              <a:t>服務”，找到“</a:t>
            </a:r>
            <a:r>
              <a:rPr lang="en-US" altLang="zh-CN" sz="2400" dirty="0">
                <a:effectLst/>
              </a:rPr>
              <a:t>Mysql80”</a:t>
            </a:r>
            <a:r>
              <a:rPr lang="zh-CN" altLang="en-US" sz="2400" dirty="0">
                <a:effectLst/>
              </a:rPr>
              <a:t>服務，並確保它已啟動。如果沒有啟動，可以</a:t>
            </a:r>
            <a:r>
              <a:rPr lang="zh-CN" altLang="en-US" sz="2400" dirty="0">
                <a:effectLst/>
                <a:highlight>
                  <a:srgbClr val="FFFF00"/>
                </a:highlight>
              </a:rPr>
              <a:t>點擊“</a:t>
            </a:r>
            <a:r>
              <a:rPr lang="zh-CN" altLang="en-US" sz="2400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啟動</a:t>
            </a:r>
            <a:r>
              <a:rPr lang="zh-CN" altLang="en-US" sz="2400" dirty="0">
                <a:effectLst/>
                <a:highlight>
                  <a:srgbClr val="FFFF00"/>
                </a:highlight>
              </a:rPr>
              <a:t>”來啟動服務。</a:t>
            </a:r>
          </a:p>
          <a:p>
            <a:r>
              <a:rPr lang="zh-CN" altLang="en-US" sz="2400" b="0" dirty="0">
                <a:effectLst/>
              </a:rPr>
              <a:t>檢查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伺服器配置：打開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的設定檔（通常位於“</a:t>
            </a:r>
            <a:r>
              <a:rPr lang="en-US" altLang="zh-CN" sz="2400" b="0" dirty="0">
                <a:effectLst/>
              </a:rPr>
              <a:t>C:\ProgramData\MySQL\MySQL Server 8.0\my.ini”</a:t>
            </a:r>
            <a:r>
              <a:rPr lang="zh-CN" altLang="en-US" sz="2400" b="0" dirty="0">
                <a:effectLst/>
              </a:rPr>
              <a:t>），檢查“</a:t>
            </a:r>
            <a:r>
              <a:rPr lang="en-US" altLang="zh-CN" sz="2400" b="0" dirty="0">
                <a:effectLst/>
              </a:rPr>
              <a:t>[</a:t>
            </a:r>
            <a:r>
              <a:rPr lang="en-US" altLang="zh-CN" sz="2400" b="0" dirty="0" err="1">
                <a:effectLst/>
              </a:rPr>
              <a:t>mysqld</a:t>
            </a:r>
            <a:r>
              <a:rPr lang="en-US" altLang="zh-CN" sz="2400" b="0" dirty="0">
                <a:effectLst/>
              </a:rPr>
              <a:t>]”</a:t>
            </a:r>
            <a:r>
              <a:rPr lang="zh-CN" altLang="en-US" sz="2400" b="0" dirty="0">
                <a:effectLst/>
              </a:rPr>
              <a:t>部分下的配置是否正確。特別是要確保“</a:t>
            </a:r>
            <a:r>
              <a:rPr lang="en-US" altLang="zh-CN" sz="2400" b="0" dirty="0">
                <a:effectLst/>
              </a:rPr>
              <a:t>port”</a:t>
            </a:r>
            <a:r>
              <a:rPr lang="zh-CN" altLang="en-US" sz="2400" b="0" dirty="0">
                <a:effectLst/>
              </a:rPr>
              <a:t>參數設置為正確的埠號（默認為</a:t>
            </a:r>
            <a:r>
              <a:rPr lang="en-US" altLang="zh-CN" sz="2400" b="0" dirty="0">
                <a:effectLst/>
              </a:rPr>
              <a:t>3306</a:t>
            </a:r>
            <a:r>
              <a:rPr lang="zh-CN" altLang="en-US" sz="2400" b="0" dirty="0">
                <a:effectLst/>
              </a:rPr>
              <a:t>）。</a:t>
            </a:r>
          </a:p>
          <a:p>
            <a:r>
              <a:rPr lang="zh-CN" altLang="en-US" sz="2400" b="0" dirty="0">
                <a:effectLst/>
              </a:rPr>
              <a:t>重啟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伺服器：在“服務”中停止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服務，然後再次啟動。</a:t>
            </a:r>
          </a:p>
          <a:p>
            <a:r>
              <a:rPr lang="zh-CN" altLang="en-US" sz="2400" b="0" dirty="0">
                <a:effectLst/>
              </a:rPr>
              <a:t>嘗試在命令列中連接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伺服器：打開命令提示符（</a:t>
            </a:r>
            <a:r>
              <a:rPr lang="en-US" altLang="zh-CN" sz="2400" b="0" dirty="0" err="1">
                <a:effectLst/>
              </a:rPr>
              <a:t>cmd</a:t>
            </a:r>
            <a:r>
              <a:rPr lang="zh-CN" altLang="en-US" sz="2400" b="0" dirty="0">
                <a:effectLst/>
              </a:rPr>
              <a:t>），然後輸入以下命令嘗試連接到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伺服器：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C36EE42-ADF4-4875-8604-5426CE45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解決方法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2875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10FAEC5-0B09-43FA-BC00-CC06D2A9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A6D9F89-7F67-4A82-8C0C-4DA8AFE2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解決方法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BFDBB3-712E-4E2E-8A31-D21E9DEE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61025"/>
            <a:ext cx="2643521" cy="5744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6CC8D6A-7AB7-4AA1-9C84-DF5F6420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33" y="1196752"/>
            <a:ext cx="6141455" cy="557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58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8224C2F-69E1-4EAB-B37E-7CE48AEA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68F9498-C67A-4E04-A823-DF08E6D5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服務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啟動</a:t>
            </a:r>
            <a:r>
              <a:rPr lang="en-US" altLang="zh-CN" dirty="0" err="1">
                <a:sym typeface="Wingdings" panose="05000000000000000000" pitchFamily="2" charset="2"/>
              </a:rPr>
              <a:t>mysql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A4C040-00CB-46CB-953D-AE44957C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" y="1490108"/>
            <a:ext cx="861183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3693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5B84284-D9CD-4369-A296-9C27E056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3015ED1-03E9-421D-9F21-927D7FD1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服務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啟動</a:t>
            </a:r>
            <a:r>
              <a:rPr lang="en-US" altLang="zh-CN" dirty="0" err="1">
                <a:sym typeface="Wingdings" panose="05000000000000000000" pitchFamily="2" charset="2"/>
              </a:rPr>
              <a:t>mysql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ED9645-A8F3-4FE5-A9EE-F856C81C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3" y="1847582"/>
            <a:ext cx="8285714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977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4BECDA1-50CF-4C35-8A0E-2A420D12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CN" altLang="en-US" dirty="0"/>
              <a:t>執行</a:t>
            </a:r>
            <a:r>
              <a:rPr lang="en-US" altLang="zh-CN" dirty="0" err="1"/>
              <a:t>mysql</a:t>
            </a:r>
            <a:r>
              <a:rPr lang="en-US" altLang="zh-CN" dirty="0"/>
              <a:t> shell</a:t>
            </a:r>
          </a:p>
          <a:p>
            <a:r>
              <a:rPr lang="en-US" altLang="zh-TW" dirty="0"/>
              <a:t>2.</a:t>
            </a:r>
            <a:r>
              <a:rPr lang="zh-CN" altLang="en-US" dirty="0"/>
              <a:t>開啟</a:t>
            </a:r>
            <a:r>
              <a:rPr lang="en-US" altLang="zh-CN" dirty="0"/>
              <a:t>workbench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23D5C50-DC12-40C2-95B4-8E4DA837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開啟</a:t>
            </a:r>
            <a:r>
              <a:rPr lang="en-US" altLang="zh-CN" dirty="0"/>
              <a:t>workbench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7324FB-E00F-43BA-A336-5A57563C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71" y="2814535"/>
            <a:ext cx="5171429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78904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1842</Words>
  <Application>Microsoft Office PowerPoint</Application>
  <PresentationFormat>如螢幕大小 (4:3)</PresentationFormat>
  <Paragraphs>265</Paragraphs>
  <Slides>96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96</vt:i4>
      </vt:variant>
    </vt:vector>
  </HeadingPairs>
  <TitlesOfParts>
    <vt:vector size="103" baseType="lpstr">
      <vt:lpstr>Segoe Condensed</vt:lpstr>
      <vt:lpstr>微軟正黑體</vt:lpstr>
      <vt:lpstr>標楷體</vt:lpstr>
      <vt:lpstr>Arial</vt:lpstr>
      <vt:lpstr>Bookman Old Style</vt:lpstr>
      <vt:lpstr>Calibri</vt:lpstr>
      <vt:lpstr>EdBackToSchl(2)</vt:lpstr>
      <vt:lpstr>台北科技大學，經管系，陳擎文</vt:lpstr>
      <vt:lpstr>PowerPoint 簡報</vt:lpstr>
      <vt:lpstr>第2種方法：使用MySQL Community社群版</vt:lpstr>
      <vt:lpstr>選擇MySQL 5.7版本還是8.0版本？</vt:lpstr>
      <vt:lpstr>選擇：8.034版本</vt:lpstr>
      <vt:lpstr>選擇：goto download page</vt:lpstr>
      <vt:lpstr>2個download任選1個都可以</vt:lpstr>
      <vt:lpstr>不需要先註冊登入， 選擇：No thanks, just start my download.</vt:lpstr>
      <vt:lpstr>選擇安裝模式：full</vt:lpstr>
      <vt:lpstr>安裝C++的函數庫選擇Excute 不要選擇Next</vt:lpstr>
      <vt:lpstr>安裝6個元件，才正確</vt:lpstr>
      <vt:lpstr>PowerPoint 簡報</vt:lpstr>
      <vt:lpstr>PowerPoint 簡報</vt:lpstr>
      <vt:lpstr>預設存取的port = 3306</vt:lpstr>
      <vt:lpstr>PowerPoint 簡報</vt:lpstr>
      <vt:lpstr>登入的帳號：root，密碼：root 這是從以前到現在的預設帳密 因為是自己的電腦，不對外開放，所以root即可</vt:lpstr>
      <vt:lpstr>勾選：開啟windows就會執行MySQL</vt:lpstr>
      <vt:lpstr>PowerPoint 簡報</vt:lpstr>
      <vt:lpstr>PowerPoint 簡報</vt:lpstr>
      <vt:lpstr>Router設定：不用修改</vt:lpstr>
      <vt:lpstr>連線samples：設定密碼：root 按check</vt:lpstr>
      <vt:lpstr>PowerPoint 簡報</vt:lpstr>
      <vt:lpstr>PowerPoint 簡報</vt:lpstr>
      <vt:lpstr>PowerPoint 簡報</vt:lpstr>
      <vt:lpstr>運行MySQL伺服器主機(shell)</vt:lpstr>
      <vt:lpstr>操作的工作台(client) Workbench</vt:lpstr>
      <vt:lpstr>PowerPoint 簡報</vt:lpstr>
      <vt:lpstr>登入Client工作台測試看看WorkBench</vt:lpstr>
      <vt:lpstr>PowerPoint 簡報</vt:lpstr>
      <vt:lpstr>在WorkBench裡面 如何找到資料庫，資料表 注意：在schema裡面 </vt:lpstr>
      <vt:lpstr>PowerPoint 簡報</vt:lpstr>
      <vt:lpstr>把MySQL server(shell)，WorkBench 都釘在工具列 確保以後直接從工具列來執行</vt:lpstr>
      <vt:lpstr>PowerPoint 簡報</vt:lpstr>
      <vt:lpstr>電腦開機後， 要先去windows『開始』開啟這2個 shell，workbench</vt:lpstr>
      <vt:lpstr>PowerPoint 簡報</vt:lpstr>
      <vt:lpstr>PowerPoint 簡報</vt:lpstr>
      <vt:lpstr>先把舊的檔案刪除乾淨 - 1</vt:lpstr>
      <vt:lpstr>全部刪除</vt:lpstr>
      <vt:lpstr>把舊的檔案刪除乾淨 – 2 然後再去刪除硬碟的mySQL目錄</vt:lpstr>
      <vt:lpstr>PowerPoint 簡報</vt:lpstr>
      <vt:lpstr>重新安裝</vt:lpstr>
      <vt:lpstr>PowerPoint 簡報</vt:lpstr>
      <vt:lpstr>Sakila資料庫</vt:lpstr>
      <vt:lpstr>world 資料庫</vt:lpstr>
      <vt:lpstr>sys資料庫</vt:lpstr>
      <vt:lpstr>手動查詢MySQL資料庫某個資料表 選定某個資料表actorselect form limit 1000</vt:lpstr>
      <vt:lpstr>PowerPoint 簡報</vt:lpstr>
      <vt:lpstr>PowerPoint 簡報</vt:lpstr>
      <vt:lpstr>PowerPoint 簡報</vt:lpstr>
      <vt:lpstr>PowerPoint 簡報</vt:lpstr>
      <vt:lpstr>資料庫匯出的二種方法</vt:lpstr>
      <vt:lpstr>PowerPoint 簡報</vt:lpstr>
      <vt:lpstr>什麼是schema？</vt:lpstr>
      <vt:lpstr>成功匯出</vt:lpstr>
      <vt:lpstr>匯出的目錄</vt:lpstr>
      <vt:lpstr>修改原本sakilasakila-2</vt:lpstr>
      <vt:lpstr>PowerPoint 簡報</vt:lpstr>
      <vt:lpstr>刪除sakila：方法1</vt:lpstr>
      <vt:lpstr>刪除sakila：方法2</vt:lpstr>
      <vt:lpstr>刪除sakila：方法2</vt:lpstr>
      <vt:lpstr>PowerPoint 簡報</vt:lpstr>
      <vt:lpstr>執行SQL script</vt:lpstr>
      <vt:lpstr>原本資料庫的編碼不是utf-8 而是latin1</vt:lpstr>
      <vt:lpstr>匯入資料庫</vt:lpstr>
      <vt:lpstr>PowerPoint 簡報</vt:lpstr>
      <vt:lpstr>新增資料庫/schema：方法1 world2</vt:lpstr>
      <vt:lpstr>新增資料庫/schema：方法2 world2</vt:lpstr>
      <vt:lpstr>PowerPoint 簡報</vt:lpstr>
      <vt:lpstr>workbench 有沒有中文版本的？</vt:lpstr>
      <vt:lpstr>PowerPoint 簡報</vt:lpstr>
      <vt:lpstr>workbench 可以建立 中文名稱的資料庫嗎？</vt:lpstr>
      <vt:lpstr>PowerPoint 簡報</vt:lpstr>
      <vt:lpstr>練習題：匯入firstdb資料庫 https://acupun.site/lecture/sql/example/sql/firstdb-20230917.zip</vt:lpstr>
      <vt:lpstr>PowerPoint 簡報</vt:lpstr>
      <vt:lpstr>PowerPoint 簡報</vt:lpstr>
      <vt:lpstr>登入WorkBench查詢資料庫的方法2</vt:lpstr>
      <vt:lpstr>勾選：保存密碼</vt:lpstr>
      <vt:lpstr>切換登入畫面，workbench畫面</vt:lpstr>
      <vt:lpstr>PowerPoint 簡報</vt:lpstr>
      <vt:lpstr>第3種方法：MySQL WorkBench 連線Azure雲端</vt:lpstr>
      <vt:lpstr>第3種方法：MySQL WorkBench 連線Azure雲端</vt:lpstr>
      <vt:lpstr>連線成功，WorkBench連線Azure</vt:lpstr>
      <vt:lpstr>PowerPoint 簡報</vt:lpstr>
      <vt:lpstr>新增資料庫的2種方法</vt:lpstr>
      <vt:lpstr>第2種：手動新增資料庫，再匯入csv檔案</vt:lpstr>
      <vt:lpstr>PowerPoint 簡報</vt:lpstr>
      <vt:lpstr>練習題：到教學網站下載test.xlsx，scoreChi.csv</vt:lpstr>
      <vt:lpstr>練習題：到教學網站下載test.xlsx，scoreChi.csv</vt:lpstr>
      <vt:lpstr>練習題：到教學網站下載test.xlsx，scoreChi.csv</vt:lpstr>
      <vt:lpstr>PowerPoint 簡報</vt:lpstr>
      <vt:lpstr>workbench無法連線mysql 出現錯誤的解決方法</vt:lpstr>
      <vt:lpstr>解決方法</vt:lpstr>
      <vt:lpstr>解決方法</vt:lpstr>
      <vt:lpstr>管理服務啟動mysql</vt:lpstr>
      <vt:lpstr>管理服務啟動mysql</vt:lpstr>
      <vt:lpstr>開啟workbench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2023-09-23T07:39:48Z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