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78"/>
  </p:notesMasterIdLst>
  <p:handoutMasterIdLst>
    <p:handoutMasterId r:id="rId79"/>
  </p:handoutMasterIdLst>
  <p:sldIdLst>
    <p:sldId id="565" r:id="rId3"/>
    <p:sldId id="719" r:id="rId4"/>
    <p:sldId id="721" r:id="rId5"/>
    <p:sldId id="718" r:id="rId6"/>
    <p:sldId id="720" r:id="rId7"/>
    <p:sldId id="723" r:id="rId8"/>
    <p:sldId id="711" r:id="rId9"/>
    <p:sldId id="725" r:id="rId10"/>
    <p:sldId id="729" r:id="rId11"/>
    <p:sldId id="726" r:id="rId12"/>
    <p:sldId id="727" r:id="rId13"/>
    <p:sldId id="728" r:id="rId14"/>
    <p:sldId id="724" r:id="rId15"/>
    <p:sldId id="722" r:id="rId16"/>
    <p:sldId id="701" r:id="rId17"/>
    <p:sldId id="731" r:id="rId18"/>
    <p:sldId id="730" r:id="rId19"/>
    <p:sldId id="702" r:id="rId20"/>
    <p:sldId id="733" r:id="rId21"/>
    <p:sldId id="703" r:id="rId22"/>
    <p:sldId id="734" r:id="rId23"/>
    <p:sldId id="735" r:id="rId24"/>
    <p:sldId id="705" r:id="rId25"/>
    <p:sldId id="834" r:id="rId26"/>
    <p:sldId id="752" r:id="rId27"/>
    <p:sldId id="835" r:id="rId28"/>
    <p:sldId id="713" r:id="rId29"/>
    <p:sldId id="738" r:id="rId30"/>
    <p:sldId id="715" r:id="rId31"/>
    <p:sldId id="836" r:id="rId32"/>
    <p:sldId id="710" r:id="rId33"/>
    <p:sldId id="739" r:id="rId34"/>
    <p:sldId id="757" r:id="rId35"/>
    <p:sldId id="837" r:id="rId36"/>
    <p:sldId id="838" r:id="rId37"/>
    <p:sldId id="758" r:id="rId38"/>
    <p:sldId id="839" r:id="rId39"/>
    <p:sldId id="753" r:id="rId40"/>
    <p:sldId id="755" r:id="rId41"/>
    <p:sldId id="754" r:id="rId42"/>
    <p:sldId id="756" r:id="rId43"/>
    <p:sldId id="740" r:id="rId44"/>
    <p:sldId id="741" r:id="rId45"/>
    <p:sldId id="742" r:id="rId46"/>
    <p:sldId id="743" r:id="rId47"/>
    <p:sldId id="744" r:id="rId48"/>
    <p:sldId id="840" r:id="rId49"/>
    <p:sldId id="841" r:id="rId50"/>
    <p:sldId id="842" r:id="rId51"/>
    <p:sldId id="843" r:id="rId52"/>
    <p:sldId id="844" r:id="rId53"/>
    <p:sldId id="846" r:id="rId54"/>
    <p:sldId id="845" r:id="rId55"/>
    <p:sldId id="745" r:id="rId56"/>
    <p:sldId id="746" r:id="rId57"/>
    <p:sldId id="747" r:id="rId58"/>
    <p:sldId id="770" r:id="rId59"/>
    <p:sldId id="748" r:id="rId60"/>
    <p:sldId id="750" r:id="rId61"/>
    <p:sldId id="751" r:id="rId62"/>
    <p:sldId id="645" r:id="rId63"/>
    <p:sldId id="633" r:id="rId64"/>
    <p:sldId id="759" r:id="rId65"/>
    <p:sldId id="760" r:id="rId66"/>
    <p:sldId id="763" r:id="rId67"/>
    <p:sldId id="764" r:id="rId68"/>
    <p:sldId id="766" r:id="rId69"/>
    <p:sldId id="767" r:id="rId70"/>
    <p:sldId id="765" r:id="rId71"/>
    <p:sldId id="771" r:id="rId72"/>
    <p:sldId id="772" r:id="rId73"/>
    <p:sldId id="769" r:id="rId74"/>
    <p:sldId id="773" r:id="rId75"/>
    <p:sldId id="833" r:id="rId76"/>
    <p:sldId id="768" r:id="rId77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5" autoAdjust="0"/>
    <p:restoredTop sz="93977" autoAdjust="0"/>
  </p:normalViewPr>
  <p:slideViewPr>
    <p:cSldViewPr>
      <p:cViewPr varScale="1">
        <p:scale>
          <a:sx n="68" d="100"/>
          <a:sy n="68" d="100"/>
        </p:scale>
        <p:origin x="10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7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9472DD5C-B6A9-4714-908F-0B8F74738B98}" type="datetimeFigureOut">
              <a:rPr lang="en-US" altLang="zh-TW" smtClean="0"/>
              <a:pPr/>
              <a:t>9/7/2023</a:t>
            </a:fld>
            <a:endParaRPr lang="zh-TW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7C1C90DE-A98B-4173-B17E-434F189FC4DB}" type="slidenum">
              <a:rPr lang="zh-TW" smtClean="0"/>
              <a:pPr/>
              <a:t>‹#›</a:t>
            </a:fld>
            <a:endParaRPr 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193366E8-8A22-4400-BBA2-8D322280A6E8}" type="datetimeFigureOut">
              <a:rPr lang="zh-TW" altLang="en-US"/>
              <a:pPr/>
              <a:t>2023/9/7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3792D2CF-A01B-4515-8B40-3DC34258267A}" type="slidenum">
              <a:rPr/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83075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33740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65272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42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08784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47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5987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51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651888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54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08784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56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33192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57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714657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61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08784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72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821230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2781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75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809123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01707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10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886376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524462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757160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73184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74406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1693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 latinLnBrk="0">
              <a:buNone/>
              <a:defRPr lang="zh-TW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>
            <a:lvl1pPr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4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4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3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3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0" y="152400"/>
            <a:ext cx="9036496" cy="1265238"/>
          </a:xfrm>
        </p:spPr>
        <p:txBody>
          <a:bodyPr>
            <a:normAutofit/>
          </a:bodyPr>
          <a:lstStyle>
            <a:lvl1pPr algn="ctr">
              <a:defRPr sz="5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 latinLnBrk="0">
              <a:buNone/>
              <a:defRPr lang="zh-TW" sz="2800">
                <a:solidFill>
                  <a:schemeClr val="tx1"/>
                </a:solidFill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2023/9/7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2023/9/7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2023/9/7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2023/9/7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 latinLnBrk="0">
              <a:defRPr lang="zh-TW" sz="3200">
                <a:solidFill>
                  <a:schemeClr val="tx1"/>
                </a:solidFill>
              </a:defRPr>
            </a:lvl1pPr>
            <a:lvl2pPr>
              <a:defRPr lang="zh-TW" sz="28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  <a:lvl6pPr>
              <a:defRPr lang="zh-TW" sz="2000"/>
            </a:lvl6pPr>
            <a:lvl7pPr>
              <a:defRPr lang="zh-TW" sz="2000"/>
            </a:lvl7pPr>
            <a:lvl8pPr>
              <a:defRPr lang="zh-TW" sz="2000"/>
            </a:lvl8pPr>
            <a:lvl9pPr>
              <a:defRPr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2023/9/7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 latinLnBrk="0">
              <a:defRPr lang="zh-TW"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>
              <a:buNone/>
              <a:defRPr lang="zh-TW" sz="2800"/>
            </a:lvl2pPr>
            <a:lvl3pPr marL="914400" indent="0">
              <a:buNone/>
              <a:defRPr lang="zh-TW" sz="2400"/>
            </a:lvl3pPr>
            <a:lvl4pPr marL="1371600" indent="0">
              <a:buNone/>
              <a:defRPr lang="zh-TW" sz="2000"/>
            </a:lvl4pPr>
            <a:lvl5pPr marL="1828800" indent="0">
              <a:buNone/>
              <a:defRPr lang="zh-TW" sz="2000"/>
            </a:lvl5pPr>
            <a:lvl6pPr marL="2286000" indent="0">
              <a:buNone/>
              <a:defRPr lang="zh-TW" sz="2000"/>
            </a:lvl6pPr>
            <a:lvl7pPr marL="2743200" indent="0">
              <a:buNone/>
              <a:defRPr lang="zh-TW" sz="2000"/>
            </a:lvl7pPr>
            <a:lvl8pPr marL="3200400" indent="0">
              <a:buNone/>
              <a:defRPr lang="zh-TW" sz="2000"/>
            </a:lvl8pPr>
            <a:lvl9pPr marL="3657600" indent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2023/9/7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 userDrawn="1"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D0AA-A564-40E6-BDF9-FE3371FD07B4}" type="datetimeFigureOut">
              <a:rPr lang="zh-TW" altLang="en-US"/>
              <a:pPr/>
              <a:t>2023/9/7</a:t>
            </a:fld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acupun.site/lecture/sql/example/sql/firstdb.zi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acupun.site/lecture/sql/example/sql/firstdb.zip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836712"/>
            <a:ext cx="8136535" cy="3384376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sz="6600" b="1" dirty="0">
                <a:latin typeface="微軟正黑體" pitchFamily="34" charset="-120"/>
                <a:ea typeface="微軟正黑體" pitchFamily="34" charset="-120"/>
              </a:rPr>
              <a:t>Azure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雲端平台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建立</a:t>
            </a:r>
            <a:r>
              <a:rPr lang="en-US" altLang="zh-CN" sz="6600" b="1" dirty="0" err="1">
                <a:latin typeface="微軟正黑體" pitchFamily="34" charset="-120"/>
                <a:ea typeface="微軟正黑體" pitchFamily="34" charset="-120"/>
              </a:rPr>
              <a:t>mySQL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資料庫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>
          <a:xfrm>
            <a:off x="793995" y="5013176"/>
            <a:ext cx="7772400" cy="1362075"/>
          </a:xfrm>
        </p:spPr>
        <p:txBody>
          <a:bodyPr/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台北科技大學，經管系，陳擎文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629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79512" y="1988840"/>
            <a:ext cx="8244916" cy="309634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如果是免費版，還沒有訂閱帳號</a:t>
            </a:r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要先去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訂閱區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先建立一個訂閱帳號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7381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151BE3F-C1F5-4BA8-9C13-C68763046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E84C74D-7BE3-49B0-A138-FE0230FE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D13393E-A693-45C7-A66F-8598E2892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00" y="24618"/>
            <a:ext cx="8200000" cy="449523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98F2089-1A1C-4189-90EA-D57E95F49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267" y="4154294"/>
            <a:ext cx="7333333" cy="2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60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A4B8296-7689-4A6A-A3EF-84D82D65F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4654A01-B2C6-48F3-A755-A34736BC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99218"/>
            <a:ext cx="8718258" cy="1265238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微軟是按照這個訂閱的權限來收費的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475EF27-C39D-44C7-8B31-CD8F5145A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8918872" cy="493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04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BCA41AD-F339-4FAC-B28E-3E81E3598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244409C-C189-437A-B073-C1B3B52C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138FC8-2FC2-4992-A4C8-2AFDB2FB4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978" y="1456011"/>
            <a:ext cx="9241978" cy="469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1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E164A97-8EA3-476D-AFA8-C8430BC7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pPr fontAlgn="base"/>
            <a:r>
              <a:rPr lang="zh-TW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伺服器名稱</a:t>
            </a:r>
            <a:r>
              <a:rPr lang="zh-TW" altLang="en-US" sz="3600" b="1" dirty="0">
                <a:effectLst/>
              </a:rPr>
              <a:t>：</a:t>
            </a:r>
            <a:r>
              <a:rPr lang="en-US" altLang="zh-TW" sz="3600" b="1" dirty="0">
                <a:effectLst/>
              </a:rPr>
              <a:t>database </a:t>
            </a:r>
            <a:r>
              <a:rPr lang="zh-TW" altLang="en-US" sz="3600" b="1" dirty="0">
                <a:effectLst/>
              </a:rPr>
              <a:t>的伺服器名稱</a:t>
            </a:r>
            <a:endParaRPr lang="en-US" altLang="zh-TW" sz="3600" b="1" dirty="0">
              <a:effectLst/>
            </a:endParaRPr>
          </a:p>
          <a:p>
            <a:pPr lvl="1" fontAlgn="base"/>
            <a:r>
              <a:rPr lang="zh-TW" altLang="en-US" sz="3200" b="1" dirty="0">
                <a:effectLst/>
              </a:rPr>
              <a:t>會是之後連線的 </a:t>
            </a:r>
            <a:r>
              <a:rPr lang="en-US" altLang="zh-TW" sz="3200" b="1" dirty="0">
                <a:effectLst/>
              </a:rPr>
              <a:t>domain </a:t>
            </a:r>
            <a:r>
              <a:rPr lang="zh-TW" altLang="en-US" sz="3200" b="1" dirty="0">
                <a:effectLst/>
              </a:rPr>
              <a:t>一部分</a:t>
            </a:r>
            <a:endParaRPr lang="en-US" altLang="zh-TW" sz="3200" b="1" dirty="0">
              <a:effectLst/>
            </a:endParaRPr>
          </a:p>
          <a:p>
            <a:pPr lvl="1" fontAlgn="base"/>
            <a:r>
              <a:rPr lang="zh-CN" altLang="en-US" sz="3200" b="1" dirty="0">
                <a:effectLst/>
              </a:rPr>
              <a:t>例如：</a:t>
            </a:r>
            <a:r>
              <a:rPr lang="en-US" altLang="zh-CN" sz="3200" b="1" dirty="0">
                <a:solidFill>
                  <a:srgbClr val="C00000"/>
                </a:solidFill>
                <a:effectLst/>
              </a:rPr>
              <a:t>john-mysql0605</a:t>
            </a:r>
          </a:p>
          <a:p>
            <a:pPr lvl="1" fontAlgn="base"/>
            <a:r>
              <a:rPr lang="zh-CN" altLang="en-US" sz="3200" b="1" dirty="0">
                <a:effectLst/>
              </a:rPr>
              <a:t>不可與別人使用過的伺服器名稱同名</a:t>
            </a:r>
            <a:endParaRPr lang="zh-TW" altLang="en-US" sz="3200" b="1" dirty="0">
              <a:effectLst/>
            </a:endParaRPr>
          </a:p>
          <a:p>
            <a:r>
              <a:rPr lang="zh-CN" altLang="en-US" sz="36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區域</a:t>
            </a:r>
            <a:r>
              <a:rPr lang="en-US" altLang="zh-CN" sz="36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6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Region)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：是指你的資源所在的地區，</a:t>
            </a:r>
            <a:endParaRPr lang="en-US" altLang="zh-TW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如果要離台灣近的話可以</a:t>
            </a:r>
            <a:r>
              <a:rPr lang="zh-TW" altLang="en-US" sz="36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選</a:t>
            </a:r>
            <a:r>
              <a:rPr lang="zh-CN" altLang="en-US" sz="36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36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East Asia</a:t>
            </a:r>
            <a:r>
              <a:rPr lang="zh-CN" altLang="en-US" sz="36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zh-TW" altLang="en-US" sz="36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這個的機房在香港</a:t>
            </a:r>
            <a:r>
              <a:rPr lang="zh-CN" altLang="en-US" sz="36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lang="zh-TW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版本</a:t>
            </a:r>
            <a:r>
              <a:rPr lang="zh-TW" altLang="en-US" sz="3600" b="1" dirty="0">
                <a:effectLst/>
              </a:rPr>
              <a:t>：</a:t>
            </a:r>
            <a:r>
              <a:rPr lang="en-US" altLang="zh-TW" sz="3600" b="1" dirty="0">
                <a:effectLst/>
              </a:rPr>
              <a:t>MySQL </a:t>
            </a:r>
            <a:r>
              <a:rPr lang="zh-TW" altLang="en-US" sz="3600" b="1" dirty="0">
                <a:effectLst/>
              </a:rPr>
              <a:t>的版本</a:t>
            </a:r>
            <a:r>
              <a:rPr lang="zh-CN" altLang="en-US" sz="3600" b="1" dirty="0">
                <a:effectLst/>
              </a:rPr>
              <a:t>，</a:t>
            </a:r>
            <a:r>
              <a:rPr lang="zh-CN" altLang="en-US" sz="3600" b="1" dirty="0">
                <a:solidFill>
                  <a:srgbClr val="C00000"/>
                </a:solidFill>
                <a:effectLst/>
              </a:rPr>
              <a:t>最新版</a:t>
            </a:r>
            <a:r>
              <a:rPr lang="en-US" altLang="zh-CN" sz="3600" b="1" dirty="0">
                <a:solidFill>
                  <a:srgbClr val="C00000"/>
                </a:solidFill>
                <a:effectLst/>
              </a:rPr>
              <a:t>8.0</a:t>
            </a:r>
            <a:endParaRPr lang="zh-TW" altLang="en-US" sz="3600" b="1" dirty="0">
              <a:solidFill>
                <a:srgbClr val="C00000"/>
              </a:solidFill>
              <a:effectLst/>
            </a:endParaRPr>
          </a:p>
          <a:p>
            <a:pPr fontAlgn="base"/>
            <a:r>
              <a:rPr lang="zh-TW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計算 </a:t>
            </a:r>
            <a:r>
              <a:rPr lang="en-US" altLang="zh-TW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+ </a:t>
            </a:r>
            <a:r>
              <a:rPr lang="zh-TW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儲存體</a:t>
            </a:r>
            <a:r>
              <a:rPr lang="zh-TW" altLang="en-US" sz="3600" b="1" dirty="0">
                <a:effectLst/>
              </a:rPr>
              <a:t>：設定機器的規格</a:t>
            </a:r>
            <a:endParaRPr lang="zh-TW" altLang="en-US" sz="24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0E72701-B108-46DE-A5FC-3D116405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CN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</a:t>
            </a:r>
            <a:b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1411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6EB3276-2DB3-4196-A715-5047CF640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1398CBA-33B1-4C74-AC5F-E8121DCE4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5AB679-9DD4-4DB2-94C0-6162D71E6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" y="1417638"/>
            <a:ext cx="9144000" cy="523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61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51520" y="1052736"/>
            <a:ext cx="8424936" cy="410445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設定驗證方法</a:t>
            </a:r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自訂登入的資料庫</a:t>
            </a:r>
            <a:endParaRPr lang="en-US" altLang="zh-TW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管理帳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戶密碼</a:t>
            </a:r>
            <a:endParaRPr lang="zh-TW" altLang="en-US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0493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E164A97-8EA3-476D-AFA8-C8430BC7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zh-TW" altLang="en-US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管理使用者名稱</a:t>
            </a:r>
            <a:r>
              <a:rPr lang="zh-TW" altLang="en-US" sz="3200" b="1" dirty="0">
                <a:effectLst/>
              </a:rPr>
              <a:t>：設定最大權限的管理員帳號</a:t>
            </a:r>
            <a:endParaRPr lang="en-US" altLang="zh-TW" sz="3200" b="1" dirty="0">
              <a:effectLst/>
            </a:endParaRPr>
          </a:p>
          <a:p>
            <a:pPr lvl="1" fontAlgn="base"/>
            <a:r>
              <a:rPr lang="en-US" altLang="zh-TW" sz="2800" b="1" dirty="0">
                <a:effectLst/>
              </a:rPr>
              <a:t>azure </a:t>
            </a:r>
            <a:r>
              <a:rPr lang="zh-TW" altLang="en-US" sz="2800" b="1" dirty="0">
                <a:effectLst/>
              </a:rPr>
              <a:t>限制管理員帳號名稱不可以是以下任何一個： ‘</a:t>
            </a:r>
            <a:r>
              <a:rPr lang="en-US" altLang="zh-TW" sz="2800" b="1" dirty="0" err="1">
                <a:effectLst/>
              </a:rPr>
              <a:t>azure_superuser</a:t>
            </a:r>
            <a:r>
              <a:rPr lang="en-US" altLang="zh-TW" sz="2800" b="1" dirty="0">
                <a:effectLst/>
              </a:rPr>
              <a:t>’</a:t>
            </a:r>
            <a:r>
              <a:rPr lang="zh-TW" altLang="en-US" sz="2800" b="1" dirty="0">
                <a:effectLst/>
              </a:rPr>
              <a:t>、‘</a:t>
            </a:r>
            <a:r>
              <a:rPr lang="en-US" altLang="zh-TW" sz="2800" b="1" dirty="0">
                <a:effectLst/>
              </a:rPr>
              <a:t>admin’</a:t>
            </a:r>
            <a:r>
              <a:rPr lang="zh-TW" altLang="en-US" sz="2800" b="1" dirty="0">
                <a:effectLst/>
              </a:rPr>
              <a:t>、‘</a:t>
            </a:r>
            <a:r>
              <a:rPr lang="en-US" altLang="zh-TW" sz="2800" b="1" dirty="0">
                <a:effectLst/>
              </a:rPr>
              <a:t>administrator’</a:t>
            </a:r>
            <a:r>
              <a:rPr lang="zh-TW" altLang="en-US" sz="2800" b="1" dirty="0">
                <a:effectLst/>
              </a:rPr>
              <a:t>、‘</a:t>
            </a:r>
            <a:r>
              <a:rPr lang="en-US" altLang="zh-TW" sz="2800" b="1" dirty="0">
                <a:effectLst/>
              </a:rPr>
              <a:t>root’</a:t>
            </a:r>
            <a:r>
              <a:rPr lang="zh-TW" altLang="en-US" sz="2800" b="1" dirty="0">
                <a:effectLst/>
              </a:rPr>
              <a:t>、‘</a:t>
            </a:r>
            <a:r>
              <a:rPr lang="en-US" altLang="zh-TW" sz="2800" b="1" dirty="0">
                <a:effectLst/>
              </a:rPr>
              <a:t>guest’ </a:t>
            </a:r>
            <a:r>
              <a:rPr lang="zh-TW" altLang="en-US" sz="2800" b="1" dirty="0">
                <a:effectLst/>
              </a:rPr>
              <a:t>或 ‘</a:t>
            </a:r>
            <a:r>
              <a:rPr lang="en-US" altLang="zh-TW" sz="2800" b="1" dirty="0">
                <a:effectLst/>
              </a:rPr>
              <a:t>public’</a:t>
            </a:r>
            <a:r>
              <a:rPr lang="zh-TW" altLang="en-US" sz="2800" b="1" dirty="0">
                <a:effectLst/>
              </a:rPr>
              <a:t>。</a:t>
            </a:r>
          </a:p>
          <a:p>
            <a:pPr fontAlgn="base"/>
            <a:r>
              <a:rPr lang="zh-TW" altLang="en-US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密碼與確認密碼</a:t>
            </a:r>
            <a:r>
              <a:rPr lang="zh-TW" altLang="en-US" sz="3200" b="1" dirty="0">
                <a:effectLst/>
              </a:rPr>
              <a:t>：管理員帳號的密碼</a:t>
            </a:r>
            <a:endParaRPr lang="en-US" altLang="zh-TW" sz="3200" b="1" dirty="0">
              <a:effectLst/>
            </a:endParaRPr>
          </a:p>
          <a:p>
            <a:pPr lvl="1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密碼的長度必須為</a:t>
            </a:r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至少 </a:t>
            </a:r>
            <a:r>
              <a:rPr lang="en-US" altLang="zh-TW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8 </a:t>
            </a:r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個字元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，最多 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128 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個字元。</a:t>
            </a:r>
          </a:p>
          <a:p>
            <a:pPr lvl="1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您的密碼</a:t>
            </a:r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必須包含下列三個類別的字元 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英文大寫字母、英文小寫字母、數字 </a:t>
            </a:r>
            <a:r>
              <a:rPr lang="en-US" altLang="zh-TW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(0-9) </a:t>
            </a:r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和非英數字元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(!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% 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lvl="1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您的密碼</a:t>
            </a:r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不能包含全部或部份登入名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稱。部份登入名稱定義為 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含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以上連續英數字元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0E72701-B108-46DE-A5FC-3D116405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自訂登入的資料庫</a:t>
            </a:r>
            <a:b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管理帳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戶密碼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5920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72EFC63-0C6A-4CCE-BA5F-1A5687AF7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7CB161E-4CB3-46D6-AF22-66807A45E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EB1901E-1FD2-4E83-AB7D-A4EB5E82D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" y="332656"/>
            <a:ext cx="9154338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97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E164A97-8EA3-476D-AFA8-C8430BC7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zh-TW" altLang="en-US" sz="40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資料來源</a:t>
            </a:r>
            <a:r>
              <a:rPr lang="zh-TW" altLang="en-US" sz="4000" b="1" dirty="0">
                <a:effectLst/>
              </a:rPr>
              <a:t>：</a:t>
            </a:r>
            <a:endParaRPr lang="en-US" altLang="zh-TW" sz="4000" b="1" dirty="0">
              <a:effectLst/>
            </a:endParaRPr>
          </a:p>
          <a:p>
            <a:pPr lvl="1" fontAlgn="base"/>
            <a:r>
              <a:rPr lang="en-US" altLang="zh-TW" sz="3600" b="1" dirty="0">
                <a:effectLst/>
              </a:rPr>
              <a:t>[</a:t>
            </a:r>
            <a:r>
              <a:rPr lang="zh-TW" altLang="en-US" sz="3600" b="1" dirty="0">
                <a:effectLst/>
              </a:rPr>
              <a:t>無</a:t>
            </a:r>
            <a:r>
              <a:rPr lang="en-US" altLang="zh-TW" sz="3600" b="1" dirty="0">
                <a:effectLst/>
              </a:rPr>
              <a:t>] </a:t>
            </a:r>
            <a:r>
              <a:rPr lang="zh-TW" altLang="en-US" sz="3600" b="1" dirty="0">
                <a:effectLst/>
              </a:rPr>
              <a:t>表示建立空白的資料庫，</a:t>
            </a:r>
            <a:endParaRPr lang="en-US" altLang="zh-TW" sz="3600" b="1" dirty="0">
              <a:effectLst/>
            </a:endParaRPr>
          </a:p>
          <a:p>
            <a:pPr lvl="1" fontAlgn="base"/>
            <a:r>
              <a:rPr lang="en-US" altLang="zh-TW" sz="3600" b="1" dirty="0">
                <a:effectLst/>
              </a:rPr>
              <a:t>[</a:t>
            </a:r>
            <a:r>
              <a:rPr lang="zh-TW" altLang="en-US" sz="3600" b="1" dirty="0">
                <a:effectLst/>
              </a:rPr>
              <a:t>備份</a:t>
            </a:r>
            <a:r>
              <a:rPr lang="en-US" altLang="zh-TW" sz="3600" b="1" dirty="0">
                <a:effectLst/>
              </a:rPr>
              <a:t>] </a:t>
            </a:r>
            <a:r>
              <a:rPr lang="zh-TW" altLang="en-US" sz="3600" b="1" dirty="0">
                <a:effectLst/>
              </a:rPr>
              <a:t>則是能從備份檔案中把資料庫還原回來</a:t>
            </a:r>
          </a:p>
          <a:p>
            <a:pPr fontAlgn="base"/>
            <a:r>
              <a:rPr lang="zh-TW" altLang="en-US" sz="40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管理使用者名稱</a:t>
            </a:r>
            <a:r>
              <a:rPr lang="zh-TW" altLang="en-US" sz="4000" b="1" dirty="0">
                <a:effectLst/>
              </a:rPr>
              <a:t>：設定最大權限的管理員帳號，</a:t>
            </a:r>
            <a:endParaRPr lang="en-US" altLang="zh-TW" sz="4000" b="1" dirty="0">
              <a:effectLst/>
            </a:endParaRPr>
          </a:p>
          <a:p>
            <a:pPr lvl="1" fontAlgn="base"/>
            <a:r>
              <a:rPr lang="en-US" altLang="zh-TW" sz="3600" b="1" dirty="0">
                <a:effectLst/>
              </a:rPr>
              <a:t>azure </a:t>
            </a:r>
            <a:r>
              <a:rPr lang="zh-TW" altLang="en-US" sz="3600" b="1" dirty="0">
                <a:effectLst/>
              </a:rPr>
              <a:t>限制管理員帳號名稱不可以是以下任何一個： ‘</a:t>
            </a:r>
            <a:r>
              <a:rPr lang="en-US" altLang="zh-TW" sz="3600" b="1" dirty="0" err="1">
                <a:effectLst/>
              </a:rPr>
              <a:t>azure_superuser</a:t>
            </a:r>
            <a:r>
              <a:rPr lang="en-US" altLang="zh-TW" sz="3600" b="1" dirty="0">
                <a:effectLst/>
              </a:rPr>
              <a:t>’</a:t>
            </a:r>
            <a:r>
              <a:rPr lang="zh-TW" altLang="en-US" sz="3600" b="1" dirty="0">
                <a:effectLst/>
              </a:rPr>
              <a:t>、‘</a:t>
            </a:r>
            <a:r>
              <a:rPr lang="en-US" altLang="zh-TW" sz="3600" b="1" dirty="0">
                <a:effectLst/>
              </a:rPr>
              <a:t>admin’</a:t>
            </a:r>
            <a:r>
              <a:rPr lang="zh-TW" altLang="en-US" sz="3600" b="1" dirty="0">
                <a:effectLst/>
              </a:rPr>
              <a:t>、‘</a:t>
            </a:r>
            <a:r>
              <a:rPr lang="en-US" altLang="zh-TW" sz="3600" b="1" dirty="0">
                <a:effectLst/>
              </a:rPr>
              <a:t>administrator’</a:t>
            </a:r>
            <a:r>
              <a:rPr lang="zh-TW" altLang="en-US" sz="3600" b="1" dirty="0">
                <a:effectLst/>
              </a:rPr>
              <a:t>、‘</a:t>
            </a:r>
            <a:r>
              <a:rPr lang="en-US" altLang="zh-TW" sz="3600" b="1" dirty="0">
                <a:effectLst/>
              </a:rPr>
              <a:t>root’</a:t>
            </a:r>
            <a:r>
              <a:rPr lang="zh-TW" altLang="en-US" sz="3600" b="1" dirty="0">
                <a:effectLst/>
              </a:rPr>
              <a:t>、‘</a:t>
            </a:r>
            <a:r>
              <a:rPr lang="en-US" altLang="zh-TW" sz="3600" b="1" dirty="0">
                <a:effectLst/>
              </a:rPr>
              <a:t>guest’ </a:t>
            </a:r>
            <a:r>
              <a:rPr lang="zh-TW" altLang="en-US" sz="3600" b="1" dirty="0">
                <a:effectLst/>
              </a:rPr>
              <a:t>或 ‘</a:t>
            </a:r>
            <a:r>
              <a:rPr lang="en-US" altLang="zh-TW" sz="3600" b="1" dirty="0">
                <a:effectLst/>
              </a:rPr>
              <a:t>public’</a:t>
            </a:r>
            <a:r>
              <a:rPr lang="zh-TW" altLang="en-US" sz="3600" b="1" dirty="0">
                <a:effectLst/>
              </a:rPr>
              <a:t>。</a:t>
            </a:r>
          </a:p>
          <a:p>
            <a:pPr fontAlgn="base"/>
            <a:r>
              <a:rPr lang="zh-TW" altLang="en-US" sz="40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密碼與確認密碼</a:t>
            </a:r>
            <a:r>
              <a:rPr lang="zh-TW" altLang="en-US" sz="4000" b="1" dirty="0">
                <a:effectLst/>
              </a:rPr>
              <a:t>：管理員帳號的密碼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0E72701-B108-46DE-A5FC-3D116405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CN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</a:t>
            </a:r>
            <a:b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93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3568" y="1916832"/>
            <a:ext cx="8244916" cy="3528392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en-US" altLang="zh-CN" sz="6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資料源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761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9521EEF-40EA-462D-93E3-8B13B56EE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8CA9D5B-B9B7-4523-B810-53F820B7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A31E886-DAA4-4EA3-B183-18FBB0D9D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00200"/>
            <a:ext cx="9209076" cy="503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26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51520" y="1052736"/>
            <a:ext cx="8424936" cy="4104456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下一步</a:t>
            </a:r>
            <a:endParaRPr lang="en-US" altLang="zh-TW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設定網路</a:t>
            </a:r>
            <a:endParaRPr lang="zh-TW" altLang="en-US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6156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E164A97-8EA3-476D-AFA8-C8430BC7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fontAlgn="base"/>
            <a:r>
              <a:rPr lang="zh-CN" altLang="en-US" sz="40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網路連線</a:t>
            </a:r>
            <a:r>
              <a:rPr lang="zh-TW" altLang="en-US" sz="4000" b="1" dirty="0">
                <a:effectLst/>
              </a:rPr>
              <a:t>：</a:t>
            </a:r>
            <a:endParaRPr lang="en-US" altLang="zh-TW" sz="4000" b="1" dirty="0">
              <a:effectLst/>
            </a:endParaRPr>
          </a:p>
          <a:p>
            <a:pPr lvl="1" fontAlgn="base"/>
            <a:r>
              <a:rPr lang="zh-CN" altLang="en-US" sz="3600" b="1" dirty="0">
                <a:solidFill>
                  <a:srgbClr val="C00000"/>
                </a:solidFill>
                <a:effectLst/>
              </a:rPr>
              <a:t>勾選</a:t>
            </a:r>
            <a:r>
              <a:rPr lang="zh-CN" altLang="en-US" sz="3600" b="1" dirty="0">
                <a:effectLst/>
              </a:rPr>
              <a:t>：</a:t>
            </a:r>
            <a:r>
              <a:rPr lang="en-US" altLang="zh-TW" sz="3600" b="1" u="sng" dirty="0">
                <a:solidFill>
                  <a:srgbClr val="C00000"/>
                </a:solidFill>
                <a:effectLst/>
              </a:rPr>
              <a:t>Public access (allowed IP addresses) </a:t>
            </a:r>
            <a:r>
              <a:rPr lang="en-US" altLang="zh-TW" sz="3600" b="1" dirty="0">
                <a:solidFill>
                  <a:srgbClr val="C00000"/>
                </a:solidFill>
                <a:effectLst/>
              </a:rPr>
              <a:t>and Private endpoint</a:t>
            </a:r>
          </a:p>
          <a:p>
            <a:pPr fontAlgn="base"/>
            <a:r>
              <a:rPr lang="zh-CN" altLang="en-US" sz="40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防火牆規則</a:t>
            </a:r>
            <a:r>
              <a:rPr lang="zh-TW" altLang="en-US" sz="4000" b="1" dirty="0">
                <a:effectLst/>
              </a:rPr>
              <a:t>：</a:t>
            </a:r>
            <a:endParaRPr lang="en-US" altLang="zh-TW" sz="4000" b="1" dirty="0">
              <a:effectLst/>
            </a:endParaRPr>
          </a:p>
          <a:p>
            <a:pPr lvl="1" fontAlgn="base"/>
            <a:r>
              <a:rPr lang="zh-CN" altLang="en-US" sz="3600" b="1" dirty="0">
                <a:solidFill>
                  <a:srgbClr val="C00000"/>
                </a:solidFill>
                <a:effectLst/>
              </a:rPr>
              <a:t>勾選</a:t>
            </a:r>
            <a:r>
              <a:rPr lang="zh-CN" altLang="en-US" sz="3600" b="1" dirty="0">
                <a:effectLst/>
              </a:rPr>
              <a:t>：</a:t>
            </a:r>
            <a:r>
              <a:rPr lang="zh-TW" altLang="en-US" sz="3600" b="1" u="sng" dirty="0">
                <a:solidFill>
                  <a:srgbClr val="C00000"/>
                </a:solidFill>
                <a:effectLst/>
              </a:rPr>
              <a:t>允許來自 </a:t>
            </a:r>
            <a:r>
              <a:rPr lang="en-US" altLang="zh-TW" sz="3600" b="1" u="sng" dirty="0">
                <a:solidFill>
                  <a:srgbClr val="C00000"/>
                </a:solidFill>
                <a:effectLst/>
              </a:rPr>
              <a:t>Azure </a:t>
            </a:r>
            <a:r>
              <a:rPr lang="zh-TW" altLang="en-US" sz="3600" b="1" u="sng" dirty="0">
                <a:solidFill>
                  <a:srgbClr val="C00000"/>
                </a:solidFill>
                <a:effectLst/>
              </a:rPr>
              <a:t>內的任何 </a:t>
            </a:r>
            <a:r>
              <a:rPr lang="en-US" altLang="zh-TW" sz="3600" b="1" u="sng" dirty="0">
                <a:solidFill>
                  <a:srgbClr val="C00000"/>
                </a:solidFill>
                <a:effectLst/>
              </a:rPr>
              <a:t>Azure </a:t>
            </a:r>
            <a:r>
              <a:rPr lang="zh-TW" altLang="en-US" sz="3600" b="1" u="sng" dirty="0">
                <a:solidFill>
                  <a:srgbClr val="C00000"/>
                </a:solidFill>
                <a:effectLst/>
              </a:rPr>
              <a:t>服務可公用存取此伺服器</a:t>
            </a:r>
            <a:r>
              <a:rPr lang="zh-TW" altLang="en-US" sz="3600" b="1" dirty="0">
                <a:solidFill>
                  <a:srgbClr val="C00000"/>
                </a:solidFill>
                <a:effectLst/>
              </a:rPr>
              <a:t>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0E72701-B108-46DE-A5FC-3D116405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設定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5408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7ABD2D6-AB23-46A0-AFE4-A46DED397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0D5E522-45F9-46E7-87D8-2387239E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43475C6-91F1-4D66-AE64-245323570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46" y="578459"/>
            <a:ext cx="8683708" cy="627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71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2CC51AE-EE32-43D5-B8E0-FE98E9315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83" y="2633771"/>
            <a:ext cx="9144000" cy="52578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C058EBA-5749-419B-B629-FDEBB33B1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67" y="602441"/>
            <a:ext cx="9036496" cy="126523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若只是測試，而且自己在家裡，在學校都可以連線上，就允許任何的</a:t>
            </a:r>
            <a:r>
              <a:rPr lang="en-US" altLang="zh-CN" dirty="0"/>
              <a:t>IP</a:t>
            </a:r>
            <a:r>
              <a:rPr lang="zh-CN" altLang="en-US" dirty="0"/>
              <a:t>都可以登入</a:t>
            </a:r>
            <a:r>
              <a:rPr lang="en-US" altLang="zh-CN" dirty="0" err="1"/>
              <a:t>mySQL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97B73A0-CFEA-415D-A22D-43FB4A6B8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36" y="2666628"/>
            <a:ext cx="9036495" cy="31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3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927E342-3545-4385-A5A3-60BFEA41C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9F4E56D-AA3A-45E5-8845-BFBF9D1CC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b="1" dirty="0"/>
              <a:t>開放防火牆設定：</a:t>
            </a:r>
            <a:br>
              <a:rPr lang="en-US" altLang="zh-CN" b="1" dirty="0"/>
            </a:br>
            <a:r>
              <a:rPr lang="en-US" altLang="zh-CN" b="1" dirty="0"/>
              <a:t>IP</a:t>
            </a:r>
            <a:r>
              <a:rPr lang="zh-CN" altLang="en-US" b="1" dirty="0"/>
              <a:t>：</a:t>
            </a:r>
            <a:r>
              <a:rPr lang="en-US" altLang="zh-CN" b="1" dirty="0"/>
              <a:t>0.0.0.0</a:t>
            </a:r>
            <a:r>
              <a:rPr lang="zh-CN" altLang="en-US" b="1" dirty="0"/>
              <a:t>～</a:t>
            </a:r>
            <a:r>
              <a:rPr lang="en-US" altLang="zh-CN" b="1" dirty="0"/>
              <a:t>255.255.255.255</a:t>
            </a:r>
            <a:endParaRPr lang="zh-TW" altLang="en-US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4D0DAF-4056-4296-A2FD-330CB5B33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2" y="1657981"/>
            <a:ext cx="8990476" cy="5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61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455F4A2-BB43-45DD-86C3-E7025B59D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若只是測試，</a:t>
            </a:r>
            <a:endParaRPr lang="en-US" altLang="zh-CN" sz="3600" dirty="0"/>
          </a:p>
          <a:p>
            <a:pPr lvl="1"/>
            <a:r>
              <a:rPr lang="zh-CN" altLang="en-US" sz="3200" dirty="0"/>
              <a:t>可以不用加入</a:t>
            </a:r>
            <a:r>
              <a:rPr lang="en-US" altLang="zh-CN" sz="3200" dirty="0"/>
              <a:t>SSL</a:t>
            </a:r>
            <a:r>
              <a:rPr lang="zh-CN" altLang="en-US" sz="3200" dirty="0"/>
              <a:t>加密連線</a:t>
            </a:r>
            <a:endParaRPr lang="en-US" altLang="zh-CN" sz="3200" dirty="0"/>
          </a:p>
          <a:p>
            <a:pPr lvl="1"/>
            <a:r>
              <a:rPr lang="zh-CN" altLang="en-US" sz="3200" dirty="0"/>
              <a:t>但是</a:t>
            </a:r>
            <a:r>
              <a:rPr lang="zh-CN" altLang="en-US" sz="3200" dirty="0">
                <a:highlight>
                  <a:srgbClr val="FFFF00"/>
                </a:highlight>
              </a:rPr>
              <a:t>預設會設定</a:t>
            </a:r>
            <a:r>
              <a:rPr lang="en-US" altLang="zh-CN" sz="3200" dirty="0">
                <a:highlight>
                  <a:srgbClr val="FFFF00"/>
                </a:highlight>
              </a:rPr>
              <a:t>SSL</a:t>
            </a:r>
            <a:r>
              <a:rPr lang="zh-CN" altLang="en-US" sz="3200" dirty="0">
                <a:highlight>
                  <a:srgbClr val="FFFF00"/>
                </a:highlight>
              </a:rPr>
              <a:t>連線模式</a:t>
            </a:r>
            <a:endParaRPr lang="en-US" altLang="zh-CN" sz="3200" dirty="0">
              <a:highlight>
                <a:srgbClr val="FFFF00"/>
              </a:highlight>
            </a:endParaRPr>
          </a:p>
          <a:p>
            <a:pPr lvl="1"/>
            <a:r>
              <a:rPr lang="zh-CN" altLang="en-US" sz="3200" dirty="0">
                <a:solidFill>
                  <a:srgbClr val="C00000"/>
                </a:solidFill>
              </a:rPr>
              <a:t>只能夠之後再修改</a:t>
            </a:r>
            <a:endParaRPr lang="zh-TW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8D0552B-A5D4-40E3-B644-55CF3AB0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設定是否要加密的路線</a:t>
            </a:r>
            <a:r>
              <a:rPr lang="en-US" altLang="zh-CN" dirty="0"/>
              <a:t>SSL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B396678-08AD-41D5-9794-33BA1BCAC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752" y="4091438"/>
            <a:ext cx="9144000" cy="27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02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79512" y="1988840"/>
            <a:ext cx="8244916" cy="3384376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下一步</a:t>
            </a:r>
            <a:endParaRPr lang="en-US" altLang="zh-TW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安全性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設定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不用修改</a:t>
            </a: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7663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79512" y="1988840"/>
            <a:ext cx="8244916" cy="3384376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下一步</a:t>
            </a:r>
            <a:endParaRPr lang="en-US" altLang="zh-TW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設定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不用修改</a:t>
            </a: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7278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49542" y="2276872"/>
            <a:ext cx="8244916" cy="1980220"/>
          </a:xfrm>
        </p:spPr>
        <p:txBody>
          <a:bodyPr>
            <a:normAutofit/>
          </a:bodyPr>
          <a:lstStyle/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檢閱，並</a:t>
            </a:r>
            <a:r>
              <a:rPr lang="en-US" altLang="zh-CN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CN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313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9A4551D-CD8C-4BD8-BA3E-4F5A14DD4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3EBDD17-A806-4653-B9B3-80D0F150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正確做法：＋建立資源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B1175E7-9784-4459-AAE7-17B825CC2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49958"/>
            <a:ext cx="7560840" cy="515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02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1855FCA-8BF6-426B-BFC9-E6CA08D4B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16632"/>
            <a:ext cx="8964488" cy="6741368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000" dirty="0">
                <a:effectLst/>
              </a:rPr>
              <a:t>伺服器名稱</a:t>
            </a:r>
            <a:r>
              <a:rPr lang="zh-CN" altLang="en-US" sz="2000" dirty="0">
                <a:effectLst/>
              </a:rPr>
              <a:t>：</a:t>
            </a:r>
            <a:r>
              <a:rPr lang="en-US" altLang="zh-CN" sz="2000" dirty="0" err="1">
                <a:effectLst/>
              </a:rPr>
              <a:t>nn</a:t>
            </a:r>
            <a:r>
              <a:rPr lang="en-US" altLang="zh-TW" sz="2000" dirty="0" err="1">
                <a:effectLst/>
              </a:rPr>
              <a:t>mysql</a:t>
            </a:r>
            <a:endParaRPr lang="en-US" altLang="zh-TW" sz="2000" dirty="0">
              <a:effectLst/>
            </a:endParaRPr>
          </a:p>
          <a:p>
            <a:r>
              <a:rPr lang="zh-TW" altLang="en-US" sz="2000" dirty="0">
                <a:effectLst/>
              </a:rPr>
              <a:t>伺服器系統管理員登入名稱</a:t>
            </a:r>
            <a:r>
              <a:rPr lang="zh-CN" altLang="en-US" sz="2000" dirty="0">
                <a:effectLst/>
              </a:rPr>
              <a:t>：</a:t>
            </a:r>
            <a:r>
              <a:rPr lang="en-US" altLang="zh-CN" sz="2000" dirty="0" err="1">
                <a:effectLst/>
              </a:rPr>
              <a:t>nn</a:t>
            </a:r>
            <a:endParaRPr lang="en-US" altLang="zh-TW" sz="2000" dirty="0">
              <a:effectLst/>
            </a:endParaRPr>
          </a:p>
          <a:p>
            <a:r>
              <a:rPr lang="zh-TW" altLang="en-US" sz="2000" dirty="0">
                <a:effectLst/>
              </a:rPr>
              <a:t>位置</a:t>
            </a:r>
            <a:r>
              <a:rPr lang="zh-CN" altLang="en-US" sz="2000" dirty="0">
                <a:effectLst/>
              </a:rPr>
              <a:t>：</a:t>
            </a:r>
            <a:r>
              <a:rPr lang="en-US" altLang="zh-TW" sz="2000" dirty="0">
                <a:effectLst/>
              </a:rPr>
              <a:t>East US</a:t>
            </a:r>
          </a:p>
          <a:p>
            <a:r>
              <a:rPr lang="zh-TW" altLang="en-US" sz="2000" dirty="0">
                <a:effectLst/>
              </a:rPr>
              <a:t>可用性區域</a:t>
            </a:r>
            <a:r>
              <a:rPr lang="zh-CN" altLang="en-US" sz="2000" dirty="0">
                <a:effectLst/>
              </a:rPr>
              <a:t>：</a:t>
            </a:r>
            <a:r>
              <a:rPr lang="zh-TW" altLang="en-US" sz="2000" dirty="0">
                <a:effectLst/>
              </a:rPr>
              <a:t>無喜好設定</a:t>
            </a:r>
          </a:p>
          <a:p>
            <a:r>
              <a:rPr lang="zh-TW" altLang="en-US" sz="2000" dirty="0">
                <a:effectLst/>
              </a:rPr>
              <a:t>高可用性</a:t>
            </a:r>
            <a:r>
              <a:rPr lang="zh-CN" altLang="en-US" sz="2000" dirty="0">
                <a:effectLst/>
              </a:rPr>
              <a:t>：</a:t>
            </a:r>
            <a:r>
              <a:rPr lang="zh-TW" altLang="en-US" sz="2000" dirty="0">
                <a:effectLst/>
              </a:rPr>
              <a:t>未啟用</a:t>
            </a:r>
          </a:p>
          <a:p>
            <a:r>
              <a:rPr lang="en-US" altLang="zh-TW" sz="2000" dirty="0">
                <a:effectLst/>
              </a:rPr>
              <a:t>MySQL </a:t>
            </a:r>
            <a:r>
              <a:rPr lang="zh-TW" altLang="en-US" sz="2000" dirty="0">
                <a:effectLst/>
              </a:rPr>
              <a:t>版本</a:t>
            </a:r>
            <a:r>
              <a:rPr lang="zh-CN" altLang="en-US" sz="2000" dirty="0">
                <a:effectLst/>
              </a:rPr>
              <a:t>：</a:t>
            </a:r>
            <a:r>
              <a:rPr lang="en-US" altLang="zh-TW" sz="2000" dirty="0">
                <a:effectLst/>
              </a:rPr>
              <a:t>8.0</a:t>
            </a:r>
          </a:p>
          <a:p>
            <a:r>
              <a:rPr lang="zh-TW" altLang="en-US" sz="2000" dirty="0">
                <a:effectLst/>
              </a:rPr>
              <a:t>計算 </a:t>
            </a:r>
            <a:r>
              <a:rPr lang="en-US" altLang="zh-TW" sz="2000" dirty="0">
                <a:effectLst/>
              </a:rPr>
              <a:t>+ </a:t>
            </a:r>
            <a:r>
              <a:rPr lang="zh-TW" altLang="en-US" sz="2000" dirty="0">
                <a:effectLst/>
              </a:rPr>
              <a:t>儲存體</a:t>
            </a:r>
            <a:r>
              <a:rPr lang="zh-CN" altLang="en-US" sz="2000" dirty="0">
                <a:effectLst/>
              </a:rPr>
              <a:t>：</a:t>
            </a:r>
            <a:r>
              <a:rPr lang="zh-TW" altLang="en-US" sz="2000" dirty="0">
                <a:effectLst/>
              </a:rPr>
              <a:t>可高載</a:t>
            </a:r>
            <a:r>
              <a:rPr lang="en-US" altLang="zh-TW" sz="2000" dirty="0">
                <a:effectLst/>
              </a:rPr>
              <a:t>, B1s</a:t>
            </a:r>
            <a:r>
              <a:rPr lang="zh-TW" altLang="en-US" sz="2000" dirty="0">
                <a:effectLst/>
              </a:rPr>
              <a:t>、</a:t>
            </a:r>
            <a:r>
              <a:rPr lang="en-US" altLang="zh-TW" sz="2000" dirty="0">
                <a:effectLst/>
              </a:rPr>
              <a:t>1 </a:t>
            </a:r>
            <a:r>
              <a:rPr lang="zh-TW" altLang="en-US" sz="2000" dirty="0">
                <a:effectLst/>
              </a:rPr>
              <a:t>個虛擬核心、</a:t>
            </a:r>
            <a:r>
              <a:rPr lang="en-US" altLang="zh-TW" sz="2000" dirty="0">
                <a:effectLst/>
              </a:rPr>
              <a:t>1 </a:t>
            </a:r>
            <a:r>
              <a:rPr lang="en-US" altLang="zh-TW" sz="2000" dirty="0" err="1">
                <a:effectLst/>
              </a:rPr>
              <a:t>GiB</a:t>
            </a:r>
            <a:r>
              <a:rPr lang="en-US" altLang="zh-TW" sz="2000" dirty="0">
                <a:effectLst/>
              </a:rPr>
              <a:t> RAM</a:t>
            </a:r>
            <a:r>
              <a:rPr lang="zh-TW" altLang="en-US" sz="2000" dirty="0">
                <a:effectLst/>
              </a:rPr>
              <a:t>、</a:t>
            </a:r>
            <a:r>
              <a:rPr lang="en-US" altLang="zh-TW" sz="2000" dirty="0">
                <a:effectLst/>
              </a:rPr>
              <a:t>20 </a:t>
            </a:r>
            <a:r>
              <a:rPr lang="zh-TW" altLang="en-US" sz="2000" dirty="0">
                <a:effectLst/>
              </a:rPr>
              <a:t>儲存空間、自動縮放 </a:t>
            </a:r>
            <a:r>
              <a:rPr lang="en-US" altLang="zh-TW" sz="2000" dirty="0">
                <a:effectLst/>
              </a:rPr>
              <a:t>IOPS</a:t>
            </a:r>
          </a:p>
          <a:p>
            <a:r>
              <a:rPr lang="zh-TW" altLang="en-US" sz="2000" dirty="0">
                <a:effectLst/>
              </a:rPr>
              <a:t>備份保留期間 </a:t>
            </a:r>
            <a:r>
              <a:rPr lang="en-US" altLang="zh-TW" sz="2000" dirty="0">
                <a:effectLst/>
              </a:rPr>
              <a:t>(</a:t>
            </a:r>
            <a:r>
              <a:rPr lang="zh-TW" altLang="en-US" sz="2000" dirty="0">
                <a:effectLst/>
              </a:rPr>
              <a:t>天</a:t>
            </a:r>
            <a:r>
              <a:rPr lang="en-US" altLang="zh-TW" sz="2000" dirty="0">
                <a:effectLst/>
              </a:rPr>
              <a:t>)</a:t>
            </a:r>
            <a:r>
              <a:rPr lang="zh-CN" altLang="en-US" sz="2000" dirty="0">
                <a:effectLst/>
              </a:rPr>
              <a:t>：</a:t>
            </a:r>
            <a:r>
              <a:rPr lang="en-US" altLang="zh-TW" sz="2000" dirty="0">
                <a:effectLst/>
              </a:rPr>
              <a:t>7 </a:t>
            </a:r>
            <a:r>
              <a:rPr lang="zh-TW" altLang="en-US" sz="2000" dirty="0">
                <a:effectLst/>
              </a:rPr>
              <a:t>天</a:t>
            </a:r>
          </a:p>
          <a:p>
            <a:r>
              <a:rPr lang="zh-TW" altLang="en-US" sz="2000" dirty="0">
                <a:effectLst/>
              </a:rPr>
              <a:t>儲存體自動成長</a:t>
            </a:r>
            <a:r>
              <a:rPr lang="zh-CN" altLang="en-US" sz="2000" dirty="0">
                <a:effectLst/>
              </a:rPr>
              <a:t>：</a:t>
            </a:r>
            <a:r>
              <a:rPr lang="zh-TW" altLang="en-US" sz="2000" dirty="0">
                <a:effectLst/>
              </a:rPr>
              <a:t>已啟用</a:t>
            </a:r>
          </a:p>
          <a:p>
            <a:r>
              <a:rPr lang="zh-TW" altLang="en-US" sz="2000" dirty="0">
                <a:effectLst/>
              </a:rPr>
              <a:t>異地備援</a:t>
            </a:r>
            <a:r>
              <a:rPr lang="zh-CN" altLang="en-US" sz="2000" dirty="0">
                <a:effectLst/>
              </a:rPr>
              <a:t>：</a:t>
            </a:r>
            <a:r>
              <a:rPr lang="zh-TW" altLang="en-US" sz="2000" dirty="0">
                <a:effectLst/>
              </a:rPr>
              <a:t>未啟用</a:t>
            </a:r>
          </a:p>
          <a:p>
            <a:r>
              <a:rPr lang="zh-TW" altLang="en-US" sz="2000" dirty="0">
                <a:effectLst/>
              </a:rPr>
              <a:t>網路 </a:t>
            </a:r>
            <a:r>
              <a:rPr lang="en-US" altLang="zh-TW" sz="2000" dirty="0">
                <a:effectLst/>
              </a:rPr>
              <a:t>(</a:t>
            </a:r>
            <a:r>
              <a:rPr lang="zh-TW" altLang="en-US" sz="2000" dirty="0">
                <a:effectLst/>
                <a:hlinkClick r:id="rId2"/>
              </a:rPr>
              <a:t>變更</a:t>
            </a:r>
            <a:r>
              <a:rPr lang="en-US" altLang="zh-TW" sz="2000" dirty="0">
                <a:effectLst/>
              </a:rPr>
              <a:t>)</a:t>
            </a:r>
          </a:p>
          <a:p>
            <a:r>
              <a:rPr lang="zh-TW" altLang="en-US" sz="2000" dirty="0">
                <a:effectLst/>
              </a:rPr>
              <a:t>連線方法</a:t>
            </a:r>
            <a:r>
              <a:rPr lang="zh-CN" altLang="en-US" sz="2000" dirty="0">
                <a:effectLst/>
              </a:rPr>
              <a:t>：</a:t>
            </a:r>
            <a:r>
              <a:rPr lang="en-US" altLang="zh-TW" sz="2000" dirty="0">
                <a:effectLst/>
              </a:rPr>
              <a:t>Public access (allowed IP addresses) and Private endpoint</a:t>
            </a:r>
          </a:p>
          <a:p>
            <a:r>
              <a:rPr lang="en-US" altLang="zh-TW" sz="2000" dirty="0">
                <a:effectLst/>
              </a:rPr>
              <a:t>Allow public access to this resource through the internet using a public IP address</a:t>
            </a:r>
            <a:r>
              <a:rPr lang="zh-CN" altLang="en-US" sz="2000" dirty="0">
                <a:effectLst/>
              </a:rPr>
              <a:t>：</a:t>
            </a:r>
            <a:r>
              <a:rPr lang="zh-TW" altLang="en-US" sz="2000" dirty="0">
                <a:effectLst/>
              </a:rPr>
              <a:t>是</a:t>
            </a:r>
          </a:p>
          <a:p>
            <a:r>
              <a:rPr lang="zh-TW" altLang="en-US" sz="2000" dirty="0">
                <a:effectLst/>
              </a:rPr>
              <a:t>允許來自 </a:t>
            </a:r>
            <a:r>
              <a:rPr lang="en-US" altLang="zh-TW" sz="2000" dirty="0">
                <a:effectLst/>
              </a:rPr>
              <a:t>Azure </a:t>
            </a:r>
            <a:r>
              <a:rPr lang="zh-TW" altLang="en-US" sz="2000" dirty="0">
                <a:effectLst/>
              </a:rPr>
              <a:t>內的任何 </a:t>
            </a:r>
            <a:r>
              <a:rPr lang="en-US" altLang="zh-TW" sz="2000" dirty="0">
                <a:effectLst/>
              </a:rPr>
              <a:t>Azure </a:t>
            </a:r>
            <a:r>
              <a:rPr lang="zh-TW" altLang="en-US" sz="2000" dirty="0">
                <a:effectLst/>
              </a:rPr>
              <a:t>服務可公用存取此伺服器</a:t>
            </a:r>
            <a:r>
              <a:rPr lang="zh-CN" altLang="en-US" sz="2000" dirty="0">
                <a:effectLst/>
              </a:rPr>
              <a:t>：</a:t>
            </a:r>
            <a:r>
              <a:rPr lang="zh-TW" altLang="en-US" sz="2000" dirty="0">
                <a:effectLst/>
              </a:rPr>
              <a:t>是</a:t>
            </a:r>
          </a:p>
          <a:p>
            <a:r>
              <a:rPr lang="zh-TW" altLang="en-US" sz="2000" dirty="0">
                <a:effectLst/>
              </a:rPr>
              <a:t>防火牆規則</a:t>
            </a:r>
            <a:r>
              <a:rPr lang="zh-CN" altLang="en-US" sz="2000" dirty="0">
                <a:effectLst/>
              </a:rPr>
              <a:t>：</a:t>
            </a:r>
            <a:r>
              <a:rPr lang="en-US" altLang="zh-TW" sz="2000" dirty="0">
                <a:effectLst/>
              </a:rPr>
              <a:t>1</a:t>
            </a:r>
          </a:p>
          <a:p>
            <a:r>
              <a:rPr lang="en-US" altLang="zh-TW" sz="2000" dirty="0">
                <a:effectLst/>
              </a:rPr>
              <a:t>SSL/TLS</a:t>
            </a:r>
            <a:r>
              <a:rPr lang="zh-CN" altLang="en-US" sz="2000" dirty="0">
                <a:effectLst/>
              </a:rPr>
              <a:t>：</a:t>
            </a:r>
            <a:r>
              <a:rPr lang="zh-TW" altLang="en-US" sz="2000" dirty="0">
                <a:effectLst/>
              </a:rPr>
              <a:t>強制執行 </a:t>
            </a:r>
            <a:r>
              <a:rPr lang="en-US" altLang="zh-TW" sz="2000" dirty="0">
                <a:effectLst/>
              </a:rPr>
              <a:t>SSL </a:t>
            </a:r>
            <a:r>
              <a:rPr lang="zh-TW" altLang="en-US" sz="2000" dirty="0">
                <a:effectLst/>
              </a:rPr>
              <a:t>且 </a:t>
            </a:r>
            <a:r>
              <a:rPr lang="en-US" altLang="zh-TW" sz="2000" dirty="0">
                <a:effectLst/>
              </a:rPr>
              <a:t>TLS </a:t>
            </a:r>
            <a:r>
              <a:rPr lang="zh-TW" altLang="en-US" sz="2000" dirty="0">
                <a:effectLst/>
              </a:rPr>
              <a:t>版本為 </a:t>
            </a:r>
            <a:r>
              <a:rPr lang="en-US" altLang="zh-TW" sz="2000" dirty="0">
                <a:effectLst/>
              </a:rPr>
              <a:t>1.2</a:t>
            </a:r>
            <a:r>
              <a:rPr lang="zh-TW" altLang="en-US" sz="2000" dirty="0">
                <a:effectLst/>
              </a:rPr>
              <a:t>。可以在建立伺服器後變更它。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29410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1A91BE-78D6-45D0-BE3D-D5895D13C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E200565-AD8D-4C7C-9097-F566BFA40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10" y="-114148"/>
            <a:ext cx="8229600" cy="75632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後，等待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AAB19C0-DC1D-4A57-9EFD-9A55901D1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10" y="620688"/>
            <a:ext cx="7632848" cy="644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19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EC83F55-271A-42B0-8638-60BC304E9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186423F-2747-46E3-9C81-E81617E4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A8C84E0-3084-49BB-A294-A077BAD62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178"/>
            <a:ext cx="9795108" cy="434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2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79512" y="1988840"/>
            <a:ext cx="8712968" cy="3384376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如何設定</a:t>
            </a:r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不要使用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SSL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加密連線</a:t>
            </a: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20215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0CBD718-FE7E-4EEE-9438-413101AB7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257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zh-TW" altLang="en-US" sz="36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A7E3D7B-22B0-4CFC-8C9F-8894002A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如何設定不要使用</a:t>
            </a:r>
            <a:r>
              <a:rPr lang="en-US" altLang="zh-CN" dirty="0"/>
              <a:t>SSL</a:t>
            </a:r>
            <a:r>
              <a:rPr lang="zh-CN" altLang="en-US" dirty="0"/>
              <a:t>加密連線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C24EDC2-DB87-4139-A14F-0A6E7AE5E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68120"/>
            <a:ext cx="2183209" cy="426513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14A922C-D7E5-401F-A41F-29B121EF6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744" y="1520875"/>
            <a:ext cx="6233719" cy="504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399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0CBD718-FE7E-4EEE-9438-413101AB7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257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zh-TW" altLang="en-US" sz="36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A7E3D7B-22B0-4CFC-8C9F-8894002A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如何設定不要使用</a:t>
            </a:r>
            <a:r>
              <a:rPr lang="en-US" altLang="zh-CN" dirty="0"/>
              <a:t>SSL</a:t>
            </a:r>
            <a:r>
              <a:rPr lang="zh-CN" altLang="en-US" dirty="0"/>
              <a:t>加密連線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FDAA5E1-2E94-4EC2-970E-0B5F68C9E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05" y="1447800"/>
            <a:ext cx="8514286" cy="4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0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0CBD718-FE7E-4EEE-9438-413101AB7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257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4000" dirty="0"/>
              <a:t>方法：伺服器參數</a:t>
            </a:r>
            <a:r>
              <a:rPr lang="en-US" altLang="zh-CN" sz="4000" dirty="0">
                <a:sym typeface="Wingdings" panose="05000000000000000000" pitchFamily="2" charset="2"/>
              </a:rPr>
              <a:t></a:t>
            </a:r>
          </a:p>
          <a:p>
            <a:pPr lvl="1">
              <a:spcBef>
                <a:spcPts val="0"/>
              </a:spcBef>
            </a:pPr>
            <a:r>
              <a:rPr lang="en-US" altLang="zh-TW" sz="3600" dirty="0" err="1">
                <a:solidFill>
                  <a:srgbClr val="C00000"/>
                </a:solidFill>
                <a:highlight>
                  <a:srgbClr val="FFFF00"/>
                </a:highlight>
              </a:rPr>
              <a:t>require_secure_trans</a:t>
            </a:r>
            <a:r>
              <a:rPr lang="en-US" altLang="zh-TW" sz="3600" dirty="0">
                <a:solidFill>
                  <a:srgbClr val="C00000"/>
                </a:solidFill>
                <a:highlight>
                  <a:srgbClr val="FFFF00"/>
                </a:highlight>
              </a:rPr>
              <a:t>=OFF</a:t>
            </a:r>
            <a:endParaRPr lang="zh-TW" altLang="en-US" sz="3600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A7E3D7B-22B0-4CFC-8C9F-8894002A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如何設定不要使用</a:t>
            </a:r>
            <a:r>
              <a:rPr lang="en-US" altLang="zh-CN" dirty="0"/>
              <a:t>SSL</a:t>
            </a:r>
            <a:r>
              <a:rPr lang="zh-CN" altLang="en-US" dirty="0"/>
              <a:t>加密連線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17D583D-0A25-4A08-941C-74DEE0513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343" y="2592186"/>
            <a:ext cx="9086739" cy="428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777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53BCD94-CAFA-4ABF-91A6-8183C44F5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7EB7097-5FA4-4D1C-9D71-54C6B233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最後要儲存，才會設定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27D589F-8C5F-4593-BC67-2581285BB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123" y="1600200"/>
            <a:ext cx="9224245" cy="48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283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79512" y="1988840"/>
            <a:ext cx="8244916" cy="3384376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如何讓任何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都可以存取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Azure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CN" sz="6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17633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5B4612D-0B84-4FFA-82C8-E69509FB6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036496" cy="510540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設定</a:t>
            </a:r>
            <a:r>
              <a:rPr lang="en-US" altLang="zh-CN" sz="4000" dirty="0"/>
              <a:t>『</a:t>
            </a:r>
            <a:r>
              <a:rPr lang="zh-CN" altLang="en-US" sz="4000" dirty="0"/>
              <a:t>網路</a:t>
            </a:r>
            <a:r>
              <a:rPr lang="en-US" altLang="zh-CN" sz="4000" dirty="0"/>
              <a:t>』</a:t>
            </a:r>
            <a:r>
              <a:rPr lang="en-US" altLang="zh-CN" sz="4000" dirty="0">
                <a:sym typeface="Wingdings" panose="05000000000000000000" pitchFamily="2" charset="2"/>
              </a:rPr>
              <a:t> </a:t>
            </a:r>
            <a:r>
              <a:rPr lang="zh-TW" altLang="en-US" sz="4000" dirty="0">
                <a:sym typeface="Wingdings" panose="05000000000000000000" pitchFamily="2" charset="2"/>
              </a:rPr>
              <a:t>允許來自 </a:t>
            </a:r>
            <a:r>
              <a:rPr lang="en-US" altLang="zh-TW" sz="4000" dirty="0">
                <a:sym typeface="Wingdings" panose="05000000000000000000" pitchFamily="2" charset="2"/>
              </a:rPr>
              <a:t>Azure </a:t>
            </a:r>
            <a:r>
              <a:rPr lang="zh-TW" altLang="en-US" sz="4000" dirty="0">
                <a:sym typeface="Wingdings" panose="05000000000000000000" pitchFamily="2" charset="2"/>
              </a:rPr>
              <a:t>內的任何 </a:t>
            </a:r>
            <a:r>
              <a:rPr lang="en-US" altLang="zh-TW" sz="4000" dirty="0">
                <a:sym typeface="Wingdings" panose="05000000000000000000" pitchFamily="2" charset="2"/>
              </a:rPr>
              <a:t>Azure </a:t>
            </a:r>
            <a:r>
              <a:rPr lang="zh-TW" altLang="en-US" sz="4000" dirty="0">
                <a:sym typeface="Wingdings" panose="05000000000000000000" pitchFamily="2" charset="2"/>
              </a:rPr>
              <a:t>服務可公用存取此伺服器</a:t>
            </a:r>
            <a:endParaRPr lang="zh-TW" altLang="en-US" sz="40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70056E5-7A5F-436D-9504-03614228D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/>
              <a:t>設定</a:t>
            </a:r>
            <a:r>
              <a:rPr lang="en-US" altLang="zh-CN" sz="3600" dirty="0"/>
              <a:t>1</a:t>
            </a:r>
            <a:r>
              <a:rPr lang="zh-CN" altLang="en-US" sz="3600" dirty="0"/>
              <a:t>：設定</a:t>
            </a:r>
            <a:r>
              <a:rPr lang="en-US" altLang="zh-CN" sz="3600" dirty="0"/>
              <a:t>『</a:t>
            </a:r>
            <a:r>
              <a:rPr lang="zh-CN" altLang="en-US" sz="3600" dirty="0"/>
              <a:t>網路</a:t>
            </a:r>
            <a:r>
              <a:rPr lang="en-US" altLang="zh-CN" sz="3600" dirty="0"/>
              <a:t>』</a:t>
            </a:r>
            <a:r>
              <a:rPr lang="en-US" altLang="zh-CN" sz="3600" dirty="0">
                <a:sym typeface="Wingdings" panose="05000000000000000000" pitchFamily="2" charset="2"/>
              </a:rPr>
              <a:t> </a:t>
            </a:r>
            <a:r>
              <a:rPr lang="zh-TW" altLang="en-US" sz="3600" dirty="0">
                <a:sym typeface="Wingdings" panose="05000000000000000000" pitchFamily="2" charset="2"/>
              </a:rPr>
              <a:t>允許來自 </a:t>
            </a:r>
            <a:r>
              <a:rPr lang="en-US" altLang="zh-TW" sz="3600" dirty="0">
                <a:sym typeface="Wingdings" panose="05000000000000000000" pitchFamily="2" charset="2"/>
              </a:rPr>
              <a:t>Azure </a:t>
            </a:r>
            <a:r>
              <a:rPr lang="zh-TW" altLang="en-US" sz="3600" dirty="0">
                <a:sym typeface="Wingdings" panose="05000000000000000000" pitchFamily="2" charset="2"/>
              </a:rPr>
              <a:t>內的任何 </a:t>
            </a:r>
            <a:r>
              <a:rPr lang="en-US" altLang="zh-TW" sz="3600" dirty="0">
                <a:sym typeface="Wingdings" panose="05000000000000000000" pitchFamily="2" charset="2"/>
              </a:rPr>
              <a:t>Azure </a:t>
            </a:r>
            <a:r>
              <a:rPr lang="zh-TW" altLang="en-US" sz="3600" dirty="0">
                <a:sym typeface="Wingdings" panose="05000000000000000000" pitchFamily="2" charset="2"/>
              </a:rPr>
              <a:t>服務可公用存取此伺服器</a:t>
            </a:r>
            <a:endParaRPr lang="zh-TW" altLang="en-US" sz="3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C3EC5E5-49AB-4CAA-A9DA-001D867A2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8568"/>
            <a:ext cx="9251504" cy="38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1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F4F9830-E3AF-43E3-8F67-C61DEE5C3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E9C0625-791A-4AAF-9B67-9C316D4BB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507288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錯誤做法：選擇，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因為：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這個是微軟的產品：</a:t>
            </a:r>
            <a:r>
              <a:rPr lang="en-US" altLang="zh-CN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SQLServer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8A2C5DE-9083-4D06-B997-5347A766F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00" y="1417638"/>
            <a:ext cx="8200000" cy="339047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FFD466C-3D89-4F3F-96DC-2ED8DA770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524" y="4219905"/>
            <a:ext cx="5380952" cy="2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197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927E342-3545-4385-A5A3-60BFEA41C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9F4E56D-AA3A-45E5-8845-BFBF9D1CC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400" b="1" dirty="0"/>
              <a:t>設定</a:t>
            </a:r>
            <a:r>
              <a:rPr lang="en-US" altLang="zh-CN" sz="4400" b="1" dirty="0"/>
              <a:t>2</a:t>
            </a:r>
            <a:r>
              <a:rPr lang="zh-CN" altLang="en-US" sz="4400" b="1" dirty="0"/>
              <a:t>：開放防火牆設定：</a:t>
            </a:r>
            <a:br>
              <a:rPr lang="en-US" altLang="zh-CN" sz="4400" b="1" dirty="0"/>
            </a:br>
            <a:r>
              <a:rPr lang="en-US" altLang="zh-CN" sz="4400" b="1" dirty="0"/>
              <a:t>IP</a:t>
            </a:r>
            <a:r>
              <a:rPr lang="zh-CN" altLang="en-US" sz="4400" b="1" dirty="0"/>
              <a:t>：</a:t>
            </a:r>
            <a:r>
              <a:rPr lang="en-US" altLang="zh-CN" sz="4400" b="1" dirty="0"/>
              <a:t>0.0.0.0</a:t>
            </a:r>
            <a:r>
              <a:rPr lang="zh-CN" altLang="en-US" sz="4400" b="1" dirty="0"/>
              <a:t>～</a:t>
            </a:r>
            <a:r>
              <a:rPr lang="en-US" altLang="zh-CN" sz="4400" b="1" dirty="0"/>
              <a:t>255.255.255.255</a:t>
            </a:r>
            <a:endParaRPr lang="zh-TW" altLang="en-US" sz="4400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F501FC8-91AB-4B85-AF8A-E63F4F0A9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" y="1471856"/>
            <a:ext cx="9000000" cy="505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355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53BCD94-CAFA-4ABF-91A6-8183C44F5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7EB7097-5FA4-4D1C-9D71-54C6B233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最後要儲存，才會設定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27D589F-8C5F-4593-BC67-2581285BB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123" y="1600200"/>
            <a:ext cx="9224245" cy="48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375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3996444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如何找到你剛剛建立的</a:t>
            </a:r>
            <a:r>
              <a:rPr lang="en-US" altLang="zh-CN" sz="6600" b="1" dirty="0"/>
              <a:t>MySQL</a:t>
            </a:r>
            <a:r>
              <a:rPr lang="zh-CN" altLang="en-US" sz="6600" b="1" dirty="0"/>
              <a:t>資料庫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24323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00808"/>
            <a:ext cx="8867328" cy="4525963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effectLst/>
              </a:rPr>
              <a:t>點按：左上角的</a:t>
            </a:r>
            <a:r>
              <a:rPr lang="en-US" altLang="zh-CN" sz="4800" b="1" dirty="0">
                <a:effectLst/>
              </a:rPr>
              <a:t>menu</a:t>
            </a:r>
          </a:p>
          <a:p>
            <a:pPr lvl="1"/>
            <a:endParaRPr lang="en-US" altLang="zh-CN" sz="4400" b="1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52400"/>
            <a:ext cx="8682136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如何找到建立好的</a:t>
            </a:r>
            <a: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  <a:t>MySQL</a:t>
            </a:r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資料庫</a:t>
            </a:r>
            <a:endParaRPr lang="zh-TW" altLang="en-US" sz="2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3AEB7FF-4B3F-4538-9832-6FFC32306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68960"/>
            <a:ext cx="8428571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659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00808"/>
            <a:ext cx="8867328" cy="4525963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effectLst/>
              </a:rPr>
              <a:t>點按：所有服務</a:t>
            </a:r>
            <a:r>
              <a:rPr lang="en-US" altLang="zh-CN" sz="4000" b="1" dirty="0">
                <a:effectLst/>
              </a:rPr>
              <a:t>(all the service)</a:t>
            </a:r>
          </a:p>
          <a:p>
            <a:pPr lvl="1"/>
            <a:endParaRPr lang="en-US" altLang="zh-CN" sz="4400" b="1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如何找到建立好的</a:t>
            </a:r>
            <a: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  <a:t>MySQL</a:t>
            </a:r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資料庫</a:t>
            </a:r>
            <a:endParaRPr lang="zh-TW" altLang="en-US" sz="2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75B1225-DF1E-4424-B2F7-9EF1BBBDC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524648"/>
            <a:ext cx="6333333" cy="4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570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00808"/>
            <a:ext cx="8867328" cy="452596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effectLst/>
              </a:rPr>
              <a:t>在</a:t>
            </a:r>
            <a:r>
              <a:rPr lang="en-US" altLang="zh-CN" sz="3200" b="1" dirty="0">
                <a:effectLst/>
              </a:rPr>
              <a:t>『</a:t>
            </a:r>
            <a:r>
              <a:rPr lang="zh-CN" altLang="en-US" sz="3200" b="1" dirty="0">
                <a:effectLst/>
              </a:rPr>
              <a:t>篩選服務</a:t>
            </a:r>
            <a:r>
              <a:rPr lang="en-US" altLang="zh-CN" sz="3200" b="1" dirty="0">
                <a:effectLst/>
              </a:rPr>
              <a:t>』</a:t>
            </a:r>
            <a:r>
              <a:rPr lang="zh-CN" altLang="en-US" sz="3200" b="1" dirty="0">
                <a:effectLst/>
              </a:rPr>
              <a:t>輸入：</a:t>
            </a:r>
            <a:r>
              <a:rPr lang="en-US" altLang="zh-CN" sz="32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MySQL</a:t>
            </a:r>
          </a:p>
          <a:p>
            <a:pPr lvl="1"/>
            <a:r>
              <a:rPr lang="zh-CN" altLang="en-US" sz="28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選擇：</a:t>
            </a:r>
            <a:r>
              <a:rPr lang="en-US" altLang="zh-CN" sz="28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MySQL</a:t>
            </a:r>
            <a:r>
              <a:rPr lang="zh-CN" altLang="en-US" sz="28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彈性資料庫</a:t>
            </a:r>
            <a:endParaRPr lang="en-US" altLang="zh-CN" sz="2800" b="1" dirty="0">
              <a:solidFill>
                <a:srgbClr val="C00000"/>
              </a:solidFill>
              <a:effectLst/>
              <a:highlight>
                <a:srgbClr val="FFFF00"/>
              </a:highlight>
            </a:endParaRPr>
          </a:p>
          <a:p>
            <a:pPr lvl="1"/>
            <a:endParaRPr lang="en-US" altLang="zh-CN" sz="4400" b="1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548464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如何找到建立好的</a:t>
            </a:r>
            <a: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  <a:t>MySQL</a:t>
            </a:r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資料庫</a:t>
            </a:r>
            <a:endParaRPr lang="zh-TW" altLang="en-US" sz="2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D67BE64-9CB3-49C4-88B7-38CB22FC5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4984"/>
            <a:ext cx="9144000" cy="35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089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00808"/>
            <a:ext cx="8867328" cy="452596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effectLst/>
              </a:rPr>
              <a:t>選擇你剛剛建立的</a:t>
            </a:r>
            <a:r>
              <a:rPr lang="en-US" altLang="zh-CN" sz="3200" b="1" dirty="0">
                <a:effectLst/>
              </a:rPr>
              <a:t>MySQL</a:t>
            </a:r>
            <a:r>
              <a:rPr lang="zh-CN" altLang="en-US" sz="3200" b="1" dirty="0">
                <a:effectLst/>
              </a:rPr>
              <a:t>資料庫與</a:t>
            </a:r>
            <a:r>
              <a:rPr lang="en-US" altLang="zh-CN" sz="3200" b="1" dirty="0">
                <a:effectLst/>
              </a:rPr>
              <a:t>server</a:t>
            </a:r>
            <a:r>
              <a:rPr lang="zh-CN" altLang="en-US" sz="3200" b="1" dirty="0">
                <a:effectLst/>
              </a:rPr>
              <a:t>：</a:t>
            </a:r>
            <a:endParaRPr lang="en-US" altLang="zh-CN" sz="3200" b="1" dirty="0">
              <a:effectLst/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選擇：</a:t>
            </a:r>
            <a:r>
              <a:rPr lang="en-US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xxx-</a:t>
            </a:r>
            <a:r>
              <a:rPr lang="en-US" altLang="zh-CN" b="1" dirty="0" err="1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mySQL</a:t>
            </a:r>
            <a:endParaRPr lang="en-US" altLang="zh-CN" b="1" dirty="0">
              <a:solidFill>
                <a:srgbClr val="C00000"/>
              </a:solidFill>
              <a:effectLst/>
              <a:highlight>
                <a:srgbClr val="FFFF00"/>
              </a:highlight>
            </a:endParaRPr>
          </a:p>
          <a:p>
            <a:pPr lvl="1"/>
            <a:endParaRPr lang="en-US" altLang="zh-CN" sz="4400" b="1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如何找到建立好的</a:t>
            </a:r>
            <a: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  <a:t>MySQL</a:t>
            </a:r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資料庫</a:t>
            </a:r>
            <a:endParaRPr lang="zh-TW" altLang="en-US" sz="2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3EDD545-7687-4495-B425-EA2472EC4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68960"/>
            <a:ext cx="9144000" cy="28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667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3996444"/>
          </a:xfrm>
        </p:spPr>
        <p:txBody>
          <a:bodyPr>
            <a:normAutofit/>
          </a:bodyPr>
          <a:lstStyle/>
          <a:p>
            <a:r>
              <a:rPr lang="zh-CN" altLang="en-US" sz="6000" b="1" dirty="0"/>
              <a:t>建立資源，虛擬主機後</a:t>
            </a:r>
            <a:endParaRPr lang="en-US" altLang="zh-CN" sz="6000" b="1" dirty="0"/>
          </a:p>
          <a:p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一旦測試完，就要停止</a:t>
            </a:r>
            <a:endParaRPr lang="en-US" altLang="zh-CN" sz="60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否則會一直計算金額</a:t>
            </a:r>
            <a:endParaRPr lang="zh-TW" altLang="en-US" sz="4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35157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5D1DEEC-B4AA-4D0D-8840-2D496A573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停止資源方法：</a:t>
            </a:r>
            <a:endParaRPr lang="en-US" altLang="zh-CN" dirty="0"/>
          </a:p>
          <a:p>
            <a:pPr lvl="1"/>
            <a:r>
              <a:rPr lang="en-US" altLang="zh-CN" dirty="0"/>
              <a:t>Menu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所有資源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8D77E38-E253-4B8B-87C4-C8AEEC59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建立資源後，若沒有使用就要馬上停止，否則會一直計費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675728B-9900-4FF1-AC54-A7C2132F0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916832"/>
            <a:ext cx="2523809" cy="4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700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5D1DEEC-B4AA-4D0D-8840-2D496A573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停止資源方法：</a:t>
            </a:r>
            <a:endParaRPr lang="en-US" altLang="zh-CN" sz="3600" dirty="0"/>
          </a:p>
          <a:p>
            <a:pPr lvl="1"/>
            <a:r>
              <a:rPr lang="zh-CN" altLang="en-US" sz="3200" dirty="0"/>
              <a:t>挑選一個資源來停止</a:t>
            </a:r>
            <a:endParaRPr lang="zh-TW" altLang="en-US" sz="32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8D77E38-E253-4B8B-87C4-C8AEEC59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建立資源後，若沒有使用就要馬上停止，否則會一直計費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F183F93-19CD-4951-9C30-A997D8FE5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504" y="2939654"/>
            <a:ext cx="9144000" cy="377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71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808DF50-3480-4950-931C-6CAB36C2F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E17F3FD-6AD4-4958-94ED-23AA15E63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s://img1.xenby.com/241/1b6a74ef.png">
            <a:extLst>
              <a:ext uri="{FF2B5EF4-FFF2-40B4-BE49-F238E27FC236}">
                <a16:creationId xmlns:a16="http://schemas.microsoft.com/office/drawing/2014/main" id="{9C6CAC5D-94AE-4A54-9504-BC83DB7EF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-266398"/>
            <a:ext cx="7560840" cy="712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4816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5D1DEEC-B4AA-4D0D-8840-2D496A573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停止資源方法：</a:t>
            </a:r>
            <a:endParaRPr lang="en-US" altLang="zh-CN" sz="3600" dirty="0"/>
          </a:p>
          <a:p>
            <a:pPr lvl="1"/>
            <a:r>
              <a:rPr lang="zh-CN" altLang="en-US" sz="3200" dirty="0"/>
              <a:t>挑選一個資源來停止</a:t>
            </a:r>
            <a:r>
              <a:rPr lang="en-US" altLang="zh-CN" sz="3200" dirty="0"/>
              <a:t>(</a:t>
            </a:r>
            <a:r>
              <a:rPr lang="zh-CN" altLang="en-US" sz="3200" dirty="0"/>
              <a:t>虛擬機</a:t>
            </a:r>
            <a:r>
              <a:rPr lang="en-US" altLang="zh-CN" sz="3200" dirty="0"/>
              <a:t>)/</a:t>
            </a:r>
            <a:r>
              <a:rPr lang="zh-CN" altLang="en-US" sz="3200" dirty="0"/>
              <a:t>或刪除</a:t>
            </a:r>
            <a:r>
              <a:rPr lang="en-US" altLang="zh-CN" sz="3200" dirty="0"/>
              <a:t>(</a:t>
            </a:r>
            <a:r>
              <a:rPr lang="zh-CN" altLang="en-US" sz="3200" dirty="0"/>
              <a:t>資料庫</a:t>
            </a:r>
            <a:r>
              <a:rPr lang="en-US" altLang="zh-CN" sz="3200" dirty="0"/>
              <a:t>)</a:t>
            </a:r>
            <a:endParaRPr lang="zh-TW" altLang="en-US" sz="32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8D77E38-E253-4B8B-87C4-C8AEEC59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建立資源後，若沒有使用就要馬上停止，否則會一直計費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D4FDBD0-BA4C-42FE-BB34-6D7D67897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0968"/>
            <a:ext cx="9144000" cy="356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669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3996444"/>
          </a:xfrm>
        </p:spPr>
        <p:txBody>
          <a:bodyPr>
            <a:normAutofit/>
          </a:bodyPr>
          <a:lstStyle/>
          <a:p>
            <a:r>
              <a:rPr lang="zh-CN" altLang="en-US" sz="6000" b="1" dirty="0"/>
              <a:t>如何知道你目前的費用是多少</a:t>
            </a: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金額？</a:t>
            </a:r>
            <a:endParaRPr lang="zh-TW" altLang="en-US" sz="4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73838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5D1DEEC-B4AA-4D0D-8840-2D496A573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Menu</a:t>
            </a:r>
            <a:r>
              <a:rPr lang="en-US" altLang="zh-CN" sz="4000" dirty="0">
                <a:sym typeface="Wingdings" panose="05000000000000000000" pitchFamily="2" charset="2"/>
              </a:rPr>
              <a:t></a:t>
            </a:r>
            <a:r>
              <a:rPr lang="zh-CN" altLang="en-US" sz="4000" dirty="0">
                <a:sym typeface="Wingdings" panose="05000000000000000000" pitchFamily="2" charset="2"/>
              </a:rPr>
              <a:t>成本管理，計費</a:t>
            </a:r>
            <a:endParaRPr lang="zh-TW" altLang="en-US" sz="40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8D77E38-E253-4B8B-87C4-C8AEEC59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如何知道你目前的費用是</a:t>
            </a:r>
            <a:br>
              <a:rPr lang="en-US" altLang="zh-CN" dirty="0"/>
            </a:br>
            <a:r>
              <a:rPr lang="zh-CN" altLang="en-US" dirty="0"/>
              <a:t>多少金額？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38654BF-0DD9-486A-8A91-348044DEC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866" y="967137"/>
            <a:ext cx="2380952" cy="5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772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0CE4475-DC3A-41D8-A680-83D278893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47FCD4D-4881-4776-BC67-8C1B139F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如何知道你目前的費用是</a:t>
            </a:r>
            <a:br>
              <a:rPr lang="en-US" altLang="zh-CN" dirty="0"/>
            </a:br>
            <a:r>
              <a:rPr lang="zh-CN" altLang="en-US" dirty="0"/>
              <a:t>多少金額？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EE0E8BC-9E58-4E48-81AD-A08EF7A2A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1926"/>
            <a:ext cx="9144000" cy="480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293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3996444"/>
          </a:xfrm>
        </p:spPr>
        <p:txBody>
          <a:bodyPr>
            <a:normAutofit/>
          </a:bodyPr>
          <a:lstStyle/>
          <a:p>
            <a:r>
              <a:rPr lang="zh-CN" altLang="en-US" sz="6000" b="1" dirty="0"/>
              <a:t>查閱個人剛剛建立好</a:t>
            </a:r>
            <a:r>
              <a:rPr lang="en-US" altLang="zh-CN" sz="6000" b="1" dirty="0"/>
              <a:t>MySQL</a:t>
            </a:r>
            <a:r>
              <a:rPr lang="zh-CN" altLang="en-US" sz="6000" b="1" dirty="0"/>
              <a:t>資料庫</a:t>
            </a:r>
            <a:r>
              <a:rPr lang="zh-TW" altLang="en-US" sz="6000" b="1" dirty="0"/>
              <a:t>基本資訊</a:t>
            </a:r>
            <a:endParaRPr lang="zh-TW" altLang="en-US" sz="4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88877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00808"/>
            <a:ext cx="9144000" cy="4525963"/>
          </a:xfrm>
        </p:spPr>
        <p:txBody>
          <a:bodyPr>
            <a:normAutofit/>
          </a:bodyPr>
          <a:lstStyle/>
          <a:p>
            <a:r>
              <a:rPr lang="zh-CN" altLang="en-US" b="1" dirty="0">
                <a:effectLst/>
              </a:rPr>
              <a:t>注意：伺服器名稱</a:t>
            </a:r>
            <a:r>
              <a:rPr lang="zh-CN" altLang="en-US" sz="2400" b="1" dirty="0">
                <a:effectLst/>
              </a:rPr>
              <a:t>：</a:t>
            </a:r>
            <a:r>
              <a:rPr lang="en-US" altLang="zh-CN" sz="2400" b="1" dirty="0" err="1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xxx.</a:t>
            </a:r>
            <a:r>
              <a:rPr lang="en-US" altLang="zh-CN" sz="2400" b="1" dirty="0" err="1">
                <a:solidFill>
                  <a:srgbClr val="C00000"/>
                </a:solidFill>
                <a:effectLst/>
              </a:rPr>
              <a:t>.mysql.database.azure.com</a:t>
            </a:r>
            <a:endParaRPr lang="en-US" altLang="zh-CN" b="1" dirty="0">
              <a:solidFill>
                <a:srgbClr val="C00000"/>
              </a:solidFill>
              <a:effectLst/>
              <a:highlight>
                <a:srgbClr val="FFFF00"/>
              </a:highlight>
            </a:endParaRPr>
          </a:p>
          <a:p>
            <a:endParaRPr lang="en-US" altLang="zh-CN" b="1" dirty="0">
              <a:effectLst/>
            </a:endParaRPr>
          </a:p>
          <a:p>
            <a:pPr lvl="1"/>
            <a:endParaRPr lang="en-US" altLang="zh-CN" sz="4400" b="1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36" y="152400"/>
            <a:ext cx="8867328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如何由外連線到</a:t>
            </a:r>
            <a:r>
              <a:rPr lang="en-US" altLang="zh-CN" b="1" dirty="0">
                <a:latin typeface="微軟正黑體" pitchFamily="34" charset="-120"/>
                <a:ea typeface="微軟正黑體" pitchFamily="34" charset="-120"/>
              </a:rPr>
              <a:t>MySQL</a:t>
            </a:r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資料庫的資訊</a:t>
            </a:r>
            <a:endParaRPr lang="zh-TW" altLang="en-US" sz="24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61B225-A07C-4E1F-B81F-447B98974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8" y="2348880"/>
            <a:ext cx="9144000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204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3996444"/>
          </a:xfrm>
        </p:spPr>
        <p:txBody>
          <a:bodyPr>
            <a:normAutofit/>
          </a:bodyPr>
          <a:lstStyle/>
          <a:p>
            <a:r>
              <a:rPr lang="zh-CN" altLang="en-US" sz="6000" b="1" dirty="0"/>
              <a:t>如何查詢</a:t>
            </a:r>
            <a:r>
              <a:rPr lang="en-US" altLang="zh-CN" sz="6000" b="1" dirty="0"/>
              <a:t>Azure MySQL</a:t>
            </a:r>
            <a:r>
              <a:rPr lang="zh-CN" altLang="en-US" sz="6000" b="1" dirty="0"/>
              <a:t>資料庫</a:t>
            </a:r>
            <a:endParaRPr lang="en-US" altLang="zh-CN" sz="6000" b="1" dirty="0"/>
          </a:p>
          <a:p>
            <a:r>
              <a:rPr lang="zh-CN" altLang="en-US" sz="6000" b="1" dirty="0"/>
              <a:t>三種方法</a:t>
            </a:r>
            <a:endParaRPr lang="en-US" altLang="zh-CN" sz="6000" b="1" dirty="0"/>
          </a:p>
        </p:txBody>
      </p:sp>
    </p:spTree>
    <p:extLst>
      <p:ext uri="{BB962C8B-B14F-4D97-AF65-F5344CB8AC3E}">
        <p14:creationId xmlns:p14="http://schemas.microsoft.com/office/powerpoint/2010/main" val="37005114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820472" cy="4140460"/>
          </a:xfrm>
        </p:spPr>
        <p:txBody>
          <a:bodyPr>
            <a:normAutofit fontScale="92500"/>
          </a:bodyPr>
          <a:lstStyle/>
          <a:p>
            <a:r>
              <a:rPr lang="zh-CN" altLang="en-US" sz="6600" b="1" dirty="0"/>
              <a:t>第</a:t>
            </a:r>
            <a:r>
              <a:rPr lang="en-US" altLang="zh-CN" sz="6600" b="1" dirty="0"/>
              <a:t>1</a:t>
            </a:r>
            <a:r>
              <a:rPr lang="zh-CN" altLang="en-US" sz="6600" b="1" dirty="0"/>
              <a:t>種方法</a:t>
            </a:r>
            <a:endParaRPr lang="en-US" altLang="zh-CN" sz="6600" b="1" dirty="0"/>
          </a:p>
          <a:p>
            <a:r>
              <a:rPr lang="zh-CN" altLang="en-US" sz="6600" b="1" dirty="0"/>
              <a:t>安裝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Azure Data Studio</a:t>
            </a:r>
            <a:endParaRPr lang="en-US" altLang="zh-CN" sz="6600" b="1" dirty="0"/>
          </a:p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連線到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Azure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雲端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不實作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91809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301208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錯誤方法：它沒有像</a:t>
            </a:r>
            <a:r>
              <a:rPr lang="en-US" altLang="zh-CN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資料庫的</a:t>
            </a:r>
            <a:r>
              <a:rPr lang="en-US" altLang="zh-CN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32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查詢編輯器</a:t>
            </a:r>
            <a:r>
              <a:rPr lang="en-US" altLang="zh-CN" sz="32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  <a:r>
              <a:rPr lang="en-US" altLang="zh-CN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可以使用 </a:t>
            </a:r>
            <a:r>
              <a:rPr lang="en-US" altLang="zh-TW" sz="28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Azure Data Studio </a:t>
            </a:r>
            <a:r>
              <a:rPr lang="zh-TW" altLang="en-US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來連線到 </a:t>
            </a:r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MySQL </a:t>
            </a:r>
            <a:r>
              <a:rPr lang="zh-TW" altLang="en-US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伺服器，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並使用 </a:t>
            </a:r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SQL </a:t>
            </a:r>
            <a:r>
              <a:rPr lang="zh-TW" altLang="en-US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陳述式來插入和查詢資料庫中的資料。 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Azure Data Studio</a:t>
            </a:r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</a:t>
            </a:r>
            <a:r>
              <a:rPr lang="zh-TW" altLang="en-US" sz="28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跨平台的資料庫管理工具，支援多種資料庫系統，包括 </a:t>
            </a:r>
            <a:r>
              <a:rPr lang="en-US" altLang="zh-TW" sz="28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TW" altLang="en-US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您可以在 </a:t>
            </a:r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Azure Data Studio </a:t>
            </a:r>
            <a:r>
              <a:rPr lang="zh-TW" altLang="en-US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中建立查詢編輯器，並執行 </a:t>
            </a:r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SQL </a:t>
            </a:r>
            <a:r>
              <a:rPr lang="zh-TW" altLang="en-US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查詢，並查看查詢結果和執行計畫。</a:t>
            </a:r>
            <a:endParaRPr lang="en-US" altLang="zh-CN" sz="4000" b="1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36" y="152400"/>
            <a:ext cx="8867328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如何讀取</a:t>
            </a:r>
            <a: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  <a:t>Azure MySQL</a:t>
            </a:r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資料庫</a:t>
            </a:r>
            <a:b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方法</a:t>
            </a:r>
            <a: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  <a:t>Azure Data Studio</a:t>
            </a:r>
            <a:endParaRPr lang="zh-TW" altLang="en-US" sz="1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43084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4669979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  <a:r>
              <a:rPr lang="en-US" altLang="zh-CN" sz="32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：先到</a:t>
            </a:r>
            <a:r>
              <a:rPr lang="en-US" altLang="zh-CN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chrome</a:t>
            </a:r>
            <a:r>
              <a:rPr lang="zh-CN" altLang="en-US" sz="32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下載</a:t>
            </a:r>
            <a:r>
              <a:rPr lang="en-US" altLang="zh-CN" sz="32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en-US" altLang="zh-TW" sz="32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Azure Data Studio </a:t>
            </a:r>
            <a:r>
              <a:rPr lang="en-US" altLang="zh-CN" sz="32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endParaRPr lang="en-US" altLang="zh-CN" sz="4400" b="1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36" y="152400"/>
            <a:ext cx="8867328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如何讀取</a:t>
            </a:r>
            <a: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  <a:t>Azure MySQL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資料庫</a:t>
            </a:r>
            <a:b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方法</a:t>
            </a:r>
            <a: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  <a:t>Azure Data Studio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ED4F11B-BD07-4477-9A69-3FFED09AF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538974"/>
            <a:ext cx="7342857" cy="4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5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2623253-EF11-4ACA-8B59-BE9A3EF1F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C25635D-D77B-4459-8480-B9323B79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37C719-7304-4075-87BF-7D451BD51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199"/>
            <a:ext cx="91440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102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EB924E6-C331-4971-98F6-E0C1FAC98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799" y="1551694"/>
            <a:ext cx="8532401" cy="2232248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67F5B0D6-6294-4A87-A7CC-4AC08980E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52400"/>
            <a:ext cx="8568952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如何讀取</a:t>
            </a:r>
            <a: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  <a:t>Azure MySQL</a:t>
            </a:r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資料庫</a:t>
            </a:r>
            <a:b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方法</a:t>
            </a:r>
            <a: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  <a:t>Azure Data Studio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132457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3996444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第</a:t>
            </a:r>
            <a:r>
              <a:rPr lang="en-US" altLang="zh-CN" sz="6600" b="1" dirty="0"/>
              <a:t>2</a:t>
            </a:r>
            <a:r>
              <a:rPr lang="zh-CN" altLang="en-US" sz="6600" b="1" dirty="0"/>
              <a:t>種方法</a:t>
            </a:r>
            <a:endParaRPr lang="en-US" altLang="zh-CN" sz="6600" b="1" dirty="0"/>
          </a:p>
          <a:p>
            <a:r>
              <a:rPr lang="en-US" altLang="zh-CN" sz="6600" b="1" dirty="0"/>
              <a:t>MySQL </a:t>
            </a:r>
            <a:r>
              <a:rPr lang="en-US" altLang="zh-CN" sz="6600" b="1" dirty="0" err="1"/>
              <a:t>WorkBench</a:t>
            </a:r>
            <a:endParaRPr lang="en-US" altLang="zh-CN" sz="6600" b="1" dirty="0"/>
          </a:p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連線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Azure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雲端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66094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00808"/>
            <a:ext cx="8867328" cy="4525963"/>
          </a:xfrm>
        </p:spPr>
        <p:txBody>
          <a:bodyPr>
            <a:normAutofit/>
          </a:bodyPr>
          <a:lstStyle/>
          <a:p>
            <a:endParaRPr lang="en-US" altLang="zh-CN" sz="4800" b="1" dirty="0">
              <a:effectLst/>
            </a:endParaRPr>
          </a:p>
          <a:p>
            <a:pPr lvl="1"/>
            <a:endParaRPr lang="en-US" altLang="zh-CN" sz="4400" b="1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400" dirty="0"/>
              <a:t>第</a:t>
            </a:r>
            <a:r>
              <a:rPr lang="en-US" altLang="zh-CN" sz="4400" dirty="0"/>
              <a:t>2</a:t>
            </a:r>
            <a:r>
              <a:rPr lang="zh-CN" altLang="en-US" sz="4400" dirty="0"/>
              <a:t>種方法：</a:t>
            </a:r>
            <a:r>
              <a:rPr lang="en-US" altLang="zh-CN" sz="4400" dirty="0"/>
              <a:t>MySQL </a:t>
            </a:r>
            <a:r>
              <a:rPr lang="en-US" altLang="zh-CN" sz="4400" dirty="0" err="1"/>
              <a:t>WorkBench</a:t>
            </a:r>
            <a:br>
              <a:rPr lang="en-US" altLang="zh-CN" sz="4400" dirty="0"/>
            </a:br>
            <a:r>
              <a:rPr lang="zh-CN" altLang="en-US" sz="4400" dirty="0"/>
              <a:t>連線</a:t>
            </a:r>
            <a:r>
              <a:rPr lang="en-US" altLang="zh-CN" sz="4400" dirty="0"/>
              <a:t>Azure</a:t>
            </a:r>
            <a:r>
              <a:rPr lang="zh-CN" altLang="en-US" sz="4400" dirty="0"/>
              <a:t>雲端</a:t>
            </a:r>
            <a:endParaRPr lang="zh-TW" altLang="en-US" sz="3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5B3E339-F028-46BA-92AC-89CF2DB9F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" y="1429147"/>
            <a:ext cx="5661702" cy="260438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3AE4296-9F17-4DEC-ACE2-37EBB93EB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057" y="2749444"/>
            <a:ext cx="7129081" cy="413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779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628800"/>
            <a:ext cx="8867328" cy="452596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effectLst/>
              </a:rPr>
              <a:t>主機</a:t>
            </a:r>
            <a:r>
              <a:rPr lang="en-US" altLang="zh-CN" sz="3200" b="1" dirty="0">
                <a:solidFill>
                  <a:srgbClr val="C00000"/>
                </a:solidFill>
                <a:effectLst/>
              </a:rPr>
              <a:t>connection name</a:t>
            </a:r>
          </a:p>
          <a:p>
            <a:r>
              <a:rPr lang="en-US" altLang="zh-CN" sz="3200" dirty="0">
                <a:solidFill>
                  <a:srgbClr val="C00000"/>
                </a:solidFill>
                <a:effectLst/>
              </a:rPr>
              <a:t>Username</a:t>
            </a:r>
          </a:p>
          <a:p>
            <a:pPr lvl="1"/>
            <a:r>
              <a:rPr lang="zh-CN" altLang="en-US" sz="2800" b="1" dirty="0">
                <a:effectLst/>
              </a:rPr>
              <a:t>要到</a:t>
            </a:r>
            <a:r>
              <a:rPr lang="en-US" altLang="zh-CN" sz="2800" b="1" dirty="0">
                <a:effectLst/>
              </a:rPr>
              <a:t>Azure </a:t>
            </a:r>
            <a:r>
              <a:rPr lang="en-US" altLang="zh-CN" sz="2800" b="1" dirty="0" err="1">
                <a:effectLst/>
              </a:rPr>
              <a:t>mysql</a:t>
            </a:r>
            <a:r>
              <a:rPr lang="zh-CN" altLang="en-US" sz="2800" b="1" dirty="0">
                <a:effectLst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概觀</a:t>
            </a:r>
            <a:r>
              <a:rPr lang="zh-CN" altLang="en-US" sz="2800" b="1" dirty="0">
                <a:effectLst/>
              </a:rPr>
              <a:t>裡面，查詢</a:t>
            </a:r>
            <a:endParaRPr lang="en-US" altLang="zh-CN" sz="2800" b="1" dirty="0">
              <a:effectLst/>
            </a:endParaRPr>
          </a:p>
          <a:p>
            <a:pPr lvl="1"/>
            <a:endParaRPr lang="en-US" altLang="zh-CN" sz="3600" b="1" dirty="0">
              <a:effectLst/>
            </a:endParaRPr>
          </a:p>
          <a:p>
            <a:endParaRPr lang="en-US" altLang="zh-CN" sz="40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400" dirty="0"/>
              <a:t>第</a:t>
            </a:r>
            <a:r>
              <a:rPr lang="en-US" altLang="zh-CN" sz="4400" dirty="0"/>
              <a:t>2</a:t>
            </a:r>
            <a:r>
              <a:rPr lang="zh-CN" altLang="en-US" sz="4400" dirty="0"/>
              <a:t>種方法：</a:t>
            </a:r>
            <a:r>
              <a:rPr lang="en-US" altLang="zh-CN" sz="4400" dirty="0"/>
              <a:t>MySQL </a:t>
            </a:r>
            <a:r>
              <a:rPr lang="en-US" altLang="zh-CN" sz="4400" dirty="0" err="1"/>
              <a:t>WorkBench</a:t>
            </a:r>
            <a:br>
              <a:rPr lang="en-US" altLang="zh-CN" sz="4400" dirty="0"/>
            </a:br>
            <a:r>
              <a:rPr lang="zh-CN" altLang="en-US" sz="4400" dirty="0"/>
              <a:t>連線</a:t>
            </a:r>
            <a:r>
              <a:rPr lang="en-US" altLang="zh-CN" sz="4400" dirty="0"/>
              <a:t>Azure</a:t>
            </a:r>
            <a:r>
              <a:rPr lang="zh-CN" altLang="en-US" sz="4400" dirty="0"/>
              <a:t>雲端</a:t>
            </a:r>
            <a:endParaRPr lang="zh-TW" altLang="en-US" sz="32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9EFB026-953C-4EA5-8695-9634083B9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0487"/>
            <a:ext cx="9144000" cy="337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869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484784"/>
            <a:ext cx="8867328" cy="452596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effectLst/>
              </a:rPr>
              <a:t>連線</a:t>
            </a:r>
            <a:r>
              <a:rPr lang="en-US" altLang="zh-CN" sz="3200" b="1" dirty="0">
                <a:solidFill>
                  <a:srgbClr val="C00000"/>
                </a:solidFill>
                <a:effectLst/>
              </a:rPr>
              <a:t>…</a:t>
            </a:r>
            <a:r>
              <a:rPr lang="zh-CN" altLang="en-US" sz="3200" b="1" dirty="0">
                <a:solidFill>
                  <a:srgbClr val="C00000"/>
                </a:solidFill>
                <a:effectLst/>
              </a:rPr>
              <a:t>，若是出現下面錯誤訊息，</a:t>
            </a:r>
            <a:endParaRPr lang="en-US" altLang="zh-CN" sz="3200" b="1" dirty="0">
              <a:solidFill>
                <a:srgbClr val="C00000"/>
              </a:solidFill>
              <a:effectLst/>
            </a:endParaRPr>
          </a:p>
          <a:p>
            <a:r>
              <a:rPr lang="zh-CN" altLang="en-US" sz="3200" b="1" dirty="0">
                <a:solidFill>
                  <a:srgbClr val="C00000"/>
                </a:solidFill>
                <a:effectLst/>
              </a:rPr>
              <a:t>表示要設定</a:t>
            </a:r>
            <a:r>
              <a:rPr lang="en-US" altLang="zh-CN" sz="3200" b="1" dirty="0">
                <a:solidFill>
                  <a:srgbClr val="C00000"/>
                </a:solidFill>
                <a:effectLst/>
              </a:rPr>
              <a:t>Azure </a:t>
            </a:r>
            <a:r>
              <a:rPr lang="en-US" altLang="zh-CN" sz="3200" b="1" dirty="0" err="1">
                <a:solidFill>
                  <a:srgbClr val="C00000"/>
                </a:solidFill>
                <a:effectLst/>
              </a:rPr>
              <a:t>mySQL</a:t>
            </a:r>
            <a:r>
              <a:rPr lang="zh-CN" altLang="en-US" sz="3200" b="1" dirty="0">
                <a:solidFill>
                  <a:srgbClr val="C00000"/>
                </a:solidFill>
                <a:effectLst/>
              </a:rPr>
              <a:t>的</a:t>
            </a:r>
            <a:r>
              <a:rPr lang="en-US" altLang="zh-CN" sz="3200" b="1" dirty="0">
                <a:solidFill>
                  <a:srgbClr val="C00000"/>
                </a:solidFill>
                <a:effectLst/>
              </a:rPr>
              <a:t>『</a:t>
            </a:r>
            <a:r>
              <a:rPr lang="zh-CN" altLang="en-US" sz="3200" b="1" dirty="0">
                <a:solidFill>
                  <a:srgbClr val="C00000"/>
                </a:solidFill>
                <a:effectLst/>
              </a:rPr>
              <a:t>網路設定與安全性設定</a:t>
            </a:r>
            <a:r>
              <a:rPr lang="en-US" altLang="zh-CN" sz="3200" b="1" dirty="0">
                <a:solidFill>
                  <a:srgbClr val="C00000"/>
                </a:solidFill>
                <a:effectLst/>
              </a:rPr>
              <a:t>』</a:t>
            </a:r>
            <a:endParaRPr lang="en-US" altLang="zh-CN" sz="3600" b="1" dirty="0">
              <a:effectLst/>
            </a:endParaRPr>
          </a:p>
          <a:p>
            <a:endParaRPr lang="en-US" altLang="zh-CN" sz="40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400" dirty="0"/>
              <a:t>第</a:t>
            </a:r>
            <a:r>
              <a:rPr lang="en-US" altLang="zh-CN" sz="4400" dirty="0"/>
              <a:t>2</a:t>
            </a:r>
            <a:r>
              <a:rPr lang="zh-CN" altLang="en-US" sz="4400" dirty="0"/>
              <a:t>種方法：</a:t>
            </a:r>
            <a:r>
              <a:rPr lang="en-US" altLang="zh-CN" sz="4400" dirty="0"/>
              <a:t>MySQL </a:t>
            </a:r>
            <a:r>
              <a:rPr lang="en-US" altLang="zh-CN" sz="4400" dirty="0" err="1"/>
              <a:t>WorkBench</a:t>
            </a:r>
            <a:br>
              <a:rPr lang="en-US" altLang="zh-CN" sz="4400" dirty="0"/>
            </a:br>
            <a:r>
              <a:rPr lang="zh-CN" altLang="en-US" sz="4400" dirty="0"/>
              <a:t>連線</a:t>
            </a:r>
            <a:r>
              <a:rPr lang="en-US" altLang="zh-CN" sz="4400" dirty="0"/>
              <a:t>Azure</a:t>
            </a:r>
            <a:r>
              <a:rPr lang="zh-CN" altLang="en-US" sz="4400" dirty="0"/>
              <a:t>雲端</a:t>
            </a:r>
            <a:endParaRPr lang="zh-TW" altLang="en-US" sz="3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3910A6C-F397-4C3D-B2A5-3A21BFF2F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345" y="2668383"/>
            <a:ext cx="4643310" cy="421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71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5B4612D-0B84-4FFA-82C8-E69509FB6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036496" cy="510540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設定</a:t>
            </a:r>
            <a:r>
              <a:rPr lang="en-US" altLang="zh-CN" sz="4000" dirty="0"/>
              <a:t>『</a:t>
            </a:r>
            <a:r>
              <a:rPr lang="zh-CN" altLang="en-US" sz="4000" dirty="0"/>
              <a:t>網路</a:t>
            </a:r>
            <a:r>
              <a:rPr lang="en-US" altLang="zh-CN" sz="4000" dirty="0"/>
              <a:t>』</a:t>
            </a:r>
            <a:r>
              <a:rPr lang="en-US" altLang="zh-CN" sz="4000" dirty="0">
                <a:sym typeface="Wingdings" panose="05000000000000000000" pitchFamily="2" charset="2"/>
              </a:rPr>
              <a:t> </a:t>
            </a:r>
            <a:r>
              <a:rPr lang="zh-TW" altLang="en-US" sz="4000" dirty="0">
                <a:sym typeface="Wingdings" panose="05000000000000000000" pitchFamily="2" charset="2"/>
              </a:rPr>
              <a:t>允許來自 </a:t>
            </a:r>
            <a:r>
              <a:rPr lang="en-US" altLang="zh-TW" sz="4000" dirty="0">
                <a:sym typeface="Wingdings" panose="05000000000000000000" pitchFamily="2" charset="2"/>
              </a:rPr>
              <a:t>Azure </a:t>
            </a:r>
            <a:r>
              <a:rPr lang="zh-TW" altLang="en-US" sz="4000" dirty="0">
                <a:sym typeface="Wingdings" panose="05000000000000000000" pitchFamily="2" charset="2"/>
              </a:rPr>
              <a:t>內的任何 </a:t>
            </a:r>
            <a:r>
              <a:rPr lang="en-US" altLang="zh-TW" sz="4000" dirty="0">
                <a:sym typeface="Wingdings" panose="05000000000000000000" pitchFamily="2" charset="2"/>
              </a:rPr>
              <a:t>Azure </a:t>
            </a:r>
            <a:r>
              <a:rPr lang="zh-TW" altLang="en-US" sz="4000" dirty="0">
                <a:sym typeface="Wingdings" panose="05000000000000000000" pitchFamily="2" charset="2"/>
              </a:rPr>
              <a:t>服務可公用存取此伺服器</a:t>
            </a:r>
            <a:endParaRPr lang="zh-TW" altLang="en-US" sz="40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70056E5-7A5F-436D-9504-03614228D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/>
              <a:t>設定</a:t>
            </a:r>
            <a:r>
              <a:rPr lang="en-US" altLang="zh-CN" sz="3600" dirty="0"/>
              <a:t>1</a:t>
            </a:r>
            <a:r>
              <a:rPr lang="zh-CN" altLang="en-US" sz="3600" dirty="0"/>
              <a:t>：設定</a:t>
            </a:r>
            <a:r>
              <a:rPr lang="en-US" altLang="zh-CN" sz="3600" dirty="0"/>
              <a:t>『</a:t>
            </a:r>
            <a:r>
              <a:rPr lang="zh-CN" altLang="en-US" sz="3600" dirty="0"/>
              <a:t>網路</a:t>
            </a:r>
            <a:r>
              <a:rPr lang="en-US" altLang="zh-CN" sz="3600" dirty="0"/>
              <a:t>』</a:t>
            </a:r>
            <a:r>
              <a:rPr lang="en-US" altLang="zh-CN" sz="3600" dirty="0">
                <a:sym typeface="Wingdings" panose="05000000000000000000" pitchFamily="2" charset="2"/>
              </a:rPr>
              <a:t> </a:t>
            </a:r>
            <a:r>
              <a:rPr lang="zh-TW" altLang="en-US" sz="3600" dirty="0">
                <a:sym typeface="Wingdings" panose="05000000000000000000" pitchFamily="2" charset="2"/>
              </a:rPr>
              <a:t>允許來自 </a:t>
            </a:r>
            <a:r>
              <a:rPr lang="en-US" altLang="zh-TW" sz="3600" dirty="0">
                <a:sym typeface="Wingdings" panose="05000000000000000000" pitchFamily="2" charset="2"/>
              </a:rPr>
              <a:t>Azure </a:t>
            </a:r>
            <a:r>
              <a:rPr lang="zh-TW" altLang="en-US" sz="3600" dirty="0">
                <a:sym typeface="Wingdings" panose="05000000000000000000" pitchFamily="2" charset="2"/>
              </a:rPr>
              <a:t>內的任何 </a:t>
            </a:r>
            <a:r>
              <a:rPr lang="en-US" altLang="zh-TW" sz="3600" dirty="0">
                <a:sym typeface="Wingdings" panose="05000000000000000000" pitchFamily="2" charset="2"/>
              </a:rPr>
              <a:t>Azure </a:t>
            </a:r>
            <a:r>
              <a:rPr lang="zh-TW" altLang="en-US" sz="3600" dirty="0">
                <a:sym typeface="Wingdings" panose="05000000000000000000" pitchFamily="2" charset="2"/>
              </a:rPr>
              <a:t>服務可公用存取此伺服器</a:t>
            </a:r>
            <a:endParaRPr lang="zh-TW" altLang="en-US" sz="3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C3EC5E5-49AB-4CAA-A9DA-001D867A2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8568"/>
            <a:ext cx="9251504" cy="38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919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927E342-3545-4385-A5A3-60BFEA41C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9F4E56D-AA3A-45E5-8845-BFBF9D1CC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000" b="1" dirty="0"/>
              <a:t>設定</a:t>
            </a:r>
            <a:r>
              <a:rPr lang="en-US" altLang="zh-CN" sz="4000" b="1" dirty="0"/>
              <a:t>2</a:t>
            </a:r>
            <a:r>
              <a:rPr lang="zh-CN" altLang="en-US" sz="4000" b="1" dirty="0"/>
              <a:t>：開放防火牆設定</a:t>
            </a:r>
            <a:r>
              <a:rPr lang="en-US" altLang="zh-CN" sz="4000" b="1" dirty="0"/>
              <a:t>(</a:t>
            </a:r>
            <a:r>
              <a:rPr lang="zh-CN" altLang="en-US" sz="4000" b="1" dirty="0">
                <a:solidFill>
                  <a:srgbClr val="C00000"/>
                </a:solidFill>
                <a:highlight>
                  <a:srgbClr val="FFFF00"/>
                </a:highlight>
              </a:rPr>
              <a:t>這個最重要</a:t>
            </a:r>
            <a:r>
              <a:rPr lang="en-US" altLang="zh-CN" sz="4000" b="1" dirty="0"/>
              <a:t>)</a:t>
            </a:r>
            <a:br>
              <a:rPr lang="en-US" altLang="zh-CN" sz="4400" b="1" dirty="0"/>
            </a:br>
            <a:r>
              <a:rPr lang="en-US" altLang="zh-CN" sz="4400" b="1" dirty="0"/>
              <a:t>IP</a:t>
            </a:r>
            <a:r>
              <a:rPr lang="zh-CN" altLang="en-US" sz="4400" b="1" dirty="0"/>
              <a:t>：</a:t>
            </a:r>
            <a:r>
              <a:rPr lang="en-US" altLang="zh-CN" sz="4400" b="1" dirty="0"/>
              <a:t>0.0.0.0</a:t>
            </a:r>
            <a:r>
              <a:rPr lang="zh-CN" altLang="en-US" sz="4400" b="1" dirty="0"/>
              <a:t>～</a:t>
            </a:r>
            <a:r>
              <a:rPr lang="en-US" altLang="zh-CN" sz="4400" b="1" dirty="0"/>
              <a:t>255.255.255.255</a:t>
            </a:r>
            <a:endParaRPr lang="zh-TW" altLang="en-US" sz="4400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F501FC8-91AB-4B85-AF8A-E63F4F0A9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" y="1471856"/>
            <a:ext cx="9000000" cy="505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34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927E342-3545-4385-A5A3-60BFEA41C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你也可以新增目前該用戶</a:t>
            </a:r>
            <a:r>
              <a:rPr lang="en-US" altLang="zh-CN" dirty="0"/>
              <a:t>IP</a:t>
            </a:r>
            <a:r>
              <a:rPr lang="zh-CN" altLang="en-US" dirty="0"/>
              <a:t>位址</a:t>
            </a:r>
            <a:endParaRPr lang="en-US" altLang="zh-CN" dirty="0"/>
          </a:p>
          <a:p>
            <a:pPr lvl="1"/>
            <a:r>
              <a:rPr lang="zh-CN" altLang="en-US" dirty="0"/>
              <a:t>但是換電腦</a:t>
            </a:r>
            <a:r>
              <a:rPr lang="en-US" altLang="zh-CN" dirty="0"/>
              <a:t>(IP</a:t>
            </a:r>
            <a:r>
              <a:rPr lang="zh-CN" altLang="en-US" dirty="0"/>
              <a:t>不同</a:t>
            </a:r>
            <a:r>
              <a:rPr lang="en-US" altLang="zh-CN" dirty="0"/>
              <a:t>)</a:t>
            </a:r>
            <a:r>
              <a:rPr lang="zh-CN" altLang="en-US" dirty="0"/>
              <a:t>，每次連線，都要新增新的</a:t>
            </a:r>
            <a:r>
              <a:rPr lang="en-US" altLang="zh-CN" dirty="0"/>
              <a:t>IP</a:t>
            </a:r>
            <a:r>
              <a:rPr lang="zh-CN" altLang="en-US" dirty="0"/>
              <a:t>位址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9F4E56D-AA3A-45E5-8845-BFBF9D1CC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000" b="1" dirty="0"/>
              <a:t>設定</a:t>
            </a:r>
            <a:r>
              <a:rPr lang="en-US" altLang="zh-CN" sz="4000" b="1" dirty="0"/>
              <a:t>2</a:t>
            </a:r>
            <a:r>
              <a:rPr lang="zh-CN" altLang="en-US" sz="4000" b="1" dirty="0"/>
              <a:t>：開放防火牆設定</a:t>
            </a:r>
            <a:r>
              <a:rPr lang="en-US" altLang="zh-CN" sz="4000" b="1" dirty="0"/>
              <a:t>(</a:t>
            </a:r>
            <a:r>
              <a:rPr lang="zh-CN" altLang="en-US" sz="4000" b="1" dirty="0">
                <a:solidFill>
                  <a:srgbClr val="C00000"/>
                </a:solidFill>
                <a:highlight>
                  <a:srgbClr val="FFFF00"/>
                </a:highlight>
              </a:rPr>
              <a:t>這個最重要</a:t>
            </a:r>
            <a:r>
              <a:rPr lang="en-US" altLang="zh-CN" sz="4000" b="1" dirty="0"/>
              <a:t>)</a:t>
            </a:r>
            <a:br>
              <a:rPr lang="en-US" altLang="zh-CN" sz="4400" b="1" dirty="0"/>
            </a:br>
            <a:r>
              <a:rPr lang="en-US" altLang="zh-CN" sz="4400" b="1" dirty="0"/>
              <a:t>IP</a:t>
            </a:r>
            <a:r>
              <a:rPr lang="zh-CN" altLang="en-US" sz="4400" b="1" dirty="0"/>
              <a:t>：</a:t>
            </a:r>
            <a:r>
              <a:rPr lang="en-US" altLang="zh-CN" sz="4400" b="1" dirty="0"/>
              <a:t>0.0.0.0</a:t>
            </a:r>
            <a:r>
              <a:rPr lang="zh-CN" altLang="en-US" sz="4400" b="1" dirty="0"/>
              <a:t>～</a:t>
            </a:r>
            <a:r>
              <a:rPr lang="en-US" altLang="zh-CN" sz="4400" b="1" dirty="0"/>
              <a:t>255.255.255.255</a:t>
            </a:r>
            <a:endParaRPr lang="zh-TW" altLang="en-US" sz="4400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B8325A6-B0C6-4B8B-A558-406A7D581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000857"/>
            <a:ext cx="6390476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565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927E342-3545-4385-A5A3-60BFEA41C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若是在</a:t>
            </a:r>
            <a:r>
              <a:rPr lang="zh-CN" altLang="en-US" sz="4400" dirty="0">
                <a:solidFill>
                  <a:srgbClr val="C00000"/>
                </a:solidFill>
                <a:highlight>
                  <a:srgbClr val="FFFF00"/>
                </a:highlight>
              </a:rPr>
              <a:t>企業</a:t>
            </a:r>
            <a:r>
              <a:rPr lang="zh-CN" altLang="en-US" sz="4400" dirty="0"/>
              <a:t>，要連線，必須新增特定的</a:t>
            </a:r>
            <a:r>
              <a:rPr lang="en-US" altLang="zh-CN" sz="4400" dirty="0"/>
              <a:t>IP</a:t>
            </a:r>
            <a:r>
              <a:rPr lang="zh-CN" altLang="en-US" sz="4400" dirty="0"/>
              <a:t>位址</a:t>
            </a:r>
            <a:endParaRPr lang="en-US" altLang="zh-CN" sz="4400" dirty="0"/>
          </a:p>
          <a:p>
            <a:pPr lvl="1"/>
            <a:r>
              <a:rPr lang="zh-CN" altLang="en-US" sz="4000" dirty="0">
                <a:solidFill>
                  <a:srgbClr val="7030A0"/>
                </a:solidFill>
              </a:rPr>
              <a:t>新增特定</a:t>
            </a:r>
            <a:r>
              <a:rPr lang="en-US" altLang="zh-CN" sz="4000" dirty="0">
                <a:solidFill>
                  <a:srgbClr val="7030A0"/>
                </a:solidFill>
              </a:rPr>
              <a:t>IP</a:t>
            </a:r>
            <a:r>
              <a:rPr lang="zh-CN" altLang="en-US" sz="4000" dirty="0">
                <a:solidFill>
                  <a:srgbClr val="7030A0"/>
                </a:solidFill>
              </a:rPr>
              <a:t>位址</a:t>
            </a:r>
            <a:endParaRPr lang="en-US" altLang="zh-CN" sz="4000" dirty="0">
              <a:solidFill>
                <a:srgbClr val="7030A0"/>
              </a:solidFill>
            </a:endParaRPr>
          </a:p>
          <a:p>
            <a:r>
              <a:rPr lang="zh-CN" altLang="en-US" sz="4400" dirty="0"/>
              <a:t>現在只是</a:t>
            </a:r>
            <a:r>
              <a:rPr lang="zh-CN" altLang="en-US" sz="4400" dirty="0">
                <a:solidFill>
                  <a:srgbClr val="C00000"/>
                </a:solidFill>
                <a:highlight>
                  <a:srgbClr val="FFFF00"/>
                </a:highlight>
              </a:rPr>
              <a:t>學生開發階段</a:t>
            </a:r>
            <a:r>
              <a:rPr lang="zh-CN" altLang="en-US" sz="4400" dirty="0"/>
              <a:t>，為了省事</a:t>
            </a:r>
            <a:endParaRPr lang="en-US" altLang="zh-CN" sz="4400" dirty="0"/>
          </a:p>
          <a:p>
            <a:pPr lvl="1"/>
            <a:r>
              <a:rPr lang="zh-CN" altLang="en-US" sz="4000" dirty="0">
                <a:solidFill>
                  <a:srgbClr val="7030A0"/>
                </a:solidFill>
              </a:rPr>
              <a:t>開放全部的</a:t>
            </a:r>
            <a:r>
              <a:rPr lang="en-US" altLang="zh-CN" sz="4000" dirty="0">
                <a:solidFill>
                  <a:srgbClr val="7030A0"/>
                </a:solidFill>
              </a:rPr>
              <a:t>IP</a:t>
            </a:r>
          </a:p>
          <a:p>
            <a:pPr lvl="1"/>
            <a:r>
              <a:rPr lang="en-US" altLang="zh-CN" sz="4000" dirty="0">
                <a:solidFill>
                  <a:srgbClr val="7030A0"/>
                </a:solidFill>
              </a:rPr>
              <a:t>IP</a:t>
            </a:r>
            <a:r>
              <a:rPr lang="zh-CN" altLang="en-US" sz="4000" dirty="0">
                <a:solidFill>
                  <a:srgbClr val="7030A0"/>
                </a:solidFill>
              </a:rPr>
              <a:t>：</a:t>
            </a:r>
            <a:r>
              <a:rPr lang="en-US" altLang="zh-CN" sz="4000" dirty="0">
                <a:solidFill>
                  <a:srgbClr val="7030A0"/>
                </a:solidFill>
              </a:rPr>
              <a:t>0.0.0.0</a:t>
            </a:r>
            <a:r>
              <a:rPr lang="zh-CN" altLang="en-US" sz="4000" dirty="0">
                <a:solidFill>
                  <a:srgbClr val="7030A0"/>
                </a:solidFill>
              </a:rPr>
              <a:t>～</a:t>
            </a:r>
            <a:r>
              <a:rPr lang="en-US" altLang="zh-CN" sz="4000" dirty="0">
                <a:solidFill>
                  <a:srgbClr val="7030A0"/>
                </a:solidFill>
              </a:rPr>
              <a:t>255.255.255.255</a:t>
            </a:r>
            <a:endParaRPr lang="zh-TW" altLang="en-US" sz="4000" dirty="0">
              <a:solidFill>
                <a:srgbClr val="7030A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9F4E56D-AA3A-45E5-8845-BFBF9D1CC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000" b="1" dirty="0"/>
              <a:t>觀念：專業的雲端主機，會針對個別</a:t>
            </a:r>
            <a:r>
              <a:rPr lang="en-US" altLang="zh-CN" sz="4000" b="1" dirty="0"/>
              <a:t>IP</a:t>
            </a:r>
            <a:r>
              <a:rPr lang="zh-CN" altLang="en-US" sz="4000" b="1" dirty="0"/>
              <a:t>，開放特定防火牆設定</a:t>
            </a:r>
            <a:endParaRPr lang="zh-TW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679816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53BCD94-CAFA-4ABF-91A6-8183C44F5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7EB7097-5FA4-4D1C-9D71-54C6B233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最後要儲存，才會設定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27D589F-8C5F-4593-BC67-2581285BB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123" y="1600200"/>
            <a:ext cx="9224245" cy="48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2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79512" y="1988840"/>
            <a:ext cx="8244916" cy="2664296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CN" sz="6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</a:t>
            </a:r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設定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12790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628800"/>
            <a:ext cx="8867328" cy="4525963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effectLst/>
              </a:rPr>
              <a:t>主機</a:t>
            </a:r>
            <a:r>
              <a:rPr lang="en-US" altLang="zh-CN" sz="3200" b="1" dirty="0">
                <a:solidFill>
                  <a:srgbClr val="C00000"/>
                </a:solidFill>
                <a:effectLst/>
              </a:rPr>
              <a:t>connection name</a:t>
            </a:r>
          </a:p>
          <a:p>
            <a:r>
              <a:rPr lang="en-US" altLang="zh-CN" sz="3200" dirty="0">
                <a:solidFill>
                  <a:srgbClr val="C00000"/>
                </a:solidFill>
                <a:effectLst/>
              </a:rPr>
              <a:t>Username</a:t>
            </a:r>
          </a:p>
          <a:p>
            <a:pPr lvl="1"/>
            <a:r>
              <a:rPr lang="zh-CN" altLang="en-US" sz="2800" b="1" dirty="0">
                <a:effectLst/>
              </a:rPr>
              <a:t>要到</a:t>
            </a:r>
            <a:r>
              <a:rPr lang="en-US" altLang="zh-CN" sz="2800" b="1" dirty="0">
                <a:effectLst/>
              </a:rPr>
              <a:t>Azure </a:t>
            </a:r>
            <a:r>
              <a:rPr lang="en-US" altLang="zh-CN" sz="2800" b="1" dirty="0" err="1">
                <a:effectLst/>
              </a:rPr>
              <a:t>mysql</a:t>
            </a:r>
            <a:r>
              <a:rPr lang="zh-CN" altLang="en-US" sz="2800" b="1" dirty="0">
                <a:effectLst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概觀</a:t>
            </a:r>
            <a:r>
              <a:rPr lang="zh-CN" altLang="en-US" sz="2800" b="1" dirty="0">
                <a:effectLst/>
              </a:rPr>
              <a:t>裡面，查詢</a:t>
            </a:r>
            <a:endParaRPr lang="en-US" altLang="zh-CN" sz="2800" b="1" dirty="0">
              <a:effectLst/>
            </a:endParaRPr>
          </a:p>
          <a:p>
            <a:pPr lvl="1"/>
            <a:endParaRPr lang="en-US" altLang="zh-CN" sz="3600" b="1" dirty="0">
              <a:effectLst/>
            </a:endParaRPr>
          </a:p>
          <a:p>
            <a:endParaRPr lang="en-US" altLang="zh-CN" sz="40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400" dirty="0"/>
              <a:t>設定後，用</a:t>
            </a:r>
            <a:r>
              <a:rPr lang="en-US" altLang="zh-CN" sz="4400" dirty="0" err="1"/>
              <a:t>WorkBench</a:t>
            </a:r>
            <a:r>
              <a:rPr lang="zh-CN" altLang="en-US" sz="4400" dirty="0"/>
              <a:t>連線</a:t>
            </a:r>
            <a:r>
              <a:rPr lang="en-US" altLang="zh-CN" sz="4400" dirty="0"/>
              <a:t>Azure</a:t>
            </a:r>
            <a:endParaRPr lang="zh-TW" altLang="en-US" sz="3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401E3B5-9675-454E-833A-935B4CEAE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356" y="2560314"/>
            <a:ext cx="7129081" cy="413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272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628800"/>
            <a:ext cx="8867328" cy="4525963"/>
          </a:xfrm>
        </p:spPr>
        <p:txBody>
          <a:bodyPr>
            <a:normAutofit/>
          </a:bodyPr>
          <a:lstStyle/>
          <a:p>
            <a:pPr lvl="1"/>
            <a:endParaRPr lang="en-US" altLang="zh-CN" sz="3600" b="1" dirty="0">
              <a:effectLst/>
            </a:endParaRPr>
          </a:p>
          <a:p>
            <a:endParaRPr lang="en-US" altLang="zh-CN" sz="40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400" dirty="0"/>
              <a:t>連線成功，</a:t>
            </a:r>
            <a:r>
              <a:rPr lang="en-US" altLang="zh-CN" sz="4400" dirty="0" err="1"/>
              <a:t>WorkBench</a:t>
            </a:r>
            <a:r>
              <a:rPr lang="zh-CN" altLang="en-US" sz="4400" dirty="0"/>
              <a:t>連線</a:t>
            </a:r>
            <a:r>
              <a:rPr lang="en-US" altLang="zh-CN" sz="4400" dirty="0"/>
              <a:t>Azure</a:t>
            </a:r>
            <a:endParaRPr lang="zh-TW" altLang="en-US" sz="3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BFBD621-4B01-4F6D-B978-57594A91C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799"/>
            <a:ext cx="8568952" cy="486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775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3996444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從</a:t>
            </a:r>
            <a:r>
              <a:rPr lang="en-US" altLang="zh-CN" sz="6600" b="1" dirty="0" err="1"/>
              <a:t>WorkBench</a:t>
            </a:r>
            <a:endParaRPr lang="en-US" altLang="zh-CN" sz="6600" b="1" dirty="0"/>
          </a:p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匯入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個資料庫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Azure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雲端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28277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628800"/>
            <a:ext cx="8867328" cy="4525963"/>
          </a:xfrm>
        </p:spPr>
        <p:txBody>
          <a:bodyPr>
            <a:normAutofit/>
          </a:bodyPr>
          <a:lstStyle/>
          <a:p>
            <a:pPr lvl="1"/>
            <a:endParaRPr lang="en-US" altLang="zh-CN" sz="3600" b="1" dirty="0">
              <a:effectLst/>
            </a:endParaRPr>
          </a:p>
          <a:p>
            <a:endParaRPr lang="en-US" altLang="zh-CN" sz="40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dirty="0"/>
              <a:t>上傳一個資料庫</a:t>
            </a:r>
            <a:r>
              <a:rPr lang="en-US" altLang="zh-CN" sz="4000" dirty="0" err="1"/>
              <a:t>firstdb</a:t>
            </a:r>
            <a:br>
              <a:rPr lang="en-US" altLang="zh-CN" sz="3200" dirty="0"/>
            </a:br>
            <a:r>
              <a:rPr lang="en-US" altLang="zh-CN" sz="2400" dirty="0">
                <a:hlinkClick r:id="rId2"/>
              </a:rPr>
              <a:t>https://acupun.site/lecture/sql/example/sql/firstdb.zip</a:t>
            </a:r>
            <a:endParaRPr lang="zh-TW" altLang="en-US" sz="32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7036A71-BB7C-4110-B880-6B495ACD2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2656" y="1617182"/>
            <a:ext cx="5694479" cy="300474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320FDF3-1500-48CF-A6E6-12D7F464E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1862" y="2833546"/>
            <a:ext cx="6463879" cy="433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488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72816"/>
            <a:ext cx="8867328" cy="5085184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effectLst/>
              </a:rPr>
              <a:t>1.</a:t>
            </a:r>
            <a:r>
              <a:rPr lang="zh-CN" altLang="en-US" sz="4400" dirty="0">
                <a:effectLst/>
              </a:rPr>
              <a:t> 匯入資料庫</a:t>
            </a:r>
            <a:r>
              <a:rPr lang="en-US" altLang="zh-CN" sz="4400" dirty="0" err="1">
                <a:effectLst/>
              </a:rPr>
              <a:t>firstdb</a:t>
            </a:r>
            <a:endParaRPr lang="en-US" altLang="zh-CN" sz="4400" dirty="0">
              <a:effectLst/>
            </a:endParaRPr>
          </a:p>
          <a:p>
            <a:r>
              <a:rPr lang="en-US" altLang="zh-CN" sz="4800" b="1" dirty="0">
                <a:effectLst/>
              </a:rPr>
              <a:t>2.</a:t>
            </a:r>
            <a:r>
              <a:rPr lang="zh-CN" altLang="en-US" sz="4800" b="1" dirty="0">
                <a:effectLst/>
              </a:rPr>
              <a:t>查詢：顯示經管</a:t>
            </a:r>
            <a:r>
              <a:rPr lang="en-US" altLang="zh-CN" sz="4800" b="1" dirty="0">
                <a:effectLst/>
              </a:rPr>
              <a:t>2A</a:t>
            </a:r>
            <a:r>
              <a:rPr lang="zh-CN" altLang="en-US" sz="4800" b="1" dirty="0">
                <a:effectLst/>
              </a:rPr>
              <a:t>學生的</a:t>
            </a:r>
            <a:r>
              <a:rPr lang="en-US" altLang="zh-CN" sz="4800" b="1" dirty="0">
                <a:effectLst/>
              </a:rPr>
              <a:t>『</a:t>
            </a:r>
            <a:r>
              <a:rPr lang="zh-CN" altLang="en-US" sz="4800" b="1" dirty="0">
                <a:effectLst/>
              </a:rPr>
              <a:t>姓名，數學</a:t>
            </a:r>
            <a:r>
              <a:rPr lang="en-US" altLang="zh-CN" sz="4800" b="1" dirty="0">
                <a:effectLst/>
              </a:rPr>
              <a:t>』</a:t>
            </a:r>
          </a:p>
          <a:p>
            <a:r>
              <a:rPr lang="en-US" altLang="zh-CN" sz="4800" b="1" dirty="0">
                <a:effectLst/>
              </a:rPr>
              <a:t>3.</a:t>
            </a:r>
            <a:r>
              <a:rPr lang="zh-CN" altLang="en-US" sz="4800" b="1" dirty="0">
                <a:effectLst/>
              </a:rPr>
              <a:t>顯示</a:t>
            </a:r>
            <a:r>
              <a:rPr lang="en-US" altLang="zh-CN" sz="4800" b="1" dirty="0">
                <a:effectLst/>
              </a:rPr>
              <a:t>books</a:t>
            </a:r>
            <a:r>
              <a:rPr lang="zh-CN" altLang="en-US" sz="4800" b="1" dirty="0">
                <a:effectLst/>
              </a:rPr>
              <a:t>的</a:t>
            </a:r>
            <a:r>
              <a:rPr lang="en-US" altLang="zh-CN" sz="4800" b="1" dirty="0">
                <a:effectLst/>
              </a:rPr>
              <a:t>『</a:t>
            </a:r>
            <a:r>
              <a:rPr lang="zh-CN" altLang="en-US" sz="4800" b="1" dirty="0">
                <a:effectLst/>
              </a:rPr>
              <a:t>書名，價格</a:t>
            </a:r>
            <a:r>
              <a:rPr lang="en-US" altLang="zh-CN" sz="4800" b="1" dirty="0">
                <a:effectLst/>
              </a:rPr>
              <a:t>』</a:t>
            </a:r>
          </a:p>
          <a:p>
            <a:r>
              <a:rPr lang="en-US" altLang="zh-CN" sz="4800" b="1" dirty="0">
                <a:effectLst/>
              </a:rPr>
              <a:t>4.</a:t>
            </a:r>
            <a:r>
              <a:rPr lang="zh-CN" altLang="en-US" sz="4800" b="1" dirty="0">
                <a:effectLst/>
              </a:rPr>
              <a:t>修改資料表</a:t>
            </a:r>
            <a:r>
              <a:rPr lang="en-US" altLang="zh-CN" sz="4800" b="1" dirty="0">
                <a:effectLst/>
              </a:rPr>
              <a:t>『</a:t>
            </a:r>
            <a:r>
              <a:rPr lang="zh-CN" altLang="en-US" sz="4800" b="1" dirty="0">
                <a:effectLst/>
              </a:rPr>
              <a:t>經管</a:t>
            </a:r>
            <a:r>
              <a:rPr lang="en-US" altLang="zh-CN" sz="4800" b="1" dirty="0">
                <a:effectLst/>
              </a:rPr>
              <a:t>2A』</a:t>
            </a:r>
            <a:r>
              <a:rPr lang="en-US" altLang="zh-CN" sz="4800" b="1" dirty="0">
                <a:effectLst/>
                <a:sym typeface="Wingdings" panose="05000000000000000000" pitchFamily="2" charset="2"/>
              </a:rPr>
              <a:t></a:t>
            </a:r>
            <a:r>
              <a:rPr lang="en-US" altLang="zh-CN" sz="4800" dirty="0">
                <a:effectLst/>
              </a:rPr>
              <a:t> 『</a:t>
            </a:r>
            <a:r>
              <a:rPr lang="zh-CN" altLang="en-US" sz="4800" dirty="0">
                <a:effectLst/>
              </a:rPr>
              <a:t>經管</a:t>
            </a:r>
            <a:r>
              <a:rPr lang="en-US" altLang="zh-CN" sz="4800" dirty="0">
                <a:effectLst/>
              </a:rPr>
              <a:t>3A』</a:t>
            </a:r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>
            <a:noAutofit/>
          </a:bodyPr>
          <a:lstStyle/>
          <a:p>
            <a:r>
              <a:rPr lang="zh-CN" altLang="en-US" sz="4400" dirty="0"/>
              <a:t>練習題：匯入</a:t>
            </a:r>
            <a:r>
              <a:rPr lang="en-US" altLang="zh-CN" sz="4400" dirty="0" err="1"/>
              <a:t>firstdb</a:t>
            </a:r>
            <a:r>
              <a:rPr lang="zh-CN" altLang="en-US" sz="4400" dirty="0"/>
              <a:t>資料庫</a:t>
            </a:r>
            <a:br>
              <a:rPr lang="en-US" altLang="zh-CN" sz="4400" dirty="0"/>
            </a:br>
            <a:r>
              <a:rPr lang="en-US" altLang="zh-CN" sz="2400" dirty="0">
                <a:hlinkClick r:id="rId2"/>
              </a:rPr>
              <a:t>https://acupun.site/lecture/sql/example/sql/firstdb.zip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570857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435648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6600" b="1" dirty="0"/>
              <a:t>第</a:t>
            </a:r>
            <a:r>
              <a:rPr lang="en-US" altLang="zh-CN" sz="6600" b="1" dirty="0"/>
              <a:t>3</a:t>
            </a:r>
            <a:r>
              <a:rPr lang="zh-CN" altLang="en-US" sz="6600" b="1" dirty="0"/>
              <a:t>種方法</a:t>
            </a:r>
            <a:endParaRPr lang="en-US" altLang="zh-CN" sz="6600" b="1" dirty="0"/>
          </a:p>
          <a:p>
            <a:r>
              <a:rPr lang="zh-CN" altLang="en-US" sz="6600" b="1" dirty="0"/>
              <a:t>用</a:t>
            </a:r>
            <a:r>
              <a:rPr lang="en-US" altLang="zh-CN" sz="6600" b="1" dirty="0"/>
              <a:t>google </a:t>
            </a:r>
            <a:r>
              <a:rPr lang="en-US" altLang="zh-CN" sz="6600" b="1" dirty="0" err="1"/>
              <a:t>colab</a:t>
            </a:r>
            <a:endParaRPr lang="en-US" altLang="zh-CN" sz="6600" b="1" dirty="0"/>
          </a:p>
          <a:p>
            <a:r>
              <a:rPr lang="zh-CN" altLang="en-US" sz="6600" b="1" dirty="0"/>
              <a:t>寫</a:t>
            </a:r>
            <a:r>
              <a:rPr lang="en-US" altLang="zh-CN" sz="6600" b="1" dirty="0"/>
              <a:t>python</a:t>
            </a:r>
            <a:r>
              <a:rPr lang="zh-CN" altLang="en-US" sz="6600" b="1" dirty="0"/>
              <a:t>程式</a:t>
            </a:r>
            <a:endParaRPr lang="en-US" altLang="zh-CN" sz="6600" b="1" dirty="0"/>
          </a:p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連線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Azure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雲端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8514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D2172F-A479-431C-9DA7-726766300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624"/>
            <a:ext cx="9493696" cy="82832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先設定訂用帳戶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Subscri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tion)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與資源群組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7EC27A4A-0E13-4C0A-B15F-9F506FC9A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52" y="836712"/>
            <a:ext cx="9036496" cy="5257800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訂用帳戶</a:t>
            </a:r>
            <a:r>
              <a:rPr lang="en-US" altLang="zh-CN" sz="2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Subscri</a:t>
            </a:r>
            <a:r>
              <a:rPr lang="en-US" altLang="zh-CN" sz="2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sz="2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tion)</a:t>
            </a:r>
            <a:r>
              <a:rPr lang="zh-TW" altLang="en-US" sz="2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這個是你 </a:t>
            </a:r>
            <a:r>
              <a:rPr lang="en-US" altLang="zh-TW" sz="2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Azure </a:t>
            </a:r>
            <a:r>
              <a:rPr lang="zh-TW" altLang="en-US" sz="2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的訂閱</a:t>
            </a:r>
            <a:r>
              <a:rPr lang="zh-TW" altLang="en-US" sz="2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Azure </a:t>
            </a:r>
            <a:r>
              <a:rPr lang="zh-TW" altLang="en-US" sz="2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訂用帳戶中的所有資源皆會一併計費。</a:t>
            </a:r>
            <a:r>
              <a:rPr lang="zh-TW" altLang="en-US" sz="2000" b="1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可以選 </a:t>
            </a:r>
            <a:r>
              <a:rPr lang="en-US" altLang="zh-TW" sz="2000" b="1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Free trial</a:t>
            </a:r>
            <a:r>
              <a:rPr lang="zh-TW" altLang="en-US" sz="2000" b="1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，或是貴公司的訂閱</a:t>
            </a:r>
            <a:endParaRPr lang="en-US" altLang="zh-TW" sz="2000" b="1" dirty="0">
              <a:solidFill>
                <a:srgbClr val="7030A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Azure </a:t>
            </a:r>
            <a:r>
              <a:rPr lang="en-US" altLang="zh-TW" sz="2000" b="1" dirty="0" err="1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Subscrition</a:t>
            </a:r>
            <a:r>
              <a:rPr lang="en-US" altLang="zh-TW" sz="2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1</a:t>
            </a:r>
            <a:endParaRPr lang="zh-TW" altLang="en-US" sz="2000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2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資源群組</a:t>
            </a:r>
            <a:r>
              <a:rPr lang="en-US" altLang="zh-CN" sz="2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Resource Group)</a:t>
            </a:r>
            <a:r>
              <a:rPr lang="zh-TW" altLang="en-US" sz="2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：資源群組是資源的集合</a:t>
            </a:r>
            <a:endParaRPr lang="en-US" altLang="zh-TW" sz="2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用以分群及管理你的資源。可以把專案相關的資源都放在同一個資源群組裡。</a:t>
            </a:r>
            <a:r>
              <a:rPr lang="zh-CN" altLang="en-US" sz="2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新建</a:t>
            </a:r>
            <a:r>
              <a:rPr lang="en-US" altLang="zh-CN" sz="2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(Create)</a:t>
            </a:r>
            <a:endParaRPr lang="zh-TW" altLang="en-US" sz="2000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56396CD-BD99-4398-A0F1-D7C8E886A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27" y="3537620"/>
            <a:ext cx="8066667" cy="3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33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C3D756B-F7FE-4FEA-95C5-C7B424CE5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339A751-F6FB-44EF-B2E5-7D6188DF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CN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資源群組</a:t>
            </a:r>
            <a:r>
              <a:rPr lang="en-US" altLang="zh-CN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C6C252C-7099-41FE-93FC-A2D51387C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17" y="1726321"/>
            <a:ext cx="8800365" cy="340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14206"/>
      </p:ext>
    </p:extLst>
  </p:cSld>
  <p:clrMapOvr>
    <a:masterClrMapping/>
  </p:clrMapOvr>
</p:sld>
</file>

<file path=ppt/theme/theme1.xml><?xml version="1.0" encoding="utf-8"?>
<a:theme xmlns:a="http://schemas.openxmlformats.org/drawingml/2006/main" name="EdBackToSchl(2)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A3A1A-66C2-44A9-B26B-C232E3FA40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EdBackToSchl(2)</Template>
  <TotalTime>0</TotalTime>
  <Words>1516</Words>
  <Application>Microsoft Office PowerPoint</Application>
  <PresentationFormat>如螢幕大小 (4:3)</PresentationFormat>
  <Paragraphs>217</Paragraphs>
  <Slides>75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75</vt:i4>
      </vt:variant>
    </vt:vector>
  </HeadingPairs>
  <TitlesOfParts>
    <vt:vector size="81" baseType="lpstr">
      <vt:lpstr>Segoe Condensed</vt:lpstr>
      <vt:lpstr>微軟正黑體</vt:lpstr>
      <vt:lpstr>Arial</vt:lpstr>
      <vt:lpstr>Bookman Old Style</vt:lpstr>
      <vt:lpstr>Calibri</vt:lpstr>
      <vt:lpstr>EdBackToSchl(2)</vt:lpstr>
      <vt:lpstr>台北科技大學，經管系，陳擎文</vt:lpstr>
      <vt:lpstr>PowerPoint 簡報</vt:lpstr>
      <vt:lpstr>正確做法：＋建立資源</vt:lpstr>
      <vt:lpstr>錯誤做法：選擇，SQL資料庫 因為：這個是微軟的產品：SQLServer</vt:lpstr>
      <vt:lpstr>PowerPoint 簡報</vt:lpstr>
      <vt:lpstr>PowerPoint 簡報</vt:lpstr>
      <vt:lpstr>PowerPoint 簡報</vt:lpstr>
      <vt:lpstr>先設定訂用帳戶(Subscription)與資源群組</vt:lpstr>
      <vt:lpstr>新增『資源群組』</vt:lpstr>
      <vt:lpstr>PowerPoint 簡報</vt:lpstr>
      <vt:lpstr>PowerPoint 簡報</vt:lpstr>
      <vt:lpstr>微軟是按照這個訂閱的權限來收費的</vt:lpstr>
      <vt:lpstr>PowerPoint 簡報</vt:lpstr>
      <vt:lpstr>建立mySQL伺服器 『基本』設定</vt:lpstr>
      <vt:lpstr>PowerPoint 簡報</vt:lpstr>
      <vt:lpstr>PowerPoint 簡報</vt:lpstr>
      <vt:lpstr>自訂登入的資料庫 管理帳戶密碼</vt:lpstr>
      <vt:lpstr>PowerPoint 簡報</vt:lpstr>
      <vt:lpstr>建立mySQL伺服器 『基本』設定</vt:lpstr>
      <vt:lpstr>PowerPoint 簡報</vt:lpstr>
      <vt:lpstr>PowerPoint 簡報</vt:lpstr>
      <vt:lpstr>『網路』設定</vt:lpstr>
      <vt:lpstr>PowerPoint 簡報</vt:lpstr>
      <vt:lpstr>若只是測試，而且自己在家裡，在學校都可以連線上，就允許任何的IP都可以登入mySQL</vt:lpstr>
      <vt:lpstr>開放防火牆設定： IP：0.0.0.0～255.255.255.255</vt:lpstr>
      <vt:lpstr>設定是否要加密的路線SSL</vt:lpstr>
      <vt:lpstr>PowerPoint 簡報</vt:lpstr>
      <vt:lpstr>PowerPoint 簡報</vt:lpstr>
      <vt:lpstr>PowerPoint 簡報</vt:lpstr>
      <vt:lpstr>PowerPoint 簡報</vt:lpstr>
      <vt:lpstr>按『建立』後，等待5分鐘</vt:lpstr>
      <vt:lpstr>PowerPoint 簡報</vt:lpstr>
      <vt:lpstr>PowerPoint 簡報</vt:lpstr>
      <vt:lpstr>如何設定不要使用SSL加密連線</vt:lpstr>
      <vt:lpstr>如何設定不要使用SSL加密連線</vt:lpstr>
      <vt:lpstr>如何設定不要使用SSL加密連線</vt:lpstr>
      <vt:lpstr>最後要儲存，才會設定</vt:lpstr>
      <vt:lpstr>PowerPoint 簡報</vt:lpstr>
      <vt:lpstr>設定1：設定『網路』 允許來自 Azure 內的任何 Azure 服務可公用存取此伺服器</vt:lpstr>
      <vt:lpstr>設定2：開放防火牆設定： IP：0.0.0.0～255.255.255.255</vt:lpstr>
      <vt:lpstr>最後要儲存，才會設定</vt:lpstr>
      <vt:lpstr>PowerPoint 簡報</vt:lpstr>
      <vt:lpstr>如何找到建立好的MySQL資料庫</vt:lpstr>
      <vt:lpstr>如何找到建立好的MySQL資料庫</vt:lpstr>
      <vt:lpstr>如何找到建立好的MySQL資料庫</vt:lpstr>
      <vt:lpstr>如何找到建立好的MySQL資料庫</vt:lpstr>
      <vt:lpstr>PowerPoint 簡報</vt:lpstr>
      <vt:lpstr>建立資源後，若沒有使用就要馬上停止，否則會一直計費</vt:lpstr>
      <vt:lpstr>建立資源後，若沒有使用就要馬上停止，否則會一直計費</vt:lpstr>
      <vt:lpstr>建立資源後，若沒有使用就要馬上停止，否則會一直計費</vt:lpstr>
      <vt:lpstr>PowerPoint 簡報</vt:lpstr>
      <vt:lpstr>如何知道你目前的費用是 多少金額？</vt:lpstr>
      <vt:lpstr>如何知道你目前的費用是 多少金額？</vt:lpstr>
      <vt:lpstr>PowerPoint 簡報</vt:lpstr>
      <vt:lpstr>如何由外連線到MySQL資料庫的資訊</vt:lpstr>
      <vt:lpstr>PowerPoint 簡報</vt:lpstr>
      <vt:lpstr>PowerPoint 簡報</vt:lpstr>
      <vt:lpstr>如何讀取Azure MySQL資料庫 方法1：Azure Data Studio</vt:lpstr>
      <vt:lpstr>如何讀取Azure MySQL資料庫 方法1：Azure Data Studio</vt:lpstr>
      <vt:lpstr>如何讀取Azure MySQL資料庫 方法1：Azure Data Studio</vt:lpstr>
      <vt:lpstr>PowerPoint 簡報</vt:lpstr>
      <vt:lpstr>第2種方法：MySQL WorkBench 連線Azure雲端</vt:lpstr>
      <vt:lpstr>第2種方法：MySQL WorkBench 連線Azure雲端</vt:lpstr>
      <vt:lpstr>第2種方法：MySQL WorkBench 連線Azure雲端</vt:lpstr>
      <vt:lpstr>設定1：設定『網路』 允許來自 Azure 內的任何 Azure 服務可公用存取此伺服器</vt:lpstr>
      <vt:lpstr>設定2：開放防火牆設定(這個最重要) IP：0.0.0.0～255.255.255.255</vt:lpstr>
      <vt:lpstr>設定2：開放防火牆設定(這個最重要) IP：0.0.0.0～255.255.255.255</vt:lpstr>
      <vt:lpstr>觀念：專業的雲端主機，會針對個別IP，開放特定防火牆設定</vt:lpstr>
      <vt:lpstr>最後要儲存，才會設定</vt:lpstr>
      <vt:lpstr>設定後，用WorkBench連線Azure</vt:lpstr>
      <vt:lpstr>連線成功，WorkBench連線Azure</vt:lpstr>
      <vt:lpstr>PowerPoint 簡報</vt:lpstr>
      <vt:lpstr>上傳一個資料庫firstdb https://acupun.site/lecture/sql/example/sql/firstdb.zip</vt:lpstr>
      <vt:lpstr>練習題：匯入firstdb資料庫 https://acupun.site/lecture/sql/example/sql/firstdb.zip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2012-02-02T03:26:32Z</dcterms:created>
  <dcterms:modified xsi:type="dcterms:W3CDTF">2023-09-08T08:50:24Z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TC101659619990</vt:lpwstr>
  </property>
</Properties>
</file>