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565" r:id="rId3"/>
    <p:sldId id="719" r:id="rId4"/>
    <p:sldId id="721" r:id="rId5"/>
    <p:sldId id="834" r:id="rId6"/>
    <p:sldId id="835" r:id="rId7"/>
    <p:sldId id="836" r:id="rId8"/>
    <p:sldId id="837" r:id="rId9"/>
    <p:sldId id="840" r:id="rId10"/>
    <p:sldId id="839" r:id="rId11"/>
    <p:sldId id="842" r:id="rId12"/>
    <p:sldId id="841" r:id="rId13"/>
    <p:sldId id="844" r:id="rId14"/>
    <p:sldId id="843" r:id="rId15"/>
    <p:sldId id="845" r:id="rId16"/>
    <p:sldId id="849" r:id="rId17"/>
    <p:sldId id="847" r:id="rId18"/>
    <p:sldId id="848" r:id="rId19"/>
    <p:sldId id="850" r:id="rId20"/>
    <p:sldId id="851" r:id="rId21"/>
    <p:sldId id="846" r:id="rId22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5" autoAdjust="0"/>
    <p:restoredTop sz="93977" autoAdjust="0"/>
  </p:normalViewPr>
  <p:slideViewPr>
    <p:cSldViewPr>
      <p:cViewPr varScale="1">
        <p:scale>
          <a:sx n="68" d="100"/>
          <a:sy n="68" d="100"/>
        </p:scale>
        <p:origin x="107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7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9472DD5C-B6A9-4714-908F-0B8F74738B98}" type="datetimeFigureOut">
              <a:rPr lang="en-US" altLang="zh-TW" smtClean="0"/>
              <a:pPr/>
              <a:t>8/24/2023</a:t>
            </a:fld>
            <a:endParaRPr lang="zh-TW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7C1C90DE-A98B-4173-B17E-434F189FC4DB}" type="slidenum">
              <a:rPr lang="zh-TW" smtClean="0"/>
              <a:pPr/>
              <a:t>‹#›</a:t>
            </a:fld>
            <a:endParaRPr 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193366E8-8A22-4400-BBA2-8D322280A6E8}" type="datetimeFigureOut">
              <a:rPr lang="zh-TW" altLang="en-US"/>
              <a:pPr/>
              <a:t>2023/8/24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3792D2CF-A01B-4515-8B40-3DC34258267A}" type="slidenum">
              <a:rPr/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83075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2781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44104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10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17158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910867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397016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66206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 latinLnBrk="0">
              <a:buNone/>
              <a:defRPr lang="zh-TW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>
            <a:lvl1pPr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4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4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3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3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0" y="152400"/>
            <a:ext cx="9036496" cy="1265238"/>
          </a:xfrm>
        </p:spPr>
        <p:txBody>
          <a:bodyPr>
            <a:normAutofit/>
          </a:bodyPr>
          <a:lstStyle>
            <a:lvl1pPr algn="ctr">
              <a:defRPr sz="5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 latinLnBrk="0">
              <a:buNone/>
              <a:defRPr lang="zh-TW" sz="2800">
                <a:solidFill>
                  <a:schemeClr val="tx1"/>
                </a:solidFill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2023/8/24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2023/8/24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2023/8/24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2023/8/24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 latinLnBrk="0">
              <a:defRPr lang="zh-TW" sz="3200">
                <a:solidFill>
                  <a:schemeClr val="tx1"/>
                </a:solidFill>
              </a:defRPr>
            </a:lvl1pPr>
            <a:lvl2pPr>
              <a:defRPr lang="zh-TW" sz="28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  <a:lvl6pPr>
              <a:defRPr lang="zh-TW" sz="2000"/>
            </a:lvl6pPr>
            <a:lvl7pPr>
              <a:defRPr lang="zh-TW" sz="2000"/>
            </a:lvl7pPr>
            <a:lvl8pPr>
              <a:defRPr lang="zh-TW" sz="2000"/>
            </a:lvl8pPr>
            <a:lvl9pPr>
              <a:defRPr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2023/8/24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 latinLnBrk="0">
              <a:defRPr lang="zh-TW"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>
              <a:buNone/>
              <a:defRPr lang="zh-TW" sz="2800"/>
            </a:lvl2pPr>
            <a:lvl3pPr marL="914400" indent="0">
              <a:buNone/>
              <a:defRPr lang="zh-TW" sz="2400"/>
            </a:lvl3pPr>
            <a:lvl4pPr marL="1371600" indent="0">
              <a:buNone/>
              <a:defRPr lang="zh-TW" sz="2000"/>
            </a:lvl4pPr>
            <a:lvl5pPr marL="1828800" indent="0">
              <a:buNone/>
              <a:defRPr lang="zh-TW" sz="2000"/>
            </a:lvl5pPr>
            <a:lvl6pPr marL="2286000" indent="0">
              <a:buNone/>
              <a:defRPr lang="zh-TW" sz="2000"/>
            </a:lvl6pPr>
            <a:lvl7pPr marL="2743200" indent="0">
              <a:buNone/>
              <a:defRPr lang="zh-TW" sz="2000"/>
            </a:lvl7pPr>
            <a:lvl8pPr marL="3200400" indent="0">
              <a:buNone/>
              <a:defRPr lang="zh-TW" sz="2000"/>
            </a:lvl8pPr>
            <a:lvl9pPr marL="3657600" indent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2023/8/24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D0AA-A564-40E6-BDF9-FE3371FD07B4}" type="datetimeFigureOut">
              <a:rPr lang="zh-TW" altLang="en-US"/>
              <a:pPr/>
              <a:t>2023/8/24</a:t>
            </a:fld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67727" y="1817687"/>
            <a:ext cx="8424936" cy="2376264"/>
          </a:xfrm>
        </p:spPr>
        <p:txBody>
          <a:bodyPr>
            <a:normAutofit/>
          </a:bodyPr>
          <a:lstStyle/>
          <a:p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sz="6000" b="1" dirty="0">
                <a:latin typeface="微軟正黑體" pitchFamily="34" charset="-120"/>
                <a:ea typeface="微軟正黑體" pitchFamily="34" charset="-120"/>
              </a:rPr>
              <a:t>Azure</a:t>
            </a: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雲端平台建立</a:t>
            </a:r>
            <a:endParaRPr lang="en-US" altLang="zh-CN" sz="60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可以連線</a:t>
            </a:r>
            <a:r>
              <a:rPr lang="en-US" altLang="zh-CN" sz="6000" b="1" dirty="0" err="1">
                <a:latin typeface="微軟正黑體" pitchFamily="34" charset="-120"/>
                <a:ea typeface="微軟正黑體" pitchFamily="34" charset="-120"/>
              </a:rPr>
              <a:t>mySQL</a:t>
            </a: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的會員</a:t>
            </a:r>
            <a:endParaRPr lang="zh-TW" altLang="en-US" sz="6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>
          <a:xfrm>
            <a:off x="793995" y="5013176"/>
            <a:ext cx="7772400" cy="1362075"/>
          </a:xfrm>
        </p:spPr>
        <p:txBody>
          <a:bodyPr/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台北科技大學，經管系，陳擎文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629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3568" y="1916832"/>
            <a:ext cx="8244916" cy="3528392"/>
          </a:xfrm>
        </p:spPr>
        <p:txBody>
          <a:bodyPr>
            <a:normAutofit/>
          </a:bodyPr>
          <a:lstStyle/>
          <a:p>
            <a:r>
              <a:rPr lang="zh-TW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新增會員</a:t>
            </a:r>
            <a:br>
              <a:rPr lang="en-US" altLang="zh-TW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3847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F065528-A2F7-41EE-9B51-ADF412121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</a:t>
            </a:r>
            <a:r>
              <a:rPr lang="en-US" altLang="zh-TW" dirty="0"/>
              <a:t>. </a:t>
            </a:r>
            <a:r>
              <a:rPr lang="zh-TW" altLang="en-US" dirty="0"/>
              <a:t>執行 </a:t>
            </a:r>
            <a:r>
              <a:rPr lang="en-US" altLang="zh-TW" dirty="0"/>
              <a:t>GRANT </a:t>
            </a:r>
            <a:r>
              <a:rPr lang="zh-TW" altLang="en-US" dirty="0"/>
              <a:t>語句，以授與新帳戶存取您指定的每一個資料庫的權限。例如：</a:t>
            </a:r>
          </a:p>
          <a:p>
            <a:pPr lvl="1"/>
            <a:r>
              <a:rPr lang="en-US" altLang="zh-TW" dirty="0"/>
              <a:t>GRANT ALL PRIVILEGES ON db1.* TO '</a:t>
            </a:r>
            <a:r>
              <a:rPr lang="en-US" altLang="zh-TW" dirty="0" err="1"/>
              <a:t>new_user</a:t>
            </a:r>
            <a:r>
              <a:rPr lang="en-US" altLang="zh-TW" dirty="0"/>
              <a:t>'@'%';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3B55EB2-644F-4FCD-A713-083DB559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授與新帳戶存取您指定的每一個資料庫的權限</a:t>
            </a:r>
          </a:p>
        </p:txBody>
      </p:sp>
    </p:spTree>
    <p:extLst>
      <p:ext uri="{BB962C8B-B14F-4D97-AF65-F5344CB8AC3E}">
        <p14:creationId xmlns:p14="http://schemas.microsoft.com/office/powerpoint/2010/main" val="3461476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3568" y="1916832"/>
            <a:ext cx="8244916" cy="3528392"/>
          </a:xfrm>
        </p:spPr>
        <p:txBody>
          <a:bodyPr>
            <a:normAutofit lnSpcReduction="10000"/>
          </a:bodyPr>
          <a:lstStyle/>
          <a:p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Grant</a:t>
            </a:r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</a:t>
            </a:r>
            <a:br>
              <a:rPr lang="en-US" altLang="zh-TW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設定某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</a:t>
            </a:r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對某資料表的權限</a:t>
            </a:r>
            <a:endParaRPr lang="zh-TW" altLang="en-US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8301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F065528-A2F7-41EE-9B51-ADF412121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GRANT</a:t>
            </a:r>
            <a:r>
              <a:rPr lang="zh-CN" altLang="en-US" dirty="0"/>
              <a:t>語法：</a:t>
            </a:r>
            <a:endParaRPr lang="en-US" altLang="zh-CN" dirty="0"/>
          </a:p>
          <a:p>
            <a:pPr lvl="1"/>
            <a:r>
              <a:rPr lang="en-US" altLang="zh-CN" sz="3600" dirty="0"/>
              <a:t>Grant </a:t>
            </a:r>
            <a:r>
              <a:rPr lang="zh-CN" altLang="en-US" sz="3600" dirty="0">
                <a:solidFill>
                  <a:srgbClr val="C00000"/>
                </a:solidFill>
                <a:highlight>
                  <a:srgbClr val="FFFF00"/>
                </a:highlight>
              </a:rPr>
              <a:t>權限</a:t>
            </a:r>
            <a:r>
              <a:rPr lang="zh-CN" altLang="en-US" sz="3600" dirty="0"/>
              <a:t> </a:t>
            </a:r>
            <a:r>
              <a:rPr lang="en-US" altLang="zh-CN" sz="3600" dirty="0"/>
              <a:t>ON </a:t>
            </a:r>
            <a:r>
              <a:rPr lang="zh-CN" altLang="en-US" sz="3600" dirty="0">
                <a:solidFill>
                  <a:srgbClr val="C00000"/>
                </a:solidFill>
                <a:highlight>
                  <a:srgbClr val="FFFF00"/>
                </a:highlight>
              </a:rPr>
              <a:t>資料表名稱</a:t>
            </a:r>
            <a:r>
              <a:rPr lang="zh-CN" altLang="en-US" sz="3600" dirty="0"/>
              <a:t> </a:t>
            </a:r>
            <a:r>
              <a:rPr lang="en-US" altLang="zh-CN" sz="3600" dirty="0"/>
              <a:t>To </a:t>
            </a:r>
            <a:r>
              <a:rPr lang="zh-CN" altLang="en-US" sz="3600" dirty="0">
                <a:solidFill>
                  <a:srgbClr val="C00000"/>
                </a:solidFill>
                <a:highlight>
                  <a:srgbClr val="FFFF00"/>
                </a:highlight>
              </a:rPr>
              <a:t>使用者</a:t>
            </a:r>
            <a:endParaRPr lang="en-US" altLang="zh-CN" sz="3600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zh-CN" altLang="en-US" dirty="0"/>
              <a:t>權限有</a:t>
            </a:r>
            <a:r>
              <a:rPr lang="en-US" altLang="zh-CN" dirty="0"/>
              <a:t>4</a:t>
            </a:r>
            <a:r>
              <a:rPr lang="zh-CN" altLang="en-US" dirty="0"/>
              <a:t>種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Insert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Update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Delete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Select</a:t>
            </a:r>
          </a:p>
          <a:p>
            <a:pPr lvl="1"/>
            <a:r>
              <a:rPr lang="zh-CN" altLang="en-US" dirty="0"/>
              <a:t>全部</a:t>
            </a:r>
            <a:r>
              <a:rPr lang="zh-TW" altLang="en-US" dirty="0"/>
              <a:t>：</a:t>
            </a:r>
            <a:r>
              <a:rPr lang="en-US" altLang="zh-TW" dirty="0">
                <a:solidFill>
                  <a:srgbClr val="C00000"/>
                </a:solidFill>
              </a:rPr>
              <a:t> ALL PRIVILEGES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3B55EB2-644F-4FCD-A713-083DB559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Grant</a:t>
            </a:r>
            <a:r>
              <a:rPr lang="zh-CN" altLang="en-US" dirty="0"/>
              <a:t>指令：</a:t>
            </a:r>
            <a:br>
              <a:rPr lang="en-US" altLang="zh-TW" dirty="0"/>
            </a:br>
            <a:r>
              <a:rPr lang="zh-CN" altLang="en-US" dirty="0"/>
              <a:t>設定某</a:t>
            </a:r>
            <a:r>
              <a:rPr lang="en-US" altLang="zh-CN" dirty="0"/>
              <a:t>user</a:t>
            </a:r>
            <a:r>
              <a:rPr lang="zh-CN" altLang="en-US" dirty="0"/>
              <a:t>對某資料表的權限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1625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F065528-A2F7-41EE-9B51-ADF412121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範例：對</a:t>
            </a:r>
            <a:r>
              <a:rPr lang="en-US" altLang="zh-CN" dirty="0">
                <a:solidFill>
                  <a:srgbClr val="C00000"/>
                </a:solidFill>
              </a:rPr>
              <a:t>user1</a:t>
            </a:r>
            <a:r>
              <a:rPr lang="zh-CN" altLang="en-US" dirty="0"/>
              <a:t>可以對</a:t>
            </a:r>
            <a:r>
              <a:rPr lang="en-US" altLang="zh-CN" dirty="0"/>
              <a:t>books</a:t>
            </a:r>
            <a:r>
              <a:rPr lang="zh-CN" altLang="en-US" dirty="0"/>
              <a:t>來</a:t>
            </a:r>
            <a:r>
              <a:rPr lang="en-US" altLang="zh-CN" dirty="0"/>
              <a:t>select</a:t>
            </a:r>
            <a:r>
              <a:rPr lang="zh-CN" altLang="en-US" dirty="0"/>
              <a:t>，</a:t>
            </a:r>
            <a:r>
              <a:rPr lang="en-US" altLang="zh-CN" dirty="0"/>
              <a:t>insert</a:t>
            </a:r>
          </a:p>
          <a:p>
            <a:pPr lvl="1"/>
            <a:r>
              <a:rPr lang="en-US" altLang="zh-CN" sz="3600" dirty="0"/>
              <a:t>Grant </a:t>
            </a:r>
            <a:r>
              <a:rPr lang="en-US" altLang="zh-CN" sz="3600" dirty="0" err="1">
                <a:solidFill>
                  <a:srgbClr val="C00000"/>
                </a:solidFill>
                <a:highlight>
                  <a:srgbClr val="FFFF00"/>
                </a:highlight>
              </a:rPr>
              <a:t>Select,Insert</a:t>
            </a:r>
            <a:r>
              <a:rPr lang="zh-CN" altLang="en-US" sz="3600" dirty="0"/>
              <a:t> </a:t>
            </a:r>
            <a:r>
              <a:rPr lang="en-US" altLang="zh-CN" sz="3600" dirty="0"/>
              <a:t>ON </a:t>
            </a:r>
            <a:r>
              <a:rPr lang="en-US" altLang="zh-CN" sz="3600" dirty="0">
                <a:solidFill>
                  <a:srgbClr val="C00000"/>
                </a:solidFill>
                <a:highlight>
                  <a:srgbClr val="FFFF00"/>
                </a:highlight>
              </a:rPr>
              <a:t>books</a:t>
            </a:r>
            <a:r>
              <a:rPr lang="zh-CN" altLang="en-US" sz="3600" dirty="0"/>
              <a:t> </a:t>
            </a:r>
            <a:r>
              <a:rPr lang="en-US" altLang="zh-CN" sz="3600" dirty="0"/>
              <a:t>To </a:t>
            </a:r>
            <a:r>
              <a:rPr lang="en-US" altLang="zh-CN" sz="3600" dirty="0">
                <a:solidFill>
                  <a:srgbClr val="C00000"/>
                </a:solidFill>
                <a:highlight>
                  <a:srgbClr val="FFFF00"/>
                </a:highlight>
              </a:rPr>
              <a:t>user1</a:t>
            </a:r>
          </a:p>
          <a:p>
            <a:endParaRPr lang="en-US" altLang="zh-CN" dirty="0"/>
          </a:p>
          <a:p>
            <a:r>
              <a:rPr lang="zh-CN" altLang="en-US" dirty="0"/>
              <a:t>範例：對</a:t>
            </a:r>
            <a:r>
              <a:rPr lang="en-US" altLang="zh-CN" dirty="0">
                <a:solidFill>
                  <a:srgbClr val="C00000"/>
                </a:solidFill>
              </a:rPr>
              <a:t>user1</a:t>
            </a:r>
            <a:r>
              <a:rPr lang="zh-CN" altLang="en-US" dirty="0"/>
              <a:t>都可以</a:t>
            </a:r>
            <a:r>
              <a:rPr lang="en-US" altLang="zh-CN" dirty="0"/>
              <a:t>select</a:t>
            </a:r>
          </a:p>
          <a:p>
            <a:pPr lvl="1"/>
            <a:r>
              <a:rPr lang="en-US" altLang="zh-CN" dirty="0"/>
              <a:t>Grant </a:t>
            </a:r>
            <a:r>
              <a:rPr lang="en-US" altLang="zh-CN" dirty="0">
                <a:solidFill>
                  <a:srgbClr val="C00000"/>
                </a:solidFill>
                <a:highlight>
                  <a:srgbClr val="FFFF00"/>
                </a:highlight>
              </a:rPr>
              <a:t>Select</a:t>
            </a:r>
            <a:r>
              <a:rPr lang="zh-CN" altLang="en-US" dirty="0"/>
              <a:t> </a:t>
            </a:r>
            <a:r>
              <a:rPr lang="en-US" altLang="zh-CN" dirty="0"/>
              <a:t>ON </a:t>
            </a:r>
            <a:r>
              <a:rPr lang="en-US" altLang="zh-CN" dirty="0">
                <a:solidFill>
                  <a:srgbClr val="C00000"/>
                </a:solidFill>
                <a:highlight>
                  <a:srgbClr val="FFFF00"/>
                </a:highlight>
              </a:rPr>
              <a:t>books</a:t>
            </a:r>
            <a:r>
              <a:rPr lang="zh-CN" altLang="en-US" dirty="0"/>
              <a:t> </a:t>
            </a:r>
            <a:r>
              <a:rPr lang="en-US" altLang="zh-CN" dirty="0"/>
              <a:t>To </a:t>
            </a:r>
            <a:r>
              <a:rPr lang="en-US" altLang="zh-CN" dirty="0">
                <a:solidFill>
                  <a:srgbClr val="C00000"/>
                </a:solidFill>
                <a:highlight>
                  <a:srgbClr val="FFFF00"/>
                </a:highlight>
              </a:rPr>
              <a:t>user1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3B55EB2-644F-4FCD-A713-083DB559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Grant</a:t>
            </a:r>
            <a:r>
              <a:rPr lang="zh-CN" altLang="en-US" dirty="0"/>
              <a:t>指令：</a:t>
            </a:r>
            <a:br>
              <a:rPr lang="en-US" altLang="zh-TW" dirty="0"/>
            </a:br>
            <a:r>
              <a:rPr lang="zh-CN" altLang="en-US" dirty="0"/>
              <a:t>設定某</a:t>
            </a:r>
            <a:r>
              <a:rPr lang="en-US" altLang="zh-CN" dirty="0"/>
              <a:t>user</a:t>
            </a:r>
            <a:r>
              <a:rPr lang="zh-CN" altLang="en-US" dirty="0"/>
              <a:t>對某資料表的權限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2009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F065528-A2F7-41EE-9B51-ADF412121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範例：對</a:t>
            </a:r>
            <a:r>
              <a:rPr lang="en-US" altLang="zh-CN" dirty="0">
                <a:solidFill>
                  <a:srgbClr val="C00000"/>
                </a:solidFill>
              </a:rPr>
              <a:t>user1</a:t>
            </a:r>
            <a:r>
              <a:rPr lang="zh-CN" altLang="en-US" dirty="0"/>
              <a:t>可以對</a:t>
            </a:r>
            <a:r>
              <a:rPr lang="en-US" altLang="zh-CN" dirty="0"/>
              <a:t>books</a:t>
            </a:r>
            <a:r>
              <a:rPr lang="zh-CN" altLang="en-US" dirty="0"/>
              <a:t>來</a:t>
            </a:r>
            <a:r>
              <a:rPr lang="en-US" altLang="zh-CN" dirty="0"/>
              <a:t>select</a:t>
            </a:r>
            <a:r>
              <a:rPr lang="zh-CN" altLang="en-US" dirty="0"/>
              <a:t>，</a:t>
            </a:r>
            <a:r>
              <a:rPr lang="en-US" altLang="zh-CN" dirty="0"/>
              <a:t>insert</a:t>
            </a:r>
          </a:p>
          <a:p>
            <a:pPr lvl="1"/>
            <a:r>
              <a:rPr lang="en-US" altLang="zh-CN" sz="3600" dirty="0"/>
              <a:t>Grant </a:t>
            </a:r>
            <a:r>
              <a:rPr lang="en-US" altLang="zh-CN" sz="3600" dirty="0" err="1">
                <a:solidFill>
                  <a:srgbClr val="C00000"/>
                </a:solidFill>
                <a:highlight>
                  <a:srgbClr val="FFFF00"/>
                </a:highlight>
              </a:rPr>
              <a:t>Select,Insert</a:t>
            </a:r>
            <a:r>
              <a:rPr lang="zh-CN" altLang="en-US" sz="3600" dirty="0"/>
              <a:t> </a:t>
            </a:r>
            <a:r>
              <a:rPr lang="en-US" altLang="zh-CN" sz="3600" dirty="0"/>
              <a:t>ON </a:t>
            </a:r>
            <a:r>
              <a:rPr lang="en-US" altLang="zh-CN" sz="3600" dirty="0">
                <a:solidFill>
                  <a:srgbClr val="C00000"/>
                </a:solidFill>
                <a:highlight>
                  <a:srgbClr val="FFFF00"/>
                </a:highlight>
              </a:rPr>
              <a:t>books</a:t>
            </a:r>
            <a:r>
              <a:rPr lang="zh-CN" altLang="en-US" sz="3600" dirty="0"/>
              <a:t> </a:t>
            </a:r>
            <a:r>
              <a:rPr lang="en-US" altLang="zh-CN" sz="3600" dirty="0"/>
              <a:t>To </a:t>
            </a:r>
            <a:r>
              <a:rPr lang="en-US" altLang="zh-CN" sz="3600" dirty="0">
                <a:solidFill>
                  <a:srgbClr val="C00000"/>
                </a:solidFill>
                <a:highlight>
                  <a:srgbClr val="FFFF00"/>
                </a:highlight>
              </a:rPr>
              <a:t>user1</a:t>
            </a:r>
          </a:p>
          <a:p>
            <a:endParaRPr lang="en-US" altLang="zh-CN" dirty="0"/>
          </a:p>
          <a:p>
            <a:r>
              <a:rPr lang="en-US" altLang="zh-CN" dirty="0"/>
              <a:t>GRANT ALL PRIVILEGES ON </a:t>
            </a:r>
            <a:r>
              <a:rPr lang="en-US" altLang="zh-CN" dirty="0">
                <a:highlight>
                  <a:srgbClr val="FFFF00"/>
                </a:highlight>
              </a:rPr>
              <a:t>firstdb</a:t>
            </a:r>
            <a:r>
              <a:rPr lang="en-US" altLang="zh-CN" dirty="0"/>
              <a:t>.* TO ‘</a:t>
            </a:r>
            <a:r>
              <a:rPr lang="en-US" altLang="zh-CN" dirty="0">
                <a:solidFill>
                  <a:srgbClr val="C00000"/>
                </a:solidFill>
                <a:highlight>
                  <a:srgbClr val="FFFF00"/>
                </a:highlight>
              </a:rPr>
              <a:t>user1</a:t>
            </a:r>
            <a:r>
              <a:rPr lang="en-US" altLang="zh-CN" dirty="0"/>
              <a:t>'@'%';</a:t>
            </a:r>
          </a:p>
          <a:p>
            <a:r>
              <a:rPr lang="en-US" altLang="zh-CN" dirty="0"/>
              <a:t>GRANT select ON </a:t>
            </a:r>
            <a:r>
              <a:rPr lang="en-US" altLang="zh-CN" dirty="0">
                <a:highlight>
                  <a:srgbClr val="FFFF00"/>
                </a:highlight>
              </a:rPr>
              <a:t>firstdb</a:t>
            </a:r>
            <a:r>
              <a:rPr lang="en-US" altLang="zh-CN" dirty="0"/>
              <a:t>.* TO '</a:t>
            </a:r>
            <a:r>
              <a:rPr lang="en-US" altLang="zh-CN" dirty="0">
                <a:solidFill>
                  <a:srgbClr val="C00000"/>
                </a:solidFill>
                <a:highlight>
                  <a:srgbClr val="FFFF00"/>
                </a:highlight>
              </a:rPr>
              <a:t>user1</a:t>
            </a:r>
            <a:r>
              <a:rPr lang="en-US" altLang="zh-CN" dirty="0"/>
              <a:t>'@'%';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3B55EB2-644F-4FCD-A713-083DB559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Grant</a:t>
            </a:r>
            <a:r>
              <a:rPr lang="zh-CN" altLang="en-US" dirty="0"/>
              <a:t>指令：</a:t>
            </a:r>
            <a:br>
              <a:rPr lang="en-US" altLang="zh-TW" dirty="0"/>
            </a:br>
            <a:r>
              <a:rPr lang="zh-CN" altLang="en-US" dirty="0"/>
              <a:t>設定某</a:t>
            </a:r>
            <a:r>
              <a:rPr lang="en-US" altLang="zh-CN" dirty="0"/>
              <a:t>user</a:t>
            </a:r>
            <a:r>
              <a:rPr lang="zh-CN" altLang="en-US" dirty="0"/>
              <a:t>對某資料表的權限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1906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3568" y="1916832"/>
            <a:ext cx="8244916" cy="3528392"/>
          </a:xfrm>
        </p:spPr>
        <p:txBody>
          <a:bodyPr>
            <a:normAutofit/>
          </a:bodyPr>
          <a:lstStyle/>
          <a:p>
            <a:r>
              <a:rPr lang="zh-TW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新增會員</a:t>
            </a:r>
            <a:br>
              <a:rPr lang="en-US" altLang="zh-TW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0859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F065528-A2F7-41EE-9B51-ADF412121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</a:t>
            </a:r>
            <a:r>
              <a:rPr lang="en-US" altLang="zh-TW" dirty="0"/>
              <a:t>. </a:t>
            </a:r>
            <a:r>
              <a:rPr lang="zh-TW" altLang="en-US" dirty="0"/>
              <a:t>執行 </a:t>
            </a:r>
            <a:r>
              <a:rPr lang="en-US" altLang="zh-TW" dirty="0"/>
              <a:t>GRANT </a:t>
            </a:r>
            <a:r>
              <a:rPr lang="zh-TW" altLang="en-US" dirty="0"/>
              <a:t>語句，以授與新帳戶存取您指定的每一個資料庫的權限。例如：</a:t>
            </a:r>
          </a:p>
          <a:p>
            <a:pPr lvl="1"/>
            <a:r>
              <a:rPr lang="en-US" altLang="zh-TW" dirty="0"/>
              <a:t>GRANT ALL PRIVILEGES ON db1.* TO '</a:t>
            </a:r>
            <a:r>
              <a:rPr lang="en-US" altLang="zh-TW" dirty="0" err="1"/>
              <a:t>new_user</a:t>
            </a:r>
            <a:r>
              <a:rPr lang="en-US" altLang="zh-TW" dirty="0"/>
              <a:t>'@'%';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3B55EB2-644F-4FCD-A713-083DB559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授與新帳戶存取您指定的每一個資料庫的權限</a:t>
            </a:r>
          </a:p>
        </p:txBody>
      </p:sp>
    </p:spTree>
    <p:extLst>
      <p:ext uri="{BB962C8B-B14F-4D97-AF65-F5344CB8AC3E}">
        <p14:creationId xmlns:p14="http://schemas.microsoft.com/office/powerpoint/2010/main" val="3761152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3568" y="1916832"/>
            <a:ext cx="8244916" cy="3528392"/>
          </a:xfrm>
        </p:spPr>
        <p:txBody>
          <a:bodyPr>
            <a:normAutofit/>
          </a:bodyPr>
          <a:lstStyle/>
          <a:p>
            <a:r>
              <a:rPr lang="zh-TW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新增會員</a:t>
            </a:r>
            <a:br>
              <a:rPr lang="en-US" altLang="zh-TW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zh-TW" altLang="en-US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1203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F065528-A2F7-41EE-9B51-ADF412121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執行 </a:t>
            </a:r>
            <a:r>
              <a:rPr lang="en-US" altLang="zh-TW" dirty="0"/>
              <a:t>FLUSH PRIVILEGES </a:t>
            </a:r>
            <a:r>
              <a:rPr lang="zh-TW" altLang="en-US" dirty="0"/>
              <a:t>語句，以使權限生效。例如：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  <a:highlight>
                  <a:srgbClr val="FFFF00"/>
                </a:highlight>
              </a:rPr>
              <a:t>FLUSH PRIVILEGES;</a:t>
            </a:r>
          </a:p>
          <a:p>
            <a:endParaRPr lang="en-US" altLang="zh-TW" dirty="0"/>
          </a:p>
          <a:p>
            <a:r>
              <a:rPr lang="en-US" altLang="zh-TW" dirty="0"/>
              <a:t>2. </a:t>
            </a:r>
            <a:r>
              <a:rPr lang="zh-TW" altLang="en-US" dirty="0"/>
              <a:t>使用新帳戶和密碼來連線到資料庫伺服器，並驗證您可以存取您指定的資料庫。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3B55EB2-644F-4FCD-A713-083DB559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授與新帳戶存取您指定的每一個資料庫的權限</a:t>
            </a:r>
          </a:p>
        </p:txBody>
      </p:sp>
    </p:spTree>
    <p:extLst>
      <p:ext uri="{BB962C8B-B14F-4D97-AF65-F5344CB8AC3E}">
        <p14:creationId xmlns:p14="http://schemas.microsoft.com/office/powerpoint/2010/main" val="22298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3568" y="1916832"/>
            <a:ext cx="8244916" cy="3528392"/>
          </a:xfrm>
        </p:spPr>
        <p:txBody>
          <a:bodyPr>
            <a:normAutofit/>
          </a:bodyPr>
          <a:lstStyle/>
          <a:p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想要新增一個帳戶，可以存取指定的 </a:t>
            </a: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 </a:t>
            </a:r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761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9B24B24-047D-40D2-B0D1-F018EC934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CREATE USER 'user1'@'%' IDENTIFIED BY '123@Ntut';</a:t>
            </a:r>
          </a:p>
          <a:p>
            <a:r>
              <a:rPr lang="en-US" altLang="zh-TW" dirty="0"/>
              <a:t>GRANT select ON firstdb.* TO 'user1'@'%';</a:t>
            </a:r>
          </a:p>
          <a:p>
            <a:r>
              <a:rPr lang="en-US" altLang="zh-TW" dirty="0"/>
              <a:t>FLUSH PRIVILEGES;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F8717B8-ACC2-42AF-8F81-BF8F3D964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en-US" dirty="0"/>
              <a:t>設定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810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9A4551D-CD8C-4BD8-BA3E-4F5A14DD4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1.</a:t>
            </a:r>
            <a:r>
              <a:rPr lang="zh-TW" altLang="en-US" dirty="0"/>
              <a:t>登入 </a:t>
            </a:r>
            <a:r>
              <a:rPr lang="en-US" altLang="zh-TW" dirty="0"/>
              <a:t>Azure </a:t>
            </a:r>
            <a:r>
              <a:rPr lang="zh-TW" altLang="en-US" dirty="0"/>
              <a:t>入口網站，並選取適用於 </a:t>
            </a:r>
            <a:r>
              <a:rPr lang="en-US" altLang="zh-TW" dirty="0"/>
              <a:t>MySQL </a:t>
            </a:r>
            <a:r>
              <a:rPr lang="zh-TW" altLang="en-US" dirty="0"/>
              <a:t>的 </a:t>
            </a:r>
            <a:r>
              <a:rPr lang="en-US" altLang="zh-TW" dirty="0"/>
              <a:t>Azure </a:t>
            </a:r>
            <a:r>
              <a:rPr lang="zh-TW" altLang="en-US" dirty="0"/>
              <a:t>資料庫 </a:t>
            </a:r>
            <a:r>
              <a:rPr lang="en-US" altLang="zh-TW" dirty="0"/>
              <a:t>- </a:t>
            </a:r>
            <a:r>
              <a:rPr lang="zh-TW" altLang="en-US" dirty="0"/>
              <a:t>彈性伺服器。</a:t>
            </a:r>
          </a:p>
          <a:p>
            <a:r>
              <a:rPr lang="en-US" altLang="zh-TW" dirty="0"/>
              <a:t>2. </a:t>
            </a:r>
            <a:r>
              <a:rPr lang="zh-TW" altLang="en-US" dirty="0"/>
              <a:t>在 </a:t>
            </a:r>
            <a:r>
              <a:rPr lang="en-US" altLang="zh-TW" dirty="0"/>
              <a:t>[</a:t>
            </a:r>
            <a:r>
              <a:rPr lang="zh-TW" altLang="en-US" dirty="0">
                <a:highlight>
                  <a:srgbClr val="FFFF00"/>
                </a:highlight>
              </a:rPr>
              <a:t>設定</a:t>
            </a:r>
            <a:r>
              <a:rPr lang="en-US" altLang="zh-TW" dirty="0"/>
              <a:t>] </a:t>
            </a:r>
            <a:r>
              <a:rPr lang="zh-TW" altLang="en-US" dirty="0"/>
              <a:t>下，選取 </a:t>
            </a:r>
            <a:r>
              <a:rPr lang="en-US" altLang="zh-TW" dirty="0"/>
              <a:t>[</a:t>
            </a:r>
            <a:r>
              <a:rPr lang="zh-TW" altLang="en-US" dirty="0">
                <a:highlight>
                  <a:srgbClr val="FFFF00"/>
                </a:highlight>
              </a:rPr>
              <a:t>連線安全性</a:t>
            </a:r>
            <a:r>
              <a:rPr lang="en-US" altLang="zh-TW" dirty="0"/>
              <a:t>]</a:t>
            </a:r>
          </a:p>
          <a:p>
            <a:pPr lvl="1"/>
            <a:r>
              <a:rPr lang="zh-TW" altLang="en-US" dirty="0"/>
              <a:t>確認您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已啟用</a:t>
            </a:r>
            <a:r>
              <a:rPr lang="en-US" altLang="zh-CN" dirty="0"/>
              <a:t>『</a:t>
            </a:r>
            <a:r>
              <a:rPr lang="zh-TW" altLang="en-US" dirty="0">
                <a:solidFill>
                  <a:srgbClr val="C00000"/>
                </a:solidFill>
              </a:rPr>
              <a:t>公用存取或私人存取的連線方法</a:t>
            </a:r>
            <a:r>
              <a:rPr lang="en-US" altLang="zh-CN" dirty="0"/>
              <a:t>』</a:t>
            </a:r>
            <a:endParaRPr lang="zh-TW" altLang="en-US" dirty="0"/>
          </a:p>
          <a:p>
            <a:r>
              <a:rPr lang="en-US" altLang="zh-TW" dirty="0"/>
              <a:t>3. </a:t>
            </a:r>
            <a:r>
              <a:rPr lang="zh-TW" altLang="en-US" dirty="0"/>
              <a:t>在 </a:t>
            </a:r>
            <a:r>
              <a:rPr lang="en-US" altLang="zh-TW" dirty="0"/>
              <a:t>[</a:t>
            </a:r>
            <a:r>
              <a:rPr lang="zh-TW" altLang="en-US" dirty="0">
                <a:highlight>
                  <a:srgbClr val="FFFF00"/>
                </a:highlight>
              </a:rPr>
              <a:t>防火牆規則</a:t>
            </a:r>
            <a:r>
              <a:rPr lang="en-US" altLang="zh-TW" dirty="0"/>
              <a:t>] </a:t>
            </a:r>
            <a:r>
              <a:rPr lang="zh-TW" altLang="en-US" dirty="0"/>
              <a:t>下</a:t>
            </a:r>
            <a:endParaRPr lang="en-US" altLang="zh-TW" dirty="0"/>
          </a:p>
          <a:p>
            <a:pPr lvl="1"/>
            <a:r>
              <a:rPr lang="zh-TW" altLang="en-US" dirty="0"/>
              <a:t>選取 </a:t>
            </a:r>
            <a:r>
              <a:rPr lang="en-US" altLang="zh-TW" dirty="0"/>
              <a:t>[</a:t>
            </a:r>
            <a:r>
              <a:rPr lang="zh-TW" altLang="en-US" dirty="0">
                <a:highlight>
                  <a:srgbClr val="FFFF00"/>
                </a:highlight>
              </a:rPr>
              <a:t>新增防火牆規則</a:t>
            </a:r>
            <a:r>
              <a:rPr lang="en-US" altLang="zh-TW" dirty="0"/>
              <a:t>]</a:t>
            </a:r>
            <a:r>
              <a:rPr lang="zh-TW" altLang="en-US" dirty="0"/>
              <a:t>，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C00000"/>
                </a:solidFill>
              </a:rPr>
              <a:t>並輸入您要新增的帳戶的 </a:t>
            </a:r>
            <a:r>
              <a:rPr lang="en-US" altLang="zh-TW" dirty="0">
                <a:solidFill>
                  <a:srgbClr val="C00000"/>
                </a:solidFill>
              </a:rPr>
              <a:t>IP </a:t>
            </a:r>
            <a:r>
              <a:rPr lang="zh-TW" altLang="en-US" dirty="0">
                <a:solidFill>
                  <a:srgbClr val="C00000"/>
                </a:solidFill>
              </a:rPr>
              <a:t>位址</a:t>
            </a:r>
            <a:r>
              <a:rPr lang="zh-TW" altLang="en-US" dirty="0"/>
              <a:t>或範圍。</a:t>
            </a:r>
            <a:endParaRPr lang="en-US" altLang="zh-TW" dirty="0"/>
          </a:p>
          <a:p>
            <a:pPr lvl="1"/>
            <a:r>
              <a:rPr lang="zh-TW" altLang="en-US" dirty="0"/>
              <a:t>這樣可以讓該帳戶通過防火牆，並連線到伺服器。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3EBDD17-A806-4653-B9B3-80D0F150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新增一個帳戶，可以存取</a:t>
            </a:r>
            <a:br>
              <a:rPr lang="en-US" altLang="zh-TW" dirty="0"/>
            </a:br>
            <a:r>
              <a:rPr lang="zh-TW" altLang="en-US" dirty="0"/>
              <a:t>指定的 </a:t>
            </a:r>
            <a:r>
              <a:rPr lang="en-US" altLang="zh-TW" dirty="0"/>
              <a:t>MySQL</a:t>
            </a:r>
            <a:r>
              <a:rPr lang="zh-CN" altLang="en-US" dirty="0"/>
              <a:t>的</a:t>
            </a:r>
            <a:r>
              <a:rPr lang="en-US" altLang="zh-CN" dirty="0"/>
              <a:t>7</a:t>
            </a:r>
            <a:r>
              <a:rPr lang="zh-CN" altLang="en-US" dirty="0"/>
              <a:t>個步驟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280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9A4551D-CD8C-4BD8-BA3E-4F5A14DD4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en-US" altLang="zh-TW" dirty="0"/>
              <a:t>.</a:t>
            </a:r>
            <a:r>
              <a:rPr lang="zh-TW" altLang="en-US" dirty="0"/>
              <a:t>使用</a:t>
            </a:r>
            <a:r>
              <a:rPr lang="en-US" altLang="zh-TW" dirty="0"/>
              <a:t>MySQL </a:t>
            </a:r>
            <a:r>
              <a:rPr lang="zh-TW" altLang="en-US" dirty="0"/>
              <a:t>用戶端工具</a:t>
            </a:r>
            <a:endParaRPr lang="en-US" altLang="zh-TW" dirty="0"/>
          </a:p>
          <a:p>
            <a:pPr lvl="1"/>
            <a:r>
              <a:rPr lang="zh-TW" altLang="en-US" dirty="0"/>
              <a:t>例</a:t>
            </a:r>
            <a:r>
              <a:rPr lang="zh-CN" altLang="en-US" dirty="0"/>
              <a:t>：</a:t>
            </a:r>
            <a:r>
              <a:rPr lang="en-US" altLang="zh-TW" dirty="0"/>
              <a:t>Workbench </a:t>
            </a:r>
            <a:r>
              <a:rPr lang="zh-TW" altLang="en-US" dirty="0"/>
              <a:t>或 </a:t>
            </a:r>
            <a:r>
              <a:rPr lang="en-US" altLang="zh-TW" dirty="0"/>
              <a:t>mysql.exe </a:t>
            </a:r>
            <a:r>
              <a:rPr lang="zh-TW" altLang="en-US" dirty="0"/>
              <a:t>來連線到伺服器。</a:t>
            </a:r>
            <a:endParaRPr lang="en-US" altLang="zh-TW" dirty="0"/>
          </a:p>
          <a:p>
            <a:pPr lvl="1"/>
            <a:r>
              <a:rPr lang="zh-CN" altLang="en-US" dirty="0"/>
              <a:t>輸入</a:t>
            </a:r>
            <a:r>
              <a:rPr lang="en-US" altLang="zh-CN" dirty="0"/>
              <a:t>『</a:t>
            </a:r>
            <a:r>
              <a:rPr lang="zh-TW" altLang="en-US" dirty="0"/>
              <a:t>系統管理員帳戶</a:t>
            </a:r>
            <a:r>
              <a:rPr lang="en-US" altLang="zh-CN" dirty="0"/>
              <a:t>』</a:t>
            </a:r>
            <a:r>
              <a:rPr lang="zh-TW" altLang="en-US" dirty="0"/>
              <a:t>和密碼，以及完整的伺服器名稱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3EBDD17-A806-4653-B9B3-80D0F150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新增一個帳戶，可以存取</a:t>
            </a:r>
            <a:br>
              <a:rPr lang="en-US" altLang="zh-TW" dirty="0"/>
            </a:br>
            <a:r>
              <a:rPr lang="zh-TW" altLang="en-US" dirty="0"/>
              <a:t>指定的 </a:t>
            </a:r>
            <a:r>
              <a:rPr lang="en-US" altLang="zh-TW" dirty="0"/>
              <a:t>MySQL</a:t>
            </a:r>
            <a:r>
              <a:rPr lang="zh-CN" altLang="en-US" dirty="0"/>
              <a:t>的</a:t>
            </a:r>
            <a:r>
              <a:rPr lang="en-US" altLang="zh-CN" dirty="0"/>
              <a:t>7</a:t>
            </a:r>
            <a:r>
              <a:rPr lang="zh-CN" altLang="en-US" dirty="0"/>
              <a:t>個步驟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949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9A4551D-CD8C-4BD8-BA3E-4F5A14DD4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en-US" altLang="zh-TW" dirty="0"/>
              <a:t>.</a:t>
            </a:r>
            <a:r>
              <a:rPr lang="zh-CN" altLang="en-US" dirty="0"/>
              <a:t>在</a:t>
            </a:r>
            <a:r>
              <a:rPr lang="en-US" altLang="zh-TW" dirty="0"/>
              <a:t>Workbench</a:t>
            </a:r>
            <a:r>
              <a:rPr lang="zh-CN" altLang="en-US" dirty="0"/>
              <a:t>執行</a:t>
            </a:r>
            <a:r>
              <a:rPr lang="en-US" altLang="zh-CN" dirty="0" err="1"/>
              <a:t>sql</a:t>
            </a:r>
            <a:r>
              <a:rPr lang="zh-CN" altLang="en-US" dirty="0"/>
              <a:t>指令：</a:t>
            </a:r>
            <a:endParaRPr lang="en-US" altLang="zh-CN" dirty="0"/>
          </a:p>
          <a:p>
            <a:pPr lvl="1"/>
            <a:r>
              <a:rPr lang="zh-TW" altLang="en-US" dirty="0"/>
              <a:t>執行 </a:t>
            </a:r>
            <a:r>
              <a:rPr lang="en-US" altLang="zh-TW" dirty="0"/>
              <a:t>CREATE USER </a:t>
            </a:r>
            <a:r>
              <a:rPr lang="zh-TW" altLang="en-US" dirty="0"/>
              <a:t>語句，以在伺服器上建立新的帳戶：</a:t>
            </a:r>
          </a:p>
          <a:p>
            <a:pPr lvl="1"/>
            <a:r>
              <a:rPr lang="en-US" altLang="zh-TW" dirty="0"/>
              <a:t>CREATE USER '</a:t>
            </a:r>
            <a:r>
              <a:rPr lang="en-US" altLang="zh-TW" dirty="0">
                <a:solidFill>
                  <a:srgbClr val="C00000"/>
                </a:solidFill>
                <a:highlight>
                  <a:srgbClr val="FFFF00"/>
                </a:highlight>
              </a:rPr>
              <a:t>user1</a:t>
            </a:r>
            <a:r>
              <a:rPr lang="en-US" altLang="zh-TW" dirty="0"/>
              <a:t>'@'</a:t>
            </a:r>
            <a:r>
              <a:rPr lang="en-US" altLang="zh-TW" dirty="0">
                <a:solidFill>
                  <a:srgbClr val="C00000"/>
                </a:solidFill>
                <a:highlight>
                  <a:srgbClr val="FFFF00"/>
                </a:highlight>
              </a:rPr>
              <a:t>%</a:t>
            </a:r>
            <a:r>
              <a:rPr lang="en-US" altLang="zh-TW" dirty="0"/>
              <a:t>' IDENTIFIED BY </a:t>
            </a:r>
            <a:r>
              <a:rPr lang="en-US" altLang="zh-TW" dirty="0">
                <a:solidFill>
                  <a:srgbClr val="C00000"/>
                </a:solidFill>
                <a:highlight>
                  <a:srgbClr val="FFFF00"/>
                </a:highlight>
              </a:rPr>
              <a:t>'123@</a:t>
            </a:r>
            <a:r>
              <a:rPr lang="en-US" altLang="zh-CN" dirty="0">
                <a:solidFill>
                  <a:srgbClr val="C00000"/>
                </a:solidFill>
                <a:highlight>
                  <a:srgbClr val="FFFF00"/>
                </a:highlight>
              </a:rPr>
              <a:t>N</a:t>
            </a:r>
            <a:r>
              <a:rPr lang="en-US" altLang="zh-TW" dirty="0">
                <a:solidFill>
                  <a:srgbClr val="C00000"/>
                </a:solidFill>
                <a:highlight>
                  <a:srgbClr val="FFFF00"/>
                </a:highlight>
              </a:rPr>
              <a:t>tut</a:t>
            </a:r>
            <a:r>
              <a:rPr lang="en-US" altLang="zh-TW" dirty="0"/>
              <a:t>';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3EBDD17-A806-4653-B9B3-80D0F150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新增一個帳戶，可以存取</a:t>
            </a:r>
            <a:br>
              <a:rPr lang="en-US" altLang="zh-TW" dirty="0"/>
            </a:br>
            <a:r>
              <a:rPr lang="zh-TW" altLang="en-US" dirty="0"/>
              <a:t>指定的 </a:t>
            </a:r>
            <a:r>
              <a:rPr lang="en-US" altLang="zh-TW" dirty="0"/>
              <a:t>MySQL</a:t>
            </a:r>
            <a:r>
              <a:rPr lang="zh-CN" altLang="en-US" dirty="0"/>
              <a:t>的</a:t>
            </a:r>
            <a:r>
              <a:rPr lang="en-US" altLang="zh-CN" dirty="0"/>
              <a:t>7</a:t>
            </a:r>
            <a:r>
              <a:rPr lang="zh-CN" altLang="en-US" dirty="0"/>
              <a:t>個步驟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774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F065528-A2F7-41EE-9B51-ADF412121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指令格式：</a:t>
            </a:r>
            <a:endParaRPr lang="en-US" altLang="zh-CN" dirty="0"/>
          </a:p>
          <a:p>
            <a:pPr lvl="1"/>
            <a:r>
              <a:rPr lang="en-US" altLang="zh-TW" dirty="0"/>
              <a:t>CREATE USER '</a:t>
            </a:r>
            <a:r>
              <a:rPr lang="en-US" altLang="zh-TW" dirty="0" err="1">
                <a:solidFill>
                  <a:srgbClr val="C00000"/>
                </a:solidFill>
                <a:highlight>
                  <a:srgbClr val="FFFF00"/>
                </a:highlight>
              </a:rPr>
              <a:t>username</a:t>
            </a:r>
            <a:r>
              <a:rPr lang="en-US" altLang="zh-TW" dirty="0" err="1"/>
              <a:t>'@'</a:t>
            </a:r>
            <a:r>
              <a:rPr lang="en-US" altLang="zh-TW" dirty="0" err="1">
                <a:solidFill>
                  <a:srgbClr val="C00000"/>
                </a:solidFill>
                <a:highlight>
                  <a:srgbClr val="FFFF00"/>
                </a:highlight>
              </a:rPr>
              <a:t>hostname</a:t>
            </a:r>
            <a:r>
              <a:rPr lang="en-US" altLang="zh-TW" dirty="0"/>
              <a:t>' IDENTIFIED BY '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密碼</a:t>
            </a:r>
            <a:r>
              <a:rPr lang="en-US" altLang="zh-TW" dirty="0"/>
              <a:t>';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hostname</a:t>
            </a:r>
            <a:r>
              <a:rPr lang="en-US" altLang="zh-TW" dirty="0"/>
              <a:t> </a:t>
            </a:r>
            <a:r>
              <a:rPr lang="zh-TW" altLang="en-US" dirty="0"/>
              <a:t>表示允許這帳號能從什麼地方連線到資料庫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種設定：</a:t>
            </a:r>
            <a:endParaRPr lang="en-US" altLang="zh-TW" dirty="0"/>
          </a:p>
          <a:p>
            <a:pPr lvl="2"/>
            <a:r>
              <a:rPr lang="en-US" altLang="zh-TW" dirty="0">
                <a:solidFill>
                  <a:srgbClr val="C00000"/>
                </a:solidFill>
              </a:rPr>
              <a:t>localhost</a:t>
            </a:r>
            <a:r>
              <a:rPr lang="en-US" altLang="zh-TW" dirty="0"/>
              <a:t> </a:t>
            </a:r>
            <a:r>
              <a:rPr lang="zh-TW" altLang="en-US" dirty="0"/>
              <a:t>表示只允許從本地端登入；</a:t>
            </a:r>
            <a:endParaRPr lang="en-US" altLang="zh-TW" dirty="0"/>
          </a:p>
          <a:p>
            <a:pPr lvl="2"/>
            <a:r>
              <a:rPr lang="en-US" altLang="zh-TW" dirty="0">
                <a:solidFill>
                  <a:srgbClr val="C00000"/>
                </a:solidFill>
              </a:rPr>
              <a:t>% </a:t>
            </a:r>
            <a:r>
              <a:rPr lang="zh-TW" altLang="en-US" dirty="0"/>
              <a:t>是萬用字元，表示允許從任何地方登入。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3B55EB2-644F-4FCD-A713-083DB559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effectLst/>
              </a:rPr>
              <a:t>建立資料庫使用者</a:t>
            </a:r>
            <a:r>
              <a:rPr lang="en-US" altLang="zh-CN" dirty="0" err="1">
                <a:effectLst/>
              </a:rPr>
              <a:t>sql</a:t>
            </a:r>
            <a:r>
              <a:rPr lang="zh-TW" altLang="en-US" dirty="0">
                <a:effectLst/>
              </a:rPr>
              <a:t>語法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61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F065528-A2F7-41EE-9B51-ADF412121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範例：</a:t>
            </a:r>
            <a:endParaRPr lang="en-US" altLang="zh-CN" dirty="0"/>
          </a:p>
          <a:p>
            <a:r>
              <a:rPr lang="en-US" altLang="zh-TW" dirty="0"/>
              <a:t>CREATE USER '</a:t>
            </a:r>
            <a:r>
              <a:rPr lang="en-US" altLang="zh-TW" dirty="0">
                <a:solidFill>
                  <a:srgbClr val="C00000"/>
                </a:solidFill>
                <a:highlight>
                  <a:srgbClr val="FFFF00"/>
                </a:highlight>
              </a:rPr>
              <a:t>mike</a:t>
            </a:r>
            <a:r>
              <a:rPr lang="en-US" altLang="zh-TW" dirty="0"/>
              <a:t>'@'</a:t>
            </a:r>
            <a:r>
              <a:rPr lang="en-US" altLang="zh-TW" dirty="0">
                <a:solidFill>
                  <a:srgbClr val="C00000"/>
                </a:solidFill>
                <a:highlight>
                  <a:srgbClr val="FFFF00"/>
                </a:highlight>
              </a:rPr>
              <a:t>%</a:t>
            </a:r>
            <a:r>
              <a:rPr lang="en-US" altLang="zh-TW" dirty="0"/>
              <a:t>' IDENTIFIED BY </a:t>
            </a:r>
            <a:r>
              <a:rPr lang="en-US" altLang="zh-TW" dirty="0">
                <a:solidFill>
                  <a:srgbClr val="C00000"/>
                </a:solidFill>
                <a:highlight>
                  <a:srgbClr val="FFFF00"/>
                </a:highlight>
              </a:rPr>
              <a:t>'hello123</a:t>
            </a:r>
            <a:r>
              <a:rPr lang="en-US" altLang="zh-TW" dirty="0"/>
              <a:t>';</a:t>
            </a:r>
          </a:p>
          <a:p>
            <a:pPr lvl="1"/>
            <a:r>
              <a:rPr lang="zh-TW" altLang="en-US" dirty="0"/>
              <a:t>建立新帳號 </a:t>
            </a:r>
            <a:r>
              <a:rPr lang="en-US" altLang="zh-TW" dirty="0"/>
              <a:t>mike </a:t>
            </a:r>
            <a:r>
              <a:rPr lang="zh-CN" altLang="en-US" dirty="0"/>
              <a:t>，</a:t>
            </a:r>
            <a:r>
              <a:rPr lang="zh-TW" altLang="en-US" dirty="0"/>
              <a:t>設定密碼為 </a:t>
            </a:r>
            <a:r>
              <a:rPr lang="en-US" altLang="zh-TW" dirty="0"/>
              <a:t>hello123</a:t>
            </a:r>
            <a:r>
              <a:rPr lang="zh-TW" altLang="en-US" dirty="0"/>
              <a:t>，</a:t>
            </a:r>
            <a:endParaRPr lang="en-US" altLang="zh-TW" dirty="0"/>
          </a:p>
          <a:p>
            <a:pPr lvl="1"/>
            <a:r>
              <a:rPr lang="en-US" altLang="zh-TW" dirty="0">
                <a:highlight>
                  <a:srgbClr val="FFFF00"/>
                </a:highlight>
              </a:rPr>
              <a:t>% </a:t>
            </a:r>
            <a:r>
              <a:rPr lang="zh-TW" altLang="en-US" dirty="0">
                <a:highlight>
                  <a:srgbClr val="FFFF00"/>
                </a:highlight>
              </a:rPr>
              <a:t>是萬用字元，表示允許從任何地方登入</a:t>
            </a:r>
            <a:endParaRPr lang="en-US" altLang="zh-TW" dirty="0">
              <a:highlight>
                <a:srgbClr val="FFFF00"/>
              </a:highlight>
            </a:endParaRPr>
          </a:p>
          <a:p>
            <a:pPr lvl="1"/>
            <a:r>
              <a:rPr lang="zh-TW" altLang="en-US" dirty="0"/>
              <a:t>允許從任何地方登入 </a:t>
            </a:r>
            <a:r>
              <a:rPr lang="en-US" altLang="zh-TW" dirty="0"/>
              <a:t>(</a:t>
            </a:r>
            <a:r>
              <a:rPr lang="zh-TW" altLang="en-US" dirty="0"/>
              <a:t>從本地端或遠端連線都可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注意！建立新帳號後，這帳號預設沒有權限可以對資料庫做任何事</a:t>
            </a:r>
            <a:endParaRPr lang="en-US" altLang="zh-TW" dirty="0"/>
          </a:p>
          <a:p>
            <a:pPr lvl="1"/>
            <a:r>
              <a:rPr lang="zh-CN" altLang="en-US" dirty="0"/>
              <a:t>下一步，</a:t>
            </a:r>
            <a:r>
              <a:rPr lang="zh-TW" altLang="en-US" dirty="0"/>
              <a:t>必須授與資料庫使用權限給這帳號。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3B55EB2-644F-4FCD-A713-083DB559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effectLst/>
              </a:rPr>
              <a:t>建立資料庫使用者</a:t>
            </a:r>
            <a:r>
              <a:rPr lang="en-US" altLang="zh-CN" dirty="0" err="1">
                <a:effectLst/>
              </a:rPr>
              <a:t>sql</a:t>
            </a:r>
            <a:r>
              <a:rPr lang="zh-TW" altLang="en-US" dirty="0">
                <a:effectLst/>
              </a:rPr>
              <a:t>語法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357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3568" y="1916832"/>
            <a:ext cx="8244916" cy="3528392"/>
          </a:xfrm>
        </p:spPr>
        <p:txBody>
          <a:bodyPr>
            <a:normAutofit/>
          </a:bodyPr>
          <a:lstStyle/>
          <a:p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Azure </a:t>
            </a:r>
            <a:r>
              <a:rPr lang="en-US" altLang="zh-TW" sz="6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的新增會員</a:t>
            </a:r>
            <a:b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密碼格式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規定</a:t>
            </a:r>
          </a:p>
        </p:txBody>
      </p:sp>
    </p:spTree>
    <p:extLst>
      <p:ext uri="{BB962C8B-B14F-4D97-AF65-F5344CB8AC3E}">
        <p14:creationId xmlns:p14="http://schemas.microsoft.com/office/powerpoint/2010/main" val="3508058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95ECC9E-3162-4EF2-8ABD-AA3BC5C1F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 </a:t>
            </a:r>
            <a:r>
              <a:rPr lang="zh-TW" altLang="en-US" dirty="0"/>
              <a:t>密碼長度必須介於 </a:t>
            </a:r>
            <a:r>
              <a:rPr lang="en-US" altLang="zh-TW" dirty="0">
                <a:solidFill>
                  <a:srgbClr val="C00000"/>
                </a:solidFill>
                <a:highlight>
                  <a:srgbClr val="FFFF00"/>
                </a:highlight>
              </a:rPr>
              <a:t>8 </a:t>
            </a:r>
            <a:r>
              <a:rPr lang="zh-CN" altLang="en-US" dirty="0"/>
              <a:t>～</a:t>
            </a:r>
            <a:r>
              <a:rPr lang="zh-TW" altLang="en-US" dirty="0"/>
              <a:t> </a:t>
            </a:r>
            <a:r>
              <a:rPr lang="en-US" altLang="zh-TW" dirty="0"/>
              <a:t>128 </a:t>
            </a:r>
            <a:r>
              <a:rPr lang="zh-TW" altLang="en-US" dirty="0"/>
              <a:t>個字元之間</a:t>
            </a:r>
          </a:p>
          <a:p>
            <a:r>
              <a:rPr lang="en-US" altLang="zh-TW" dirty="0"/>
              <a:t>  </a:t>
            </a:r>
            <a:r>
              <a:rPr lang="zh-TW" altLang="en-US" dirty="0"/>
              <a:t>密碼必須包含至少三種以下類型的字元：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大寫字母、小寫字母、數字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非字母數字字元</a:t>
            </a:r>
          </a:p>
          <a:p>
            <a:r>
              <a:rPr lang="zh-TW" altLang="en-US" dirty="0"/>
              <a:t>密碼不能包含使用者名稱的部分</a:t>
            </a:r>
          </a:p>
          <a:p>
            <a:r>
              <a:rPr lang="en-US" altLang="zh-TW" dirty="0"/>
              <a:t> </a:t>
            </a:r>
            <a:r>
              <a:rPr lang="zh-TW" altLang="en-US" dirty="0"/>
              <a:t>密碼不能包含常見的弱密碼，例如 </a:t>
            </a:r>
            <a:r>
              <a:rPr lang="en-US" altLang="zh-TW" dirty="0"/>
              <a:t>password</a:t>
            </a:r>
            <a:r>
              <a:rPr lang="zh-TW" altLang="en-US" dirty="0"/>
              <a:t>、</a:t>
            </a:r>
            <a:r>
              <a:rPr lang="en-US" altLang="zh-TW" dirty="0"/>
              <a:t>123456</a:t>
            </a:r>
            <a:r>
              <a:rPr lang="zh-TW" altLang="en-US" dirty="0"/>
              <a:t>、</a:t>
            </a:r>
            <a:r>
              <a:rPr lang="en-US" altLang="zh-TW" dirty="0"/>
              <a:t>qwerty </a:t>
            </a:r>
            <a:r>
              <a:rPr lang="zh-TW" altLang="en-US" dirty="0"/>
              <a:t>等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055299-0912-411E-B3C9-769C5F12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/>
              <a:t>Azure </a:t>
            </a:r>
            <a:r>
              <a:rPr lang="en-US" altLang="zh-TW" sz="4000" dirty="0" err="1"/>
              <a:t>mysql</a:t>
            </a:r>
            <a:r>
              <a:rPr lang="en-US" altLang="zh-TW" sz="4000" dirty="0"/>
              <a:t> </a:t>
            </a:r>
            <a:r>
              <a:rPr lang="zh-TW" altLang="en-US" sz="4000" dirty="0"/>
              <a:t>資料庫的新增會員，</a:t>
            </a:r>
            <a:br>
              <a:rPr lang="en-US" altLang="zh-TW" sz="4000" dirty="0"/>
            </a:br>
            <a:r>
              <a:rPr lang="zh-TW" altLang="en-US" sz="4000" dirty="0"/>
              <a:t>密碼格式</a:t>
            </a:r>
            <a:r>
              <a:rPr lang="zh-CN" altLang="en-US" sz="4000" dirty="0"/>
              <a:t>的</a:t>
            </a:r>
            <a:r>
              <a:rPr lang="zh-TW" altLang="en-US" sz="4000" dirty="0"/>
              <a:t>規定</a:t>
            </a:r>
          </a:p>
        </p:txBody>
      </p:sp>
    </p:spTree>
    <p:extLst>
      <p:ext uri="{BB962C8B-B14F-4D97-AF65-F5344CB8AC3E}">
        <p14:creationId xmlns:p14="http://schemas.microsoft.com/office/powerpoint/2010/main" val="3371697468"/>
      </p:ext>
    </p:extLst>
  </p:cSld>
  <p:clrMapOvr>
    <a:masterClrMapping/>
  </p:clrMapOvr>
</p:sld>
</file>

<file path=ppt/theme/theme1.xml><?xml version="1.0" encoding="utf-8"?>
<a:theme xmlns:a="http://schemas.openxmlformats.org/drawingml/2006/main" name="EdBackToSchl(2)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A3A1A-66C2-44A9-B26B-C232E3FA40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EdBackToSchl(2)</Template>
  <TotalTime>0</TotalTime>
  <Words>690</Words>
  <Application>Microsoft Office PowerPoint</Application>
  <PresentationFormat>如螢幕大小 (4:3)</PresentationFormat>
  <Paragraphs>85</Paragraphs>
  <Slides>20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Segoe Condensed</vt:lpstr>
      <vt:lpstr>微軟正黑體</vt:lpstr>
      <vt:lpstr>Arial</vt:lpstr>
      <vt:lpstr>Bookman Old Style</vt:lpstr>
      <vt:lpstr>Calibri</vt:lpstr>
      <vt:lpstr>EdBackToSchl(2)</vt:lpstr>
      <vt:lpstr>台北科技大學，經管系，陳擎文</vt:lpstr>
      <vt:lpstr>PowerPoint 簡報</vt:lpstr>
      <vt:lpstr>新增一個帳戶，可以存取 指定的 MySQL的7個步驟</vt:lpstr>
      <vt:lpstr>新增一個帳戶，可以存取 指定的 MySQL的7個步驟</vt:lpstr>
      <vt:lpstr>新增一個帳戶，可以存取 指定的 MySQL的7個步驟</vt:lpstr>
      <vt:lpstr>建立資料庫使用者sql語法 </vt:lpstr>
      <vt:lpstr>建立資料庫使用者sql語法 </vt:lpstr>
      <vt:lpstr>PowerPoint 簡報</vt:lpstr>
      <vt:lpstr>Azure mysql 資料庫的新增會員， 密碼格式的規定</vt:lpstr>
      <vt:lpstr>PowerPoint 簡報</vt:lpstr>
      <vt:lpstr>授與新帳戶存取您指定的每一個資料庫的權限</vt:lpstr>
      <vt:lpstr>PowerPoint 簡報</vt:lpstr>
      <vt:lpstr>Grant指令： 設定某user對某資料表的權限</vt:lpstr>
      <vt:lpstr>Grant指令： 設定某user對某資料表的權限</vt:lpstr>
      <vt:lpstr>Grant指令： 設定某user對某資料表的權限</vt:lpstr>
      <vt:lpstr>PowerPoint 簡報</vt:lpstr>
      <vt:lpstr>授與新帳戶存取您指定的每一個資料庫的權限</vt:lpstr>
      <vt:lpstr>PowerPoint 簡報</vt:lpstr>
      <vt:lpstr>授與新帳戶存取您指定的每一個資料庫的權限</vt:lpstr>
      <vt:lpstr>Final設定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2012-02-02T03:26:32Z</dcterms:created>
  <dcterms:modified xsi:type="dcterms:W3CDTF">2023-08-27T19:44:00Z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TC101659619990</vt:lpwstr>
  </property>
</Properties>
</file>