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565" r:id="rId3"/>
    <p:sldId id="719" r:id="rId4"/>
    <p:sldId id="852" r:id="rId5"/>
    <p:sldId id="853" r:id="rId6"/>
    <p:sldId id="854" r:id="rId7"/>
    <p:sldId id="453" r:id="rId8"/>
    <p:sldId id="454" r:id="rId9"/>
    <p:sldId id="459" r:id="rId10"/>
    <p:sldId id="460" r:id="rId11"/>
    <p:sldId id="461" r:id="rId12"/>
    <p:sldId id="462" r:id="rId13"/>
    <p:sldId id="855" r:id="rId14"/>
    <p:sldId id="857" r:id="rId15"/>
    <p:sldId id="859" r:id="rId16"/>
    <p:sldId id="856" r:id="rId17"/>
    <p:sldId id="858" r:id="rId18"/>
    <p:sldId id="860" r:id="rId19"/>
    <p:sldId id="861" r:id="rId20"/>
    <p:sldId id="862" r:id="rId21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 autoAdjust="0"/>
    <p:restoredTop sz="93977" autoAdjust="0"/>
  </p:normalViewPr>
  <p:slideViewPr>
    <p:cSldViewPr>
      <p:cViewPr varScale="1">
        <p:scale>
          <a:sx n="68" d="100"/>
          <a:sy n="68" d="100"/>
        </p:scale>
        <p:origin x="107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7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472DD5C-B6A9-4714-908F-0B8F74738B98}" type="datetimeFigureOut">
              <a:rPr lang="en-US" altLang="zh-TW" smtClean="0"/>
              <a:pPr/>
              <a:t>8/23/2023</a:t>
            </a:fld>
            <a:endParaRPr lang="zh-TW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1C90DE-A98B-4173-B17E-434F189FC4DB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193366E8-8A22-4400-BBA2-8D322280A6E8}" type="datetimeFigureOut">
              <a:rPr lang="zh-TW" altLang="en-US"/>
              <a:pPr/>
              <a:t>2023/8/23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3792D2CF-A01B-4515-8B40-3DC34258267A}" type="slidenum">
              <a:rPr/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83075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2781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5582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 latinLnBrk="0">
              <a:buNone/>
              <a:defRPr lang="zh-TW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>
            <a:lvl1pPr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4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4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3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3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0" y="152400"/>
            <a:ext cx="9036496" cy="1265238"/>
          </a:xfrm>
        </p:spPr>
        <p:txBody>
          <a:bodyPr>
            <a:normAutofit/>
          </a:bodyPr>
          <a:lstStyle>
            <a:lvl1pPr algn="ctr">
              <a:defRPr sz="5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 latinLnBrk="0">
              <a:buNone/>
              <a:defRPr lang="zh-TW" sz="2800">
                <a:solidFill>
                  <a:schemeClr val="tx1"/>
                </a:solidFill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2023/8/23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2023/8/23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2023/8/23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2023/8/23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 latinLnBrk="0">
              <a:defRPr lang="zh-TW" sz="3200">
                <a:solidFill>
                  <a:schemeClr val="tx1"/>
                </a:solidFill>
              </a:defRPr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lvl6pPr>
              <a:defRPr lang="zh-TW" sz="2000"/>
            </a:lvl6pPr>
            <a:lvl7pPr>
              <a:defRPr lang="zh-TW" sz="2000"/>
            </a:lvl7pPr>
            <a:lvl8pPr>
              <a:defRPr lang="zh-TW" sz="2000"/>
            </a:lvl8pPr>
            <a:lvl9pPr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2023/8/23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 latinLnBrk="0">
              <a:defRPr lang="zh-TW"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>
              <a:buNone/>
              <a:defRPr lang="zh-TW" sz="2800"/>
            </a:lvl2pPr>
            <a:lvl3pPr marL="914400" indent="0">
              <a:buNone/>
              <a:defRPr lang="zh-TW" sz="2400"/>
            </a:lvl3pPr>
            <a:lvl4pPr marL="1371600" indent="0">
              <a:buNone/>
              <a:defRPr lang="zh-TW" sz="2000"/>
            </a:lvl4pPr>
            <a:lvl5pPr marL="1828800" indent="0">
              <a:buNone/>
              <a:defRPr lang="zh-TW" sz="2000"/>
            </a:lvl5pPr>
            <a:lvl6pPr marL="2286000" indent="0">
              <a:buNone/>
              <a:defRPr lang="zh-TW" sz="2000"/>
            </a:lvl6pPr>
            <a:lvl7pPr marL="2743200" indent="0">
              <a:buNone/>
              <a:defRPr lang="zh-TW" sz="2000"/>
            </a:lvl7pPr>
            <a:lvl8pPr marL="3200400" indent="0">
              <a:buNone/>
              <a:defRPr lang="zh-TW" sz="2000"/>
            </a:lvl8pPr>
            <a:lvl9pPr marL="3657600" indent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2023/8/23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zh-TW" altLang="en-US"/>
              <a:pPr/>
              <a:t>2023/8/23</a:t>
            </a:fld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cupun.site/lecture/pandas/example/resource/questionnaire-chi-pre-4col.xls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67727" y="1817687"/>
            <a:ext cx="8424936" cy="2376264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把</a:t>
            </a:r>
            <a:r>
              <a:rPr lang="en-US" altLang="zh-CN" sz="6000" b="1" dirty="0">
                <a:latin typeface="微軟正黑體" pitchFamily="34" charset="-120"/>
                <a:ea typeface="微軟正黑體" pitchFamily="34" charset="-120"/>
              </a:rPr>
              <a:t>csv</a:t>
            </a: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資料匯入到</a:t>
            </a:r>
            <a:r>
              <a:rPr lang="en-US" altLang="zh-TW" sz="6000" b="1" dirty="0">
                <a:latin typeface="微軟正黑體" pitchFamily="34" charset="-120"/>
                <a:ea typeface="微軟正黑體" pitchFamily="34" charset="-120"/>
              </a:rPr>
              <a:t>Azure </a:t>
            </a:r>
            <a:r>
              <a:rPr lang="en-US" altLang="zh-CN" sz="6000" b="1" dirty="0" err="1">
                <a:latin typeface="微軟正黑體" pitchFamily="34" charset="-120"/>
                <a:ea typeface="微軟正黑體" pitchFamily="34" charset="-120"/>
              </a:rPr>
              <a:t>mySQL</a:t>
            </a: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資料表</a:t>
            </a:r>
            <a:endParaRPr lang="zh-TW" altLang="en-US" sz="6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>
          <a:xfrm>
            <a:off x="793995" y="5013176"/>
            <a:ext cx="7772400" cy="1362075"/>
          </a:xfrm>
        </p:spPr>
        <p:txBody>
          <a:bodyPr/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台北科技大學，經管系，陳擎文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629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5F039D5-DDD1-4C24-9CBA-93DEDAE2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16632"/>
            <a:ext cx="9036496" cy="1265238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步驟</a:t>
            </a:r>
            <a:r>
              <a:rPr lang="en-US" altLang="zh-CN" sz="3600" dirty="0"/>
              <a:t>4</a:t>
            </a:r>
            <a:r>
              <a:rPr lang="zh-CN" altLang="en-US" sz="3600" dirty="0"/>
              <a:t>：有欄位名稱數據</a:t>
            </a:r>
            <a:r>
              <a:rPr lang="en-US" altLang="zh-CN" sz="3600" dirty="0">
                <a:sym typeface="Wingdings" panose="05000000000000000000" pitchFamily="2" charset="2"/>
              </a:rPr>
              <a:t></a:t>
            </a:r>
            <a:br>
              <a:rPr lang="en-US" altLang="zh-CN" sz="3600" dirty="0">
                <a:sym typeface="Wingdings" panose="05000000000000000000" pitchFamily="2" charset="2"/>
              </a:rPr>
            </a:br>
            <a:r>
              <a:rPr lang="zh-CN" altLang="en-US" sz="2800" dirty="0">
                <a:sym typeface="Wingdings" panose="05000000000000000000" pitchFamily="2" charset="2"/>
              </a:rPr>
              <a:t>選取檔案</a:t>
            </a:r>
            <a:endParaRPr lang="en-US" altLang="zh-CN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8683C7F-F593-41B6-B189-599A3BD29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791" y="1988840"/>
            <a:ext cx="9939581" cy="437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89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5F039D5-DDD1-4C24-9CBA-93DEDAE2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16632"/>
            <a:ext cx="9036496" cy="1265238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步驟</a:t>
            </a:r>
            <a:r>
              <a:rPr lang="en-US" altLang="zh-CN" sz="3600" dirty="0"/>
              <a:t>4</a:t>
            </a:r>
            <a:r>
              <a:rPr lang="zh-CN" altLang="en-US" sz="3600" dirty="0"/>
              <a:t>：有欄位名稱數據</a:t>
            </a:r>
            <a:r>
              <a:rPr lang="en-US" altLang="zh-CN" sz="3600" dirty="0">
                <a:sym typeface="Wingdings" panose="05000000000000000000" pitchFamily="2" charset="2"/>
              </a:rPr>
              <a:t></a:t>
            </a:r>
            <a:br>
              <a:rPr lang="en-US" altLang="zh-CN" sz="3600" dirty="0">
                <a:sym typeface="Wingdings" panose="05000000000000000000" pitchFamily="2" charset="2"/>
              </a:rPr>
            </a:br>
            <a:r>
              <a:rPr lang="zh-CN" altLang="en-US" sz="2800" dirty="0">
                <a:sym typeface="Wingdings" panose="05000000000000000000" pitchFamily="2" charset="2"/>
              </a:rPr>
              <a:t>設定匯入後的資料表名稱：</a:t>
            </a:r>
            <a:r>
              <a:rPr lang="zh-CN" altLang="en-US" sz="2800" dirty="0">
                <a:solidFill>
                  <a:srgbClr val="C0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問卷</a:t>
            </a:r>
            <a:endParaRPr lang="en-US" altLang="zh-CN" sz="2800" b="1" dirty="0">
              <a:solidFill>
                <a:srgbClr val="C00000"/>
              </a:solidFill>
              <a:highlight>
                <a:srgbClr val="FFFF00"/>
              </a:highlight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F515B6F-5663-4748-8DE2-A97FA2E87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060848"/>
            <a:ext cx="7333239" cy="413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70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895186B-5540-4821-9839-3B75D1991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A39E738-7AC0-455C-BBFB-F9FD37B7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Workbenc</a:t>
            </a:r>
            <a:r>
              <a:rPr lang="zh-CN" altLang="en-US" dirty="0"/>
              <a:t>匯入資料不穩定</a:t>
            </a:r>
            <a:br>
              <a:rPr lang="en-US" altLang="zh-CN" dirty="0"/>
            </a:br>
            <a:r>
              <a:rPr lang="zh-CN" altLang="en-US" dirty="0"/>
              <a:t>很容易發生錯誤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3BA38A-C79C-424C-8F0F-8A8FE6DB5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98137"/>
            <a:ext cx="6917425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41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93D4A50-5D9C-475F-B997-0FBD78481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若是匯入時的格式不對，可以匯入後，再用指令來修改</a:t>
            </a:r>
            <a:endParaRPr lang="en-US" altLang="zh-CN" dirty="0"/>
          </a:p>
          <a:p>
            <a:pPr lvl="1"/>
            <a:r>
              <a:rPr lang="en-US" altLang="zh-TW" dirty="0">
                <a:solidFill>
                  <a:srgbClr val="7030A0"/>
                </a:solidFill>
              </a:rPr>
              <a:t>ALTER TABLE </a:t>
            </a:r>
            <a:r>
              <a:rPr lang="zh-TW" altLang="en-US" dirty="0">
                <a:solidFill>
                  <a:srgbClr val="7030A0"/>
                </a:solidFill>
              </a:rPr>
              <a:t>經管</a:t>
            </a:r>
            <a:r>
              <a:rPr lang="en-US" altLang="zh-TW" dirty="0">
                <a:solidFill>
                  <a:srgbClr val="7030A0"/>
                </a:solidFill>
              </a:rPr>
              <a:t>3a MODIFY COLUMN </a:t>
            </a:r>
            <a:r>
              <a:rPr lang="zh-TW" altLang="en-US" dirty="0">
                <a:solidFill>
                  <a:srgbClr val="7030A0"/>
                </a:solidFill>
              </a:rPr>
              <a:t>生日 </a:t>
            </a:r>
            <a:r>
              <a:rPr lang="en-US" altLang="zh-TW" err="1">
                <a:solidFill>
                  <a:srgbClr val="7030A0"/>
                </a:solidFill>
              </a:rPr>
              <a:t>datetime</a:t>
            </a:r>
            <a:r>
              <a:rPr lang="en-US" altLang="zh-TW">
                <a:solidFill>
                  <a:srgbClr val="7030A0"/>
                </a:solidFill>
              </a:rPr>
              <a:t>;</a:t>
            </a:r>
          </a:p>
          <a:p>
            <a:pPr lvl="1"/>
            <a:r>
              <a:rPr lang="en-US" altLang="zh-TW">
                <a:solidFill>
                  <a:srgbClr val="7030A0"/>
                </a:solidFill>
              </a:rPr>
              <a:t>describe </a:t>
            </a:r>
            <a:r>
              <a:rPr lang="en-US" altLang="zh-TW" dirty="0" err="1">
                <a:solidFill>
                  <a:srgbClr val="7030A0"/>
                </a:solidFill>
              </a:rPr>
              <a:t>firstdb</a:t>
            </a:r>
            <a:r>
              <a:rPr lang="en-US" altLang="zh-TW" dirty="0">
                <a:solidFill>
                  <a:srgbClr val="7030A0"/>
                </a:solidFill>
              </a:rPr>
              <a:t>.</a:t>
            </a:r>
            <a:r>
              <a:rPr lang="zh-TW" altLang="en-US" dirty="0">
                <a:solidFill>
                  <a:srgbClr val="7030A0"/>
                </a:solidFill>
              </a:rPr>
              <a:t>經管</a:t>
            </a:r>
            <a:r>
              <a:rPr lang="en-US" altLang="zh-TW" dirty="0">
                <a:solidFill>
                  <a:srgbClr val="7030A0"/>
                </a:solidFill>
              </a:rPr>
              <a:t>3a;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C268B7-3C65-4467-80DA-FE2FB119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Workbenc</a:t>
            </a:r>
            <a:r>
              <a:rPr lang="zh-CN" altLang="en-US" dirty="0"/>
              <a:t>匯入資料不穩定</a:t>
            </a:r>
            <a:br>
              <a:rPr lang="en-US" altLang="zh-CN" dirty="0"/>
            </a:br>
            <a:r>
              <a:rPr lang="zh-CN" altLang="en-US" dirty="0"/>
              <a:t>很容易發生錯誤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8136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96DA094-EEC4-4347-8FF6-45A161EA7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修改資料表名稱</a:t>
            </a:r>
            <a:endParaRPr lang="en-US" altLang="zh-CN" dirty="0"/>
          </a:p>
          <a:p>
            <a:pPr lvl="1"/>
            <a:r>
              <a:rPr lang="en-US" altLang="zh-TW" dirty="0"/>
              <a:t>rename table employee to </a:t>
            </a:r>
            <a:r>
              <a:rPr lang="en-US" altLang="zh-TW" dirty="0" err="1"/>
              <a:t>bookEmployee</a:t>
            </a:r>
            <a:r>
              <a:rPr lang="en-US" altLang="zh-TW" dirty="0"/>
              <a:t>;</a:t>
            </a:r>
          </a:p>
          <a:p>
            <a:pPr lvl="1"/>
            <a:r>
              <a:rPr lang="en-US" altLang="zh-TW" dirty="0"/>
              <a:t>rename table `order` to </a:t>
            </a:r>
            <a:r>
              <a:rPr lang="en-US" altLang="zh-TW" dirty="0" err="1"/>
              <a:t>bookOrder</a:t>
            </a:r>
            <a:r>
              <a:rPr lang="en-US" altLang="zh-TW" dirty="0"/>
              <a:t>;</a:t>
            </a:r>
          </a:p>
          <a:p>
            <a:r>
              <a:rPr lang="zh-CN" altLang="en-US" dirty="0"/>
              <a:t>建立資料庫</a:t>
            </a:r>
            <a:endParaRPr lang="en-US" altLang="zh-CN" dirty="0"/>
          </a:p>
          <a:p>
            <a:pPr lvl="1"/>
            <a:r>
              <a:rPr lang="en-US" altLang="zh-TW" dirty="0"/>
              <a:t>create database `orders`;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80E2C06-1D5A-49A9-964E-AB0B1C813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357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B20E608-D86A-4A60-AD72-38297B839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A8176BF-76BF-47FB-ADB6-8BEF59CE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 err="1"/>
              <a:t>Workbenc</a:t>
            </a:r>
            <a:r>
              <a:rPr lang="zh-CN" altLang="en-US" sz="4000" dirty="0"/>
              <a:t>匯入</a:t>
            </a:r>
            <a:r>
              <a:rPr lang="en-US" altLang="zh-CN" sz="4000" dirty="0"/>
              <a:t>Azure</a:t>
            </a:r>
            <a:r>
              <a:rPr lang="zh-CN" altLang="en-US" sz="4000" dirty="0"/>
              <a:t>雲端很慢，經常要等幾分鐘，甚至更久</a:t>
            </a:r>
            <a:r>
              <a:rPr lang="en-US" altLang="zh-CN" sz="4000" dirty="0"/>
              <a:t>30</a:t>
            </a:r>
            <a:r>
              <a:rPr lang="zh-CN" altLang="en-US" sz="4000" dirty="0"/>
              <a:t>分鐘</a:t>
            </a:r>
            <a:endParaRPr lang="zh-TW" altLang="en-US" sz="4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C4ABC3C-BB8E-413D-94FD-4B3566783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94796"/>
            <a:ext cx="6810241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23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C23E479-9476-4F68-81D0-19CB89091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189CD8D-0982-4A11-AA81-20D5317A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結果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E4CB348-50E6-4DDC-ABD9-7E12FBCEF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810006"/>
            <a:ext cx="4918289" cy="483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4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628800"/>
            <a:ext cx="8244916" cy="3816424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若是匯入</a:t>
            </a:r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出現錯誤訊息：</a:t>
            </a:r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800" dirty="0"/>
              <a:t>Cp950 can not decode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4961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3E6CD4E-9044-40F1-9F70-491BB2D35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C2151BD-214E-451A-A05E-48ADC2C9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Cp950 can not decode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307F973-E628-4A94-AC1D-D3985895D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6" y="1700808"/>
            <a:ext cx="9077127" cy="434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50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7EB9CA6-ADAB-4247-B36F-ABB65750F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3131840" cy="5257800"/>
          </a:xfrm>
        </p:spPr>
        <p:txBody>
          <a:bodyPr/>
          <a:lstStyle/>
          <a:p>
            <a:r>
              <a:rPr lang="en-US" altLang="zh-TW" dirty="0"/>
              <a:t>1.</a:t>
            </a:r>
            <a:r>
              <a:rPr lang="zh-CN" altLang="en-US" dirty="0"/>
              <a:t>用記事本打開</a:t>
            </a:r>
            <a:r>
              <a:rPr lang="en-US" altLang="zh-CN" dirty="0"/>
              <a:t>csv</a:t>
            </a:r>
          </a:p>
          <a:p>
            <a:r>
              <a:rPr lang="en-US" altLang="zh-TW" dirty="0"/>
              <a:t>2.</a:t>
            </a:r>
            <a:r>
              <a:rPr lang="zh-CN" altLang="en-US" dirty="0"/>
              <a:t>另存新檔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格式：</a:t>
            </a:r>
            <a:r>
              <a:rPr lang="en-US" altLang="zh-CN" dirty="0">
                <a:solidFill>
                  <a:srgbClr val="C0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ANSI</a:t>
            </a:r>
            <a:endParaRPr lang="zh-TW" altLang="en-US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3BD2E97-845D-4C49-A7F9-683ABC0F2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原因：要把</a:t>
            </a:r>
            <a:r>
              <a:rPr lang="en-US" altLang="zh-CN" dirty="0"/>
              <a:t>csv</a:t>
            </a:r>
            <a:r>
              <a:rPr lang="zh-CN" altLang="en-US" dirty="0"/>
              <a:t>格式儲存為</a:t>
            </a:r>
            <a:r>
              <a:rPr lang="en-US" altLang="zh-CN" dirty="0"/>
              <a:t>ANSI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0E2F8D1-1C57-4512-8B4A-1A406CB19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616" y="2267524"/>
            <a:ext cx="6104762" cy="4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5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628800"/>
            <a:ext cx="8244916" cy="3816424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如何把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excel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匯入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Azure </a:t>
            </a: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 </a:t>
            </a:r>
          </a:p>
          <a:p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76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1420CF0-4BBF-445C-98C0-2C6C811BC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下載問卷調查檔案：</a:t>
            </a:r>
            <a:endParaRPr lang="en-US" altLang="zh-CN" dirty="0"/>
          </a:p>
          <a:p>
            <a:pPr lvl="1"/>
            <a:r>
              <a:rPr lang="zh-TW" altLang="en-US" dirty="0">
                <a:effectLst/>
              </a:rPr>
              <a:t>檔案：</a:t>
            </a:r>
            <a:r>
              <a:rPr lang="en-US" altLang="zh-TW" sz="3200" dirty="0">
                <a:effectLst/>
                <a:hlinkClick r:id="rId2"/>
              </a:rPr>
              <a:t>https://acupun.site/lecture/pandas/example/resource/questionnaire-chi-pre-4col.xlsx</a:t>
            </a:r>
            <a:endParaRPr lang="en-US" altLang="zh-TW" sz="3200" dirty="0">
              <a:effectLst/>
            </a:endParaRPr>
          </a:p>
          <a:p>
            <a:pPr lvl="1"/>
            <a:r>
              <a:rPr lang="zh-TW" altLang="en-US" dirty="0">
                <a:effectLst/>
              </a:rPr>
              <a:t>資料表：行銷活動問卷</a:t>
            </a:r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66D264D-CB48-405A-8121-8292767F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已知：有一組</a:t>
            </a:r>
            <a:r>
              <a:rPr lang="en-US" altLang="zh-CN" dirty="0"/>
              <a:t>excel</a:t>
            </a:r>
            <a:r>
              <a:rPr lang="zh-CN" altLang="en-US" dirty="0"/>
              <a:t>資料數據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453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F709038-A8C5-4557-9ACB-0039A474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1.</a:t>
            </a:r>
            <a:r>
              <a:rPr lang="zh-CN" altLang="en-US" sz="3600" dirty="0"/>
              <a:t>若要匯入</a:t>
            </a:r>
            <a:r>
              <a:rPr lang="en-US" altLang="zh-CN" sz="3600" dirty="0">
                <a:solidFill>
                  <a:srgbClr val="C00000"/>
                </a:solidFill>
                <a:highlight>
                  <a:srgbClr val="FFFF00"/>
                </a:highlight>
              </a:rPr>
              <a:t>workbench</a:t>
            </a:r>
            <a:r>
              <a:rPr lang="zh-CN" altLang="en-US" sz="3600" dirty="0"/>
              <a:t>，則要儲存成</a:t>
            </a:r>
            <a:r>
              <a:rPr lang="en-US" altLang="zh-CN" sz="3600" dirty="0">
                <a:solidFill>
                  <a:srgbClr val="C00000"/>
                </a:solidFill>
                <a:highlight>
                  <a:srgbClr val="FFFF00"/>
                </a:highlight>
              </a:rPr>
              <a:t>ANSI</a:t>
            </a:r>
          </a:p>
          <a:p>
            <a:pPr lvl="1"/>
            <a:r>
              <a:rPr lang="zh-CN" altLang="en-US" sz="3200" dirty="0"/>
              <a:t>若是儲存成</a:t>
            </a:r>
            <a:r>
              <a:rPr lang="en-US" altLang="zh-CN" sz="3200" dirty="0"/>
              <a:t>UTF8</a:t>
            </a:r>
            <a:r>
              <a:rPr lang="zh-CN" altLang="en-US" sz="3200" dirty="0"/>
              <a:t>，反而會失敗</a:t>
            </a:r>
            <a:endParaRPr lang="zh-TW" altLang="en-US" sz="32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6C69DC5-65E7-4A57-A29E-818A45135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dirty="0"/>
              <a:t>步驟</a:t>
            </a:r>
            <a:r>
              <a:rPr lang="en-US" altLang="zh-CN" sz="4400" dirty="0"/>
              <a:t>1</a:t>
            </a:r>
            <a:r>
              <a:rPr lang="zh-CN" altLang="en-US" sz="4400" dirty="0"/>
              <a:t>：把</a:t>
            </a:r>
            <a:r>
              <a:rPr lang="en-US" altLang="zh-CN" sz="4400" dirty="0"/>
              <a:t>Excel</a:t>
            </a:r>
            <a:r>
              <a:rPr lang="zh-CN" altLang="en-US" sz="4400" dirty="0"/>
              <a:t>轉成</a:t>
            </a:r>
            <a:r>
              <a:rPr lang="en-US" altLang="zh-CN" sz="4400" dirty="0"/>
              <a:t>csv</a:t>
            </a:r>
            <a:r>
              <a:rPr lang="zh-CN" altLang="en-US" sz="4400" dirty="0"/>
              <a:t>格式檔案</a:t>
            </a:r>
            <a:endParaRPr lang="zh-TW" altLang="en-US" sz="4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695DDBD-22DA-4E0B-9AF9-3EC5EDEB3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847802"/>
            <a:ext cx="6961905" cy="4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3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FED35BD-030C-4BA0-98D3-3E0DC445A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84677BC-7A4F-44B9-925E-2EE2E707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步驟</a:t>
            </a:r>
            <a:r>
              <a:rPr lang="en-US" altLang="zh-CN" dirty="0"/>
              <a:t>2</a:t>
            </a:r>
            <a:r>
              <a:rPr lang="zh-CN" altLang="en-US" dirty="0"/>
              <a:t>：檢查：以純文字格式開啟</a:t>
            </a:r>
            <a:r>
              <a:rPr lang="en-US" altLang="zh-CN" dirty="0"/>
              <a:t>csv</a:t>
            </a:r>
            <a:r>
              <a:rPr lang="zh-CN" altLang="en-US" dirty="0"/>
              <a:t>檔案，編碼改成</a:t>
            </a:r>
            <a:r>
              <a:rPr lang="en-US" altLang="zh-CN" dirty="0"/>
              <a:t>ANSI</a:t>
            </a:r>
            <a:r>
              <a:rPr lang="zh-CN" altLang="en-US" dirty="0"/>
              <a:t>存檔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7D60C7-2C76-4944-8CFD-2C2E5505C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00807"/>
            <a:ext cx="7128792" cy="52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3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5F039D5-DDD1-4C24-9CBA-93DEDAE2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036496" cy="1188368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800" dirty="0"/>
              <a:t>若要匯入</a:t>
            </a:r>
            <a:r>
              <a:rPr lang="en-US" altLang="zh-CN" sz="4800" dirty="0" err="1"/>
              <a:t>wamp</a:t>
            </a:r>
            <a:r>
              <a:rPr lang="zh-CN" altLang="en-US" sz="4800" dirty="0"/>
              <a:t>，</a:t>
            </a:r>
            <a:r>
              <a:rPr lang="en-US" altLang="zh-CN" sz="4800" dirty="0" err="1"/>
              <a:t>xampp</a:t>
            </a:r>
            <a:r>
              <a:rPr lang="zh-CN" altLang="en-US" sz="4800" dirty="0"/>
              <a:t>套件，則中文檔案必須儲存成</a:t>
            </a:r>
            <a:r>
              <a:rPr lang="en-US" altLang="zh-CN" sz="4800" dirty="0"/>
              <a:t>UTF8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90" y="2881892"/>
            <a:ext cx="8686715" cy="3960440"/>
          </a:xfrm>
          <a:prstGeom prst="rect">
            <a:avLst/>
          </a:prstGeom>
        </p:spPr>
      </p:pic>
      <p:sp>
        <p:nvSpPr>
          <p:cNvPr id="4" name="標題 2">
            <a:extLst>
              <a:ext uri="{FF2B5EF4-FFF2-40B4-BE49-F238E27FC236}">
                <a16:creationId xmlns:a16="http://schemas.microsoft.com/office/drawing/2014/main" id="{F210E5DD-741F-4A6E-9663-C16186F879D1}"/>
              </a:ext>
            </a:extLst>
          </p:cNvPr>
          <p:cNvSpPr txBox="1">
            <a:spLocks/>
          </p:cNvSpPr>
          <p:nvPr/>
        </p:nvSpPr>
        <p:spPr>
          <a:xfrm>
            <a:off x="107504" y="1412540"/>
            <a:ext cx="9144000" cy="1656184"/>
          </a:xfrm>
          <a:prstGeom prst="rect">
            <a:avLst/>
          </a:prstGeom>
        </p:spPr>
        <p:txBody>
          <a:bodyPr vert="horz" rtlCol="0" anchor="ctr">
            <a:normAutofit fontScale="975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zh-TW" sz="5400" b="1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l"/>
            <a:r>
              <a:rPr lang="zh-CN" altLang="en-US" sz="4000" dirty="0"/>
              <a:t>若要匯入</a:t>
            </a:r>
            <a:r>
              <a:rPr lang="en-US" altLang="zh-CN" sz="4000" dirty="0" err="1"/>
              <a:t>wamp</a:t>
            </a:r>
            <a:r>
              <a:rPr lang="zh-CN" altLang="en-US" sz="4000" dirty="0"/>
              <a:t>，</a:t>
            </a:r>
            <a:r>
              <a:rPr lang="en-US" altLang="zh-CN" sz="4000" dirty="0" err="1"/>
              <a:t>xampp</a:t>
            </a:r>
            <a:r>
              <a:rPr lang="zh-CN" altLang="en-US" sz="4000" dirty="0"/>
              <a:t>套件，則中文檔案必須儲存成</a:t>
            </a:r>
            <a:r>
              <a:rPr lang="en-US" altLang="zh-CN" sz="4000" dirty="0"/>
              <a:t>UTF8</a:t>
            </a:r>
          </a:p>
        </p:txBody>
      </p:sp>
    </p:spTree>
    <p:extLst>
      <p:ext uri="{BB962C8B-B14F-4D97-AF65-F5344CB8AC3E}">
        <p14:creationId xmlns:p14="http://schemas.microsoft.com/office/powerpoint/2010/main" val="288277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5F039D5-DDD1-4C24-9CBA-93DEDAE2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sz="4800" dirty="0"/>
              <a:t>若要匯入</a:t>
            </a:r>
            <a:r>
              <a:rPr lang="en-US" altLang="zh-CN" sz="4800" dirty="0" err="1"/>
              <a:t>wamp</a:t>
            </a:r>
            <a:r>
              <a:rPr lang="zh-CN" altLang="en-US" sz="4800" dirty="0"/>
              <a:t>，</a:t>
            </a:r>
            <a:r>
              <a:rPr lang="en-US" altLang="zh-CN" sz="4800" dirty="0" err="1"/>
              <a:t>xampp</a:t>
            </a:r>
            <a:r>
              <a:rPr lang="zh-CN" altLang="en-US" sz="4800" dirty="0"/>
              <a:t>套件，則中文檔案必須儲存成</a:t>
            </a:r>
            <a:r>
              <a:rPr lang="en-US" altLang="zh-CN" sz="4800" dirty="0"/>
              <a:t>UTF8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78" y="1515143"/>
            <a:ext cx="7190476" cy="5342857"/>
          </a:xfrm>
          <a:prstGeom prst="rect">
            <a:avLst/>
          </a:prstGeom>
        </p:spPr>
      </p:pic>
      <p:sp>
        <p:nvSpPr>
          <p:cNvPr id="5" name="標題 2">
            <a:extLst>
              <a:ext uri="{FF2B5EF4-FFF2-40B4-BE49-F238E27FC236}">
                <a16:creationId xmlns:a16="http://schemas.microsoft.com/office/drawing/2014/main" id="{5348DAB0-18D0-45A3-BC5B-242B676D9BEE}"/>
              </a:ext>
            </a:extLst>
          </p:cNvPr>
          <p:cNvSpPr txBox="1">
            <a:spLocks/>
          </p:cNvSpPr>
          <p:nvPr/>
        </p:nvSpPr>
        <p:spPr>
          <a:xfrm>
            <a:off x="107504" y="1412540"/>
            <a:ext cx="2088232" cy="5293060"/>
          </a:xfrm>
          <a:prstGeom prst="rect">
            <a:avLst/>
          </a:prstGeom>
        </p:spPr>
        <p:txBody>
          <a:bodyPr vert="horz" rtlCol="0" anchor="ctr">
            <a:normAutofit fontScale="975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zh-TW" sz="5400" b="1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l"/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70726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5F039D5-DDD1-4C24-9CBA-93DEDAE2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036496" cy="1265238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步驟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：若是，有欄位名稱數據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  <a:sym typeface="Wingdings" panose="05000000000000000000" pitchFamily="2" charset="2"/>
              </a:rPr>
              <a:t></a:t>
            </a:r>
            <a:br>
              <a:rPr lang="en-US" altLang="zh-CN" sz="3600" b="1" dirty="0">
                <a:latin typeface="微軟正黑體" pitchFamily="34" charset="-120"/>
                <a:ea typeface="微軟正黑體" pitchFamily="34" charset="-120"/>
                <a:sym typeface="Wingdings" panose="05000000000000000000" pitchFamily="2" charset="2"/>
              </a:rPr>
            </a:br>
            <a:r>
              <a:rPr lang="zh-CN" altLang="en-US" sz="2800" b="1" dirty="0">
                <a:latin typeface="微軟正黑體" pitchFamily="34" charset="-120"/>
                <a:ea typeface="微軟正黑體" pitchFamily="34" charset="-120"/>
                <a:sym typeface="Wingdings" panose="05000000000000000000" pitchFamily="2" charset="2"/>
              </a:rPr>
              <a:t>再匯入</a:t>
            </a:r>
            <a:r>
              <a:rPr lang="en-US" altLang="zh-CN" sz="2800" b="1" dirty="0">
                <a:latin typeface="微軟正黑體" pitchFamily="34" charset="-120"/>
                <a:ea typeface="微軟正黑體" pitchFamily="34" charset="-120"/>
                <a:sym typeface="Wingdings" panose="05000000000000000000" pitchFamily="2" charset="2"/>
              </a:rPr>
              <a:t>csv</a:t>
            </a:r>
            <a:r>
              <a:rPr lang="zh-CN" altLang="en-US" sz="2800" b="1" dirty="0">
                <a:latin typeface="微軟正黑體" pitchFamily="34" charset="-120"/>
                <a:ea typeface="微軟正黑體" pitchFamily="34" charset="-120"/>
                <a:sym typeface="Wingdings" panose="05000000000000000000" pitchFamily="2" charset="2"/>
              </a:rPr>
              <a:t>數據到資料表</a:t>
            </a:r>
            <a:endParaRPr lang="en-US" altLang="zh-CN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4176464" cy="498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8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5F039D5-DDD1-4C24-9CBA-93DEDAE2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16632"/>
            <a:ext cx="9036496" cy="1265238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步驟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：有欄位名稱數據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  <a:sym typeface="Wingdings" panose="05000000000000000000" pitchFamily="2" charset="2"/>
              </a:rPr>
              <a:t></a:t>
            </a:r>
            <a:br>
              <a:rPr lang="en-US" altLang="zh-CN" sz="3600" b="1" dirty="0">
                <a:latin typeface="微軟正黑體" pitchFamily="34" charset="-120"/>
                <a:ea typeface="微軟正黑體" pitchFamily="34" charset="-120"/>
                <a:sym typeface="Wingdings" panose="05000000000000000000" pitchFamily="2" charset="2"/>
              </a:rPr>
            </a:br>
            <a:r>
              <a:rPr lang="en-US" altLang="zh-CN" sz="2800" b="1" dirty="0">
                <a:latin typeface="微軟正黑體" pitchFamily="34" charset="-120"/>
                <a:ea typeface="微軟正黑體" pitchFamily="34" charset="-120"/>
                <a:sym typeface="Wingdings" panose="05000000000000000000" pitchFamily="2" charset="2"/>
              </a:rPr>
              <a:t>1.</a:t>
            </a:r>
            <a:r>
              <a:rPr lang="zh-CN" altLang="en-US" sz="2800" b="1" dirty="0">
                <a:latin typeface="微軟正黑體" pitchFamily="34" charset="-120"/>
                <a:ea typeface="微軟正黑體" pitchFamily="34" charset="-120"/>
                <a:sym typeface="Wingdings" panose="05000000000000000000" pitchFamily="2" charset="2"/>
              </a:rPr>
              <a:t>在</a:t>
            </a:r>
            <a:r>
              <a:rPr lang="en-US" altLang="zh-CN" sz="2800" b="1" dirty="0">
                <a:latin typeface="微軟正黑體" pitchFamily="34" charset="-120"/>
                <a:ea typeface="微軟正黑體" pitchFamily="34" charset="-120"/>
                <a:sym typeface="Wingdings" panose="05000000000000000000" pitchFamily="2" charset="2"/>
              </a:rPr>
              <a:t>workbench</a:t>
            </a:r>
            <a:r>
              <a:rPr lang="zh-CN" altLang="en-US" sz="2800" b="1" dirty="0">
                <a:latin typeface="微軟正黑體" pitchFamily="34" charset="-120"/>
                <a:ea typeface="微軟正黑體" pitchFamily="34" charset="-120"/>
                <a:sym typeface="Wingdings" panose="05000000000000000000" pitchFamily="2" charset="2"/>
              </a:rPr>
              <a:t>點選，</a:t>
            </a:r>
            <a:r>
              <a:rPr lang="en-US" altLang="zh-CN" sz="2800" b="1" dirty="0">
                <a:latin typeface="微軟正黑體" pitchFamily="34" charset="-120"/>
                <a:ea typeface="微軟正黑體" pitchFamily="34" charset="-120"/>
                <a:sym typeface="Wingdings" panose="05000000000000000000" pitchFamily="2" charset="2"/>
              </a:rPr>
              <a:t>1</a:t>
            </a:r>
            <a:r>
              <a:rPr lang="zh-CN" altLang="en-US" sz="2800" b="1" dirty="0">
                <a:latin typeface="微軟正黑體" pitchFamily="34" charset="-120"/>
                <a:ea typeface="微軟正黑體" pitchFamily="34" charset="-120"/>
                <a:sym typeface="Wingdings" panose="05000000000000000000" pitchFamily="2" charset="2"/>
              </a:rPr>
              <a:t>個</a:t>
            </a:r>
            <a:r>
              <a:rPr lang="en-US" altLang="zh-CN" sz="2800" b="1" dirty="0" err="1">
                <a:latin typeface="微軟正黑體" pitchFamily="34" charset="-120"/>
                <a:ea typeface="微軟正黑體" pitchFamily="34" charset="-120"/>
                <a:sym typeface="Wingdings" panose="05000000000000000000" pitchFamily="2" charset="2"/>
              </a:rPr>
              <a:t>mySQL</a:t>
            </a:r>
            <a:r>
              <a:rPr lang="zh-CN" altLang="en-US" sz="2800" b="1" dirty="0">
                <a:latin typeface="微軟正黑體" pitchFamily="34" charset="-120"/>
                <a:ea typeface="微軟正黑體" pitchFamily="34" charset="-120"/>
                <a:sym typeface="Wingdings" panose="05000000000000000000" pitchFamily="2" charset="2"/>
              </a:rPr>
              <a:t>資料庫</a:t>
            </a:r>
            <a:r>
              <a:rPr lang="en-US" altLang="zh-CN" sz="2800" b="1" dirty="0">
                <a:latin typeface="微軟正黑體" pitchFamily="34" charset="-120"/>
                <a:ea typeface="微軟正黑體" pitchFamily="34" charset="-120"/>
                <a:sym typeface="Wingdings" panose="05000000000000000000" pitchFamily="2" charset="2"/>
              </a:rPr>
              <a:t>(</a:t>
            </a:r>
            <a:r>
              <a:rPr lang="en-US" altLang="zh-CN" sz="2800" b="1" dirty="0" err="1">
                <a:latin typeface="微軟正黑體" pitchFamily="34" charset="-120"/>
                <a:ea typeface="微軟正黑體" pitchFamily="34" charset="-120"/>
                <a:sym typeface="Wingdings" panose="05000000000000000000" pitchFamily="2" charset="2"/>
              </a:rPr>
              <a:t>fristdb</a:t>
            </a:r>
            <a:r>
              <a:rPr lang="en-US" altLang="zh-CN" sz="2800" b="1" dirty="0">
                <a:latin typeface="微軟正黑體" pitchFamily="34" charset="-120"/>
                <a:ea typeface="微軟正黑體" pitchFamily="34" charset="-120"/>
                <a:sym typeface="Wingdings" panose="05000000000000000000" pitchFamily="2" charset="2"/>
              </a:rPr>
              <a:t>)</a:t>
            </a:r>
            <a:r>
              <a:rPr lang="zh-CN" altLang="en-US" sz="2800" b="1" dirty="0">
                <a:latin typeface="微軟正黑體" pitchFamily="34" charset="-120"/>
                <a:ea typeface="微軟正黑體" pitchFamily="34" charset="-120"/>
                <a:sym typeface="Wingdings" panose="05000000000000000000" pitchFamily="2" charset="2"/>
              </a:rPr>
              <a:t>，</a:t>
            </a:r>
            <a:br>
              <a:rPr lang="en-US" altLang="zh-CN" sz="2800" b="1" dirty="0">
                <a:latin typeface="微軟正黑體" pitchFamily="34" charset="-120"/>
                <a:ea typeface="微軟正黑體" pitchFamily="34" charset="-120"/>
                <a:sym typeface="Wingdings" panose="05000000000000000000" pitchFamily="2" charset="2"/>
              </a:rPr>
            </a:br>
            <a:r>
              <a:rPr lang="en-US" altLang="zh-CN" sz="2800" b="1" dirty="0">
                <a:latin typeface="微軟正黑體" pitchFamily="34" charset="-120"/>
                <a:ea typeface="微軟正黑體" pitchFamily="34" charset="-120"/>
                <a:sym typeface="Wingdings" panose="05000000000000000000" pitchFamily="2" charset="2"/>
              </a:rPr>
              <a:t>2.</a:t>
            </a:r>
            <a:r>
              <a:rPr lang="zh-CN" altLang="en-US" sz="2800" b="1" dirty="0">
                <a:latin typeface="微軟正黑體" pitchFamily="34" charset="-120"/>
                <a:ea typeface="微軟正黑體" pitchFamily="34" charset="-120"/>
                <a:sym typeface="Wingdings" panose="05000000000000000000" pitchFamily="2" charset="2"/>
              </a:rPr>
              <a:t>滑鼠右鍵</a:t>
            </a:r>
            <a:r>
              <a:rPr lang="en-US" altLang="zh-CN" sz="2800" b="1" dirty="0">
                <a:latin typeface="微軟正黑體" pitchFamily="34" charset="-120"/>
                <a:ea typeface="微軟正黑體" pitchFamily="34" charset="-120"/>
                <a:sym typeface="Wingdings" panose="05000000000000000000" pitchFamily="2" charset="2"/>
              </a:rPr>
              <a:t> </a:t>
            </a:r>
            <a:r>
              <a:rPr lang="en-US" altLang="zh-CN" sz="28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  <a:sym typeface="Wingdings" panose="05000000000000000000" pitchFamily="2" charset="2"/>
              </a:rPr>
              <a:t>Table  Data  Import  Wizard</a:t>
            </a:r>
            <a:endParaRPr lang="en-US" altLang="zh-CN" sz="2800" b="1" dirty="0">
              <a:solidFill>
                <a:srgbClr val="C00000"/>
              </a:solidFill>
              <a:highlight>
                <a:srgbClr val="FFFF00"/>
              </a:highlight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497FAD9-F8DE-4629-B32A-33BA8E37A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000" y="1538524"/>
            <a:ext cx="4452328" cy="561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89574"/>
      </p:ext>
    </p:extLst>
  </p:cSld>
  <p:clrMapOvr>
    <a:masterClrMapping/>
  </p:clrMapOvr>
</p:sld>
</file>

<file path=ppt/theme/theme1.xml><?xml version="1.0" encoding="utf-8"?>
<a:theme xmlns:a="http://schemas.openxmlformats.org/drawingml/2006/main" name="EdBackToSchl(2)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A3A1A-66C2-44A9-B26B-C232E3FA40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EdBackToSchl(2)</Template>
  <TotalTime>0</TotalTime>
  <Words>316</Words>
  <Application>Microsoft Office PowerPoint</Application>
  <PresentationFormat>如螢幕大小 (4:3)</PresentationFormat>
  <Paragraphs>40</Paragraphs>
  <Slides>19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Segoe Condensed</vt:lpstr>
      <vt:lpstr>微軟正黑體</vt:lpstr>
      <vt:lpstr>Arial</vt:lpstr>
      <vt:lpstr>Bookman Old Style</vt:lpstr>
      <vt:lpstr>Calibri</vt:lpstr>
      <vt:lpstr>EdBackToSchl(2)</vt:lpstr>
      <vt:lpstr>台北科技大學，經管系，陳擎文</vt:lpstr>
      <vt:lpstr>PowerPoint 簡報</vt:lpstr>
      <vt:lpstr>1.已知：有一組excel資料數據</vt:lpstr>
      <vt:lpstr>步驟1：把Excel轉成csv格式檔案</vt:lpstr>
      <vt:lpstr>步驟2：檢查：以純文字格式開啟csv檔案，編碼改成ANSI存檔</vt:lpstr>
      <vt:lpstr>若要匯入wamp，xampp套件，則中文檔案必須儲存成UTF8</vt:lpstr>
      <vt:lpstr>若要匯入wamp，xampp套件，則中文檔案必須儲存成UTF8</vt:lpstr>
      <vt:lpstr>步驟3：若是，有欄位名稱數據 再匯入csv數據到資料表</vt:lpstr>
      <vt:lpstr>步驟4：有欄位名稱數據 1.在workbench點選，1個mySQL資料庫(fristdb)， 2.滑鼠右鍵 Table  Data  Import  Wizard</vt:lpstr>
      <vt:lpstr>步驟4：有欄位名稱數據 選取檔案</vt:lpstr>
      <vt:lpstr>步驟4：有欄位名稱數據 設定匯入後的資料表名稱：問卷</vt:lpstr>
      <vt:lpstr>Workbenc匯入資料不穩定 很容易發生錯誤</vt:lpstr>
      <vt:lpstr>Workbenc匯入資料不穩定 很容易發生錯誤</vt:lpstr>
      <vt:lpstr>PowerPoint 簡報</vt:lpstr>
      <vt:lpstr>Workbenc匯入Azure雲端很慢，經常要等幾分鐘，甚至更久30分鐘</vt:lpstr>
      <vt:lpstr>結果</vt:lpstr>
      <vt:lpstr>PowerPoint 簡報</vt:lpstr>
      <vt:lpstr>Cp950 can not decode</vt:lpstr>
      <vt:lpstr>原因：要把csv格式儲存為ANSI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2012-02-02T03:26:32Z</dcterms:created>
  <dcterms:modified xsi:type="dcterms:W3CDTF">2023-08-22T21:51:10Z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</Properties>
</file>