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38"/>
  </p:notesMasterIdLst>
  <p:handoutMasterIdLst>
    <p:handoutMasterId r:id="rId39"/>
  </p:handoutMasterIdLst>
  <p:sldIdLst>
    <p:sldId id="565" r:id="rId3"/>
    <p:sldId id="835" r:id="rId4"/>
    <p:sldId id="837" r:id="rId5"/>
    <p:sldId id="836" r:id="rId6"/>
    <p:sldId id="839" r:id="rId7"/>
    <p:sldId id="840" r:id="rId8"/>
    <p:sldId id="842" r:id="rId9"/>
    <p:sldId id="841" r:id="rId10"/>
    <p:sldId id="843" r:id="rId11"/>
    <p:sldId id="844" r:id="rId12"/>
    <p:sldId id="845" r:id="rId13"/>
    <p:sldId id="846" r:id="rId14"/>
    <p:sldId id="847" r:id="rId15"/>
    <p:sldId id="848" r:id="rId16"/>
    <p:sldId id="849" r:id="rId17"/>
    <p:sldId id="850" r:id="rId18"/>
    <p:sldId id="856" r:id="rId19"/>
    <p:sldId id="851" r:id="rId20"/>
    <p:sldId id="852" r:id="rId21"/>
    <p:sldId id="853" r:id="rId22"/>
    <p:sldId id="857" r:id="rId23"/>
    <p:sldId id="854" r:id="rId24"/>
    <p:sldId id="858" r:id="rId25"/>
    <p:sldId id="862" r:id="rId26"/>
    <p:sldId id="855" r:id="rId27"/>
    <p:sldId id="859" r:id="rId28"/>
    <p:sldId id="863" r:id="rId29"/>
    <p:sldId id="864" r:id="rId30"/>
    <p:sldId id="865" r:id="rId31"/>
    <p:sldId id="866" r:id="rId32"/>
    <p:sldId id="867" r:id="rId33"/>
    <p:sldId id="868" r:id="rId34"/>
    <p:sldId id="869" r:id="rId35"/>
    <p:sldId id="870" r:id="rId36"/>
    <p:sldId id="871" r:id="rId3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8/24/2023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13093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7994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4567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3285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87415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9752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>
            <a:lvl1pPr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4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9036496" cy="1265238"/>
          </a:xfrm>
        </p:spPr>
        <p:txBody>
          <a:bodyPr>
            <a:normAutofit/>
          </a:bodyPr>
          <a:lstStyle>
            <a:lvl1pPr algn="ctr">
              <a:defRPr sz="54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2023/8/24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zh-tw/azure/cost-management-billing/manage/upgrade-azure-subscription" TargetMode="External"/><Relationship Id="rId2" Type="http://schemas.openxmlformats.org/officeDocument/2006/relationships/hyperlink" Target="https://learn.microsoft.com/zh-tw/azure/cost-management-billing/manage/subscription-disable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免費帳戶使用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個月後被停用</a:t>
            </a:r>
            <a:endParaRPr lang="en-US" altLang="zh-TW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如何重新啟動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點按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請進行升級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6CC51C6A-AA9B-4D06-BEC0-BA02A5E97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5298"/>
            <a:ext cx="9144000" cy="436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882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點按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新增付款方式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B31C2DD-ECB4-4509-8DB9-36139D288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7970"/>
            <a:ext cx="9144000" cy="490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點按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輸入信用卡付款方式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3AB97E6-29F4-478D-9364-67B80B93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207121"/>
            <a:ext cx="6840760" cy="5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110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輸入，升級的訂閱帳戶名稱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A8C955-9855-4B09-BE73-5233CF148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29410"/>
            <a:ext cx="8496944" cy="5674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8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C410FE-F382-4DBE-94A1-0905D252C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F5C716-0775-4474-BA31-C652EE30B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成功升級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F2E149-CA7F-487A-876E-D1851621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4742"/>
            <a:ext cx="893333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53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652DA7B-BE88-4689-84B9-11B400C21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14F788-8E84-4035-A981-4EA5DD99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檢查你的免費服務項目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6FA73D3-23DA-4952-AB1E-B7DCFF28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17638"/>
            <a:ext cx="8305841" cy="481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18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BB97512-0F84-4E9B-ACC1-AB73FA969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3995936" cy="5257800"/>
          </a:xfrm>
        </p:spPr>
        <p:txBody>
          <a:bodyPr/>
          <a:lstStyle/>
          <a:p>
            <a:r>
              <a:rPr lang="zh-CN" altLang="en-US" dirty="0"/>
              <a:t>檢查你有沒有吃過免費服務的次數</a:t>
            </a:r>
            <a:r>
              <a:rPr lang="en-US" altLang="zh-CN" dirty="0"/>
              <a:t>?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325A053-C539-4690-B77A-B3D701379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92774DC-E12D-4A40-9B66-D1C275A3D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-100774"/>
            <a:ext cx="4680520" cy="680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21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解析</a:t>
            </a:r>
            <a:r>
              <a:rPr lang="en-US" altLang="zh-CN" sz="6600" b="1" dirty="0"/>
              <a:t>6</a:t>
            </a:r>
            <a:r>
              <a:rPr lang="zh-CN" altLang="en-US" sz="6600" b="1" dirty="0"/>
              <a:t>個免費服務的內容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288892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zh-TW" altLang="en-US" dirty="0"/>
              <a:t>六個服務的解釋和建議：</a:t>
            </a:r>
          </a:p>
          <a:p>
            <a:r>
              <a:rPr lang="en-US" altLang="zh-TW" dirty="0"/>
              <a:t>•  Load Balancer, Standard, Included LB Rules and Outbound Rules</a:t>
            </a:r>
            <a:r>
              <a:rPr lang="zh-TW" altLang="en-US" dirty="0"/>
              <a:t>：這個服務可以在多個虛擬機器或服務之間分配網路流量，以提高效能和可用性。</a:t>
            </a:r>
            <a:r>
              <a:rPr lang="zh-TW" altLang="en-US" dirty="0">
                <a:solidFill>
                  <a:srgbClr val="C00000"/>
                </a:solidFill>
              </a:rPr>
              <a:t>已經超過了免費的 </a:t>
            </a:r>
            <a:r>
              <a:rPr lang="en-US" altLang="zh-TW" dirty="0">
                <a:solidFill>
                  <a:srgbClr val="C00000"/>
                </a:solidFill>
              </a:rPr>
              <a:t>750 </a:t>
            </a:r>
            <a:r>
              <a:rPr lang="zh-TW" altLang="en-US" dirty="0">
                <a:solidFill>
                  <a:srgbClr val="C00000"/>
                </a:solidFill>
              </a:rPr>
              <a:t>小時的限制，您需要支付每小時 </a:t>
            </a:r>
            <a:r>
              <a:rPr lang="en-US" altLang="zh-TW" dirty="0">
                <a:solidFill>
                  <a:srgbClr val="C00000"/>
                </a:solidFill>
              </a:rPr>
              <a:t>0.025 </a:t>
            </a:r>
            <a:r>
              <a:rPr lang="zh-TW" altLang="en-US" dirty="0">
                <a:solidFill>
                  <a:srgbClr val="C00000"/>
                </a:solidFill>
              </a:rPr>
              <a:t>美元的費用。如果您不需要這個服務，</a:t>
            </a:r>
            <a:r>
              <a:rPr lang="zh-CN" altLang="en-US" dirty="0">
                <a:solidFill>
                  <a:srgbClr val="C00000"/>
                </a:solidFill>
              </a:rPr>
              <a:t>可以刪除</a:t>
            </a:r>
            <a:endParaRPr lang="zh-TW" altLang="en-US" dirty="0">
              <a:solidFill>
                <a:srgbClr val="C00000"/>
              </a:solidFill>
            </a:endParaRPr>
          </a:p>
          <a:p>
            <a:r>
              <a:rPr lang="en-US" altLang="zh-TW" dirty="0"/>
              <a:t>•  Azure Database for MySQL, Flexible Server Storage, Data Stored</a:t>
            </a:r>
            <a:r>
              <a:rPr lang="zh-TW" altLang="en-US" dirty="0"/>
              <a:t>：這個服務可以讓您在雲端建立和使用 </a:t>
            </a:r>
            <a:r>
              <a:rPr lang="en-US" altLang="zh-TW" dirty="0"/>
              <a:t>MySQL </a:t>
            </a:r>
            <a:r>
              <a:rPr lang="zh-TW" altLang="en-US" dirty="0"/>
              <a:t>資料庫，並提供彈性的儲存體選項。您已經使用了 </a:t>
            </a:r>
            <a:r>
              <a:rPr lang="en-US" altLang="zh-TW" dirty="0"/>
              <a:t>3.92 GB </a:t>
            </a:r>
            <a:r>
              <a:rPr lang="zh-TW" altLang="en-US" dirty="0"/>
              <a:t>的儲存體，還沒有超過免費的 </a:t>
            </a:r>
            <a:r>
              <a:rPr lang="en-US" altLang="zh-TW" dirty="0"/>
              <a:t>32 GB </a:t>
            </a:r>
            <a:r>
              <a:rPr lang="zh-TW" altLang="en-US" dirty="0"/>
              <a:t>的限制。如果您超過了這個限制，您需要支付每 </a:t>
            </a:r>
            <a:r>
              <a:rPr lang="en-US" altLang="zh-TW" dirty="0"/>
              <a:t>GB </a:t>
            </a:r>
            <a:r>
              <a:rPr lang="zh-TW" altLang="en-US" dirty="0"/>
              <a:t>每月 </a:t>
            </a:r>
            <a:r>
              <a:rPr lang="en-US" altLang="zh-TW" dirty="0"/>
              <a:t>0.115 </a:t>
            </a:r>
            <a:r>
              <a:rPr lang="zh-TW" altLang="en-US" dirty="0"/>
              <a:t>美元的費用。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en-US" altLang="zh-CN" dirty="0"/>
              <a:t>6</a:t>
            </a:r>
            <a:r>
              <a:rPr lang="zh-CN" altLang="en-US" dirty="0"/>
              <a:t>個服務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70686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 </a:t>
            </a:r>
            <a:r>
              <a:rPr lang="en-US" altLang="zh-TW" sz="2800" dirty="0"/>
              <a:t>Storage, Tiered Block Blob, Hot LRS Write Operations</a:t>
            </a:r>
            <a:r>
              <a:rPr lang="zh-TW" altLang="en-US" sz="2800" dirty="0"/>
              <a:t>：這個服務可以讓您以二進位大型物件 </a:t>
            </a:r>
            <a:r>
              <a:rPr lang="en-US" altLang="zh-TW" sz="2800" dirty="0"/>
              <a:t>(BLOB) </a:t>
            </a:r>
            <a:r>
              <a:rPr lang="zh-TW" altLang="en-US" sz="2800" dirty="0"/>
              <a:t>的形式儲存大量的</a:t>
            </a:r>
            <a:r>
              <a:rPr lang="zh-TW" altLang="en-US" sz="2800" dirty="0">
                <a:solidFill>
                  <a:srgbClr val="C00000"/>
                </a:solidFill>
              </a:rPr>
              <a:t>非結構化資料</a:t>
            </a:r>
            <a:r>
              <a:rPr lang="zh-TW" altLang="en-US" sz="2800" dirty="0"/>
              <a:t>，如文字或二進位資料。</a:t>
            </a:r>
            <a:r>
              <a:rPr lang="en-US" altLang="zh-TW" sz="2800" dirty="0"/>
              <a:t>Hot LRS </a:t>
            </a:r>
            <a:r>
              <a:rPr lang="zh-TW" altLang="en-US" sz="2800" dirty="0"/>
              <a:t>代表熱層級本地冗餘儲存體，它是一種儲存體層級選項，適用於頻繁存取的資料。</a:t>
            </a:r>
            <a:r>
              <a:rPr lang="en-US" altLang="zh-TW" sz="2800" dirty="0">
                <a:solidFill>
                  <a:srgbClr val="C00000"/>
                </a:solidFill>
              </a:rPr>
              <a:t>Write Operations </a:t>
            </a:r>
            <a:r>
              <a:rPr lang="zh-TW" altLang="en-US" sz="2800" dirty="0">
                <a:solidFill>
                  <a:srgbClr val="C00000"/>
                </a:solidFill>
              </a:rPr>
              <a:t>代表寫入操作的數量</a:t>
            </a:r>
            <a:r>
              <a:rPr lang="zh-TW" altLang="en-US" sz="2800" dirty="0"/>
              <a:t>。您已經使用了 </a:t>
            </a:r>
            <a:r>
              <a:rPr lang="en-US" altLang="zh-TW" sz="2800" dirty="0"/>
              <a:t>0.01 </a:t>
            </a:r>
            <a:r>
              <a:rPr lang="zh-TW" altLang="en-US" sz="2800" dirty="0"/>
              <a:t>萬次的寫入操作，還沒有超過免費的 </a:t>
            </a:r>
            <a:r>
              <a:rPr lang="en-US" altLang="zh-TW" sz="2800" dirty="0"/>
              <a:t>1 </a:t>
            </a:r>
            <a:r>
              <a:rPr lang="zh-TW" altLang="en-US" sz="2800" dirty="0"/>
              <a:t>萬次的限制。如果您超過了這個限制，您需要支付每萬次 </a:t>
            </a:r>
            <a:r>
              <a:rPr lang="en-US" altLang="zh-TW" sz="2800" dirty="0"/>
              <a:t>0.05 </a:t>
            </a:r>
            <a:r>
              <a:rPr lang="zh-TW" altLang="en-US" sz="2800" dirty="0"/>
              <a:t>美元的費用。</a:t>
            </a:r>
          </a:p>
          <a:p>
            <a:r>
              <a:rPr lang="en-US" altLang="zh-TW" sz="2800" dirty="0"/>
              <a:t>•  Storage, Tiered Block Blob, Hot LRS Data Stored</a:t>
            </a:r>
            <a:r>
              <a:rPr lang="zh-TW" altLang="en-US" sz="2800" dirty="0"/>
              <a:t>：這個服務與上一個服務相同，</a:t>
            </a:r>
            <a:r>
              <a:rPr lang="zh-TW" altLang="en-US" sz="2800" dirty="0">
                <a:solidFill>
                  <a:srgbClr val="C00000"/>
                </a:solidFill>
              </a:rPr>
              <a:t>只是計算的是儲存體使用量</a:t>
            </a:r>
            <a:r>
              <a:rPr lang="zh-TW" altLang="en-US" sz="2800" dirty="0"/>
              <a:t>而不是寫入操作數量。您已經使用了 </a:t>
            </a:r>
            <a:r>
              <a:rPr lang="en-US" altLang="zh-TW" sz="2800" dirty="0"/>
              <a:t>0.02 GB </a:t>
            </a:r>
            <a:r>
              <a:rPr lang="zh-TW" altLang="en-US" sz="2800" dirty="0"/>
              <a:t>的儲存體，還沒有超過免費的 </a:t>
            </a:r>
            <a:r>
              <a:rPr lang="en-US" altLang="zh-TW" sz="2800" dirty="0"/>
              <a:t>5 GB </a:t>
            </a:r>
            <a:r>
              <a:rPr lang="zh-TW" altLang="en-US" sz="2800" dirty="0"/>
              <a:t>的限制。如果您超過了這個限制，您需要支付每 </a:t>
            </a:r>
            <a:r>
              <a:rPr lang="en-US" altLang="zh-TW" sz="2800" dirty="0"/>
              <a:t>GB </a:t>
            </a:r>
            <a:r>
              <a:rPr lang="zh-TW" altLang="en-US" sz="2800" dirty="0"/>
              <a:t>每月 </a:t>
            </a:r>
            <a:r>
              <a:rPr lang="en-US" altLang="zh-TW" sz="2800" dirty="0"/>
              <a:t>0.0184 </a:t>
            </a:r>
            <a:r>
              <a:rPr lang="zh-TW" altLang="en-US" sz="2800" dirty="0"/>
              <a:t>美元的費用。刪除它，可能會遺失或損毀您的資料。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en-US" altLang="zh-CN" dirty="0"/>
              <a:t>6</a:t>
            </a:r>
            <a:r>
              <a:rPr lang="zh-CN" altLang="en-US" dirty="0"/>
              <a:t>個服務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64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使用學校的</a:t>
            </a:r>
            <a:r>
              <a:rPr lang="en-US" altLang="zh-CN" sz="6600" b="1" dirty="0"/>
              <a:t>Azure</a:t>
            </a:r>
            <a:r>
              <a:rPr lang="zh-CN" altLang="en-US" sz="6600" b="1" dirty="0"/>
              <a:t>雲端帳號</a:t>
            </a:r>
            <a:r>
              <a:rPr lang="en-US" altLang="zh-CN" sz="6600" b="1" dirty="0"/>
              <a:t>1</a:t>
            </a:r>
            <a:r>
              <a:rPr lang="zh-CN" altLang="en-US" sz="6600" b="1" dirty="0"/>
              <a:t>個月後，</a:t>
            </a:r>
            <a:endParaRPr lang="en-US" altLang="zh-CN" sz="6600" b="1" dirty="0"/>
          </a:p>
          <a:p>
            <a:r>
              <a:rPr lang="zh-CN" altLang="en-US" sz="6600" b="1" dirty="0"/>
              <a:t>會被停用帳號，</a:t>
            </a:r>
            <a:endParaRPr lang="en-US" altLang="zh-CN" sz="6600" b="1" dirty="0"/>
          </a:p>
          <a:p>
            <a:r>
              <a:rPr lang="zh-CN" altLang="en-US" sz="6600" b="1" dirty="0"/>
              <a:t>等待升級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813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800" dirty="0"/>
              <a:t> </a:t>
            </a:r>
            <a:r>
              <a:rPr lang="en-US" altLang="zh-TW" sz="2800" dirty="0"/>
              <a:t>Storage, Files, LRS Write Operations</a:t>
            </a:r>
            <a:r>
              <a:rPr lang="zh-TW" altLang="en-US" sz="2800" dirty="0"/>
              <a:t>：這個服務可以讓您在雲端建立和使用共用檔案系統，並透過 </a:t>
            </a:r>
            <a:r>
              <a:rPr lang="en-US" altLang="zh-TW" sz="2800" dirty="0"/>
              <a:t>SMB </a:t>
            </a:r>
            <a:r>
              <a:rPr lang="zh-TW" altLang="en-US" sz="2800" dirty="0"/>
              <a:t>協定或 </a:t>
            </a:r>
            <a:r>
              <a:rPr lang="en-US" altLang="zh-TW" sz="2800" dirty="0"/>
              <a:t>REST API </a:t>
            </a:r>
            <a:r>
              <a:rPr lang="zh-TW" altLang="en-US" sz="2800" dirty="0"/>
              <a:t>存取。</a:t>
            </a:r>
            <a:r>
              <a:rPr lang="en-US" altLang="zh-TW" sz="2800" dirty="0"/>
              <a:t>LRS </a:t>
            </a:r>
            <a:r>
              <a:rPr lang="zh-TW" altLang="en-US" sz="2800" dirty="0"/>
              <a:t>代表本地冗餘儲存體，它</a:t>
            </a:r>
            <a:r>
              <a:rPr lang="zh-TW" altLang="en-US" sz="2800" dirty="0">
                <a:solidFill>
                  <a:srgbClr val="C00000"/>
                </a:solidFill>
              </a:rPr>
              <a:t>是一種儲存體複製選項，可以在同一個區域內的多個伺服器上儲存您的資料的多個副本，以提高可靠性和可用性</a:t>
            </a:r>
            <a:r>
              <a:rPr lang="zh-TW" altLang="en-US" sz="2800" dirty="0"/>
              <a:t>。</a:t>
            </a:r>
            <a:r>
              <a:rPr lang="en-US" altLang="zh-TW" sz="2800" dirty="0"/>
              <a:t>Write Operations </a:t>
            </a:r>
            <a:r>
              <a:rPr lang="zh-TW" altLang="en-US" sz="2800" dirty="0"/>
              <a:t>代表寫入操作的數量。您還沒有使用任何寫入操作，還沒有超過免費的 </a:t>
            </a:r>
            <a:r>
              <a:rPr lang="en-US" altLang="zh-TW" sz="2800" dirty="0"/>
              <a:t>1 </a:t>
            </a:r>
            <a:r>
              <a:rPr lang="zh-TW" altLang="en-US" sz="2800" dirty="0"/>
              <a:t>萬次的限制。如果您超過了這個限制，您需要支付每萬次 </a:t>
            </a:r>
            <a:r>
              <a:rPr lang="en-US" altLang="zh-TW" sz="2800" dirty="0"/>
              <a:t>0.05 </a:t>
            </a:r>
            <a:r>
              <a:rPr lang="zh-TW" altLang="en-US" sz="2800" dirty="0"/>
              <a:t>美元的費用。如果您不需要這個服務，您可以刪除它，但是可能會遺失或損毀您的資料。</a:t>
            </a:r>
          </a:p>
          <a:p>
            <a:r>
              <a:rPr lang="en-US" altLang="zh-TW" sz="2800" dirty="0"/>
              <a:t>•  Storage, Tiered Block Blob, Hot Read Operations</a:t>
            </a:r>
            <a:r>
              <a:rPr lang="zh-TW" altLang="en-US" sz="2800" dirty="0"/>
              <a:t>：這個服務與第三個服務相同，</a:t>
            </a:r>
            <a:r>
              <a:rPr lang="zh-TW" altLang="en-US" sz="2800" dirty="0">
                <a:solidFill>
                  <a:srgbClr val="C00000"/>
                </a:solidFill>
              </a:rPr>
              <a:t>只是計算的是讀取操作的數量而不是寫入操作數量</a:t>
            </a:r>
            <a:r>
              <a:rPr lang="zh-TW" altLang="en-US" sz="2800" dirty="0"/>
              <a:t>。您還沒有使用任何讀取操作，還沒有超過免費的 </a:t>
            </a:r>
            <a:r>
              <a:rPr lang="en-US" altLang="zh-TW" sz="2800" dirty="0"/>
              <a:t>1 </a:t>
            </a:r>
            <a:r>
              <a:rPr lang="zh-TW" altLang="en-US" sz="2800" dirty="0"/>
              <a:t>萬次的限制。如果您超過了這個限制，您需要支付每萬次 </a:t>
            </a:r>
            <a:r>
              <a:rPr lang="en-US" altLang="zh-TW" sz="2800" dirty="0"/>
              <a:t>0.004 </a:t>
            </a:r>
            <a:r>
              <a:rPr lang="zh-TW" altLang="en-US" sz="2800" dirty="0"/>
              <a:t>美元的費用。如果您不需要這個服務，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解析</a:t>
            </a:r>
            <a:r>
              <a:rPr lang="en-US" altLang="zh-CN" dirty="0"/>
              <a:t>6</a:t>
            </a:r>
            <a:r>
              <a:rPr lang="zh-CN" altLang="en-US" dirty="0"/>
              <a:t>個服務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8004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要刪除哪一個</a:t>
            </a:r>
            <a:endParaRPr lang="en-US" altLang="zh-CN" sz="6600" b="1" dirty="0"/>
          </a:p>
          <a:p>
            <a:r>
              <a:rPr lang="zh-CN" altLang="en-US" sz="6600" b="1" dirty="0"/>
              <a:t>免費服務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84145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CE48B0E-0FB2-419F-A12D-F446D3B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綜上所述，</a:t>
            </a:r>
            <a:r>
              <a:rPr lang="zh-TW" altLang="en-US" sz="4000" dirty="0">
                <a:highlight>
                  <a:srgbClr val="FFFF00"/>
                </a:highlight>
              </a:rPr>
              <a:t>建議刪除 </a:t>
            </a:r>
            <a:r>
              <a:rPr lang="en-US" altLang="zh-TW" sz="4000" dirty="0">
                <a:highlight>
                  <a:srgbClr val="FFFF00"/>
                </a:highlight>
              </a:rPr>
              <a:t>Load Balancer </a:t>
            </a:r>
            <a:r>
              <a:rPr lang="zh-TW" altLang="en-US" sz="4000" dirty="0">
                <a:highlight>
                  <a:srgbClr val="FFFF00"/>
                </a:highlight>
              </a:rPr>
              <a:t>服務，</a:t>
            </a:r>
            <a:endParaRPr lang="en-US" altLang="zh-TW" sz="4000" dirty="0">
              <a:highlight>
                <a:srgbClr val="FFFF00"/>
              </a:highlight>
            </a:endParaRPr>
          </a:p>
          <a:p>
            <a:pPr lvl="1"/>
            <a:endParaRPr lang="en-US" altLang="zh-TW" sz="3600" dirty="0">
              <a:highlight>
                <a:srgbClr val="FFFF00"/>
              </a:highlight>
            </a:endParaRPr>
          </a:p>
          <a:p>
            <a:pPr lvl="1"/>
            <a:endParaRPr lang="en-US" altLang="zh-TW" sz="3600" dirty="0">
              <a:highlight>
                <a:srgbClr val="FFFF00"/>
              </a:highlight>
            </a:endParaRPr>
          </a:p>
          <a:p>
            <a:pPr lvl="1"/>
            <a:r>
              <a:rPr lang="zh-TW" altLang="en-US" sz="3600" dirty="0">
                <a:solidFill>
                  <a:srgbClr val="C00000"/>
                </a:solidFill>
              </a:rPr>
              <a:t>因為它已經超過了免費的限制</a:t>
            </a:r>
            <a:r>
              <a:rPr lang="zh-TW" altLang="en-US" sz="3600" dirty="0"/>
              <a:t>，</a:t>
            </a:r>
            <a:endParaRPr lang="en-US" altLang="zh-TW" sz="3600" dirty="0"/>
          </a:p>
          <a:p>
            <a:pPr lvl="1"/>
            <a:r>
              <a:rPr lang="zh-TW" altLang="en-US" sz="3600" dirty="0">
                <a:solidFill>
                  <a:srgbClr val="C00000"/>
                </a:solidFill>
                <a:highlight>
                  <a:srgbClr val="FFFF00"/>
                </a:highlight>
              </a:rPr>
              <a:t>並且可能會產生較高的費用</a:t>
            </a:r>
            <a:r>
              <a:rPr lang="zh-TW" altLang="en-US" sz="3600" dirty="0"/>
              <a:t>。</a:t>
            </a:r>
            <a:endParaRPr lang="en-US" altLang="zh-TW" sz="3600" dirty="0"/>
          </a:p>
          <a:p>
            <a:pPr lvl="1"/>
            <a:r>
              <a:rPr lang="zh-TW" altLang="en-US" sz="3600" dirty="0"/>
              <a:t>其他的服務都還沒有超過免費的限制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C62209-F746-480E-8C44-C2B3DDDA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要刪除哪一個免費服務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0257125-692B-4049-9AAE-5032F5B8A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15472"/>
              </p:ext>
            </p:extLst>
          </p:nvPr>
        </p:nvGraphicFramePr>
        <p:xfrm>
          <a:off x="457200" y="3028396"/>
          <a:ext cx="8229600" cy="80120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75169003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268635112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446424278"/>
                    </a:ext>
                  </a:extLst>
                </a:gridCol>
              </a:tblGrid>
              <a:tr h="801208">
                <a:tc>
                  <a:txBody>
                    <a:bodyPr/>
                    <a:lstStyle/>
                    <a:p>
                      <a:r>
                        <a:rPr lang="en-US" sz="1700" dirty="0">
                          <a:effectLst/>
                        </a:rPr>
                        <a:t>Load Balancer, Standard, Included LB Rules and Outbound Rules</a:t>
                      </a:r>
                    </a:p>
                  </a:txBody>
                  <a:tcPr marL="90634" marR="87009" marT="9063" marB="90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8D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700">
                        <a:effectLst/>
                      </a:endParaRPr>
                    </a:p>
                    <a:p>
                      <a:r>
                        <a:rPr lang="en-US" sz="1700">
                          <a:effectLst/>
                        </a:rPr>
                        <a:t>160%</a:t>
                      </a:r>
                    </a:p>
                    <a:p>
                      <a:r>
                        <a:rPr lang="en-US" sz="1700">
                          <a:effectLst/>
                        </a:rPr>
                        <a:t>1,206 / 750 (1 Hour)</a:t>
                      </a:r>
                    </a:p>
                  </a:txBody>
                  <a:tcPr marL="90634" marR="87009" marT="9063" marB="90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F0D4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到期日為 </a:t>
                      </a:r>
                      <a:r>
                        <a:rPr lang="en-US" altLang="zh-TW" sz="1700" dirty="0">
                          <a:effectLst/>
                        </a:rPr>
                        <a:t>2023/8/11</a:t>
                      </a:r>
                    </a:p>
                  </a:txBody>
                  <a:tcPr marL="90634" marR="87009" marT="9063" marB="90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0D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6708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65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TW" altLang="en-US" sz="6600" b="1" dirty="0"/>
              <a:t>停用 </a:t>
            </a:r>
            <a:r>
              <a:rPr lang="en-US" altLang="zh-TW" sz="6600" b="1" dirty="0"/>
              <a:t>Load Balancer </a:t>
            </a:r>
            <a:r>
              <a:rPr lang="zh-TW" altLang="en-US" sz="6600" b="1" dirty="0"/>
              <a:t>服務的步驟</a:t>
            </a:r>
          </a:p>
        </p:txBody>
      </p:sp>
    </p:spTree>
    <p:extLst>
      <p:ext uri="{BB962C8B-B14F-4D97-AF65-F5344CB8AC3E}">
        <p14:creationId xmlns:p14="http://schemas.microsoft.com/office/powerpoint/2010/main" val="2532738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ED272C-6A22-41C5-B1B5-B8894081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2916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登入 </a:t>
            </a:r>
            <a:r>
              <a:rPr lang="en-US" altLang="zh-TW" sz="3200" dirty="0"/>
              <a:t>Azure </a:t>
            </a:r>
            <a:r>
              <a:rPr lang="zh-TW" altLang="en-US" sz="3200" dirty="0"/>
              <a:t>入口網站，並選擇您的訂用帳戶。</a:t>
            </a:r>
          </a:p>
          <a:p>
            <a:r>
              <a:rPr lang="zh-TW" altLang="en-US" sz="3200" dirty="0"/>
              <a:t>在左側選單中，選擇 </a:t>
            </a:r>
            <a:r>
              <a:rPr lang="en-US" altLang="zh-TW" sz="3200" dirty="0"/>
              <a:t>[</a:t>
            </a:r>
            <a:r>
              <a:rPr lang="zh-TW" altLang="en-US" sz="3200" dirty="0"/>
              <a:t>所有服務</a:t>
            </a:r>
            <a:r>
              <a:rPr lang="en-US" altLang="zh-TW" sz="3200" dirty="0"/>
              <a:t>]</a:t>
            </a:r>
            <a:r>
              <a:rPr lang="zh-TW" altLang="en-US" sz="3200" dirty="0"/>
              <a:t>，然後在 </a:t>
            </a:r>
            <a:r>
              <a:rPr lang="en-US" altLang="zh-TW" sz="3200" dirty="0"/>
              <a:t>[</a:t>
            </a:r>
            <a:r>
              <a:rPr lang="zh-TW" altLang="en-US" sz="3200" dirty="0"/>
              <a:t>網路</a:t>
            </a:r>
            <a:r>
              <a:rPr lang="en-US" altLang="zh-TW" sz="3200" dirty="0"/>
              <a:t>] </a:t>
            </a:r>
            <a:r>
              <a:rPr lang="zh-TW" altLang="en-US" sz="3200" dirty="0"/>
              <a:t>類別中，選擇 </a:t>
            </a:r>
            <a:r>
              <a:rPr lang="en-US" altLang="zh-TW" sz="3200" dirty="0"/>
              <a:t>[</a:t>
            </a:r>
            <a:r>
              <a:rPr lang="zh-TW" altLang="en-US" sz="3200" dirty="0"/>
              <a:t>負載平衡器</a:t>
            </a:r>
            <a:r>
              <a:rPr lang="en-US" altLang="zh-TW" sz="3200" dirty="0"/>
              <a:t>]</a:t>
            </a:r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9F926D-F40A-4F3D-A677-93DEF6F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/>
              <a:t>停用 </a:t>
            </a:r>
            <a:r>
              <a:rPr lang="en-US" altLang="zh-TW" sz="4800" dirty="0"/>
              <a:t>Load Balancer </a:t>
            </a:r>
            <a:r>
              <a:rPr lang="zh-TW" altLang="en-US" sz="4800" dirty="0"/>
              <a:t>服務的步驟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9C26F0D-1C44-4ED7-BEFA-4ED03C157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4983"/>
            <a:ext cx="1979712" cy="345425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2DD5561-0E98-43FC-9C26-D843C2481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40" y="2996952"/>
            <a:ext cx="5066321" cy="3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4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ED272C-6A22-41C5-B1B5-B88940817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[</a:t>
            </a:r>
            <a:r>
              <a:rPr lang="zh-TW" altLang="en-US" dirty="0"/>
              <a:t>負載平衡器</a:t>
            </a:r>
            <a:r>
              <a:rPr lang="en-US" altLang="zh-TW" dirty="0"/>
              <a:t>] </a:t>
            </a:r>
            <a:r>
              <a:rPr lang="zh-TW" altLang="en-US" dirty="0"/>
              <a:t>頁面中，找到您要停用的 </a:t>
            </a:r>
            <a:r>
              <a:rPr lang="en-US" altLang="zh-TW" dirty="0"/>
              <a:t>Load Balancer</a:t>
            </a:r>
            <a:r>
              <a:rPr lang="zh-TW" altLang="en-US" dirty="0"/>
              <a:t>，並選擇它的名稱。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Load Balancer </a:t>
            </a:r>
            <a:r>
              <a:rPr lang="zh-TW" altLang="en-US" dirty="0"/>
              <a:t>的詳細資料頁面中，選擇 </a:t>
            </a:r>
            <a:r>
              <a:rPr lang="en-US" altLang="zh-TW" dirty="0"/>
              <a:t>[</a:t>
            </a:r>
            <a:r>
              <a:rPr lang="zh-TW" altLang="en-US" dirty="0"/>
              <a:t>刪除</a:t>
            </a:r>
            <a:r>
              <a:rPr lang="en-US" altLang="zh-TW" dirty="0"/>
              <a:t>] </a:t>
            </a:r>
            <a:r>
              <a:rPr lang="zh-TW" altLang="en-US" dirty="0"/>
              <a:t>按鈕，並確認您的操作。</a:t>
            </a:r>
          </a:p>
          <a:p>
            <a:r>
              <a:rPr lang="zh-TW" altLang="en-US" dirty="0"/>
              <a:t>等待 </a:t>
            </a:r>
            <a:r>
              <a:rPr lang="en-US" altLang="zh-TW" dirty="0"/>
              <a:t>Azure </a:t>
            </a:r>
            <a:r>
              <a:rPr lang="zh-TW" altLang="en-US" dirty="0"/>
              <a:t>完成刪除作業，您可以在 </a:t>
            </a:r>
            <a:r>
              <a:rPr lang="en-US" altLang="zh-TW" dirty="0"/>
              <a:t>[</a:t>
            </a:r>
            <a:r>
              <a:rPr lang="zh-TW" altLang="en-US" dirty="0"/>
              <a:t>通知</a:t>
            </a:r>
            <a:r>
              <a:rPr lang="en-US" altLang="zh-TW" dirty="0"/>
              <a:t>] </a:t>
            </a:r>
            <a:r>
              <a:rPr lang="zh-TW" altLang="en-US" dirty="0"/>
              <a:t>區域中查看進度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29F926D-F40A-4F3D-A677-93DEF6F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/>
              <a:t>停用 </a:t>
            </a:r>
            <a:r>
              <a:rPr lang="en-US" altLang="zh-TW" sz="4800" dirty="0"/>
              <a:t>Load Balancer </a:t>
            </a:r>
            <a:r>
              <a:rPr lang="zh-TW" altLang="en-US" sz="4800" dirty="0"/>
              <a:t>服務的步驟</a:t>
            </a:r>
          </a:p>
        </p:txBody>
      </p:sp>
    </p:spTree>
    <p:extLst>
      <p:ext uri="{BB962C8B-B14F-4D97-AF65-F5344CB8AC3E}">
        <p14:creationId xmlns:p14="http://schemas.microsoft.com/office/powerpoint/2010/main" val="1615322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16B338-1ED0-4CD3-8656-9CF81B9A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17639"/>
            <a:ext cx="9144000" cy="4827276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29F926D-F40A-4F3D-A677-93DEF6F3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/>
              <a:t>停用 </a:t>
            </a:r>
            <a:r>
              <a:rPr lang="en-US" altLang="zh-TW" sz="4800" dirty="0"/>
              <a:t>Load Balancer </a:t>
            </a:r>
            <a:r>
              <a:rPr lang="zh-TW" altLang="en-US" sz="4800" dirty="0"/>
              <a:t>服務的步驟</a:t>
            </a:r>
          </a:p>
        </p:txBody>
      </p:sp>
    </p:spTree>
    <p:extLst>
      <p:ext uri="{BB962C8B-B14F-4D97-AF65-F5344CB8AC3E}">
        <p14:creationId xmlns:p14="http://schemas.microsoft.com/office/powerpoint/2010/main" val="1665440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9720C93-C764-494D-8354-CC35AC8E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在 </a:t>
            </a:r>
            <a:r>
              <a:rPr lang="en-US" altLang="zh-TW" dirty="0"/>
              <a:t>Load Balancer </a:t>
            </a:r>
            <a:r>
              <a:rPr lang="zh-TW" altLang="en-US" dirty="0"/>
              <a:t>頁面中看不到任何 </a:t>
            </a:r>
            <a:r>
              <a:rPr lang="en-US" altLang="zh-TW" dirty="0"/>
              <a:t>Load Balancer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可能是因為</a:t>
            </a:r>
            <a:r>
              <a:rPr lang="zh-CN" altLang="en-US" dirty="0"/>
              <a:t>：</a:t>
            </a:r>
            <a:r>
              <a:rPr lang="zh-TW" altLang="en-US" dirty="0"/>
              <a:t>沒有選擇正確的訂用帳戶或區域。</a:t>
            </a:r>
            <a:endParaRPr lang="en-US" altLang="zh-TW" dirty="0"/>
          </a:p>
          <a:p>
            <a:pPr lvl="1"/>
            <a:r>
              <a:rPr lang="zh-TW" altLang="en-US" dirty="0"/>
              <a:t>可以在頁面頂端的下拉式選單中，選擇您使用的訂用帳戶和區域</a:t>
            </a:r>
            <a:endParaRPr lang="en-US" altLang="zh-TW" dirty="0"/>
          </a:p>
          <a:p>
            <a:pPr lvl="1"/>
            <a:r>
              <a:rPr lang="zh-TW" altLang="en-US" dirty="0"/>
              <a:t>重新整理頁面，</a:t>
            </a:r>
            <a:endParaRPr lang="en-US" altLang="zh-TW" dirty="0"/>
          </a:p>
          <a:p>
            <a:pPr lvl="1"/>
            <a:r>
              <a:rPr lang="zh-TW" altLang="en-US" dirty="0"/>
              <a:t>看看是否有 </a:t>
            </a:r>
            <a:r>
              <a:rPr lang="en-US" altLang="zh-TW" dirty="0"/>
              <a:t>Load Balancer </a:t>
            </a:r>
            <a:r>
              <a:rPr lang="zh-TW" altLang="en-US" dirty="0"/>
              <a:t>出現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5ED03B-87D4-4F39-B884-B81D6F8C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找不到</a:t>
            </a:r>
            <a:r>
              <a:rPr lang="en-US" altLang="zh-CN" dirty="0"/>
              <a:t>load Balancer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0945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6270909-FB4D-4F0B-A206-3CC2E026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4C83CAA-CF29-40F9-B366-94058EB5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套用你的訂閱帳號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ED4D3B-AE51-4764-A040-8EDB4C7E4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482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21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6270909-FB4D-4F0B-A206-3CC2E026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4C83CAA-CF29-40F9-B366-94058EB5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套用你的訂閱帳號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41C0C5-C109-4A82-BA1A-6AD5FD1B1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1" y="1624107"/>
            <a:ext cx="8533333" cy="46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3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2CA39-0E13-4E6C-B1EE-2CB61012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免費點數已經到期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364FE9-1AA0-41C8-A78A-6444405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4000" dirty="0"/>
              <a:t>使用學校的</a:t>
            </a:r>
            <a:r>
              <a:rPr lang="en-US" altLang="zh-CN" sz="4000" dirty="0"/>
              <a:t>Azure</a:t>
            </a:r>
            <a:r>
              <a:rPr lang="zh-CN" altLang="en-US" sz="4000" dirty="0"/>
              <a:t>雲端帳號</a:t>
            </a:r>
            <a:r>
              <a:rPr lang="en-US" altLang="zh-CN" sz="4000" dirty="0"/>
              <a:t>1</a:t>
            </a:r>
            <a:r>
              <a:rPr lang="zh-CN" altLang="en-US" sz="4000" dirty="0"/>
              <a:t>個月後，</a:t>
            </a:r>
            <a:br>
              <a:rPr lang="en-US" altLang="zh-CN" sz="4000" dirty="0"/>
            </a:br>
            <a:r>
              <a:rPr lang="zh-CN" altLang="en-US" sz="4000" dirty="0"/>
              <a:t>會被停用帳號，等待升級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C20F81-9D9A-41D4-A99C-3921E8FB5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155"/>
            <a:ext cx="8713972" cy="429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7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若是已經被停用，在</a:t>
            </a:r>
            <a:r>
              <a:rPr lang="en-US" altLang="zh-CN" sz="4800" dirty="0"/>
              <a:t>【</a:t>
            </a:r>
            <a:r>
              <a:rPr lang="zh-CN" altLang="en-US" sz="4800" dirty="0"/>
              <a:t>活動記錄</a:t>
            </a:r>
            <a:r>
              <a:rPr lang="en-US" altLang="zh-CN" sz="4800" dirty="0"/>
              <a:t>】</a:t>
            </a:r>
            <a:r>
              <a:rPr lang="zh-CN" altLang="en-US" sz="4800" dirty="0"/>
              <a:t>可以看得到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262CB0-C3ED-490D-96B2-CC24A928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399342"/>
            <a:ext cx="6209524" cy="30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2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若是已經被停用，在</a:t>
            </a:r>
            <a:r>
              <a:rPr lang="en-US" altLang="zh-CN" sz="4800" dirty="0"/>
              <a:t>【</a:t>
            </a:r>
            <a:r>
              <a:rPr lang="zh-CN" altLang="en-US" sz="4800" dirty="0"/>
              <a:t>活動記錄</a:t>
            </a:r>
            <a:r>
              <a:rPr lang="en-US" altLang="zh-CN" sz="4800" dirty="0"/>
              <a:t>】</a:t>
            </a:r>
            <a:r>
              <a:rPr lang="zh-CN" altLang="en-US" sz="4800" dirty="0"/>
              <a:t>可以看得到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F256C9-973F-46E5-94E2-D02DCC82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7" y="1600200"/>
            <a:ext cx="8963706" cy="42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853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若是已經被停用，在</a:t>
            </a:r>
            <a:r>
              <a:rPr lang="en-US" altLang="zh-CN" sz="4800" dirty="0"/>
              <a:t>【</a:t>
            </a:r>
            <a:r>
              <a:rPr lang="zh-CN" altLang="en-US" sz="4800" dirty="0"/>
              <a:t>活動記錄</a:t>
            </a:r>
            <a:r>
              <a:rPr lang="en-US" altLang="zh-CN" sz="4800" dirty="0"/>
              <a:t>】</a:t>
            </a:r>
            <a:r>
              <a:rPr lang="zh-CN" altLang="en-US" sz="4800" dirty="0"/>
              <a:t>可以看得到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0F256C9-973F-46E5-94E2-D02DCC82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77" y="1600200"/>
            <a:ext cx="8963706" cy="420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032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如何恢復之前被停用的</a:t>
            </a:r>
            <a:r>
              <a:rPr lang="en-US" altLang="zh-CN" sz="6600" b="1" dirty="0" err="1"/>
              <a:t>mySQL</a:t>
            </a:r>
            <a:r>
              <a:rPr lang="zh-CN" altLang="en-US" sz="6600" b="1" dirty="0"/>
              <a:t>資料庫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0748946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4746474-F574-44E0-92EE-69100ACE8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A4C074-738F-4D3D-935B-4EAD079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152400"/>
            <a:ext cx="8784976" cy="1265238"/>
          </a:xfrm>
        </p:spPr>
        <p:txBody>
          <a:bodyPr>
            <a:noAutofit/>
          </a:bodyPr>
          <a:lstStyle/>
          <a:p>
            <a:r>
              <a:rPr lang="zh-CN" altLang="en-US" sz="4800" dirty="0"/>
              <a:t>如何恢復之前被停用的</a:t>
            </a:r>
            <a:br>
              <a:rPr lang="en-US" altLang="zh-CN" sz="4800" dirty="0"/>
            </a:br>
            <a:r>
              <a:rPr lang="en-US" altLang="zh-CN" sz="4800" dirty="0" err="1"/>
              <a:t>mySQL</a:t>
            </a:r>
            <a:r>
              <a:rPr lang="zh-CN" altLang="en-US" sz="4800" dirty="0"/>
              <a:t>資料庫</a:t>
            </a:r>
            <a:endParaRPr lang="zh-TW" altLang="en-US" sz="4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59C9225-3AFD-48D2-8E55-B6F7FA6DD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91005"/>
            <a:ext cx="8057143" cy="50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91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0DFE6CC-CF6E-4759-A9E4-01354341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FA716B1-D76E-47D7-ACCD-9FB588F2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550929-3EA5-491E-A1A9-8DDC38321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" y="1196752"/>
            <a:ext cx="9071580" cy="550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4B2CA39-0E13-4E6C-B1EE-2CB61012A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5364FE9-1AA0-41C8-A78A-6444405E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8B199-B0B0-4D59-BC4F-FD22D862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072"/>
            <a:ext cx="9144000" cy="478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2435D1C-223C-411D-89C5-F0143ED9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/>
              <a:t>還是有：</a:t>
            </a:r>
            <a:endParaRPr lang="en-US" altLang="zh-CN" sz="3200" dirty="0"/>
          </a:p>
          <a:p>
            <a:pPr lvl="1"/>
            <a:r>
              <a:rPr lang="zh-TW" altLang="en-US" sz="2800" dirty="0"/>
              <a:t>免費享有 </a:t>
            </a:r>
            <a:r>
              <a:rPr lang="en-US" altLang="zh-TW" sz="2800" dirty="0"/>
              <a:t>12 </a:t>
            </a:r>
            <a:r>
              <a:rPr lang="zh-TW" altLang="en-US" sz="2800" dirty="0"/>
              <a:t>個月的熱門服務，</a:t>
            </a:r>
            <a:endParaRPr lang="en-US" altLang="zh-TW" sz="2800" dirty="0"/>
          </a:p>
          <a:p>
            <a:pPr lvl="1"/>
            <a:r>
              <a:rPr lang="zh-TW" altLang="en-US" sz="2800" dirty="0"/>
              <a:t>外加 </a:t>
            </a:r>
            <a:r>
              <a:rPr lang="en-US" altLang="zh-TW" sz="2800" dirty="0"/>
              <a:t>40 </a:t>
            </a:r>
            <a:r>
              <a:rPr lang="zh-TW" altLang="en-US" sz="2800" dirty="0"/>
              <a:t>款以上永久免費的產品</a:t>
            </a:r>
            <a:endParaRPr lang="en-US" altLang="zh-TW" sz="2800" dirty="0"/>
          </a:p>
          <a:p>
            <a:pPr lvl="1"/>
            <a:endParaRPr lang="en-US" altLang="zh-CN" sz="2800" dirty="0"/>
          </a:p>
          <a:p>
            <a:pPr lvl="1"/>
            <a:r>
              <a:rPr lang="zh-CN" altLang="en-US" sz="2800" dirty="0"/>
              <a:t>只是要你</a:t>
            </a:r>
            <a:r>
              <a:rPr lang="en-US" altLang="zh-CN" sz="2800" dirty="0"/>
              <a:t>『</a:t>
            </a:r>
            <a:r>
              <a:rPr lang="zh-CN" altLang="en-US" sz="2800" dirty="0"/>
              <a:t>填入信用卡</a:t>
            </a:r>
            <a:r>
              <a:rPr lang="en-US" altLang="zh-CN" sz="2800" dirty="0"/>
              <a:t>』</a:t>
            </a:r>
          </a:p>
          <a:p>
            <a:pPr lvl="1"/>
            <a:r>
              <a:rPr lang="zh-TW" altLang="en-US" sz="2800" dirty="0"/>
              <a:t>升級為隨用隨付的訂用帳戶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75E6EF1-A742-4AD1-A589-2D4453391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要求你輸入付款方式（信用卡）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1F79DC4F-9E60-4D71-AD34-7F44CD080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2074184"/>
            <a:ext cx="5904656" cy="46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049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31F4E18-4BE2-43EA-A584-992B2EED4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dirty="0">
                <a:hlinkClick r:id="rId2"/>
              </a:rPr>
              <a:t>https://learn.microsoft.com/zh-tw/azure/cost-management-billing/manage/subscription-disabled</a:t>
            </a:r>
            <a:endParaRPr lang="en-US" altLang="zh-CN" dirty="0"/>
          </a:p>
          <a:p>
            <a:r>
              <a:rPr lang="zh-TW" altLang="en-US" dirty="0">
                <a:effectLst/>
              </a:rPr>
              <a:t>您的點數已過期</a:t>
            </a:r>
          </a:p>
          <a:p>
            <a:r>
              <a:rPr lang="zh-TW" altLang="en-US" dirty="0">
                <a:effectLst/>
              </a:rPr>
              <a:t>當您註冊 </a:t>
            </a:r>
            <a:r>
              <a:rPr lang="en-US" altLang="zh-TW" dirty="0">
                <a:effectLst/>
              </a:rPr>
              <a:t>Azure </a:t>
            </a:r>
            <a:r>
              <a:rPr lang="zh-TW" altLang="en-US" dirty="0">
                <a:effectLst/>
              </a:rPr>
              <a:t>免費帳戶時，您會獲得免費試用訂用帳戶，該訂閱提供您價值 </a:t>
            </a:r>
            <a:r>
              <a:rPr lang="en-US" altLang="zh-TW" dirty="0">
                <a:effectLst/>
              </a:rPr>
              <a:t>200 USD </a:t>
            </a:r>
            <a:r>
              <a:rPr lang="zh-TW" altLang="en-US" dirty="0">
                <a:effectLst/>
              </a:rPr>
              <a:t>帳單貨幣的 </a:t>
            </a:r>
            <a:r>
              <a:rPr lang="en-US" altLang="zh-TW" dirty="0">
                <a:effectLst/>
              </a:rPr>
              <a:t>Azure </a:t>
            </a:r>
            <a:r>
              <a:rPr lang="zh-TW" altLang="en-US" dirty="0">
                <a:effectLst/>
              </a:rPr>
              <a:t>點數，可享受為期 </a:t>
            </a:r>
            <a:r>
              <a:rPr lang="en-US" altLang="zh-TW" dirty="0">
                <a:effectLst/>
              </a:rPr>
              <a:t>30 </a:t>
            </a:r>
            <a:r>
              <a:rPr lang="zh-TW" altLang="en-US" dirty="0">
                <a:effectLst/>
              </a:rPr>
              <a:t>天和 </a:t>
            </a:r>
            <a:r>
              <a:rPr lang="en-US" altLang="zh-TW" dirty="0">
                <a:effectLst/>
              </a:rPr>
              <a:t>12 </a:t>
            </a:r>
            <a:r>
              <a:rPr lang="zh-TW" altLang="en-US" dirty="0">
                <a:effectLst/>
              </a:rPr>
              <a:t>個月的免費服務</a:t>
            </a:r>
            <a:r>
              <a:rPr lang="zh-TW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。 </a:t>
            </a:r>
            <a:r>
              <a:rPr lang="en-US" altLang="zh-TW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30 </a:t>
            </a:r>
            <a:r>
              <a:rPr lang="zh-TW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天結束時，</a:t>
            </a:r>
            <a:r>
              <a:rPr lang="en-US" altLang="zh-TW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Azure </a:t>
            </a:r>
            <a:r>
              <a:rPr lang="zh-TW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就會停用訂用帳戶</a:t>
            </a:r>
            <a:r>
              <a:rPr lang="zh-TW" altLang="en-US" dirty="0">
                <a:effectLst/>
              </a:rPr>
              <a:t>。 您的訂用帳戶會停用，以防止您不小心衍生超出訂用帳戶所隨附點數和免費服務的使用費。 </a:t>
            </a:r>
            <a:r>
              <a:rPr lang="zh-TW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若要繼續使用 </a:t>
            </a:r>
            <a:r>
              <a:rPr lang="en-US" altLang="zh-TW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Azure </a:t>
            </a:r>
            <a:r>
              <a:rPr lang="zh-TW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服務，則必須</a:t>
            </a:r>
            <a:r>
              <a:rPr lang="zh-TW" altLang="en-US" dirty="0">
                <a:solidFill>
                  <a:srgbClr val="C00000"/>
                </a:solidFill>
                <a:effectLst/>
                <a:highlight>
                  <a:srgbClr val="FFFF00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升級訂用帳戶</a:t>
            </a:r>
            <a:r>
              <a:rPr lang="zh-TW" altLang="en-US" dirty="0">
                <a:effectLst/>
              </a:rPr>
              <a:t>。 升級訂用帳戶之後，您仍然可以存取免費服務 </a:t>
            </a:r>
            <a:r>
              <a:rPr lang="en-US" altLang="zh-TW" dirty="0">
                <a:effectLst/>
              </a:rPr>
              <a:t>12 </a:t>
            </a:r>
            <a:r>
              <a:rPr lang="zh-TW" altLang="en-US" dirty="0">
                <a:effectLst/>
              </a:rPr>
              <a:t>個月。 您只要支付免費服務數量限制以外的使用量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6A9AC9A-185F-4FE2-AC3F-0C2E0E6C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原因：微軟官網：</a:t>
            </a:r>
            <a:br>
              <a:rPr lang="en-US" altLang="zh-CN" dirty="0"/>
            </a:br>
            <a:r>
              <a:rPr lang="en-US" altLang="zh-CN" dirty="0"/>
              <a:t>30</a:t>
            </a:r>
            <a:r>
              <a:rPr lang="zh-CN" altLang="en-US" dirty="0"/>
              <a:t>天後會先停用，等待升級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157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356484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重啟</a:t>
            </a:r>
            <a:endParaRPr lang="en-US" altLang="zh-CN" sz="6600" b="1" dirty="0"/>
          </a:p>
          <a:p>
            <a:r>
              <a:rPr lang="zh-CN" altLang="en-US" sz="6600" b="1" dirty="0"/>
              <a:t>免費訂閱帳戶的方法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670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580B63B-2F8F-4585-9EE3-EBFE749E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9632" y="1674170"/>
            <a:ext cx="9144000" cy="503143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到</a:t>
            </a:r>
            <a:r>
              <a:rPr lang="en-US" altLang="zh-CN" dirty="0"/>
              <a:t>『</a:t>
            </a:r>
            <a:r>
              <a:rPr lang="zh-CN" altLang="en-US" dirty="0"/>
              <a:t>首頁</a:t>
            </a:r>
            <a:r>
              <a:rPr lang="en-US" altLang="zh-CN" dirty="0"/>
              <a:t>』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訂用帳戶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D5BB652-05EC-4BC3-A90A-98123AA7E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8520" y="1484460"/>
            <a:ext cx="1980952" cy="21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55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B75CE21-5D30-4FA9-820D-5CA3EDBB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點按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訂用帳戶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B8D38F-0871-4BD4-906A-AD27EB21E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684FF58-E9F4-4783-8492-CAF3F79A6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2730"/>
            <a:ext cx="9144000" cy="437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75725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1234</Words>
  <Application>Microsoft Office PowerPoint</Application>
  <PresentationFormat>如螢幕大小 (4:3)</PresentationFormat>
  <Paragraphs>84</Paragraphs>
  <Slides>35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35</vt:i4>
      </vt:variant>
    </vt:vector>
  </HeadingPairs>
  <TitlesOfParts>
    <vt:vector size="41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使用學校的Azure雲端帳號1個月後， 會被停用帳號，等待升級</vt:lpstr>
      <vt:lpstr>PowerPoint 簡報</vt:lpstr>
      <vt:lpstr>要求你輸入付款方式（信用卡）</vt:lpstr>
      <vt:lpstr>原因：微軟官網： 30天後會先停用，等待升級</vt:lpstr>
      <vt:lpstr>PowerPoint 簡報</vt:lpstr>
      <vt:lpstr>到『首頁』訂用帳戶</vt:lpstr>
      <vt:lpstr>點按訂用帳戶</vt:lpstr>
      <vt:lpstr>點按請進行升級</vt:lpstr>
      <vt:lpstr>點按新增付款方式</vt:lpstr>
      <vt:lpstr>點按輸入信用卡付款方式</vt:lpstr>
      <vt:lpstr>輸入，升級的訂閱帳戶名稱</vt:lpstr>
      <vt:lpstr>成功升級</vt:lpstr>
      <vt:lpstr>檢查你的免費服務項目</vt:lpstr>
      <vt:lpstr>PowerPoint 簡報</vt:lpstr>
      <vt:lpstr>PowerPoint 簡報</vt:lpstr>
      <vt:lpstr>解析6個服務</vt:lpstr>
      <vt:lpstr>解析6個服務</vt:lpstr>
      <vt:lpstr>解析6個服務</vt:lpstr>
      <vt:lpstr>PowerPoint 簡報</vt:lpstr>
      <vt:lpstr>要刪除哪一個免費服務</vt:lpstr>
      <vt:lpstr>PowerPoint 簡報</vt:lpstr>
      <vt:lpstr>停用 Load Balancer 服務的步驟</vt:lpstr>
      <vt:lpstr>停用 Load Balancer 服務的步驟</vt:lpstr>
      <vt:lpstr>停用 Load Balancer 服務的步驟</vt:lpstr>
      <vt:lpstr>找不到load Balancer</vt:lpstr>
      <vt:lpstr>套用你的訂閱帳號</vt:lpstr>
      <vt:lpstr>套用你的訂閱帳號</vt:lpstr>
      <vt:lpstr>若是已經被停用，在【活動記錄】可以看得到</vt:lpstr>
      <vt:lpstr>若是已經被停用，在【活動記錄】可以看得到</vt:lpstr>
      <vt:lpstr>若是已經被停用，在【活動記錄】可以看得到</vt:lpstr>
      <vt:lpstr>PowerPoint 簡報</vt:lpstr>
      <vt:lpstr>如何恢復之前被停用的 mySQL資料庫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2023-08-23T18:04:58Z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