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39"/>
  </p:notesMasterIdLst>
  <p:handoutMasterIdLst>
    <p:handoutMasterId r:id="rId40"/>
  </p:handoutMasterIdLst>
  <p:sldIdLst>
    <p:sldId id="418" r:id="rId3"/>
    <p:sldId id="417" r:id="rId4"/>
    <p:sldId id="263" r:id="rId5"/>
    <p:sldId id="427" r:id="rId6"/>
    <p:sldId id="394" r:id="rId7"/>
    <p:sldId id="419" r:id="rId8"/>
    <p:sldId id="339" r:id="rId9"/>
    <p:sldId id="341" r:id="rId10"/>
    <p:sldId id="393" r:id="rId11"/>
    <p:sldId id="395" r:id="rId12"/>
    <p:sldId id="398" r:id="rId13"/>
    <p:sldId id="343" r:id="rId14"/>
    <p:sldId id="400" r:id="rId15"/>
    <p:sldId id="431" r:id="rId16"/>
    <p:sldId id="430" r:id="rId17"/>
    <p:sldId id="420" r:id="rId18"/>
    <p:sldId id="411" r:id="rId19"/>
    <p:sldId id="412" r:id="rId20"/>
    <p:sldId id="413" r:id="rId21"/>
    <p:sldId id="410" r:id="rId22"/>
    <p:sldId id="421" r:id="rId23"/>
    <p:sldId id="422" r:id="rId24"/>
    <p:sldId id="423" r:id="rId25"/>
    <p:sldId id="424" r:id="rId26"/>
    <p:sldId id="432" r:id="rId27"/>
    <p:sldId id="433" r:id="rId28"/>
    <p:sldId id="425" r:id="rId29"/>
    <p:sldId id="426" r:id="rId30"/>
    <p:sldId id="403" r:id="rId31"/>
    <p:sldId id="428" r:id="rId32"/>
    <p:sldId id="429" r:id="rId33"/>
    <p:sldId id="361" r:id="rId34"/>
    <p:sldId id="362" r:id="rId35"/>
    <p:sldId id="379" r:id="rId36"/>
    <p:sldId id="380" r:id="rId37"/>
    <p:sldId id="38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DEEE"/>
    <a:srgbClr val="66A901"/>
    <a:srgbClr val="7AA10E"/>
    <a:srgbClr val="80BD01"/>
    <a:srgbClr val="F5B1B0"/>
    <a:srgbClr val="F58FB6"/>
    <a:srgbClr val="EB156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46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16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261F95-94D7-4E3A-ACE4-D6C402E0BEE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F0D6980-697E-4BB7-9A02-7580630C6DAC}">
      <dgm:prSet phldrT="[文字]" custT="1"/>
      <dgm:spPr/>
      <dgm:t>
        <a:bodyPr/>
        <a:lstStyle/>
        <a:p>
          <a:r>
            <a:rPr lang="en-US" altLang="zh-TW" sz="3600" b="1" baseline="-10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endParaRPr lang="zh-TW" altLang="en-US" sz="3600" b="1" baseline="-10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179F0B0-9AFF-4008-AC27-33A93E3BE714}" type="parTrans" cxnId="{ED8C94B4-20C3-44A4-96CB-72CB0ECB0199}">
      <dgm:prSet/>
      <dgm:spPr/>
      <dgm:t>
        <a:bodyPr/>
        <a:lstStyle/>
        <a:p>
          <a:endParaRPr lang="zh-TW" altLang="en-US"/>
        </a:p>
      </dgm:t>
    </dgm:pt>
    <dgm:pt modelId="{77DB5C74-77D8-48FF-B850-41D3F13E5AEE}" type="sibTrans" cxnId="{ED8C94B4-20C3-44A4-96CB-72CB0ECB0199}">
      <dgm:prSet/>
      <dgm:spPr/>
      <dgm:t>
        <a:bodyPr/>
        <a:lstStyle/>
        <a:p>
          <a:endParaRPr lang="zh-TW" altLang="en-US"/>
        </a:p>
      </dgm:t>
    </dgm:pt>
    <dgm:pt modelId="{125437BD-1AE7-4066-990E-74555A5AA0EE}">
      <dgm:prSet phldrT="[文字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000" b="1" i="0" baseline="0" dirty="0" smtClean="0">
              <a:latin typeface="微軟正黑體" panose="020B0604030504040204" pitchFamily="34" charset="-120"/>
            </a:rPr>
            <a:t>準備好訓練資料</a:t>
          </a:r>
          <a:r>
            <a:rPr lang="en-US" altLang="zh-TW" sz="2000" b="1" i="0" baseline="0" dirty="0" smtClean="0">
              <a:latin typeface="微軟正黑體" panose="020B0604030504040204" pitchFamily="34" charset="-120"/>
            </a:rPr>
            <a:t>(</a:t>
          </a:r>
          <a:r>
            <a:rPr lang="en-US" sz="2000" b="1" i="0" baseline="0" dirty="0" smtClean="0">
              <a:latin typeface="微軟正黑體" panose="020B0604030504040204" pitchFamily="34" charset="-120"/>
            </a:rPr>
            <a:t>Training data)</a:t>
          </a:r>
          <a:r>
            <a:rPr lang="zh-TW" altLang="en-US" sz="2000" b="1" i="0" baseline="0" dirty="0" smtClean="0">
              <a:latin typeface="微軟正黑體" panose="020B0604030504040204" pitchFamily="34" charset="-120"/>
            </a:rPr>
            <a:t>。</a:t>
          </a:r>
          <a:endParaRPr lang="zh-TW" altLang="en-US" sz="2000" b="1" i="0" baseline="0" dirty="0">
            <a:latin typeface="微軟正黑體" panose="020B0604030504040204" pitchFamily="34" charset="-120"/>
          </a:endParaRPr>
        </a:p>
      </dgm:t>
    </dgm:pt>
    <dgm:pt modelId="{639DEC52-CA9E-4C19-880E-CD4A55D1C762}" type="parTrans" cxnId="{2709BA0F-0999-4FA9-99B2-A902D622E427}">
      <dgm:prSet/>
      <dgm:spPr/>
      <dgm:t>
        <a:bodyPr/>
        <a:lstStyle/>
        <a:p>
          <a:endParaRPr lang="zh-TW" altLang="en-US"/>
        </a:p>
      </dgm:t>
    </dgm:pt>
    <dgm:pt modelId="{B4C156B3-F0CB-4041-8446-8DE445E42468}" type="sibTrans" cxnId="{2709BA0F-0999-4FA9-99B2-A902D622E427}">
      <dgm:prSet/>
      <dgm:spPr/>
      <dgm:t>
        <a:bodyPr/>
        <a:lstStyle/>
        <a:p>
          <a:endParaRPr lang="zh-TW" altLang="en-US"/>
        </a:p>
      </dgm:t>
    </dgm:pt>
    <dgm:pt modelId="{268B5EE8-D0E2-46F3-B613-D174F91E33CF}">
      <dgm:prSet phldrT="[文字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zh-TW" sz="3600" b="1" baseline="-10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endParaRPr lang="zh-TW" altLang="en-US" sz="3600" b="1" baseline="-10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FA8DD4D-D01D-4D5D-9D45-B9492354763C}" type="parTrans" cxnId="{67418A33-6387-4311-B5E9-B7582BC85100}">
      <dgm:prSet/>
      <dgm:spPr/>
      <dgm:t>
        <a:bodyPr/>
        <a:lstStyle/>
        <a:p>
          <a:endParaRPr lang="zh-TW" altLang="en-US"/>
        </a:p>
      </dgm:t>
    </dgm:pt>
    <dgm:pt modelId="{DBC45851-7278-4198-B59D-7ED8284C015E}" type="sibTrans" cxnId="{67418A33-6387-4311-B5E9-B7582BC85100}">
      <dgm:prSet/>
      <dgm:spPr/>
      <dgm:t>
        <a:bodyPr/>
        <a:lstStyle/>
        <a:p>
          <a:endParaRPr lang="zh-TW" altLang="en-US"/>
        </a:p>
      </dgm:t>
    </dgm:pt>
    <dgm:pt modelId="{A4ED2D90-F099-4252-85CD-F78616CDFF6C}">
      <dgm:prSet phldrT="[文字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000" b="1" i="0" baseline="0" dirty="0" smtClean="0">
              <a:latin typeface="微軟正黑體" panose="020B0604030504040204" pitchFamily="34" charset="-120"/>
            </a:rPr>
            <a:t>建好</a:t>
          </a:r>
          <a:r>
            <a:rPr lang="en-US" sz="2000" b="1" i="0" baseline="0" dirty="0" smtClean="0">
              <a:latin typeface="微軟正黑體" panose="020B0604030504040204" pitchFamily="34" charset="-120"/>
            </a:rPr>
            <a:t>Neural Network</a:t>
          </a:r>
          <a:r>
            <a:rPr lang="zh-TW" altLang="en-US" sz="2000" b="1" i="0" baseline="0" dirty="0" smtClean="0">
              <a:latin typeface="微軟正黑體" panose="020B0604030504040204" pitchFamily="34" charset="-120"/>
            </a:rPr>
            <a:t>架構</a:t>
          </a:r>
          <a:r>
            <a:rPr lang="en-US" altLang="zh-TW" sz="2000" b="1" i="0" baseline="0" dirty="0" smtClean="0">
              <a:latin typeface="微軟正黑體" panose="020B0604030504040204" pitchFamily="34" charset="-120"/>
            </a:rPr>
            <a:t>(</a:t>
          </a:r>
          <a:r>
            <a:rPr lang="zh-TW" altLang="en-US" sz="2000" b="1" i="0" baseline="0" dirty="0" smtClean="0">
              <a:latin typeface="微軟正黑體" panose="020B0604030504040204" pitchFamily="34" charset="-120"/>
            </a:rPr>
            <a:t>決定神經網路架構、</a:t>
          </a:r>
          <a:r>
            <a:rPr lang="en-US" sz="2000" b="1" i="0" baseline="0" dirty="0" smtClean="0">
              <a:latin typeface="微軟正黑體" panose="020B0604030504040204" pitchFamily="34" charset="-120"/>
            </a:rPr>
            <a:t>loss </a:t>
          </a:r>
          <a:r>
            <a:rPr lang="en-US" sz="2000" b="1" i="0" baseline="0" dirty="0" err="1" smtClean="0">
              <a:latin typeface="微軟正黑體" panose="020B0604030504040204" pitchFamily="34" charset="-120"/>
            </a:rPr>
            <a:t>function、Optimizer</a:t>
          </a:r>
          <a:r>
            <a:rPr lang="en-US" altLang="zh-TW" sz="2000" b="1" i="0" baseline="0" dirty="0" smtClean="0">
              <a:latin typeface="微軟正黑體" panose="020B0604030504040204" pitchFamily="34" charset="-120"/>
            </a:rPr>
            <a:t>)</a:t>
          </a:r>
          <a:endParaRPr lang="zh-TW" altLang="en-US" sz="2000" b="1" i="0" baseline="0" dirty="0">
            <a:latin typeface="微軟正黑體" panose="020B0604030504040204" pitchFamily="34" charset="-120"/>
          </a:endParaRPr>
        </a:p>
      </dgm:t>
    </dgm:pt>
    <dgm:pt modelId="{BB249733-FA6D-46E9-A76F-1EC04AAD5F0F}" type="parTrans" cxnId="{BDEF9EE2-ADD5-4461-A6F9-D91A85FD3F4D}">
      <dgm:prSet/>
      <dgm:spPr/>
      <dgm:t>
        <a:bodyPr/>
        <a:lstStyle/>
        <a:p>
          <a:endParaRPr lang="zh-TW" altLang="en-US"/>
        </a:p>
      </dgm:t>
    </dgm:pt>
    <dgm:pt modelId="{C9E3C875-EEFE-4479-9F0A-B10785397C52}" type="sibTrans" cxnId="{BDEF9EE2-ADD5-4461-A6F9-D91A85FD3F4D}">
      <dgm:prSet/>
      <dgm:spPr/>
      <dgm:t>
        <a:bodyPr/>
        <a:lstStyle/>
        <a:p>
          <a:endParaRPr lang="zh-TW" altLang="en-US"/>
        </a:p>
      </dgm:t>
    </dgm:pt>
    <dgm:pt modelId="{282FBEAB-2572-4185-A523-A115D22CAEFA}">
      <dgm:prSet phldrT="[文字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zh-TW" sz="3600" b="1" baseline="-10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4</a:t>
          </a:r>
          <a:endParaRPr lang="zh-TW" altLang="en-US" sz="3600" b="1" baseline="-10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15F12BE-492E-4F1B-9EBF-4FF02A2C4C0A}" type="parTrans" cxnId="{9449E842-2807-498F-9942-394A7284245C}">
      <dgm:prSet/>
      <dgm:spPr/>
      <dgm:t>
        <a:bodyPr/>
        <a:lstStyle/>
        <a:p>
          <a:endParaRPr lang="zh-TW" altLang="en-US"/>
        </a:p>
      </dgm:t>
    </dgm:pt>
    <dgm:pt modelId="{E887A370-9CBA-41F9-BE41-6FA65C14F7E2}" type="sibTrans" cxnId="{9449E842-2807-498F-9942-394A7284245C}">
      <dgm:prSet/>
      <dgm:spPr/>
      <dgm:t>
        <a:bodyPr/>
        <a:lstStyle/>
        <a:p>
          <a:endParaRPr lang="zh-TW" altLang="en-US"/>
        </a:p>
      </dgm:t>
    </dgm:pt>
    <dgm:pt modelId="{3D0AB1DD-0CB6-4312-9597-D0C038C8DB89}">
      <dgm:prSet phldrT="[文字]" custT="1"/>
      <dgm:spPr>
        <a:solidFill>
          <a:srgbClr val="B0DEEE">
            <a:alpha val="90000"/>
          </a:srgbClr>
        </a:solidFill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000" b="1" i="0" baseline="0" dirty="0" smtClean="0">
              <a:latin typeface="微軟正黑體" panose="020B0604030504040204" pitchFamily="34" charset="-120"/>
            </a:rPr>
            <a:t>將訓練資料迭代丟進</a:t>
          </a:r>
          <a:r>
            <a:rPr lang="en-US" sz="2000" b="1" i="0" baseline="0" dirty="0" smtClean="0">
              <a:latin typeface="微軟正黑體" panose="020B0604030504040204" pitchFamily="34" charset="-120"/>
            </a:rPr>
            <a:t>Neural Network</a:t>
          </a:r>
          <a:r>
            <a:rPr lang="zh-TW" altLang="en-US" sz="2000" b="1" i="0" baseline="0" dirty="0" smtClean="0">
              <a:latin typeface="微軟正黑體" panose="020B0604030504040204" pitchFamily="34" charset="-120"/>
            </a:rPr>
            <a:t>運算</a:t>
          </a:r>
          <a:r>
            <a:rPr lang="en-US" altLang="zh-TW" sz="2000" b="1" i="0" baseline="0" dirty="0" smtClean="0">
              <a:latin typeface="微軟正黑體" panose="020B0604030504040204" pitchFamily="34" charset="-120"/>
            </a:rPr>
            <a:t>(</a:t>
          </a:r>
          <a:r>
            <a:rPr lang="en-US" sz="2000" b="1" i="0" baseline="0" dirty="0" smtClean="0">
              <a:latin typeface="微軟正黑體" panose="020B0604030504040204" pitchFamily="34" charset="-120"/>
            </a:rPr>
            <a:t>forward propagation)，</a:t>
          </a:r>
          <a:r>
            <a:rPr lang="zh-TW" altLang="en-US" sz="2000" b="1" i="0" baseline="0" dirty="0" smtClean="0">
              <a:latin typeface="微軟正黑體" panose="020B0604030504040204" pitchFamily="34" charset="-120"/>
            </a:rPr>
            <a:t>得到預測結果。</a:t>
          </a:r>
          <a:endParaRPr lang="zh-TW" altLang="en-US" sz="2000" b="1" i="0" baseline="0" dirty="0">
            <a:latin typeface="微軟正黑體" panose="020B0604030504040204" pitchFamily="34" charset="-120"/>
          </a:endParaRPr>
        </a:p>
      </dgm:t>
    </dgm:pt>
    <dgm:pt modelId="{0D123D60-38F2-4B2C-ABFD-19491B9721C4}" type="parTrans" cxnId="{C6818F2B-DE08-4A23-A54C-59C1896654D0}">
      <dgm:prSet/>
      <dgm:spPr/>
      <dgm:t>
        <a:bodyPr/>
        <a:lstStyle/>
        <a:p>
          <a:endParaRPr lang="zh-TW" altLang="en-US"/>
        </a:p>
      </dgm:t>
    </dgm:pt>
    <dgm:pt modelId="{9B3F1263-3B3D-480F-9CE7-180045073972}" type="sibTrans" cxnId="{C6818F2B-DE08-4A23-A54C-59C1896654D0}">
      <dgm:prSet/>
      <dgm:spPr/>
      <dgm:t>
        <a:bodyPr/>
        <a:lstStyle/>
        <a:p>
          <a:endParaRPr lang="zh-TW" altLang="en-US"/>
        </a:p>
      </dgm:t>
    </dgm:pt>
    <dgm:pt modelId="{D72C3301-5A69-4E5A-B262-9DE4B413AFF4}">
      <dgm:prSet phldrT="[文字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zh-TW" sz="3600" b="1" baseline="-10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</a:t>
          </a:r>
          <a:endParaRPr lang="zh-TW" altLang="en-US" sz="3600" b="1" baseline="-10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0262FBB-36BD-4A71-9D31-C5BBDFCF9014}" type="parTrans" cxnId="{A2B9779B-46B7-4DEC-82A8-192E43E1430E}">
      <dgm:prSet/>
      <dgm:spPr/>
      <dgm:t>
        <a:bodyPr/>
        <a:lstStyle/>
        <a:p>
          <a:endParaRPr lang="zh-TW" altLang="en-US"/>
        </a:p>
      </dgm:t>
    </dgm:pt>
    <dgm:pt modelId="{51EF6203-4213-4E10-AB05-C1137AC00926}" type="sibTrans" cxnId="{A2B9779B-46B7-4DEC-82A8-192E43E1430E}">
      <dgm:prSet/>
      <dgm:spPr/>
      <dgm:t>
        <a:bodyPr/>
        <a:lstStyle/>
        <a:p>
          <a:endParaRPr lang="zh-TW" altLang="en-US"/>
        </a:p>
      </dgm:t>
    </dgm:pt>
    <dgm:pt modelId="{88827B8D-200C-47E3-8971-F67409A71B0D}">
      <dgm:prSet phldrT="[文字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zh-TW" sz="3600" b="1" baseline="-10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6</a:t>
          </a:r>
          <a:endParaRPr lang="zh-TW" altLang="en-US" sz="3600" b="1" baseline="-10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CFF8031-642D-477A-A57A-B437524B7DDF}" type="parTrans" cxnId="{F28F1755-56AE-49C6-85C0-FA7E5E418579}">
      <dgm:prSet/>
      <dgm:spPr/>
      <dgm:t>
        <a:bodyPr/>
        <a:lstStyle/>
        <a:p>
          <a:endParaRPr lang="zh-TW" altLang="en-US"/>
        </a:p>
      </dgm:t>
    </dgm:pt>
    <dgm:pt modelId="{DEBEB1C5-1FA6-4E6E-862F-46A5D995A8C8}" type="sibTrans" cxnId="{F28F1755-56AE-49C6-85C0-FA7E5E418579}">
      <dgm:prSet/>
      <dgm:spPr/>
      <dgm:t>
        <a:bodyPr/>
        <a:lstStyle/>
        <a:p>
          <a:endParaRPr lang="zh-TW" altLang="en-US"/>
        </a:p>
      </dgm:t>
    </dgm:pt>
    <dgm:pt modelId="{78233CB8-8498-4660-AC15-A2987AA7DBDC}">
      <dgm:prSet phldrT="[文字]" custT="1"/>
      <dgm:spPr>
        <a:solidFill>
          <a:srgbClr val="B0DEEE">
            <a:alpha val="90000"/>
          </a:srgbClr>
        </a:solidFill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000" b="1" i="0" baseline="0" dirty="0" smtClean="0">
              <a:latin typeface="微軟正黑體" panose="020B0604030504040204" pitchFamily="34" charset="-120"/>
            </a:rPr>
            <a:t>預測結果以及真實結果來計算</a:t>
          </a:r>
          <a:r>
            <a:rPr lang="en-US" altLang="zh-TW" sz="2000" b="1" i="0" baseline="0" dirty="0" smtClean="0">
              <a:latin typeface="微軟正黑體" panose="020B0604030504040204" pitchFamily="34" charset="-120"/>
            </a:rPr>
            <a:t>loss function</a:t>
          </a:r>
          <a:r>
            <a:rPr lang="zh-TW" altLang="en-US" sz="2000" b="1" i="0" baseline="0" dirty="0" smtClean="0">
              <a:latin typeface="微軟正黑體" panose="020B0604030504040204" pitchFamily="34" charset="-120"/>
            </a:rPr>
            <a:t>值</a:t>
          </a:r>
          <a:endParaRPr lang="zh-TW" altLang="en-US" sz="2000" b="1" i="0" baseline="0" dirty="0">
            <a:latin typeface="微軟正黑體" panose="020B0604030504040204" pitchFamily="34" charset="-120"/>
          </a:endParaRPr>
        </a:p>
      </dgm:t>
    </dgm:pt>
    <dgm:pt modelId="{E1B1DA33-9B3C-4974-BCAA-92C252496C5A}" type="parTrans" cxnId="{392C7875-95D8-4892-AA60-D36995D45876}">
      <dgm:prSet/>
      <dgm:spPr/>
      <dgm:t>
        <a:bodyPr/>
        <a:lstStyle/>
        <a:p>
          <a:endParaRPr lang="zh-TW" altLang="en-US"/>
        </a:p>
      </dgm:t>
    </dgm:pt>
    <dgm:pt modelId="{BFB1526E-5BBB-4375-82D6-6EA3376D5E4B}" type="sibTrans" cxnId="{392C7875-95D8-4892-AA60-D36995D45876}">
      <dgm:prSet/>
      <dgm:spPr/>
      <dgm:t>
        <a:bodyPr/>
        <a:lstStyle/>
        <a:p>
          <a:endParaRPr lang="zh-TW" altLang="en-US"/>
        </a:p>
      </dgm:t>
    </dgm:pt>
    <dgm:pt modelId="{F5F35758-2E17-4B4C-9DC9-EA94763DF8ED}">
      <dgm:prSet phldrT="[文字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zh-TW" sz="3600" b="1" baseline="-10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7</a:t>
          </a:r>
          <a:endParaRPr lang="zh-TW" altLang="en-US" sz="3600" b="1" baseline="-10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A1C26D2-FF46-4C47-BCD6-67EF9A8A2B3F}" type="parTrans" cxnId="{121C63BC-2BB7-448F-AFAF-866EEA116295}">
      <dgm:prSet/>
      <dgm:spPr/>
      <dgm:t>
        <a:bodyPr/>
        <a:lstStyle/>
        <a:p>
          <a:endParaRPr lang="zh-TW" altLang="en-US"/>
        </a:p>
      </dgm:t>
    </dgm:pt>
    <dgm:pt modelId="{D7351D33-1E4E-469E-B9B4-0697B0A81481}" type="sibTrans" cxnId="{121C63BC-2BB7-448F-AFAF-866EEA116295}">
      <dgm:prSet/>
      <dgm:spPr/>
      <dgm:t>
        <a:bodyPr/>
        <a:lstStyle/>
        <a:p>
          <a:endParaRPr lang="zh-TW" altLang="en-US"/>
        </a:p>
      </dgm:t>
    </dgm:pt>
    <dgm:pt modelId="{495BCD17-1F90-45DA-AB3B-A26EC1C83477}">
      <dgm:prSet phldrT="[文字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zh-TW" sz="3600" b="1" baseline="-10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8</a:t>
          </a:r>
          <a:endParaRPr lang="zh-TW" altLang="en-US" sz="3600" b="1" baseline="-10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CE7829A-A434-422A-843B-4A760A67D893}" type="parTrans" cxnId="{4FD5CB63-343C-4B77-82AC-1716DAE85CFE}">
      <dgm:prSet/>
      <dgm:spPr/>
      <dgm:t>
        <a:bodyPr/>
        <a:lstStyle/>
        <a:p>
          <a:endParaRPr lang="zh-TW" altLang="en-US"/>
        </a:p>
      </dgm:t>
    </dgm:pt>
    <dgm:pt modelId="{47B816F0-9A91-4B5B-997E-3BC6A67E1E6A}" type="sibTrans" cxnId="{4FD5CB63-343C-4B77-82AC-1716DAE85CFE}">
      <dgm:prSet/>
      <dgm:spPr/>
      <dgm:t>
        <a:bodyPr/>
        <a:lstStyle/>
        <a:p>
          <a:endParaRPr lang="zh-TW" altLang="en-US"/>
        </a:p>
      </dgm:t>
    </dgm:pt>
    <dgm:pt modelId="{88A70591-ED7D-45B6-92EE-76BBDE8257C3}">
      <dgm:prSet custT="1"/>
      <dgm:spPr>
        <a:solidFill>
          <a:srgbClr val="B0DEEE">
            <a:alpha val="90000"/>
          </a:srgbClr>
        </a:solidFill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000" b="1" i="0" baseline="0" dirty="0" smtClean="0">
              <a:latin typeface="微軟正黑體" panose="020B0604030504040204" pitchFamily="34" charset="-120"/>
            </a:rPr>
            <a:t>對</a:t>
          </a:r>
          <a:r>
            <a:rPr lang="en-US" sz="2000" b="1" i="0" baseline="0" dirty="0" smtClean="0">
              <a:latin typeface="微軟正黑體" panose="020B0604030504040204" pitchFamily="34" charset="-120"/>
            </a:rPr>
            <a:t>loss</a:t>
          </a:r>
          <a:r>
            <a:rPr lang="zh-TW" altLang="en-US" sz="2000" b="1" i="0" baseline="0" dirty="0" smtClean="0">
              <a:latin typeface="微軟正黑體" panose="020B0604030504040204" pitchFamily="34" charset="-120"/>
            </a:rPr>
            <a:t>值用反向傳播法</a:t>
          </a:r>
          <a:r>
            <a:rPr lang="en-US" altLang="zh-TW" sz="2000" b="1" i="0" baseline="0" dirty="0" smtClean="0">
              <a:latin typeface="微軟正黑體" panose="020B0604030504040204" pitchFamily="34" charset="-120"/>
            </a:rPr>
            <a:t>(</a:t>
          </a:r>
          <a:r>
            <a:rPr lang="en-US" sz="2000" b="1" i="0" baseline="0" dirty="0" smtClean="0">
              <a:latin typeface="微軟正黑體" panose="020B0604030504040204" pitchFamily="34" charset="-120"/>
            </a:rPr>
            <a:t>backward propagation)</a:t>
          </a:r>
          <a:r>
            <a:rPr lang="zh-TW" altLang="en-US" sz="2000" b="1" i="0" baseline="0" dirty="0" smtClean="0">
              <a:latin typeface="微軟正黑體" panose="020B0604030504040204" pitchFamily="34" charset="-120"/>
            </a:rPr>
            <a:t>算出每個神經網路中參數的梯度</a:t>
          </a:r>
          <a:endParaRPr lang="zh-TW" altLang="en-US" sz="2000" b="1" i="0" baseline="0" dirty="0">
            <a:latin typeface="微軟正黑體" panose="020B0604030504040204" pitchFamily="34" charset="-120"/>
          </a:endParaRPr>
        </a:p>
      </dgm:t>
    </dgm:pt>
    <dgm:pt modelId="{D79ADCB0-5D1A-4DB4-9724-B3D0DDF8FEBD}" type="parTrans" cxnId="{E4CCE230-2854-4B53-88B6-F4D2052A73B3}">
      <dgm:prSet/>
      <dgm:spPr/>
      <dgm:t>
        <a:bodyPr/>
        <a:lstStyle/>
        <a:p>
          <a:endParaRPr lang="zh-TW" altLang="en-US"/>
        </a:p>
      </dgm:t>
    </dgm:pt>
    <dgm:pt modelId="{B27435C9-3FC0-476A-9580-94ADFDF562DE}" type="sibTrans" cxnId="{E4CCE230-2854-4B53-88B6-F4D2052A73B3}">
      <dgm:prSet/>
      <dgm:spPr/>
      <dgm:t>
        <a:bodyPr/>
        <a:lstStyle/>
        <a:p>
          <a:endParaRPr lang="zh-TW" altLang="en-US"/>
        </a:p>
      </dgm:t>
    </dgm:pt>
    <dgm:pt modelId="{E4633677-B88C-4059-BDBA-676A0F6AD012}">
      <dgm:prSet custT="1"/>
      <dgm:spPr>
        <a:solidFill>
          <a:srgbClr val="B0DEEE">
            <a:alpha val="90000"/>
          </a:srgbClr>
        </a:solidFill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000" b="1" i="0" baseline="0" dirty="0" smtClean="0">
              <a:latin typeface="微軟正黑體" panose="020B0604030504040204" pitchFamily="34" charset="-120"/>
            </a:rPr>
            <a:t>使用</a:t>
          </a:r>
          <a:r>
            <a:rPr lang="en-US" sz="2000" b="1" i="0" baseline="0" dirty="0" smtClean="0">
              <a:latin typeface="微軟正黑體" panose="020B0604030504040204" pitchFamily="34" charset="-120"/>
            </a:rPr>
            <a:t>Optimizer(</a:t>
          </a:r>
          <a:r>
            <a:rPr lang="en-US" sz="2000" b="1" i="0" baseline="0" dirty="0" err="1" smtClean="0">
              <a:latin typeface="微軟正黑體" panose="020B0604030504040204" pitchFamily="34" charset="-120"/>
            </a:rPr>
            <a:t>SGD、Momentum、Adam</a:t>
          </a:r>
          <a:r>
            <a:rPr lang="en-US" sz="2000" b="1" i="0" baseline="0" dirty="0" smtClean="0">
              <a:latin typeface="微軟正黑體" panose="020B0604030504040204" pitchFamily="34" charset="-120"/>
            </a:rPr>
            <a:t>…)</a:t>
          </a:r>
          <a:r>
            <a:rPr lang="zh-TW" altLang="en-US" sz="2000" b="1" i="0" baseline="0" dirty="0" smtClean="0">
              <a:latin typeface="微軟正黑體" panose="020B0604030504040204" pitchFamily="34" charset="-120"/>
            </a:rPr>
            <a:t>和參數的梯度更新參數權重</a:t>
          </a:r>
          <a:endParaRPr lang="zh-TW" altLang="en-US" sz="2000" b="1" i="0" baseline="0" dirty="0">
            <a:latin typeface="微軟正黑體" panose="020B0604030504040204" pitchFamily="34" charset="-120"/>
          </a:endParaRPr>
        </a:p>
      </dgm:t>
    </dgm:pt>
    <dgm:pt modelId="{69ABBDC4-1A16-4529-AB8E-5CFF32AB41C0}" type="parTrans" cxnId="{C617925E-1AD9-4894-97D0-8865CD6EB573}">
      <dgm:prSet/>
      <dgm:spPr/>
      <dgm:t>
        <a:bodyPr/>
        <a:lstStyle/>
        <a:p>
          <a:endParaRPr lang="zh-TW" altLang="en-US"/>
        </a:p>
      </dgm:t>
    </dgm:pt>
    <dgm:pt modelId="{897CD669-A5AA-48C2-9779-E084E100A3D3}" type="sibTrans" cxnId="{C617925E-1AD9-4894-97D0-8865CD6EB573}">
      <dgm:prSet/>
      <dgm:spPr/>
      <dgm:t>
        <a:bodyPr/>
        <a:lstStyle/>
        <a:p>
          <a:endParaRPr lang="zh-TW" altLang="en-US"/>
        </a:p>
      </dgm:t>
    </dgm:pt>
    <dgm:pt modelId="{CC022705-F8A1-4BF5-96F9-E6DADB486CCD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000" b="1" i="0" baseline="0" dirty="0" smtClean="0">
              <a:latin typeface="微軟正黑體" panose="020B0604030504040204" pitchFamily="34" charset="-120"/>
            </a:rPr>
            <a:t>重複步驟</a:t>
          </a:r>
          <a:r>
            <a:rPr lang="en-US" altLang="zh-TW" sz="2000" b="1" i="0" baseline="0" dirty="0" smtClean="0">
              <a:latin typeface="微軟正黑體" panose="020B0604030504040204" pitchFamily="34" charset="-120"/>
            </a:rPr>
            <a:t>4~7</a:t>
          </a:r>
          <a:r>
            <a:rPr lang="zh-TW" altLang="en-US" sz="2000" b="1" i="0" baseline="0" dirty="0" smtClean="0">
              <a:latin typeface="微軟正黑體" panose="020B0604030504040204" pitchFamily="34" charset="-120"/>
            </a:rPr>
            <a:t>，持續到訓練結束</a:t>
          </a:r>
          <a:r>
            <a:rPr lang="en-US" altLang="zh-TW" sz="2000" b="1" i="0" baseline="0" dirty="0" smtClean="0">
              <a:latin typeface="微軟正黑體" panose="020B0604030504040204" pitchFamily="34" charset="-120"/>
            </a:rPr>
            <a:t>(loss</a:t>
          </a:r>
          <a:r>
            <a:rPr lang="zh-TW" altLang="en-US" sz="2000" b="1" i="0" baseline="0" dirty="0" smtClean="0">
              <a:latin typeface="微軟正黑體" panose="020B0604030504040204" pitchFamily="34" charset="-120"/>
            </a:rPr>
            <a:t>值小於定義的門檻值、執行</a:t>
          </a:r>
          <a:r>
            <a:rPr lang="en-US" altLang="zh-TW" sz="2000" b="1" i="0" baseline="0" dirty="0" smtClean="0">
              <a:latin typeface="微軟正黑體" panose="020B0604030504040204" pitchFamily="34" charset="-120"/>
            </a:rPr>
            <a:t>N</a:t>
          </a:r>
          <a:r>
            <a:rPr lang="zh-TW" altLang="en-US" sz="2000" b="1" i="0" baseline="0" dirty="0" smtClean="0">
              <a:latin typeface="微軟正黑體" panose="020B0604030504040204" pitchFamily="34" charset="-120"/>
            </a:rPr>
            <a:t>次訓練等</a:t>
          </a:r>
          <a:r>
            <a:rPr lang="en-US" altLang="zh-TW" sz="2000" b="1" i="0" baseline="0" dirty="0" smtClean="0">
              <a:latin typeface="微軟正黑體" panose="020B0604030504040204" pitchFamily="34" charset="-120"/>
            </a:rPr>
            <a:t>)</a:t>
          </a:r>
          <a:endParaRPr lang="zh-TW" altLang="en-US" sz="2000" b="1" i="0" baseline="0" dirty="0">
            <a:latin typeface="微軟正黑體" panose="020B0604030504040204" pitchFamily="34" charset="-120"/>
          </a:endParaRPr>
        </a:p>
      </dgm:t>
    </dgm:pt>
    <dgm:pt modelId="{88DB9AC2-9422-4DA1-8BFF-A85F49AF2E23}" type="parTrans" cxnId="{7E85FFD6-FB47-4A05-BD4F-39BFC46772A7}">
      <dgm:prSet/>
      <dgm:spPr/>
      <dgm:t>
        <a:bodyPr/>
        <a:lstStyle/>
        <a:p>
          <a:endParaRPr lang="zh-TW" altLang="en-US"/>
        </a:p>
      </dgm:t>
    </dgm:pt>
    <dgm:pt modelId="{BE032FB6-B352-4B35-82A7-589771FC5060}" type="sibTrans" cxnId="{7E85FFD6-FB47-4A05-BD4F-39BFC46772A7}">
      <dgm:prSet/>
      <dgm:spPr/>
      <dgm:t>
        <a:bodyPr/>
        <a:lstStyle/>
        <a:p>
          <a:endParaRPr lang="zh-TW" altLang="en-US"/>
        </a:p>
      </dgm:t>
    </dgm:pt>
    <dgm:pt modelId="{AC1E980F-DC2B-421E-8CCE-77666377CD5E}">
      <dgm:prSet phldrT="[文字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zh-TW" sz="3600" b="1" baseline="-10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altLang="en-US" sz="3600" b="1" baseline="-10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482CFD6-F244-4DD9-A4C9-5D8B1E2B75C5}" type="parTrans" cxnId="{312A1475-DC89-4D4C-A6F6-5A06FD668148}">
      <dgm:prSet/>
      <dgm:spPr/>
      <dgm:t>
        <a:bodyPr/>
        <a:lstStyle/>
        <a:p>
          <a:endParaRPr lang="zh-TW" altLang="en-US"/>
        </a:p>
      </dgm:t>
    </dgm:pt>
    <dgm:pt modelId="{A0CC795E-B7CF-4CEC-A068-2F82A56188F8}" type="sibTrans" cxnId="{312A1475-DC89-4D4C-A6F6-5A06FD668148}">
      <dgm:prSet/>
      <dgm:spPr/>
      <dgm:t>
        <a:bodyPr/>
        <a:lstStyle/>
        <a:p>
          <a:endParaRPr lang="zh-TW" altLang="en-US"/>
        </a:p>
      </dgm:t>
    </dgm:pt>
    <dgm:pt modelId="{DAE5E0B8-0112-4643-8498-B95BA4DD0043}">
      <dgm:prSet/>
      <dgm:spPr/>
      <dgm:t>
        <a:bodyPr/>
        <a:lstStyle/>
        <a:p>
          <a:r>
            <a:rPr lang="zh-TW" altLang="en-US" b="1" i="0" baseline="0" dirty="0" smtClean="0">
              <a:latin typeface="微軟正黑體" panose="020B0604030504040204" pitchFamily="34" charset="-120"/>
            </a:rPr>
            <a:t>預處理</a:t>
          </a:r>
          <a:r>
            <a:rPr lang="en-US" altLang="zh-TW" b="1" i="0" baseline="0" dirty="0" smtClean="0">
              <a:latin typeface="微軟正黑體" panose="020B0604030504040204" pitchFamily="34" charset="-120"/>
            </a:rPr>
            <a:t>(</a:t>
          </a:r>
          <a:r>
            <a:rPr lang="en-US" b="1" i="0" baseline="0" dirty="0" smtClean="0">
              <a:latin typeface="微軟正黑體" panose="020B0604030504040204" pitchFamily="34" charset="-120"/>
            </a:rPr>
            <a:t>Preprocessing)</a:t>
          </a:r>
          <a:r>
            <a:rPr lang="zh-TW" altLang="en-US" b="1" i="0" baseline="0" dirty="0" smtClean="0">
              <a:latin typeface="微軟正黑體" panose="020B0604030504040204" pitchFamily="34" charset="-120"/>
            </a:rPr>
            <a:t>這些資料，建立</a:t>
          </a:r>
          <a:r>
            <a:rPr lang="en-US" altLang="zh-TW" b="1" i="0" baseline="0" dirty="0" err="1" smtClean="0">
              <a:latin typeface="微軟正黑體" panose="020B0604030504040204" pitchFamily="34" charset="-120"/>
            </a:rPr>
            <a:t>DataSet</a:t>
          </a:r>
          <a:r>
            <a:rPr lang="zh-TW" altLang="en-US" b="1" i="0" baseline="0" dirty="0" smtClean="0">
              <a:latin typeface="微軟正黑體" panose="020B0604030504040204" pitchFamily="34" charset="-120"/>
            </a:rPr>
            <a:t>、</a:t>
          </a:r>
          <a:r>
            <a:rPr lang="en-US" altLang="zh-TW" b="1" i="0" baseline="0" dirty="0" err="1" smtClean="0">
              <a:latin typeface="微軟正黑體" panose="020B0604030504040204" pitchFamily="34" charset="-120"/>
            </a:rPr>
            <a:t>DataLoader</a:t>
          </a:r>
          <a:r>
            <a:rPr lang="zh-TW" altLang="en-US" b="1" i="0" baseline="0" dirty="0" smtClean="0">
              <a:latin typeface="微軟正黑體" panose="020B0604030504040204" pitchFamily="34" charset="-120"/>
            </a:rPr>
            <a:t>等物件。</a:t>
          </a:r>
          <a:endParaRPr lang="zh-TW" altLang="en-US" dirty="0"/>
        </a:p>
      </dgm:t>
    </dgm:pt>
    <dgm:pt modelId="{7FD73A35-EC79-455D-9956-8396624A557E}" type="parTrans" cxnId="{31670962-DAFB-417E-9D98-6A953E6EB5B7}">
      <dgm:prSet/>
      <dgm:spPr/>
      <dgm:t>
        <a:bodyPr/>
        <a:lstStyle/>
        <a:p>
          <a:endParaRPr lang="zh-TW" altLang="en-US"/>
        </a:p>
      </dgm:t>
    </dgm:pt>
    <dgm:pt modelId="{105531E3-0DC0-4EA1-9136-BC781A715213}" type="sibTrans" cxnId="{31670962-DAFB-417E-9D98-6A953E6EB5B7}">
      <dgm:prSet/>
      <dgm:spPr/>
      <dgm:t>
        <a:bodyPr/>
        <a:lstStyle/>
        <a:p>
          <a:endParaRPr lang="zh-TW" altLang="en-US"/>
        </a:p>
      </dgm:t>
    </dgm:pt>
    <dgm:pt modelId="{3C33275B-BACD-43A8-ABC8-C144968725ED}" type="pres">
      <dgm:prSet presAssocID="{B9261F95-94D7-4E3A-ACE4-D6C402E0BEE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3E1F52B-E1BA-413F-937D-6676CBD8D5CB}" type="pres">
      <dgm:prSet presAssocID="{FF0D6980-697E-4BB7-9A02-7580630C6DAC}" presName="composite" presStyleCnt="0"/>
      <dgm:spPr/>
    </dgm:pt>
    <dgm:pt modelId="{5C458BA7-0FBC-4040-8FB1-547679FF68D3}" type="pres">
      <dgm:prSet presAssocID="{FF0D6980-697E-4BB7-9A02-7580630C6DAC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F1CA4A-BF24-4ABA-859F-EAC8EBFDD586}" type="pres">
      <dgm:prSet presAssocID="{FF0D6980-697E-4BB7-9A02-7580630C6DAC}" presName="descendantText" presStyleLbl="alignAcc1" presStyleIdx="0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42A59A7-3218-4DA7-B5ED-D7EBA0BB9171}" type="pres">
      <dgm:prSet presAssocID="{77DB5C74-77D8-48FF-B850-41D3F13E5AEE}" presName="sp" presStyleCnt="0"/>
      <dgm:spPr/>
    </dgm:pt>
    <dgm:pt modelId="{96F96294-A2D3-4A99-B896-DD76CE8EFBFE}" type="pres">
      <dgm:prSet presAssocID="{AC1E980F-DC2B-421E-8CCE-77666377CD5E}" presName="composite" presStyleCnt="0"/>
      <dgm:spPr/>
    </dgm:pt>
    <dgm:pt modelId="{DF1EB47B-4E20-4557-974D-E68C994E06AD}" type="pres">
      <dgm:prSet presAssocID="{AC1E980F-DC2B-421E-8CCE-77666377CD5E}" presName="parentText" presStyleLbl="align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8CC2AED-456D-47EB-ADBB-628E8F46A554}" type="pres">
      <dgm:prSet presAssocID="{AC1E980F-DC2B-421E-8CCE-77666377CD5E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0CBE597-27FE-4034-9275-B617F231C54F}" type="pres">
      <dgm:prSet presAssocID="{A0CC795E-B7CF-4CEC-A068-2F82A56188F8}" presName="sp" presStyleCnt="0"/>
      <dgm:spPr/>
    </dgm:pt>
    <dgm:pt modelId="{449C1288-89FA-44A8-A931-B5FE4476A23A}" type="pres">
      <dgm:prSet presAssocID="{268B5EE8-D0E2-46F3-B613-D174F91E33CF}" presName="composite" presStyleCnt="0"/>
      <dgm:spPr/>
    </dgm:pt>
    <dgm:pt modelId="{216FF708-2E79-460B-B287-B9146FC18E8B}" type="pres">
      <dgm:prSet presAssocID="{268B5EE8-D0E2-46F3-B613-D174F91E33CF}" presName="parentText" presStyleLbl="align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96E0BFF-05BF-45AC-A0FB-0DD2A1A64A35}" type="pres">
      <dgm:prSet presAssocID="{268B5EE8-D0E2-46F3-B613-D174F91E33CF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87757D8-EFDE-42EC-8A55-2C3D7092DD0B}" type="pres">
      <dgm:prSet presAssocID="{DBC45851-7278-4198-B59D-7ED8284C015E}" presName="sp" presStyleCnt="0"/>
      <dgm:spPr/>
    </dgm:pt>
    <dgm:pt modelId="{8ABBEA50-D99B-45FE-B6EC-A9307E4CEAE6}" type="pres">
      <dgm:prSet presAssocID="{282FBEAB-2572-4185-A523-A115D22CAEFA}" presName="composite" presStyleCnt="0"/>
      <dgm:spPr/>
    </dgm:pt>
    <dgm:pt modelId="{BA37C527-A1F9-4C8C-AFFF-22DF2FACE989}" type="pres">
      <dgm:prSet presAssocID="{282FBEAB-2572-4185-A523-A115D22CAEFA}" presName="parentText" presStyleLbl="align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4493BF-D910-424C-898A-41DE4EC6BE87}" type="pres">
      <dgm:prSet presAssocID="{282FBEAB-2572-4185-A523-A115D22CAEFA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AEA3624-9A18-4BC0-B94F-CCE5853B396B}" type="pres">
      <dgm:prSet presAssocID="{E887A370-9CBA-41F9-BE41-6FA65C14F7E2}" presName="sp" presStyleCnt="0"/>
      <dgm:spPr/>
    </dgm:pt>
    <dgm:pt modelId="{0681E6F5-2A22-4379-B492-50EF884A8BD1}" type="pres">
      <dgm:prSet presAssocID="{D72C3301-5A69-4E5A-B262-9DE4B413AFF4}" presName="composite" presStyleCnt="0"/>
      <dgm:spPr/>
    </dgm:pt>
    <dgm:pt modelId="{872085C9-70E3-46FF-BF7F-7B5F42984F26}" type="pres">
      <dgm:prSet presAssocID="{D72C3301-5A69-4E5A-B262-9DE4B413AFF4}" presName="parentText" presStyleLbl="align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CC5B4D3-C8C8-490C-A3B5-77A79CB3C726}" type="pres">
      <dgm:prSet presAssocID="{D72C3301-5A69-4E5A-B262-9DE4B413AFF4}" presName="descendantText" presStyleLbl="alignAcc1" presStyleIdx="4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43990EC-CC4E-4225-97B7-28D8A9714169}" type="pres">
      <dgm:prSet presAssocID="{51EF6203-4213-4E10-AB05-C1137AC00926}" presName="sp" presStyleCnt="0"/>
      <dgm:spPr/>
    </dgm:pt>
    <dgm:pt modelId="{BCF5F47A-47A0-468B-AB98-F4CD4B7F1298}" type="pres">
      <dgm:prSet presAssocID="{88827B8D-200C-47E3-8971-F67409A71B0D}" presName="composite" presStyleCnt="0"/>
      <dgm:spPr/>
    </dgm:pt>
    <dgm:pt modelId="{B3D53A26-11E4-4D4C-9344-57F7426E4F06}" type="pres">
      <dgm:prSet presAssocID="{88827B8D-200C-47E3-8971-F67409A71B0D}" presName="parentText" presStyleLbl="align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997BC1-C0A7-433B-A722-72D49A2C2A65}" type="pres">
      <dgm:prSet presAssocID="{88827B8D-200C-47E3-8971-F67409A71B0D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E985530-AD29-4920-B4B0-7A72DD3BFF20}" type="pres">
      <dgm:prSet presAssocID="{DEBEB1C5-1FA6-4E6E-862F-46A5D995A8C8}" presName="sp" presStyleCnt="0"/>
      <dgm:spPr/>
    </dgm:pt>
    <dgm:pt modelId="{C1378154-54E6-484C-8F86-2D3F3333E76F}" type="pres">
      <dgm:prSet presAssocID="{F5F35758-2E17-4B4C-9DC9-EA94763DF8ED}" presName="composite" presStyleCnt="0"/>
      <dgm:spPr/>
    </dgm:pt>
    <dgm:pt modelId="{B11EC611-68AE-497F-AB05-9320B0B9E976}" type="pres">
      <dgm:prSet presAssocID="{F5F35758-2E17-4B4C-9DC9-EA94763DF8ED}" presName="parentText" presStyleLbl="align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922D230-571E-4B36-9ADC-1CBC3EF24150}" type="pres">
      <dgm:prSet presAssocID="{F5F35758-2E17-4B4C-9DC9-EA94763DF8ED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B0C26F-1162-4E0E-A790-31845CEC2C8A}" type="pres">
      <dgm:prSet presAssocID="{D7351D33-1E4E-469E-B9B4-0697B0A81481}" presName="sp" presStyleCnt="0"/>
      <dgm:spPr/>
    </dgm:pt>
    <dgm:pt modelId="{FD2C52A0-A586-4EB9-9193-16ADFAC6E8FC}" type="pres">
      <dgm:prSet presAssocID="{495BCD17-1F90-45DA-AB3B-A26EC1C83477}" presName="composite" presStyleCnt="0"/>
      <dgm:spPr/>
    </dgm:pt>
    <dgm:pt modelId="{3311ABD5-B1EA-4CA1-BBD5-A1454CEBDFED}" type="pres">
      <dgm:prSet presAssocID="{495BCD17-1F90-45DA-AB3B-A26EC1C83477}" presName="parentText" presStyleLbl="align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C6AC6F3-682E-4767-9341-3273D99F8897}" type="pres">
      <dgm:prSet presAssocID="{495BCD17-1F90-45DA-AB3B-A26EC1C83477}" presName="descendantText" presStyleLbl="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DEF9EE2-ADD5-4461-A6F9-D91A85FD3F4D}" srcId="{268B5EE8-D0E2-46F3-B613-D174F91E33CF}" destId="{A4ED2D90-F099-4252-85CD-F78616CDFF6C}" srcOrd="0" destOrd="0" parTransId="{BB249733-FA6D-46E9-A76F-1EC04AAD5F0F}" sibTransId="{C9E3C875-EEFE-4479-9F0A-B10785397C52}"/>
    <dgm:cxn modelId="{9449E842-2807-498F-9942-394A7284245C}" srcId="{B9261F95-94D7-4E3A-ACE4-D6C402E0BEEB}" destId="{282FBEAB-2572-4185-A523-A115D22CAEFA}" srcOrd="3" destOrd="0" parTransId="{115F12BE-492E-4F1B-9EBF-4FF02A2C4C0A}" sibTransId="{E887A370-9CBA-41F9-BE41-6FA65C14F7E2}"/>
    <dgm:cxn modelId="{392C7875-95D8-4892-AA60-D36995D45876}" srcId="{D72C3301-5A69-4E5A-B262-9DE4B413AFF4}" destId="{78233CB8-8498-4660-AC15-A2987AA7DBDC}" srcOrd="0" destOrd="0" parTransId="{E1B1DA33-9B3C-4974-BCAA-92C252496C5A}" sibTransId="{BFB1526E-5BBB-4375-82D6-6EA3376D5E4B}"/>
    <dgm:cxn modelId="{232CAD92-B990-4C8F-BE52-4F64ED4C4C01}" type="presOf" srcId="{B9261F95-94D7-4E3A-ACE4-D6C402E0BEEB}" destId="{3C33275B-BACD-43A8-ABC8-C144968725ED}" srcOrd="0" destOrd="0" presId="urn:microsoft.com/office/officeart/2005/8/layout/chevron2"/>
    <dgm:cxn modelId="{E4CCE230-2854-4B53-88B6-F4D2052A73B3}" srcId="{88827B8D-200C-47E3-8971-F67409A71B0D}" destId="{88A70591-ED7D-45B6-92EE-76BBDE8257C3}" srcOrd="0" destOrd="0" parTransId="{D79ADCB0-5D1A-4DB4-9724-B3D0DDF8FEBD}" sibTransId="{B27435C9-3FC0-476A-9580-94ADFDF562DE}"/>
    <dgm:cxn modelId="{F2A4399E-565D-41E8-B878-9FD95B6FBCC6}" type="presOf" srcId="{3D0AB1DD-0CB6-4312-9597-D0C038C8DB89}" destId="{734493BF-D910-424C-898A-41DE4EC6BE87}" srcOrd="0" destOrd="0" presId="urn:microsoft.com/office/officeart/2005/8/layout/chevron2"/>
    <dgm:cxn modelId="{C180AA57-B560-4EAF-A846-EBF8AA4AC10A}" type="presOf" srcId="{D72C3301-5A69-4E5A-B262-9DE4B413AFF4}" destId="{872085C9-70E3-46FF-BF7F-7B5F42984F26}" srcOrd="0" destOrd="0" presId="urn:microsoft.com/office/officeart/2005/8/layout/chevron2"/>
    <dgm:cxn modelId="{3EA89461-AE4E-49BE-A281-61FDED89707F}" type="presOf" srcId="{282FBEAB-2572-4185-A523-A115D22CAEFA}" destId="{BA37C527-A1F9-4C8C-AFFF-22DF2FACE989}" srcOrd="0" destOrd="0" presId="urn:microsoft.com/office/officeart/2005/8/layout/chevron2"/>
    <dgm:cxn modelId="{062F8042-063A-45E5-B978-308DF4C9DCEF}" type="presOf" srcId="{E4633677-B88C-4059-BDBA-676A0F6AD012}" destId="{2922D230-571E-4B36-9ADC-1CBC3EF24150}" srcOrd="0" destOrd="0" presId="urn:microsoft.com/office/officeart/2005/8/layout/chevron2"/>
    <dgm:cxn modelId="{6DA1DBF0-A800-4284-A1E2-237181DA3E31}" type="presOf" srcId="{88827B8D-200C-47E3-8971-F67409A71B0D}" destId="{B3D53A26-11E4-4D4C-9344-57F7426E4F06}" srcOrd="0" destOrd="0" presId="urn:microsoft.com/office/officeart/2005/8/layout/chevron2"/>
    <dgm:cxn modelId="{266172BC-92EE-4AE3-9C50-5AAB05B94BA1}" type="presOf" srcId="{CC022705-F8A1-4BF5-96F9-E6DADB486CCD}" destId="{DC6AC6F3-682E-4767-9341-3273D99F8897}" srcOrd="0" destOrd="0" presId="urn:microsoft.com/office/officeart/2005/8/layout/chevron2"/>
    <dgm:cxn modelId="{ED8C94B4-20C3-44A4-96CB-72CB0ECB0199}" srcId="{B9261F95-94D7-4E3A-ACE4-D6C402E0BEEB}" destId="{FF0D6980-697E-4BB7-9A02-7580630C6DAC}" srcOrd="0" destOrd="0" parTransId="{9179F0B0-9AFF-4008-AC27-33A93E3BE714}" sibTransId="{77DB5C74-77D8-48FF-B850-41D3F13E5AEE}"/>
    <dgm:cxn modelId="{76B41E3B-3739-4935-B6F2-C32744E4F36E}" type="presOf" srcId="{268B5EE8-D0E2-46F3-B613-D174F91E33CF}" destId="{216FF708-2E79-460B-B287-B9146FC18E8B}" srcOrd="0" destOrd="0" presId="urn:microsoft.com/office/officeart/2005/8/layout/chevron2"/>
    <dgm:cxn modelId="{00964A94-5998-4CB2-B80F-054680694180}" type="presOf" srcId="{125437BD-1AE7-4066-990E-74555A5AA0EE}" destId="{0DF1CA4A-BF24-4ABA-859F-EAC8EBFDD586}" srcOrd="0" destOrd="0" presId="urn:microsoft.com/office/officeart/2005/8/layout/chevron2"/>
    <dgm:cxn modelId="{723558E7-8B43-4926-AEEE-2B20A60D9A1C}" type="presOf" srcId="{495BCD17-1F90-45DA-AB3B-A26EC1C83477}" destId="{3311ABD5-B1EA-4CA1-BBD5-A1454CEBDFED}" srcOrd="0" destOrd="0" presId="urn:microsoft.com/office/officeart/2005/8/layout/chevron2"/>
    <dgm:cxn modelId="{9FC830D7-1B7E-4FF4-86D6-F305F20D51C9}" type="presOf" srcId="{F5F35758-2E17-4B4C-9DC9-EA94763DF8ED}" destId="{B11EC611-68AE-497F-AB05-9320B0B9E976}" srcOrd="0" destOrd="0" presId="urn:microsoft.com/office/officeart/2005/8/layout/chevron2"/>
    <dgm:cxn modelId="{E07ABCF7-0B75-4402-880B-1F0F8B88698A}" type="presOf" srcId="{DAE5E0B8-0112-4643-8498-B95BA4DD0043}" destId="{98CC2AED-456D-47EB-ADBB-628E8F46A554}" srcOrd="0" destOrd="0" presId="urn:microsoft.com/office/officeart/2005/8/layout/chevron2"/>
    <dgm:cxn modelId="{312A1475-DC89-4D4C-A6F6-5A06FD668148}" srcId="{B9261F95-94D7-4E3A-ACE4-D6C402E0BEEB}" destId="{AC1E980F-DC2B-421E-8CCE-77666377CD5E}" srcOrd="1" destOrd="0" parTransId="{E482CFD6-F244-4DD9-A4C9-5D8B1E2B75C5}" sibTransId="{A0CC795E-B7CF-4CEC-A068-2F82A56188F8}"/>
    <dgm:cxn modelId="{2EA42EC6-80F8-4B93-AFDD-E93F115487D8}" type="presOf" srcId="{FF0D6980-697E-4BB7-9A02-7580630C6DAC}" destId="{5C458BA7-0FBC-4040-8FB1-547679FF68D3}" srcOrd="0" destOrd="0" presId="urn:microsoft.com/office/officeart/2005/8/layout/chevron2"/>
    <dgm:cxn modelId="{7E85FFD6-FB47-4A05-BD4F-39BFC46772A7}" srcId="{495BCD17-1F90-45DA-AB3B-A26EC1C83477}" destId="{CC022705-F8A1-4BF5-96F9-E6DADB486CCD}" srcOrd="0" destOrd="0" parTransId="{88DB9AC2-9422-4DA1-8BFF-A85F49AF2E23}" sibTransId="{BE032FB6-B352-4B35-82A7-589771FC5060}"/>
    <dgm:cxn modelId="{2709BA0F-0999-4FA9-99B2-A902D622E427}" srcId="{FF0D6980-697E-4BB7-9A02-7580630C6DAC}" destId="{125437BD-1AE7-4066-990E-74555A5AA0EE}" srcOrd="0" destOrd="0" parTransId="{639DEC52-CA9E-4C19-880E-CD4A55D1C762}" sibTransId="{B4C156B3-F0CB-4041-8446-8DE445E42468}"/>
    <dgm:cxn modelId="{E3CEF2E3-8D5A-4EC8-B24B-B8A277571035}" type="presOf" srcId="{78233CB8-8498-4660-AC15-A2987AA7DBDC}" destId="{6CC5B4D3-C8C8-490C-A3B5-77A79CB3C726}" srcOrd="0" destOrd="0" presId="urn:microsoft.com/office/officeart/2005/8/layout/chevron2"/>
    <dgm:cxn modelId="{67418A33-6387-4311-B5E9-B7582BC85100}" srcId="{B9261F95-94D7-4E3A-ACE4-D6C402E0BEEB}" destId="{268B5EE8-D0E2-46F3-B613-D174F91E33CF}" srcOrd="2" destOrd="0" parTransId="{FFA8DD4D-D01D-4D5D-9D45-B9492354763C}" sibTransId="{DBC45851-7278-4198-B59D-7ED8284C015E}"/>
    <dgm:cxn modelId="{4FD5CB63-343C-4B77-82AC-1716DAE85CFE}" srcId="{B9261F95-94D7-4E3A-ACE4-D6C402E0BEEB}" destId="{495BCD17-1F90-45DA-AB3B-A26EC1C83477}" srcOrd="7" destOrd="0" parTransId="{BCE7829A-A434-422A-843B-4A760A67D893}" sibTransId="{47B816F0-9A91-4B5B-997E-3BC6A67E1E6A}"/>
    <dgm:cxn modelId="{121C63BC-2BB7-448F-AFAF-866EEA116295}" srcId="{B9261F95-94D7-4E3A-ACE4-D6C402E0BEEB}" destId="{F5F35758-2E17-4B4C-9DC9-EA94763DF8ED}" srcOrd="6" destOrd="0" parTransId="{3A1C26D2-FF46-4C47-BCD6-67EF9A8A2B3F}" sibTransId="{D7351D33-1E4E-469E-B9B4-0697B0A81481}"/>
    <dgm:cxn modelId="{B2D9E288-6D6B-41FC-A2C2-2EB28EDB1A92}" type="presOf" srcId="{AC1E980F-DC2B-421E-8CCE-77666377CD5E}" destId="{DF1EB47B-4E20-4557-974D-E68C994E06AD}" srcOrd="0" destOrd="0" presId="urn:microsoft.com/office/officeart/2005/8/layout/chevron2"/>
    <dgm:cxn modelId="{C6818F2B-DE08-4A23-A54C-59C1896654D0}" srcId="{282FBEAB-2572-4185-A523-A115D22CAEFA}" destId="{3D0AB1DD-0CB6-4312-9597-D0C038C8DB89}" srcOrd="0" destOrd="0" parTransId="{0D123D60-38F2-4B2C-ABFD-19491B9721C4}" sibTransId="{9B3F1263-3B3D-480F-9CE7-180045073972}"/>
    <dgm:cxn modelId="{31670962-DAFB-417E-9D98-6A953E6EB5B7}" srcId="{AC1E980F-DC2B-421E-8CCE-77666377CD5E}" destId="{DAE5E0B8-0112-4643-8498-B95BA4DD0043}" srcOrd="0" destOrd="0" parTransId="{7FD73A35-EC79-455D-9956-8396624A557E}" sibTransId="{105531E3-0DC0-4EA1-9136-BC781A715213}"/>
    <dgm:cxn modelId="{A2B9779B-46B7-4DEC-82A8-192E43E1430E}" srcId="{B9261F95-94D7-4E3A-ACE4-D6C402E0BEEB}" destId="{D72C3301-5A69-4E5A-B262-9DE4B413AFF4}" srcOrd="4" destOrd="0" parTransId="{F0262FBB-36BD-4A71-9D31-C5BBDFCF9014}" sibTransId="{51EF6203-4213-4E10-AB05-C1137AC00926}"/>
    <dgm:cxn modelId="{FA6CB315-BB05-4AF1-B498-1C2D367FBFE8}" type="presOf" srcId="{A4ED2D90-F099-4252-85CD-F78616CDFF6C}" destId="{096E0BFF-05BF-45AC-A0FB-0DD2A1A64A35}" srcOrd="0" destOrd="0" presId="urn:microsoft.com/office/officeart/2005/8/layout/chevron2"/>
    <dgm:cxn modelId="{C617925E-1AD9-4894-97D0-8865CD6EB573}" srcId="{F5F35758-2E17-4B4C-9DC9-EA94763DF8ED}" destId="{E4633677-B88C-4059-BDBA-676A0F6AD012}" srcOrd="0" destOrd="0" parTransId="{69ABBDC4-1A16-4529-AB8E-5CFF32AB41C0}" sibTransId="{897CD669-A5AA-48C2-9779-E084E100A3D3}"/>
    <dgm:cxn modelId="{F28F1755-56AE-49C6-85C0-FA7E5E418579}" srcId="{B9261F95-94D7-4E3A-ACE4-D6C402E0BEEB}" destId="{88827B8D-200C-47E3-8971-F67409A71B0D}" srcOrd="5" destOrd="0" parTransId="{8CFF8031-642D-477A-A57A-B437524B7DDF}" sibTransId="{DEBEB1C5-1FA6-4E6E-862F-46A5D995A8C8}"/>
    <dgm:cxn modelId="{28D93A86-6686-4B39-A0AF-57374F02DD75}" type="presOf" srcId="{88A70591-ED7D-45B6-92EE-76BBDE8257C3}" destId="{F8997BC1-C0A7-433B-A722-72D49A2C2A65}" srcOrd="0" destOrd="0" presId="urn:microsoft.com/office/officeart/2005/8/layout/chevron2"/>
    <dgm:cxn modelId="{594E4438-A4D1-4663-A6B5-1D8E268D0F9A}" type="presParOf" srcId="{3C33275B-BACD-43A8-ABC8-C144968725ED}" destId="{23E1F52B-E1BA-413F-937D-6676CBD8D5CB}" srcOrd="0" destOrd="0" presId="urn:microsoft.com/office/officeart/2005/8/layout/chevron2"/>
    <dgm:cxn modelId="{95032652-444E-428D-92EF-1CE7DDD857E5}" type="presParOf" srcId="{23E1F52B-E1BA-413F-937D-6676CBD8D5CB}" destId="{5C458BA7-0FBC-4040-8FB1-547679FF68D3}" srcOrd="0" destOrd="0" presId="urn:microsoft.com/office/officeart/2005/8/layout/chevron2"/>
    <dgm:cxn modelId="{5D1E425E-216F-4D66-B210-C66431D87305}" type="presParOf" srcId="{23E1F52B-E1BA-413F-937D-6676CBD8D5CB}" destId="{0DF1CA4A-BF24-4ABA-859F-EAC8EBFDD586}" srcOrd="1" destOrd="0" presId="urn:microsoft.com/office/officeart/2005/8/layout/chevron2"/>
    <dgm:cxn modelId="{73008F72-3C88-4647-B117-42BFBE3DA595}" type="presParOf" srcId="{3C33275B-BACD-43A8-ABC8-C144968725ED}" destId="{C42A59A7-3218-4DA7-B5ED-D7EBA0BB9171}" srcOrd="1" destOrd="0" presId="urn:microsoft.com/office/officeart/2005/8/layout/chevron2"/>
    <dgm:cxn modelId="{6DC5EC41-35BF-4426-AE8D-44403776783A}" type="presParOf" srcId="{3C33275B-BACD-43A8-ABC8-C144968725ED}" destId="{96F96294-A2D3-4A99-B896-DD76CE8EFBFE}" srcOrd="2" destOrd="0" presId="urn:microsoft.com/office/officeart/2005/8/layout/chevron2"/>
    <dgm:cxn modelId="{42B5576E-B0B8-48B9-B889-00131078641C}" type="presParOf" srcId="{96F96294-A2D3-4A99-B896-DD76CE8EFBFE}" destId="{DF1EB47B-4E20-4557-974D-E68C994E06AD}" srcOrd="0" destOrd="0" presId="urn:microsoft.com/office/officeart/2005/8/layout/chevron2"/>
    <dgm:cxn modelId="{6CCA570E-5AF0-49F2-8306-02C457ECECA3}" type="presParOf" srcId="{96F96294-A2D3-4A99-B896-DD76CE8EFBFE}" destId="{98CC2AED-456D-47EB-ADBB-628E8F46A554}" srcOrd="1" destOrd="0" presId="urn:microsoft.com/office/officeart/2005/8/layout/chevron2"/>
    <dgm:cxn modelId="{FC476AED-344D-4CF4-A09E-6D2A038BEC0C}" type="presParOf" srcId="{3C33275B-BACD-43A8-ABC8-C144968725ED}" destId="{E0CBE597-27FE-4034-9275-B617F231C54F}" srcOrd="3" destOrd="0" presId="urn:microsoft.com/office/officeart/2005/8/layout/chevron2"/>
    <dgm:cxn modelId="{9C36FE6A-9035-4D35-AB6A-03F2593673F5}" type="presParOf" srcId="{3C33275B-BACD-43A8-ABC8-C144968725ED}" destId="{449C1288-89FA-44A8-A931-B5FE4476A23A}" srcOrd="4" destOrd="0" presId="urn:microsoft.com/office/officeart/2005/8/layout/chevron2"/>
    <dgm:cxn modelId="{745905CE-0E06-40BE-A839-1162744FF311}" type="presParOf" srcId="{449C1288-89FA-44A8-A931-B5FE4476A23A}" destId="{216FF708-2E79-460B-B287-B9146FC18E8B}" srcOrd="0" destOrd="0" presId="urn:microsoft.com/office/officeart/2005/8/layout/chevron2"/>
    <dgm:cxn modelId="{00EFD4FA-122C-4E54-9AA3-EA2A5E93D2A2}" type="presParOf" srcId="{449C1288-89FA-44A8-A931-B5FE4476A23A}" destId="{096E0BFF-05BF-45AC-A0FB-0DD2A1A64A35}" srcOrd="1" destOrd="0" presId="urn:microsoft.com/office/officeart/2005/8/layout/chevron2"/>
    <dgm:cxn modelId="{7AD1E0CF-8A86-4571-81BD-C78DB5830E40}" type="presParOf" srcId="{3C33275B-BACD-43A8-ABC8-C144968725ED}" destId="{C87757D8-EFDE-42EC-8A55-2C3D7092DD0B}" srcOrd="5" destOrd="0" presId="urn:microsoft.com/office/officeart/2005/8/layout/chevron2"/>
    <dgm:cxn modelId="{921C0B74-9253-4927-A752-0256621F78CC}" type="presParOf" srcId="{3C33275B-BACD-43A8-ABC8-C144968725ED}" destId="{8ABBEA50-D99B-45FE-B6EC-A9307E4CEAE6}" srcOrd="6" destOrd="0" presId="urn:microsoft.com/office/officeart/2005/8/layout/chevron2"/>
    <dgm:cxn modelId="{1F0C616E-7804-4E0A-9F63-6E06D2316EF4}" type="presParOf" srcId="{8ABBEA50-D99B-45FE-B6EC-A9307E4CEAE6}" destId="{BA37C527-A1F9-4C8C-AFFF-22DF2FACE989}" srcOrd="0" destOrd="0" presId="urn:microsoft.com/office/officeart/2005/8/layout/chevron2"/>
    <dgm:cxn modelId="{7ED3DBC5-7816-42A5-8EEB-B0082B111156}" type="presParOf" srcId="{8ABBEA50-D99B-45FE-B6EC-A9307E4CEAE6}" destId="{734493BF-D910-424C-898A-41DE4EC6BE87}" srcOrd="1" destOrd="0" presId="urn:microsoft.com/office/officeart/2005/8/layout/chevron2"/>
    <dgm:cxn modelId="{F3636B74-B888-4CBC-9615-9E22F97BB0D7}" type="presParOf" srcId="{3C33275B-BACD-43A8-ABC8-C144968725ED}" destId="{FAEA3624-9A18-4BC0-B94F-CCE5853B396B}" srcOrd="7" destOrd="0" presId="urn:microsoft.com/office/officeart/2005/8/layout/chevron2"/>
    <dgm:cxn modelId="{0E2E69C8-E8CB-4E29-972B-02B0E506F9E0}" type="presParOf" srcId="{3C33275B-BACD-43A8-ABC8-C144968725ED}" destId="{0681E6F5-2A22-4379-B492-50EF884A8BD1}" srcOrd="8" destOrd="0" presId="urn:microsoft.com/office/officeart/2005/8/layout/chevron2"/>
    <dgm:cxn modelId="{BE3B1FFA-6DBE-4184-A344-A8A1FC31AF3A}" type="presParOf" srcId="{0681E6F5-2A22-4379-B492-50EF884A8BD1}" destId="{872085C9-70E3-46FF-BF7F-7B5F42984F26}" srcOrd="0" destOrd="0" presId="urn:microsoft.com/office/officeart/2005/8/layout/chevron2"/>
    <dgm:cxn modelId="{6B386D1D-C0E0-460D-BD66-3DB15E1EBAA1}" type="presParOf" srcId="{0681E6F5-2A22-4379-B492-50EF884A8BD1}" destId="{6CC5B4D3-C8C8-490C-A3B5-77A79CB3C726}" srcOrd="1" destOrd="0" presId="urn:microsoft.com/office/officeart/2005/8/layout/chevron2"/>
    <dgm:cxn modelId="{6AF13470-B92A-4F5A-8606-2785AA8C85B0}" type="presParOf" srcId="{3C33275B-BACD-43A8-ABC8-C144968725ED}" destId="{143990EC-CC4E-4225-97B7-28D8A9714169}" srcOrd="9" destOrd="0" presId="urn:microsoft.com/office/officeart/2005/8/layout/chevron2"/>
    <dgm:cxn modelId="{1181C6BC-C7B6-44D8-A003-C6751288FDB5}" type="presParOf" srcId="{3C33275B-BACD-43A8-ABC8-C144968725ED}" destId="{BCF5F47A-47A0-468B-AB98-F4CD4B7F1298}" srcOrd="10" destOrd="0" presId="urn:microsoft.com/office/officeart/2005/8/layout/chevron2"/>
    <dgm:cxn modelId="{78082B9F-A81A-4DFD-81D2-4DC553D9875B}" type="presParOf" srcId="{BCF5F47A-47A0-468B-AB98-F4CD4B7F1298}" destId="{B3D53A26-11E4-4D4C-9344-57F7426E4F06}" srcOrd="0" destOrd="0" presId="urn:microsoft.com/office/officeart/2005/8/layout/chevron2"/>
    <dgm:cxn modelId="{62F93B71-0E0D-44FD-A2F4-A9AA8DF8A3FB}" type="presParOf" srcId="{BCF5F47A-47A0-468B-AB98-F4CD4B7F1298}" destId="{F8997BC1-C0A7-433B-A722-72D49A2C2A65}" srcOrd="1" destOrd="0" presId="urn:microsoft.com/office/officeart/2005/8/layout/chevron2"/>
    <dgm:cxn modelId="{B480A4DA-81FF-443C-92B7-F3F38492D9C0}" type="presParOf" srcId="{3C33275B-BACD-43A8-ABC8-C144968725ED}" destId="{FE985530-AD29-4920-B4B0-7A72DD3BFF20}" srcOrd="11" destOrd="0" presId="urn:microsoft.com/office/officeart/2005/8/layout/chevron2"/>
    <dgm:cxn modelId="{E8C3AE15-B2C1-43E6-BBB2-56144752BAB9}" type="presParOf" srcId="{3C33275B-BACD-43A8-ABC8-C144968725ED}" destId="{C1378154-54E6-484C-8F86-2D3F3333E76F}" srcOrd="12" destOrd="0" presId="urn:microsoft.com/office/officeart/2005/8/layout/chevron2"/>
    <dgm:cxn modelId="{61983566-C861-443D-8F86-B886EF8AAF27}" type="presParOf" srcId="{C1378154-54E6-484C-8F86-2D3F3333E76F}" destId="{B11EC611-68AE-497F-AB05-9320B0B9E976}" srcOrd="0" destOrd="0" presId="urn:microsoft.com/office/officeart/2005/8/layout/chevron2"/>
    <dgm:cxn modelId="{BCEF490F-A806-4CB1-B0AC-B725305C4981}" type="presParOf" srcId="{C1378154-54E6-484C-8F86-2D3F3333E76F}" destId="{2922D230-571E-4B36-9ADC-1CBC3EF24150}" srcOrd="1" destOrd="0" presId="urn:microsoft.com/office/officeart/2005/8/layout/chevron2"/>
    <dgm:cxn modelId="{1FE32A37-B15D-4191-A55D-5DD8C664E7BE}" type="presParOf" srcId="{3C33275B-BACD-43A8-ABC8-C144968725ED}" destId="{51B0C26F-1162-4E0E-A790-31845CEC2C8A}" srcOrd="13" destOrd="0" presId="urn:microsoft.com/office/officeart/2005/8/layout/chevron2"/>
    <dgm:cxn modelId="{99B3A883-0293-4909-A98C-B0D49F1E5D37}" type="presParOf" srcId="{3C33275B-BACD-43A8-ABC8-C144968725ED}" destId="{FD2C52A0-A586-4EB9-9193-16ADFAC6E8FC}" srcOrd="14" destOrd="0" presId="urn:microsoft.com/office/officeart/2005/8/layout/chevron2"/>
    <dgm:cxn modelId="{55834B0B-A815-493C-B334-DE02FD832427}" type="presParOf" srcId="{FD2C52A0-A586-4EB9-9193-16ADFAC6E8FC}" destId="{3311ABD5-B1EA-4CA1-BBD5-A1454CEBDFED}" srcOrd="0" destOrd="0" presId="urn:microsoft.com/office/officeart/2005/8/layout/chevron2"/>
    <dgm:cxn modelId="{B6A13298-1DCA-4D35-9B4F-8B121C5569BC}" type="presParOf" srcId="{FD2C52A0-A586-4EB9-9193-16ADFAC6E8FC}" destId="{DC6AC6F3-682E-4767-9341-3273D99F889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58BA7-0FBC-4040-8FB1-547679FF68D3}">
      <dsp:nvSpPr>
        <dsp:cNvPr id="0" name=""/>
        <dsp:cNvSpPr/>
      </dsp:nvSpPr>
      <dsp:spPr>
        <a:xfrm rot="5400000">
          <a:off x="-113601" y="117231"/>
          <a:ext cx="757344" cy="5301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b="1" kern="1200" baseline="-10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endParaRPr lang="zh-TW" altLang="en-US" sz="3600" b="1" kern="1200" baseline="-10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1" y="268699"/>
        <a:ext cx="530140" cy="227204"/>
      </dsp:txXfrm>
    </dsp:sp>
    <dsp:sp modelId="{0DF1CA4A-BF24-4ABA-859F-EAC8EBFDD586}">
      <dsp:nvSpPr>
        <dsp:cNvPr id="0" name=""/>
        <dsp:cNvSpPr/>
      </dsp:nvSpPr>
      <dsp:spPr>
        <a:xfrm rot="5400000">
          <a:off x="5278740" y="-4744969"/>
          <a:ext cx="492532" cy="99897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TW" altLang="en-US" sz="2000" b="1" i="0" kern="1200" baseline="0" dirty="0" smtClean="0">
              <a:latin typeface="微軟正黑體" panose="020B0604030504040204" pitchFamily="34" charset="-120"/>
            </a:rPr>
            <a:t>準備好訓練資料</a:t>
          </a:r>
          <a:r>
            <a:rPr lang="en-US" altLang="zh-TW" sz="2000" b="1" i="0" kern="1200" baseline="0" dirty="0" smtClean="0">
              <a:latin typeface="微軟正黑體" panose="020B0604030504040204" pitchFamily="34" charset="-120"/>
            </a:rPr>
            <a:t>(</a:t>
          </a:r>
          <a:r>
            <a:rPr lang="en-US" sz="2000" b="1" i="0" kern="1200" baseline="0" dirty="0" smtClean="0">
              <a:latin typeface="微軟正黑體" panose="020B0604030504040204" pitchFamily="34" charset="-120"/>
            </a:rPr>
            <a:t>Training data)</a:t>
          </a:r>
          <a:r>
            <a:rPr lang="zh-TW" altLang="en-US" sz="2000" b="1" i="0" kern="1200" baseline="0" dirty="0" smtClean="0">
              <a:latin typeface="微軟正黑體" panose="020B0604030504040204" pitchFamily="34" charset="-120"/>
            </a:rPr>
            <a:t>。</a:t>
          </a:r>
          <a:endParaRPr lang="zh-TW" altLang="en-US" sz="2000" b="1" i="0" kern="1200" baseline="0" dirty="0">
            <a:latin typeface="微軟正黑體" panose="020B0604030504040204" pitchFamily="34" charset="-120"/>
          </a:endParaRPr>
        </a:p>
      </dsp:txBody>
      <dsp:txXfrm rot="-5400000">
        <a:off x="530141" y="27673"/>
        <a:ext cx="9965689" cy="444446"/>
      </dsp:txXfrm>
    </dsp:sp>
    <dsp:sp modelId="{DF1EB47B-4E20-4557-974D-E68C994E06AD}">
      <dsp:nvSpPr>
        <dsp:cNvPr id="0" name=""/>
        <dsp:cNvSpPr/>
      </dsp:nvSpPr>
      <dsp:spPr>
        <a:xfrm rot="5400000">
          <a:off x="-113601" y="801540"/>
          <a:ext cx="757344" cy="5301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TW" sz="3600" b="1" kern="1200" baseline="-10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altLang="en-US" sz="3600" b="1" kern="1200" baseline="-10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1" y="953008"/>
        <a:ext cx="530140" cy="227204"/>
      </dsp:txXfrm>
    </dsp:sp>
    <dsp:sp modelId="{98CC2AED-456D-47EB-ADBB-628E8F46A554}">
      <dsp:nvSpPr>
        <dsp:cNvPr id="0" name=""/>
        <dsp:cNvSpPr/>
      </dsp:nvSpPr>
      <dsp:spPr>
        <a:xfrm rot="5400000">
          <a:off x="5278870" y="-4060790"/>
          <a:ext cx="492273" cy="99897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b="1" i="0" kern="1200" baseline="0" dirty="0" smtClean="0">
              <a:latin typeface="微軟正黑體" panose="020B0604030504040204" pitchFamily="34" charset="-120"/>
            </a:rPr>
            <a:t>預處理</a:t>
          </a:r>
          <a:r>
            <a:rPr lang="en-US" altLang="zh-TW" sz="2000" b="1" i="0" kern="1200" baseline="0" dirty="0" smtClean="0">
              <a:latin typeface="微軟正黑體" panose="020B0604030504040204" pitchFamily="34" charset="-120"/>
            </a:rPr>
            <a:t>(</a:t>
          </a:r>
          <a:r>
            <a:rPr lang="en-US" sz="2000" b="1" i="0" kern="1200" baseline="0" dirty="0" smtClean="0">
              <a:latin typeface="微軟正黑體" panose="020B0604030504040204" pitchFamily="34" charset="-120"/>
            </a:rPr>
            <a:t>Preprocessing)</a:t>
          </a:r>
          <a:r>
            <a:rPr lang="zh-TW" altLang="en-US" sz="2000" b="1" i="0" kern="1200" baseline="0" dirty="0" smtClean="0">
              <a:latin typeface="微軟正黑體" panose="020B0604030504040204" pitchFamily="34" charset="-120"/>
            </a:rPr>
            <a:t>這些資料，建立</a:t>
          </a:r>
          <a:r>
            <a:rPr lang="en-US" altLang="zh-TW" sz="2000" b="1" i="0" kern="1200" baseline="0" dirty="0" err="1" smtClean="0">
              <a:latin typeface="微軟正黑體" panose="020B0604030504040204" pitchFamily="34" charset="-120"/>
            </a:rPr>
            <a:t>DataSet</a:t>
          </a:r>
          <a:r>
            <a:rPr lang="zh-TW" altLang="en-US" sz="2000" b="1" i="0" kern="1200" baseline="0" dirty="0" smtClean="0">
              <a:latin typeface="微軟正黑體" panose="020B0604030504040204" pitchFamily="34" charset="-120"/>
            </a:rPr>
            <a:t>、</a:t>
          </a:r>
          <a:r>
            <a:rPr lang="en-US" altLang="zh-TW" sz="2000" b="1" i="0" kern="1200" baseline="0" dirty="0" err="1" smtClean="0">
              <a:latin typeface="微軟正黑體" panose="020B0604030504040204" pitchFamily="34" charset="-120"/>
            </a:rPr>
            <a:t>DataLoader</a:t>
          </a:r>
          <a:r>
            <a:rPr lang="zh-TW" altLang="en-US" sz="2000" b="1" i="0" kern="1200" baseline="0" dirty="0" smtClean="0">
              <a:latin typeface="微軟正黑體" panose="020B0604030504040204" pitchFamily="34" charset="-120"/>
            </a:rPr>
            <a:t>等物件。</a:t>
          </a:r>
          <a:endParaRPr lang="zh-TW" altLang="en-US" sz="2000" kern="1200" dirty="0"/>
        </a:p>
      </dsp:txBody>
      <dsp:txXfrm rot="-5400000">
        <a:off x="530141" y="711970"/>
        <a:ext cx="9965701" cy="444211"/>
      </dsp:txXfrm>
    </dsp:sp>
    <dsp:sp modelId="{216FF708-2E79-460B-B287-B9146FC18E8B}">
      <dsp:nvSpPr>
        <dsp:cNvPr id="0" name=""/>
        <dsp:cNvSpPr/>
      </dsp:nvSpPr>
      <dsp:spPr>
        <a:xfrm rot="5400000">
          <a:off x="-113601" y="1485849"/>
          <a:ext cx="757344" cy="5301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TW" sz="3600" b="1" kern="1200" baseline="-10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endParaRPr lang="zh-TW" altLang="en-US" sz="3600" b="1" kern="1200" baseline="-10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1" y="1637317"/>
        <a:ext cx="530140" cy="227204"/>
      </dsp:txXfrm>
    </dsp:sp>
    <dsp:sp modelId="{096E0BFF-05BF-45AC-A0FB-0DD2A1A64A35}">
      <dsp:nvSpPr>
        <dsp:cNvPr id="0" name=""/>
        <dsp:cNvSpPr/>
      </dsp:nvSpPr>
      <dsp:spPr>
        <a:xfrm rot="5400000">
          <a:off x="5278870" y="-3376481"/>
          <a:ext cx="492273" cy="99897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TW" altLang="en-US" sz="2000" b="1" i="0" kern="1200" baseline="0" dirty="0" smtClean="0">
              <a:latin typeface="微軟正黑體" panose="020B0604030504040204" pitchFamily="34" charset="-120"/>
            </a:rPr>
            <a:t>建好</a:t>
          </a:r>
          <a:r>
            <a:rPr lang="en-US" sz="2000" b="1" i="0" kern="1200" baseline="0" dirty="0" smtClean="0">
              <a:latin typeface="微軟正黑體" panose="020B0604030504040204" pitchFamily="34" charset="-120"/>
            </a:rPr>
            <a:t>Neural Network</a:t>
          </a:r>
          <a:r>
            <a:rPr lang="zh-TW" altLang="en-US" sz="2000" b="1" i="0" kern="1200" baseline="0" dirty="0" smtClean="0">
              <a:latin typeface="微軟正黑體" panose="020B0604030504040204" pitchFamily="34" charset="-120"/>
            </a:rPr>
            <a:t>架構</a:t>
          </a:r>
          <a:r>
            <a:rPr lang="en-US" altLang="zh-TW" sz="2000" b="1" i="0" kern="1200" baseline="0" dirty="0" smtClean="0">
              <a:latin typeface="微軟正黑體" panose="020B0604030504040204" pitchFamily="34" charset="-120"/>
            </a:rPr>
            <a:t>(</a:t>
          </a:r>
          <a:r>
            <a:rPr lang="zh-TW" altLang="en-US" sz="2000" b="1" i="0" kern="1200" baseline="0" dirty="0" smtClean="0">
              <a:latin typeface="微軟正黑體" panose="020B0604030504040204" pitchFamily="34" charset="-120"/>
            </a:rPr>
            <a:t>決定神經網路架構、</a:t>
          </a:r>
          <a:r>
            <a:rPr lang="en-US" sz="2000" b="1" i="0" kern="1200" baseline="0" dirty="0" smtClean="0">
              <a:latin typeface="微軟正黑體" panose="020B0604030504040204" pitchFamily="34" charset="-120"/>
            </a:rPr>
            <a:t>loss </a:t>
          </a:r>
          <a:r>
            <a:rPr lang="en-US" sz="2000" b="1" i="0" kern="1200" baseline="0" dirty="0" err="1" smtClean="0">
              <a:latin typeface="微軟正黑體" panose="020B0604030504040204" pitchFamily="34" charset="-120"/>
            </a:rPr>
            <a:t>function、Optimizer</a:t>
          </a:r>
          <a:r>
            <a:rPr lang="en-US" altLang="zh-TW" sz="2000" b="1" i="0" kern="1200" baseline="0" dirty="0" smtClean="0">
              <a:latin typeface="微軟正黑體" panose="020B0604030504040204" pitchFamily="34" charset="-120"/>
            </a:rPr>
            <a:t>)</a:t>
          </a:r>
          <a:endParaRPr lang="zh-TW" altLang="en-US" sz="2000" b="1" i="0" kern="1200" baseline="0" dirty="0">
            <a:latin typeface="微軟正黑體" panose="020B0604030504040204" pitchFamily="34" charset="-120"/>
          </a:endParaRPr>
        </a:p>
      </dsp:txBody>
      <dsp:txXfrm rot="-5400000">
        <a:off x="530141" y="1396279"/>
        <a:ext cx="9965701" cy="444211"/>
      </dsp:txXfrm>
    </dsp:sp>
    <dsp:sp modelId="{BA37C527-A1F9-4C8C-AFFF-22DF2FACE989}">
      <dsp:nvSpPr>
        <dsp:cNvPr id="0" name=""/>
        <dsp:cNvSpPr/>
      </dsp:nvSpPr>
      <dsp:spPr>
        <a:xfrm rot="5400000">
          <a:off x="-113601" y="2170158"/>
          <a:ext cx="757344" cy="5301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TW" sz="3600" b="1" kern="1200" baseline="-10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4</a:t>
          </a:r>
          <a:endParaRPr lang="zh-TW" altLang="en-US" sz="3600" b="1" kern="1200" baseline="-10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1" y="2321626"/>
        <a:ext cx="530140" cy="227204"/>
      </dsp:txXfrm>
    </dsp:sp>
    <dsp:sp modelId="{734493BF-D910-424C-898A-41DE4EC6BE87}">
      <dsp:nvSpPr>
        <dsp:cNvPr id="0" name=""/>
        <dsp:cNvSpPr/>
      </dsp:nvSpPr>
      <dsp:spPr>
        <a:xfrm rot="5400000">
          <a:off x="5278870" y="-2692172"/>
          <a:ext cx="492273" cy="9989732"/>
        </a:xfrm>
        <a:prstGeom prst="round2SameRect">
          <a:avLst/>
        </a:prstGeom>
        <a:solidFill>
          <a:srgbClr val="B0DEEE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TW" altLang="en-US" sz="2000" b="1" i="0" kern="1200" baseline="0" dirty="0" smtClean="0">
              <a:latin typeface="微軟正黑體" panose="020B0604030504040204" pitchFamily="34" charset="-120"/>
            </a:rPr>
            <a:t>將訓練資料迭代丟進</a:t>
          </a:r>
          <a:r>
            <a:rPr lang="en-US" sz="2000" b="1" i="0" kern="1200" baseline="0" dirty="0" smtClean="0">
              <a:latin typeface="微軟正黑體" panose="020B0604030504040204" pitchFamily="34" charset="-120"/>
            </a:rPr>
            <a:t>Neural Network</a:t>
          </a:r>
          <a:r>
            <a:rPr lang="zh-TW" altLang="en-US" sz="2000" b="1" i="0" kern="1200" baseline="0" dirty="0" smtClean="0">
              <a:latin typeface="微軟正黑體" panose="020B0604030504040204" pitchFamily="34" charset="-120"/>
            </a:rPr>
            <a:t>運算</a:t>
          </a:r>
          <a:r>
            <a:rPr lang="en-US" altLang="zh-TW" sz="2000" b="1" i="0" kern="1200" baseline="0" dirty="0" smtClean="0">
              <a:latin typeface="微軟正黑體" panose="020B0604030504040204" pitchFamily="34" charset="-120"/>
            </a:rPr>
            <a:t>(</a:t>
          </a:r>
          <a:r>
            <a:rPr lang="en-US" sz="2000" b="1" i="0" kern="1200" baseline="0" dirty="0" smtClean="0">
              <a:latin typeface="微軟正黑體" panose="020B0604030504040204" pitchFamily="34" charset="-120"/>
            </a:rPr>
            <a:t>forward propagation)，</a:t>
          </a:r>
          <a:r>
            <a:rPr lang="zh-TW" altLang="en-US" sz="2000" b="1" i="0" kern="1200" baseline="0" dirty="0" smtClean="0">
              <a:latin typeface="微軟正黑體" panose="020B0604030504040204" pitchFamily="34" charset="-120"/>
            </a:rPr>
            <a:t>得到預測結果。</a:t>
          </a:r>
          <a:endParaRPr lang="zh-TW" altLang="en-US" sz="2000" b="1" i="0" kern="1200" baseline="0" dirty="0">
            <a:latin typeface="微軟正黑體" panose="020B0604030504040204" pitchFamily="34" charset="-120"/>
          </a:endParaRPr>
        </a:p>
      </dsp:txBody>
      <dsp:txXfrm rot="-5400000">
        <a:off x="530141" y="2080588"/>
        <a:ext cx="9965701" cy="444211"/>
      </dsp:txXfrm>
    </dsp:sp>
    <dsp:sp modelId="{872085C9-70E3-46FF-BF7F-7B5F42984F26}">
      <dsp:nvSpPr>
        <dsp:cNvPr id="0" name=""/>
        <dsp:cNvSpPr/>
      </dsp:nvSpPr>
      <dsp:spPr>
        <a:xfrm rot="5400000">
          <a:off x="-113601" y="2854466"/>
          <a:ext cx="757344" cy="5301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TW" sz="3600" b="1" kern="1200" baseline="-10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</a:t>
          </a:r>
          <a:endParaRPr lang="zh-TW" altLang="en-US" sz="3600" b="1" kern="1200" baseline="-10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1" y="3005934"/>
        <a:ext cx="530140" cy="227204"/>
      </dsp:txXfrm>
    </dsp:sp>
    <dsp:sp modelId="{6CC5B4D3-C8C8-490C-A3B5-77A79CB3C726}">
      <dsp:nvSpPr>
        <dsp:cNvPr id="0" name=""/>
        <dsp:cNvSpPr/>
      </dsp:nvSpPr>
      <dsp:spPr>
        <a:xfrm rot="5400000">
          <a:off x="5278870" y="-2007863"/>
          <a:ext cx="492273" cy="9989732"/>
        </a:xfrm>
        <a:prstGeom prst="round2SameRect">
          <a:avLst/>
        </a:prstGeom>
        <a:solidFill>
          <a:srgbClr val="B0DEEE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TW" altLang="en-US" sz="2000" b="1" i="0" kern="1200" baseline="0" dirty="0" smtClean="0">
              <a:latin typeface="微軟正黑體" panose="020B0604030504040204" pitchFamily="34" charset="-120"/>
            </a:rPr>
            <a:t>預測結果以及真實結果來計算</a:t>
          </a:r>
          <a:r>
            <a:rPr lang="en-US" altLang="zh-TW" sz="2000" b="1" i="0" kern="1200" baseline="0" dirty="0" smtClean="0">
              <a:latin typeface="微軟正黑體" panose="020B0604030504040204" pitchFamily="34" charset="-120"/>
            </a:rPr>
            <a:t>loss function</a:t>
          </a:r>
          <a:r>
            <a:rPr lang="zh-TW" altLang="en-US" sz="2000" b="1" i="0" kern="1200" baseline="0" dirty="0" smtClean="0">
              <a:latin typeface="微軟正黑體" panose="020B0604030504040204" pitchFamily="34" charset="-120"/>
            </a:rPr>
            <a:t>值</a:t>
          </a:r>
          <a:endParaRPr lang="zh-TW" altLang="en-US" sz="2000" b="1" i="0" kern="1200" baseline="0" dirty="0">
            <a:latin typeface="微軟正黑體" panose="020B0604030504040204" pitchFamily="34" charset="-120"/>
          </a:endParaRPr>
        </a:p>
      </dsp:txBody>
      <dsp:txXfrm rot="-5400000">
        <a:off x="530141" y="2764897"/>
        <a:ext cx="9965701" cy="444211"/>
      </dsp:txXfrm>
    </dsp:sp>
    <dsp:sp modelId="{B3D53A26-11E4-4D4C-9344-57F7426E4F06}">
      <dsp:nvSpPr>
        <dsp:cNvPr id="0" name=""/>
        <dsp:cNvSpPr/>
      </dsp:nvSpPr>
      <dsp:spPr>
        <a:xfrm rot="5400000">
          <a:off x="-113601" y="3538775"/>
          <a:ext cx="757344" cy="5301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TW" sz="3600" b="1" kern="1200" baseline="-10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6</a:t>
          </a:r>
          <a:endParaRPr lang="zh-TW" altLang="en-US" sz="3600" b="1" kern="1200" baseline="-10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1" y="3690243"/>
        <a:ext cx="530140" cy="227204"/>
      </dsp:txXfrm>
    </dsp:sp>
    <dsp:sp modelId="{F8997BC1-C0A7-433B-A722-72D49A2C2A65}">
      <dsp:nvSpPr>
        <dsp:cNvPr id="0" name=""/>
        <dsp:cNvSpPr/>
      </dsp:nvSpPr>
      <dsp:spPr>
        <a:xfrm rot="5400000">
          <a:off x="5278870" y="-1323554"/>
          <a:ext cx="492273" cy="9989732"/>
        </a:xfrm>
        <a:prstGeom prst="round2SameRect">
          <a:avLst/>
        </a:prstGeom>
        <a:solidFill>
          <a:srgbClr val="B0DEEE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TW" altLang="en-US" sz="2000" b="1" i="0" kern="1200" baseline="0" dirty="0" smtClean="0">
              <a:latin typeface="微軟正黑體" panose="020B0604030504040204" pitchFamily="34" charset="-120"/>
            </a:rPr>
            <a:t>對</a:t>
          </a:r>
          <a:r>
            <a:rPr lang="en-US" sz="2000" b="1" i="0" kern="1200" baseline="0" dirty="0" smtClean="0">
              <a:latin typeface="微軟正黑體" panose="020B0604030504040204" pitchFamily="34" charset="-120"/>
            </a:rPr>
            <a:t>loss</a:t>
          </a:r>
          <a:r>
            <a:rPr lang="zh-TW" altLang="en-US" sz="2000" b="1" i="0" kern="1200" baseline="0" dirty="0" smtClean="0">
              <a:latin typeface="微軟正黑體" panose="020B0604030504040204" pitchFamily="34" charset="-120"/>
            </a:rPr>
            <a:t>值用反向傳播法</a:t>
          </a:r>
          <a:r>
            <a:rPr lang="en-US" altLang="zh-TW" sz="2000" b="1" i="0" kern="1200" baseline="0" dirty="0" smtClean="0">
              <a:latin typeface="微軟正黑體" panose="020B0604030504040204" pitchFamily="34" charset="-120"/>
            </a:rPr>
            <a:t>(</a:t>
          </a:r>
          <a:r>
            <a:rPr lang="en-US" sz="2000" b="1" i="0" kern="1200" baseline="0" dirty="0" smtClean="0">
              <a:latin typeface="微軟正黑體" panose="020B0604030504040204" pitchFamily="34" charset="-120"/>
            </a:rPr>
            <a:t>backward propagation)</a:t>
          </a:r>
          <a:r>
            <a:rPr lang="zh-TW" altLang="en-US" sz="2000" b="1" i="0" kern="1200" baseline="0" dirty="0" smtClean="0">
              <a:latin typeface="微軟正黑體" panose="020B0604030504040204" pitchFamily="34" charset="-120"/>
            </a:rPr>
            <a:t>算出每個神經網路中參數的梯度</a:t>
          </a:r>
          <a:endParaRPr lang="zh-TW" altLang="en-US" sz="2000" b="1" i="0" kern="1200" baseline="0" dirty="0">
            <a:latin typeface="微軟正黑體" panose="020B0604030504040204" pitchFamily="34" charset="-120"/>
          </a:endParaRPr>
        </a:p>
      </dsp:txBody>
      <dsp:txXfrm rot="-5400000">
        <a:off x="530141" y="3449206"/>
        <a:ext cx="9965701" cy="444211"/>
      </dsp:txXfrm>
    </dsp:sp>
    <dsp:sp modelId="{B11EC611-68AE-497F-AB05-9320B0B9E976}">
      <dsp:nvSpPr>
        <dsp:cNvPr id="0" name=""/>
        <dsp:cNvSpPr/>
      </dsp:nvSpPr>
      <dsp:spPr>
        <a:xfrm rot="5400000">
          <a:off x="-113601" y="4223084"/>
          <a:ext cx="757344" cy="5301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TW" sz="3600" b="1" kern="1200" baseline="-10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7</a:t>
          </a:r>
          <a:endParaRPr lang="zh-TW" altLang="en-US" sz="3600" b="1" kern="1200" baseline="-10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1" y="4374552"/>
        <a:ext cx="530140" cy="227204"/>
      </dsp:txXfrm>
    </dsp:sp>
    <dsp:sp modelId="{2922D230-571E-4B36-9ADC-1CBC3EF24150}">
      <dsp:nvSpPr>
        <dsp:cNvPr id="0" name=""/>
        <dsp:cNvSpPr/>
      </dsp:nvSpPr>
      <dsp:spPr>
        <a:xfrm rot="5400000">
          <a:off x="5278870" y="-639246"/>
          <a:ext cx="492273" cy="9989732"/>
        </a:xfrm>
        <a:prstGeom prst="round2SameRect">
          <a:avLst/>
        </a:prstGeom>
        <a:solidFill>
          <a:srgbClr val="B0DEEE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TW" altLang="en-US" sz="2000" b="1" i="0" kern="1200" baseline="0" dirty="0" smtClean="0">
              <a:latin typeface="微軟正黑體" panose="020B0604030504040204" pitchFamily="34" charset="-120"/>
            </a:rPr>
            <a:t>使用</a:t>
          </a:r>
          <a:r>
            <a:rPr lang="en-US" sz="2000" b="1" i="0" kern="1200" baseline="0" dirty="0" smtClean="0">
              <a:latin typeface="微軟正黑體" panose="020B0604030504040204" pitchFamily="34" charset="-120"/>
            </a:rPr>
            <a:t>Optimizer(</a:t>
          </a:r>
          <a:r>
            <a:rPr lang="en-US" sz="2000" b="1" i="0" kern="1200" baseline="0" dirty="0" err="1" smtClean="0">
              <a:latin typeface="微軟正黑體" panose="020B0604030504040204" pitchFamily="34" charset="-120"/>
            </a:rPr>
            <a:t>SGD、Momentum、Adam</a:t>
          </a:r>
          <a:r>
            <a:rPr lang="en-US" sz="2000" b="1" i="0" kern="1200" baseline="0" dirty="0" smtClean="0">
              <a:latin typeface="微軟正黑體" panose="020B0604030504040204" pitchFamily="34" charset="-120"/>
            </a:rPr>
            <a:t>…)</a:t>
          </a:r>
          <a:r>
            <a:rPr lang="zh-TW" altLang="en-US" sz="2000" b="1" i="0" kern="1200" baseline="0" dirty="0" smtClean="0">
              <a:latin typeface="微軟正黑體" panose="020B0604030504040204" pitchFamily="34" charset="-120"/>
            </a:rPr>
            <a:t>和參數的梯度更新參數權重</a:t>
          </a:r>
          <a:endParaRPr lang="zh-TW" altLang="en-US" sz="2000" b="1" i="0" kern="1200" baseline="0" dirty="0">
            <a:latin typeface="微軟正黑體" panose="020B0604030504040204" pitchFamily="34" charset="-120"/>
          </a:endParaRPr>
        </a:p>
      </dsp:txBody>
      <dsp:txXfrm rot="-5400000">
        <a:off x="530141" y="4133514"/>
        <a:ext cx="9965701" cy="444211"/>
      </dsp:txXfrm>
    </dsp:sp>
    <dsp:sp modelId="{3311ABD5-B1EA-4CA1-BBD5-A1454CEBDFED}">
      <dsp:nvSpPr>
        <dsp:cNvPr id="0" name=""/>
        <dsp:cNvSpPr/>
      </dsp:nvSpPr>
      <dsp:spPr>
        <a:xfrm rot="5400000">
          <a:off x="-113601" y="4907393"/>
          <a:ext cx="757344" cy="5301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TW" sz="3600" b="1" kern="1200" baseline="-10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8</a:t>
          </a:r>
          <a:endParaRPr lang="zh-TW" altLang="en-US" sz="3600" b="1" kern="1200" baseline="-10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1" y="5058861"/>
        <a:ext cx="530140" cy="227204"/>
      </dsp:txXfrm>
    </dsp:sp>
    <dsp:sp modelId="{DC6AC6F3-682E-4767-9341-3273D99F8897}">
      <dsp:nvSpPr>
        <dsp:cNvPr id="0" name=""/>
        <dsp:cNvSpPr/>
      </dsp:nvSpPr>
      <dsp:spPr>
        <a:xfrm rot="5400000">
          <a:off x="5278870" y="45062"/>
          <a:ext cx="492273" cy="99897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TW" altLang="en-US" sz="2000" b="1" i="0" kern="1200" baseline="0" dirty="0" smtClean="0">
              <a:latin typeface="微軟正黑體" panose="020B0604030504040204" pitchFamily="34" charset="-120"/>
            </a:rPr>
            <a:t>重複步驟</a:t>
          </a:r>
          <a:r>
            <a:rPr lang="en-US" altLang="zh-TW" sz="2000" b="1" i="0" kern="1200" baseline="0" dirty="0" smtClean="0">
              <a:latin typeface="微軟正黑體" panose="020B0604030504040204" pitchFamily="34" charset="-120"/>
            </a:rPr>
            <a:t>4~7</a:t>
          </a:r>
          <a:r>
            <a:rPr lang="zh-TW" altLang="en-US" sz="2000" b="1" i="0" kern="1200" baseline="0" dirty="0" smtClean="0">
              <a:latin typeface="微軟正黑體" panose="020B0604030504040204" pitchFamily="34" charset="-120"/>
            </a:rPr>
            <a:t>，持續到訓練結束</a:t>
          </a:r>
          <a:r>
            <a:rPr lang="en-US" altLang="zh-TW" sz="2000" b="1" i="0" kern="1200" baseline="0" dirty="0" smtClean="0">
              <a:latin typeface="微軟正黑體" panose="020B0604030504040204" pitchFamily="34" charset="-120"/>
            </a:rPr>
            <a:t>(loss</a:t>
          </a:r>
          <a:r>
            <a:rPr lang="zh-TW" altLang="en-US" sz="2000" b="1" i="0" kern="1200" baseline="0" dirty="0" smtClean="0">
              <a:latin typeface="微軟正黑體" panose="020B0604030504040204" pitchFamily="34" charset="-120"/>
            </a:rPr>
            <a:t>值小於定義的門檻值、執行</a:t>
          </a:r>
          <a:r>
            <a:rPr lang="en-US" altLang="zh-TW" sz="2000" b="1" i="0" kern="1200" baseline="0" dirty="0" smtClean="0">
              <a:latin typeface="微軟正黑體" panose="020B0604030504040204" pitchFamily="34" charset="-120"/>
            </a:rPr>
            <a:t>N</a:t>
          </a:r>
          <a:r>
            <a:rPr lang="zh-TW" altLang="en-US" sz="2000" b="1" i="0" kern="1200" baseline="0" dirty="0" smtClean="0">
              <a:latin typeface="微軟正黑體" panose="020B0604030504040204" pitchFamily="34" charset="-120"/>
            </a:rPr>
            <a:t>次訓練等</a:t>
          </a:r>
          <a:r>
            <a:rPr lang="en-US" altLang="zh-TW" sz="2000" b="1" i="0" kern="1200" baseline="0" dirty="0" smtClean="0">
              <a:latin typeface="微軟正黑體" panose="020B0604030504040204" pitchFamily="34" charset="-120"/>
            </a:rPr>
            <a:t>)</a:t>
          </a:r>
          <a:endParaRPr lang="zh-TW" altLang="en-US" sz="2000" b="1" i="0" kern="1200" baseline="0" dirty="0">
            <a:latin typeface="微軟正黑體" panose="020B0604030504040204" pitchFamily="34" charset="-120"/>
          </a:endParaRPr>
        </a:p>
      </dsp:txBody>
      <dsp:txXfrm rot="-5400000">
        <a:off x="530141" y="4817823"/>
        <a:ext cx="9965701" cy="444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F422E-D74D-46B9-AB01-15178AF3AA17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2A856-5844-46C3-8DB5-778B7F0BC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96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27DB0-F6FF-4338-AD0C-60E32880752F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FAD16-93C4-4128-912C-A06D0861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9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3279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551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7956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761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876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592" y="6400892"/>
            <a:ext cx="26452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bg1"/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539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332163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5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2C0F3B5B-451D-41B7-840D-C3136C470C3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64339" y="1009650"/>
            <a:ext cx="5827922" cy="3376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or Drag Here to Add Picture</a:t>
            </a:r>
            <a:endParaRPr lang="id-ID"/>
          </a:p>
          <a:p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1383483" y="88972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pc="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pPr algn="ctr"/>
              <a:t>‹#›</a:t>
            </a:fld>
            <a:endParaRPr 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0512622" y="194735"/>
            <a:ext cx="10833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kern="1700" spc="118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PAGE</a:t>
            </a:r>
            <a:endParaRPr 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6809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and Content">
  <p:cSld name="11_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8"/>
          <p:cNvSpPr>
            <a:spLocks noGrp="1"/>
          </p:cNvSpPr>
          <p:nvPr>
            <p:ph type="pic" idx="2"/>
          </p:nvPr>
        </p:nvSpPr>
        <p:spPr>
          <a:xfrm>
            <a:off x="6764339" y="1009650"/>
            <a:ext cx="5827922" cy="3376613"/>
          </a:xfrm>
          <a:prstGeom prst="rect">
            <a:avLst/>
          </a:prstGeom>
          <a:solidFill>
            <a:srgbClr val="CBE9F4"/>
          </a:solidFill>
          <a:ln>
            <a:noFill/>
          </a:ln>
        </p:spPr>
      </p:sp>
      <p:sp>
        <p:nvSpPr>
          <p:cNvPr id="28" name="Google Shape;28;p78"/>
          <p:cNvSpPr/>
          <p:nvPr/>
        </p:nvSpPr>
        <p:spPr>
          <a:xfrm>
            <a:off x="415592" y="6400892"/>
            <a:ext cx="252024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0" i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© 2018 </a:t>
            </a:r>
            <a:r>
              <a:rPr lang="zh-TW" sz="900" b="1" i="0">
                <a:solidFill>
                  <a:srgbClr val="5959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Slidefabric.com</a:t>
            </a:r>
            <a:r>
              <a:rPr lang="zh-TW" sz="900" b="0" i="0">
                <a:solidFill>
                  <a:srgbClr val="5959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 All rights reserved.</a:t>
            </a:r>
            <a:endParaRPr sz="900" b="0" i="0">
              <a:solidFill>
                <a:srgbClr val="5959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" name="Google Shape;29;p78"/>
          <p:cNvSpPr/>
          <p:nvPr/>
        </p:nvSpPr>
        <p:spPr>
          <a:xfrm>
            <a:off x="11383483" y="88972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800">
                <a:solidFill>
                  <a:srgbClr val="26262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sz="1600">
              <a:solidFill>
                <a:srgbClr val="26262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" name="Google Shape;30;p78"/>
          <p:cNvSpPr/>
          <p:nvPr/>
        </p:nvSpPr>
        <p:spPr>
          <a:xfrm>
            <a:off x="10512622" y="194735"/>
            <a:ext cx="108331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rgbClr val="26262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PAGE</a:t>
            </a:r>
            <a:endParaRPr sz="1600">
              <a:solidFill>
                <a:srgbClr val="26262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928384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5"/>
          <p:cNvSpPr/>
          <p:nvPr/>
        </p:nvSpPr>
        <p:spPr>
          <a:xfrm>
            <a:off x="415592" y="6400892"/>
            <a:ext cx="252024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0" i="0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© 2018 </a:t>
            </a:r>
            <a:r>
              <a:rPr lang="zh-TW" sz="900" b="1" i="0" u="none" strike="noStrike" cap="none">
                <a:solidFill>
                  <a:srgbClr val="5959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Slidefabric.com</a:t>
            </a:r>
            <a:r>
              <a:rPr lang="zh-TW" sz="900" b="0" i="0" u="none" strike="noStrike" cap="none">
                <a:solidFill>
                  <a:srgbClr val="5959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 All rights reserved.</a:t>
            </a:r>
            <a:endParaRPr sz="900" b="0" i="0">
              <a:solidFill>
                <a:srgbClr val="5959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395408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and Content">
  <p:cSld name="8_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8"/>
          <p:cNvSpPr>
            <a:spLocks noGrp="1"/>
          </p:cNvSpPr>
          <p:nvPr>
            <p:ph type="pic" idx="2"/>
          </p:nvPr>
        </p:nvSpPr>
        <p:spPr>
          <a:xfrm>
            <a:off x="6764339" y="1009650"/>
            <a:ext cx="5827922" cy="3376613"/>
          </a:xfrm>
          <a:prstGeom prst="rect">
            <a:avLst/>
          </a:prstGeom>
          <a:solidFill>
            <a:srgbClr val="CBE9F4"/>
          </a:solidFill>
          <a:ln>
            <a:noFill/>
          </a:ln>
        </p:spPr>
      </p:sp>
      <p:sp>
        <p:nvSpPr>
          <p:cNvPr id="28" name="Google Shape;28;p78"/>
          <p:cNvSpPr/>
          <p:nvPr/>
        </p:nvSpPr>
        <p:spPr>
          <a:xfrm>
            <a:off x="415592" y="6400892"/>
            <a:ext cx="252024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0" i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© 2018 </a:t>
            </a:r>
            <a:r>
              <a:rPr lang="zh-TW" sz="900" b="1" i="0">
                <a:solidFill>
                  <a:srgbClr val="5959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Slidefabric.com</a:t>
            </a:r>
            <a:r>
              <a:rPr lang="zh-TW" sz="900" b="0" i="0">
                <a:solidFill>
                  <a:srgbClr val="5959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 All rights reserved.</a:t>
            </a:r>
            <a:endParaRPr sz="900" b="0" i="0">
              <a:solidFill>
                <a:srgbClr val="5959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" name="Google Shape;29;p78"/>
          <p:cNvSpPr/>
          <p:nvPr/>
        </p:nvSpPr>
        <p:spPr>
          <a:xfrm>
            <a:off x="11383483" y="88972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800">
                <a:solidFill>
                  <a:srgbClr val="26262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sz="1600">
              <a:solidFill>
                <a:srgbClr val="26262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" name="Google Shape;30;p78"/>
          <p:cNvSpPr/>
          <p:nvPr/>
        </p:nvSpPr>
        <p:spPr>
          <a:xfrm>
            <a:off x="10512622" y="194735"/>
            <a:ext cx="108331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rgbClr val="26262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PAGE</a:t>
            </a:r>
            <a:endParaRPr sz="1600">
              <a:solidFill>
                <a:srgbClr val="26262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467021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3600000" scaled="0"/>
        </a:gra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0"/>
          <p:cNvSpPr/>
          <p:nvPr/>
        </p:nvSpPr>
        <p:spPr>
          <a:xfrm>
            <a:off x="415592" y="6400892"/>
            <a:ext cx="264527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0" i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© 2018 </a:t>
            </a:r>
            <a:r>
              <a:rPr lang="zh-TW" sz="900" b="1" i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Slidefabric.com</a:t>
            </a:r>
            <a:r>
              <a:rPr lang="zh-TW" sz="900" b="0" i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 All rights reserved.</a:t>
            </a:r>
            <a:endParaRPr sz="900" b="0" i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632170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00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1"/>
          <p:cNvSpPr/>
          <p:nvPr/>
        </p:nvSpPr>
        <p:spPr>
          <a:xfrm>
            <a:off x="415592" y="6400892"/>
            <a:ext cx="252024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0" i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© 2018 </a:t>
            </a:r>
            <a:r>
              <a:rPr lang="zh-TW" sz="900" b="1" i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Slidefabric.com</a:t>
            </a:r>
            <a:r>
              <a:rPr lang="zh-TW" sz="900" b="0" i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 All rights reserved.</a:t>
            </a:r>
            <a:endParaRPr sz="900" b="0" i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" name="Google Shape;40;p81"/>
          <p:cNvSpPr/>
          <p:nvPr/>
        </p:nvSpPr>
        <p:spPr>
          <a:xfrm>
            <a:off x="11039748" y="6377809"/>
            <a:ext cx="95410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PAGE</a:t>
            </a:r>
            <a:fld id="{00000000-1234-1234-1234-123412341234}" type="slidenum">
              <a:rPr lang="zh-TW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285431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2"/>
          <p:cNvSpPr/>
          <p:nvPr/>
        </p:nvSpPr>
        <p:spPr>
          <a:xfrm>
            <a:off x="415592" y="6400892"/>
            <a:ext cx="252024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0" i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© 2018 </a:t>
            </a:r>
            <a:r>
              <a:rPr lang="zh-TW" sz="900" b="1" i="0">
                <a:solidFill>
                  <a:srgbClr val="5959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Slidefabric.com</a:t>
            </a:r>
            <a:r>
              <a:rPr lang="zh-TW" sz="900" b="0" i="0">
                <a:solidFill>
                  <a:srgbClr val="5959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 All rights reserved.</a:t>
            </a:r>
            <a:endParaRPr sz="900" b="0" i="0">
              <a:solidFill>
                <a:srgbClr val="5959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3" name="Google Shape;43;p82"/>
          <p:cNvSpPr/>
          <p:nvPr/>
        </p:nvSpPr>
        <p:spPr>
          <a:xfrm>
            <a:off x="11383483" y="88972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800">
                <a:solidFill>
                  <a:srgbClr val="26262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sz="1600">
              <a:solidFill>
                <a:srgbClr val="26262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" name="Google Shape;44;p82"/>
          <p:cNvSpPr/>
          <p:nvPr/>
        </p:nvSpPr>
        <p:spPr>
          <a:xfrm>
            <a:off x="10512622" y="194735"/>
            <a:ext cx="108331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rgbClr val="26262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PAGE</a:t>
            </a:r>
            <a:endParaRPr sz="1600">
              <a:solidFill>
                <a:srgbClr val="26262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885409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and Content">
  <p:cSld name="10_Title and Content">
    <p:bg>
      <p:bgPr>
        <a:solidFill>
          <a:srgbClr val="262626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3"/>
          <p:cNvSpPr/>
          <p:nvPr/>
        </p:nvSpPr>
        <p:spPr>
          <a:xfrm>
            <a:off x="415592" y="6400892"/>
            <a:ext cx="264527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0" i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© 2018 </a:t>
            </a:r>
            <a:r>
              <a:rPr lang="zh-TW" sz="900" b="1" i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Slidefabric.com</a:t>
            </a:r>
            <a:r>
              <a:rPr lang="zh-TW" sz="900" b="0" i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 All rights reserved.</a:t>
            </a:r>
            <a:endParaRPr sz="900" b="0" i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" name="Google Shape;47;p83"/>
          <p:cNvSpPr/>
          <p:nvPr/>
        </p:nvSpPr>
        <p:spPr>
          <a:xfrm>
            <a:off x="11383483" y="88972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sz="1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" name="Google Shape;48;p83"/>
          <p:cNvSpPr/>
          <p:nvPr/>
        </p:nvSpPr>
        <p:spPr>
          <a:xfrm>
            <a:off x="10512622" y="194735"/>
            <a:ext cx="108331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PAGE</a:t>
            </a:r>
            <a:endParaRPr sz="1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482362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and Content">
  <p:cSld name="9_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4"/>
          <p:cNvSpPr>
            <a:spLocks noGrp="1"/>
          </p:cNvSpPr>
          <p:nvPr>
            <p:ph type="pic" idx="2"/>
          </p:nvPr>
        </p:nvSpPr>
        <p:spPr>
          <a:xfrm>
            <a:off x="1972573" y="2610407"/>
            <a:ext cx="2314575" cy="2312988"/>
          </a:xfrm>
          <a:prstGeom prst="ellipse">
            <a:avLst/>
          </a:prstGeom>
          <a:solidFill>
            <a:srgbClr val="68BFDD"/>
          </a:solidFill>
          <a:ln>
            <a:noFill/>
          </a:ln>
        </p:spPr>
      </p:sp>
      <p:sp>
        <p:nvSpPr>
          <p:cNvPr id="51" name="Google Shape;51;p84"/>
          <p:cNvSpPr>
            <a:spLocks noGrp="1"/>
          </p:cNvSpPr>
          <p:nvPr>
            <p:ph type="pic" idx="3"/>
          </p:nvPr>
        </p:nvSpPr>
        <p:spPr>
          <a:xfrm>
            <a:off x="5010409" y="2610407"/>
            <a:ext cx="2314575" cy="2312988"/>
          </a:xfrm>
          <a:prstGeom prst="ellipse">
            <a:avLst/>
          </a:prstGeom>
          <a:solidFill>
            <a:srgbClr val="68BFDD"/>
          </a:solidFill>
          <a:ln>
            <a:noFill/>
          </a:ln>
        </p:spPr>
      </p:sp>
      <p:sp>
        <p:nvSpPr>
          <p:cNvPr id="52" name="Google Shape;52;p84"/>
          <p:cNvSpPr>
            <a:spLocks noGrp="1"/>
          </p:cNvSpPr>
          <p:nvPr>
            <p:ph type="pic" idx="4"/>
          </p:nvPr>
        </p:nvSpPr>
        <p:spPr>
          <a:xfrm>
            <a:off x="7936074" y="2610407"/>
            <a:ext cx="2314575" cy="2312988"/>
          </a:xfrm>
          <a:prstGeom prst="ellipse">
            <a:avLst/>
          </a:prstGeom>
          <a:solidFill>
            <a:srgbClr val="68BFDD"/>
          </a:solidFill>
          <a:ln>
            <a:noFill/>
          </a:ln>
        </p:spPr>
      </p:sp>
      <p:sp>
        <p:nvSpPr>
          <p:cNvPr id="53" name="Google Shape;53;p84"/>
          <p:cNvSpPr/>
          <p:nvPr/>
        </p:nvSpPr>
        <p:spPr>
          <a:xfrm>
            <a:off x="415592" y="6400892"/>
            <a:ext cx="252024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0" i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© 2018 </a:t>
            </a:r>
            <a:r>
              <a:rPr lang="zh-TW" sz="900" b="1" i="0">
                <a:solidFill>
                  <a:srgbClr val="5959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Slidefabric.com</a:t>
            </a:r>
            <a:r>
              <a:rPr lang="zh-TW" sz="900" b="0" i="0">
                <a:solidFill>
                  <a:srgbClr val="5959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 All rights reserved.</a:t>
            </a:r>
            <a:endParaRPr sz="900" b="0" i="0">
              <a:solidFill>
                <a:srgbClr val="5959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4" name="Google Shape;54;p84"/>
          <p:cNvSpPr/>
          <p:nvPr/>
        </p:nvSpPr>
        <p:spPr>
          <a:xfrm>
            <a:off x="11383483" y="88972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800">
                <a:solidFill>
                  <a:srgbClr val="26262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sz="1600">
              <a:solidFill>
                <a:srgbClr val="26262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5" name="Google Shape;55;p84"/>
          <p:cNvSpPr/>
          <p:nvPr/>
        </p:nvSpPr>
        <p:spPr>
          <a:xfrm>
            <a:off x="10512622" y="194735"/>
            <a:ext cx="108331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rgbClr val="26262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PAGE</a:t>
            </a:r>
            <a:endParaRPr sz="1600">
              <a:solidFill>
                <a:srgbClr val="26262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22923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27224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and Content">
  <p:cSld name="6_Title and Content">
    <p:bg>
      <p:bgPr>
        <a:solidFill>
          <a:srgbClr val="262626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5"/>
          <p:cNvSpPr/>
          <p:nvPr/>
        </p:nvSpPr>
        <p:spPr>
          <a:xfrm>
            <a:off x="415592" y="6400892"/>
            <a:ext cx="264527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0" i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© 2018 </a:t>
            </a:r>
            <a:r>
              <a:rPr lang="zh-TW" sz="900" b="1" i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Slidefabric.com</a:t>
            </a:r>
            <a:r>
              <a:rPr lang="zh-TW" sz="900" b="0" i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 All rights reserved.</a:t>
            </a:r>
            <a:endParaRPr sz="900" b="0" i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" name="Google Shape;58;p85"/>
          <p:cNvSpPr/>
          <p:nvPr/>
        </p:nvSpPr>
        <p:spPr>
          <a:xfrm>
            <a:off x="11459134" y="6331642"/>
            <a:ext cx="4828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sz="1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" name="Google Shape;59;p85"/>
          <p:cNvSpPr/>
          <p:nvPr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473945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and Content">
  <p:cSld name="7_Title and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6"/>
          <p:cNvSpPr/>
          <p:nvPr/>
        </p:nvSpPr>
        <p:spPr>
          <a:xfrm>
            <a:off x="415592" y="6400892"/>
            <a:ext cx="252024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0" i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© 2018 </a:t>
            </a:r>
            <a:r>
              <a:rPr lang="zh-TW" sz="900" b="1" i="0">
                <a:solidFill>
                  <a:srgbClr val="5959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Slidefabric.com</a:t>
            </a:r>
            <a:r>
              <a:rPr lang="zh-TW" sz="900" b="0" i="0">
                <a:solidFill>
                  <a:srgbClr val="5959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 All rights reserved.</a:t>
            </a:r>
            <a:endParaRPr sz="900" b="0" i="0">
              <a:solidFill>
                <a:srgbClr val="5959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2" name="Google Shape;62;p86"/>
          <p:cNvSpPr/>
          <p:nvPr/>
        </p:nvSpPr>
        <p:spPr>
          <a:xfrm>
            <a:off x="11039748" y="6377809"/>
            <a:ext cx="95410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PAGE</a:t>
            </a:r>
            <a:fld id="{00000000-1234-1234-1234-123412341234}" type="slidenum">
              <a:rPr lang="zh-TW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" name="Google Shape;63;p8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33216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01104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001359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1383483" y="6400892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pc="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pPr algn="ctr"/>
              <a:t>‹#›</a:t>
            </a:fld>
            <a:endParaRPr 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0512622" y="6506655"/>
            <a:ext cx="10833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kern="1700" spc="118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PAGE</a:t>
            </a:r>
            <a:endParaRPr 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2139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Content">
  <p:cSld name="11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9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001359"/>
          </a:xfrm>
          <a:prstGeom prst="rect">
            <a:avLst/>
          </a:prstGeom>
          <a:solidFill>
            <a:srgbClr val="68BFDD"/>
          </a:solidFill>
          <a:ln>
            <a:noFill/>
          </a:ln>
        </p:spPr>
      </p:sp>
      <p:sp>
        <p:nvSpPr>
          <p:cNvPr id="33" name="Google Shape;33;p79"/>
          <p:cNvSpPr/>
          <p:nvPr/>
        </p:nvSpPr>
        <p:spPr>
          <a:xfrm>
            <a:off x="415592" y="6400892"/>
            <a:ext cx="252024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0" i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© 2018 </a:t>
            </a:r>
            <a:r>
              <a:rPr lang="zh-TW" sz="900" b="1" i="0">
                <a:solidFill>
                  <a:srgbClr val="5959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Slidefabric.com</a:t>
            </a:r>
            <a:r>
              <a:rPr lang="zh-TW" sz="900" b="0" i="0">
                <a:solidFill>
                  <a:srgbClr val="5959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 All rights reserved.</a:t>
            </a:r>
            <a:endParaRPr sz="900" b="0" i="0">
              <a:solidFill>
                <a:srgbClr val="5959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" name="Google Shape;34;p79"/>
          <p:cNvSpPr/>
          <p:nvPr/>
        </p:nvSpPr>
        <p:spPr>
          <a:xfrm>
            <a:off x="11383483" y="6400892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800">
                <a:solidFill>
                  <a:srgbClr val="26262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sz="1600">
              <a:solidFill>
                <a:srgbClr val="26262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5" name="Google Shape;35;p79"/>
          <p:cNvSpPr/>
          <p:nvPr/>
        </p:nvSpPr>
        <p:spPr>
          <a:xfrm>
            <a:off x="10512622" y="6506655"/>
            <a:ext cx="108331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rgbClr val="26262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PAGE</a:t>
            </a:r>
            <a:endParaRPr sz="1600">
              <a:solidFill>
                <a:srgbClr val="26262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2437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490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bg1"/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solidFill>
                  <a:schemeClr val="bg1"/>
                </a:solidFill>
                <a:latin typeface="+mj-lt"/>
              </a:rPr>
              <a:t>PAGE</a:t>
            </a:r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543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383483" y="88972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pc="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pPr algn="ctr"/>
              <a:t>‹#›</a:t>
            </a:fld>
            <a:endParaRPr 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0512622" y="194735"/>
            <a:ext cx="10833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kern="1700" spc="118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PAGE</a:t>
            </a:r>
            <a:endParaRPr 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588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6452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bg1"/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383483" y="88972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pc="6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600" spc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0512622" y="194735"/>
            <a:ext cx="10833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kern="1700" spc="1180" baseline="0" dirty="0">
                <a:solidFill>
                  <a:schemeClr val="bg1"/>
                </a:solidFill>
                <a:latin typeface="+mj-lt"/>
              </a:rPr>
              <a:t>PAGE</a:t>
            </a:r>
            <a:endParaRPr lang="en-US" sz="1600" spc="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60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972573" y="2610407"/>
            <a:ext cx="2314575" cy="23129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5010409" y="2610407"/>
            <a:ext cx="2314575" cy="23129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7936074" y="2610407"/>
            <a:ext cx="2314575" cy="23129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1383483" y="88972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pc="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pPr algn="ctr"/>
              <a:t>‹#›</a:t>
            </a:fld>
            <a:endParaRPr 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10512622" y="194735"/>
            <a:ext cx="10833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kern="1700" spc="118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PAGE</a:t>
            </a:r>
            <a:endParaRPr 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171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001359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1383483" y="6400892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pc="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pPr algn="ctr"/>
              <a:t>‹#›</a:t>
            </a:fld>
            <a:endParaRPr 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0512622" y="6506655"/>
            <a:ext cx="10833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kern="1700" spc="118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PAGE</a:t>
            </a:r>
            <a:endParaRPr 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886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15592" y="6400892"/>
            <a:ext cx="26452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bg1"/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3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68A1-4B87-439B-82EC-C3C09A9F339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971EA-3A6D-44E0-AE21-1C9457776B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4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61" r:id="rId6"/>
    <p:sldLayoutId id="2147483659" r:id="rId7"/>
    <p:sldLayoutId id="2147483655" r:id="rId8"/>
    <p:sldLayoutId id="2147483656" r:id="rId9"/>
    <p:sldLayoutId id="2147483657" r:id="rId10"/>
    <p:sldLayoutId id="2147483658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SemiBold"/>
              <a:buNone/>
              <a:defRPr sz="44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" name="Google Shape;14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57731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2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3769207" y="2042696"/>
            <a:ext cx="432362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TW" alt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rPr>
              <a:t>解密</a:t>
            </a:r>
            <a:r>
              <a:rPr kumimoji="0" lang="en-US" altLang="zh-TW" sz="5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rPr>
              <a:t>AI</a:t>
            </a:r>
            <a:r>
              <a:rPr kumimoji="0" lang="zh-TW" alt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rPr>
              <a:t>黑盒子</a:t>
            </a:r>
            <a:endParaRPr kumimoji="0" sz="5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9" name="Google Shape;69;p1"/>
          <p:cNvSpPr/>
          <p:nvPr/>
        </p:nvSpPr>
        <p:spPr>
          <a:xfrm rot="-1107700">
            <a:off x="2695074" y="412513"/>
            <a:ext cx="1780673" cy="1780673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41300" dist="63500" dir="2700000" algn="tl" rotWithShape="0">
              <a:srgbClr val="000000">
                <a:alpha val="109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308472" y="6362240"/>
            <a:ext cx="2335576" cy="3305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4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06457" y="176390"/>
            <a:ext cx="2252919" cy="225291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/>
        </p:nvSpPr>
        <p:spPr>
          <a:xfrm>
            <a:off x="-1" y="5711687"/>
            <a:ext cx="1219200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主題四：深度學習神經網路</a:t>
            </a: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DNN</a:t>
            </a:r>
            <a:endParaRPr kumimoji="0" sz="4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3" name="Google Shape;7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77762" y="-209615"/>
            <a:ext cx="2570888" cy="4346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10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389066"/>
            <a:ext cx="38728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高雄女中新興科技區域推廣中心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63890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03344" y="940850"/>
                <a:ext cx="11096042" cy="476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0"/>
                  </a:spcAft>
                  <a:buFont typeface="Wingdings" panose="05000000000000000000" pitchFamily="2" charset="2"/>
                  <a:buChar char="n"/>
                </a:pPr>
                <a:r>
                  <a:rPr lang="zh-TW" altLang="zh-TW" sz="2400" b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輸出層根據用途</a:t>
                </a:r>
                <a:r>
                  <a:rPr lang="x-none" altLang="zh-TW" sz="2400" b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</a:t>
                </a:r>
                <a:r>
                  <a:rPr lang="zh-TW" altLang="zh-TW" sz="2400" b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迴歸、二元分類、多元分類</a:t>
                </a:r>
                <a:r>
                  <a:rPr lang="x-none" altLang="zh-TW" sz="2400" b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zh-TW" sz="2400" b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使用不同激活函數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</m:ctrlPr>
                      </m:sSupPr>
                      <m:e>
                        <m:r>
                          <a:rPr lang="x-none" altLang="zh-TW" sz="2400" b="1" i="1" kern="10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𝑮</m:t>
                        </m:r>
                      </m:e>
                      <m:sup>
                        <m:r>
                          <a:rPr lang="x-none" altLang="zh-TW" sz="2400" b="1" i="1" kern="10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x-none" altLang="zh-TW" sz="2400" b="1" i="1" kern="10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𝑵</m:t>
                        </m:r>
                        <m:r>
                          <a:rPr lang="x-none" altLang="zh-TW" sz="2400" b="1" i="1" kern="10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TW" altLang="zh-TW" sz="2400" b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和損失函數：</a:t>
                </a:r>
                <a:endParaRPr lang="zh-TW" altLang="zh-TW" sz="2400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4" y="940850"/>
                <a:ext cx="11096042" cy="476990"/>
              </a:xfrm>
              <a:prstGeom prst="rect">
                <a:avLst/>
              </a:prstGeom>
              <a:blipFill>
                <a:blip r:embed="rId2"/>
                <a:stretch>
                  <a:fillRect l="-769" t="-6329" r="-3571" b="-278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3554509"/>
                  </p:ext>
                </p:extLst>
              </p:nvPr>
            </p:nvGraphicFramePr>
            <p:xfrm>
              <a:off x="228600" y="1659415"/>
              <a:ext cx="11696699" cy="43439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7900">
                      <a:extLst>
                        <a:ext uri="{9D8B030D-6E8A-4147-A177-3AD203B41FA5}">
                          <a16:colId xmlns:a16="http://schemas.microsoft.com/office/drawing/2014/main" val="3916120603"/>
                        </a:ext>
                      </a:extLst>
                    </a:gridCol>
                    <a:gridCol w="3060700">
                      <a:extLst>
                        <a:ext uri="{9D8B030D-6E8A-4147-A177-3AD203B41FA5}">
                          <a16:colId xmlns:a16="http://schemas.microsoft.com/office/drawing/2014/main" val="197257104"/>
                        </a:ext>
                      </a:extLst>
                    </a:gridCol>
                    <a:gridCol w="3708400">
                      <a:extLst>
                        <a:ext uri="{9D8B030D-6E8A-4147-A177-3AD203B41FA5}">
                          <a16:colId xmlns:a16="http://schemas.microsoft.com/office/drawing/2014/main" val="1160465349"/>
                        </a:ext>
                      </a:extLst>
                    </a:gridCol>
                    <a:gridCol w="3949699">
                      <a:extLst>
                        <a:ext uri="{9D8B030D-6E8A-4147-A177-3AD203B41FA5}">
                          <a16:colId xmlns:a16="http://schemas.microsoft.com/office/drawing/2014/main" val="31068722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sz="2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用途</a:t>
                          </a:r>
                          <a:endParaRPr lang="zh-TW" altLang="en-US" sz="2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zh-TW" sz="2400" b="1" kern="100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迴歸</a:t>
                          </a:r>
                          <a:endParaRPr lang="zh-TW" altLang="en-US" sz="2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zh-TW" sz="2400" b="1" kern="100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二元分類</a:t>
                          </a:r>
                          <a:endParaRPr lang="zh-TW" altLang="en-US" sz="2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zh-TW" sz="2400" b="1" kern="100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多元分類</a:t>
                          </a:r>
                          <a:endParaRPr lang="zh-TW" altLang="en-US" sz="2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71946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sz="2400" b="1" dirty="0" smtClean="0">
                              <a:solidFill>
                                <a:srgbClr val="0070C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激活</a:t>
                          </a:r>
                          <a:r>
                            <a:rPr lang="en-US" altLang="zh-TW" sz="2400" b="1" dirty="0" smtClean="0">
                              <a:solidFill>
                                <a:srgbClr val="0070C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/>
                          </a:r>
                          <a:br>
                            <a:rPr lang="en-US" altLang="zh-TW" sz="2400" b="1" dirty="0" smtClean="0">
                              <a:solidFill>
                                <a:srgbClr val="0070C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</a:br>
                          <a:r>
                            <a:rPr lang="zh-TW" altLang="en-US" sz="2400" b="1" dirty="0" smtClean="0">
                              <a:solidFill>
                                <a:srgbClr val="0070C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函數</a:t>
                          </a:r>
                          <a:endParaRPr lang="zh-TW" altLang="en-US" sz="2400" b="1" dirty="0">
                            <a:solidFill>
                              <a:srgbClr val="0070C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400" b="1" kern="1200" dirty="0" smtClean="0">
                              <a:solidFill>
                                <a:srgbClr val="0070C0"/>
                              </a:solidFill>
                              <a:effectLst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cs typeface="+mn-cs"/>
                            </a:rPr>
                            <a:t>沒有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zh-TW" altLang="zh-TW" sz="2400" b="1" i="1" kern="120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x-none" altLang="zh-TW" sz="2400" b="1" i="1" kern="120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x-none" altLang="zh-TW" sz="2400" b="1" i="1" kern="1200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zh-TW" altLang="zh-TW" sz="2400" b="1" i="1" kern="120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x-none" altLang="zh-TW" sz="2400" b="1" i="1" kern="120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𝒁</m:t>
                                  </m:r>
                                </m:e>
                                <m:sub/>
                                <m:sup>
                                  <m:r>
                                    <a:rPr lang="x-none" altLang="zh-TW" sz="2400" b="1" i="1" kern="120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x-none" altLang="zh-TW" sz="2400" b="1" i="1" kern="120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𝑵</m:t>
                                  </m:r>
                                  <m:r>
                                    <a:rPr lang="x-none" altLang="zh-TW" sz="2400" b="1" i="1" kern="120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a14:m>
                          <a:endParaRPr lang="zh-TW" altLang="en-US" sz="2400" b="1" dirty="0">
                            <a:solidFill>
                              <a:srgbClr val="0070C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zh-TW" altLang="zh-TW" sz="2400" b="1" i="1" kern="120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x-none" altLang="zh-TW" sz="2400" b="1" i="1" kern="120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x-none" altLang="zh-TW" sz="2400" b="1" i="1" kern="1200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TW" sz="2400" b="1" i="1" kern="1200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𝐒𝐢𝐠𝐦𝐨𝐢𝐝</m:t>
                                </m:r>
                                <m:r>
                                  <a:rPr lang="en-US" altLang="zh-TW" sz="2400" b="1" kern="1200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zh-TW" altLang="zh-TW" sz="2400" b="1" i="1" kern="120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x-none" altLang="zh-TW" sz="2400" b="1" i="1" kern="120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x-none" altLang="zh-TW" sz="2400" b="1" i="1" kern="120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𝒋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TW" altLang="zh-TW" sz="2400" b="1" i="1" kern="120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x-none" altLang="zh-TW" sz="2400" b="1" i="1" kern="120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𝑵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x-none" altLang="zh-TW" sz="2400" b="1" i="1" kern="1200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400" b="1" dirty="0">
                            <a:solidFill>
                              <a:srgbClr val="0070C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zh-TW" altLang="zh-TW" sz="2400" b="1" i="1" kern="120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x-none" altLang="zh-TW" sz="2400" b="1" i="1" kern="120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x-none" altLang="zh-TW" sz="2400" b="1" i="1" kern="1200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TW" sz="2400" b="1" i="1" kern="1200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𝐒𝐨𝐟𝐭𝐌𝐚𝐱</m:t>
                                </m:r>
                                <m:r>
                                  <a:rPr lang="en-US" altLang="zh-TW" sz="2400" b="1" kern="1200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zh-TW" altLang="zh-TW" sz="2400" b="1" i="1" kern="120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x-none" altLang="zh-TW" sz="2400" b="1" i="1" kern="120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x-none" altLang="zh-TW" sz="2400" b="1" i="1" kern="120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𝒋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TW" altLang="zh-TW" sz="2400" b="1" i="1" kern="120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x-none" altLang="zh-TW" sz="2400" b="1" i="1" kern="120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𝑵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x-none" altLang="zh-TW" sz="2400" b="1" i="1" kern="1200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r>
                            <a:rPr lang="x-none" altLang="zh-TW" sz="2400" b="1" kern="1200" dirty="0">
                              <a:solidFill>
                                <a:srgbClr val="0070C0"/>
                              </a:solidFill>
                              <a:effectLst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cs typeface="+mn-cs"/>
                            </a:rPr>
                            <a:t/>
                          </a:r>
                          <a:br>
                            <a:rPr lang="x-none" altLang="zh-TW" sz="2400" b="1" kern="1200" dirty="0">
                              <a:solidFill>
                                <a:srgbClr val="0070C0"/>
                              </a:solidFill>
                              <a:effectLst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cs typeface="+mn-cs"/>
                            </a:rPr>
                          </a:br>
                          <a:endParaRPr lang="zh-TW" altLang="en-US" sz="2400" b="1" dirty="0">
                            <a:solidFill>
                              <a:srgbClr val="0070C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1246733"/>
                      </a:ext>
                    </a:extLst>
                  </a:tr>
                  <a:tr h="1875026">
                    <a:tc>
                      <a:txBody>
                        <a:bodyPr/>
                        <a:lstStyle/>
                        <a:p>
                          <a:r>
                            <a:rPr lang="zh-TW" altLang="en-US" sz="2400" b="1" dirty="0" smtClean="0">
                              <a:solidFill>
                                <a:srgbClr val="0070C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損失</a:t>
                          </a:r>
                          <a:r>
                            <a:rPr lang="en-US" altLang="zh-TW" sz="2400" b="1" dirty="0" smtClean="0">
                              <a:solidFill>
                                <a:srgbClr val="0070C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/>
                          </a:r>
                          <a:br>
                            <a:rPr lang="en-US" altLang="zh-TW" sz="2400" b="1" dirty="0" smtClean="0">
                              <a:solidFill>
                                <a:srgbClr val="0070C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</a:br>
                          <a:r>
                            <a:rPr lang="zh-TW" altLang="en-US" sz="2400" b="1" dirty="0" smtClean="0">
                              <a:solidFill>
                                <a:srgbClr val="0070C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函數</a:t>
                          </a:r>
                          <a:endParaRPr lang="zh-TW" altLang="en-US" sz="2400" b="1" dirty="0">
                            <a:solidFill>
                              <a:srgbClr val="0070C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zh-TW" sz="2400" b="1" kern="1200" dirty="0" smtClean="0">
                              <a:solidFill>
                                <a:srgbClr val="0070C0"/>
                              </a:solidFill>
                              <a:effectLst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cs typeface="+mn-cs"/>
                            </a:rPr>
                            <a:t>均方誤差</a:t>
                          </a:r>
                          <a:r>
                            <a:rPr lang="en-US" altLang="zh-TW" sz="2400" b="1" kern="1200" dirty="0" smtClean="0">
                              <a:solidFill>
                                <a:srgbClr val="0070C0"/>
                              </a:solidFill>
                              <a:effectLst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cs typeface="+mn-cs"/>
                            </a:rPr>
                            <a:t/>
                          </a:r>
                          <a:br>
                            <a:rPr lang="en-US" altLang="zh-TW" sz="2400" b="1" kern="1200" dirty="0" smtClean="0">
                              <a:solidFill>
                                <a:srgbClr val="0070C0"/>
                              </a:solidFill>
                              <a:effectLst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cs typeface="+mn-cs"/>
                            </a:rPr>
                          </a:br>
                          <a:r>
                            <a:rPr lang="x-none" altLang="zh-TW" sz="2400" b="1" kern="1200" dirty="0" smtClean="0">
                              <a:solidFill>
                                <a:srgbClr val="0070C0"/>
                              </a:solidFill>
                              <a:effectLst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cs typeface="+mn-cs"/>
                            </a:rPr>
                            <a:t>Mean </a:t>
                          </a:r>
                          <a:r>
                            <a:rPr lang="x-none" altLang="zh-TW" sz="2400" b="1" kern="1200" dirty="0">
                              <a:solidFill>
                                <a:srgbClr val="0070C0"/>
                              </a:solidFill>
                              <a:effectLst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cs typeface="+mn-cs"/>
                            </a:rPr>
                            <a:t>square </a:t>
                          </a:r>
                          <a:r>
                            <a:rPr lang="x-none" altLang="zh-TW" sz="2400" b="1" kern="1200" dirty="0" smtClean="0">
                              <a:solidFill>
                                <a:srgbClr val="0070C0"/>
                              </a:solidFill>
                              <a:effectLst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cs typeface="+mn-cs"/>
                            </a:rPr>
                            <a:t>error</a:t>
                          </a:r>
                          <a:endParaRPr lang="zh-TW" altLang="en-US" sz="2400" b="1" dirty="0">
                            <a:solidFill>
                              <a:srgbClr val="0070C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zh-TW" sz="2400" b="1" kern="1200" dirty="0" smtClean="0">
                              <a:solidFill>
                                <a:srgbClr val="0070C0"/>
                              </a:solidFill>
                              <a:effectLst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cs typeface="+mn-cs"/>
                            </a:rPr>
                            <a:t>交叉熵</a:t>
                          </a:r>
                          <a:endParaRPr lang="en-US" altLang="zh-TW" sz="2400" b="1" kern="1200" dirty="0" smtClean="0">
                            <a:solidFill>
                              <a:srgbClr val="0070C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  <a:cs typeface="+mn-cs"/>
                          </a:endParaRPr>
                        </a:p>
                        <a:p>
                          <a:r>
                            <a:rPr lang="en-US" altLang="zh-TW" sz="2400" b="1" kern="1200" dirty="0" smtClean="0">
                              <a:solidFill>
                                <a:srgbClr val="0070C0"/>
                              </a:solidFill>
                              <a:effectLst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cs typeface="+mn-cs"/>
                            </a:rPr>
                            <a:t>cross-entropy</a:t>
                          </a:r>
                          <a:endParaRPr lang="zh-TW" altLang="en-US" sz="2400" b="1" dirty="0">
                            <a:solidFill>
                              <a:srgbClr val="0070C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zh-TW" sz="2400" b="1" kern="1200" dirty="0" smtClean="0">
                              <a:solidFill>
                                <a:srgbClr val="0070C0"/>
                              </a:solidFill>
                              <a:effectLst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cs typeface="+mn-cs"/>
                            </a:rPr>
                            <a:t>交叉熵</a:t>
                          </a:r>
                          <a:endParaRPr lang="en-US" altLang="zh-TW" sz="2400" b="1" kern="1200" dirty="0" smtClean="0">
                            <a:solidFill>
                              <a:srgbClr val="0070C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  <a:cs typeface="+mn-cs"/>
                          </a:endParaRPr>
                        </a:p>
                        <a:p>
                          <a:r>
                            <a:rPr lang="en-US" altLang="zh-TW" sz="2400" b="1" kern="1200" dirty="0" smtClean="0">
                              <a:solidFill>
                                <a:srgbClr val="0070C0"/>
                              </a:solidFill>
                              <a:effectLst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cs typeface="+mn-cs"/>
                            </a:rPr>
                            <a:t>cross-entropy</a:t>
                          </a:r>
                          <a:endParaRPr lang="zh-TW" altLang="en-US" sz="2400" b="1" dirty="0">
                            <a:solidFill>
                              <a:srgbClr val="0070C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19148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zh-TW" sz="2400" b="1" dirty="0" smtClean="0">
                              <a:solidFill>
                                <a:srgbClr val="0070C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torch.nn.</a:t>
                          </a:r>
                          <a:endParaRPr lang="zh-TW" altLang="en-US" sz="2400" b="1" dirty="0">
                            <a:solidFill>
                              <a:srgbClr val="0070C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zh-TW" sz="2400" b="1" dirty="0" smtClean="0">
                              <a:solidFill>
                                <a:srgbClr val="0070C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MSELoss()</a:t>
                          </a:r>
                          <a:endParaRPr lang="en-US" altLang="zh-TW" sz="2400" b="1" dirty="0" smtClean="0">
                            <a:solidFill>
                              <a:srgbClr val="0070C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endParaRPr lang="zh-TW" altLang="en-US" sz="2400" b="1" dirty="0">
                            <a:solidFill>
                              <a:srgbClr val="0070C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b="1" dirty="0" err="1" smtClean="0">
                              <a:solidFill>
                                <a:srgbClr val="0070C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BCELoss</a:t>
                          </a:r>
                          <a:r>
                            <a:rPr lang="en-US" altLang="zh-TW" sz="2400" b="1" dirty="0" smtClean="0">
                              <a:solidFill>
                                <a:srgbClr val="0070C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()</a:t>
                          </a:r>
                          <a:br>
                            <a:rPr lang="en-US" altLang="zh-TW" sz="2400" b="1" dirty="0" smtClean="0">
                              <a:solidFill>
                                <a:srgbClr val="0070C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</a:br>
                          <a:r>
                            <a:rPr lang="en-US" altLang="zh-TW" sz="2400" b="1" dirty="0" err="1" smtClean="0">
                              <a:solidFill>
                                <a:srgbClr val="0070C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BCEWithLogitsLoss</a:t>
                          </a:r>
                          <a:r>
                            <a:rPr lang="en-US" altLang="zh-TW" sz="2400" b="1" dirty="0" smtClean="0">
                              <a:solidFill>
                                <a:srgbClr val="0070C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()</a:t>
                          </a:r>
                        </a:p>
                        <a:p>
                          <a:endParaRPr lang="zh-TW" altLang="en-US" sz="2400" b="1" dirty="0">
                            <a:solidFill>
                              <a:srgbClr val="0070C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zh-TW" sz="2400" b="1" dirty="0" smtClean="0">
                              <a:solidFill>
                                <a:srgbClr val="0070C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CrossEntropyLoss() </a:t>
                          </a:r>
                          <a:endParaRPr lang="en-US" altLang="zh-TW" sz="2400" b="1" dirty="0" smtClean="0">
                            <a:solidFill>
                              <a:srgbClr val="0070C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endParaRPr lang="zh-TW" altLang="en-US" sz="2400" b="1" dirty="0">
                            <a:solidFill>
                              <a:srgbClr val="0070C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4279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3554509"/>
                  </p:ext>
                </p:extLst>
              </p:nvPr>
            </p:nvGraphicFramePr>
            <p:xfrm>
              <a:off x="228600" y="1659415"/>
              <a:ext cx="11696699" cy="43439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7900">
                      <a:extLst>
                        <a:ext uri="{9D8B030D-6E8A-4147-A177-3AD203B41FA5}">
                          <a16:colId xmlns:a16="http://schemas.microsoft.com/office/drawing/2014/main" val="3916120603"/>
                        </a:ext>
                      </a:extLst>
                    </a:gridCol>
                    <a:gridCol w="3060700">
                      <a:extLst>
                        <a:ext uri="{9D8B030D-6E8A-4147-A177-3AD203B41FA5}">
                          <a16:colId xmlns:a16="http://schemas.microsoft.com/office/drawing/2014/main" val="197257104"/>
                        </a:ext>
                      </a:extLst>
                    </a:gridCol>
                    <a:gridCol w="3708400">
                      <a:extLst>
                        <a:ext uri="{9D8B030D-6E8A-4147-A177-3AD203B41FA5}">
                          <a16:colId xmlns:a16="http://schemas.microsoft.com/office/drawing/2014/main" val="1160465349"/>
                        </a:ext>
                      </a:extLst>
                    </a:gridCol>
                    <a:gridCol w="3949699">
                      <a:extLst>
                        <a:ext uri="{9D8B030D-6E8A-4147-A177-3AD203B41FA5}">
                          <a16:colId xmlns:a16="http://schemas.microsoft.com/office/drawing/2014/main" val="310687224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zh-TW" altLang="en-US" sz="2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用途</a:t>
                          </a:r>
                          <a:endParaRPr lang="zh-TW" altLang="en-US" sz="2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zh-TW" sz="2400" b="1" kern="100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迴歸</a:t>
                          </a:r>
                          <a:endParaRPr lang="zh-TW" altLang="en-US" sz="2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zh-TW" sz="2400" b="1" kern="100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二元分類</a:t>
                          </a:r>
                          <a:endParaRPr lang="zh-TW" altLang="en-US" sz="2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zh-TW" sz="2400" b="1" kern="100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多元分類</a:t>
                          </a:r>
                          <a:endParaRPr lang="zh-TW" altLang="en-US" sz="2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7194691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zh-TW" altLang="en-US" sz="2400" b="1" dirty="0" smtClean="0">
                              <a:solidFill>
                                <a:srgbClr val="0070C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激活</a:t>
                          </a:r>
                          <a:r>
                            <a:rPr lang="en-US" altLang="zh-TW" sz="2400" b="1" dirty="0" smtClean="0">
                              <a:solidFill>
                                <a:srgbClr val="0070C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/>
                          </a:r>
                          <a:br>
                            <a:rPr lang="en-US" altLang="zh-TW" sz="2400" b="1" dirty="0" smtClean="0">
                              <a:solidFill>
                                <a:srgbClr val="0070C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</a:br>
                          <a:r>
                            <a:rPr lang="zh-TW" altLang="en-US" sz="2400" b="1" dirty="0" smtClean="0">
                              <a:solidFill>
                                <a:srgbClr val="0070C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函數</a:t>
                          </a:r>
                          <a:endParaRPr lang="zh-TW" altLang="en-US" sz="2400" b="1" dirty="0">
                            <a:solidFill>
                              <a:srgbClr val="0070C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2271" t="-60741" r="-250797" b="-3740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031" t="-60741" r="-106732" b="-3740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6451" t="-60741" r="-309" b="-3740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1246733"/>
                      </a:ext>
                    </a:extLst>
                  </a:tr>
                  <a:tr h="1875026">
                    <a:tc>
                      <a:txBody>
                        <a:bodyPr/>
                        <a:lstStyle/>
                        <a:p>
                          <a:r>
                            <a:rPr lang="zh-TW" altLang="en-US" sz="2400" b="1" dirty="0" smtClean="0">
                              <a:solidFill>
                                <a:srgbClr val="0070C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損失</a:t>
                          </a:r>
                          <a:r>
                            <a:rPr lang="en-US" altLang="zh-TW" sz="2400" b="1" dirty="0" smtClean="0">
                              <a:solidFill>
                                <a:srgbClr val="0070C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/>
                          </a:r>
                          <a:br>
                            <a:rPr lang="en-US" altLang="zh-TW" sz="2400" b="1" dirty="0" smtClean="0">
                              <a:solidFill>
                                <a:srgbClr val="0070C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</a:br>
                          <a:r>
                            <a:rPr lang="zh-TW" altLang="en-US" sz="2400" b="1" dirty="0" smtClean="0">
                              <a:solidFill>
                                <a:srgbClr val="0070C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函數</a:t>
                          </a:r>
                          <a:endParaRPr lang="zh-TW" altLang="en-US" sz="2400" b="1" dirty="0">
                            <a:solidFill>
                              <a:srgbClr val="0070C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zh-TW" sz="2400" b="1" kern="1200" dirty="0" smtClean="0">
                              <a:solidFill>
                                <a:srgbClr val="0070C0"/>
                              </a:solidFill>
                              <a:effectLst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cs typeface="+mn-cs"/>
                            </a:rPr>
                            <a:t>均方誤差</a:t>
                          </a:r>
                          <a:r>
                            <a:rPr lang="en-US" altLang="zh-TW" sz="2400" b="1" kern="1200" dirty="0" smtClean="0">
                              <a:solidFill>
                                <a:srgbClr val="0070C0"/>
                              </a:solidFill>
                              <a:effectLst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cs typeface="+mn-cs"/>
                            </a:rPr>
                            <a:t/>
                          </a:r>
                          <a:br>
                            <a:rPr lang="en-US" altLang="zh-TW" sz="2400" b="1" kern="1200" dirty="0" smtClean="0">
                              <a:solidFill>
                                <a:srgbClr val="0070C0"/>
                              </a:solidFill>
                              <a:effectLst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cs typeface="+mn-cs"/>
                            </a:rPr>
                          </a:br>
                          <a:r>
                            <a:rPr lang="x-none" altLang="zh-TW" sz="2400" b="1" kern="1200" dirty="0" smtClean="0">
                              <a:solidFill>
                                <a:srgbClr val="0070C0"/>
                              </a:solidFill>
                              <a:effectLst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cs typeface="+mn-cs"/>
                            </a:rPr>
                            <a:t>Mean </a:t>
                          </a:r>
                          <a:r>
                            <a:rPr lang="x-none" altLang="zh-TW" sz="2400" b="1" kern="1200" dirty="0">
                              <a:solidFill>
                                <a:srgbClr val="0070C0"/>
                              </a:solidFill>
                              <a:effectLst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cs typeface="+mn-cs"/>
                            </a:rPr>
                            <a:t>square </a:t>
                          </a:r>
                          <a:r>
                            <a:rPr lang="x-none" altLang="zh-TW" sz="2400" b="1" kern="1200" dirty="0" smtClean="0">
                              <a:solidFill>
                                <a:srgbClr val="0070C0"/>
                              </a:solidFill>
                              <a:effectLst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cs typeface="+mn-cs"/>
                            </a:rPr>
                            <a:t>error</a:t>
                          </a:r>
                          <a:endParaRPr lang="zh-TW" altLang="en-US" sz="2400" b="1" dirty="0">
                            <a:solidFill>
                              <a:srgbClr val="0070C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zh-TW" sz="2400" b="1" kern="1200" dirty="0" smtClean="0">
                              <a:solidFill>
                                <a:srgbClr val="0070C0"/>
                              </a:solidFill>
                              <a:effectLst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cs typeface="+mn-cs"/>
                            </a:rPr>
                            <a:t>交叉熵</a:t>
                          </a:r>
                          <a:endParaRPr lang="en-US" altLang="zh-TW" sz="2400" b="1" kern="1200" dirty="0" smtClean="0">
                            <a:solidFill>
                              <a:srgbClr val="0070C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  <a:cs typeface="+mn-cs"/>
                          </a:endParaRPr>
                        </a:p>
                        <a:p>
                          <a:r>
                            <a:rPr lang="en-US" altLang="zh-TW" sz="2400" b="1" kern="1200" dirty="0" smtClean="0">
                              <a:solidFill>
                                <a:srgbClr val="0070C0"/>
                              </a:solidFill>
                              <a:effectLst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cs typeface="+mn-cs"/>
                            </a:rPr>
                            <a:t>cross-entropy</a:t>
                          </a:r>
                          <a:endParaRPr lang="zh-TW" altLang="en-US" sz="2400" b="1" dirty="0">
                            <a:solidFill>
                              <a:srgbClr val="0070C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zh-TW" sz="2400" b="1" kern="1200" dirty="0" smtClean="0">
                              <a:solidFill>
                                <a:srgbClr val="0070C0"/>
                              </a:solidFill>
                              <a:effectLst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cs typeface="+mn-cs"/>
                            </a:rPr>
                            <a:t>交叉熵</a:t>
                          </a:r>
                          <a:endParaRPr lang="en-US" altLang="zh-TW" sz="2400" b="1" kern="1200" dirty="0" smtClean="0">
                            <a:solidFill>
                              <a:srgbClr val="0070C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  <a:cs typeface="+mn-cs"/>
                          </a:endParaRPr>
                        </a:p>
                        <a:p>
                          <a:r>
                            <a:rPr lang="en-US" altLang="zh-TW" sz="2400" b="1" kern="1200" dirty="0" smtClean="0">
                              <a:solidFill>
                                <a:srgbClr val="0070C0"/>
                              </a:solidFill>
                              <a:effectLst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cs typeface="+mn-cs"/>
                            </a:rPr>
                            <a:t>cross-entropy</a:t>
                          </a:r>
                          <a:endParaRPr lang="zh-TW" altLang="en-US" sz="2400" b="1" dirty="0">
                            <a:solidFill>
                              <a:srgbClr val="0070C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1914875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zh-TW" altLang="zh-TW" sz="2400" b="1" dirty="0" smtClean="0">
                              <a:solidFill>
                                <a:srgbClr val="0070C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torch.nn.</a:t>
                          </a:r>
                          <a:endParaRPr lang="zh-TW" altLang="en-US" sz="2400" b="1" dirty="0">
                            <a:solidFill>
                              <a:srgbClr val="0070C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zh-TW" sz="2400" b="1" dirty="0" smtClean="0">
                              <a:solidFill>
                                <a:srgbClr val="0070C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MSELoss()</a:t>
                          </a:r>
                          <a:endParaRPr lang="en-US" altLang="zh-TW" sz="2400" b="1" dirty="0" smtClean="0">
                            <a:solidFill>
                              <a:srgbClr val="0070C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endParaRPr lang="zh-TW" altLang="en-US" sz="2400" b="1" dirty="0">
                            <a:solidFill>
                              <a:srgbClr val="0070C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b="1" dirty="0" err="1" smtClean="0">
                              <a:solidFill>
                                <a:srgbClr val="0070C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BCELoss</a:t>
                          </a:r>
                          <a:r>
                            <a:rPr lang="en-US" altLang="zh-TW" sz="2400" b="1" dirty="0" smtClean="0">
                              <a:solidFill>
                                <a:srgbClr val="0070C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()</a:t>
                          </a:r>
                          <a:br>
                            <a:rPr lang="en-US" altLang="zh-TW" sz="2400" b="1" dirty="0" smtClean="0">
                              <a:solidFill>
                                <a:srgbClr val="0070C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</a:br>
                          <a:r>
                            <a:rPr lang="en-US" altLang="zh-TW" sz="2400" b="1" dirty="0" err="1" smtClean="0">
                              <a:solidFill>
                                <a:srgbClr val="0070C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BCEWithLogitsLoss</a:t>
                          </a:r>
                          <a:r>
                            <a:rPr lang="en-US" altLang="zh-TW" sz="2400" b="1" dirty="0" smtClean="0">
                              <a:solidFill>
                                <a:srgbClr val="0070C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()</a:t>
                          </a:r>
                        </a:p>
                        <a:p>
                          <a:endParaRPr lang="zh-TW" altLang="en-US" sz="2400" b="1" dirty="0">
                            <a:solidFill>
                              <a:srgbClr val="0070C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zh-TW" sz="2400" b="1" dirty="0" smtClean="0">
                              <a:solidFill>
                                <a:srgbClr val="0070C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CrossEntropyLoss() </a:t>
                          </a:r>
                          <a:endParaRPr lang="en-US" altLang="zh-TW" sz="2400" b="1" dirty="0" smtClean="0">
                            <a:solidFill>
                              <a:srgbClr val="0070C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endParaRPr lang="zh-TW" altLang="en-US" sz="2400" b="1" dirty="0">
                            <a:solidFill>
                              <a:srgbClr val="0070C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42790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群組 8"/>
          <p:cNvGrpSpPr/>
          <p:nvPr/>
        </p:nvGrpSpPr>
        <p:grpSpPr>
          <a:xfrm>
            <a:off x="1724337" y="120000"/>
            <a:ext cx="9000000" cy="575495"/>
            <a:chOff x="104931" y="104323"/>
            <a:chExt cx="4166445" cy="677336"/>
          </a:xfrm>
        </p:grpSpPr>
        <p:sp>
          <p:nvSpPr>
            <p:cNvPr id="13" name="綵帶 (向上) 12"/>
            <p:cNvSpPr/>
            <p:nvPr/>
          </p:nvSpPr>
          <p:spPr>
            <a:xfrm>
              <a:off x="104931" y="122092"/>
              <a:ext cx="4166445" cy="659567"/>
            </a:xfrm>
            <a:prstGeom prst="ribbon2">
              <a:avLst>
                <a:gd name="adj1" fmla="val 5303"/>
                <a:gd name="adj2" fmla="val 75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13734" y="104323"/>
              <a:ext cx="3131398" cy="615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/>
              <a:r>
                <a:rPr lang="zh-TW" altLang="en-US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輸出層和損失函數</a:t>
              </a:r>
              <a:endPara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3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389066"/>
            <a:ext cx="38728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高雄女中新興科技區域推廣中心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63890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47695" y="902001"/>
                <a:ext cx="10613442" cy="1692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spcAft>
                    <a:spcPts val="0"/>
                  </a:spcAft>
                  <a:buFont typeface="Wingdings" panose="05000000000000000000" pitchFamily="2" charset="2"/>
                  <a:buChar char=""/>
                </a:pPr>
                <a:r>
                  <a:rPr lang="zh-TW" altLang="zh-TW" sz="2400" b="1" kern="1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優</a:t>
                </a:r>
                <a:r>
                  <a:rPr lang="zh-TW" altLang="zh-TW" sz="2400" b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化器</a:t>
                </a:r>
                <a:r>
                  <a:rPr lang="en-US" altLang="zh-TW" sz="2400" b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(optimizer)</a:t>
                </a:r>
                <a:r>
                  <a:rPr lang="zh-TW" altLang="zh-TW" sz="2400" b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處理：前向傳遞的終點即為輸出層，輸出層輸出的預測值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2400" b="1" i="1" kern="10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𝐲</m:t>
                        </m:r>
                      </m:e>
                    </m:acc>
                  </m:oMath>
                </a14:m>
                <a:r>
                  <a:rPr lang="zh-TW" altLang="zh-TW" sz="2400" b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和實際值</a:t>
                </a:r>
                <a:r>
                  <a:rPr lang="en-US" altLang="zh-TW" sz="2400" b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y</a:t>
                </a:r>
                <a:r>
                  <a:rPr lang="zh-TW" altLang="zh-TW" sz="2400" b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用來計算損失函數，用來評估預測值和實際值間的差距，判斷是否要結束訓練，若要繼續訓練則以一些優化方法</a:t>
                </a:r>
                <a:r>
                  <a:rPr lang="en-US" altLang="zh-TW" sz="2400" b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</a:t>
                </a:r>
                <a:r>
                  <a:rPr lang="zh-TW" altLang="zh-TW" sz="2400" b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例如：梯度下降法</a:t>
                </a:r>
                <a:r>
                  <a:rPr lang="en-US" altLang="zh-TW" sz="2400" b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zh-TW" sz="2400" b="1" kern="1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更新</a:t>
                </a:r>
                <a:r>
                  <a:rPr lang="zh-TW" altLang="zh-TW" sz="2400" b="1" kern="100" dirty="0">
                    <a:latin typeface="Calibri" panose="020F050202020403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權重</a:t>
                </a:r>
                <a:r>
                  <a:rPr lang="zh-TW" altLang="zh-TW" sz="3200" b="1" kern="100" dirty="0">
                    <a:latin typeface="Calibri" panose="020F050202020403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。</a:t>
                </a:r>
                <a:endParaRPr lang="zh-TW" altLang="zh-TW" sz="24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95" y="902001"/>
                <a:ext cx="10613442" cy="1692771"/>
              </a:xfrm>
              <a:prstGeom prst="rect">
                <a:avLst/>
              </a:prstGeom>
              <a:blipFill>
                <a:blip r:embed="rId3"/>
                <a:stretch>
                  <a:fillRect l="-804" t="-2518" r="-804" b="-100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群組 11"/>
          <p:cNvGrpSpPr/>
          <p:nvPr/>
        </p:nvGrpSpPr>
        <p:grpSpPr>
          <a:xfrm>
            <a:off x="1724337" y="152084"/>
            <a:ext cx="9000000" cy="575495"/>
            <a:chOff x="104931" y="104323"/>
            <a:chExt cx="4166445" cy="677336"/>
          </a:xfrm>
        </p:grpSpPr>
        <p:sp>
          <p:nvSpPr>
            <p:cNvPr id="13" name="綵帶 (向上) 12"/>
            <p:cNvSpPr/>
            <p:nvPr/>
          </p:nvSpPr>
          <p:spPr>
            <a:xfrm>
              <a:off x="104931" y="122092"/>
              <a:ext cx="4166445" cy="659567"/>
            </a:xfrm>
            <a:prstGeom prst="ribbon2">
              <a:avLst>
                <a:gd name="adj1" fmla="val 5303"/>
                <a:gd name="adj2" fmla="val 75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13734" y="104323"/>
              <a:ext cx="3131398" cy="615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/>
              <a:r>
                <a:rPr lang="zh-TW" altLang="en-US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輸出層和損失函數</a:t>
              </a:r>
              <a:endPara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5" name="圖片 1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402133"/>
            <a:ext cx="10401300" cy="358682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7306323" y="3342458"/>
                <a:ext cx="594804" cy="170617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 smtClean="0">
                    <a:latin typeface="華康中特圓體" panose="020F0809000000000000" pitchFamily="49" charset="-120"/>
                    <a:ea typeface="華康中特圓體" panose="020F0809000000000000" pitchFamily="49" charset="-120"/>
                  </a:rPr>
                  <a:t>預測值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sz="3200" i="1" smtClean="0">
                            <a:latin typeface="Cambria Math" panose="02040503050406030204" pitchFamily="18" charset="0"/>
                            <a:ea typeface="華康中特圓體" panose="020F0809000000000000" pitchFamily="49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sz="3200" i="1">
                            <a:latin typeface="Cambria Math" panose="02040503050406030204" pitchFamily="18" charset="0"/>
                            <a:ea typeface="華康中特圓體" panose="020F0809000000000000" pitchFamily="49" charset="-120"/>
                          </a:rPr>
                          <m:t>Y</m:t>
                        </m:r>
                      </m:e>
                    </m:acc>
                  </m:oMath>
                </a14:m>
                <a:endParaRPr lang="zh-TW" altLang="en-US" sz="3200" dirty="0">
                  <a:latin typeface="華康中特圓體" panose="020F0809000000000000" pitchFamily="49" charset="-120"/>
                  <a:ea typeface="華康中特圓體" panose="020F0809000000000000" pitchFamily="49" charset="-120"/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23" y="3342458"/>
                <a:ext cx="594804" cy="1706173"/>
              </a:xfrm>
              <a:prstGeom prst="rect">
                <a:avLst/>
              </a:prstGeom>
              <a:blipFill>
                <a:blip r:embed="rId5"/>
                <a:stretch>
                  <a:fillRect l="-8247" t="-2857" r="-61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8265111" y="3342458"/>
            <a:ext cx="612559" cy="16927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實際值</a:t>
            </a:r>
            <a:r>
              <a:rPr lang="en-US" altLang="zh-TW" sz="32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81173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389066"/>
            <a:ext cx="38728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高雄女中新興科技區域推廣中心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63890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68365" y="1009839"/>
            <a:ext cx="116552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"/>
            </a:pPr>
            <a:r>
              <a:rPr lang="zh-TW" altLang="zh-TW" sz="2400" b="1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主要利用微分的連鎖法則，由輸出層的誤差開始，往輸入層逐一更新每一層的權重參數。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1724337" y="120000"/>
            <a:ext cx="9000000" cy="575495"/>
            <a:chOff x="104931" y="104323"/>
            <a:chExt cx="4166445" cy="677336"/>
          </a:xfrm>
        </p:grpSpPr>
        <p:sp>
          <p:nvSpPr>
            <p:cNvPr id="13" name="綵帶 (向上) 12"/>
            <p:cNvSpPr/>
            <p:nvPr/>
          </p:nvSpPr>
          <p:spPr>
            <a:xfrm>
              <a:off x="104931" y="122092"/>
              <a:ext cx="4166445" cy="659567"/>
            </a:xfrm>
            <a:prstGeom prst="ribbon2">
              <a:avLst>
                <a:gd name="adj1" fmla="val 5303"/>
                <a:gd name="adj2" fmla="val 75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13734" y="104323"/>
              <a:ext cx="3131398" cy="615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457200" algn="ctr"/>
              <a:r>
                <a:rPr lang="zh-TW" altLang="zh-TW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反向傳遞 </a:t>
              </a:r>
              <a:r>
                <a:rPr lang="en-US" altLang="zh-TW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(Backward propagation)</a:t>
              </a:r>
              <a:endPara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0" name="圖片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402133"/>
            <a:ext cx="10401300" cy="358682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7306323" y="3342458"/>
                <a:ext cx="594804" cy="170617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 smtClean="0">
                    <a:latin typeface="華康中特圓體" panose="020F0809000000000000" pitchFamily="49" charset="-120"/>
                    <a:ea typeface="華康中特圓體" panose="020F0809000000000000" pitchFamily="49" charset="-120"/>
                  </a:rPr>
                  <a:t>預測值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sz="3200" i="1" smtClean="0">
                            <a:latin typeface="Cambria Math" panose="02040503050406030204" pitchFamily="18" charset="0"/>
                            <a:ea typeface="華康中特圓體" panose="020F0809000000000000" pitchFamily="49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sz="3200" i="1">
                            <a:latin typeface="Cambria Math" panose="02040503050406030204" pitchFamily="18" charset="0"/>
                            <a:ea typeface="華康中特圓體" panose="020F0809000000000000" pitchFamily="49" charset="-120"/>
                          </a:rPr>
                          <m:t>Y</m:t>
                        </m:r>
                      </m:e>
                    </m:acc>
                  </m:oMath>
                </a14:m>
                <a:endParaRPr lang="zh-TW" altLang="en-US" sz="3200" dirty="0">
                  <a:latin typeface="華康中特圓體" panose="020F0809000000000000" pitchFamily="49" charset="-120"/>
                  <a:ea typeface="華康中特圓體" panose="020F0809000000000000" pitchFamily="49" charset="-12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23" y="3342458"/>
                <a:ext cx="594804" cy="1706173"/>
              </a:xfrm>
              <a:prstGeom prst="rect">
                <a:avLst/>
              </a:prstGeom>
              <a:blipFill>
                <a:blip r:embed="rId3"/>
                <a:stretch>
                  <a:fillRect l="-8247" t="-2857" r="-61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8265111" y="3342458"/>
            <a:ext cx="612559" cy="16927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實際值</a:t>
            </a:r>
            <a:r>
              <a:rPr lang="en-US" altLang="zh-TW" sz="32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00553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389066"/>
            <a:ext cx="38728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高雄女中新興科技區域推廣中心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63890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57"/>
          <a:stretch/>
        </p:blipFill>
        <p:spPr>
          <a:xfrm>
            <a:off x="7975600" y="731216"/>
            <a:ext cx="3695700" cy="5657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04930" y="959562"/>
                <a:ext cx="7667470" cy="15361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90550" indent="-285750">
                  <a:buFont typeface="Wingdings" panose="05000000000000000000" pitchFamily="2" charset="2"/>
                  <a:buChar char="n"/>
                </a:pPr>
                <a:r>
                  <a:rPr lang="en-US" altLang="zh-TW" sz="2400" b="1" kern="1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Loss</a:t>
                </a:r>
                <a:r>
                  <a:rPr lang="zh-TW" altLang="zh-TW" sz="2400" b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值對輸出層加權輸入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x-none" altLang="zh-TW" sz="2400" b="1" i="1" kern="10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x-none" altLang="zh-TW" sz="2400" b="1" i="1" kern="10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  <m:sup>
                        <m:d>
                          <m:dPr>
                            <m:ctrlPr>
                              <a:rPr lang="zh-TW" altLang="zh-TW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1" i="1" kern="10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𝑵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zh-TW" sz="2400" b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的偏微分為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400" b="1" i="1" kern="10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𝝏</m:t>
                        </m:r>
                        <m:r>
                          <a:rPr lang="en-US" altLang="zh-TW" sz="2400" b="1" i="1" kern="10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altLang="zh-TW" sz="2400" b="1" i="1" kern="10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zh-TW" altLang="zh-TW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x-none" altLang="zh-TW" sz="2400" b="1" i="1" kern="10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x-none" altLang="zh-TW" sz="2400" b="1" i="1" kern="10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sub>
                          <m:sup>
                            <m:d>
                              <m:dPr>
                                <m:ctrlPr>
                                  <a:rPr lang="zh-TW" altLang="zh-TW" sz="24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1" i="1" kern="10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Times New Roman" panose="02020603050405020304" pitchFamily="18" charset="0"/>
                                  </a:rPr>
                                  <m:t>𝑵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zh-TW" altLang="en-US" sz="2400" b="1" kern="1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：</a:t>
                </a:r>
                <a:r>
                  <a:rPr lang="en-US" altLang="zh-TW" sz="2400" b="1" kern="1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/>
                </a:r>
                <a:br>
                  <a:rPr lang="en-US" altLang="zh-TW" sz="2400" b="1" kern="1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</a:br>
                <a:r>
                  <a:rPr lang="zh-TW" altLang="zh-TW" sz="2400" b="1" kern="1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此</a:t>
                </a:r>
                <a:r>
                  <a:rPr lang="zh-TW" altLang="zh-TW" sz="2400" b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值不論輸出為迴歸、二元分類、多元分類皆相同。</a:t>
                </a:r>
                <a:r>
                  <a:rPr lang="x-none" altLang="zh-TW" sz="2400" b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/>
                </a:r>
                <a:br>
                  <a:rPr lang="x-none" altLang="zh-TW" sz="2400" b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</a:br>
                <a:endParaRPr lang="zh-TW" altLang="zh-TW" sz="2400" b="1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30" y="959562"/>
                <a:ext cx="7667470" cy="1536190"/>
              </a:xfrm>
              <a:prstGeom prst="rect">
                <a:avLst/>
              </a:prstGeom>
              <a:blipFill>
                <a:blip r:embed="rId3"/>
                <a:stretch>
                  <a:fillRect r="-27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50928" y="2209728"/>
                <a:ext cx="3143617" cy="11482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2400" b="1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𝝏</m:t>
                          </m:r>
                          <m: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zh-TW" altLang="zh-TW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x-none" altLang="zh-TW" sz="2400" b="1" i="1" kern="10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  <m:sub/>
                            <m:sup>
                              <m:r>
                                <a:rPr lang="x-none" altLang="zh-TW" sz="2400" b="1" i="1" kern="10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2400" b="1" i="1" kern="10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Times New Roman" panose="02020603050405020304" pitchFamily="18" charset="0"/>
                                </a:rPr>
                                <m:t>𝑵</m:t>
                              </m:r>
                              <m:r>
                                <a:rPr lang="x-none" altLang="zh-TW" sz="2400" b="1" i="1" kern="10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sz="2400" b="1" i="1" kern="100"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sz="24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𝒌</m:t>
                          </m:r>
                          <m: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𝑲</m:t>
                          </m:r>
                        </m:sup>
                        <m:e>
                          <m: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TW" altLang="zh-TW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TW" altLang="zh-TW" sz="2400" b="1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1" i="1" kern="10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1" i="1" kern="10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 kern="10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TW" sz="2400" b="1" i="1" kern="10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28" y="2209728"/>
                <a:ext cx="3143617" cy="1148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群組 11"/>
          <p:cNvGrpSpPr/>
          <p:nvPr/>
        </p:nvGrpSpPr>
        <p:grpSpPr>
          <a:xfrm>
            <a:off x="1596000" y="97323"/>
            <a:ext cx="9000000" cy="575495"/>
            <a:chOff x="104931" y="104323"/>
            <a:chExt cx="4166445" cy="677336"/>
          </a:xfrm>
        </p:grpSpPr>
        <p:sp>
          <p:nvSpPr>
            <p:cNvPr id="13" name="綵帶 (向上) 12"/>
            <p:cNvSpPr/>
            <p:nvPr/>
          </p:nvSpPr>
          <p:spPr>
            <a:xfrm>
              <a:off x="104931" y="122092"/>
              <a:ext cx="4166445" cy="659567"/>
            </a:xfrm>
            <a:prstGeom prst="ribbon2">
              <a:avLst>
                <a:gd name="adj1" fmla="val 5303"/>
                <a:gd name="adj2" fmla="val 75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13734" y="104323"/>
              <a:ext cx="3131398" cy="615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457200" algn="ctr"/>
              <a:r>
                <a:rPr lang="zh-TW" altLang="zh-TW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反向傳遞 </a:t>
              </a:r>
              <a:r>
                <a:rPr lang="en-US" altLang="zh-TW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(Backward propagation)</a:t>
              </a:r>
              <a:endPara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21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389066"/>
            <a:ext cx="38728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高雄女中新興科技區域推廣中心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63890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7" r="36617"/>
          <a:stretch/>
        </p:blipFill>
        <p:spPr>
          <a:xfrm>
            <a:off x="6997700" y="706647"/>
            <a:ext cx="3517900" cy="56578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27498" y="92757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TW" altLang="zh-TW" sz="2400" b="1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第</a:t>
            </a:r>
            <a:r>
              <a:rPr lang="x-none" altLang="zh-TW" sz="2400" b="1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lang="zh-TW" altLang="zh-TW" sz="2400" b="1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層隱藏層反向到第</a:t>
            </a:r>
            <a:r>
              <a:rPr lang="x-none" altLang="zh-TW" sz="2400" b="1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n-1</a:t>
            </a:r>
            <a:r>
              <a:rPr lang="zh-TW" altLang="zh-TW" sz="2400" b="1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隱藏層：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0"/>
              </a:spcAft>
              <a:buFont typeface="Wingdings" panose="05000000000000000000" pitchFamily="2" charset="2"/>
              <a:buChar char="n"/>
            </a:pP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0"/>
              </a:spcAft>
              <a:buFont typeface="Wingdings" panose="05000000000000000000" pitchFamily="2" charset="2"/>
              <a:buChar char="n"/>
            </a:pP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0"/>
              </a:spcAft>
              <a:buFont typeface="Wingdings" panose="05000000000000000000" pitchFamily="2" charset="2"/>
              <a:buChar char="n"/>
            </a:pP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25990" y="1614936"/>
                <a:ext cx="4538165" cy="1101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24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𝛛</m:t>
                          </m:r>
                          <m: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𝐋</m:t>
                          </m:r>
                        </m:num>
                        <m:den>
                          <m: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𝛛</m:t>
                          </m:r>
                          <m:sSubSup>
                            <m:sSubSupPr>
                              <m:ctrlPr>
                                <a:rPr lang="zh-TW" altLang="zh-TW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 kern="10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  <m:sub/>
                            <m:sup>
                              <m:d>
                                <m:dPr>
                                  <m:ctrlPr>
                                    <a:rPr lang="zh-TW" altLang="zh-TW" sz="2400" b="1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 kern="10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TW" sz="2400" b="1" i="1" kern="10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b="1" i="1" kern="10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1" kern="100"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24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𝛛</m:t>
                          </m:r>
                          <m: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𝐋</m:t>
                          </m:r>
                        </m:num>
                        <m:den>
                          <m: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𝛛</m:t>
                          </m:r>
                          <m:sSubSup>
                            <m:sSubSupPr>
                              <m:ctrlPr>
                                <a:rPr lang="zh-TW" altLang="zh-TW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 kern="10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Times New Roman" panose="02020603050405020304" pitchFamily="18" charset="0"/>
                                </a:rPr>
                                <m:t>𝐙</m:t>
                              </m:r>
                            </m:e>
                            <m:sub/>
                            <m:sup>
                              <m:d>
                                <m:dPr>
                                  <m:ctrlPr>
                                    <a:rPr lang="zh-TW" altLang="zh-TW" sz="2400" b="1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 kern="10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f>
                        <m:fPr>
                          <m:ctrlPr>
                            <a:rPr lang="zh-TW" altLang="zh-TW" sz="24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𝛛</m:t>
                          </m:r>
                          <m:sSubSup>
                            <m:sSubSupPr>
                              <m:ctrlPr>
                                <a:rPr lang="zh-TW" altLang="zh-TW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 kern="10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Times New Roman" panose="02020603050405020304" pitchFamily="18" charset="0"/>
                                </a:rPr>
                                <m:t>𝐙</m:t>
                              </m:r>
                            </m:e>
                            <m:sub/>
                            <m:sup>
                              <m:d>
                                <m:dPr>
                                  <m:ctrlPr>
                                    <a:rPr lang="zh-TW" altLang="zh-TW" sz="2400" b="1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 kern="10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Times New Roman" panose="02020603050405020304" pitchFamily="18" charset="0"/>
                                    </a:rPr>
                                    <m:t>𝐧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𝛛</m:t>
                          </m:r>
                          <m:sSup>
                            <m:sSupPr>
                              <m:ctrlPr>
                                <a:rPr lang="zh-TW" altLang="zh-TW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 kern="10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Times New Roman" panose="02020603050405020304" pitchFamily="18" charset="0"/>
                                </a:rPr>
                                <m:t>𝒉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TW" altLang="zh-TW" sz="2400" b="1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 kern="10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TW" sz="2400" b="1" i="1" kern="10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b="1" i="1" kern="10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f>
                        <m:fPr>
                          <m:ctrlPr>
                            <a:rPr lang="zh-TW" altLang="zh-TW" sz="24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𝛛</m:t>
                          </m:r>
                          <m:sSup>
                            <m:sSupPr>
                              <m:ctrlPr>
                                <a:rPr lang="zh-TW" altLang="zh-TW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 kern="10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Times New Roman" panose="02020603050405020304" pitchFamily="18" charset="0"/>
                                </a:rPr>
                                <m:t>𝒉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TW" altLang="zh-TW" sz="2400" b="1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 kern="10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TW" sz="2400" b="1" i="1" kern="10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b="1" i="1" kern="10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𝛛</m:t>
                          </m:r>
                          <m:sSubSup>
                            <m:sSubSupPr>
                              <m:ctrlPr>
                                <a:rPr lang="zh-TW" altLang="zh-TW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 kern="10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Times New Roman" panose="02020603050405020304" pitchFamily="18" charset="0"/>
                                </a:rPr>
                                <m:t>𝐙</m:t>
                              </m:r>
                            </m:e>
                            <m:sub/>
                            <m:sup>
                              <m:d>
                                <m:dPr>
                                  <m:ctrlPr>
                                    <a:rPr lang="zh-TW" altLang="zh-TW" sz="2400" b="1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 kern="10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Times New Roman" panose="02020603050405020304" pitchFamily="18" charset="0"/>
                                    </a:rPr>
                                    <m:t>𝐧</m:t>
                                  </m:r>
                                  <m:r>
                                    <a:rPr lang="en-US" altLang="zh-TW" sz="2400" b="1" i="1" kern="10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b="1" i="1" kern="10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90" y="1614936"/>
                <a:ext cx="4538165" cy="1101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群組 13"/>
          <p:cNvGrpSpPr/>
          <p:nvPr/>
        </p:nvGrpSpPr>
        <p:grpSpPr>
          <a:xfrm>
            <a:off x="1596000" y="66573"/>
            <a:ext cx="9000000" cy="575495"/>
            <a:chOff x="104931" y="104323"/>
            <a:chExt cx="4166445" cy="677336"/>
          </a:xfrm>
        </p:grpSpPr>
        <p:sp>
          <p:nvSpPr>
            <p:cNvPr id="15" name="綵帶 (向上) 14"/>
            <p:cNvSpPr/>
            <p:nvPr/>
          </p:nvSpPr>
          <p:spPr>
            <a:xfrm>
              <a:off x="104931" y="122092"/>
              <a:ext cx="4166445" cy="659567"/>
            </a:xfrm>
            <a:prstGeom prst="ribbon2">
              <a:avLst>
                <a:gd name="adj1" fmla="val 5303"/>
                <a:gd name="adj2" fmla="val 75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13734" y="104323"/>
              <a:ext cx="3131398" cy="615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457200" algn="ctr"/>
              <a:r>
                <a:rPr lang="zh-TW" altLang="en-US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梯度的</a:t>
              </a:r>
              <a:r>
                <a:rPr lang="zh-TW" altLang="zh-TW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反向傳遞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906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389066"/>
            <a:ext cx="38728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高雄女中新興科技區域推廣中心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63890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7" r="36617"/>
          <a:stretch/>
        </p:blipFill>
        <p:spPr>
          <a:xfrm>
            <a:off x="6997700" y="706647"/>
            <a:ext cx="3517900" cy="5657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92961" y="813490"/>
                <a:ext cx="6096000" cy="151220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lvl="0" indent="-342900">
                  <a:spcAft>
                    <a:spcPts val="0"/>
                  </a:spcAft>
                  <a:buFont typeface="Wingdings" panose="05000000000000000000" pitchFamily="2" charset="2"/>
                  <a:buChar char="n"/>
                </a:pPr>
                <a:r>
                  <a:rPr lang="zh-TW" altLang="en-US" sz="2400" b="1" kern="100" dirty="0" smtClean="0">
                    <a:latin typeface="Calibri" panose="020F050202020403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若利用反向傳播求出損失</a:t>
                </a:r>
                <a:r>
                  <a:rPr lang="zh-TW" altLang="en-US" sz="2400" b="1" kern="100" dirty="0">
                    <a:latin typeface="Calibri" panose="020F050202020403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函數</a:t>
                </a:r>
                <a:r>
                  <a:rPr lang="en-US" altLang="zh-TW" sz="2400" b="1" kern="100" dirty="0">
                    <a:latin typeface="Calibri" panose="020F050202020403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L</a:t>
                </a:r>
                <a:r>
                  <a:rPr lang="zh-TW" altLang="en-US" sz="2400" b="1" kern="100" dirty="0">
                    <a:latin typeface="Calibri" panose="020F050202020403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對</a:t>
                </a:r>
                <a:r>
                  <a:rPr lang="zh-TW" altLang="en-US" sz="2400" b="1" kern="100" dirty="0" smtClean="0">
                    <a:latin typeface="Calibri" panose="020F050202020403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第</a:t>
                </a:r>
                <a:r>
                  <a:rPr lang="en-US" altLang="zh-TW" sz="2400" b="1" kern="100" dirty="0" smtClean="0">
                    <a:latin typeface="Calibri" panose="020F050202020403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n</a:t>
                </a:r>
                <a:r>
                  <a:rPr lang="zh-TW" altLang="en-US" sz="2400" b="1" kern="100" dirty="0" smtClean="0">
                    <a:latin typeface="Calibri" panose="020F050202020403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隱藏層的加權值梯度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400" b="1" i="1" kern="10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𝛛</m:t>
                        </m:r>
                        <m:r>
                          <a:rPr lang="en-US" altLang="zh-TW" sz="2400" b="1" i="1" kern="10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𝐋</m:t>
                        </m:r>
                      </m:num>
                      <m:den>
                        <m:r>
                          <a:rPr lang="en-US" altLang="zh-TW" sz="2400" b="1" i="1" kern="10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𝛛</m:t>
                        </m:r>
                        <m:sSubSup>
                          <m:sSubSupPr>
                            <m:ctrlPr>
                              <a:rPr lang="zh-TW" altLang="zh-TW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1" i="1" kern="10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e>
                          <m:sub/>
                          <m:sup>
                            <m:d>
                              <m:dPr>
                                <m:ctrlPr>
                                  <a:rPr lang="zh-TW" altLang="zh-TW" sz="24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1" i="1" kern="10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endParaRPr lang="zh-TW" altLang="zh-TW" sz="1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914400" lvl="1" indent="-457200">
                  <a:spcAft>
                    <a:spcPts val="0"/>
                  </a:spcAft>
                  <a:buFont typeface="Wingdings" panose="05000000000000000000" pitchFamily="2" charset="2"/>
                  <a:buChar char="n"/>
                </a:pPr>
                <a:endParaRPr lang="zh-TW" altLang="zh-TW" sz="1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914400" lvl="1" indent="-457200">
                  <a:spcAft>
                    <a:spcPts val="0"/>
                  </a:spcAft>
                  <a:buFont typeface="Wingdings" panose="05000000000000000000" pitchFamily="2" charset="2"/>
                  <a:buChar char="n"/>
                </a:pPr>
                <a:endParaRPr lang="zh-TW" altLang="zh-TW" sz="1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61" y="813490"/>
                <a:ext cx="6096000" cy="1512209"/>
              </a:xfrm>
              <a:prstGeom prst="rect">
                <a:avLst/>
              </a:prstGeom>
              <a:blipFill>
                <a:blip r:embed="rId3"/>
                <a:stretch>
                  <a:fillRect l="-1300" t="-36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群組 13"/>
          <p:cNvGrpSpPr/>
          <p:nvPr/>
        </p:nvGrpSpPr>
        <p:grpSpPr>
          <a:xfrm>
            <a:off x="1596000" y="66573"/>
            <a:ext cx="9000000" cy="575495"/>
            <a:chOff x="104931" y="104323"/>
            <a:chExt cx="4166445" cy="677336"/>
          </a:xfrm>
        </p:grpSpPr>
        <p:sp>
          <p:nvSpPr>
            <p:cNvPr id="15" name="綵帶 (向上) 14"/>
            <p:cNvSpPr/>
            <p:nvPr/>
          </p:nvSpPr>
          <p:spPr>
            <a:xfrm>
              <a:off x="104931" y="122092"/>
              <a:ext cx="4166445" cy="659567"/>
            </a:xfrm>
            <a:prstGeom prst="ribbon2">
              <a:avLst>
                <a:gd name="adj1" fmla="val 5303"/>
                <a:gd name="adj2" fmla="val 75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13734" y="104323"/>
              <a:ext cx="3131398" cy="615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457200" algn="ctr"/>
              <a:r>
                <a:rPr lang="zh-TW" altLang="en-US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梯度的</a:t>
              </a:r>
              <a:r>
                <a:rPr lang="zh-TW" altLang="zh-TW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反向傳遞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54530" y="1971785"/>
                <a:ext cx="5022337" cy="1050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2400" b="1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𝛛</m:t>
                          </m:r>
                          <m: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𝐋</m:t>
                          </m:r>
                        </m:num>
                        <m:den>
                          <m: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𝛛</m:t>
                          </m:r>
                          <m:sSubSup>
                            <m:sSubSupPr>
                              <m:ctrlPr>
                                <a:rPr lang="zh-TW" altLang="zh-TW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 kern="10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e>
                            <m:sub/>
                            <m:sup>
                              <m:d>
                                <m:dPr>
                                  <m:ctrlPr>
                                    <a:rPr lang="zh-TW" altLang="zh-TW" sz="2400" b="1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 kern="10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1" kern="100"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24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𝛛</m:t>
                          </m:r>
                          <m: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𝐋</m:t>
                          </m:r>
                        </m:num>
                        <m:den>
                          <m: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𝛛</m:t>
                          </m:r>
                          <m:sSubSup>
                            <m:sSubSupPr>
                              <m:ctrlPr>
                                <a:rPr lang="zh-TW" altLang="zh-TW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 kern="10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  <m:sub/>
                            <m:sup>
                              <m:d>
                                <m:dPr>
                                  <m:ctrlPr>
                                    <a:rPr lang="zh-TW" altLang="zh-TW" sz="2400" b="1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 kern="10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f>
                        <m:fPr>
                          <m:ctrlPr>
                            <a:rPr lang="zh-TW" altLang="zh-TW" sz="24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𝛛</m:t>
                          </m:r>
                          <m:sSup>
                            <m:sSupPr>
                              <m:ctrlPr>
                                <a:rPr lang="zh-TW" altLang="zh-TW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 kern="10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TW" altLang="zh-TW" sz="2400" b="1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 kern="10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𝛛</m:t>
                          </m:r>
                          <m:sSubSup>
                            <m:sSubSupPr>
                              <m:ctrlPr>
                                <a:rPr lang="zh-TW" altLang="zh-TW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 kern="10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Times New Roman" panose="02020603050405020304" pitchFamily="18" charset="0"/>
                                </a:rPr>
                                <m:t>𝐰</m:t>
                              </m:r>
                            </m:e>
                            <m:sub/>
                            <m:sup>
                              <m:d>
                                <m:dPr>
                                  <m:ctrlPr>
                                    <a:rPr lang="zh-TW" altLang="zh-TW" sz="2400" b="1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 kern="10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Times New Roman" panose="02020603050405020304" pitchFamily="18" charset="0"/>
                                    </a:rPr>
                                    <m:t>𝐧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1" i="1" kern="100"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24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𝛛</m:t>
                          </m:r>
                          <m: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𝐋</m:t>
                          </m:r>
                        </m:num>
                        <m:den>
                          <m: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𝛛</m:t>
                          </m:r>
                          <m:sSubSup>
                            <m:sSubSupPr>
                              <m:ctrlPr>
                                <a:rPr lang="zh-TW" altLang="zh-TW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 kern="10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  <m:sub/>
                            <m:sup>
                              <m:d>
                                <m:dPr>
                                  <m:ctrlPr>
                                    <a:rPr lang="zh-TW" altLang="zh-TW" sz="2400" b="1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 kern="10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altLang="zh-TW" sz="2400" b="1" i="1" kern="10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TW" sz="2400" b="1" i="1" kern="10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altLang="zh-TW" sz="2400" b="1" i="1" kern="10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400" b="1" i="1" kern="10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TW" sz="2400" b="1" i="1" kern="10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30" y="1971785"/>
                <a:ext cx="5022337" cy="10506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99655" y="3055627"/>
                <a:ext cx="3990836" cy="1050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2400" b="1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𝛛</m:t>
                          </m:r>
                          <m: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𝐋</m:t>
                          </m:r>
                        </m:num>
                        <m:den>
                          <m: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𝛛</m:t>
                          </m:r>
                          <m:sSubSup>
                            <m:sSubSupPr>
                              <m:ctrlPr>
                                <a:rPr lang="zh-TW" altLang="zh-TW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 kern="10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  <m:sub/>
                            <m:sup>
                              <m:d>
                                <m:dPr>
                                  <m:ctrlPr>
                                    <a:rPr lang="zh-TW" altLang="zh-TW" sz="2400" b="1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 kern="10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1" kern="100"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24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𝛛</m:t>
                          </m:r>
                          <m: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𝐋</m:t>
                          </m:r>
                        </m:num>
                        <m:den>
                          <m: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𝛛</m:t>
                          </m:r>
                          <m:sSubSup>
                            <m:sSubSupPr>
                              <m:ctrlPr>
                                <a:rPr lang="zh-TW" altLang="zh-TW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 kern="10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  <m:sub/>
                            <m:sup>
                              <m:d>
                                <m:dPr>
                                  <m:ctrlPr>
                                    <a:rPr lang="zh-TW" altLang="zh-TW" sz="2400" b="1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 kern="10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f>
                        <m:fPr>
                          <m:ctrlPr>
                            <a:rPr lang="zh-TW" altLang="zh-TW" sz="24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𝛛</m:t>
                          </m:r>
                          <m:sSup>
                            <m:sSupPr>
                              <m:ctrlPr>
                                <a:rPr lang="zh-TW" altLang="zh-TW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 kern="10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TW" altLang="zh-TW" sz="2400" b="1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 kern="10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𝛛</m:t>
                          </m:r>
                          <m:sSubSup>
                            <m:sSubSupPr>
                              <m:ctrlPr>
                                <a:rPr lang="zh-TW" altLang="zh-TW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 kern="10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Times New Roman" panose="02020603050405020304" pitchFamily="18" charset="0"/>
                                </a:rPr>
                                <m:t>𝐛</m:t>
                              </m:r>
                            </m:e>
                            <m:sub/>
                            <m:sup>
                              <m:d>
                                <m:dPr>
                                  <m:ctrlPr>
                                    <a:rPr lang="zh-TW" altLang="zh-TW" sz="2400" b="1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 kern="10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Times New Roman" panose="02020603050405020304" pitchFamily="18" charset="0"/>
                                    </a:rPr>
                                    <m:t>𝐧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1" i="1" kern="10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24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𝛛</m:t>
                          </m:r>
                          <m: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𝐋</m:t>
                          </m:r>
                        </m:num>
                        <m:den>
                          <m:r>
                            <a:rPr lang="en-US" altLang="zh-TW" sz="2400" b="1" i="1" kern="10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𝛛</m:t>
                          </m:r>
                          <m:sSubSup>
                            <m:sSubSupPr>
                              <m:ctrlPr>
                                <a:rPr lang="zh-TW" altLang="zh-TW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 kern="10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  <m:sub/>
                            <m:sup>
                              <m:d>
                                <m:dPr>
                                  <m:ctrlPr>
                                    <a:rPr lang="zh-TW" altLang="zh-TW" sz="2400" b="1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 kern="10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55" y="3055627"/>
                <a:ext cx="3990836" cy="10506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64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4"/>
          <p:cNvPicPr preferRelativeResize="0"/>
          <p:nvPr/>
        </p:nvPicPr>
        <p:blipFill rotWithShape="1">
          <a:blip r:embed="rId3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232449" y="645084"/>
            <a:ext cx="7142039" cy="53320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"/>
          <p:cNvSpPr/>
          <p:nvPr/>
        </p:nvSpPr>
        <p:spPr>
          <a:xfrm>
            <a:off x="3510844" y="982128"/>
            <a:ext cx="6558845" cy="3285066"/>
          </a:xfrm>
          <a:prstGeom prst="rect">
            <a:avLst/>
          </a:prstGeom>
          <a:solidFill>
            <a:srgbClr val="B0DEEE"/>
          </a:solidFill>
          <a:ln w="12700" cap="flat" cmpd="sng">
            <a:solidFill>
              <a:srgbClr val="1B61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altLang="en-US" sz="6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激活函數</a:t>
            </a:r>
            <a:endParaRPr lang="en-US" altLang="zh-TW" sz="6000" b="1" dirty="0" smtClean="0">
              <a:solidFill>
                <a:schemeClr val="accent6">
                  <a:lumMod val="90000"/>
                  <a:lumOff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Activation Function</a:t>
            </a:r>
            <a:endParaRPr lang="zh-TW" altLang="en-US" sz="4800" dirty="0"/>
          </a:p>
        </p:txBody>
      </p:sp>
      <p:sp>
        <p:nvSpPr>
          <p:cNvPr id="187" name="Google Shape;187;p4"/>
          <p:cNvSpPr/>
          <p:nvPr/>
        </p:nvSpPr>
        <p:spPr>
          <a:xfrm>
            <a:off x="252812" y="2163394"/>
            <a:ext cx="3772522" cy="377252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B61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4"/>
          <p:cNvSpPr txBox="1"/>
          <p:nvPr/>
        </p:nvSpPr>
        <p:spPr>
          <a:xfrm>
            <a:off x="108651" y="3326379"/>
            <a:ext cx="2818999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0000" b="1" dirty="0" smtClean="0">
                <a:solidFill>
                  <a:srgbClr val="B0DEE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單元</a:t>
            </a:r>
            <a:endParaRPr sz="10000" b="1" dirty="0">
              <a:solidFill>
                <a:srgbClr val="B0DEE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9" name="Google Shape;189;p4"/>
          <p:cNvSpPr txBox="1"/>
          <p:nvPr/>
        </p:nvSpPr>
        <p:spPr>
          <a:xfrm>
            <a:off x="2679272" y="2849326"/>
            <a:ext cx="831572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 dirty="0" smtClean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endParaRPr sz="15000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91" name="Google Shape;19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55289" y="1698180"/>
            <a:ext cx="3036711" cy="513398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13;p18"/>
          <p:cNvSpPr txBox="1"/>
          <p:nvPr/>
        </p:nvSpPr>
        <p:spPr>
          <a:xfrm>
            <a:off x="0" y="6389066"/>
            <a:ext cx="3872827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dirty="0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高雄女中新興科技區域推廣中心</a:t>
            </a:r>
            <a:endParaRPr sz="2000" dirty="0">
              <a:solidFill>
                <a:srgbClr val="0070C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4299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389066"/>
            <a:ext cx="38728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高雄女中新興科技區域推廣中心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002663"/>
              </p:ext>
            </p:extLst>
          </p:nvPr>
        </p:nvGraphicFramePr>
        <p:xfrm>
          <a:off x="273050" y="785813"/>
          <a:ext cx="11614150" cy="558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3" name="文件" r:id="rId3" imgW="11693835" imgH="5621387" progId="Word.Document.12">
                  <p:embed/>
                </p:oleObj>
              </mc:Choice>
              <mc:Fallback>
                <p:oleObj name="文件" r:id="rId3" imgW="11693835" imgH="5621387" progId="Word.Document.12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050" y="785813"/>
                        <a:ext cx="11614150" cy="558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線接點 5"/>
          <p:cNvCxnSpPr/>
          <p:nvPr/>
        </p:nvCxnSpPr>
        <p:spPr>
          <a:xfrm>
            <a:off x="0" y="63890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/>
          <p:cNvGrpSpPr/>
          <p:nvPr/>
        </p:nvGrpSpPr>
        <p:grpSpPr>
          <a:xfrm>
            <a:off x="2433712" y="109902"/>
            <a:ext cx="7498080" cy="560398"/>
            <a:chOff x="104931" y="122092"/>
            <a:chExt cx="4166445" cy="659567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0" name="綵帶 (向上) 9"/>
            <p:cNvSpPr/>
            <p:nvPr/>
          </p:nvSpPr>
          <p:spPr>
            <a:xfrm>
              <a:off x="104931" y="122092"/>
              <a:ext cx="4166445" cy="659567"/>
            </a:xfrm>
            <a:prstGeom prst="ribbon2">
              <a:avLst>
                <a:gd name="adj1" fmla="val 5303"/>
                <a:gd name="adj2" fmla="val 75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768295" y="149055"/>
              <a:ext cx="2940258" cy="6158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激活函數</a:t>
              </a:r>
              <a:r>
                <a:rPr lang="en-US" altLang="zh-TW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(Activation Function)</a:t>
              </a:r>
              <a:endPara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993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389066"/>
            <a:ext cx="38728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高雄女中新興科技區域推廣中心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6348"/>
              </p:ext>
            </p:extLst>
          </p:nvPr>
        </p:nvGraphicFramePr>
        <p:xfrm>
          <a:off x="192881" y="649995"/>
          <a:ext cx="11806238" cy="76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6" name="文件" r:id="rId3" imgW="11693835" imgH="7545223" progId="Word.Document.12">
                  <p:embed/>
                </p:oleObj>
              </mc:Choice>
              <mc:Fallback>
                <p:oleObj name="文件" r:id="rId3" imgW="11693835" imgH="7545223" progId="Word.Document.12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881" y="649995"/>
                        <a:ext cx="11806238" cy="76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線接點 5"/>
          <p:cNvCxnSpPr/>
          <p:nvPr/>
        </p:nvCxnSpPr>
        <p:spPr>
          <a:xfrm>
            <a:off x="0" y="63890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/>
          <p:cNvGrpSpPr/>
          <p:nvPr/>
        </p:nvGrpSpPr>
        <p:grpSpPr>
          <a:xfrm>
            <a:off x="2433712" y="109902"/>
            <a:ext cx="7498080" cy="560398"/>
            <a:chOff x="104931" y="122092"/>
            <a:chExt cx="4166445" cy="659567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0" name="綵帶 (向上) 9"/>
            <p:cNvSpPr/>
            <p:nvPr/>
          </p:nvSpPr>
          <p:spPr>
            <a:xfrm>
              <a:off x="104931" y="122092"/>
              <a:ext cx="4166445" cy="659567"/>
            </a:xfrm>
            <a:prstGeom prst="ribbon2">
              <a:avLst>
                <a:gd name="adj1" fmla="val 5303"/>
                <a:gd name="adj2" fmla="val 75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768295" y="149055"/>
              <a:ext cx="2940258" cy="6158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激活函數</a:t>
              </a:r>
              <a:r>
                <a:rPr lang="en-US" altLang="zh-TW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(Activation Function)</a:t>
              </a:r>
              <a:endPara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821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389066"/>
            <a:ext cx="38728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高雄女中新興科技區域推廣中心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760895"/>
              </p:ext>
            </p:extLst>
          </p:nvPr>
        </p:nvGraphicFramePr>
        <p:xfrm>
          <a:off x="288925" y="641350"/>
          <a:ext cx="11517313" cy="571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0" name="文件" r:id="rId3" imgW="11604566" imgH="5749547" progId="Word.Document.12">
                  <p:embed/>
                </p:oleObj>
              </mc:Choice>
              <mc:Fallback>
                <p:oleObj name="文件" r:id="rId3" imgW="11604566" imgH="5749547" progId="Word.Document.12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8925" y="641350"/>
                        <a:ext cx="11517313" cy="571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線接點 5"/>
          <p:cNvCxnSpPr/>
          <p:nvPr/>
        </p:nvCxnSpPr>
        <p:spPr>
          <a:xfrm>
            <a:off x="0" y="63890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/>
          <p:cNvGrpSpPr/>
          <p:nvPr/>
        </p:nvGrpSpPr>
        <p:grpSpPr>
          <a:xfrm>
            <a:off x="2433712" y="109902"/>
            <a:ext cx="7498080" cy="560398"/>
            <a:chOff x="104931" y="122092"/>
            <a:chExt cx="4166445" cy="659567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0" name="綵帶 (向上) 9"/>
            <p:cNvSpPr/>
            <p:nvPr/>
          </p:nvSpPr>
          <p:spPr>
            <a:xfrm>
              <a:off x="104931" y="122092"/>
              <a:ext cx="4166445" cy="659567"/>
            </a:xfrm>
            <a:prstGeom prst="ribbon2">
              <a:avLst>
                <a:gd name="adj1" fmla="val 5303"/>
                <a:gd name="adj2" fmla="val 75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768295" y="149055"/>
              <a:ext cx="2940258" cy="6158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激活函數</a:t>
              </a:r>
              <a:r>
                <a:rPr lang="en-US" altLang="zh-TW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(Activation Function)</a:t>
              </a:r>
              <a:endPara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29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4"/>
          <p:cNvPicPr preferRelativeResize="0"/>
          <p:nvPr/>
        </p:nvPicPr>
        <p:blipFill rotWithShape="1">
          <a:blip r:embed="rId3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232449" y="645084"/>
            <a:ext cx="7142039" cy="53320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"/>
          <p:cNvSpPr/>
          <p:nvPr/>
        </p:nvSpPr>
        <p:spPr>
          <a:xfrm>
            <a:off x="3510844" y="982128"/>
            <a:ext cx="6558845" cy="3285066"/>
          </a:xfrm>
          <a:prstGeom prst="rect">
            <a:avLst/>
          </a:prstGeom>
          <a:solidFill>
            <a:srgbClr val="B0DEEE"/>
          </a:solidFill>
          <a:ln w="12700" cap="flat" cmpd="sng">
            <a:solidFill>
              <a:srgbClr val="1B61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altLang="en-US" sz="6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深度學習神經</a:t>
            </a:r>
            <a:r>
              <a:rPr lang="zh-TW" altLang="en-US" sz="60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r>
              <a:rPr lang="en-US" altLang="zh-TW" sz="60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endParaRPr lang="zh-TW" altLang="en-US" sz="6000" dirty="0"/>
          </a:p>
        </p:txBody>
      </p:sp>
      <p:sp>
        <p:nvSpPr>
          <p:cNvPr id="187" name="Google Shape;187;p4"/>
          <p:cNvSpPr/>
          <p:nvPr/>
        </p:nvSpPr>
        <p:spPr>
          <a:xfrm>
            <a:off x="252812" y="2163394"/>
            <a:ext cx="3772522" cy="377252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B61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4"/>
          <p:cNvSpPr txBox="1"/>
          <p:nvPr/>
        </p:nvSpPr>
        <p:spPr>
          <a:xfrm>
            <a:off x="108651" y="3326379"/>
            <a:ext cx="2818999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0000" b="1" dirty="0" smtClean="0">
                <a:solidFill>
                  <a:srgbClr val="B0DEE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單元</a:t>
            </a:r>
            <a:endParaRPr sz="10000" b="1" dirty="0">
              <a:solidFill>
                <a:srgbClr val="B0DEE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9" name="Google Shape;189;p4"/>
          <p:cNvSpPr txBox="1"/>
          <p:nvPr/>
        </p:nvSpPr>
        <p:spPr>
          <a:xfrm>
            <a:off x="2679272" y="2849326"/>
            <a:ext cx="831572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endParaRPr sz="150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91" name="Google Shape;19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55289" y="1698180"/>
            <a:ext cx="3036711" cy="513398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13;p18"/>
          <p:cNvSpPr txBox="1"/>
          <p:nvPr/>
        </p:nvSpPr>
        <p:spPr>
          <a:xfrm>
            <a:off x="0" y="6389066"/>
            <a:ext cx="3872827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dirty="0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高雄女中新興科技區域推廣中心</a:t>
            </a:r>
            <a:endParaRPr sz="2000" dirty="0">
              <a:solidFill>
                <a:srgbClr val="0070C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61928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389066"/>
            <a:ext cx="38728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高雄女中新興科技區域推廣中心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63890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345233" y="825086"/>
            <a:ext cx="1148598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400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中的激活函式有很多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包含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sigmoid, </a:t>
            </a:r>
            <a:r>
              <a:rPr lang="en-US" altLang="zh-TW" sz="2400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tanh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400" b="1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softplus,leaky_relu</a:t>
            </a:r>
            <a:endParaRPr lang="en-US" altLang="zh-TW" sz="2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比較常用的激活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函數</a:t>
            </a:r>
            <a:r>
              <a:rPr lang="en-US" altLang="zh-TW" sz="2400" b="1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sigmoid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tanh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，直接使用</a:t>
            </a:r>
            <a:r>
              <a:rPr lang="en-US" altLang="zh-TW" sz="2400" b="1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torch.relu</a:t>
            </a:r>
            <a:r>
              <a:rPr lang="en-US" altLang="zh-TW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torch.sigmoid</a:t>
            </a:r>
            <a:r>
              <a:rPr lang="en-US" altLang="zh-TW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torch.tanh</a:t>
            </a:r>
            <a:r>
              <a:rPr lang="en-US" altLang="zh-TW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比較少用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的激活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函數</a:t>
            </a:r>
            <a:r>
              <a:rPr lang="en-US" altLang="zh-TW" sz="2400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softplus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leaky_relu</a:t>
            </a:r>
            <a:r>
              <a:rPr lang="en-US" altLang="zh-TW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都在</a:t>
            </a:r>
            <a:r>
              <a:rPr lang="zh-TW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torch.nn</a:t>
            </a:r>
            <a:r>
              <a:rPr lang="zh-TW" altLang="zh-TW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.functiona</a:t>
            </a:r>
            <a:r>
              <a:rPr lang="en-US" altLang="zh-TW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裡面。</a:t>
            </a:r>
            <a:endParaRPr lang="en-US" altLang="zh-TW" sz="2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>
              <a:buFont typeface="Wingdings" panose="05000000000000000000" pitchFamily="2" charset="2"/>
              <a:buChar char="n"/>
            </a:pPr>
            <a:endParaRPr lang="en-US" altLang="zh-TW" sz="20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>
              <a:buFont typeface="Wingdings" panose="05000000000000000000" pitchFamily="2" charset="2"/>
              <a:buChar char="n"/>
            </a:pPr>
            <a:endParaRPr lang="en-US" altLang="zh-TW" sz="20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US" altLang="zh-TW" sz="20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US" altLang="zh-TW" sz="20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zh-TW" sz="20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140662"/>
              </p:ext>
            </p:extLst>
          </p:nvPr>
        </p:nvGraphicFramePr>
        <p:xfrm>
          <a:off x="760347" y="2703505"/>
          <a:ext cx="10844809" cy="3119080"/>
        </p:xfrm>
        <a:graphic>
          <a:graphicData uri="http://schemas.openxmlformats.org/drawingml/2006/table">
            <a:tbl>
              <a:tblPr/>
              <a:tblGrid>
                <a:gridCol w="388090">
                  <a:extLst>
                    <a:ext uri="{9D8B030D-6E8A-4147-A177-3AD203B41FA5}">
                      <a16:colId xmlns:a16="http://schemas.microsoft.com/office/drawing/2014/main" val="3183438575"/>
                    </a:ext>
                  </a:extLst>
                </a:gridCol>
                <a:gridCol w="10456719">
                  <a:extLst>
                    <a:ext uri="{9D8B030D-6E8A-4147-A177-3AD203B41FA5}">
                      <a16:colId xmlns:a16="http://schemas.microsoft.com/office/drawing/2014/main" val="1112374294"/>
                    </a:ext>
                  </a:extLst>
                </a:gridCol>
              </a:tblGrid>
              <a:tr h="1312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2400" b="1" dirty="0" smtClean="0">
                          <a:solidFill>
                            <a:srgbClr val="C2C2C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  <a:p>
                      <a:pPr algn="ctr" fontAlgn="t"/>
                      <a:r>
                        <a:rPr lang="en-US" altLang="zh-TW" sz="2400" b="1" dirty="0" smtClean="0">
                          <a:solidFill>
                            <a:srgbClr val="C2C2C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  <a:p>
                      <a:pPr algn="ctr" fontAlgn="t"/>
                      <a:r>
                        <a:rPr lang="en-US" altLang="zh-TW" sz="2400" b="1" dirty="0" smtClean="0">
                          <a:solidFill>
                            <a:srgbClr val="C2C2C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  <a:p>
                      <a:pPr algn="ctr" fontAlgn="t"/>
                      <a:r>
                        <a:rPr lang="en-US" altLang="zh-TW" sz="2400" b="1" dirty="0" smtClean="0">
                          <a:solidFill>
                            <a:srgbClr val="C2C2C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  <a:p>
                      <a:pPr algn="ctr" fontAlgn="t"/>
                      <a:r>
                        <a:rPr lang="en-US" altLang="zh-TW" sz="2400" b="1" dirty="0" smtClean="0">
                          <a:solidFill>
                            <a:srgbClr val="C2C2C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  <a:p>
                      <a:pPr algn="ctr" fontAlgn="t"/>
                      <a:r>
                        <a:rPr lang="en-US" altLang="zh-TW" sz="2400" b="1" dirty="0" smtClean="0">
                          <a:solidFill>
                            <a:srgbClr val="C2C2C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  <a:p>
                      <a:pPr algn="ctr" fontAlgn="t"/>
                      <a:r>
                        <a:rPr lang="en-US" altLang="zh-TW" sz="2400" b="1" dirty="0" smtClean="0">
                          <a:solidFill>
                            <a:srgbClr val="C2C2C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  <a:p>
                      <a:pPr algn="ctr" fontAlgn="t"/>
                      <a:r>
                        <a:rPr lang="en-US" altLang="zh-TW" sz="2400" b="1" dirty="0" smtClean="0">
                          <a:solidFill>
                            <a:srgbClr val="C2C2C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  <a:p>
                      <a:pPr algn="ctr" fontAlgn="t"/>
                      <a:endParaRPr lang="en-US" altLang="zh-TW" sz="1200" dirty="0">
                        <a:solidFill>
                          <a:srgbClr val="C2C2C2"/>
                        </a:solidFill>
                        <a:effectLst/>
                        <a:latin typeface="inherit"/>
                      </a:endParaRPr>
                    </a:p>
                  </a:txBody>
                  <a:tcPr marL="10119" marR="10119" marT="5060" marB="5060">
                    <a:lnL>
                      <a:noFill/>
                    </a:lnL>
                    <a:lnR w="9525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import torch</a:t>
                      </a:r>
                    </a:p>
                    <a:p>
                      <a:pPr algn="l" fontAlgn="t"/>
                      <a:r>
                        <a:rPr lang="en-US" sz="2400" b="1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import </a:t>
                      </a:r>
                      <a:r>
                        <a:rPr lang="en-US" sz="2400" b="1" dirty="0" err="1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torch.nn.functional</a:t>
                      </a:r>
                      <a:r>
                        <a:rPr lang="en-US" sz="2400" b="1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as F</a:t>
                      </a:r>
                    </a:p>
                    <a:p>
                      <a:r>
                        <a:rPr lang="en-US" altLang="zh-TW" sz="2400" b="1" kern="1200" dirty="0" err="1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data_x</a:t>
                      </a:r>
                      <a:r>
                        <a:rPr lang="en-US" altLang="zh-TW" sz="2400" b="1" kern="1200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=</a:t>
                      </a:r>
                      <a:r>
                        <a:rPr lang="en-US" altLang="zh-TW" sz="2400" b="1" kern="1200" dirty="0" err="1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torch.linspace</a:t>
                      </a:r>
                      <a:r>
                        <a:rPr lang="en-US" altLang="zh-TW" sz="2400" b="1" kern="1200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(-10,10,1000)</a:t>
                      </a:r>
                    </a:p>
                    <a:p>
                      <a:r>
                        <a:rPr lang="en-US" altLang="zh-TW" sz="2400" b="1" kern="1200" dirty="0" err="1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sigmoid_y</a:t>
                      </a:r>
                      <a:r>
                        <a:rPr lang="en-US" altLang="zh-TW" sz="2400" b="1" kern="1200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=</a:t>
                      </a:r>
                      <a:r>
                        <a:rPr lang="en-US" altLang="zh-TW" sz="2400" b="1" kern="1200" dirty="0" err="1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torch.sigmoid</a:t>
                      </a:r>
                      <a:r>
                        <a:rPr lang="en-US" altLang="zh-TW" sz="2400" b="1" kern="1200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en-US" altLang="zh-TW" sz="2400" b="1" kern="1200" dirty="0" err="1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data_x</a:t>
                      </a:r>
                      <a:r>
                        <a:rPr lang="en-US" altLang="zh-TW" sz="2400" b="1" kern="1200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2400" b="1" kern="1200" dirty="0" err="1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tanh_y</a:t>
                      </a:r>
                      <a:r>
                        <a:rPr lang="en-US" altLang="zh-TW" sz="2400" b="1" kern="1200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=</a:t>
                      </a:r>
                      <a:r>
                        <a:rPr lang="en-US" altLang="zh-TW" sz="2400" b="1" kern="1200" dirty="0" err="1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torch.tanh</a:t>
                      </a:r>
                      <a:r>
                        <a:rPr lang="en-US" altLang="zh-TW" sz="2400" b="1" kern="1200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en-US" altLang="zh-TW" sz="2400" b="1" kern="1200" dirty="0" err="1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data_x</a:t>
                      </a:r>
                      <a:r>
                        <a:rPr lang="en-US" altLang="zh-TW" sz="2400" b="1" kern="1200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2400" b="1" kern="1200" dirty="0" err="1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relu_y</a:t>
                      </a:r>
                      <a:r>
                        <a:rPr lang="en-US" altLang="zh-TW" sz="2400" b="1" kern="1200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=</a:t>
                      </a:r>
                      <a:r>
                        <a:rPr lang="en-US" altLang="zh-TW" sz="2400" b="1" kern="1200" dirty="0" err="1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torch.relu</a:t>
                      </a:r>
                      <a:r>
                        <a:rPr lang="en-US" altLang="zh-TW" sz="2400" b="1" kern="1200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en-US" altLang="zh-TW" sz="2400" b="1" kern="1200" dirty="0" err="1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data_x</a:t>
                      </a:r>
                      <a:r>
                        <a:rPr lang="en-US" altLang="zh-TW" sz="2400" b="1" kern="1200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2400" b="1" kern="1200" dirty="0" err="1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softplus_y</a:t>
                      </a:r>
                      <a:r>
                        <a:rPr lang="en-US" altLang="zh-TW" sz="2400" b="1" kern="1200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=</a:t>
                      </a:r>
                      <a:r>
                        <a:rPr lang="en-US" altLang="zh-TW" sz="2400" b="1" kern="1200" dirty="0" err="1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F.softplus</a:t>
                      </a:r>
                      <a:r>
                        <a:rPr lang="en-US" altLang="zh-TW" sz="2400" b="1" kern="1200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en-US" altLang="zh-TW" sz="2400" b="1" kern="1200" dirty="0" err="1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data_x</a:t>
                      </a:r>
                      <a:r>
                        <a:rPr lang="en-US" altLang="zh-TW" sz="2400" b="1" kern="1200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2400" b="1" kern="1200" dirty="0" err="1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laekyrelu_y</a:t>
                      </a:r>
                      <a:r>
                        <a:rPr lang="en-US" altLang="zh-TW" sz="2400" b="1" kern="1200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=</a:t>
                      </a:r>
                      <a:r>
                        <a:rPr lang="en-US" altLang="zh-TW" sz="2400" b="1" kern="1200" dirty="0" err="1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F.leaky_relu</a:t>
                      </a:r>
                      <a:r>
                        <a:rPr lang="en-US" altLang="zh-TW" sz="2400" b="1" kern="1200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en-US" altLang="zh-TW" sz="2400" b="1" kern="1200" dirty="0" err="1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data_x,negative_slope</a:t>
                      </a:r>
                      <a:r>
                        <a:rPr lang="en-US" altLang="zh-TW" sz="2400" b="1" kern="1200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=0.1)</a:t>
                      </a:r>
                    </a:p>
                  </a:txBody>
                  <a:tcPr marL="10119" marR="10119" marT="5060" marB="5060">
                    <a:lnL w="9525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691744"/>
                  </a:ext>
                </a:extLst>
              </a:tr>
            </a:tbl>
          </a:graphicData>
        </a:graphic>
      </p:graphicFrame>
      <p:grpSp>
        <p:nvGrpSpPr>
          <p:cNvPr id="9" name="群組 8"/>
          <p:cNvGrpSpPr/>
          <p:nvPr/>
        </p:nvGrpSpPr>
        <p:grpSpPr>
          <a:xfrm>
            <a:off x="2433712" y="109902"/>
            <a:ext cx="7498080" cy="560398"/>
            <a:chOff x="104931" y="122092"/>
            <a:chExt cx="4166445" cy="659567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0" name="綵帶 (向上) 9"/>
            <p:cNvSpPr/>
            <p:nvPr/>
          </p:nvSpPr>
          <p:spPr>
            <a:xfrm>
              <a:off x="104931" y="122092"/>
              <a:ext cx="4166445" cy="659567"/>
            </a:xfrm>
            <a:prstGeom prst="ribbon2">
              <a:avLst>
                <a:gd name="adj1" fmla="val 5303"/>
                <a:gd name="adj2" fmla="val 75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768295" y="149055"/>
              <a:ext cx="2940258" cy="6158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激活函數</a:t>
              </a:r>
              <a:r>
                <a:rPr lang="en-US" altLang="zh-TW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(Activation Function)</a:t>
              </a:r>
              <a:endPara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607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4"/>
          <p:cNvPicPr preferRelativeResize="0"/>
          <p:nvPr/>
        </p:nvPicPr>
        <p:blipFill rotWithShape="1">
          <a:blip r:embed="rId3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232449" y="645084"/>
            <a:ext cx="7142039" cy="53320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"/>
          <p:cNvSpPr/>
          <p:nvPr/>
        </p:nvSpPr>
        <p:spPr>
          <a:xfrm>
            <a:off x="3510844" y="982128"/>
            <a:ext cx="6558845" cy="3285066"/>
          </a:xfrm>
          <a:prstGeom prst="rect">
            <a:avLst/>
          </a:prstGeom>
          <a:solidFill>
            <a:srgbClr val="B0DEEE"/>
          </a:solidFill>
          <a:ln w="12700" cap="flat" cmpd="sng">
            <a:solidFill>
              <a:srgbClr val="1B61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altLang="en-US" sz="6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建立神經網路模型並</a:t>
            </a:r>
            <a:endParaRPr lang="en-US" altLang="zh-TW" sz="6000" b="1" dirty="0" smtClean="0">
              <a:solidFill>
                <a:schemeClr val="accent6">
                  <a:lumMod val="90000"/>
                  <a:lumOff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6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進行訓練</a:t>
            </a:r>
            <a:endParaRPr lang="zh-TW" altLang="en-US" sz="4800" dirty="0"/>
          </a:p>
        </p:txBody>
      </p:sp>
      <p:sp>
        <p:nvSpPr>
          <p:cNvPr id="187" name="Google Shape;187;p4"/>
          <p:cNvSpPr/>
          <p:nvPr/>
        </p:nvSpPr>
        <p:spPr>
          <a:xfrm>
            <a:off x="252812" y="2163394"/>
            <a:ext cx="3772522" cy="377252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B61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4"/>
          <p:cNvSpPr txBox="1"/>
          <p:nvPr/>
        </p:nvSpPr>
        <p:spPr>
          <a:xfrm>
            <a:off x="108651" y="3326379"/>
            <a:ext cx="2818999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0000" b="1" dirty="0" smtClean="0">
                <a:solidFill>
                  <a:srgbClr val="B0DEE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單元</a:t>
            </a:r>
            <a:endParaRPr sz="10000" b="1" dirty="0">
              <a:solidFill>
                <a:srgbClr val="B0DEE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9" name="Google Shape;189;p4"/>
          <p:cNvSpPr txBox="1"/>
          <p:nvPr/>
        </p:nvSpPr>
        <p:spPr>
          <a:xfrm>
            <a:off x="2679272" y="2849326"/>
            <a:ext cx="831572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 dirty="0" smtClean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endParaRPr sz="15000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91" name="Google Shape;19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55289" y="1698180"/>
            <a:ext cx="3036711" cy="513398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13;p18"/>
          <p:cNvSpPr txBox="1"/>
          <p:nvPr/>
        </p:nvSpPr>
        <p:spPr>
          <a:xfrm>
            <a:off x="0" y="6389066"/>
            <a:ext cx="3872827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dirty="0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高雄女中新興科技區域推廣中心</a:t>
            </a:r>
            <a:endParaRPr sz="2000" dirty="0">
              <a:solidFill>
                <a:srgbClr val="0070C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68109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389066"/>
            <a:ext cx="38728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高雄女中新興科技區域推廣中心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63890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67284" y="1025141"/>
            <a:ext cx="1148598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要使用</a:t>
            </a:r>
            <a:r>
              <a:rPr lang="en-US" altLang="zh-TW" sz="2400" b="1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來建立神經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網路需要引入一些函式庫。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TW" sz="2400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torch.nn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創建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神經網路層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需要用的到函式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庫。</a:t>
            </a:r>
            <a:endParaRPr lang="zh-TW" altLang="en-US" sz="2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TW" sz="2400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torch.nn.funtional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：提供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許多神經網路會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用的函式庫，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如一些損失函數</a:t>
            </a:r>
            <a:r>
              <a:rPr lang="en-US" altLang="zh-TW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loss 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等。</a:t>
            </a:r>
            <a:endParaRPr lang="en-US" altLang="zh-TW" sz="2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en-US" altLang="zh-TW" sz="2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400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torch.nn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的差別是</a:t>
            </a:r>
            <a:r>
              <a:rPr lang="en-US" altLang="zh-TW" sz="2400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funtional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是只提供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純函式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，而</a:t>
            </a:r>
            <a:r>
              <a:rPr lang="en-US" altLang="zh-TW" sz="2400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nn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則是包裝成整個</a:t>
            </a:r>
            <a:r>
              <a:rPr lang="en-US" altLang="zh-TW" sz="2400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nn.module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，基本上兩者能互相轉換。</a:t>
            </a:r>
            <a:endParaRPr lang="en-US" altLang="zh-TW" sz="20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>
              <a:buFont typeface="Wingdings" panose="05000000000000000000" pitchFamily="2" charset="2"/>
              <a:buChar char="n"/>
            </a:pPr>
            <a:endParaRPr lang="en-US" altLang="zh-TW" sz="20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US" altLang="zh-TW" sz="20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US" altLang="zh-TW" sz="20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zh-TW" sz="20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787872" y="4473360"/>
          <a:ext cx="10844809" cy="921086"/>
        </p:xfrm>
        <a:graphic>
          <a:graphicData uri="http://schemas.openxmlformats.org/drawingml/2006/table">
            <a:tbl>
              <a:tblPr/>
              <a:tblGrid>
                <a:gridCol w="388090">
                  <a:extLst>
                    <a:ext uri="{9D8B030D-6E8A-4147-A177-3AD203B41FA5}">
                      <a16:colId xmlns:a16="http://schemas.microsoft.com/office/drawing/2014/main" val="3183438575"/>
                    </a:ext>
                  </a:extLst>
                </a:gridCol>
                <a:gridCol w="10456719">
                  <a:extLst>
                    <a:ext uri="{9D8B030D-6E8A-4147-A177-3AD203B41FA5}">
                      <a16:colId xmlns:a16="http://schemas.microsoft.com/office/drawing/2014/main" val="1112374294"/>
                    </a:ext>
                  </a:extLst>
                </a:gridCol>
              </a:tblGrid>
              <a:tr h="92108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2400" b="1" dirty="0" smtClean="0">
                          <a:solidFill>
                            <a:srgbClr val="C2C2C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  <a:p>
                      <a:pPr algn="ctr" fontAlgn="t"/>
                      <a:r>
                        <a:rPr lang="en-US" altLang="zh-TW" sz="2400" b="1" dirty="0" smtClean="0">
                          <a:solidFill>
                            <a:srgbClr val="C2C2C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10119" marR="10119" marT="5060" marB="5060">
                    <a:lnL>
                      <a:noFill/>
                    </a:lnL>
                    <a:lnR w="9525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import </a:t>
                      </a:r>
                      <a:r>
                        <a:rPr lang="en-US" sz="2400" b="1" dirty="0" err="1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torch.nn</a:t>
                      </a:r>
                      <a:r>
                        <a:rPr lang="en-US" sz="2400" b="1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as </a:t>
                      </a:r>
                      <a:r>
                        <a:rPr lang="en-US" sz="2400" b="1" dirty="0" err="1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nn</a:t>
                      </a:r>
                      <a:endParaRPr lang="en-US" sz="2400" b="1" dirty="0" smtClean="0">
                        <a:solidFill>
                          <a:srgbClr val="F4BB15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fontAlgn="t"/>
                      <a:r>
                        <a:rPr lang="en-US" sz="2400" b="1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import </a:t>
                      </a:r>
                      <a:r>
                        <a:rPr lang="en-US" sz="2400" b="1" dirty="0" err="1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torch.nn.functional</a:t>
                      </a:r>
                      <a:r>
                        <a:rPr lang="en-US" sz="2400" b="1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as F</a:t>
                      </a:r>
                      <a:endParaRPr lang="en-US" altLang="zh-TW" sz="2400" b="1" kern="1200" dirty="0" smtClean="0">
                        <a:solidFill>
                          <a:srgbClr val="F4BB15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0119" marR="10119" marT="5060" marB="5060">
                    <a:lnL w="9525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691744"/>
                  </a:ext>
                </a:extLst>
              </a:tr>
            </a:tbl>
          </a:graphicData>
        </a:graphic>
      </p:graphicFrame>
      <p:grpSp>
        <p:nvGrpSpPr>
          <p:cNvPr id="11" name="群組 10"/>
          <p:cNvGrpSpPr/>
          <p:nvPr/>
        </p:nvGrpSpPr>
        <p:grpSpPr>
          <a:xfrm>
            <a:off x="2433712" y="126612"/>
            <a:ext cx="7498080" cy="560398"/>
            <a:chOff x="104931" y="122092"/>
            <a:chExt cx="4166445" cy="659567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2" name="綵帶 (向上) 11"/>
            <p:cNvSpPr/>
            <p:nvPr/>
          </p:nvSpPr>
          <p:spPr>
            <a:xfrm>
              <a:off x="104931" y="122092"/>
              <a:ext cx="4166445" cy="659567"/>
            </a:xfrm>
            <a:prstGeom prst="ribbon2">
              <a:avLst>
                <a:gd name="adj1" fmla="val 5303"/>
                <a:gd name="adj2" fmla="val 75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768295" y="149055"/>
              <a:ext cx="2940258" cy="6158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如何建立神經網路？</a:t>
              </a:r>
              <a:endPara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088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389066"/>
            <a:ext cx="38728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高雄女中新興科技區域推廣中心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63890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45233" y="825086"/>
            <a:ext cx="1148598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引入</a:t>
            </a:r>
            <a:r>
              <a:rPr lang="en-US" altLang="zh-TW" sz="2400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torch.nn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後就可以來建立我們自己的神經網路了，整個神經網路模型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(model)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會包裝在一個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裡面，我們需要建立一個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並繼承</a:t>
            </a:r>
            <a:r>
              <a:rPr lang="en-US" altLang="zh-TW" sz="2400" b="1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torch.nn.model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TW" sz="2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覆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寫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(override)__</a:t>
            </a:r>
            <a:r>
              <a:rPr lang="en-US" altLang="zh-TW" sz="2400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__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forward()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來自訂我們的神經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網路。</a:t>
            </a:r>
            <a:endParaRPr lang="en-US" altLang="zh-TW" sz="2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TW" sz="2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__</a:t>
            </a:r>
            <a:r>
              <a:rPr lang="en-US" altLang="zh-TW" sz="2400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__(self)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：定義各種層網路，像是全連接層、卷積層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、、、等等。</a:t>
            </a:r>
            <a:endParaRPr lang="en-US" altLang="zh-TW" sz="2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en-US" altLang="zh-TW" sz="2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TW" sz="2400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foward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(self, x)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：前向傳播</a:t>
            </a:r>
            <a:r>
              <a:rPr lang="en-US" altLang="zh-TW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b="1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foward</a:t>
            </a:r>
            <a:r>
              <a:rPr lang="en-US" altLang="zh-TW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propagation)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，讓訓練資料</a:t>
            </a:r>
            <a:r>
              <a:rPr lang="en-US" altLang="zh-TW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通過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整個神經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網路的各層運算。</a:t>
            </a:r>
            <a:endParaRPr lang="en-US" altLang="zh-TW" sz="2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US" altLang="zh-TW" sz="20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zh-TW" sz="20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433712" y="126612"/>
            <a:ext cx="7498080" cy="560398"/>
            <a:chOff x="104931" y="122092"/>
            <a:chExt cx="4166445" cy="659567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" name="綵帶 (向上) 10"/>
            <p:cNvSpPr/>
            <p:nvPr/>
          </p:nvSpPr>
          <p:spPr>
            <a:xfrm>
              <a:off x="104931" y="122092"/>
              <a:ext cx="4166445" cy="659567"/>
            </a:xfrm>
            <a:prstGeom prst="ribbon2">
              <a:avLst>
                <a:gd name="adj1" fmla="val 5303"/>
                <a:gd name="adj2" fmla="val 75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768295" y="149055"/>
              <a:ext cx="2940258" cy="6158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如何建立神經網路？</a:t>
              </a:r>
              <a:endPara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79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389066"/>
            <a:ext cx="38728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高雄女中新興科技區域推廣中心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63890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089235"/>
              </p:ext>
            </p:extLst>
          </p:nvPr>
        </p:nvGraphicFramePr>
        <p:xfrm>
          <a:off x="557373" y="939011"/>
          <a:ext cx="10844809" cy="4582120"/>
        </p:xfrm>
        <a:graphic>
          <a:graphicData uri="http://schemas.openxmlformats.org/drawingml/2006/table">
            <a:tbl>
              <a:tblPr/>
              <a:tblGrid>
                <a:gridCol w="388090">
                  <a:extLst>
                    <a:ext uri="{9D8B030D-6E8A-4147-A177-3AD203B41FA5}">
                      <a16:colId xmlns:a16="http://schemas.microsoft.com/office/drawing/2014/main" val="3183438575"/>
                    </a:ext>
                  </a:extLst>
                </a:gridCol>
                <a:gridCol w="10456719">
                  <a:extLst>
                    <a:ext uri="{9D8B030D-6E8A-4147-A177-3AD203B41FA5}">
                      <a16:colId xmlns:a16="http://schemas.microsoft.com/office/drawing/2014/main" val="1112374294"/>
                    </a:ext>
                  </a:extLst>
                </a:gridCol>
              </a:tblGrid>
              <a:tr h="1312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2400" b="1" dirty="0" smtClean="0">
                          <a:solidFill>
                            <a:srgbClr val="C2C2C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  <a:p>
                      <a:pPr algn="ctr" fontAlgn="t"/>
                      <a:r>
                        <a:rPr lang="en-US" altLang="zh-TW" sz="2400" b="1" dirty="0" smtClean="0">
                          <a:solidFill>
                            <a:srgbClr val="C2C2C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  <a:p>
                      <a:pPr algn="ctr" fontAlgn="t"/>
                      <a:r>
                        <a:rPr lang="en-US" altLang="zh-TW" sz="2400" b="1" dirty="0" smtClean="0">
                          <a:solidFill>
                            <a:srgbClr val="C2C2C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  <a:p>
                      <a:pPr algn="ctr" fontAlgn="t"/>
                      <a:r>
                        <a:rPr lang="en-US" altLang="zh-TW" sz="2400" b="1" dirty="0" smtClean="0">
                          <a:solidFill>
                            <a:srgbClr val="C2C2C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  <a:p>
                      <a:pPr algn="ctr" fontAlgn="t"/>
                      <a:r>
                        <a:rPr lang="en-US" altLang="zh-TW" sz="2400" b="1" dirty="0" smtClean="0">
                          <a:solidFill>
                            <a:srgbClr val="C2C2C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  <a:p>
                      <a:pPr algn="ctr" fontAlgn="t"/>
                      <a:r>
                        <a:rPr lang="en-US" altLang="zh-TW" sz="2400" b="1" dirty="0" smtClean="0">
                          <a:solidFill>
                            <a:srgbClr val="C2C2C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  <a:p>
                      <a:pPr algn="ctr" fontAlgn="t"/>
                      <a:r>
                        <a:rPr lang="en-US" altLang="zh-TW" sz="2400" b="1" dirty="0" smtClean="0">
                          <a:solidFill>
                            <a:srgbClr val="C2C2C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  <a:p>
                      <a:pPr algn="ctr" fontAlgn="t"/>
                      <a:r>
                        <a:rPr lang="en-US" altLang="zh-TW" sz="2400" b="1" dirty="0" smtClean="0">
                          <a:solidFill>
                            <a:srgbClr val="C2C2C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  <a:p>
                      <a:pPr algn="ctr" fontAlgn="t"/>
                      <a:r>
                        <a:rPr lang="en-US" altLang="zh-TW" sz="2400" b="1" dirty="0" smtClean="0">
                          <a:solidFill>
                            <a:srgbClr val="C2C2C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  <a:p>
                      <a:pPr algn="ctr" fontAlgn="t"/>
                      <a:r>
                        <a:rPr lang="en-US" altLang="zh-TW" sz="2400" b="1" dirty="0" smtClean="0">
                          <a:solidFill>
                            <a:srgbClr val="C2C2C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  <a:p>
                      <a:pPr algn="ctr" fontAlgn="t"/>
                      <a:r>
                        <a:rPr lang="en-US" altLang="zh-TW" sz="2400" b="1" dirty="0" smtClean="0">
                          <a:solidFill>
                            <a:srgbClr val="C2C2C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  <a:p>
                      <a:pPr algn="ctr" fontAlgn="t"/>
                      <a:r>
                        <a:rPr lang="en-US" altLang="zh-TW" sz="2400" b="1" dirty="0" smtClean="0">
                          <a:solidFill>
                            <a:srgbClr val="C2C2C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  <a:p>
                      <a:pPr algn="ctr" fontAlgn="t"/>
                      <a:endParaRPr lang="en-US" altLang="zh-TW" sz="1200" dirty="0">
                        <a:solidFill>
                          <a:srgbClr val="C2C2C2"/>
                        </a:solidFill>
                        <a:effectLst/>
                        <a:latin typeface="inherit"/>
                      </a:endParaRPr>
                    </a:p>
                  </a:txBody>
                  <a:tcPr marL="10119" marR="10119" marT="5060" marB="5060">
                    <a:lnL>
                      <a:noFill/>
                    </a:lnL>
                    <a:lnR w="9525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 NET(</a:t>
                      </a:r>
                      <a:r>
                        <a:rPr lang="en-US" sz="2400" b="1" dirty="0" err="1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nn.Module</a:t>
                      </a:r>
                      <a:r>
                        <a:rPr lang="en-US" sz="2400" b="1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):　</a:t>
                      </a:r>
                      <a:r>
                        <a:rPr lang="zh-TW" altLang="en-US" sz="2400" b="1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                </a:t>
                      </a:r>
                      <a:r>
                        <a:rPr lang="en-US" sz="2400" b="1" dirty="0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# Model </a:t>
                      </a:r>
                      <a:r>
                        <a:rPr lang="zh-TW" altLang="en-US" sz="2400" b="1" dirty="0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繼承 </a:t>
                      </a:r>
                      <a:r>
                        <a:rPr lang="en-US" sz="2400" b="1" dirty="0" err="1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nn.Module</a:t>
                      </a:r>
                      <a:endParaRPr lang="en-US" sz="2400" b="1" dirty="0" smtClean="0">
                        <a:solidFill>
                          <a:srgbClr val="00B0F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fontAlgn="t"/>
                      <a:endParaRPr lang="en-US" sz="2400" b="1" dirty="0" smtClean="0">
                        <a:solidFill>
                          <a:srgbClr val="00B0F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fontAlgn="t"/>
                      <a:r>
                        <a:rPr lang="zh-TW" altLang="en-US" sz="2400" b="1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sz="2400" b="1" dirty="0" err="1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def</a:t>
                      </a:r>
                      <a:r>
                        <a:rPr lang="en-US" sz="2400" b="1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__</a:t>
                      </a:r>
                      <a:r>
                        <a:rPr lang="en-US" sz="2400" b="1" dirty="0" err="1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init</a:t>
                      </a:r>
                      <a:r>
                        <a:rPr lang="en-US" sz="2400" b="1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__(self):  </a:t>
                      </a:r>
                      <a:r>
                        <a:rPr lang="zh-TW" altLang="en-US" sz="2400" b="1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                              </a:t>
                      </a:r>
                      <a:r>
                        <a:rPr lang="en-US" sz="2400" b="1" dirty="0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# </a:t>
                      </a:r>
                      <a:r>
                        <a:rPr lang="zh-TW" altLang="en-US" sz="2400" b="1" dirty="0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覆寫建構子</a:t>
                      </a:r>
                      <a:r>
                        <a:rPr lang="en-US" sz="2400" b="1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zh-TW" altLang="en-US" sz="2400" b="1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</a:t>
                      </a:r>
                      <a:endParaRPr lang="en-US" altLang="zh-TW" sz="2400" b="1" dirty="0" smtClean="0">
                        <a:solidFill>
                          <a:srgbClr val="F4BB15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fontAlgn="t"/>
                      <a:r>
                        <a:rPr lang="zh-TW" altLang="en-US" sz="2400" b="1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sz="2400" b="1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super(NET, self).__</a:t>
                      </a:r>
                      <a:r>
                        <a:rPr lang="en-US" sz="2400" b="1" dirty="0" err="1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init</a:t>
                      </a:r>
                      <a:r>
                        <a:rPr lang="en-US" sz="2400" b="1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__() </a:t>
                      </a:r>
                      <a:r>
                        <a:rPr lang="zh-TW" altLang="en-US" sz="2400" b="1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      </a:t>
                      </a:r>
                      <a:r>
                        <a:rPr lang="en-US" sz="2400" b="1" dirty="0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# </a:t>
                      </a:r>
                      <a:r>
                        <a:rPr lang="zh-TW" altLang="en-US" sz="2400" b="1" dirty="0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繼承原生</a:t>
                      </a:r>
                      <a:r>
                        <a:rPr lang="en-US" sz="2400" b="1" dirty="0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r>
                        <a:rPr lang="zh-TW" altLang="en-US" sz="2400" b="1" dirty="0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的建構子</a:t>
                      </a:r>
                    </a:p>
                    <a:p>
                      <a:pPr algn="l" fontAlgn="t"/>
                      <a:r>
                        <a:rPr lang="zh-TW" altLang="en-US" sz="2400" b="1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sz="2400" b="1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self.fc1 = </a:t>
                      </a:r>
                      <a:r>
                        <a:rPr lang="en-US" sz="2400" b="1" dirty="0" err="1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nn.</a:t>
                      </a:r>
                      <a:r>
                        <a:rPr lang="en-US" altLang="zh-TW" sz="2400" b="1" dirty="0" err="1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Linear</a:t>
                      </a:r>
                      <a:r>
                        <a:rPr lang="en-US" sz="2400" b="1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(4, 32) </a:t>
                      </a:r>
                      <a:r>
                        <a:rPr lang="zh-TW" altLang="en-US" sz="2400" b="1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        </a:t>
                      </a:r>
                      <a:r>
                        <a:rPr lang="en-US" sz="2400" b="1" dirty="0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# </a:t>
                      </a:r>
                      <a:r>
                        <a:rPr lang="zh-TW" altLang="en-US" sz="2400" b="1" dirty="0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全連接層</a:t>
                      </a:r>
                      <a:r>
                        <a:rPr lang="en-US" sz="2400" b="1" dirty="0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1</a:t>
                      </a:r>
                    </a:p>
                    <a:p>
                      <a:pPr algn="l" fontAlgn="t"/>
                      <a:r>
                        <a:rPr lang="en-US" sz="2400" b="1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self.fc2 = </a:t>
                      </a:r>
                      <a:r>
                        <a:rPr lang="en-US" sz="2400" b="1" dirty="0" err="1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nn.Linear</a:t>
                      </a:r>
                      <a:r>
                        <a:rPr lang="en-US" sz="2400" b="1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(32,10) </a:t>
                      </a:r>
                      <a:r>
                        <a:rPr lang="zh-TW" altLang="en-US" sz="2400" b="1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      </a:t>
                      </a:r>
                      <a:r>
                        <a:rPr lang="en-US" sz="2400" b="1" dirty="0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# </a:t>
                      </a:r>
                      <a:r>
                        <a:rPr lang="zh-TW" altLang="en-US" sz="2400" b="1" dirty="0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全連階層</a:t>
                      </a:r>
                      <a:r>
                        <a:rPr lang="en-US" sz="2400" b="1" dirty="0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  <a:p>
                      <a:pPr algn="l" fontAlgn="t"/>
                      <a:endParaRPr lang="en-US" sz="2400" b="1" dirty="0" smtClean="0">
                        <a:solidFill>
                          <a:srgbClr val="00B0F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fontAlgn="t"/>
                      <a:r>
                        <a:rPr lang="zh-TW" altLang="en-US" sz="2400" b="1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sz="2400" b="1" dirty="0" err="1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def</a:t>
                      </a:r>
                      <a:r>
                        <a:rPr lang="en-US" sz="2400" b="1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forward(self, x): </a:t>
                      </a:r>
                      <a:r>
                        <a:rPr lang="zh-TW" altLang="en-US" sz="2400" b="1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                          </a:t>
                      </a:r>
                      <a:r>
                        <a:rPr lang="en-US" sz="2400" b="1" dirty="0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# </a:t>
                      </a:r>
                      <a:r>
                        <a:rPr lang="zh-TW" altLang="en-US" sz="2400" b="1" dirty="0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覆寫前向傳播</a:t>
                      </a:r>
                      <a:r>
                        <a:rPr lang="en-US" sz="2400" b="1" dirty="0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sz="2400" b="1" dirty="0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</a:t>
                      </a:r>
                      <a:r>
                        <a:rPr lang="en-US" sz="2400" b="1" dirty="0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r>
                        <a:rPr lang="zh-TW" altLang="en-US" sz="2400" b="1" dirty="0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是訓練資料</a:t>
                      </a:r>
                      <a:endParaRPr lang="en-US" sz="2400" b="1" dirty="0" smtClean="0">
                        <a:solidFill>
                          <a:srgbClr val="00B0F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x</a:t>
                      </a:r>
                      <a:r>
                        <a:rPr lang="en-US" altLang="zh-TW" sz="2400" b="1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=self.fc1(x)</a:t>
                      </a:r>
                      <a:r>
                        <a:rPr lang="en-US" altLang="zh-TW" sz="2400" b="1" dirty="0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                               #</a:t>
                      </a:r>
                      <a:r>
                        <a:rPr lang="zh-TW" altLang="en-US" sz="2400" b="1" dirty="0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全連接</a:t>
                      </a:r>
                      <a:r>
                        <a:rPr lang="en-US" altLang="zh-TW" sz="2400" b="1" dirty="0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2400" b="1" dirty="0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運算</a:t>
                      </a:r>
                      <a:endParaRPr lang="en-US" altLang="zh-TW" sz="2400" b="1" dirty="0" smtClean="0">
                        <a:solidFill>
                          <a:srgbClr val="00B0F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2400" b="1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 = </a:t>
                      </a:r>
                      <a:r>
                        <a:rPr lang="en-US" altLang="zh-TW" sz="2400" b="1" dirty="0" err="1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F.relu</a:t>
                      </a:r>
                      <a:r>
                        <a:rPr lang="en-US" altLang="zh-TW" sz="2400" b="1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(x)                                                   </a:t>
                      </a:r>
                      <a:r>
                        <a:rPr lang="en-US" altLang="zh-TW" sz="2400" b="1" dirty="0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# </a:t>
                      </a:r>
                      <a:r>
                        <a:rPr lang="zh-TW" altLang="en-US" sz="2400" b="1" dirty="0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經過激活函數</a:t>
                      </a:r>
                      <a:r>
                        <a:rPr lang="en-US" altLang="zh-TW" sz="2400" b="1" dirty="0" err="1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relu</a:t>
                      </a:r>
                      <a:r>
                        <a:rPr lang="en-US" altLang="zh-TW" sz="2400" b="1" dirty="0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en-US" altLang="zh-TW" sz="2400" b="1" dirty="0" smtClean="0">
                        <a:solidFill>
                          <a:srgbClr val="F4BB15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x=self.fc2(x) </a:t>
                      </a:r>
                      <a:r>
                        <a:rPr lang="zh-TW" altLang="en-US" sz="2400" b="1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                              </a:t>
                      </a:r>
                      <a:r>
                        <a:rPr lang="en-US" altLang="zh-TW" sz="2400" b="1" dirty="0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#</a:t>
                      </a:r>
                      <a:r>
                        <a:rPr lang="zh-TW" altLang="en-US" sz="2400" b="1" dirty="0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全連接</a:t>
                      </a:r>
                      <a:r>
                        <a:rPr lang="en-US" altLang="zh-TW" sz="2400" b="1" dirty="0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zh-TW" altLang="en-US" sz="2400" b="1" dirty="0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運算</a:t>
                      </a:r>
                      <a:endParaRPr lang="en-US" altLang="zh-TW" sz="2400" b="1" dirty="0" smtClean="0">
                        <a:solidFill>
                          <a:srgbClr val="F4BB15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fontAlgn="t"/>
                      <a:r>
                        <a:rPr lang="en-US" sz="2400" b="1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return x                                                          </a:t>
                      </a:r>
                      <a:r>
                        <a:rPr lang="en-US" altLang="zh-TW" sz="2400" b="1" dirty="0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#</a:t>
                      </a:r>
                      <a:r>
                        <a:rPr lang="zh-TW" altLang="en-US" sz="2400" b="1" dirty="0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回傳神經網路的結果</a:t>
                      </a:r>
                      <a:endParaRPr lang="en-US" altLang="zh-TW" sz="2400" b="1" kern="1200" dirty="0" smtClean="0">
                        <a:solidFill>
                          <a:srgbClr val="00B0F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0119" marR="10119" marT="5060" marB="5060">
                    <a:lnL w="9525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691744"/>
                  </a:ext>
                </a:extLst>
              </a:tr>
            </a:tbl>
          </a:graphicData>
        </a:graphic>
      </p:graphicFrame>
      <p:grpSp>
        <p:nvGrpSpPr>
          <p:cNvPr id="10" name="群組 9"/>
          <p:cNvGrpSpPr/>
          <p:nvPr/>
        </p:nvGrpSpPr>
        <p:grpSpPr>
          <a:xfrm>
            <a:off x="2433712" y="126612"/>
            <a:ext cx="7498080" cy="560398"/>
            <a:chOff x="104931" y="122092"/>
            <a:chExt cx="4166445" cy="659567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" name="綵帶 (向上) 10"/>
            <p:cNvSpPr/>
            <p:nvPr/>
          </p:nvSpPr>
          <p:spPr>
            <a:xfrm>
              <a:off x="104931" y="122092"/>
              <a:ext cx="4166445" cy="659567"/>
            </a:xfrm>
            <a:prstGeom prst="ribbon2">
              <a:avLst>
                <a:gd name="adj1" fmla="val 5303"/>
                <a:gd name="adj2" fmla="val 75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768295" y="149055"/>
              <a:ext cx="2940258" cy="6158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建立神經網路的程式模板</a:t>
              </a:r>
              <a:endPara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95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389066"/>
            <a:ext cx="38728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高雄女中新興科技區域推廣中心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63890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2433712" y="126612"/>
            <a:ext cx="7498080" cy="560398"/>
            <a:chOff x="104931" y="122092"/>
            <a:chExt cx="4166445" cy="659567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" name="綵帶 (向上) 10"/>
            <p:cNvSpPr/>
            <p:nvPr/>
          </p:nvSpPr>
          <p:spPr>
            <a:xfrm>
              <a:off x="104931" y="122092"/>
              <a:ext cx="4166445" cy="659567"/>
            </a:xfrm>
            <a:prstGeom prst="ribbon2">
              <a:avLst>
                <a:gd name="adj1" fmla="val 5303"/>
                <a:gd name="adj2" fmla="val 75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768295" y="149055"/>
              <a:ext cx="2940258" cy="6158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特殊的神經網路層</a:t>
              </a:r>
              <a:r>
                <a:rPr lang="en-US" altLang="zh-TW" sz="2800" b="1" dirty="0" err="1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BatchNormal</a:t>
              </a:r>
              <a:endPara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95422" y="852998"/>
            <a:ext cx="1135262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BatchNorm 最早在全連線網路中被提出，對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一層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神經元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的輸入做歸一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化，其優點有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下列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幾個：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Wingdings" panose="05000000000000000000" pitchFamily="2" charset="2"/>
              <a:buChar char="p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防止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過擬合：單個樣本的輸出依賴於整個 mini-batch，防止對某個樣本過擬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合。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Wingdings" panose="05000000000000000000" pitchFamily="2" charset="2"/>
              <a:buChar char="p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加快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收斂：梯度下降過程中，每一層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的權重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和偏值都會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不斷變化，導致輸出結果的分佈在不斷變化，後層網路就要不停地去適應這種分佈變化。用 BatchNorm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後，可以使每一層輸入的分佈近似不變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Wingdings" panose="05000000000000000000" pitchFamily="2" charset="2"/>
              <a:buChar char="p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防止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梯度彌散：forward 過程中，逐漸往非線性函式的取值區間的上下限兩端靠近，（以 Sigmoid 為例），此時後面層的梯度變得非常小，不利於訓練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中如何使用：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Wingdings" panose="05000000000000000000" pitchFamily="2" charset="2"/>
              <a:buChar char="p"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nn.BatchNorm1d(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特徵數量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914400" lvl="1" indent="-457200">
              <a:buFont typeface="Wingdings" panose="05000000000000000000" pitchFamily="2" charset="2"/>
              <a:buChar char="p"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nn.BatchNorm2d(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特徵數量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586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389066"/>
            <a:ext cx="38728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高雄女中新興科技區域推廣中心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63890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2433712" y="126612"/>
            <a:ext cx="7498080" cy="560398"/>
            <a:chOff x="104931" y="122092"/>
            <a:chExt cx="4166445" cy="659567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" name="綵帶 (向上) 10"/>
            <p:cNvSpPr/>
            <p:nvPr/>
          </p:nvSpPr>
          <p:spPr>
            <a:xfrm>
              <a:off x="104931" y="122092"/>
              <a:ext cx="4166445" cy="659567"/>
            </a:xfrm>
            <a:prstGeom prst="ribbon2">
              <a:avLst>
                <a:gd name="adj1" fmla="val 5303"/>
                <a:gd name="adj2" fmla="val 75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768295" y="149055"/>
              <a:ext cx="2940258" cy="6158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 fontAlgn="base"/>
              <a:r>
                <a:rPr lang="zh-TW" altLang="en-US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利用</a:t>
              </a:r>
              <a:r>
                <a:rPr lang="en-US" altLang="zh-TW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dropout</a:t>
              </a:r>
              <a:r>
                <a:rPr lang="zh-TW" altLang="en-US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解決過擬合問題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295422" y="852998"/>
            <a:ext cx="113526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每次反覆運算訓練時會隨機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讓一定比例的神經元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休息</a:t>
            </a:r>
            <a:r>
              <a:rPr lang="zh-CN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，不參與訓練，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以避免過度擬合。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中如何使用：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Wingdings" panose="05000000000000000000" pitchFamily="2" charset="2"/>
              <a:buChar char="p"/>
            </a:pPr>
            <a:r>
              <a:rPr lang="en-US" altLang="zh-CN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nn.Dropout</a:t>
            </a:r>
            <a:r>
              <a:rPr lang="en-US" altLang="zh-CN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神經元休息比例</a:t>
            </a:r>
            <a:r>
              <a:rPr lang="en-US" altLang="zh-CN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725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389066"/>
            <a:ext cx="38728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高雄女中新興科技區域推廣中心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63890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45233" y="825086"/>
            <a:ext cx="114859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經過訓練和驗證的過程後，一個可靠的神經網路模型就產生，當我們要應用這個神經網路來做其它預測時，不用再重新訓練。</a:t>
            </a:r>
            <a:endParaRPr lang="en-US" altLang="zh-TW" sz="2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TW" sz="2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建好的神經網路模型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本身的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結構是固定的，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隨時可以自己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重新快速建立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結構，因為我們儲存的目標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其實是當前模型的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r>
              <a:rPr lang="en-US" altLang="zh-TW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例：每一層的權重和偏值等</a:t>
            </a:r>
            <a:r>
              <a:rPr lang="en-US" altLang="zh-TW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TW" sz="2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提供了一個函式叫做 </a:t>
            </a:r>
            <a:r>
              <a:rPr lang="en-US" altLang="zh-TW" sz="2400" b="1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state_dict</a:t>
            </a:r>
            <a:r>
              <a:rPr lang="en-US" altLang="zh-TW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用來讀取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模型的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參數，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其輸出為每個層映射到其參數張量的字典型態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TW" sz="2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400" b="1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torch.save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將模型參數儲存到檔案，注意儲存前如果模型是在</a:t>
            </a:r>
            <a:r>
              <a:rPr lang="en-US" altLang="zh-TW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GPU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上，記得先轉到</a:t>
            </a:r>
            <a:r>
              <a:rPr lang="en-US" altLang="zh-TW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TW" sz="2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TW" sz="2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TW" sz="2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TW" sz="2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776915" y="4996352"/>
          <a:ext cx="10844809" cy="1107400"/>
        </p:xfrm>
        <a:graphic>
          <a:graphicData uri="http://schemas.openxmlformats.org/drawingml/2006/table">
            <a:tbl>
              <a:tblPr/>
              <a:tblGrid>
                <a:gridCol w="388090">
                  <a:extLst>
                    <a:ext uri="{9D8B030D-6E8A-4147-A177-3AD203B41FA5}">
                      <a16:colId xmlns:a16="http://schemas.microsoft.com/office/drawing/2014/main" val="3183438575"/>
                    </a:ext>
                  </a:extLst>
                </a:gridCol>
                <a:gridCol w="10456719">
                  <a:extLst>
                    <a:ext uri="{9D8B030D-6E8A-4147-A177-3AD203B41FA5}">
                      <a16:colId xmlns:a16="http://schemas.microsoft.com/office/drawing/2014/main" val="1112374294"/>
                    </a:ext>
                  </a:extLst>
                </a:gridCol>
              </a:tblGrid>
              <a:tr h="110449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2400" b="1" dirty="0" smtClean="0">
                          <a:solidFill>
                            <a:srgbClr val="C2C2C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  <a:p>
                      <a:pPr algn="ctr" fontAlgn="t"/>
                      <a:r>
                        <a:rPr lang="en-US" altLang="zh-TW" sz="2400" b="1" dirty="0" smtClean="0">
                          <a:solidFill>
                            <a:srgbClr val="C2C2C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  <a:p>
                      <a:pPr algn="ctr" fontAlgn="t"/>
                      <a:r>
                        <a:rPr lang="en-US" altLang="zh-TW" sz="2400" b="1" dirty="0" smtClean="0">
                          <a:solidFill>
                            <a:srgbClr val="C2C2C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10119" marR="10119" marT="5060" marB="5060">
                    <a:lnL>
                      <a:noFill/>
                    </a:lnL>
                    <a:lnR w="9525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print(</a:t>
                      </a:r>
                      <a:r>
                        <a:rPr lang="en-US" sz="2400" b="1" dirty="0" err="1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model.</a:t>
                      </a:r>
                      <a:r>
                        <a:rPr lang="en-US" altLang="zh-TW" sz="2400" b="1" kern="1200" dirty="0" err="1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state_dict</a:t>
                      </a:r>
                      <a:r>
                        <a:rPr lang="en-US" sz="2400" b="1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())　</a:t>
                      </a:r>
                      <a:r>
                        <a:rPr lang="zh-TW" altLang="en-US" sz="2400" b="1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                            </a:t>
                      </a:r>
                      <a:r>
                        <a:rPr lang="en-US" sz="2400" b="1" dirty="0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# </a:t>
                      </a:r>
                      <a:r>
                        <a:rPr lang="zh-TW" altLang="en-US" sz="2400" b="1" dirty="0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查看模型</a:t>
                      </a:r>
                      <a:r>
                        <a:rPr lang="en-US" altLang="zh-TW" sz="2400" b="1" kern="1200" dirty="0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model</a:t>
                      </a:r>
                      <a:r>
                        <a:rPr lang="zh-TW" altLang="en-US" sz="2400" b="1" kern="1200" dirty="0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的參數</a:t>
                      </a:r>
                      <a:endParaRPr lang="en-US" altLang="zh-TW" sz="2400" b="1" kern="1200" dirty="0" smtClean="0">
                        <a:solidFill>
                          <a:srgbClr val="00B0F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 err="1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model.cpu</a:t>
                      </a:r>
                      <a:r>
                        <a:rPr lang="en-US" altLang="zh-TW" sz="2400" b="1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                                                                     </a:t>
                      </a:r>
                      <a:r>
                        <a:rPr lang="en-US" altLang="zh-TW" sz="2400" b="1" dirty="0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# </a:t>
                      </a:r>
                      <a:r>
                        <a:rPr lang="zh-TW" altLang="en-US" sz="2400" b="1" dirty="0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將模型轉到</a:t>
                      </a:r>
                      <a:r>
                        <a:rPr lang="en-US" altLang="zh-TW" sz="2400" b="1" dirty="0" err="1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cpu</a:t>
                      </a:r>
                      <a:endParaRPr lang="en-US" altLang="zh-TW" sz="2400" b="1" kern="1200" dirty="0" smtClean="0">
                        <a:solidFill>
                          <a:srgbClr val="00B0F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kern="1200" dirty="0" err="1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torch.save</a:t>
                      </a:r>
                      <a:r>
                        <a:rPr lang="en-US" altLang="zh-TW" sz="2400" b="1" kern="1200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en-US" altLang="zh-TW" sz="2400" b="1" kern="1200" dirty="0" err="1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model.state_dict</a:t>
                      </a:r>
                      <a:r>
                        <a:rPr lang="en-US" altLang="zh-TW" sz="2400" b="1" kern="1200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(), “</a:t>
                      </a:r>
                      <a:r>
                        <a:rPr lang="zh-TW" altLang="en-US" sz="2400" b="1" kern="1200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檔案名稱</a:t>
                      </a:r>
                      <a:r>
                        <a:rPr lang="en-US" altLang="zh-TW" sz="2400" b="1" kern="1200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.</a:t>
                      </a:r>
                      <a:r>
                        <a:rPr lang="en-US" altLang="zh-TW" sz="2400" b="1" kern="1200" dirty="0" err="1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pth</a:t>
                      </a:r>
                      <a:r>
                        <a:rPr lang="en-US" altLang="zh-TW" sz="2400" b="1" kern="1200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”)</a:t>
                      </a:r>
                      <a:r>
                        <a:rPr lang="en-US" altLang="zh-TW" sz="2400" b="1" dirty="0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# </a:t>
                      </a:r>
                      <a:r>
                        <a:rPr lang="zh-TW" altLang="en-US" sz="2400" b="1" dirty="0" smtClean="0">
                          <a:solidFill>
                            <a:srgbClr val="00B0F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儲存模型參數</a:t>
                      </a:r>
                      <a:endParaRPr lang="en-US" altLang="zh-TW" sz="2400" b="1" kern="1200" dirty="0" smtClean="0">
                        <a:solidFill>
                          <a:srgbClr val="00B0F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0119" marR="10119" marT="5060" marB="5060">
                    <a:lnL w="9525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691744"/>
                  </a:ext>
                </a:extLst>
              </a:tr>
            </a:tbl>
          </a:graphicData>
        </a:graphic>
      </p:graphicFrame>
      <p:grpSp>
        <p:nvGrpSpPr>
          <p:cNvPr id="10" name="群組 9"/>
          <p:cNvGrpSpPr/>
          <p:nvPr/>
        </p:nvGrpSpPr>
        <p:grpSpPr>
          <a:xfrm>
            <a:off x="2433712" y="126612"/>
            <a:ext cx="7498080" cy="560398"/>
            <a:chOff x="104931" y="122092"/>
            <a:chExt cx="4166445" cy="659567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" name="綵帶 (向上) 10"/>
            <p:cNvSpPr/>
            <p:nvPr/>
          </p:nvSpPr>
          <p:spPr>
            <a:xfrm>
              <a:off x="104931" y="122092"/>
              <a:ext cx="4166445" cy="659567"/>
            </a:xfrm>
            <a:prstGeom prst="ribbon2">
              <a:avLst>
                <a:gd name="adj1" fmla="val 5303"/>
                <a:gd name="adj2" fmla="val 75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768295" y="149055"/>
              <a:ext cx="2940258" cy="6158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訓練結果的儲存</a:t>
              </a:r>
              <a:endPara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70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389066"/>
            <a:ext cx="38728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高雄女中新興科技區域推廣中心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63890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45233" y="825086"/>
            <a:ext cx="1148598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我們只有儲存模型的參數，沒有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儲存整個模型的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結構，首先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還是要宣告 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，但最好在</a:t>
            </a:r>
            <a:r>
              <a:rPr lang="en-US" altLang="zh-TW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模式下。</a:t>
            </a:r>
            <a:endParaRPr lang="en-US" altLang="zh-TW" sz="2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TW" sz="2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再改用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儲存的 </a:t>
            </a:r>
            <a:r>
              <a:rPr lang="en-US" altLang="zh-TW" sz="2400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state_dict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參數代替原本初始的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參數。</a:t>
            </a:r>
            <a:endParaRPr lang="en-US" altLang="zh-TW" sz="2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TW" sz="2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成功載入參數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後，如果有必要再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將模型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改成</a:t>
            </a:r>
            <a:r>
              <a:rPr lang="en-US" altLang="zh-TW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GPU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的運算模式。</a:t>
            </a:r>
            <a:endParaRPr lang="en-US" altLang="zh-TW" sz="2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TW" sz="2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TW" sz="2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TW" sz="2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TW" sz="2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TW" sz="2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811099" y="3248432"/>
          <a:ext cx="10844809" cy="836457"/>
        </p:xfrm>
        <a:graphic>
          <a:graphicData uri="http://schemas.openxmlformats.org/drawingml/2006/table">
            <a:tbl>
              <a:tblPr/>
              <a:tblGrid>
                <a:gridCol w="388090">
                  <a:extLst>
                    <a:ext uri="{9D8B030D-6E8A-4147-A177-3AD203B41FA5}">
                      <a16:colId xmlns:a16="http://schemas.microsoft.com/office/drawing/2014/main" val="3183438575"/>
                    </a:ext>
                  </a:extLst>
                </a:gridCol>
                <a:gridCol w="10456719">
                  <a:extLst>
                    <a:ext uri="{9D8B030D-6E8A-4147-A177-3AD203B41FA5}">
                      <a16:colId xmlns:a16="http://schemas.microsoft.com/office/drawing/2014/main" val="1112374294"/>
                    </a:ext>
                  </a:extLst>
                </a:gridCol>
              </a:tblGrid>
              <a:tr h="83645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2400" b="1" dirty="0" smtClean="0">
                          <a:solidFill>
                            <a:srgbClr val="C2C2C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  <a:p>
                      <a:pPr algn="ctr" fontAlgn="t"/>
                      <a:r>
                        <a:rPr lang="en-US" altLang="zh-TW" sz="2400" b="1" dirty="0" smtClean="0">
                          <a:solidFill>
                            <a:srgbClr val="C2C2C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10119" marR="10119" marT="5060" marB="5060">
                    <a:lnL>
                      <a:noFill/>
                    </a:lnL>
                    <a:lnR w="9525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kern="1200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model2.load_state_dict(</a:t>
                      </a:r>
                      <a:r>
                        <a:rPr lang="en-US" altLang="zh-TW" sz="2400" b="1" kern="1200" dirty="0" err="1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torch.load</a:t>
                      </a:r>
                      <a:r>
                        <a:rPr lang="en-US" altLang="zh-TW" sz="2400" b="1" kern="1200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(“</a:t>
                      </a:r>
                      <a:r>
                        <a:rPr lang="zh-TW" altLang="en-US" sz="2400" b="1" kern="1200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檔案名稱</a:t>
                      </a:r>
                      <a:r>
                        <a:rPr lang="en-US" altLang="zh-TW" sz="2400" b="1" kern="1200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.</a:t>
                      </a:r>
                      <a:r>
                        <a:rPr lang="en-US" altLang="zh-TW" sz="2400" b="1" kern="1200" dirty="0" err="1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pth</a:t>
                      </a:r>
                      <a:r>
                        <a:rPr lang="en-US" altLang="zh-TW" sz="2400" b="1" kern="1200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”))</a:t>
                      </a:r>
                    </a:p>
                    <a:p>
                      <a:r>
                        <a:rPr lang="en-US" altLang="zh-TW" sz="2400" b="1" kern="1200" dirty="0" smtClean="0">
                          <a:solidFill>
                            <a:srgbClr val="F4BB1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model2.to(device)</a:t>
                      </a:r>
                      <a:endParaRPr lang="en-US" altLang="zh-TW" sz="2400" b="1" kern="1200" dirty="0">
                        <a:solidFill>
                          <a:srgbClr val="F4BB15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0119" marR="10119" marT="5060" marB="5060">
                    <a:lnL w="9525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691744"/>
                  </a:ext>
                </a:extLst>
              </a:tr>
            </a:tbl>
          </a:graphicData>
        </a:graphic>
      </p:graphicFrame>
      <p:grpSp>
        <p:nvGrpSpPr>
          <p:cNvPr id="10" name="群組 9"/>
          <p:cNvGrpSpPr/>
          <p:nvPr/>
        </p:nvGrpSpPr>
        <p:grpSpPr>
          <a:xfrm>
            <a:off x="2433712" y="126612"/>
            <a:ext cx="7498080" cy="560398"/>
            <a:chOff x="104931" y="122092"/>
            <a:chExt cx="4166445" cy="659567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" name="綵帶 (向上) 10"/>
            <p:cNvSpPr/>
            <p:nvPr/>
          </p:nvSpPr>
          <p:spPr>
            <a:xfrm>
              <a:off x="104931" y="122092"/>
              <a:ext cx="4166445" cy="659567"/>
            </a:xfrm>
            <a:prstGeom prst="ribbon2">
              <a:avLst>
                <a:gd name="adj1" fmla="val 5303"/>
                <a:gd name="adj2" fmla="val 75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768295" y="149055"/>
              <a:ext cx="2940258" cy="6158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載入之前的訓練結果</a:t>
              </a:r>
              <a:endPara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784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389066"/>
            <a:ext cx="38728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高雄女中新興科技區域推廣中心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63890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資料庫圖表 3"/>
          <p:cNvGraphicFramePr/>
          <p:nvPr>
            <p:extLst/>
          </p:nvPr>
        </p:nvGraphicFramePr>
        <p:xfrm>
          <a:off x="1196409" y="752030"/>
          <a:ext cx="10519873" cy="5554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弧形向右箭號 17"/>
          <p:cNvSpPr/>
          <p:nvPr/>
        </p:nvSpPr>
        <p:spPr>
          <a:xfrm flipV="1">
            <a:off x="478564" y="2914115"/>
            <a:ext cx="717845" cy="23496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2644726" y="109902"/>
            <a:ext cx="7385539" cy="560398"/>
            <a:chOff x="104931" y="122092"/>
            <a:chExt cx="4166445" cy="659567"/>
          </a:xfrm>
        </p:grpSpPr>
        <p:sp>
          <p:nvSpPr>
            <p:cNvPr id="9" name="綵帶 (向上) 8"/>
            <p:cNvSpPr/>
            <p:nvPr/>
          </p:nvSpPr>
          <p:spPr>
            <a:xfrm>
              <a:off x="104931" y="122092"/>
              <a:ext cx="4166445" cy="659567"/>
            </a:xfrm>
            <a:prstGeom prst="ribbon2">
              <a:avLst>
                <a:gd name="adj1" fmla="val 5303"/>
                <a:gd name="adj2" fmla="val 70628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783929" y="198728"/>
              <a:ext cx="2908112" cy="543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457200" algn="ctr"/>
              <a:r>
                <a:rPr lang="zh-TW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神經網路模型的訓練流程</a:t>
              </a:r>
              <a:endParaRPr lang="zh-TW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06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389066"/>
            <a:ext cx="38728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高雄女中新興科技區域推廣中心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63890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62" y="2185629"/>
            <a:ext cx="10819063" cy="36469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群組 9"/>
          <p:cNvGrpSpPr/>
          <p:nvPr/>
        </p:nvGrpSpPr>
        <p:grpSpPr>
          <a:xfrm>
            <a:off x="1874639" y="227771"/>
            <a:ext cx="9000000" cy="575495"/>
            <a:chOff x="104931" y="104323"/>
            <a:chExt cx="4166445" cy="677336"/>
          </a:xfrm>
        </p:grpSpPr>
        <p:sp>
          <p:nvSpPr>
            <p:cNvPr id="11" name="綵帶 (向上) 10"/>
            <p:cNvSpPr/>
            <p:nvPr/>
          </p:nvSpPr>
          <p:spPr>
            <a:xfrm>
              <a:off x="104931" y="122092"/>
              <a:ext cx="4166445" cy="659567"/>
            </a:xfrm>
            <a:prstGeom prst="ribbon2">
              <a:avLst>
                <a:gd name="adj1" fmla="val 5303"/>
                <a:gd name="adj2" fmla="val 75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62812" y="104323"/>
              <a:ext cx="3105733" cy="615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/>
              <a:r>
                <a:rPr lang="zh-TW" altLang="zh-TW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什麼</a:t>
              </a:r>
              <a:r>
                <a:rPr lang="zh-TW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</a:t>
              </a:r>
              <a:r>
                <a:rPr lang="zh-TW" altLang="en-US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人工</a:t>
              </a:r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類</a:t>
              </a:r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神經</a:t>
              </a:r>
              <a:r>
                <a:rPr lang="zh-TW" altLang="zh-TW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網路</a:t>
              </a:r>
              <a:r>
                <a:rPr lang="x-none" altLang="zh-TW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?</a:t>
              </a:r>
              <a:endPara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6978" y="1028955"/>
            <a:ext cx="109978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TW" altLang="en-US" sz="2400" b="1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人工</a:t>
            </a:r>
            <a:r>
              <a:rPr lang="en-US" altLang="zh-TW" sz="2400" b="1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zh-TW" sz="2400" b="1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類</a:t>
            </a:r>
            <a:r>
              <a:rPr lang="en-US" altLang="zh-TW" sz="2400" b="1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zh-TW" sz="2400" b="1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神經</a:t>
            </a:r>
            <a:r>
              <a:rPr lang="zh-TW" altLang="zh-TW" sz="2400" b="1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網路</a:t>
            </a:r>
            <a:r>
              <a:rPr lang="en-US" altLang="zh-TW" sz="2400" b="1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(Artificial Neural Network</a:t>
            </a:r>
            <a:r>
              <a:rPr lang="zh-TW" altLang="zh-TW" sz="2400" b="1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en-US" altLang="zh-TW" sz="2400" b="1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ANN)</a:t>
            </a:r>
            <a:r>
              <a:rPr lang="zh-TW" altLang="zh-TW" sz="2400" b="1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：模仿人腦神經網路的連結和處理功能，透過學習後可以模仿人腦的某種功能，或建立輸入和輸出間的正確關係</a:t>
            </a:r>
            <a:r>
              <a:rPr lang="zh-TW" altLang="zh-TW" sz="2400" b="1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zh-TW" altLang="zh-TW" sz="1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14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389066"/>
            <a:ext cx="38728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高雄女中新興科技區域推廣中心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63890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355;p23"/>
          <p:cNvSpPr/>
          <p:nvPr/>
        </p:nvSpPr>
        <p:spPr>
          <a:xfrm>
            <a:off x="3560063" y="121354"/>
            <a:ext cx="8214841" cy="53516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B61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利用多層感知器</a:t>
            </a:r>
            <a:r>
              <a:rPr lang="en-US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(MLP)</a:t>
            </a:r>
            <a:r>
              <a: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處理非線性分類</a:t>
            </a:r>
            <a:r>
              <a:rPr lang="en-US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XOR</a:t>
            </a:r>
            <a:r>
              <a: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04931" y="121354"/>
            <a:ext cx="3455134" cy="569762"/>
            <a:chOff x="104930" y="121340"/>
            <a:chExt cx="5021705" cy="660319"/>
          </a:xfrm>
        </p:grpSpPr>
        <p:sp>
          <p:nvSpPr>
            <p:cNvPr id="12" name="綵帶 (向上) 11"/>
            <p:cNvSpPr/>
            <p:nvPr/>
          </p:nvSpPr>
          <p:spPr>
            <a:xfrm>
              <a:off x="104930" y="122092"/>
              <a:ext cx="5021705" cy="659567"/>
            </a:xfrm>
            <a:prstGeom prst="ribbon2">
              <a:avLst>
                <a:gd name="adj1" fmla="val 5303"/>
                <a:gd name="adj2" fmla="val 70628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794477" y="121340"/>
              <a:ext cx="3642609" cy="606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實作</a:t>
              </a:r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4-1</a:t>
              </a:r>
              <a:endPara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04931" y="834265"/>
            <a:ext cx="116699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感知器被提出的初期，之所以沒被重視很重要的原因之一是連簡單的</a:t>
            </a:r>
            <a:r>
              <a:rPr lang="en-US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XOR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問題都沒辦法處理。</a:t>
            </a:r>
            <a:endParaRPr lang="zh-TW" altLang="zh-TW" sz="24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sz="2400" b="1" dirty="0">
                <a:latin typeface="微軟正黑體" panose="020B0604030504040204" pitchFamily="34" charset="-120"/>
                <a:ea typeface="新細明體" panose="02020500000000000000" pitchFamily="18" charset="-120"/>
                <a:cs typeface="Arial" panose="020B0604020202020204" pitchFamily="34" charset="0"/>
              </a:rPr>
              <a:t>XOR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問題是一個非線性分類問題，必須用多層感知器來處理。</a:t>
            </a:r>
            <a:endParaRPr lang="zh-TW" altLang="zh-TW" sz="2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7506220" y="5539126"/>
            <a:ext cx="34139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7520734" y="2753012"/>
            <a:ext cx="0" cy="27861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7397362" y="5372212"/>
            <a:ext cx="3048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9705133" y="3209583"/>
            <a:ext cx="3048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7397362" y="320958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9705133" y="537221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795019" y="2137662"/>
                <a:ext cx="15094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019" y="2137662"/>
                <a:ext cx="1509486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10393756" y="5154926"/>
                <a:ext cx="15094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756" y="5154926"/>
                <a:ext cx="150948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250542" y="5554161"/>
                <a:ext cx="15094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542" y="5554161"/>
                <a:ext cx="150948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9654139" y="5544848"/>
                <a:ext cx="15094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139" y="5544848"/>
                <a:ext cx="150948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9639013" y="2753012"/>
                <a:ext cx="15094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013" y="2753012"/>
                <a:ext cx="150948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6203673" y="2809676"/>
                <a:ext cx="15094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673" y="2809676"/>
                <a:ext cx="150948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1307092" y="2948329"/>
          <a:ext cx="4194630" cy="2781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210">
                  <a:extLst>
                    <a:ext uri="{9D8B030D-6E8A-4147-A177-3AD203B41FA5}">
                      <a16:colId xmlns:a16="http://schemas.microsoft.com/office/drawing/2014/main" val="2005293671"/>
                    </a:ext>
                  </a:extLst>
                </a:gridCol>
                <a:gridCol w="1398210">
                  <a:extLst>
                    <a:ext uri="{9D8B030D-6E8A-4147-A177-3AD203B41FA5}">
                      <a16:colId xmlns:a16="http://schemas.microsoft.com/office/drawing/2014/main" val="4140192614"/>
                    </a:ext>
                  </a:extLst>
                </a:gridCol>
                <a:gridCol w="1398210">
                  <a:extLst>
                    <a:ext uri="{9D8B030D-6E8A-4147-A177-3AD203B41FA5}">
                      <a16:colId xmlns:a16="http://schemas.microsoft.com/office/drawing/2014/main" val="3774888452"/>
                    </a:ext>
                  </a:extLst>
                </a:gridCol>
              </a:tblGrid>
              <a:tr h="7092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r>
                        <a:rPr lang="en-US" altLang="zh-TW" sz="2800" b="1" baseline="-25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800" b="1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2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r>
                        <a:rPr lang="en-US" altLang="zh-TW" sz="2800" b="1" baseline="-25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2800" b="1" baseline="-250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37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582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48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66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6830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2702213" y="2255832"/>
                <a:ext cx="1509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0" smtClean="0">
                          <a:latin typeface="Cambria Math" panose="02040503050406030204" pitchFamily="18" charset="0"/>
                        </a:rPr>
                        <m:t>𝐗𝐎𝐑</m:t>
                      </m:r>
                    </m:oMath>
                  </m:oMathPara>
                </a14:m>
                <a:endPara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213" y="2255832"/>
                <a:ext cx="150948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52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389066"/>
            <a:ext cx="38728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高雄女中新興科技區域推廣中心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63890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566" y="726961"/>
            <a:ext cx="5404338" cy="5261996"/>
          </a:xfrm>
          <a:prstGeom prst="rect">
            <a:avLst/>
          </a:prstGeom>
        </p:spPr>
      </p:pic>
      <p:sp>
        <p:nvSpPr>
          <p:cNvPr id="8" name="Google Shape;355;p23"/>
          <p:cNvSpPr/>
          <p:nvPr/>
        </p:nvSpPr>
        <p:spPr>
          <a:xfrm>
            <a:off x="3560063" y="121354"/>
            <a:ext cx="8214841" cy="53516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B61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利用多層感知器</a:t>
            </a:r>
            <a:r>
              <a:rPr lang="en-US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(MLP)</a:t>
            </a:r>
            <a:r>
              <a: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處理非線性分類</a:t>
            </a:r>
            <a:r>
              <a:rPr lang="en-US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XOR</a:t>
            </a:r>
            <a:r>
              <a: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104931" y="121354"/>
            <a:ext cx="3455134" cy="569762"/>
            <a:chOff x="104930" y="121340"/>
            <a:chExt cx="5021705" cy="660319"/>
          </a:xfrm>
        </p:grpSpPr>
        <p:sp>
          <p:nvSpPr>
            <p:cNvPr id="11" name="綵帶 (向上) 10"/>
            <p:cNvSpPr/>
            <p:nvPr/>
          </p:nvSpPr>
          <p:spPr>
            <a:xfrm>
              <a:off x="104930" y="122092"/>
              <a:ext cx="5021705" cy="659567"/>
            </a:xfrm>
            <a:prstGeom prst="ribbon2">
              <a:avLst>
                <a:gd name="adj1" fmla="val 5303"/>
                <a:gd name="adj2" fmla="val 70628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794477" y="121340"/>
              <a:ext cx="3642609" cy="606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實作</a:t>
              </a:r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4-1</a:t>
              </a:r>
              <a:endPara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12063" y="1210461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"/>
            </a:pPr>
            <a:r>
              <a:rPr lang="zh-TW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建立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一個多層感知器</a:t>
            </a:r>
            <a:r>
              <a:rPr lang="en-US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(MLP)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：輸入層有</a:t>
            </a:r>
            <a:r>
              <a:rPr lang="en-US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個</a:t>
            </a:r>
            <a:r>
              <a:rPr lang="zh-TW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節點，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隱藏層有</a:t>
            </a:r>
            <a:r>
              <a:rPr lang="en-US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個節點，輸出層有</a:t>
            </a:r>
            <a:r>
              <a:rPr lang="en-US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個節點</a:t>
            </a:r>
            <a:r>
              <a:rPr lang="zh-TW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2400" b="1" dirty="0" smtClean="0"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"/>
            </a:pPr>
            <a:endParaRPr lang="zh-TW" altLang="zh-TW" sz="24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"/>
            </a:pP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隱藏層的激活函數使用</a:t>
            </a:r>
            <a:r>
              <a:rPr lang="en-US" altLang="zh-TW" sz="2400" b="1" dirty="0" err="1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Relu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，輸出層的</a:t>
            </a:r>
            <a:r>
              <a:rPr lang="en-US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激活函數使用</a:t>
            </a:r>
            <a:r>
              <a:rPr lang="en-US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Sigmoid</a:t>
            </a:r>
            <a:r>
              <a:rPr lang="zh-TW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2400" b="1" dirty="0" smtClean="0"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"/>
            </a:pPr>
            <a:endParaRPr lang="zh-TW" altLang="zh-TW" sz="24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利用訓練完成的多層感知器</a:t>
            </a:r>
            <a:r>
              <a:rPr lang="en-US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(MLP)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en-US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畫出分類的決策邊界等高線。</a:t>
            </a:r>
            <a:r>
              <a:rPr lang="zh-TW" altLang="zh-TW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TW" altLang="zh-TW" sz="2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5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389066"/>
            <a:ext cx="38728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高雄女中新興科技區域推廣中心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679160"/>
              </p:ext>
            </p:extLst>
          </p:nvPr>
        </p:nvGraphicFramePr>
        <p:xfrm>
          <a:off x="153988" y="669925"/>
          <a:ext cx="12274550" cy="592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6" name="文件" r:id="rId3" imgW="12209936" imgH="5708250" progId="Word.Document.12">
                  <p:embed/>
                </p:oleObj>
              </mc:Choice>
              <mc:Fallback>
                <p:oleObj name="文件" r:id="rId3" imgW="12209936" imgH="5708250" progId="Word.Document.12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988" y="669925"/>
                        <a:ext cx="12274550" cy="592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線接點 5"/>
          <p:cNvCxnSpPr/>
          <p:nvPr/>
        </p:nvCxnSpPr>
        <p:spPr>
          <a:xfrm>
            <a:off x="0" y="63890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355;p23"/>
          <p:cNvSpPr/>
          <p:nvPr/>
        </p:nvSpPr>
        <p:spPr>
          <a:xfrm>
            <a:off x="3560064" y="121354"/>
            <a:ext cx="7822144" cy="53516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B61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神經網路</a:t>
            </a:r>
            <a:r>
              <a:rPr lang="zh-TW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</a:t>
            </a:r>
            <a:r>
              <a: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波士頓的房價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104931" y="121354"/>
            <a:ext cx="3455134" cy="569762"/>
            <a:chOff x="104930" y="121340"/>
            <a:chExt cx="5021705" cy="660319"/>
          </a:xfrm>
        </p:grpSpPr>
        <p:sp>
          <p:nvSpPr>
            <p:cNvPr id="10" name="綵帶 (向上) 9"/>
            <p:cNvSpPr/>
            <p:nvPr/>
          </p:nvSpPr>
          <p:spPr>
            <a:xfrm>
              <a:off x="104930" y="122092"/>
              <a:ext cx="5021705" cy="659567"/>
            </a:xfrm>
            <a:prstGeom prst="ribbon2">
              <a:avLst>
                <a:gd name="adj1" fmla="val 5303"/>
                <a:gd name="adj2" fmla="val 70628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794477" y="121340"/>
              <a:ext cx="3642609" cy="606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實作</a:t>
              </a:r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4-2</a:t>
              </a:r>
              <a:endPara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53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389066"/>
            <a:ext cx="38728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高雄女中新興科技區域推廣中心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63890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65" y="1877725"/>
            <a:ext cx="8159172" cy="4521961"/>
          </a:xfrm>
          <a:prstGeom prst="rect">
            <a:avLst/>
          </a:prstGeom>
        </p:spPr>
      </p:pic>
      <p:sp>
        <p:nvSpPr>
          <p:cNvPr id="9" name="Google Shape;355;p23"/>
          <p:cNvSpPr/>
          <p:nvPr/>
        </p:nvSpPr>
        <p:spPr>
          <a:xfrm>
            <a:off x="3560064" y="121354"/>
            <a:ext cx="7822144" cy="53516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B61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神經網路</a:t>
            </a:r>
            <a:r>
              <a:rPr lang="zh-TW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</a:t>
            </a:r>
            <a:r>
              <a: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波士頓的房價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104931" y="121354"/>
            <a:ext cx="3455134" cy="569762"/>
            <a:chOff x="104930" y="121340"/>
            <a:chExt cx="5021705" cy="660319"/>
          </a:xfrm>
        </p:grpSpPr>
        <p:sp>
          <p:nvSpPr>
            <p:cNvPr id="11" name="綵帶 (向上) 10"/>
            <p:cNvSpPr/>
            <p:nvPr/>
          </p:nvSpPr>
          <p:spPr>
            <a:xfrm>
              <a:off x="104930" y="122092"/>
              <a:ext cx="5021705" cy="659567"/>
            </a:xfrm>
            <a:prstGeom prst="ribbon2">
              <a:avLst>
                <a:gd name="adj1" fmla="val 5303"/>
                <a:gd name="adj2" fmla="val 70628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794477" y="121340"/>
              <a:ext cx="3642609" cy="606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實作</a:t>
              </a:r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4-2</a:t>
              </a:r>
              <a:endPara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71164" y="790826"/>
            <a:ext cx="116802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"/>
            </a:pPr>
            <a:r>
              <a:rPr lang="zh-TW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建立一個</a:t>
            </a:r>
            <a:r>
              <a:rPr lang="zh-TW" altLang="en-US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神經網路</a:t>
            </a:r>
            <a:r>
              <a:rPr lang="zh-TW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輸入層有</a:t>
            </a:r>
            <a:r>
              <a:rPr lang="en-US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13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個節點，隱藏</a:t>
            </a:r>
            <a:r>
              <a:rPr lang="zh-TW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層</a:t>
            </a:r>
            <a:r>
              <a:rPr lang="zh-TW" altLang="en-US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數、</a:t>
            </a:r>
            <a:r>
              <a:rPr lang="zh-TW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節點</a:t>
            </a:r>
            <a:r>
              <a:rPr lang="zh-TW" altLang="en-US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數自訂</a:t>
            </a:r>
            <a:r>
              <a:rPr lang="zh-TW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輸出層</a:t>
            </a:r>
            <a:r>
              <a:rPr lang="zh-TW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有</a:t>
            </a:r>
            <a:r>
              <a:rPr lang="en-US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個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節點。</a:t>
            </a:r>
            <a:endParaRPr lang="zh-TW" altLang="zh-TW" sz="24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"/>
            </a:pP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將資料集分成訓練資料集</a:t>
            </a:r>
            <a:r>
              <a:rPr lang="en-US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400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筆，其它為驗證資料集。</a:t>
            </a:r>
            <a:endParaRPr lang="zh-TW" altLang="zh-TW" sz="24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"/>
            </a:pP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利用訓練完成</a:t>
            </a:r>
            <a:r>
              <a:rPr lang="zh-TW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zh-TW" altLang="en-US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神經網路</a:t>
            </a:r>
            <a:r>
              <a:rPr lang="zh-TW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，預測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驗證資料集中房屋的價格，畫</a:t>
            </a:r>
            <a:r>
              <a:rPr lang="zh-TW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出和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實際值的比較關係圖。</a:t>
            </a:r>
            <a:endParaRPr lang="zh-TW" altLang="zh-TW" sz="2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94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389066"/>
            <a:ext cx="38728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高雄女中新興科技區域推廣中心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63890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355;p23"/>
          <p:cNvSpPr/>
          <p:nvPr/>
        </p:nvSpPr>
        <p:spPr>
          <a:xfrm>
            <a:off x="3560063" y="121354"/>
            <a:ext cx="8198799" cy="53516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B61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神經網路處理鳶尾花多元分類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104931" y="121354"/>
            <a:ext cx="3455134" cy="569762"/>
            <a:chOff x="104930" y="121340"/>
            <a:chExt cx="5021705" cy="660319"/>
          </a:xfrm>
        </p:grpSpPr>
        <p:sp>
          <p:nvSpPr>
            <p:cNvPr id="10" name="綵帶 (向上) 9"/>
            <p:cNvSpPr/>
            <p:nvPr/>
          </p:nvSpPr>
          <p:spPr>
            <a:xfrm>
              <a:off x="104930" y="122092"/>
              <a:ext cx="5021705" cy="659567"/>
            </a:xfrm>
            <a:prstGeom prst="ribbon2">
              <a:avLst>
                <a:gd name="adj1" fmla="val 5303"/>
                <a:gd name="adj2" fmla="val 70628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794477" y="121340"/>
              <a:ext cx="3642609" cy="606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實作</a:t>
              </a:r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4-3</a:t>
              </a:r>
              <a:endPara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04931" y="918194"/>
            <a:ext cx="115021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TW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建立一個</a:t>
            </a:r>
            <a:r>
              <a:rPr lang="zh-TW" altLang="en-US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神經網路</a:t>
            </a:r>
            <a:r>
              <a:rPr lang="zh-TW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輸入層有</a:t>
            </a:r>
            <a:r>
              <a:rPr lang="en-US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個節點，隱藏</a:t>
            </a:r>
            <a:r>
              <a:rPr lang="zh-TW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層</a:t>
            </a:r>
            <a:r>
              <a:rPr lang="zh-TW" altLang="en-US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數、</a:t>
            </a:r>
            <a:r>
              <a:rPr lang="zh-TW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節點</a:t>
            </a:r>
            <a:r>
              <a:rPr lang="zh-TW" altLang="en-US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數自訂</a:t>
            </a:r>
            <a:r>
              <a:rPr lang="zh-TW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輸出層有</a:t>
            </a:r>
            <a:r>
              <a:rPr lang="en-US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個節點。</a:t>
            </a:r>
            <a:endParaRPr lang="zh-TW" altLang="zh-TW" sz="24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隱藏層的激活函數使用</a:t>
            </a:r>
            <a:r>
              <a:rPr lang="en-US" altLang="zh-TW" sz="2400" b="1" dirty="0" err="1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Relu</a:t>
            </a:r>
            <a:endParaRPr lang="zh-TW" altLang="zh-TW" sz="24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TW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數據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集分割為前</a:t>
            </a:r>
            <a:r>
              <a:rPr lang="en-US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70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筆為訓練資料，後面剩下為驗證資料。</a:t>
            </a:r>
            <a:endParaRPr lang="zh-TW" altLang="zh-TW" sz="24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利用訓練完成</a:t>
            </a:r>
            <a:r>
              <a:rPr lang="zh-TW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zh-TW" altLang="en-US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神經網路</a:t>
            </a:r>
            <a:r>
              <a:rPr lang="zh-TW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以驗證資料集驗證其準確度。</a:t>
            </a:r>
            <a:endParaRPr lang="zh-TW" altLang="zh-TW" sz="2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91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389066"/>
            <a:ext cx="38728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高雄女中新興科技區域推廣中心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63890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881975"/>
              </p:ext>
            </p:extLst>
          </p:nvPr>
        </p:nvGraphicFramePr>
        <p:xfrm>
          <a:off x="8847884" y="2326105"/>
          <a:ext cx="3146388" cy="278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10" name="文件" r:id="rId3" imgW="1353098" imgH="1199630" progId="Word.Document.12">
                  <p:embed/>
                </p:oleObj>
              </mc:Choice>
              <mc:Fallback>
                <p:oleObj name="文件" r:id="rId3" imgW="1353098" imgH="1199630" progId="Word.Document.12">
                  <p:embed/>
                  <p:pic>
                    <p:nvPicPr>
                      <p:cNvPr id="9" name="物件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47884" y="2326105"/>
                        <a:ext cx="3146388" cy="278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881319"/>
              </p:ext>
            </p:extLst>
          </p:nvPr>
        </p:nvGraphicFramePr>
        <p:xfrm>
          <a:off x="0" y="5709285"/>
          <a:ext cx="11994272" cy="1148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11" name="文件" r:id="rId5" imgW="5752180" imgH="559611" progId="Word.Document.12">
                  <p:embed/>
                </p:oleObj>
              </mc:Choice>
              <mc:Fallback>
                <p:oleObj name="文件" r:id="rId5" imgW="5752180" imgH="559611" progId="Word.Document.12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5709285"/>
                        <a:ext cx="11994272" cy="1148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向下箭號 1"/>
          <p:cNvSpPr/>
          <p:nvPr/>
        </p:nvSpPr>
        <p:spPr>
          <a:xfrm>
            <a:off x="9608024" y="4967786"/>
            <a:ext cx="818866" cy="7646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8698370" y="5115630"/>
            <a:ext cx="1017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拉平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Google Shape;355;p23"/>
          <p:cNvSpPr/>
          <p:nvPr/>
        </p:nvSpPr>
        <p:spPr>
          <a:xfrm>
            <a:off x="3560063" y="121354"/>
            <a:ext cx="8198799" cy="53516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B61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神經網路處理</a:t>
            </a:r>
            <a:r>
              <a:rPr lang="en-US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MNIST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手寫數字影像辨識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04931" y="121354"/>
            <a:ext cx="3455134" cy="569762"/>
            <a:chOff x="104930" y="121340"/>
            <a:chExt cx="5021705" cy="660319"/>
          </a:xfrm>
        </p:grpSpPr>
        <p:sp>
          <p:nvSpPr>
            <p:cNvPr id="12" name="綵帶 (向上) 11"/>
            <p:cNvSpPr/>
            <p:nvPr/>
          </p:nvSpPr>
          <p:spPr>
            <a:xfrm>
              <a:off x="104930" y="122092"/>
              <a:ext cx="5021705" cy="659567"/>
            </a:xfrm>
            <a:prstGeom prst="ribbon2">
              <a:avLst>
                <a:gd name="adj1" fmla="val 5303"/>
                <a:gd name="adj2" fmla="val 70628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94477" y="121340"/>
              <a:ext cx="3642609" cy="606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實作</a:t>
              </a:r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4-4</a:t>
              </a:r>
              <a:endPara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89205" y="819643"/>
            <a:ext cx="1156965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TW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灰階</a:t>
            </a:r>
            <a:r>
              <a:rPr lang="zh-TW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影像是由許多像素排列而成，每一個像素資料由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8bits</a:t>
            </a:r>
            <a:r>
              <a:rPr lang="zh-TW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組成，能儲存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0(</a:t>
            </a:r>
            <a:r>
              <a:rPr lang="zh-TW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黑色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)~255(</a:t>
            </a:r>
            <a:r>
              <a:rPr lang="zh-TW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白色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)256</a:t>
            </a:r>
            <a:r>
              <a:rPr lang="zh-TW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階的亮暗層次</a:t>
            </a:r>
            <a:r>
              <a:rPr lang="zh-TW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endParaRPr lang="zh-TW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TW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最基礎的影像分類方法是將圖片的像素由上而下，由左而</a:t>
            </a:r>
            <a:r>
              <a:rPr lang="zh-TW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右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將</a:t>
            </a:r>
            <a:r>
              <a:rPr lang="zh-TW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像素資料拉平後，將每個位置的像素點視為資料特徵，</a:t>
            </a:r>
            <a:r>
              <a:rPr lang="zh-TW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入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神經</a:t>
            </a:r>
            <a:r>
              <a:rPr lang="zh-TW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網路</a:t>
            </a:r>
            <a:r>
              <a:rPr lang="zh-TW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的輸入層，再經過隱藏層、輸出層逕行分類</a:t>
            </a:r>
            <a:r>
              <a:rPr lang="zh-TW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endParaRPr lang="zh-TW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TW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上述影像分類方法有所限制：</a:t>
            </a:r>
            <a:endParaRPr lang="zh-TW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TW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影像必須位於圖片的中央位置。</a:t>
            </a:r>
            <a:endParaRPr lang="zh-TW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TW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圖片尺寸不可過大，且僅限灰階</a:t>
            </a:r>
            <a:r>
              <a:rPr lang="zh-TW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以免</a:t>
            </a:r>
            <a:r>
              <a:rPr lang="zh-TW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造成輸入節點過多，難以訓練。</a:t>
            </a:r>
            <a:endParaRPr lang="zh-TW" altLang="zh-TW" sz="24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14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389066"/>
            <a:ext cx="38728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高雄女中新興科技區域推廣中心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63890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221" y="1547082"/>
            <a:ext cx="3683641" cy="3640724"/>
          </a:xfrm>
          <a:prstGeom prst="rect">
            <a:avLst/>
          </a:prstGeom>
        </p:spPr>
      </p:pic>
      <p:sp>
        <p:nvSpPr>
          <p:cNvPr id="8" name="Google Shape;355;p23"/>
          <p:cNvSpPr/>
          <p:nvPr/>
        </p:nvSpPr>
        <p:spPr>
          <a:xfrm>
            <a:off x="3560063" y="121354"/>
            <a:ext cx="8198799" cy="53516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B61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神經網路處理</a:t>
            </a:r>
            <a:r>
              <a: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MNIST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手寫數字影像辨識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104931" y="121354"/>
            <a:ext cx="3455134" cy="569762"/>
            <a:chOff x="104930" y="121340"/>
            <a:chExt cx="5021705" cy="660319"/>
          </a:xfrm>
        </p:grpSpPr>
        <p:sp>
          <p:nvSpPr>
            <p:cNvPr id="11" name="綵帶 (向上) 10"/>
            <p:cNvSpPr/>
            <p:nvPr/>
          </p:nvSpPr>
          <p:spPr>
            <a:xfrm>
              <a:off x="104930" y="122092"/>
              <a:ext cx="5021705" cy="659567"/>
            </a:xfrm>
            <a:prstGeom prst="ribbon2">
              <a:avLst>
                <a:gd name="adj1" fmla="val 5303"/>
                <a:gd name="adj2" fmla="val 70628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794477" y="121340"/>
              <a:ext cx="3642609" cy="606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實作</a:t>
              </a:r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4-4</a:t>
              </a:r>
              <a:endPara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51773" y="888537"/>
            <a:ext cx="11461427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TW" sz="2400" b="1" dirty="0">
                <a:latin typeface="微軟正黑體" panose="020B0604030504040204" pitchFamily="34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MNIST 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是一個手寫數字的圖像資料集，每個圖片大小</a:t>
            </a:r>
            <a:r>
              <a:rPr lang="en-US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長</a:t>
            </a:r>
            <a:r>
              <a:rPr lang="en-US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x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寬</a:t>
            </a:r>
            <a:r>
              <a:rPr lang="en-US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是</a:t>
            </a:r>
            <a:r>
              <a:rPr lang="en-US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28 x 28 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像素</a:t>
            </a:r>
            <a:r>
              <a:rPr lang="zh-TW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zh-TW" altLang="zh-TW" sz="2400" dirty="0" smtClean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檔案</a:t>
            </a:r>
            <a:r>
              <a:rPr lang="en-US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mnist_train.csv</a:t>
            </a:r>
            <a:r>
              <a:rPr lang="zh-TW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包含訓練資料</a:t>
            </a:r>
            <a:r>
              <a:rPr lang="en-US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共</a:t>
            </a:r>
            <a:r>
              <a:rPr lang="en-US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60000</a:t>
            </a:r>
            <a:r>
              <a:rPr lang="zh-TW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筆</a:t>
            </a:r>
            <a:r>
              <a:rPr lang="en-US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br>
              <a:rPr lang="en-US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檔案</a:t>
            </a:r>
            <a:r>
              <a:rPr lang="en-US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mnist_valid.csv</a:t>
            </a:r>
            <a:r>
              <a:rPr lang="zh-TW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包含驗證資料</a:t>
            </a:r>
            <a:r>
              <a:rPr lang="en-US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共</a:t>
            </a:r>
            <a:r>
              <a:rPr lang="en-US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10000</a:t>
            </a:r>
            <a:r>
              <a:rPr lang="zh-TW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筆</a:t>
            </a:r>
            <a:r>
              <a:rPr lang="en-US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zh-TW" altLang="zh-TW" sz="2400" dirty="0" smtClean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檔案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內一列一筆資料，每一筆資料逗號分開</a:t>
            </a:r>
            <a:r>
              <a:rPr lang="en-US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785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欄位</a:t>
            </a:r>
            <a:endParaRPr lang="zh-TW" altLang="zh-TW" sz="24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第</a:t>
            </a:r>
            <a:r>
              <a:rPr lang="en-US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欄為</a:t>
            </a:r>
            <a:r>
              <a:rPr lang="en-US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5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6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8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9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的數字標識</a:t>
            </a:r>
            <a:endParaRPr lang="zh-TW" altLang="zh-TW" sz="24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第</a:t>
            </a:r>
            <a:r>
              <a:rPr lang="en-US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欄</a:t>
            </a:r>
            <a:r>
              <a:rPr lang="en-US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~785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欄為</a:t>
            </a:r>
            <a:r>
              <a:rPr lang="en-US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28X28=784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個像素的灰階數字</a:t>
            </a:r>
            <a:endParaRPr lang="zh-TW" altLang="zh-TW" sz="24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灰階數字由</a:t>
            </a:r>
            <a:r>
              <a:rPr lang="en-US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0~255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依序代表黑到白的深淺</a:t>
            </a:r>
            <a:r>
              <a:rPr lang="zh-TW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程度</a:t>
            </a:r>
            <a:endParaRPr lang="zh-TW" altLang="zh-TW" sz="24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建立</a:t>
            </a:r>
            <a:r>
              <a:rPr lang="zh-TW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一個</a:t>
            </a:r>
            <a:r>
              <a:rPr lang="zh-TW" altLang="en-US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神經網路</a:t>
            </a:r>
            <a:r>
              <a:rPr lang="zh-TW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輸入層有</a:t>
            </a:r>
            <a:r>
              <a:rPr lang="en-US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784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個節點，</a:t>
            </a:r>
            <a:r>
              <a:rPr lang="en-US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隱藏</a:t>
            </a:r>
            <a:r>
              <a:rPr lang="zh-TW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層</a:t>
            </a:r>
            <a:r>
              <a:rPr lang="zh-TW" altLang="en-US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個數、</a:t>
            </a:r>
            <a:r>
              <a:rPr lang="zh-TW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節點</a:t>
            </a:r>
            <a:r>
              <a:rPr lang="zh-TW" altLang="en-US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數自訂</a:t>
            </a:r>
            <a:r>
              <a:rPr lang="zh-TW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輸出層有</a:t>
            </a:r>
            <a:r>
              <a:rPr lang="en-US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個節點。</a:t>
            </a:r>
            <a:endParaRPr lang="zh-TW" altLang="zh-TW" sz="24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隱藏層的激活函數使用</a:t>
            </a:r>
            <a:r>
              <a:rPr lang="en-US" altLang="zh-TW" sz="2400" b="1" dirty="0" err="1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Relu</a:t>
            </a:r>
            <a:endParaRPr lang="zh-TW" altLang="zh-TW" sz="24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利用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訓練完成</a:t>
            </a:r>
            <a:r>
              <a:rPr lang="zh-TW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zh-TW" altLang="en-US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神經網路</a:t>
            </a:r>
            <a:r>
              <a:rPr lang="zh-TW" altLang="zh-TW" sz="24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sz="2400" b="1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以驗證資料集驗證其準確度。</a:t>
            </a:r>
            <a:endParaRPr lang="zh-TW" altLang="zh-TW" sz="2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15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389066"/>
            <a:ext cx="38728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高雄女中新興科技區域推廣中心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63890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70" y="2862168"/>
            <a:ext cx="9860101" cy="33236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群組 9"/>
          <p:cNvGrpSpPr/>
          <p:nvPr/>
        </p:nvGrpSpPr>
        <p:grpSpPr>
          <a:xfrm>
            <a:off x="1810471" y="147561"/>
            <a:ext cx="9000000" cy="575495"/>
            <a:chOff x="104931" y="104323"/>
            <a:chExt cx="4166445" cy="677336"/>
          </a:xfrm>
        </p:grpSpPr>
        <p:sp>
          <p:nvSpPr>
            <p:cNvPr id="11" name="綵帶 (向上) 10"/>
            <p:cNvSpPr/>
            <p:nvPr/>
          </p:nvSpPr>
          <p:spPr>
            <a:xfrm>
              <a:off x="104931" y="122092"/>
              <a:ext cx="4166445" cy="659567"/>
            </a:xfrm>
            <a:prstGeom prst="ribbon2">
              <a:avLst>
                <a:gd name="adj1" fmla="val 5303"/>
                <a:gd name="adj2" fmla="val 75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62812" y="104323"/>
              <a:ext cx="3105733" cy="615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/>
              <a:r>
                <a:rPr lang="zh-TW" altLang="en-US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人工</a:t>
              </a:r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類</a:t>
              </a:r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神經網路</a:t>
              </a:r>
              <a:r>
                <a:rPr lang="zh-TW" altLang="en-US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的構造</a:t>
              </a:r>
              <a:endPara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05262" y="821566"/>
            <a:ext cx="115503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TW" altLang="en-US" sz="2400" b="1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輸入層</a:t>
            </a:r>
            <a:r>
              <a:rPr lang="en-US" altLang="zh-TW" sz="2400" b="1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(1</a:t>
            </a:r>
            <a:r>
              <a:rPr lang="zh-TW" altLang="en-US" sz="2400" b="1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層</a:t>
            </a:r>
            <a:r>
              <a:rPr lang="en-US" altLang="zh-TW" sz="2400" b="1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sz="2400" b="1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：樣本特徵由此輸入，其結點數量等於每個樣本的特徵數量。</a:t>
            </a:r>
            <a:endParaRPr lang="en-US" altLang="zh-TW" sz="2400" b="1" kern="100" dirty="0" smtClean="0"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TW" altLang="en-US" sz="2400" b="1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隱藏</a:t>
            </a:r>
            <a:r>
              <a:rPr lang="zh-TW" altLang="en-US" sz="2400" b="1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層</a:t>
            </a:r>
            <a:r>
              <a:rPr lang="en-US" altLang="zh-TW" sz="2400" b="1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可多層</a:t>
            </a:r>
            <a:r>
              <a:rPr lang="en-US" altLang="zh-TW" sz="2400" b="1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sz="2400" b="1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：層數</a:t>
            </a:r>
            <a:r>
              <a:rPr lang="en-US" altLang="zh-TW" sz="2400" b="1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決定神經網路的深度</a:t>
            </a:r>
            <a:r>
              <a:rPr lang="en-US" altLang="zh-TW" sz="2400" b="1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sz="2400" b="1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和每一層的節點數</a:t>
            </a:r>
            <a:r>
              <a:rPr lang="en-US" altLang="zh-TW" sz="2400" b="1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決定神經網路的寬度</a:t>
            </a:r>
            <a:r>
              <a:rPr lang="en-US" altLang="zh-TW" sz="2400" b="1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sz="2400" b="1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可以自訂，隱藏層的功能是一種特徵工程，每一層都在找一種代表特徵。</a:t>
            </a:r>
            <a:endParaRPr lang="en-US" altLang="zh-TW" sz="2400" b="1" kern="100" dirty="0" smtClean="0"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TW" altLang="en-US" sz="2400" b="1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輸出</a:t>
            </a:r>
            <a:r>
              <a:rPr lang="zh-TW" altLang="en-US" sz="2400" b="1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層</a:t>
            </a:r>
            <a:r>
              <a:rPr lang="en-US" altLang="zh-TW" sz="2400" b="1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(1</a:t>
            </a:r>
            <a:r>
              <a:rPr lang="zh-TW" altLang="en-US" sz="2400" b="1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層</a:t>
            </a:r>
            <a:r>
              <a:rPr lang="en-US" altLang="zh-TW" sz="2400" b="1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sz="2400" b="1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：節點數量一用途</a:t>
            </a:r>
            <a:r>
              <a:rPr lang="en-US" altLang="zh-TW" sz="2400" b="1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迴歸、二元分類、多元分類</a:t>
            </a:r>
            <a:r>
              <a:rPr lang="en-US" altLang="zh-TW" sz="2400" b="1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sz="2400" b="1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而定。</a:t>
            </a:r>
            <a:endParaRPr lang="en-US" altLang="zh-TW" sz="2400" b="1" kern="100" dirty="0" smtClean="0"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TW" altLang="zh-TW" sz="2400" b="1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類</a:t>
            </a:r>
            <a:r>
              <a:rPr lang="zh-TW" altLang="zh-TW" sz="2400" b="1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神經網路中每一層有多個節點，每個節點都具有感知器的功能。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9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389066"/>
            <a:ext cx="38728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高雄女中新興科技區域推廣中心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63890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/>
        </p:nvGrpSpPr>
        <p:grpSpPr>
          <a:xfrm>
            <a:off x="1596000" y="92697"/>
            <a:ext cx="9000000" cy="575495"/>
            <a:chOff x="104931" y="104323"/>
            <a:chExt cx="4166445" cy="677336"/>
          </a:xfrm>
        </p:grpSpPr>
        <p:sp>
          <p:nvSpPr>
            <p:cNvPr id="9" name="綵帶 (向上) 8"/>
            <p:cNvSpPr/>
            <p:nvPr/>
          </p:nvSpPr>
          <p:spPr>
            <a:xfrm>
              <a:off x="104931" y="122092"/>
              <a:ext cx="4166445" cy="659567"/>
            </a:xfrm>
            <a:prstGeom prst="ribbon2">
              <a:avLst>
                <a:gd name="adj1" fmla="val 5303"/>
                <a:gd name="adj2" fmla="val 75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13734" y="104323"/>
              <a:ext cx="3131398" cy="615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457200" algn="ctr"/>
              <a:r>
                <a:rPr lang="zh-TW" altLang="en-US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多層感知器 和 </a:t>
              </a:r>
              <a:r>
                <a:rPr lang="zh-TW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深度</a:t>
              </a:r>
              <a:r>
                <a:rPr lang="zh-TW" altLang="zh-TW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學習神經</a:t>
              </a:r>
              <a:r>
                <a:rPr lang="zh-TW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網路</a:t>
              </a:r>
              <a:endPara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953405"/>
              </p:ext>
            </p:extLst>
          </p:nvPr>
        </p:nvGraphicFramePr>
        <p:xfrm>
          <a:off x="225468" y="865795"/>
          <a:ext cx="11649206" cy="39703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34839">
                  <a:extLst>
                    <a:ext uri="{9D8B030D-6E8A-4147-A177-3AD203B41FA5}">
                      <a16:colId xmlns:a16="http://schemas.microsoft.com/office/drawing/2014/main" val="883331951"/>
                    </a:ext>
                  </a:extLst>
                </a:gridCol>
                <a:gridCol w="6914367">
                  <a:extLst>
                    <a:ext uri="{9D8B030D-6E8A-4147-A177-3AD203B41FA5}">
                      <a16:colId xmlns:a16="http://schemas.microsoft.com/office/drawing/2014/main" val="2693991163"/>
                    </a:ext>
                  </a:extLst>
                </a:gridCol>
              </a:tblGrid>
              <a:tr h="6802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多層感知器</a:t>
                      </a:r>
                      <a:r>
                        <a:rPr lang="en-US" sz="2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MLP</a:t>
                      </a:r>
                      <a:br>
                        <a:rPr lang="en-US" sz="2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sz="2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(Multi Layer perceptron)</a:t>
                      </a:r>
                      <a:endParaRPr lang="zh-TW" sz="2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深度神經網路</a:t>
                      </a:r>
                      <a:r>
                        <a:rPr lang="en-US" sz="2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DNN</a:t>
                      </a:r>
                      <a:br>
                        <a:rPr lang="en-US" sz="2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sz="2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(Deep Neural Network)</a:t>
                      </a:r>
                      <a:endParaRPr lang="zh-TW" sz="2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6044497"/>
                  </a:ext>
                </a:extLst>
              </a:tr>
              <a:tr h="3797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2400" b="1" dirty="0" smtClean="0">
                          <a:solidFill>
                            <a:srgbClr val="0070C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只有一個隱藏層</a:t>
                      </a:r>
                      <a:endParaRPr lang="zh-TW" sz="2400" dirty="0">
                        <a:solidFill>
                          <a:srgbClr val="0070C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solidFill>
                      <a:srgbClr val="B0D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2400" b="1" dirty="0" smtClean="0">
                          <a:solidFill>
                            <a:srgbClr val="0070C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必須有兩個以上的隱藏層</a:t>
                      </a:r>
                      <a:endParaRPr lang="zh-TW" altLang="zh-TW" sz="2400" b="1" dirty="0" smtClean="0">
                        <a:solidFill>
                          <a:srgbClr val="0070C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solidFill>
                      <a:srgbClr val="B0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487394"/>
                  </a:ext>
                </a:extLst>
              </a:tr>
              <a:tr h="28591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solidFill>
                      <a:srgbClr val="B0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zh-TW" sz="12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solidFill>
                      <a:srgbClr val="B0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532340"/>
                  </a:ext>
                </a:extLst>
              </a:tr>
            </a:tbl>
          </a:graphicData>
        </a:graphic>
      </p:graphicFrame>
      <p:pic>
        <p:nvPicPr>
          <p:cNvPr id="114703" name="圖片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" t="11610" r="66881" b="14363"/>
          <a:stretch>
            <a:fillRect/>
          </a:stretch>
        </p:blipFill>
        <p:spPr bwMode="auto">
          <a:xfrm>
            <a:off x="1245198" y="2022442"/>
            <a:ext cx="3108740" cy="273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橢圓 10"/>
          <p:cNvSpPr/>
          <p:nvPr/>
        </p:nvSpPr>
        <p:spPr>
          <a:xfrm>
            <a:off x="1119198" y="491086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123112" y="4910863"/>
            <a:ext cx="252000" cy="25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9127026" y="4910863"/>
            <a:ext cx="252000" cy="252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pic>
        <p:nvPicPr>
          <p:cNvPr id="114699" name="圖片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73" t="11610" r="-514" b="14363"/>
          <a:stretch>
            <a:fillRect/>
          </a:stretch>
        </p:blipFill>
        <p:spPr bwMode="auto">
          <a:xfrm>
            <a:off x="5373668" y="2022442"/>
            <a:ext cx="5682467" cy="273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04931" y="5360466"/>
            <a:ext cx="1163789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深度學習神經網路因為隱藏層的數量比較多，每一層都負責抽取專屬的特徵，且後一層通常能去抽取前一層更深度的特徵。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371198" y="483615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輸入層節點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415225" y="483615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隱藏層節點</a:t>
            </a:r>
            <a:endParaRPr lang="zh-TW" altLang="en-US" sz="24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9459252" y="483615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輸出層節點</a:t>
            </a:r>
            <a:endParaRPr lang="zh-TW" altLang="en-US" sz="2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45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4"/>
          <p:cNvPicPr preferRelativeResize="0"/>
          <p:nvPr/>
        </p:nvPicPr>
        <p:blipFill rotWithShape="1">
          <a:blip r:embed="rId3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232449" y="645084"/>
            <a:ext cx="7142039" cy="53320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"/>
          <p:cNvSpPr/>
          <p:nvPr/>
        </p:nvSpPr>
        <p:spPr>
          <a:xfrm>
            <a:off x="3510844" y="982128"/>
            <a:ext cx="6558845" cy="3285066"/>
          </a:xfrm>
          <a:prstGeom prst="rect">
            <a:avLst/>
          </a:prstGeom>
          <a:solidFill>
            <a:srgbClr val="B0DEEE"/>
          </a:solidFill>
          <a:ln w="12700" cap="flat" cmpd="sng">
            <a:solidFill>
              <a:srgbClr val="1B61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altLang="en-US" sz="6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類神經網路的原理</a:t>
            </a:r>
            <a:endParaRPr lang="zh-TW" altLang="en-US" sz="6000" dirty="0"/>
          </a:p>
        </p:txBody>
      </p:sp>
      <p:sp>
        <p:nvSpPr>
          <p:cNvPr id="187" name="Google Shape;187;p4"/>
          <p:cNvSpPr/>
          <p:nvPr/>
        </p:nvSpPr>
        <p:spPr>
          <a:xfrm>
            <a:off x="252812" y="2163394"/>
            <a:ext cx="3772522" cy="377252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B61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4"/>
          <p:cNvSpPr txBox="1"/>
          <p:nvPr/>
        </p:nvSpPr>
        <p:spPr>
          <a:xfrm>
            <a:off x="108651" y="3326379"/>
            <a:ext cx="2818999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0000" b="1" dirty="0" smtClean="0">
                <a:solidFill>
                  <a:srgbClr val="B0DEE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單元</a:t>
            </a:r>
            <a:endParaRPr sz="10000" b="1" dirty="0">
              <a:solidFill>
                <a:srgbClr val="B0DEE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9" name="Google Shape;189;p4"/>
          <p:cNvSpPr txBox="1"/>
          <p:nvPr/>
        </p:nvSpPr>
        <p:spPr>
          <a:xfrm>
            <a:off x="2679272" y="2849326"/>
            <a:ext cx="831572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5000" dirty="0" smtClean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endParaRPr sz="15000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91" name="Google Shape;19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55289" y="1698180"/>
            <a:ext cx="3036711" cy="513398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13;p18"/>
          <p:cNvSpPr txBox="1"/>
          <p:nvPr/>
        </p:nvSpPr>
        <p:spPr>
          <a:xfrm>
            <a:off x="0" y="6389066"/>
            <a:ext cx="3872827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dirty="0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高雄女中新興科技區域推廣中心</a:t>
            </a:r>
            <a:endParaRPr sz="2000" dirty="0">
              <a:solidFill>
                <a:srgbClr val="0070C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2823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389066"/>
            <a:ext cx="38728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高雄女中新興科技區域推廣中心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63890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402133"/>
            <a:ext cx="10401300" cy="35868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479252" y="832472"/>
            <a:ext cx="114901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zh-TW" sz="3200" b="1" kern="1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前</a:t>
            </a:r>
            <a:r>
              <a:rPr lang="zh-TW" altLang="zh-TW" sz="3200" b="1" kern="1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向傳遞</a:t>
            </a:r>
            <a:r>
              <a:rPr lang="en-US" altLang="zh-TW" sz="3200" b="1" kern="1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(Forward propagation)</a:t>
            </a:r>
            <a:endParaRPr lang="zh-TW" altLang="zh-TW" sz="3200" kern="1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zh-TW" sz="3200" b="1" kern="1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優化器處理</a:t>
            </a:r>
            <a:r>
              <a:rPr lang="en-US" altLang="zh-TW" sz="3200" b="1" kern="1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(optimizer)</a:t>
            </a:r>
            <a:endParaRPr lang="zh-TW" altLang="zh-TW" sz="3200" kern="1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zh-TW" sz="3200" b="1" kern="1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反向傳遞</a:t>
            </a:r>
            <a:r>
              <a:rPr lang="en-US" altLang="zh-TW" sz="3200" b="1" kern="1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(Backward propagation)</a:t>
            </a:r>
            <a:endParaRPr lang="zh-TW" altLang="zh-TW" sz="3200" kern="100" dirty="0">
              <a:solidFill>
                <a:srgbClr val="0070C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1724337" y="136042"/>
            <a:ext cx="9000000" cy="575495"/>
            <a:chOff x="104931" y="104323"/>
            <a:chExt cx="4166445" cy="677336"/>
          </a:xfrm>
        </p:grpSpPr>
        <p:sp>
          <p:nvSpPr>
            <p:cNvPr id="13" name="綵帶 (向上) 12"/>
            <p:cNvSpPr/>
            <p:nvPr/>
          </p:nvSpPr>
          <p:spPr>
            <a:xfrm>
              <a:off x="104931" y="122092"/>
              <a:ext cx="4166445" cy="659567"/>
            </a:xfrm>
            <a:prstGeom prst="ribbon2">
              <a:avLst>
                <a:gd name="adj1" fmla="val 5303"/>
                <a:gd name="adj2" fmla="val 75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13734" y="104323"/>
              <a:ext cx="3131398" cy="615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457200" algn="ctr"/>
              <a:r>
                <a:rPr lang="zh-TW" altLang="zh-TW" sz="2800" b="1" kern="100" dirty="0">
                  <a:solidFill>
                    <a:schemeClr val="bg1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神經網路的</a:t>
              </a:r>
              <a:r>
                <a:rPr lang="zh-TW" altLang="zh-TW" sz="2800" b="1" kern="100" dirty="0" smtClean="0">
                  <a:solidFill>
                    <a:schemeClr val="bg1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資料處理</a:t>
              </a:r>
              <a:r>
                <a:rPr lang="zh-TW" altLang="en-US" sz="2800" b="1" kern="100" dirty="0" smtClean="0">
                  <a:solidFill>
                    <a:schemeClr val="bg1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流程</a:t>
              </a:r>
              <a:endPara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7306323" y="3342458"/>
                <a:ext cx="594804" cy="170617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 smtClean="0">
                    <a:latin typeface="華康中特圓體" panose="020F0809000000000000" pitchFamily="49" charset="-120"/>
                    <a:ea typeface="華康中特圓體" panose="020F0809000000000000" pitchFamily="49" charset="-120"/>
                  </a:rPr>
                  <a:t>預測值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sz="3200" i="1" smtClean="0">
                            <a:latin typeface="Cambria Math" panose="02040503050406030204" pitchFamily="18" charset="0"/>
                            <a:ea typeface="華康中特圓體" panose="020F0809000000000000" pitchFamily="49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sz="3200" i="1">
                            <a:latin typeface="Cambria Math" panose="02040503050406030204" pitchFamily="18" charset="0"/>
                            <a:ea typeface="華康中特圓體" panose="020F0809000000000000" pitchFamily="49" charset="-120"/>
                          </a:rPr>
                          <m:t>Y</m:t>
                        </m:r>
                      </m:e>
                    </m:acc>
                  </m:oMath>
                </a14:m>
                <a:endParaRPr lang="zh-TW" altLang="en-US" sz="3200" dirty="0">
                  <a:latin typeface="華康中特圓體" panose="020F0809000000000000" pitchFamily="49" charset="-120"/>
                  <a:ea typeface="華康中特圓體" panose="020F0809000000000000" pitchFamily="49" charset="-120"/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23" y="3342458"/>
                <a:ext cx="594804" cy="1706173"/>
              </a:xfrm>
              <a:prstGeom prst="rect">
                <a:avLst/>
              </a:prstGeom>
              <a:blipFill>
                <a:blip r:embed="rId3"/>
                <a:stretch>
                  <a:fillRect l="-8247" t="-2857" r="-61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8265111" y="3342458"/>
            <a:ext cx="612559" cy="16927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實際值</a:t>
            </a:r>
            <a:r>
              <a:rPr lang="en-US" altLang="zh-TW" sz="32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83174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389066"/>
            <a:ext cx="38728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高雄女中新興科技區域推廣中心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63890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摺角紙張 4"/>
              <p:cNvSpPr/>
              <p:nvPr/>
            </p:nvSpPr>
            <p:spPr>
              <a:xfrm>
                <a:off x="1039646" y="4342601"/>
                <a:ext cx="9582823" cy="1701384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Pytorch</a:t>
                </a:r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中各層之間的線性運算：</a:t>
                </a:r>
                <a:endParaRPr lang="en-US" altLang="zh-TW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0">
                              <a:latin typeface="Cambria Math" panose="02040503050406030204" pitchFamily="18" charset="0"/>
                            </a:rPr>
                            <m:t>𝐙</m:t>
                          </m:r>
                        </m:e>
                        <m:sup>
                          <m:d>
                            <m:dPr>
                              <m:ctrlPr>
                                <a:rPr lang="zh-TW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d>
                        </m:sup>
                      </m:sSup>
                      <m:r>
                        <a:rPr lang="en-US" altLang="zh-TW" sz="2400" b="1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d>
                            <m:dPr>
                              <m:ctrlPr>
                                <a:rPr lang="zh-TW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  <m:r>
                                <a:rPr lang="en-US" altLang="zh-TW" sz="24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zh-TW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d>
                            <m:dPr>
                              <m:ctrlPr>
                                <a:rPr lang="zh-TW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d>
                        </m:sup>
                      </m:sSup>
                      <m:r>
                        <a:rPr lang="en-US" altLang="zh-TW" sz="2400" b="1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TW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0"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p>
                          <m:d>
                            <m:dPr>
                              <m:ctrlPr>
                                <a:rPr lang="zh-TW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TW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可以</a:t>
                </a:r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利用</a:t>
                </a:r>
                <a:r>
                  <a:rPr lang="en-US" altLang="zh-TW" sz="2400" b="1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torch.nn.Linear</a:t>
                </a:r>
                <a:r>
                  <a:rPr lang="en-US" altLang="zh-TW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(n-1</a:t>
                </a:r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層節點數</a:t>
                </a:r>
                <a:r>
                  <a:rPr lang="en-US" altLang="zh-TW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,n</a:t>
                </a:r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層節點數</a:t>
                </a:r>
                <a:r>
                  <a:rPr lang="en-US" altLang="zh-TW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endPara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" name="摺角紙張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646" y="4342601"/>
                <a:ext cx="9582823" cy="1701384"/>
              </a:xfrm>
              <a:prstGeom prst="foldedCorner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03200" y="901319"/>
                <a:ext cx="11684000" cy="32108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spcAft>
                    <a:spcPts val="0"/>
                  </a:spcAft>
                  <a:buFont typeface="Wingdings" panose="05000000000000000000" pitchFamily="2" charset="2"/>
                  <a:buChar char="n"/>
                </a:pPr>
                <a:r>
                  <a:rPr lang="zh-TW" altLang="zh-TW" sz="2400" b="1" kern="100" dirty="0" smtClean="0">
                    <a:solidFill>
                      <a:srgbClr val="0070C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接收</a:t>
                </a:r>
                <a:r>
                  <a:rPr lang="zh-TW" altLang="zh-TW" sz="2400" b="1" kern="100" dirty="0">
                    <a:solidFill>
                      <a:srgbClr val="0070C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上一層多個節點輸出的資料，乘以對應的權重並做加總運算，再經過激活函數處理後，輸出到下一層多個節點。</a:t>
                </a:r>
                <a:endParaRPr lang="zh-TW" altLang="zh-TW" sz="2400" b="1" kern="100" dirty="0">
                  <a:solidFill>
                    <a:srgbClr val="0070C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Wingdings" panose="05000000000000000000" pitchFamily="2" charset="2"/>
                  <a:buChar char="n"/>
                </a:pPr>
                <a:r>
                  <a:rPr lang="zh-TW" altLang="zh-TW" sz="2400" b="1" kern="100" dirty="0">
                    <a:solidFill>
                      <a:srgbClr val="0070C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輸入層到第</a:t>
                </a:r>
                <a:r>
                  <a:rPr lang="en-US" altLang="zh-TW" sz="2400" b="1" kern="100" dirty="0">
                    <a:solidFill>
                      <a:srgbClr val="0070C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1</a:t>
                </a:r>
                <a:r>
                  <a:rPr lang="zh-TW" altLang="zh-TW" sz="2400" b="1" kern="100" dirty="0">
                    <a:solidFill>
                      <a:srgbClr val="0070C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隱藏層：</a:t>
                </a:r>
                <a:r>
                  <a:rPr lang="en-US" altLang="zh-TW" sz="2400" b="1" i="1" kern="100" dirty="0" smtClean="0">
                    <a:solidFill>
                      <a:srgbClr val="0070C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/>
                </a:r>
                <a:br>
                  <a:rPr lang="en-US" altLang="zh-TW" sz="2400" b="1" i="1" kern="100" dirty="0" smtClean="0">
                    <a:solidFill>
                      <a:srgbClr val="0070C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400" b="1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ctrlPr>
                              <a:rPr lang="zh-TW" altLang="zh-TW" sz="2400" b="1" i="1" kern="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1" i="1" kern="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altLang="zh-TW" sz="2400" b="1" kern="1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400" b="1" i="1" kern="1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𝑿</m:t>
                    </m:r>
                    <m:sSup>
                      <m:sSupPr>
                        <m:ctrlPr>
                          <a:rPr lang="zh-TW" altLang="zh-TW" sz="2400" b="1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ctrlPr>
                              <a:rPr lang="zh-TW" altLang="zh-TW" sz="2400" b="1" i="1" kern="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1" i="1" kern="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altLang="zh-TW" sz="2400" b="1" kern="1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zh-TW" altLang="zh-TW" sz="2400" b="1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  <m:sup>
                        <m:d>
                          <m:dPr>
                            <m:ctrlPr>
                              <a:rPr lang="zh-TW" altLang="zh-TW" sz="2400" b="1" i="1" kern="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1" i="1" kern="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r>
                  <a:rPr lang="zh-TW" altLang="zh-TW" sz="2400" b="1" kern="100" dirty="0">
                    <a:solidFill>
                      <a:srgbClr val="0070C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400" b="1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p>
                        <m:d>
                          <m:dPr>
                            <m:ctrlPr>
                              <a:rPr lang="zh-TW" altLang="zh-TW" sz="2400" b="1" i="1" kern="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1" i="1" kern="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altLang="zh-TW" sz="2400" b="1" kern="1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400" b="1" i="1" kern="1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𝑮</m:t>
                    </m:r>
                    <m:d>
                      <m:dPr>
                        <m:ctrlPr>
                          <a:rPr lang="zh-TW" altLang="zh-TW" sz="2400" b="1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TW" altLang="zh-TW" sz="2400" b="1" i="1" kern="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kern="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ctrlPr>
                                  <a:rPr lang="zh-TW" altLang="zh-TW" sz="2400" b="1" i="1" kern="1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1" i="1" kern="1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zh-TW" altLang="zh-TW" sz="2400" b="1" kern="100" dirty="0">
                  <a:solidFill>
                    <a:srgbClr val="0070C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Wingdings" panose="05000000000000000000" pitchFamily="2" charset="2"/>
                  <a:buChar char="n"/>
                </a:pPr>
                <a:r>
                  <a:rPr lang="zh-TW" altLang="zh-TW" sz="2400" b="1" kern="100" dirty="0">
                    <a:solidFill>
                      <a:srgbClr val="0070C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第</a:t>
                </a:r>
                <a:r>
                  <a:rPr lang="en-US" altLang="zh-TW" sz="2400" b="1" kern="100" dirty="0">
                    <a:solidFill>
                      <a:srgbClr val="0070C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n-1</a:t>
                </a:r>
                <a:r>
                  <a:rPr lang="zh-TW" altLang="zh-TW" sz="2400" b="1" kern="100" dirty="0">
                    <a:solidFill>
                      <a:srgbClr val="0070C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隱藏層到第</a:t>
                </a:r>
                <a:r>
                  <a:rPr lang="en-US" altLang="zh-TW" sz="2400" b="1" kern="100" dirty="0">
                    <a:solidFill>
                      <a:srgbClr val="0070C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n</a:t>
                </a:r>
                <a:r>
                  <a:rPr lang="zh-TW" altLang="zh-TW" sz="2400" b="1" kern="100" dirty="0">
                    <a:solidFill>
                      <a:srgbClr val="0070C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隱藏層：</a:t>
                </a:r>
                <a:r>
                  <a:rPr lang="en-US" altLang="zh-TW" sz="2400" b="1" kern="100" dirty="0" smtClean="0">
                    <a:solidFill>
                      <a:srgbClr val="0070C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/>
                </a:r>
                <a:br>
                  <a:rPr lang="en-US" altLang="zh-TW" sz="2400" b="1" kern="100" dirty="0" smtClean="0">
                    <a:solidFill>
                      <a:srgbClr val="0070C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400" b="1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ctrlPr>
                              <a:rPr lang="zh-TW" altLang="zh-TW" sz="2400" b="1" i="1" kern="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1" i="1" kern="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</m:d>
                      </m:sup>
                    </m:sSup>
                    <m:r>
                      <a:rPr lang="en-US" altLang="zh-TW" sz="2400" b="1" kern="1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sz="2400" b="1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p>
                        <m:d>
                          <m:dPr>
                            <m:ctrlPr>
                              <a:rPr lang="zh-TW" altLang="zh-TW" sz="2400" b="1" i="1" kern="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1" i="1" kern="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en-US" altLang="zh-TW" sz="2400" b="1" i="1" kern="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sz="2400" b="1" i="1" kern="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TW" altLang="zh-TW" sz="2400" b="1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ctrlPr>
                              <a:rPr lang="zh-TW" altLang="zh-TW" sz="2400" b="1" i="1" kern="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1" i="1" kern="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</m:d>
                      </m:sup>
                    </m:sSup>
                    <m:r>
                      <a:rPr lang="en-US" altLang="zh-TW" sz="2400" b="1" kern="1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zh-TW" altLang="zh-TW" sz="2400" b="1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  <m:sup>
                        <m:d>
                          <m:dPr>
                            <m:ctrlPr>
                              <a:rPr lang="zh-TW" altLang="zh-TW" sz="2400" b="1" i="1" kern="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1" i="1" kern="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</m:d>
                      </m:sup>
                    </m:sSup>
                  </m:oMath>
                </a14:m>
                <a:r>
                  <a:rPr lang="zh-TW" altLang="zh-TW" sz="2400" b="1" kern="100" dirty="0">
                    <a:solidFill>
                      <a:srgbClr val="0070C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400" b="1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p>
                        <m:d>
                          <m:dPr>
                            <m:ctrlPr>
                              <a:rPr lang="zh-TW" altLang="zh-TW" sz="2400" b="1" i="1" kern="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1" i="1" kern="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</m:d>
                      </m:sup>
                    </m:sSup>
                    <m:r>
                      <a:rPr lang="en-US" altLang="zh-TW" sz="2400" b="1" kern="1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400" b="1" i="1" kern="1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𝑮</m:t>
                    </m:r>
                    <m:d>
                      <m:dPr>
                        <m:ctrlPr>
                          <a:rPr lang="zh-TW" altLang="zh-TW" sz="2400" b="1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TW" altLang="zh-TW" sz="2400" b="1" i="1" kern="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kern="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ctrlPr>
                                  <a:rPr lang="zh-TW" altLang="zh-TW" sz="2400" b="1" i="1" kern="1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1" i="1" kern="1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zh-TW" altLang="zh-TW" sz="2400" b="1" kern="100" dirty="0">
                  <a:solidFill>
                    <a:srgbClr val="0070C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Wingdings" panose="05000000000000000000" pitchFamily="2" charset="2"/>
                  <a:buChar char="n"/>
                </a:pPr>
                <a:r>
                  <a:rPr lang="zh-TW" altLang="zh-TW" sz="2400" b="1" kern="100" dirty="0">
                    <a:solidFill>
                      <a:srgbClr val="0070C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第</a:t>
                </a:r>
                <a:r>
                  <a:rPr lang="en-US" altLang="zh-TW" sz="2400" b="1" kern="100" dirty="0">
                    <a:solidFill>
                      <a:srgbClr val="0070C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N-1</a:t>
                </a:r>
                <a:r>
                  <a:rPr lang="zh-TW" altLang="zh-TW" sz="2400" b="1" kern="100" dirty="0">
                    <a:solidFill>
                      <a:srgbClr val="0070C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隱藏層到輸出層</a:t>
                </a:r>
                <a:r>
                  <a:rPr lang="en-US" altLang="zh-TW" sz="2400" b="1" kern="100" dirty="0">
                    <a:solidFill>
                      <a:srgbClr val="0070C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N</a:t>
                </a:r>
                <a:r>
                  <a:rPr lang="zh-TW" altLang="zh-TW" sz="2400" b="1" kern="100" dirty="0">
                    <a:solidFill>
                      <a:srgbClr val="0070C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：</a:t>
                </a:r>
                <a:r>
                  <a:rPr lang="en-US" altLang="zh-TW" sz="2400" b="1" kern="100" dirty="0" smtClean="0">
                    <a:solidFill>
                      <a:srgbClr val="0070C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/>
                </a:r>
                <a:br>
                  <a:rPr lang="en-US" altLang="zh-TW" sz="2400" b="1" kern="100" dirty="0" smtClean="0">
                    <a:solidFill>
                      <a:srgbClr val="0070C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400" b="1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ctrlPr>
                              <a:rPr lang="zh-TW" altLang="zh-TW" sz="2400" b="1" i="1" kern="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1" i="1" kern="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𝑵</m:t>
                            </m:r>
                          </m:e>
                        </m:d>
                      </m:sup>
                    </m:sSup>
                    <m:r>
                      <a:rPr lang="en-US" altLang="zh-TW" sz="2400" b="1" kern="1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sz="2400" b="1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p>
                        <m:d>
                          <m:dPr>
                            <m:ctrlPr>
                              <a:rPr lang="zh-TW" altLang="zh-TW" sz="2400" b="1" i="1" kern="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1" i="1" kern="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𝑵</m:t>
                            </m:r>
                            <m:r>
                              <a:rPr lang="en-US" altLang="zh-TW" sz="2400" b="1" i="1" kern="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sz="2400" b="1" i="1" kern="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TW" altLang="zh-TW" sz="2400" b="1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ctrlPr>
                              <a:rPr lang="zh-TW" altLang="zh-TW" sz="2400" b="1" i="1" kern="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1" i="1" kern="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𝑵</m:t>
                            </m:r>
                          </m:e>
                        </m:d>
                      </m:sup>
                    </m:sSup>
                    <m:r>
                      <a:rPr lang="en-US" altLang="zh-TW" sz="2400" b="1" kern="1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zh-TW" altLang="zh-TW" sz="2400" b="1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  <m:sup>
                        <m:d>
                          <m:dPr>
                            <m:ctrlPr>
                              <a:rPr lang="zh-TW" altLang="zh-TW" sz="2400" b="1" i="1" kern="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1" i="1" kern="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𝑵</m:t>
                            </m:r>
                          </m:e>
                        </m:d>
                      </m:sup>
                    </m:sSup>
                  </m:oMath>
                </a14:m>
                <a:r>
                  <a:rPr lang="zh-TW" altLang="zh-TW" sz="2400" b="1" kern="100" dirty="0">
                    <a:solidFill>
                      <a:srgbClr val="0070C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400" b="1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p>
                        <m:d>
                          <m:dPr>
                            <m:ctrlPr>
                              <a:rPr lang="zh-TW" altLang="zh-TW" sz="2400" b="1" i="1" kern="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1" i="1" kern="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𝑵</m:t>
                            </m:r>
                          </m:e>
                        </m:d>
                      </m:sup>
                    </m:sSup>
                    <m:r>
                      <a:rPr lang="en-US" altLang="zh-TW" sz="2400" b="1" kern="1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400" b="1" i="1" kern="1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𝑮</m:t>
                    </m:r>
                    <m:d>
                      <m:dPr>
                        <m:ctrlPr>
                          <a:rPr lang="zh-TW" altLang="zh-TW" sz="2400" b="1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TW" altLang="zh-TW" sz="2400" b="1" i="1" kern="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kern="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ctrlPr>
                                  <a:rPr lang="zh-TW" altLang="zh-TW" sz="2400" b="1" i="1" kern="1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1" i="1" kern="1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Times New Roman" panose="02020603050405020304" pitchFamily="18" charset="0"/>
                                  </a:rPr>
                                  <m:t>𝑵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zh-TW" altLang="zh-TW" sz="2400" b="1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901319"/>
                <a:ext cx="11684000" cy="3210879"/>
              </a:xfrm>
              <a:prstGeom prst="rect">
                <a:avLst/>
              </a:prstGeom>
              <a:blipFill>
                <a:blip r:embed="rId3"/>
                <a:stretch>
                  <a:fillRect l="-678" t="-1328" b="-26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/>
          <p:cNvGrpSpPr/>
          <p:nvPr/>
        </p:nvGrpSpPr>
        <p:grpSpPr>
          <a:xfrm>
            <a:off x="1724337" y="136042"/>
            <a:ext cx="9000000" cy="575495"/>
            <a:chOff x="104931" y="104323"/>
            <a:chExt cx="4166445" cy="677336"/>
          </a:xfrm>
        </p:grpSpPr>
        <p:sp>
          <p:nvSpPr>
            <p:cNvPr id="12" name="綵帶 (向上) 11"/>
            <p:cNvSpPr/>
            <p:nvPr/>
          </p:nvSpPr>
          <p:spPr>
            <a:xfrm>
              <a:off x="104931" y="122092"/>
              <a:ext cx="4166445" cy="659567"/>
            </a:xfrm>
            <a:prstGeom prst="ribbon2">
              <a:avLst>
                <a:gd name="adj1" fmla="val 5303"/>
                <a:gd name="adj2" fmla="val 75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613734" y="104323"/>
              <a:ext cx="3131398" cy="615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457200" algn="ctr"/>
              <a:r>
                <a:rPr lang="zh-TW" altLang="zh-TW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前向傳遞</a:t>
              </a:r>
              <a:r>
                <a:rPr lang="en-US" altLang="zh-TW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(Forward propagation)</a:t>
              </a:r>
              <a:endPara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7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389066"/>
            <a:ext cx="38728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高雄女中新興科技區域推廣中心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63890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704899"/>
            <a:ext cx="10058400" cy="5657850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1724337" y="71874"/>
            <a:ext cx="9000000" cy="575495"/>
            <a:chOff x="104931" y="104323"/>
            <a:chExt cx="4166445" cy="677336"/>
          </a:xfrm>
        </p:grpSpPr>
        <p:sp>
          <p:nvSpPr>
            <p:cNvPr id="12" name="綵帶 (向上) 11"/>
            <p:cNvSpPr/>
            <p:nvPr/>
          </p:nvSpPr>
          <p:spPr>
            <a:xfrm>
              <a:off x="104931" y="122092"/>
              <a:ext cx="4166445" cy="659567"/>
            </a:xfrm>
            <a:prstGeom prst="ribbon2">
              <a:avLst>
                <a:gd name="adj1" fmla="val 5303"/>
                <a:gd name="adj2" fmla="val 75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613734" y="104323"/>
              <a:ext cx="3131398" cy="615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zh-TW" altLang="en-US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神經網路的全連接</a:t>
              </a:r>
              <a:r>
                <a:rPr lang="zh-TW" altLang="en-US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架構</a:t>
              </a:r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(Fully connect)</a:t>
              </a:r>
              <a:endPara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92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4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2686A7"/>
      </a:accent1>
      <a:accent2>
        <a:srgbClr val="54BE71"/>
      </a:accent2>
      <a:accent3>
        <a:srgbClr val="8BC248"/>
      </a:accent3>
      <a:accent4>
        <a:srgbClr val="EF9527"/>
      </a:accent4>
      <a:accent5>
        <a:srgbClr val="ED423D"/>
      </a:accent5>
      <a:accent6>
        <a:srgbClr val="202F3E"/>
      </a:accent6>
      <a:hlink>
        <a:srgbClr val="0000FF"/>
      </a:hlink>
      <a:folHlink>
        <a:srgbClr val="800080"/>
      </a:folHlink>
    </a:clrScheme>
    <a:fontScheme name="Business">
      <a:majorFont>
        <a:latin typeface="Montserrat Semi Bo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24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2686A7"/>
      </a:accent1>
      <a:accent2>
        <a:srgbClr val="54BE71"/>
      </a:accent2>
      <a:accent3>
        <a:srgbClr val="8BC248"/>
      </a:accent3>
      <a:accent4>
        <a:srgbClr val="EF9527"/>
      </a:accent4>
      <a:accent5>
        <a:srgbClr val="ED423D"/>
      </a:accent5>
      <a:accent6>
        <a:srgbClr val="202F3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15321</TotalTime>
  <Words>3215</Words>
  <Application>Microsoft Office PowerPoint</Application>
  <PresentationFormat>寬螢幕</PresentationFormat>
  <Paragraphs>323</Paragraphs>
  <Slides>36</Slides>
  <Notes>5</Notes>
  <HiddenSlides>0</HiddenSlides>
  <MMClips>0</MMClips>
  <ScaleCrop>false</ScaleCrop>
  <HeadingPairs>
    <vt:vector size="8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54" baseType="lpstr">
      <vt:lpstr>inherit</vt:lpstr>
      <vt:lpstr>Lato</vt:lpstr>
      <vt:lpstr>Microsoft Yahei</vt:lpstr>
      <vt:lpstr>Microsoft Yahei</vt:lpstr>
      <vt:lpstr>Montserrat Semi Bold</vt:lpstr>
      <vt:lpstr>Montserrat SemiBold</vt:lpstr>
      <vt:lpstr>華康中特圓體</vt:lpstr>
      <vt:lpstr>Microsoft JhengHei</vt:lpstr>
      <vt:lpstr>Microsoft JhengHei</vt:lpstr>
      <vt:lpstr>新細明體</vt:lpstr>
      <vt:lpstr>Arial</vt:lpstr>
      <vt:lpstr>Calibri</vt:lpstr>
      <vt:lpstr>Cambria Math</vt:lpstr>
      <vt:lpstr>Times New Roman</vt:lpstr>
      <vt:lpstr>Wingdings</vt:lpstr>
      <vt:lpstr>Office Theme</vt:lpstr>
      <vt:lpstr>1_Office Theme</vt:lpstr>
      <vt:lpstr>文件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ilhamsyahvutra@outlook.com</dc:creator>
  <cp:lastModifiedBy>USER</cp:lastModifiedBy>
  <cp:revision>226</cp:revision>
  <dcterms:created xsi:type="dcterms:W3CDTF">2018-05-05T03:43:01Z</dcterms:created>
  <dcterms:modified xsi:type="dcterms:W3CDTF">2022-12-16T06:29:24Z</dcterms:modified>
</cp:coreProperties>
</file>