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74" r:id="rId2"/>
    <p:sldId id="267" r:id="rId3"/>
    <p:sldId id="281" r:id="rId4"/>
    <p:sldId id="282" r:id="rId5"/>
    <p:sldId id="284" r:id="rId6"/>
    <p:sldId id="285" r:id="rId7"/>
    <p:sldId id="308" r:id="rId8"/>
    <p:sldId id="286" r:id="rId9"/>
    <p:sldId id="288" r:id="rId10"/>
    <p:sldId id="289" r:id="rId11"/>
    <p:sldId id="290" r:id="rId12"/>
    <p:sldId id="309" r:id="rId13"/>
    <p:sldId id="311" r:id="rId14"/>
    <p:sldId id="310" r:id="rId15"/>
    <p:sldId id="312" r:id="rId16"/>
    <p:sldId id="291" r:id="rId17"/>
    <p:sldId id="313" r:id="rId18"/>
    <p:sldId id="292" r:id="rId19"/>
    <p:sldId id="293" r:id="rId20"/>
    <p:sldId id="294" r:id="rId21"/>
    <p:sldId id="295" r:id="rId22"/>
    <p:sldId id="296" r:id="rId23"/>
    <p:sldId id="279" r:id="rId24"/>
    <p:sldId id="314" r:id="rId25"/>
    <p:sldId id="325" r:id="rId26"/>
    <p:sldId id="315" r:id="rId27"/>
    <p:sldId id="304" r:id="rId28"/>
    <p:sldId id="305" r:id="rId29"/>
    <p:sldId id="316" r:id="rId30"/>
    <p:sldId id="317" r:id="rId31"/>
    <p:sldId id="318" r:id="rId32"/>
    <p:sldId id="320" r:id="rId33"/>
    <p:sldId id="322" r:id="rId34"/>
    <p:sldId id="323" r:id="rId35"/>
    <p:sldId id="324" r:id="rId36"/>
    <p:sldId id="321" r:id="rId37"/>
    <p:sldId id="319" r:id="rId38"/>
    <p:sldId id="32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DEEE"/>
    <a:srgbClr val="66A901"/>
    <a:srgbClr val="7AA10E"/>
    <a:srgbClr val="80BD01"/>
    <a:srgbClr val="F5B1B0"/>
    <a:srgbClr val="F58FB6"/>
    <a:srgbClr val="EB156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660"/>
  </p:normalViewPr>
  <p:slideViewPr>
    <p:cSldViewPr snapToGrid="0">
      <p:cViewPr varScale="1">
        <p:scale>
          <a:sx n="64" d="100"/>
          <a:sy n="64" d="100"/>
        </p:scale>
        <p:origin x="678" y="7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3" d="100"/>
          <a:sy n="93" d="100"/>
        </p:scale>
        <p:origin x="31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AF422E-D74D-46B9-AB01-15178AF3AA17}" type="datetimeFigureOut">
              <a:rPr lang="en-US" smtClean="0"/>
              <a:t>11/4/2022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32A856-5844-46C3-8DB5-778B7F0BCBD3}" type="slidenum">
              <a:rPr lang="en-US" smtClean="0"/>
              <a:t>‹#›</a:t>
            </a:fld>
            <a:endParaRPr lang="en-US"/>
          </a:p>
        </p:txBody>
      </p:sp>
    </p:spTree>
    <p:extLst>
      <p:ext uri="{BB962C8B-B14F-4D97-AF65-F5344CB8AC3E}">
        <p14:creationId xmlns:p14="http://schemas.microsoft.com/office/powerpoint/2010/main" val="3001596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27DB0-F6FF-4338-AD0C-60E32880752F}"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FAD16-93C4-4128-912C-A06D0861F20B}" type="slidenum">
              <a:rPr lang="en-US" smtClean="0"/>
              <a:t>‹#›</a:t>
            </a:fld>
            <a:endParaRPr lang="en-US"/>
          </a:p>
        </p:txBody>
      </p:sp>
    </p:spTree>
    <p:extLst>
      <p:ext uri="{BB962C8B-B14F-4D97-AF65-F5344CB8AC3E}">
        <p14:creationId xmlns:p14="http://schemas.microsoft.com/office/powerpoint/2010/main" val="75949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accent1"/>
            </a:gs>
            <a:gs pos="100000">
              <a:schemeClr val="accent2"/>
            </a:gs>
          </a:gsLst>
          <a:lin ang="3600000" scaled="0"/>
        </a:gradFill>
        <a:effectLst/>
      </p:bgPr>
    </p:bg>
    <p:spTree>
      <p:nvGrpSpPr>
        <p:cNvPr id="1" name=""/>
        <p:cNvGrpSpPr/>
        <p:nvPr/>
      </p:nvGrpSpPr>
      <p:grpSpPr>
        <a:xfrm>
          <a:off x="0" y="0"/>
          <a:ext cx="0" cy="0"/>
          <a:chOff x="0" y="0"/>
          <a:chExt cx="0" cy="0"/>
        </a:xfrm>
      </p:grpSpPr>
      <p:sp>
        <p:nvSpPr>
          <p:cNvPr id="7" name="Rectangle 6"/>
          <p:cNvSpPr/>
          <p:nvPr userDrawn="1"/>
        </p:nvSpPr>
        <p:spPr>
          <a:xfrm>
            <a:off x="415592" y="6400892"/>
            <a:ext cx="2645276"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Tree>
    <p:extLst>
      <p:ext uri="{BB962C8B-B14F-4D97-AF65-F5344CB8AC3E}">
        <p14:creationId xmlns:p14="http://schemas.microsoft.com/office/powerpoint/2010/main" val="361539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
        <p:nvSpPr>
          <p:cNvPr id="24" name="Picture Placeholder 23"/>
          <p:cNvSpPr>
            <a:spLocks noGrp="1"/>
          </p:cNvSpPr>
          <p:nvPr>
            <p:ph type="pic" sz="quarter" idx="10"/>
          </p:nvPr>
        </p:nvSpPr>
        <p:spPr>
          <a:xfrm>
            <a:off x="0" y="0"/>
            <a:ext cx="12192000" cy="3332163"/>
          </a:xfrm>
          <a:solidFill>
            <a:schemeClr val="bg1"/>
          </a:solidFill>
        </p:spPr>
        <p:txBody>
          <a:bodyPr/>
          <a:lstStyle/>
          <a:p>
            <a:endParaRPr lang="en-US"/>
          </a:p>
        </p:txBody>
      </p:sp>
    </p:spTree>
    <p:extLst>
      <p:ext uri="{BB962C8B-B14F-4D97-AF65-F5344CB8AC3E}">
        <p14:creationId xmlns:p14="http://schemas.microsoft.com/office/powerpoint/2010/main" val="48445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6" name="Picture Placeholder 4">
            <a:extLst>
              <a:ext uri="{FF2B5EF4-FFF2-40B4-BE49-F238E27FC236}">
                <a16:creationId xmlns:a16="http://schemas.microsoft.com/office/drawing/2014/main" id="{2C0F3B5B-451D-41B7-840D-C3136C470C37}"/>
              </a:ext>
            </a:extLst>
          </p:cNvPr>
          <p:cNvSpPr>
            <a:spLocks noGrp="1"/>
          </p:cNvSpPr>
          <p:nvPr>
            <p:ph type="pic" sz="quarter" idx="11" hasCustomPrompt="1"/>
          </p:nvPr>
        </p:nvSpPr>
        <p:spPr>
          <a:xfrm>
            <a:off x="6764339" y="1009650"/>
            <a:ext cx="5827922" cy="3376613"/>
          </a:xfrm>
          <a:prstGeom prst="rect">
            <a:avLst/>
          </a:prstGeom>
          <a:solidFill>
            <a:schemeClr val="accent1">
              <a:lumMod val="20000"/>
              <a:lumOff val="8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a:p>
            <a:endParaRPr lang="id-ID"/>
          </a:p>
        </p:txBody>
      </p:sp>
      <p:sp>
        <p:nvSpPr>
          <p:cNvPr id="5" name="Rectangle 4"/>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6" name="Rectangle 5"/>
          <p:cNvSpPr/>
          <p:nvPr userDrawn="1"/>
        </p:nvSpPr>
        <p:spPr>
          <a:xfrm>
            <a:off x="11383483" y="88972"/>
            <a:ext cx="713657" cy="369332"/>
          </a:xfrm>
          <a:prstGeom prst="rect">
            <a:avLst/>
          </a:prstGeom>
        </p:spPr>
        <p:txBody>
          <a:bodyPr wrap="none">
            <a:spAutoFit/>
          </a:bodyPr>
          <a:lstStyle/>
          <a:p>
            <a:pPr algn="ctr"/>
            <a:fld id="{1FF971EA-3A6D-44E0-AE21-1C9457776B3F}" type="slidenum">
              <a:rPr lang="en-US" sz="1800" spc="600" smtClean="0">
                <a:solidFill>
                  <a:schemeClr val="tx1">
                    <a:lumMod val="85000"/>
                    <a:lumOff val="15000"/>
                  </a:schemeClr>
                </a:solidFill>
                <a:latin typeface="+mj-lt"/>
              </a:rPr>
              <a:pPr algn="ctr"/>
              <a:t>‹#›</a:t>
            </a:fld>
            <a:endParaRPr lang="en-US" sz="1600" spc="600" dirty="0">
              <a:solidFill>
                <a:schemeClr val="tx1">
                  <a:lumMod val="85000"/>
                  <a:lumOff val="15000"/>
                </a:schemeClr>
              </a:solidFill>
              <a:latin typeface="+mj-lt"/>
            </a:endParaRPr>
          </a:p>
        </p:txBody>
      </p:sp>
      <p:sp>
        <p:nvSpPr>
          <p:cNvPr id="7" name="Rectangle 6"/>
          <p:cNvSpPr/>
          <p:nvPr userDrawn="1"/>
        </p:nvSpPr>
        <p:spPr>
          <a:xfrm>
            <a:off x="10512622" y="194735"/>
            <a:ext cx="1083310" cy="215444"/>
          </a:xfrm>
          <a:prstGeom prst="rect">
            <a:avLst/>
          </a:prstGeom>
        </p:spPr>
        <p:txBody>
          <a:bodyPr wrap="none">
            <a:spAutoFit/>
          </a:bodyPr>
          <a:lstStyle/>
          <a:p>
            <a:pPr algn="ctr"/>
            <a:r>
              <a:rPr lang="en-US" sz="800" kern="1700" spc="1180" baseline="0" dirty="0">
                <a:solidFill>
                  <a:schemeClr val="tx1">
                    <a:lumMod val="85000"/>
                    <a:lumOff val="15000"/>
                  </a:schemeClr>
                </a:solidFill>
                <a:latin typeface="+mj-lt"/>
              </a:rPr>
              <a:t>PAGE</a:t>
            </a:r>
            <a:endParaRPr lang="en-US" sz="1600" spc="600" dirty="0">
              <a:solidFill>
                <a:schemeClr val="tx1">
                  <a:lumMod val="85000"/>
                  <a:lumOff val="15000"/>
                </a:schemeClr>
              </a:solidFill>
              <a:latin typeface="+mj-lt"/>
            </a:endParaRPr>
          </a:p>
        </p:txBody>
      </p:sp>
    </p:spTree>
    <p:extLst>
      <p:ext uri="{BB962C8B-B14F-4D97-AF65-F5344CB8AC3E}">
        <p14:creationId xmlns:p14="http://schemas.microsoft.com/office/powerpoint/2010/main" val="73680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Tree>
    <p:extLst>
      <p:ext uri="{BB962C8B-B14F-4D97-AF65-F5344CB8AC3E}">
        <p14:creationId xmlns:p14="http://schemas.microsoft.com/office/powerpoint/2010/main" val="286272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68490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a:gsLst>
            <a:gs pos="0">
              <a:schemeClr val="accent1"/>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solidFill>
                  <a:schemeClr val="bg1"/>
                </a:solidFill>
                <a:latin typeface="+mj-lt"/>
              </a:rPr>
              <a:t>PAGE</a:t>
            </a:r>
            <a:fld id="{1FF971EA-3A6D-44E0-AE21-1C9457776B3F}" type="slidenum">
              <a:rPr lang="en-US" sz="1200" smtClean="0">
                <a:solidFill>
                  <a:schemeClr val="bg1"/>
                </a:solidFill>
                <a:latin typeface="+mn-lt"/>
              </a:rPr>
              <a:pPr/>
              <a:t>‹#›</a:t>
            </a:fld>
            <a:endParaRPr lang="en-US" sz="1100" dirty="0">
              <a:solidFill>
                <a:schemeClr val="bg1"/>
              </a:solidFill>
              <a:latin typeface="+mn-lt"/>
            </a:endParaRPr>
          </a:p>
        </p:txBody>
      </p:sp>
    </p:spTree>
    <p:extLst>
      <p:ext uri="{BB962C8B-B14F-4D97-AF65-F5344CB8AC3E}">
        <p14:creationId xmlns:p14="http://schemas.microsoft.com/office/powerpoint/2010/main" val="394543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383483" y="88972"/>
            <a:ext cx="713657" cy="369332"/>
          </a:xfrm>
          <a:prstGeom prst="rect">
            <a:avLst/>
          </a:prstGeom>
        </p:spPr>
        <p:txBody>
          <a:bodyPr wrap="none">
            <a:spAutoFit/>
          </a:bodyPr>
          <a:lstStyle/>
          <a:p>
            <a:pPr algn="ctr"/>
            <a:fld id="{1FF971EA-3A6D-44E0-AE21-1C9457776B3F}" type="slidenum">
              <a:rPr lang="en-US" sz="1800" spc="600" smtClean="0">
                <a:solidFill>
                  <a:schemeClr val="tx1">
                    <a:lumMod val="85000"/>
                    <a:lumOff val="15000"/>
                  </a:schemeClr>
                </a:solidFill>
                <a:latin typeface="+mj-lt"/>
              </a:rPr>
              <a:pPr algn="ctr"/>
              <a:t>‹#›</a:t>
            </a:fld>
            <a:endParaRPr lang="en-US" sz="1600" spc="600" dirty="0">
              <a:solidFill>
                <a:schemeClr val="tx1">
                  <a:lumMod val="85000"/>
                  <a:lumOff val="15000"/>
                </a:schemeClr>
              </a:solidFill>
              <a:latin typeface="+mj-lt"/>
            </a:endParaRPr>
          </a:p>
        </p:txBody>
      </p:sp>
      <p:sp>
        <p:nvSpPr>
          <p:cNvPr id="5" name="Rectangle 4"/>
          <p:cNvSpPr/>
          <p:nvPr userDrawn="1"/>
        </p:nvSpPr>
        <p:spPr>
          <a:xfrm>
            <a:off x="10512622" y="194735"/>
            <a:ext cx="1083310" cy="215444"/>
          </a:xfrm>
          <a:prstGeom prst="rect">
            <a:avLst/>
          </a:prstGeom>
        </p:spPr>
        <p:txBody>
          <a:bodyPr wrap="none">
            <a:spAutoFit/>
          </a:bodyPr>
          <a:lstStyle/>
          <a:p>
            <a:pPr algn="ctr"/>
            <a:r>
              <a:rPr lang="en-US" sz="800" kern="1700" spc="1180" baseline="0" dirty="0">
                <a:solidFill>
                  <a:schemeClr val="tx1">
                    <a:lumMod val="85000"/>
                    <a:lumOff val="15000"/>
                  </a:schemeClr>
                </a:solidFill>
                <a:latin typeface="+mj-lt"/>
              </a:rPr>
              <a:t>PAGE</a:t>
            </a:r>
            <a:endParaRPr lang="en-US" sz="1600" spc="600" dirty="0">
              <a:solidFill>
                <a:schemeClr val="tx1">
                  <a:lumMod val="85000"/>
                  <a:lumOff val="15000"/>
                </a:schemeClr>
              </a:solidFill>
              <a:latin typeface="+mj-lt"/>
            </a:endParaRPr>
          </a:p>
        </p:txBody>
      </p:sp>
    </p:spTree>
    <p:extLst>
      <p:ext uri="{BB962C8B-B14F-4D97-AF65-F5344CB8AC3E}">
        <p14:creationId xmlns:p14="http://schemas.microsoft.com/office/powerpoint/2010/main" val="137588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415592" y="6400892"/>
            <a:ext cx="2645276"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
        <p:nvSpPr>
          <p:cNvPr id="4" name="Rectangle 3"/>
          <p:cNvSpPr/>
          <p:nvPr userDrawn="1"/>
        </p:nvSpPr>
        <p:spPr>
          <a:xfrm>
            <a:off x="11383483" y="88972"/>
            <a:ext cx="713657" cy="369332"/>
          </a:xfrm>
          <a:prstGeom prst="rect">
            <a:avLst/>
          </a:prstGeom>
        </p:spPr>
        <p:txBody>
          <a:bodyPr wrap="none">
            <a:spAutoFit/>
          </a:bodyPr>
          <a:lstStyle/>
          <a:p>
            <a:pPr algn="ctr"/>
            <a:fld id="{1FF971EA-3A6D-44E0-AE21-1C9457776B3F}" type="slidenum">
              <a:rPr lang="en-US" sz="1800" spc="600" smtClean="0">
                <a:solidFill>
                  <a:schemeClr val="bg1"/>
                </a:solidFill>
                <a:latin typeface="+mj-lt"/>
              </a:rPr>
              <a:pPr algn="ctr"/>
              <a:t>‹#›</a:t>
            </a:fld>
            <a:endParaRPr lang="en-US" sz="1600" spc="600" dirty="0">
              <a:solidFill>
                <a:schemeClr val="bg1"/>
              </a:solidFill>
              <a:latin typeface="+mj-lt"/>
            </a:endParaRPr>
          </a:p>
        </p:txBody>
      </p:sp>
      <p:sp>
        <p:nvSpPr>
          <p:cNvPr id="5" name="Rectangle 4"/>
          <p:cNvSpPr/>
          <p:nvPr userDrawn="1"/>
        </p:nvSpPr>
        <p:spPr>
          <a:xfrm>
            <a:off x="10512622" y="194735"/>
            <a:ext cx="1083310" cy="215444"/>
          </a:xfrm>
          <a:prstGeom prst="rect">
            <a:avLst/>
          </a:prstGeom>
        </p:spPr>
        <p:txBody>
          <a:bodyPr wrap="none">
            <a:spAutoFit/>
          </a:bodyPr>
          <a:lstStyle/>
          <a:p>
            <a:pPr algn="ctr"/>
            <a:r>
              <a:rPr lang="en-US" sz="800" kern="1700" spc="1180" baseline="0" dirty="0">
                <a:solidFill>
                  <a:schemeClr val="bg1"/>
                </a:solidFill>
                <a:latin typeface="+mj-lt"/>
              </a:rPr>
              <a:t>PAGE</a:t>
            </a:r>
            <a:endParaRPr lang="en-US" sz="1600" spc="600" dirty="0">
              <a:solidFill>
                <a:schemeClr val="bg1"/>
              </a:solidFill>
              <a:latin typeface="+mj-lt"/>
            </a:endParaRPr>
          </a:p>
        </p:txBody>
      </p:sp>
    </p:spTree>
    <p:extLst>
      <p:ext uri="{BB962C8B-B14F-4D97-AF65-F5344CB8AC3E}">
        <p14:creationId xmlns:p14="http://schemas.microsoft.com/office/powerpoint/2010/main" val="31360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7" name="Picture Placeholder 26"/>
          <p:cNvSpPr>
            <a:spLocks noGrp="1"/>
          </p:cNvSpPr>
          <p:nvPr>
            <p:ph type="pic" sz="quarter" idx="10"/>
          </p:nvPr>
        </p:nvSpPr>
        <p:spPr>
          <a:xfrm>
            <a:off x="1972573" y="2610407"/>
            <a:ext cx="2314575" cy="2312988"/>
          </a:xfrm>
          <a:prstGeom prst="ellipse">
            <a:avLst/>
          </a:prstGeom>
          <a:solidFill>
            <a:schemeClr val="accent1">
              <a:lumMod val="60000"/>
              <a:lumOff val="40000"/>
            </a:schemeClr>
          </a:solidFill>
        </p:spPr>
        <p:txBody>
          <a:bodyPr>
            <a:normAutofit/>
          </a:bodyPr>
          <a:lstStyle>
            <a:lvl1pPr>
              <a:defRPr sz="2400">
                <a:solidFill>
                  <a:schemeClr val="bg1"/>
                </a:solidFill>
              </a:defRPr>
            </a:lvl1pPr>
          </a:lstStyle>
          <a:p>
            <a:endParaRPr lang="en-US"/>
          </a:p>
        </p:txBody>
      </p:sp>
      <p:sp>
        <p:nvSpPr>
          <p:cNvPr id="28" name="Picture Placeholder 26"/>
          <p:cNvSpPr>
            <a:spLocks noGrp="1"/>
          </p:cNvSpPr>
          <p:nvPr>
            <p:ph type="pic" sz="quarter" idx="11"/>
          </p:nvPr>
        </p:nvSpPr>
        <p:spPr>
          <a:xfrm>
            <a:off x="5010409" y="2610407"/>
            <a:ext cx="2314575" cy="2312988"/>
          </a:xfrm>
          <a:prstGeom prst="ellipse">
            <a:avLst/>
          </a:prstGeom>
          <a:solidFill>
            <a:schemeClr val="accent1">
              <a:lumMod val="60000"/>
              <a:lumOff val="40000"/>
            </a:schemeClr>
          </a:solidFill>
        </p:spPr>
        <p:txBody>
          <a:bodyPr>
            <a:normAutofit/>
          </a:bodyPr>
          <a:lstStyle>
            <a:lvl1pPr>
              <a:defRPr sz="2400">
                <a:solidFill>
                  <a:schemeClr val="bg1"/>
                </a:solidFill>
              </a:defRPr>
            </a:lvl1pPr>
          </a:lstStyle>
          <a:p>
            <a:endParaRPr lang="en-US" dirty="0"/>
          </a:p>
        </p:txBody>
      </p:sp>
      <p:sp>
        <p:nvSpPr>
          <p:cNvPr id="29" name="Picture Placeholder 26"/>
          <p:cNvSpPr>
            <a:spLocks noGrp="1"/>
          </p:cNvSpPr>
          <p:nvPr>
            <p:ph type="pic" sz="quarter" idx="12"/>
          </p:nvPr>
        </p:nvSpPr>
        <p:spPr>
          <a:xfrm>
            <a:off x="7936074" y="2610407"/>
            <a:ext cx="2314575" cy="2312988"/>
          </a:xfrm>
          <a:prstGeom prst="ellipse">
            <a:avLst/>
          </a:prstGeom>
          <a:solidFill>
            <a:schemeClr val="accent1">
              <a:lumMod val="60000"/>
              <a:lumOff val="40000"/>
            </a:schemeClr>
          </a:solidFill>
        </p:spPr>
        <p:txBody>
          <a:bodyPr>
            <a:normAutofit/>
          </a:bodyPr>
          <a:lstStyle>
            <a:lvl1pPr>
              <a:defRPr sz="2400">
                <a:solidFill>
                  <a:schemeClr val="bg1"/>
                </a:solidFill>
              </a:defRPr>
            </a:lvl1pPr>
          </a:lstStyle>
          <a:p>
            <a:endParaRPr lang="en-US"/>
          </a:p>
        </p:txBody>
      </p:sp>
      <p:sp>
        <p:nvSpPr>
          <p:cNvPr id="14" name="Rectangle 13"/>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15" name="Rectangle 14"/>
          <p:cNvSpPr/>
          <p:nvPr userDrawn="1"/>
        </p:nvSpPr>
        <p:spPr>
          <a:xfrm>
            <a:off x="11383483" y="88972"/>
            <a:ext cx="713657" cy="369332"/>
          </a:xfrm>
          <a:prstGeom prst="rect">
            <a:avLst/>
          </a:prstGeom>
        </p:spPr>
        <p:txBody>
          <a:bodyPr wrap="none">
            <a:spAutoFit/>
          </a:bodyPr>
          <a:lstStyle/>
          <a:p>
            <a:pPr algn="ctr"/>
            <a:fld id="{1FF971EA-3A6D-44E0-AE21-1C9457776B3F}" type="slidenum">
              <a:rPr lang="en-US" sz="1800" spc="600" smtClean="0">
                <a:solidFill>
                  <a:schemeClr val="tx1">
                    <a:lumMod val="85000"/>
                    <a:lumOff val="15000"/>
                  </a:schemeClr>
                </a:solidFill>
                <a:latin typeface="+mj-lt"/>
              </a:rPr>
              <a:pPr algn="ctr"/>
              <a:t>‹#›</a:t>
            </a:fld>
            <a:endParaRPr lang="en-US" sz="1600" spc="600" dirty="0">
              <a:solidFill>
                <a:schemeClr val="tx1">
                  <a:lumMod val="85000"/>
                  <a:lumOff val="15000"/>
                </a:schemeClr>
              </a:solidFill>
              <a:latin typeface="+mj-lt"/>
            </a:endParaRPr>
          </a:p>
        </p:txBody>
      </p:sp>
      <p:sp>
        <p:nvSpPr>
          <p:cNvPr id="16" name="Rectangle 15"/>
          <p:cNvSpPr/>
          <p:nvPr userDrawn="1"/>
        </p:nvSpPr>
        <p:spPr>
          <a:xfrm>
            <a:off x="10512622" y="194735"/>
            <a:ext cx="1083310" cy="215444"/>
          </a:xfrm>
          <a:prstGeom prst="rect">
            <a:avLst/>
          </a:prstGeom>
        </p:spPr>
        <p:txBody>
          <a:bodyPr wrap="none">
            <a:spAutoFit/>
          </a:bodyPr>
          <a:lstStyle/>
          <a:p>
            <a:pPr algn="ctr"/>
            <a:r>
              <a:rPr lang="en-US" sz="800" kern="1700" spc="1180" baseline="0" dirty="0">
                <a:solidFill>
                  <a:schemeClr val="tx1">
                    <a:lumMod val="85000"/>
                    <a:lumOff val="15000"/>
                  </a:schemeClr>
                </a:solidFill>
                <a:latin typeface="+mj-lt"/>
              </a:rPr>
              <a:t>PAGE</a:t>
            </a:r>
            <a:endParaRPr lang="en-US" sz="1600" spc="600" dirty="0">
              <a:solidFill>
                <a:schemeClr val="tx1">
                  <a:lumMod val="85000"/>
                  <a:lumOff val="15000"/>
                </a:schemeClr>
              </a:solidFill>
              <a:latin typeface="+mj-lt"/>
            </a:endParaRPr>
          </a:p>
        </p:txBody>
      </p:sp>
    </p:spTree>
    <p:extLst>
      <p:ext uri="{BB962C8B-B14F-4D97-AF65-F5344CB8AC3E}">
        <p14:creationId xmlns:p14="http://schemas.microsoft.com/office/powerpoint/2010/main" val="308171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4001359"/>
          </a:xfrm>
          <a:solidFill>
            <a:schemeClr val="accent1">
              <a:lumMod val="60000"/>
              <a:lumOff val="40000"/>
            </a:schemeClr>
          </a:solidFill>
        </p:spPr>
        <p:txBody>
          <a:bodyPr/>
          <a:lstStyle>
            <a:lvl1pPr>
              <a:defRPr>
                <a:solidFill>
                  <a:schemeClr val="bg1"/>
                </a:solidFill>
              </a:defRPr>
            </a:lvl1pPr>
          </a:lstStyle>
          <a:p>
            <a:endParaRPr lang="en-US"/>
          </a:p>
        </p:txBody>
      </p:sp>
      <p:sp>
        <p:nvSpPr>
          <p:cNvPr id="7" name="Rectangle 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6" name="Rectangle 5"/>
          <p:cNvSpPr/>
          <p:nvPr userDrawn="1"/>
        </p:nvSpPr>
        <p:spPr>
          <a:xfrm>
            <a:off x="11383483" y="6400892"/>
            <a:ext cx="713657" cy="369332"/>
          </a:xfrm>
          <a:prstGeom prst="rect">
            <a:avLst/>
          </a:prstGeom>
        </p:spPr>
        <p:txBody>
          <a:bodyPr wrap="none">
            <a:spAutoFit/>
          </a:bodyPr>
          <a:lstStyle/>
          <a:p>
            <a:pPr algn="ctr"/>
            <a:fld id="{1FF971EA-3A6D-44E0-AE21-1C9457776B3F}" type="slidenum">
              <a:rPr lang="en-US" sz="1800" spc="600" smtClean="0">
                <a:solidFill>
                  <a:schemeClr val="tx1">
                    <a:lumMod val="85000"/>
                    <a:lumOff val="15000"/>
                  </a:schemeClr>
                </a:solidFill>
                <a:latin typeface="+mj-lt"/>
              </a:rPr>
              <a:pPr algn="ctr"/>
              <a:t>‹#›</a:t>
            </a:fld>
            <a:endParaRPr lang="en-US" sz="1600" spc="600" dirty="0">
              <a:solidFill>
                <a:schemeClr val="tx1">
                  <a:lumMod val="85000"/>
                  <a:lumOff val="15000"/>
                </a:schemeClr>
              </a:solidFill>
              <a:latin typeface="+mj-lt"/>
            </a:endParaRPr>
          </a:p>
        </p:txBody>
      </p:sp>
      <p:sp>
        <p:nvSpPr>
          <p:cNvPr id="10" name="Rectangle 9"/>
          <p:cNvSpPr/>
          <p:nvPr userDrawn="1"/>
        </p:nvSpPr>
        <p:spPr>
          <a:xfrm>
            <a:off x="10512622" y="6506655"/>
            <a:ext cx="1083310" cy="215444"/>
          </a:xfrm>
          <a:prstGeom prst="rect">
            <a:avLst/>
          </a:prstGeom>
        </p:spPr>
        <p:txBody>
          <a:bodyPr wrap="none">
            <a:spAutoFit/>
          </a:bodyPr>
          <a:lstStyle/>
          <a:p>
            <a:pPr algn="ctr"/>
            <a:r>
              <a:rPr lang="en-US" sz="800" kern="1700" spc="1180" baseline="0" dirty="0">
                <a:solidFill>
                  <a:schemeClr val="tx1">
                    <a:lumMod val="85000"/>
                    <a:lumOff val="15000"/>
                  </a:schemeClr>
                </a:solidFill>
                <a:latin typeface="+mj-lt"/>
              </a:rPr>
              <a:t>PAGE</a:t>
            </a:r>
            <a:endParaRPr lang="en-US" sz="1600" spc="600" dirty="0">
              <a:solidFill>
                <a:schemeClr val="tx1">
                  <a:lumMod val="85000"/>
                  <a:lumOff val="15000"/>
                </a:schemeClr>
              </a:solidFill>
              <a:latin typeface="+mj-lt"/>
            </a:endParaRPr>
          </a:p>
        </p:txBody>
      </p:sp>
    </p:spTree>
    <p:extLst>
      <p:ext uri="{BB962C8B-B14F-4D97-AF65-F5344CB8AC3E}">
        <p14:creationId xmlns:p14="http://schemas.microsoft.com/office/powerpoint/2010/main" val="32488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415592" y="6400892"/>
            <a:ext cx="2645276"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
        <p:nvSpPr>
          <p:cNvPr id="6" name="Rectangle 5"/>
          <p:cNvSpPr/>
          <p:nvPr userDrawn="1"/>
        </p:nvSpPr>
        <p:spPr>
          <a:xfrm>
            <a:off x="11459134" y="6331642"/>
            <a:ext cx="482824" cy="369332"/>
          </a:xfrm>
          <a:prstGeom prst="rect">
            <a:avLst/>
          </a:prstGeom>
        </p:spPr>
        <p:txBody>
          <a:bodyPr wrap="none">
            <a:spAutoFit/>
          </a:bodyPr>
          <a:lstStyle/>
          <a:p>
            <a:pPr algn="ctr"/>
            <a:fld id="{1FF971EA-3A6D-44E0-AE21-1C9457776B3F}" type="slidenum">
              <a:rPr lang="en-US" sz="1800" smtClean="0">
                <a:solidFill>
                  <a:schemeClr val="bg1"/>
                </a:solidFill>
                <a:latin typeface="+mj-lt"/>
              </a:rPr>
              <a:pPr algn="ctr"/>
              <a:t>‹#›</a:t>
            </a:fld>
            <a:endParaRPr lang="en-US" sz="1600" dirty="0">
              <a:solidFill>
                <a:schemeClr val="bg1"/>
              </a:solidFill>
              <a:latin typeface="+mj-lt"/>
            </a:endParaRPr>
          </a:p>
        </p:txBody>
      </p:sp>
      <p:sp>
        <p:nvSpPr>
          <p:cNvPr id="7" name="Rectangle 6"/>
          <p:cNvSpPr/>
          <p:nvPr userDrawn="1"/>
        </p:nvSpPr>
        <p:spPr>
          <a:xfrm rot="900000">
            <a:off x="11338841" y="6154604"/>
            <a:ext cx="723409" cy="723409"/>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6993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68A1-4B87-439B-82EC-C3C09A9F3392}" type="datetimeFigureOut">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71EA-3A6D-44E0-AE21-1C9457776B3F}" type="slidenum">
              <a:rPr lang="en-US" smtClean="0"/>
              <a:t>‹#›</a:t>
            </a:fld>
            <a:endParaRPr lang="en-US" dirty="0"/>
          </a:p>
        </p:txBody>
      </p:sp>
    </p:spTree>
    <p:extLst>
      <p:ext uri="{BB962C8B-B14F-4D97-AF65-F5344CB8AC3E}">
        <p14:creationId xmlns:p14="http://schemas.microsoft.com/office/powerpoint/2010/main" val="370734636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61" r:id="rId6"/>
    <p:sldLayoutId id="2147483659" r:id="rId7"/>
    <p:sldLayoutId id="2147483655" r:id="rId8"/>
    <p:sldLayoutId id="2147483656" r:id="rId9"/>
    <p:sldLayoutId id="2147483657" r:id="rId10"/>
    <p:sldLayoutId id="21474836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6"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bin"/><Relationship Id="rId7" Type="http://schemas.openxmlformats.org/officeDocument/2006/relationships/image" Target="../media/image30.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emf"/><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 Id="rId10" Type="http://schemas.openxmlformats.org/officeDocument/2006/relationships/image" Target="../media/image6.png"/><Relationship Id="rId9" Type="http://schemas.openxmlformats.org/officeDocument/2006/relationships/image" Target="../media/image5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s://pytorch.org/vision/0.8/models.html" TargetMode="Externa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4.png"/><Relationship Id="rId7" Type="http://schemas.openxmlformats.org/officeDocument/2006/relationships/image" Target="../media/image63.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extBox 4"/>
          <p:cNvSpPr txBox="1"/>
          <p:nvPr/>
        </p:nvSpPr>
        <p:spPr>
          <a:xfrm rot="20405583">
            <a:off x="3769207" y="2205624"/>
            <a:ext cx="4323620" cy="923330"/>
          </a:xfrm>
          <a:prstGeom prst="rect">
            <a:avLst/>
          </a:prstGeom>
          <a:noFill/>
        </p:spPr>
        <p:txBody>
          <a:bodyPr wrap="none" rtlCol="0">
            <a:spAutoFit/>
          </a:bodyPr>
          <a:lstStyle/>
          <a:p>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解密</a:t>
            </a:r>
            <a:r>
              <a:rPr lang="en-US" altLang="zh-TW" sz="5400" b="1" dirty="0">
                <a:solidFill>
                  <a:schemeClr val="tx1">
                    <a:lumMod val="85000"/>
                    <a:lumOff val="15000"/>
                  </a:schemeClr>
                </a:solidFill>
                <a:latin typeface="微軟正黑體" panose="020B0604030504040204" pitchFamily="34" charset="-120"/>
                <a:ea typeface="微軟正黑體" panose="020B0604030504040204" pitchFamily="34" charset="-120"/>
              </a:rPr>
              <a:t>AI</a:t>
            </a: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黑盒子</a:t>
            </a:r>
            <a:endParaRPr 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4" name="Oval 3"/>
          <p:cNvSpPr/>
          <p:nvPr/>
        </p:nvSpPr>
        <p:spPr>
          <a:xfrm rot="20492300">
            <a:off x="2695074" y="412513"/>
            <a:ext cx="1780673" cy="1780673"/>
          </a:xfrm>
          <a:prstGeom prst="ellipse">
            <a:avLst/>
          </a:prstGeom>
          <a:solidFill>
            <a:schemeClr val="bg1"/>
          </a:solidFill>
          <a:ln>
            <a:noFill/>
          </a:ln>
          <a:effectLst>
            <a:outerShdw blurRad="241300" dist="635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308472" y="6362240"/>
            <a:ext cx="2335576" cy="3305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7" y="176390"/>
            <a:ext cx="2252919" cy="2252919"/>
          </a:xfrm>
          <a:prstGeom prst="rect">
            <a:avLst/>
          </a:prstGeom>
        </p:spPr>
      </p:pic>
      <p:sp>
        <p:nvSpPr>
          <p:cNvPr id="8" name="文字方塊 7"/>
          <p:cNvSpPr txBox="1"/>
          <p:nvPr/>
        </p:nvSpPr>
        <p:spPr>
          <a:xfrm>
            <a:off x="0" y="6362240"/>
            <a:ext cx="3741188" cy="400110"/>
          </a:xfrm>
          <a:prstGeom prst="rect">
            <a:avLst/>
          </a:prstGeom>
          <a:no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7762" y="-209615"/>
            <a:ext cx="2570888" cy="4346448"/>
          </a:xfrm>
          <a:prstGeom prst="rect">
            <a:avLst/>
          </a:prstGeom>
        </p:spPr>
      </p:pic>
    </p:spTree>
    <p:extLst>
      <p:ext uri="{BB962C8B-B14F-4D97-AF65-F5344CB8AC3E}">
        <p14:creationId xmlns:p14="http://schemas.microsoft.com/office/powerpoint/2010/main" val="16411987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mc:AlternateContent xmlns:mc="http://schemas.openxmlformats.org/markup-compatibility/2006" xmlns:a14="http://schemas.microsoft.com/office/drawing/2010/main">
        <mc:Choice Requires="a14">
          <p:sp>
            <p:nvSpPr>
              <p:cNvPr id="2" name="矩形 1"/>
              <p:cNvSpPr/>
              <p:nvPr/>
            </p:nvSpPr>
            <p:spPr>
              <a:xfrm>
                <a:off x="104928" y="733569"/>
                <a:ext cx="11601797" cy="5414431"/>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萃取該物件關鍵影像特徵的濾鏡</a:t>
                </a:r>
                <a:r>
                  <a:rPr lang="en-US"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(Feature Detector)</a:t>
                </a:r>
                <a:r>
                  <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稱為卷積核</a:t>
                </a:r>
                <a:r>
                  <a:rPr lang="en-US"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(Convolution Kernel)</a:t>
                </a:r>
                <a:r>
                  <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，為一個正方形的矩陣所構成。</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卷積的基本原理：</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rPr>
                  <a:t>想像卷積核是一個採集器，由影像的左上角開始，由左而右，由上而下，將掃描區域內的像素值和卷積核上對應位置的元素值相乘再加總稱為卷積值，將卷積值放在一個新矩陣，直到掃完整張影像</a:t>
                </a:r>
                <a:r>
                  <a:rPr lang="zh-TW" altLang="zh-TW" sz="24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原照片</a:t>
                </a:r>
                <a:r>
                  <a:rPr lang="zh-TW" altLang="en-US" sz="2400" b="1" dirty="0">
                    <a:latin typeface="微軟正黑體" panose="020B0604030504040204" pitchFamily="34" charset="-120"/>
                    <a:ea typeface="微軟正黑體" panose="020B0604030504040204" pitchFamily="34" charset="-120"/>
                    <a:cs typeface="新細明體" panose="02020500000000000000" pitchFamily="18" charset="-120"/>
                  </a:rPr>
                  <a:t>取出</a:t>
                </a:r>
                <a:r>
                  <a:rPr lang="zh-TW"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的</a:t>
                </a:r>
                <a:r>
                  <a:rPr lang="zh-TW"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像素矩陣</a:t>
                </a:r>
                <a:r>
                  <a:rPr lang="en-US"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X</a:t>
                </a:r>
                <a:r>
                  <a:rPr lang="zh-TW"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為</a:t>
                </a:r>
                <a14:m>
                  <m:oMath xmlns:m="http://schemas.openxmlformats.org/officeDocument/2006/math">
                    <m:d>
                      <m:dPr>
                        <m:begChr m:val="["/>
                        <m:endChr m:val="]"/>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dPr>
                      <m:e>
                        <m:m>
                          <m:mPr>
                            <m:mcs>
                              <m:mc>
                                <m:mcPr>
                                  <m:count m:val="3"/>
                                  <m:mcJc m:val="center"/>
                                </m:mcPr>
                              </m:mc>
                            </m:mcs>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mP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𝟏𝟑</m:t>
                                  </m:r>
                                </m:sub>
                              </m:sSub>
                            </m:e>
                          </m:m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𝟐𝟑</m:t>
                                  </m:r>
                                </m:sub>
                              </m:sSub>
                            </m:e>
                          </m:m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𝟑𝟑</m:t>
                                  </m:r>
                                </m:sub>
                              </m:sSub>
                            </m:e>
                          </m:mr>
                        </m:m>
                      </m:e>
                    </m:d>
                  </m:oMath>
                </a14:m>
                <a:r>
                  <a:rPr lang="en-US"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
                </a:r>
                <a:br>
                  <a:rPr lang="en-US"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br>
                <a:r>
                  <a:rPr lang="zh-TW"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卷</a:t>
                </a:r>
                <a:r>
                  <a:rPr lang="zh-TW"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積核矩陣</a:t>
                </a:r>
                <a:r>
                  <a:rPr lang="en-US"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W</a:t>
                </a:r>
                <a:r>
                  <a:rPr lang="zh-TW"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為</a:t>
                </a:r>
                <a14:m>
                  <m:oMath xmlns:m="http://schemas.openxmlformats.org/officeDocument/2006/math">
                    <m:d>
                      <m:dPr>
                        <m:begChr m:val="["/>
                        <m:endChr m:val="]"/>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dPr>
                      <m:e>
                        <m:m>
                          <m:mPr>
                            <m:mcs>
                              <m:mc>
                                <m:mcPr>
                                  <m:count m:val="3"/>
                                  <m:mcJc m:val="center"/>
                                </m:mcPr>
                              </m:mc>
                            </m:mcs>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mP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𝟏𝟑</m:t>
                                  </m:r>
                                </m:sub>
                              </m:sSub>
                            </m:e>
                          </m:m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𝟐𝟑</m:t>
                                  </m:r>
                                </m:sub>
                              </m:sSub>
                            </m:e>
                          </m:mr>
                          <m:mr>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𝟑𝟏</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𝟑𝟐</m:t>
                                  </m:r>
                                </m:sub>
                              </m:sSub>
                            </m:e>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𝟑𝟑</m:t>
                                  </m:r>
                                </m:sub>
                              </m:sSub>
                            </m:e>
                          </m:mr>
                        </m:m>
                      </m:e>
                    </m:d>
                  </m:oMath>
                </a14:m>
                <a:endParaRPr lang="en-US"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800100" lvl="1" indent="-342900">
                  <a:spcAft>
                    <a:spcPts val="0"/>
                  </a:spcAft>
                  <a:buFont typeface="Wingdings" panose="05000000000000000000" pitchFamily="2" charset="2"/>
                  <a:buChar char="l"/>
                </a:pPr>
                <a:r>
                  <a:rPr lang="zh-TW"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運算</a:t>
                </a:r>
                <a:r>
                  <a:rPr lang="zh-TW"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後的卷積值</a:t>
                </a:r>
                <a:r>
                  <a:rPr lang="en-US" altLang="zh-TW" sz="2400" b="1" dirty="0">
                    <a:effectLst/>
                    <a:latin typeface="微軟正黑體" panose="020B0604030504040204" pitchFamily="34" charset="-120"/>
                    <a:ea typeface="微軟正黑體" panose="020B0604030504040204" pitchFamily="34" charset="-120"/>
                    <a:cs typeface="新細明體" panose="02020500000000000000" pitchFamily="18" charset="-120"/>
                  </a:rPr>
                  <a:t>=</a:t>
                </a:r>
                <a14:m>
                  <m:oMath xmlns:m="http://schemas.openxmlformats.org/officeDocument/2006/math">
                    <m:nary>
                      <m:naryPr>
                        <m:chr m:val="∑"/>
                        <m:limLoc m:val="undOvr"/>
                        <m:subHide m:val="on"/>
                        <m:supHide m:val="on"/>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naryPr>
                      <m:sub/>
                      <m:sup/>
                      <m:e>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𝒊𝒋</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𝒊𝒋</m:t>
                            </m:r>
                          </m:sub>
                        </m:sSub>
                      </m:e>
                    </m:nary>
                  </m:oMath>
                </a14:m>
                <a:endParaRPr lang="zh-TW" altLang="zh-TW" sz="24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302260">
                  <a:spcAft>
                    <a:spcPts val="0"/>
                  </a:spcAft>
                </a:pPr>
                <a:r>
                  <a:rPr lang="en-US" altLang="zh-TW" sz="2400" b="1" dirty="0">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400" b="1"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400" b="1" dirty="0" smtClean="0">
                    <a:effectLst/>
                    <a:latin typeface="微軟正黑體" panose="020B0604030504040204" pitchFamily="34" charset="-120"/>
                    <a:ea typeface="微軟正黑體" panose="020B0604030504040204" pitchFamily="34" charset="-120"/>
                    <a:cs typeface="新細明體" panose="02020500000000000000" pitchFamily="18" charset="-120"/>
                  </a:rPr>
                  <a:t>=</a:t>
                </a:r>
                <a14:m>
                  <m:oMath xmlns:m="http://schemas.openxmlformats.org/officeDocument/2006/math">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𝟏𝟏</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𝟏𝟏</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𝟏𝟐</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𝟏𝟐</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𝟏𝟑</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𝟏𝟑</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𝟐𝟏</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𝟐𝟏</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𝟐𝟐</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𝟐𝟐</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𝟐𝟑</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𝟐𝟑</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r>
                      <a:rPr lang="en-US" altLang="zh-TW" sz="2400" b="1" i="1" smtClean="0">
                        <a:effectLst/>
                        <a:latin typeface="Cambria Math" panose="02040503050406030204" pitchFamily="18" charset="0"/>
                        <a:ea typeface="微軟正黑體" panose="020B0604030504040204" pitchFamily="34" charset="-120"/>
                        <a:cs typeface="新細明體" panose="02020500000000000000" pitchFamily="18" charset="-120"/>
                      </a:rPr>
                      <m:t>                                           </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𝟑𝟏</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𝟑𝟏</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𝟑𝟐</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𝟑𝟐</m:t>
                        </m:r>
                      </m:sub>
                    </m:s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m:t>
                    </m:r>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𝒘</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𝟑𝟑</m:t>
                        </m:r>
                      </m:sub>
                    </m:sSub>
                    <m:sSub>
                      <m:sSubPr>
                        <m:ctrlPr>
                          <a:rPr lang="zh-TW" altLang="zh-TW" sz="2400" b="1"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𝒙</m:t>
                        </m:r>
                      </m:e>
                      <m:sub>
                        <m:r>
                          <a:rPr lang="en-US" altLang="zh-TW" sz="2400" b="1" i="1">
                            <a:effectLst/>
                            <a:latin typeface="Cambria Math" panose="02040503050406030204" pitchFamily="18" charset="0"/>
                            <a:ea typeface="微軟正黑體" panose="020B0604030504040204" pitchFamily="34" charset="-120"/>
                            <a:cs typeface="新細明體" panose="02020500000000000000" pitchFamily="18" charset="-120"/>
                          </a:rPr>
                          <m:t>𝟑𝟑</m:t>
                        </m:r>
                      </m:sub>
                    </m:sSub>
                  </m:oMath>
                </a14:m>
                <a:endParaRPr lang="zh-TW" altLang="zh-TW" sz="2400" dirty="0">
                  <a:effectLst/>
                  <a:latin typeface="微軟正黑體" panose="020B0604030504040204" pitchFamily="34" charset="-120"/>
                  <a:ea typeface="微軟正黑體" panose="020B0604030504040204" pitchFamily="34" charset="-120"/>
                  <a:cs typeface="新細明體" panose="02020500000000000000" pitchFamily="18"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104928" y="733569"/>
                <a:ext cx="11601797" cy="5414431"/>
              </a:xfrm>
              <a:prstGeom prst="rect">
                <a:avLst/>
              </a:prstGeom>
              <a:blipFill>
                <a:blip r:embed="rId6"/>
                <a:stretch>
                  <a:fillRect l="-683" t="-787" b="-16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2285832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4" name="表格 3"/>
          <p:cNvGraphicFramePr>
            <a:graphicFrameLocks noGrp="1"/>
          </p:cNvGraphicFramePr>
          <p:nvPr>
            <p:extLst>
              <p:ext uri="{D42A27DB-BD31-4B8C-83A1-F6EECF244321}">
                <p14:modId xmlns:p14="http://schemas.microsoft.com/office/powerpoint/2010/main" val="330345034"/>
              </p:ext>
            </p:extLst>
          </p:nvPr>
        </p:nvGraphicFramePr>
        <p:xfrm>
          <a:off x="1143918" y="779820"/>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5" name="矩形 4"/>
          <p:cNvSpPr/>
          <p:nvPr/>
        </p:nvSpPr>
        <p:spPr>
          <a:xfrm>
            <a:off x="1143921" y="779819"/>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2716703912"/>
              </p:ext>
            </p:extLst>
          </p:nvPr>
        </p:nvGraphicFramePr>
        <p:xfrm>
          <a:off x="1572071"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dirty="0" smtClean="0">
                          <a:solidFill>
                            <a:schemeClr val="accent5"/>
                          </a:solidFill>
                        </a:rPr>
                        <a:t>3</a:t>
                      </a:r>
                      <a:endParaRPr lang="zh-TW" altLang="en-US"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921815825"/>
              </p:ext>
            </p:extLst>
          </p:nvPr>
        </p:nvGraphicFramePr>
        <p:xfrm>
          <a:off x="3748029"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7" name="矩形 16"/>
          <p:cNvSpPr/>
          <p:nvPr/>
        </p:nvSpPr>
        <p:spPr>
          <a:xfrm>
            <a:off x="4135770" y="787836"/>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8" name="表格 17"/>
          <p:cNvGraphicFramePr>
            <a:graphicFrameLocks noGrp="1"/>
          </p:cNvGraphicFramePr>
          <p:nvPr>
            <p:extLst>
              <p:ext uri="{D42A27DB-BD31-4B8C-83A1-F6EECF244321}">
                <p14:modId xmlns:p14="http://schemas.microsoft.com/office/powerpoint/2010/main" val="768628295"/>
              </p:ext>
            </p:extLst>
          </p:nvPr>
        </p:nvGraphicFramePr>
        <p:xfrm>
          <a:off x="6352140"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9" name="矩形 18"/>
          <p:cNvSpPr/>
          <p:nvPr/>
        </p:nvSpPr>
        <p:spPr>
          <a:xfrm>
            <a:off x="7127625" y="787836"/>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0" name="表格 19"/>
          <p:cNvGraphicFramePr>
            <a:graphicFrameLocks noGrp="1"/>
          </p:cNvGraphicFramePr>
          <p:nvPr>
            <p:extLst>
              <p:ext uri="{D42A27DB-BD31-4B8C-83A1-F6EECF244321}">
                <p14:modId xmlns:p14="http://schemas.microsoft.com/office/powerpoint/2010/main" val="2963512418"/>
              </p:ext>
            </p:extLst>
          </p:nvPr>
        </p:nvGraphicFramePr>
        <p:xfrm>
          <a:off x="8956252" y="796094"/>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21" name="矩形 20"/>
          <p:cNvSpPr/>
          <p:nvPr/>
        </p:nvSpPr>
        <p:spPr>
          <a:xfrm>
            <a:off x="10123318" y="796093"/>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828083120"/>
              </p:ext>
            </p:extLst>
          </p:nvPr>
        </p:nvGraphicFramePr>
        <p:xfrm>
          <a:off x="4180029"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accent5"/>
                          </a:solidFill>
                        </a:rPr>
                        <a:t>0</a:t>
                      </a:r>
                      <a:endParaRPr lang="zh-TW" altLang="en-US" b="1"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70267833"/>
              </p:ext>
            </p:extLst>
          </p:nvPr>
        </p:nvGraphicFramePr>
        <p:xfrm>
          <a:off x="6784140"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accent5"/>
                          </a:solidFill>
                        </a:rPr>
                        <a:t>0</a:t>
                      </a:r>
                      <a:endParaRPr lang="zh-TW" altLang="en-US" b="1"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146452580"/>
              </p:ext>
            </p:extLst>
          </p:nvPr>
        </p:nvGraphicFramePr>
        <p:xfrm>
          <a:off x="9385318"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accent5"/>
                          </a:solidFill>
                        </a:rPr>
                        <a:t>1</a:t>
                      </a:r>
                      <a:endParaRPr lang="zh-TW" altLang="en-US" b="1"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4093160204"/>
              </p:ext>
            </p:extLst>
          </p:nvPr>
        </p:nvGraphicFramePr>
        <p:xfrm>
          <a:off x="1124682" y="3413709"/>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cxnSp>
        <p:nvCxnSpPr>
          <p:cNvPr id="27" name="直線單箭頭接點 26"/>
          <p:cNvCxnSpPr>
            <a:endCxn id="15" idx="0"/>
          </p:cNvCxnSpPr>
          <p:nvPr/>
        </p:nvCxnSpPr>
        <p:spPr>
          <a:xfrm>
            <a:off x="2310071" y="3136094"/>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907929"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506750"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0123318"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2443801855"/>
              </p:ext>
            </p:extLst>
          </p:nvPr>
        </p:nvGraphicFramePr>
        <p:xfrm>
          <a:off x="3723021"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864472856"/>
              </p:ext>
            </p:extLst>
          </p:nvPr>
        </p:nvGraphicFramePr>
        <p:xfrm>
          <a:off x="6320878"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3075524270"/>
              </p:ext>
            </p:extLst>
          </p:nvPr>
        </p:nvGraphicFramePr>
        <p:xfrm>
          <a:off x="8936660" y="3429983"/>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sp>
        <p:nvSpPr>
          <p:cNvPr id="34" name="文字方塊 33"/>
          <p:cNvSpPr txBox="1"/>
          <p:nvPr/>
        </p:nvSpPr>
        <p:spPr>
          <a:xfrm>
            <a:off x="279655" y="1164282"/>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原影像</a:t>
            </a:r>
            <a:endParaRPr lang="zh-TW" altLang="en-US" sz="2400" b="1"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279655" y="3463877"/>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卷積核</a:t>
            </a:r>
            <a:endParaRPr lang="zh-TW" altLang="en-US" sz="2400"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279655" y="5070041"/>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特徵圖</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8287805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4" name="表格 3"/>
          <p:cNvGraphicFramePr>
            <a:graphicFrameLocks noGrp="1"/>
          </p:cNvGraphicFramePr>
          <p:nvPr/>
        </p:nvGraphicFramePr>
        <p:xfrm>
          <a:off x="1143918" y="779820"/>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5" name="矩形 4"/>
          <p:cNvSpPr/>
          <p:nvPr/>
        </p:nvSpPr>
        <p:spPr>
          <a:xfrm>
            <a:off x="1143921" y="1164833"/>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3136394146"/>
              </p:ext>
            </p:extLst>
          </p:nvPr>
        </p:nvGraphicFramePr>
        <p:xfrm>
          <a:off x="1572071"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1</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b="1" dirty="0" smtClean="0">
                          <a:solidFill>
                            <a:srgbClr val="FF0000"/>
                          </a:solidFill>
                        </a:rPr>
                        <a:t>0</a:t>
                      </a:r>
                      <a:endParaRPr lang="zh-TW" altLang="en-US"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16" name="表格 15"/>
          <p:cNvGraphicFramePr>
            <a:graphicFrameLocks noGrp="1"/>
          </p:cNvGraphicFramePr>
          <p:nvPr/>
        </p:nvGraphicFramePr>
        <p:xfrm>
          <a:off x="3748029"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7" name="矩形 16"/>
          <p:cNvSpPr/>
          <p:nvPr/>
        </p:nvSpPr>
        <p:spPr>
          <a:xfrm>
            <a:off x="4135770" y="1160824"/>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8" name="表格 17"/>
          <p:cNvGraphicFramePr>
            <a:graphicFrameLocks noGrp="1"/>
          </p:cNvGraphicFramePr>
          <p:nvPr/>
        </p:nvGraphicFramePr>
        <p:xfrm>
          <a:off x="6352140"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9" name="矩形 18"/>
          <p:cNvSpPr/>
          <p:nvPr/>
        </p:nvSpPr>
        <p:spPr>
          <a:xfrm>
            <a:off x="7127625" y="1184878"/>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0" name="表格 19"/>
          <p:cNvGraphicFramePr>
            <a:graphicFrameLocks noGrp="1"/>
          </p:cNvGraphicFramePr>
          <p:nvPr/>
        </p:nvGraphicFramePr>
        <p:xfrm>
          <a:off x="8956252" y="796094"/>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21" name="矩形 20"/>
          <p:cNvSpPr/>
          <p:nvPr/>
        </p:nvSpPr>
        <p:spPr>
          <a:xfrm>
            <a:off x="10123318" y="1181107"/>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3873472025"/>
              </p:ext>
            </p:extLst>
          </p:nvPr>
        </p:nvGraphicFramePr>
        <p:xfrm>
          <a:off x="4180029"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-5</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3097670550"/>
              </p:ext>
            </p:extLst>
          </p:nvPr>
        </p:nvGraphicFramePr>
        <p:xfrm>
          <a:off x="6784140"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-3</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898690599"/>
              </p:ext>
            </p:extLst>
          </p:nvPr>
        </p:nvGraphicFramePr>
        <p:xfrm>
          <a:off x="9385318"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0</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916278156"/>
              </p:ext>
            </p:extLst>
          </p:nvPr>
        </p:nvGraphicFramePr>
        <p:xfrm>
          <a:off x="1124682" y="3413709"/>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cxnSp>
        <p:nvCxnSpPr>
          <p:cNvPr id="27" name="直線單箭頭接點 26"/>
          <p:cNvCxnSpPr>
            <a:endCxn id="15" idx="0"/>
          </p:cNvCxnSpPr>
          <p:nvPr/>
        </p:nvCxnSpPr>
        <p:spPr>
          <a:xfrm>
            <a:off x="2310071" y="3136094"/>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907929"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506750"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0123318"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3570158157"/>
              </p:ext>
            </p:extLst>
          </p:nvPr>
        </p:nvGraphicFramePr>
        <p:xfrm>
          <a:off x="3723021"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567781210"/>
              </p:ext>
            </p:extLst>
          </p:nvPr>
        </p:nvGraphicFramePr>
        <p:xfrm>
          <a:off x="6320878"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949100341"/>
              </p:ext>
            </p:extLst>
          </p:nvPr>
        </p:nvGraphicFramePr>
        <p:xfrm>
          <a:off x="8936660" y="3429983"/>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sp>
        <p:nvSpPr>
          <p:cNvPr id="34" name="文字方塊 33"/>
          <p:cNvSpPr txBox="1"/>
          <p:nvPr/>
        </p:nvSpPr>
        <p:spPr>
          <a:xfrm>
            <a:off x="279655" y="1164282"/>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原影像</a:t>
            </a:r>
            <a:endParaRPr lang="zh-TW" altLang="en-US" sz="2400" b="1"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279655" y="3463877"/>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卷積核</a:t>
            </a:r>
            <a:endParaRPr lang="zh-TW" altLang="en-US" sz="2400"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279655" y="5070041"/>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特徵圖</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888487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4" name="表格 3"/>
          <p:cNvGraphicFramePr>
            <a:graphicFrameLocks noGrp="1"/>
          </p:cNvGraphicFramePr>
          <p:nvPr/>
        </p:nvGraphicFramePr>
        <p:xfrm>
          <a:off x="1143918" y="779820"/>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5" name="矩形 4"/>
          <p:cNvSpPr/>
          <p:nvPr/>
        </p:nvSpPr>
        <p:spPr>
          <a:xfrm>
            <a:off x="1143921" y="1549852"/>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2641698522"/>
              </p:ext>
            </p:extLst>
          </p:nvPr>
        </p:nvGraphicFramePr>
        <p:xfrm>
          <a:off x="1572071"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1</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rgbClr val="FF0000"/>
                          </a:solidFill>
                        </a:rPr>
                        <a:t>0</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16" name="表格 15"/>
          <p:cNvGraphicFramePr>
            <a:graphicFrameLocks noGrp="1"/>
          </p:cNvGraphicFramePr>
          <p:nvPr/>
        </p:nvGraphicFramePr>
        <p:xfrm>
          <a:off x="3748029"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7" name="矩形 16"/>
          <p:cNvSpPr/>
          <p:nvPr/>
        </p:nvSpPr>
        <p:spPr>
          <a:xfrm>
            <a:off x="4135770" y="1569898"/>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8" name="表格 17"/>
          <p:cNvGraphicFramePr>
            <a:graphicFrameLocks noGrp="1"/>
          </p:cNvGraphicFramePr>
          <p:nvPr/>
        </p:nvGraphicFramePr>
        <p:xfrm>
          <a:off x="6352140"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9" name="矩形 18"/>
          <p:cNvSpPr/>
          <p:nvPr/>
        </p:nvSpPr>
        <p:spPr>
          <a:xfrm>
            <a:off x="7127625" y="1545828"/>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0" name="表格 19"/>
          <p:cNvGraphicFramePr>
            <a:graphicFrameLocks noGrp="1"/>
          </p:cNvGraphicFramePr>
          <p:nvPr/>
        </p:nvGraphicFramePr>
        <p:xfrm>
          <a:off x="8956252" y="796094"/>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21" name="矩形 20"/>
          <p:cNvSpPr/>
          <p:nvPr/>
        </p:nvSpPr>
        <p:spPr>
          <a:xfrm>
            <a:off x="10123318" y="1554091"/>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2587433034"/>
              </p:ext>
            </p:extLst>
          </p:nvPr>
        </p:nvGraphicFramePr>
        <p:xfrm>
          <a:off x="4180029"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-3</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580395422"/>
              </p:ext>
            </p:extLst>
          </p:nvPr>
        </p:nvGraphicFramePr>
        <p:xfrm>
          <a:off x="6784140"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-1</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4157568838"/>
              </p:ext>
            </p:extLst>
          </p:nvPr>
        </p:nvGraphicFramePr>
        <p:xfrm>
          <a:off x="9385318"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0</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882611311"/>
              </p:ext>
            </p:extLst>
          </p:nvPr>
        </p:nvGraphicFramePr>
        <p:xfrm>
          <a:off x="1124682" y="3413709"/>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cxnSp>
        <p:nvCxnSpPr>
          <p:cNvPr id="27" name="直線單箭頭接點 26"/>
          <p:cNvCxnSpPr>
            <a:endCxn id="15" idx="0"/>
          </p:cNvCxnSpPr>
          <p:nvPr/>
        </p:nvCxnSpPr>
        <p:spPr>
          <a:xfrm>
            <a:off x="2310071" y="3136094"/>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907929"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506750"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0123318"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559479069"/>
              </p:ext>
            </p:extLst>
          </p:nvPr>
        </p:nvGraphicFramePr>
        <p:xfrm>
          <a:off x="3723021"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188940801"/>
              </p:ext>
            </p:extLst>
          </p:nvPr>
        </p:nvGraphicFramePr>
        <p:xfrm>
          <a:off x="6320878"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853882498"/>
              </p:ext>
            </p:extLst>
          </p:nvPr>
        </p:nvGraphicFramePr>
        <p:xfrm>
          <a:off x="8936660" y="3429983"/>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sp>
        <p:nvSpPr>
          <p:cNvPr id="34" name="文字方塊 33"/>
          <p:cNvSpPr txBox="1"/>
          <p:nvPr/>
        </p:nvSpPr>
        <p:spPr>
          <a:xfrm>
            <a:off x="279655" y="1164282"/>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原影像</a:t>
            </a:r>
            <a:endParaRPr lang="zh-TW" altLang="en-US" sz="2400" b="1"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279655" y="3463877"/>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卷積核</a:t>
            </a:r>
            <a:endParaRPr lang="zh-TW" altLang="en-US" sz="2400"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279655" y="5070041"/>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特徵圖</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480335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4" name="表格 3"/>
          <p:cNvGraphicFramePr>
            <a:graphicFrameLocks noGrp="1"/>
          </p:cNvGraphicFramePr>
          <p:nvPr/>
        </p:nvGraphicFramePr>
        <p:xfrm>
          <a:off x="1143918" y="779820"/>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5" name="矩形 4"/>
          <p:cNvSpPr/>
          <p:nvPr/>
        </p:nvSpPr>
        <p:spPr>
          <a:xfrm>
            <a:off x="1143921" y="1934870"/>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1568118926"/>
              </p:ext>
            </p:extLst>
          </p:nvPr>
        </p:nvGraphicFramePr>
        <p:xfrm>
          <a:off x="1572071"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chemeClr val="tx1"/>
                          </a:solidFill>
                        </a:rPr>
                        <a:t>3</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1</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b="1" dirty="0" smtClean="0">
                          <a:solidFill>
                            <a:srgbClr val="FF0000"/>
                          </a:solidFill>
                        </a:rPr>
                        <a:t>1</a:t>
                      </a:r>
                      <a:endParaRPr lang="zh-TW" altLang="en-US"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16" name="表格 15"/>
          <p:cNvGraphicFramePr>
            <a:graphicFrameLocks noGrp="1"/>
          </p:cNvGraphicFramePr>
          <p:nvPr/>
        </p:nvGraphicFramePr>
        <p:xfrm>
          <a:off x="3748029"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7" name="矩形 16"/>
          <p:cNvSpPr/>
          <p:nvPr/>
        </p:nvSpPr>
        <p:spPr>
          <a:xfrm>
            <a:off x="4135770" y="1942885"/>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18" name="表格 17"/>
          <p:cNvGraphicFramePr>
            <a:graphicFrameLocks noGrp="1"/>
          </p:cNvGraphicFramePr>
          <p:nvPr/>
        </p:nvGraphicFramePr>
        <p:xfrm>
          <a:off x="6352140"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19" name="矩形 18"/>
          <p:cNvSpPr/>
          <p:nvPr/>
        </p:nvSpPr>
        <p:spPr>
          <a:xfrm>
            <a:off x="7127625" y="1942884"/>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0" name="表格 19"/>
          <p:cNvGraphicFramePr>
            <a:graphicFrameLocks noGrp="1"/>
          </p:cNvGraphicFramePr>
          <p:nvPr/>
        </p:nvGraphicFramePr>
        <p:xfrm>
          <a:off x="8956252" y="796094"/>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sp>
        <p:nvSpPr>
          <p:cNvPr id="21" name="矩形 20"/>
          <p:cNvSpPr/>
          <p:nvPr/>
        </p:nvSpPr>
        <p:spPr>
          <a:xfrm>
            <a:off x="10123318" y="1963165"/>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aphicFrame>
        <p:nvGraphicFramePr>
          <p:cNvPr id="22" name="表格 21"/>
          <p:cNvGraphicFramePr>
            <a:graphicFrameLocks noGrp="1"/>
          </p:cNvGraphicFramePr>
          <p:nvPr>
            <p:extLst>
              <p:ext uri="{D42A27DB-BD31-4B8C-83A1-F6EECF244321}">
                <p14:modId xmlns:p14="http://schemas.microsoft.com/office/powerpoint/2010/main" val="1507936630"/>
              </p:ext>
            </p:extLst>
          </p:nvPr>
        </p:nvGraphicFramePr>
        <p:xfrm>
          <a:off x="4180029"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0</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542490852"/>
              </p:ext>
            </p:extLst>
          </p:nvPr>
        </p:nvGraphicFramePr>
        <p:xfrm>
          <a:off x="6784140"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0</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511862816"/>
              </p:ext>
            </p:extLst>
          </p:nvPr>
        </p:nvGraphicFramePr>
        <p:xfrm>
          <a:off x="9385318"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-1</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684647760"/>
              </p:ext>
            </p:extLst>
          </p:nvPr>
        </p:nvGraphicFramePr>
        <p:xfrm>
          <a:off x="1124682" y="3413709"/>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cxnSp>
        <p:nvCxnSpPr>
          <p:cNvPr id="27" name="直線單箭頭接點 26"/>
          <p:cNvCxnSpPr>
            <a:endCxn id="15" idx="0"/>
          </p:cNvCxnSpPr>
          <p:nvPr/>
        </p:nvCxnSpPr>
        <p:spPr>
          <a:xfrm>
            <a:off x="2310071" y="3136094"/>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907929"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506750"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0123318"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359761637"/>
              </p:ext>
            </p:extLst>
          </p:nvPr>
        </p:nvGraphicFramePr>
        <p:xfrm>
          <a:off x="3723021"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407123924"/>
              </p:ext>
            </p:extLst>
          </p:nvPr>
        </p:nvGraphicFramePr>
        <p:xfrm>
          <a:off x="6320878"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26185715"/>
              </p:ext>
            </p:extLst>
          </p:nvPr>
        </p:nvGraphicFramePr>
        <p:xfrm>
          <a:off x="8936660" y="3429983"/>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600" b="1" dirty="0" smtClean="0">
                          <a:solidFill>
                            <a:schemeClr val="tx1"/>
                          </a:solidFill>
                        </a:rPr>
                        <a:t>-1</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sp>
        <p:nvSpPr>
          <p:cNvPr id="34" name="文字方塊 33"/>
          <p:cNvSpPr txBox="1"/>
          <p:nvPr/>
        </p:nvSpPr>
        <p:spPr>
          <a:xfrm>
            <a:off x="279655" y="1164282"/>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原影像</a:t>
            </a:r>
            <a:endParaRPr lang="zh-TW" altLang="en-US" sz="2400" b="1"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279655" y="3463877"/>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卷積核</a:t>
            </a:r>
            <a:endParaRPr lang="zh-TW" altLang="en-US" sz="2400"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279655" y="5070041"/>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特徵圖</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8429477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4" name="表格 3"/>
          <p:cNvGraphicFramePr>
            <a:graphicFrameLocks noGrp="1"/>
          </p:cNvGraphicFramePr>
          <p:nvPr/>
        </p:nvGraphicFramePr>
        <p:xfrm>
          <a:off x="1143918" y="779820"/>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526321847"/>
              </p:ext>
            </p:extLst>
          </p:nvPr>
        </p:nvGraphicFramePr>
        <p:xfrm>
          <a:off x="1572071"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b="1" dirty="0" smtClean="0">
                          <a:solidFill>
                            <a:srgbClr val="FF0000"/>
                          </a:solidFill>
                        </a:rPr>
                        <a:t>3</a:t>
                      </a:r>
                      <a:endParaRPr lang="zh-TW" altLang="en-US"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0</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tx1"/>
                          </a:solidFill>
                        </a:rPr>
                        <a:t>1</a:t>
                      </a:r>
                      <a:endParaRPr lang="zh-TW" altLang="en-US"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16" name="表格 15"/>
          <p:cNvGraphicFramePr>
            <a:graphicFrameLocks noGrp="1"/>
          </p:cNvGraphicFramePr>
          <p:nvPr/>
        </p:nvGraphicFramePr>
        <p:xfrm>
          <a:off x="3748029"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graphicFrame>
        <p:nvGraphicFramePr>
          <p:cNvPr id="18" name="表格 17"/>
          <p:cNvGraphicFramePr>
            <a:graphicFrameLocks noGrp="1"/>
          </p:cNvGraphicFramePr>
          <p:nvPr/>
        </p:nvGraphicFramePr>
        <p:xfrm>
          <a:off x="6352140" y="787837"/>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graphicFrame>
        <p:nvGraphicFramePr>
          <p:cNvPr id="20" name="表格 19"/>
          <p:cNvGraphicFramePr>
            <a:graphicFrameLocks noGrp="1"/>
          </p:cNvGraphicFramePr>
          <p:nvPr/>
        </p:nvGraphicFramePr>
        <p:xfrm>
          <a:off x="8956252" y="796094"/>
          <a:ext cx="2340000" cy="2340000"/>
        </p:xfrm>
        <a:graphic>
          <a:graphicData uri="http://schemas.openxmlformats.org/drawingml/2006/table">
            <a:tbl>
              <a:tblPr firstRow="1" bandRow="1">
                <a:tableStyleId>{D7AC3CCA-C797-4891-BE02-D94E43425B78}</a:tableStyleId>
              </a:tblPr>
              <a:tblGrid>
                <a:gridCol w="390000">
                  <a:extLst>
                    <a:ext uri="{9D8B030D-6E8A-4147-A177-3AD203B41FA5}">
                      <a16:colId xmlns:a16="http://schemas.microsoft.com/office/drawing/2014/main" val="3779698649"/>
                    </a:ext>
                  </a:extLst>
                </a:gridCol>
                <a:gridCol w="390000">
                  <a:extLst>
                    <a:ext uri="{9D8B030D-6E8A-4147-A177-3AD203B41FA5}">
                      <a16:colId xmlns:a16="http://schemas.microsoft.com/office/drawing/2014/main" val="3777765725"/>
                    </a:ext>
                  </a:extLst>
                </a:gridCol>
                <a:gridCol w="390000">
                  <a:extLst>
                    <a:ext uri="{9D8B030D-6E8A-4147-A177-3AD203B41FA5}">
                      <a16:colId xmlns:a16="http://schemas.microsoft.com/office/drawing/2014/main" val="3118717532"/>
                    </a:ext>
                  </a:extLst>
                </a:gridCol>
                <a:gridCol w="390000">
                  <a:extLst>
                    <a:ext uri="{9D8B030D-6E8A-4147-A177-3AD203B41FA5}">
                      <a16:colId xmlns:a16="http://schemas.microsoft.com/office/drawing/2014/main" val="2316309544"/>
                    </a:ext>
                  </a:extLst>
                </a:gridCol>
                <a:gridCol w="390000">
                  <a:extLst>
                    <a:ext uri="{9D8B030D-6E8A-4147-A177-3AD203B41FA5}">
                      <a16:colId xmlns:a16="http://schemas.microsoft.com/office/drawing/2014/main" val="432691414"/>
                    </a:ext>
                  </a:extLst>
                </a:gridCol>
                <a:gridCol w="390000">
                  <a:extLst>
                    <a:ext uri="{9D8B030D-6E8A-4147-A177-3AD203B41FA5}">
                      <a16:colId xmlns:a16="http://schemas.microsoft.com/office/drawing/2014/main" val="2276793261"/>
                    </a:ext>
                  </a:extLst>
                </a:gridCol>
              </a:tblGrid>
              <a:tr h="3900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0060934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1404988"/>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27290494"/>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1097902"/>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44036229"/>
                  </a:ext>
                </a:extLst>
              </a:tr>
              <a:tr h="39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6827564"/>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4145445347"/>
              </p:ext>
            </p:extLst>
          </p:nvPr>
        </p:nvGraphicFramePr>
        <p:xfrm>
          <a:off x="4180029"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3</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227556513"/>
              </p:ext>
            </p:extLst>
          </p:nvPr>
        </p:nvGraphicFramePr>
        <p:xfrm>
          <a:off x="6784140"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rgbClr val="FF0000"/>
                          </a:solidFill>
                        </a:rPr>
                        <a:t>3</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041763351"/>
              </p:ext>
            </p:extLst>
          </p:nvPr>
        </p:nvGraphicFramePr>
        <p:xfrm>
          <a:off x="9385318" y="4839873"/>
          <a:ext cx="1476000" cy="1476000"/>
        </p:xfrm>
        <a:graphic>
          <a:graphicData uri="http://schemas.openxmlformats.org/drawingml/2006/table">
            <a:tbl>
              <a:tblPr firstRow="1" bandRow="1">
                <a:tableStyleId>{5C22544A-7EE6-4342-B048-85BDC9FD1C3A}</a:tableStyleId>
              </a:tblPr>
              <a:tblGrid>
                <a:gridCol w="369000">
                  <a:extLst>
                    <a:ext uri="{9D8B030D-6E8A-4147-A177-3AD203B41FA5}">
                      <a16:colId xmlns:a16="http://schemas.microsoft.com/office/drawing/2014/main" val="2574528144"/>
                    </a:ext>
                  </a:extLst>
                </a:gridCol>
                <a:gridCol w="369000">
                  <a:extLst>
                    <a:ext uri="{9D8B030D-6E8A-4147-A177-3AD203B41FA5}">
                      <a16:colId xmlns:a16="http://schemas.microsoft.com/office/drawing/2014/main" val="1816690439"/>
                    </a:ext>
                  </a:extLst>
                </a:gridCol>
                <a:gridCol w="369000">
                  <a:extLst>
                    <a:ext uri="{9D8B030D-6E8A-4147-A177-3AD203B41FA5}">
                      <a16:colId xmlns:a16="http://schemas.microsoft.com/office/drawing/2014/main" val="1083105732"/>
                    </a:ext>
                  </a:extLst>
                </a:gridCol>
                <a:gridCol w="369000">
                  <a:extLst>
                    <a:ext uri="{9D8B030D-6E8A-4147-A177-3AD203B41FA5}">
                      <a16:colId xmlns:a16="http://schemas.microsoft.com/office/drawing/2014/main" val="2658633648"/>
                    </a:ext>
                  </a:extLst>
                </a:gridCol>
              </a:tblGrid>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232569"/>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499901"/>
                  </a:ext>
                </a:extLst>
              </a:tr>
              <a:tr h="369000">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-3</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-5</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192308"/>
                  </a:ext>
                </a:extLst>
              </a:tr>
              <a:tr h="369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0</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rgbClr val="FF0000"/>
                          </a:solidFill>
                        </a:rPr>
                        <a:t>3</a:t>
                      </a:r>
                      <a:endParaRPr lang="zh-TW" altLang="en-US" sz="1800" b="1"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2339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4036439523"/>
              </p:ext>
            </p:extLst>
          </p:nvPr>
        </p:nvGraphicFramePr>
        <p:xfrm>
          <a:off x="1124682" y="3413709"/>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10141358"/>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cxnSp>
        <p:nvCxnSpPr>
          <p:cNvPr id="27" name="直線單箭頭接點 26"/>
          <p:cNvCxnSpPr>
            <a:endCxn id="15" idx="0"/>
          </p:cNvCxnSpPr>
          <p:nvPr/>
        </p:nvCxnSpPr>
        <p:spPr>
          <a:xfrm>
            <a:off x="2310071" y="3136094"/>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907929"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506750"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0123318" y="3119820"/>
            <a:ext cx="0" cy="17037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738349328"/>
              </p:ext>
            </p:extLst>
          </p:nvPr>
        </p:nvGraphicFramePr>
        <p:xfrm>
          <a:off x="3723021"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141358"/>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513446654"/>
              </p:ext>
            </p:extLst>
          </p:nvPr>
        </p:nvGraphicFramePr>
        <p:xfrm>
          <a:off x="6320878" y="3425855"/>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0141358"/>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147099689"/>
              </p:ext>
            </p:extLst>
          </p:nvPr>
        </p:nvGraphicFramePr>
        <p:xfrm>
          <a:off x="8936660" y="3429983"/>
          <a:ext cx="1116000" cy="1116000"/>
        </p:xfrm>
        <a:graphic>
          <a:graphicData uri="http://schemas.openxmlformats.org/drawingml/2006/table">
            <a:tbl>
              <a:tblPr firstRow="1" bandRow="1">
                <a:tableStyleId>{5C22544A-7EE6-4342-B048-85BDC9FD1C3A}</a:tableStyleId>
              </a:tblPr>
              <a:tblGrid>
                <a:gridCol w="372000">
                  <a:extLst>
                    <a:ext uri="{9D8B030D-6E8A-4147-A177-3AD203B41FA5}">
                      <a16:colId xmlns:a16="http://schemas.microsoft.com/office/drawing/2014/main" val="4043940816"/>
                    </a:ext>
                  </a:extLst>
                </a:gridCol>
                <a:gridCol w="372000">
                  <a:extLst>
                    <a:ext uri="{9D8B030D-6E8A-4147-A177-3AD203B41FA5}">
                      <a16:colId xmlns:a16="http://schemas.microsoft.com/office/drawing/2014/main" val="900723326"/>
                    </a:ext>
                  </a:extLst>
                </a:gridCol>
                <a:gridCol w="372000">
                  <a:extLst>
                    <a:ext uri="{9D8B030D-6E8A-4147-A177-3AD203B41FA5}">
                      <a16:colId xmlns:a16="http://schemas.microsoft.com/office/drawing/2014/main" val="1717734281"/>
                    </a:ext>
                  </a:extLst>
                </a:gridCol>
              </a:tblGrid>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3230491"/>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141358"/>
                  </a:ext>
                </a:extLst>
              </a:tr>
              <a:tr h="372000">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800" b="1" dirty="0" smtClean="0">
                          <a:solidFill>
                            <a:schemeClr val="tx1"/>
                          </a:solidFill>
                        </a:rPr>
                        <a:t>-1</a:t>
                      </a:r>
                      <a:endParaRPr lang="zh-TW" alt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691159"/>
                  </a:ext>
                </a:extLst>
              </a:tr>
            </a:tbl>
          </a:graphicData>
        </a:graphic>
      </p:graphicFrame>
      <p:sp>
        <p:nvSpPr>
          <p:cNvPr id="34" name="文字方塊 33"/>
          <p:cNvSpPr txBox="1"/>
          <p:nvPr/>
        </p:nvSpPr>
        <p:spPr>
          <a:xfrm>
            <a:off x="279655" y="1164282"/>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原影像</a:t>
            </a:r>
            <a:endParaRPr lang="zh-TW" altLang="en-US" sz="2400" b="1"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279655" y="3463877"/>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卷積核</a:t>
            </a:r>
            <a:endParaRPr lang="zh-TW" altLang="en-US" sz="2400"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279655" y="5070041"/>
            <a:ext cx="553998" cy="1015663"/>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特徵圖</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677427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群組 8"/>
          <p:cNvGrpSpPr/>
          <p:nvPr/>
        </p:nvGrpSpPr>
        <p:grpSpPr>
          <a:xfrm>
            <a:off x="104929" y="112649"/>
            <a:ext cx="4778928"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678092" cy="557105"/>
            </a:xfrm>
            <a:prstGeom prst="rect">
              <a:avLst/>
            </a:prstGeom>
            <a:noFill/>
          </p:spPr>
          <p:txBody>
            <a:bodyPr wrap="square" rtlCol="0">
              <a:spAutoFit/>
            </a:bodyPr>
            <a:lstStyle/>
            <a:p>
              <a:pPr algn="ctr"/>
              <a:r>
                <a:rPr lang="zh-TW" altLang="zh-TW" sz="2400" b="1" dirty="0">
                  <a:solidFill>
                    <a:schemeClr val="bg1"/>
                  </a:solidFill>
                  <a:latin typeface="微軟正黑體" panose="020B0604030504040204" pitchFamily="34" charset="-120"/>
                  <a:ea typeface="微軟正黑體" panose="020B0604030504040204" pitchFamily="34" charset="-120"/>
                </a:rPr>
                <a:t>卷積</a:t>
              </a:r>
              <a:r>
                <a:rPr lang="en-US" altLang="zh-TW" sz="2400" b="1" dirty="0">
                  <a:solidFill>
                    <a:schemeClr val="bg1"/>
                  </a:solidFill>
                  <a:latin typeface="微軟正黑體" panose="020B0604030504040204" pitchFamily="34" charset="-120"/>
                  <a:ea typeface="微軟正黑體" panose="020B0604030504040204" pitchFamily="34" charset="-120"/>
                </a:rPr>
                <a:t>(Convolution)</a:t>
              </a:r>
              <a:r>
                <a:rPr lang="zh-TW" altLang="zh-TW" sz="2400" b="1" dirty="0">
                  <a:solidFill>
                    <a:schemeClr val="bg1"/>
                  </a:solidFill>
                  <a:latin typeface="微軟正黑體" panose="020B0604030504040204" pitchFamily="34" charset="-120"/>
                  <a:ea typeface="微軟正黑體" panose="020B0604030504040204" pitchFamily="34" charset="-120"/>
                </a:rPr>
                <a:t>運算</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893232979"/>
              </p:ext>
            </p:extLst>
          </p:nvPr>
        </p:nvGraphicFramePr>
        <p:xfrm>
          <a:off x="7960635" y="722819"/>
          <a:ext cx="3132000" cy="3132000"/>
        </p:xfrm>
        <a:graphic>
          <a:graphicData uri="http://schemas.openxmlformats.org/drawingml/2006/table">
            <a:tbl>
              <a:tblPr firstRow="1" bandRow="1">
                <a:tableStyleId>{D7AC3CCA-C797-4891-BE02-D94E43425B78}</a:tableStyleId>
              </a:tblPr>
              <a:tblGrid>
                <a:gridCol w="391500">
                  <a:extLst>
                    <a:ext uri="{9D8B030D-6E8A-4147-A177-3AD203B41FA5}">
                      <a16:colId xmlns:a16="http://schemas.microsoft.com/office/drawing/2014/main" val="3565942317"/>
                    </a:ext>
                  </a:extLst>
                </a:gridCol>
                <a:gridCol w="391500">
                  <a:extLst>
                    <a:ext uri="{9D8B030D-6E8A-4147-A177-3AD203B41FA5}">
                      <a16:colId xmlns:a16="http://schemas.microsoft.com/office/drawing/2014/main" val="3779698649"/>
                    </a:ext>
                  </a:extLst>
                </a:gridCol>
                <a:gridCol w="391500">
                  <a:extLst>
                    <a:ext uri="{9D8B030D-6E8A-4147-A177-3AD203B41FA5}">
                      <a16:colId xmlns:a16="http://schemas.microsoft.com/office/drawing/2014/main" val="3777765725"/>
                    </a:ext>
                  </a:extLst>
                </a:gridCol>
                <a:gridCol w="391500">
                  <a:extLst>
                    <a:ext uri="{9D8B030D-6E8A-4147-A177-3AD203B41FA5}">
                      <a16:colId xmlns:a16="http://schemas.microsoft.com/office/drawing/2014/main" val="3118717532"/>
                    </a:ext>
                  </a:extLst>
                </a:gridCol>
                <a:gridCol w="391500">
                  <a:extLst>
                    <a:ext uri="{9D8B030D-6E8A-4147-A177-3AD203B41FA5}">
                      <a16:colId xmlns:a16="http://schemas.microsoft.com/office/drawing/2014/main" val="2316309544"/>
                    </a:ext>
                  </a:extLst>
                </a:gridCol>
                <a:gridCol w="391500">
                  <a:extLst>
                    <a:ext uri="{9D8B030D-6E8A-4147-A177-3AD203B41FA5}">
                      <a16:colId xmlns:a16="http://schemas.microsoft.com/office/drawing/2014/main" val="432691414"/>
                    </a:ext>
                  </a:extLst>
                </a:gridCol>
                <a:gridCol w="391500">
                  <a:extLst>
                    <a:ext uri="{9D8B030D-6E8A-4147-A177-3AD203B41FA5}">
                      <a16:colId xmlns:a16="http://schemas.microsoft.com/office/drawing/2014/main" val="2276793261"/>
                    </a:ext>
                  </a:extLst>
                </a:gridCol>
                <a:gridCol w="391500">
                  <a:extLst>
                    <a:ext uri="{9D8B030D-6E8A-4147-A177-3AD203B41FA5}">
                      <a16:colId xmlns:a16="http://schemas.microsoft.com/office/drawing/2014/main" val="1810337502"/>
                    </a:ext>
                  </a:extLst>
                </a:gridCol>
              </a:tblGrid>
              <a:tr h="3915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1400309401"/>
                  </a:ext>
                </a:extLst>
              </a:tr>
              <a:tr h="391500">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algn="ct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4000609342"/>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101404988"/>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727290494"/>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4051097902"/>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t>1</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3044036229"/>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3856827564"/>
                  </a:ext>
                </a:extLst>
              </a:tr>
              <a:tr h="39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chemeClr val="bg1"/>
                          </a:solidFill>
                        </a:rPr>
                        <a:t>0</a:t>
                      </a:r>
                      <a:endParaRPr lang="zh-TW"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lumOff val="25000"/>
                      </a:schemeClr>
                    </a:solidFill>
                  </a:tcPr>
                </a:tc>
                <a:extLst>
                  <a:ext uri="{0D108BD9-81ED-4DB2-BD59-A6C34878D82A}">
                    <a16:rowId xmlns:a16="http://schemas.microsoft.com/office/drawing/2014/main" val="2229961515"/>
                  </a:ext>
                </a:extLst>
              </a:tr>
            </a:tbl>
          </a:graphicData>
        </a:graphic>
      </p:graphicFrame>
      <p:sp>
        <p:nvSpPr>
          <p:cNvPr id="13" name="矩形 12"/>
          <p:cNvSpPr/>
          <p:nvPr/>
        </p:nvSpPr>
        <p:spPr>
          <a:xfrm>
            <a:off x="7960635" y="722817"/>
            <a:ext cx="1166150" cy="1169293"/>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15" name="矩形 14"/>
          <p:cNvSpPr/>
          <p:nvPr/>
        </p:nvSpPr>
        <p:spPr>
          <a:xfrm>
            <a:off x="8744853" y="721720"/>
            <a:ext cx="1166150" cy="116929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 name="矩形 1"/>
          <p:cNvSpPr/>
          <p:nvPr/>
        </p:nvSpPr>
        <p:spPr>
          <a:xfrm>
            <a:off x="104928" y="815129"/>
            <a:ext cx="7565767" cy="3785652"/>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掃描時不一定要只平移</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個像素，可以調整適合的步</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長</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smtClean="0">
                <a:latin typeface="微軟正黑體" panose="020B0604030504040204" pitchFamily="34" charset="-120"/>
                <a:ea typeface="微軟正黑體" panose="020B0604030504040204" pitchFamily="34" charset="-120"/>
              </a:rPr>
              <a:t>stride</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若考慮關鍵特徵在影像邊緣，避免卷積運算時被忽略，可以在卷積處理前，在原影像周圍填補空白</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像素</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smtClean="0">
                <a:latin typeface="微軟正黑體" panose="020B0604030504040204" pitchFamily="34" charset="-120"/>
                <a:ea typeface="微軟正黑體" panose="020B0604030504040204" pitchFamily="34" charset="-120"/>
              </a:rPr>
              <a:t>padding</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原影像經卷積運算處理後的得到的新矩陣，稱為特徵圖</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(Feature Map)</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，特徵圖上數值越高的位置，代表影像的局部和關鍵特徵的相符程度越高</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cs typeface="Times New Roman" panose="02020603050405020304" pitchFamily="18" charset="0"/>
              </a:rPr>
              <a:t>擴充卷</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積：</a:t>
            </a:r>
            <a:r>
              <a:rPr lang="zh-TW" altLang="en-US" sz="2400" b="1" dirty="0">
                <a:latin typeface="微軟正黑體" panose="020B0604030504040204" pitchFamily="34" charset="-120"/>
                <a:ea typeface="微軟正黑體" panose="020B0604030504040204" pitchFamily="34" charset="-120"/>
                <a:cs typeface="Times New Roman" panose="02020603050405020304" pitchFamily="18" charset="0"/>
              </a:rPr>
              <a:t>卷積核間的步</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長</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a:latin typeface="微軟正黑體" panose="020B0604030504040204" pitchFamily="34" charset="-120"/>
                <a:ea typeface="微軟正黑體" panose="020B0604030504040204" pitchFamily="34" charset="-120"/>
              </a:rPr>
              <a:t>dilation</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en-US" sz="2400" b="1" dirty="0">
                <a:effectLst/>
                <a:latin typeface="微軟正黑體" panose="020B0604030504040204" pitchFamily="34" charset="-120"/>
                <a:ea typeface="微軟正黑體" panose="020B0604030504040204" pitchFamily="34" charset="-120"/>
                <a:cs typeface="Times New Roman" panose="02020603050405020304" pitchFamily="18" charset="0"/>
              </a:rPr>
              <a:t>特徵圖輸出尺寸計算</a:t>
            </a:r>
            <a:r>
              <a:rPr lang="zh-TW" altLang="en-US" sz="24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公式：</a:t>
            </a:r>
            <a:endPar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4" name="直線單箭頭接點 3"/>
          <p:cNvCxnSpPr/>
          <p:nvPr/>
        </p:nvCxnSpPr>
        <p:spPr>
          <a:xfrm>
            <a:off x="7960635" y="534702"/>
            <a:ext cx="7842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618921" y="90778"/>
            <a:ext cx="1467646" cy="461665"/>
          </a:xfrm>
          <a:prstGeom prst="rect">
            <a:avLst/>
          </a:prstGeom>
        </p:spPr>
        <p:txBody>
          <a:bodyPr wrap="none">
            <a:spAutoFit/>
          </a:bodyPr>
          <a:lstStyle/>
          <a:p>
            <a:r>
              <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stride=2</a:t>
            </a:r>
            <a:endParaRPr lang="zh-TW" altLang="en-US" sz="2400" b="1" dirty="0">
              <a:solidFill>
                <a:schemeClr val="accent1">
                  <a:lumMod val="75000"/>
                </a:schemeClr>
              </a:solidFill>
              <a:latin typeface="微軟正黑體" panose="020B0604030504040204" pitchFamily="34" charset="-120"/>
              <a:ea typeface="微軟正黑體" panose="020B0604030504040204" pitchFamily="34" charset="-120"/>
            </a:endParaRPr>
          </a:p>
        </p:txBody>
      </p:sp>
      <p:sp>
        <p:nvSpPr>
          <p:cNvPr id="16" name="矩形 15"/>
          <p:cNvSpPr/>
          <p:nvPr/>
        </p:nvSpPr>
        <p:spPr>
          <a:xfrm>
            <a:off x="10191576" y="90628"/>
            <a:ext cx="1826719" cy="461665"/>
          </a:xfrm>
          <a:prstGeom prst="rect">
            <a:avLst/>
          </a:prstGeom>
        </p:spPr>
        <p:txBody>
          <a:bodyPr wrap="none">
            <a:spAutoFit/>
          </a:bodyPr>
          <a:lstStyle/>
          <a:p>
            <a:r>
              <a:rPr lang="en-US" altLang="zh-TW" sz="2400" b="1" dirty="0" smtClean="0">
                <a:solidFill>
                  <a:schemeClr val="accent4"/>
                </a:solidFill>
                <a:latin typeface="微軟正黑體" panose="020B0604030504040204" pitchFamily="34" charset="-120"/>
                <a:ea typeface="微軟正黑體" panose="020B0604030504040204" pitchFamily="34" charset="-120"/>
              </a:rPr>
              <a:t>padding=1</a:t>
            </a:r>
            <a:endParaRPr lang="zh-TW" altLang="en-US" sz="2400" b="1" dirty="0">
              <a:solidFill>
                <a:schemeClr val="accent4"/>
              </a:solidFill>
              <a:latin typeface="微軟正黑體" panose="020B0604030504040204" pitchFamily="34" charset="-120"/>
              <a:ea typeface="微軟正黑體" panose="020B0604030504040204" pitchFamily="34" charset="-120"/>
            </a:endParaRPr>
          </a:p>
        </p:txBody>
      </p:sp>
      <p:cxnSp>
        <p:nvCxnSpPr>
          <p:cNvPr id="18" name="直線單箭頭接點 17"/>
          <p:cNvCxnSpPr>
            <a:stCxn id="16" idx="2"/>
          </p:cNvCxnSpPr>
          <p:nvPr/>
        </p:nvCxnSpPr>
        <p:spPr>
          <a:xfrm flipH="1">
            <a:off x="10985160" y="552293"/>
            <a:ext cx="119776" cy="3294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635" y="3886141"/>
            <a:ext cx="2802303" cy="2702980"/>
          </a:xfrm>
          <a:prstGeom prst="rect">
            <a:avLst/>
          </a:prstGeom>
        </p:spPr>
      </p:pic>
      <p:sp>
        <p:nvSpPr>
          <p:cNvPr id="22" name="矩形 21"/>
          <p:cNvSpPr/>
          <p:nvPr/>
        </p:nvSpPr>
        <p:spPr>
          <a:xfrm>
            <a:off x="9705830" y="4425260"/>
            <a:ext cx="1733167" cy="461665"/>
          </a:xfrm>
          <a:prstGeom prst="rect">
            <a:avLst/>
          </a:prstGeom>
        </p:spPr>
        <p:txBody>
          <a:bodyPr wrap="none">
            <a:spAutoFit/>
          </a:bodyPr>
          <a:lstStyle/>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d</a:t>
            </a:r>
            <a:r>
              <a:rPr lang="zh-TW" altLang="zh-TW" sz="2400" b="1" dirty="0" smtClean="0">
                <a:solidFill>
                  <a:schemeClr val="accent3">
                    <a:lumMod val="50000"/>
                  </a:schemeClr>
                </a:solidFill>
                <a:latin typeface="微軟正黑體" panose="020B0604030504040204" pitchFamily="34" charset="-120"/>
                <a:ea typeface="微軟正黑體" panose="020B0604030504040204" pitchFamily="34" charset="-120"/>
              </a:rPr>
              <a:t>ilation</a:t>
            </a:r>
            <a:r>
              <a:rPr lang="en-US" altLang="zh-TW" sz="2400" b="1" dirty="0" smtClean="0">
                <a:solidFill>
                  <a:schemeClr val="accent3">
                    <a:lumMod val="50000"/>
                  </a:schemeClr>
                </a:solidFill>
                <a:latin typeface="微軟正黑體" panose="020B0604030504040204" pitchFamily="34" charset="-120"/>
                <a:ea typeface="微軟正黑體" panose="020B0604030504040204" pitchFamily="34" charset="-120"/>
              </a:rPr>
              <a:t>=2</a:t>
            </a:r>
            <a:endParaRPr lang="zh-TW" altLang="en-US" sz="2400"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3" name="文字方塊 22"/>
              <p:cNvSpPr txBox="1"/>
              <p:nvPr/>
            </p:nvSpPr>
            <p:spPr>
              <a:xfrm>
                <a:off x="607675" y="4808012"/>
                <a:ext cx="6202788" cy="834139"/>
              </a:xfrm>
              <a:prstGeom prst="rect">
                <a:avLst/>
              </a:prstGeom>
              <a:noFill/>
            </p:spPr>
            <p:txBody>
              <a:bodyPr wrap="none" lIns="0" tIns="0" rIns="0" bIns="0" rtlCol="0">
                <a:spAutoFit/>
              </a:bodyPr>
              <a:lstStyle/>
              <a:p>
                <a14:m>
                  <m:oMath xmlns:m="http://schemas.openxmlformats.org/officeDocument/2006/math">
                    <m:sSub>
                      <m:sSubPr>
                        <m:ctrlPr>
                          <a:rPr lang="en-US" altLang="zh-TW" sz="2400" i="1" smtClean="0">
                            <a:solidFill>
                              <a:srgbClr val="002060"/>
                            </a:solidFill>
                            <a:latin typeface="Cambria Math" panose="02040503050406030204" pitchFamily="18" charset="0"/>
                          </a:rPr>
                        </m:ctrlPr>
                      </m:sSubPr>
                      <m:e>
                        <m:r>
                          <a:rPr lang="en-US" altLang="zh-TW" sz="2400" b="0" i="1" smtClean="0">
                            <a:solidFill>
                              <a:srgbClr val="002060"/>
                            </a:solidFill>
                            <a:latin typeface="Cambria Math" panose="02040503050406030204" pitchFamily="18" charset="0"/>
                          </a:rPr>
                          <m:t>𝑊</m:t>
                        </m:r>
                      </m:e>
                      <m:sub>
                        <m:r>
                          <a:rPr lang="en-US" altLang="zh-TW" sz="2400" b="0" i="1" smtClean="0">
                            <a:solidFill>
                              <a:srgbClr val="002060"/>
                            </a:solidFill>
                            <a:latin typeface="Cambria Math" panose="02040503050406030204" pitchFamily="18" charset="0"/>
                          </a:rPr>
                          <m:t>𝑜𝑢𝑡</m:t>
                        </m:r>
                      </m:sub>
                    </m:sSub>
                    <m:r>
                      <a:rPr lang="en-US" altLang="zh-TW" sz="2400" i="1" smtClean="0">
                        <a:solidFill>
                          <a:srgbClr val="002060"/>
                        </a:solidFill>
                        <a:latin typeface="Cambria Math" panose="02040503050406030204" pitchFamily="18" charset="0"/>
                      </a:rPr>
                      <m:t>=</m:t>
                    </m:r>
                    <m:d>
                      <m:dPr>
                        <m:begChr m:val="["/>
                        <m:endChr m:val="]"/>
                        <m:ctrlPr>
                          <a:rPr lang="en-US" altLang="zh-TW" sz="2400" i="1" smtClean="0">
                            <a:solidFill>
                              <a:srgbClr val="002060"/>
                            </a:solidFill>
                            <a:latin typeface="Cambria Math" panose="02040503050406030204" pitchFamily="18" charset="0"/>
                          </a:rPr>
                        </m:ctrlPr>
                      </m:dPr>
                      <m:e>
                        <m:f>
                          <m:fPr>
                            <m:ctrlPr>
                              <a:rPr lang="en-US" altLang="zh-TW" sz="2400" i="1" smtClean="0">
                                <a:solidFill>
                                  <a:srgbClr val="002060"/>
                                </a:solidFill>
                                <a:latin typeface="Cambria Math" panose="02040503050406030204" pitchFamily="18" charset="0"/>
                              </a:rPr>
                            </m:ctrlPr>
                          </m:fPr>
                          <m:num>
                            <m:sSub>
                              <m:sSubPr>
                                <m:ctrlPr>
                                  <a:rPr lang="en-US" altLang="zh-TW" sz="2400" i="1" smtClean="0">
                                    <a:solidFill>
                                      <a:srgbClr val="002060"/>
                                    </a:solidFill>
                                    <a:latin typeface="Cambria Math" panose="02040503050406030204" pitchFamily="18" charset="0"/>
                                  </a:rPr>
                                </m:ctrlPr>
                              </m:sSubPr>
                              <m:e>
                                <m:r>
                                  <m:rPr>
                                    <m:sty m:val="p"/>
                                  </m:rPr>
                                  <a:rPr lang="en-US" altLang="zh-TW" sz="2400" i="1">
                                    <a:solidFill>
                                      <a:srgbClr val="002060"/>
                                    </a:solidFill>
                                    <a:latin typeface="Cambria Math" panose="02040503050406030204" pitchFamily="18" charset="0"/>
                                  </a:rPr>
                                  <m:t>W</m:t>
                                </m:r>
                              </m:e>
                              <m:sub>
                                <m:r>
                                  <a:rPr lang="en-US" altLang="zh-TW" sz="2400" b="0" i="1" smtClean="0">
                                    <a:solidFill>
                                      <a:srgbClr val="002060"/>
                                    </a:solidFill>
                                    <a:latin typeface="Cambria Math" panose="02040503050406030204" pitchFamily="18" charset="0"/>
                                  </a:rPr>
                                  <m:t>𝑖𝑛</m:t>
                                </m:r>
                              </m:sub>
                            </m:sSub>
                            <m:r>
                              <a:rPr lang="en-US" altLang="zh-TW" sz="2400" b="0" i="1" smtClean="0">
                                <a:solidFill>
                                  <a:srgbClr val="002060"/>
                                </a:solidFill>
                                <a:latin typeface="Cambria Math" panose="02040503050406030204" pitchFamily="18" charset="0"/>
                              </a:rPr>
                              <m:t>−(</m:t>
                            </m:r>
                            <m:r>
                              <m:rPr>
                                <m:nor/>
                              </m:rPr>
                              <a:rPr lang="zh-TW" altLang="zh-TW" sz="2400" b="1" dirty="0">
                                <a:solidFill>
                                  <a:srgbClr val="002060"/>
                                </a:solidFill>
                                <a:latin typeface="微軟正黑體" panose="020B0604030504040204" pitchFamily="34" charset="-120"/>
                                <a:ea typeface="微軟正黑體" panose="020B0604030504040204" pitchFamily="34" charset="-120"/>
                              </a:rPr>
                              <m:t>dilation</m:t>
                            </m:r>
                            <m:r>
                              <a:rPr lang="en-US" altLang="zh-TW" sz="2400" b="0" i="1" dirty="0" smtClean="0">
                                <a:solidFill>
                                  <a:srgbClr val="002060"/>
                                </a:solidFill>
                                <a:latin typeface="Cambria Math" panose="02040503050406030204" pitchFamily="18" charset="0"/>
                                <a:ea typeface="Cambria Math" panose="02040503050406030204" pitchFamily="18" charset="0"/>
                              </a:rPr>
                              <m:t>×</m:t>
                            </m:r>
                            <m:d>
                              <m:dPr>
                                <m:ctrlPr>
                                  <a:rPr lang="en-US" altLang="zh-TW" sz="2400" b="0" i="1" dirty="0" smtClean="0">
                                    <a:solidFill>
                                      <a:srgbClr val="002060"/>
                                    </a:solidFill>
                                    <a:latin typeface="Cambria Math" panose="02040503050406030204" pitchFamily="18" charset="0"/>
                                    <a:ea typeface="微軟正黑體" panose="020B0604030504040204" pitchFamily="34" charset="-120"/>
                                  </a:rPr>
                                </m:ctrlPr>
                              </m:dPr>
                              <m:e>
                                <m:r>
                                  <m:rPr>
                                    <m:nor/>
                                  </m:rPr>
                                  <a:rPr lang="zh-TW" altLang="zh-TW" sz="2400" b="1" dirty="0">
                                    <a:solidFill>
                                      <a:srgbClr val="002060"/>
                                    </a:solidFill>
                                    <a:latin typeface="微軟正黑體" panose="020B0604030504040204" pitchFamily="34" charset="-120"/>
                                    <a:ea typeface="微軟正黑體" panose="020B0604030504040204" pitchFamily="34" charset="-120"/>
                                  </a:rPr>
                                  <m:t>kernel</m:t>
                                </m:r>
                                <m:r>
                                  <m:rPr>
                                    <m:nor/>
                                  </m:rPr>
                                  <a:rPr lang="zh-TW" altLang="zh-TW" sz="2400" b="1" dirty="0">
                                    <a:solidFill>
                                      <a:srgbClr val="002060"/>
                                    </a:solidFill>
                                    <a:latin typeface="微軟正黑體" panose="020B0604030504040204" pitchFamily="34" charset="-120"/>
                                    <a:ea typeface="微軟正黑體" panose="020B0604030504040204" pitchFamily="34" charset="-120"/>
                                  </a:rPr>
                                  <m:t>_</m:t>
                                </m:r>
                                <m:r>
                                  <m:rPr>
                                    <m:nor/>
                                  </m:rPr>
                                  <a:rPr lang="zh-TW" altLang="zh-TW" sz="2400" b="1" dirty="0">
                                    <a:solidFill>
                                      <a:srgbClr val="002060"/>
                                    </a:solidFill>
                                    <a:latin typeface="微軟正黑體" panose="020B0604030504040204" pitchFamily="34" charset="-120"/>
                                    <a:ea typeface="微軟正黑體" panose="020B0604030504040204" pitchFamily="34" charset="-120"/>
                                  </a:rPr>
                                  <m:t>size</m:t>
                                </m:r>
                                <m:r>
                                  <a:rPr lang="en-US" altLang="zh-TW" sz="2400" b="0" i="1" dirty="0" smtClean="0">
                                    <a:solidFill>
                                      <a:srgbClr val="002060"/>
                                    </a:solidFill>
                                    <a:latin typeface="Cambria Math" panose="02040503050406030204" pitchFamily="18" charset="0"/>
                                    <a:ea typeface="微軟正黑體" panose="020B0604030504040204" pitchFamily="34" charset="-120"/>
                                  </a:rPr>
                                  <m:t>−1</m:t>
                                </m:r>
                              </m:e>
                            </m:d>
                            <m:r>
                              <a:rPr lang="en-US" altLang="zh-TW" sz="2400" b="0" i="1" dirty="0" smtClean="0">
                                <a:solidFill>
                                  <a:srgbClr val="002060"/>
                                </a:solidFill>
                                <a:latin typeface="Cambria Math" panose="02040503050406030204" pitchFamily="18" charset="0"/>
                                <a:ea typeface="微軟正黑體" panose="020B0604030504040204" pitchFamily="34" charset="-120"/>
                              </a:rPr>
                              <m:t>+1</m:t>
                            </m:r>
                            <m:r>
                              <a:rPr lang="en-US" altLang="zh-TW" sz="2400" b="0" i="1" smtClean="0">
                                <a:solidFill>
                                  <a:srgbClr val="002060"/>
                                </a:solidFill>
                                <a:latin typeface="Cambria Math" panose="02040503050406030204" pitchFamily="18" charset="0"/>
                              </a:rPr>
                              <m:t>)</m:t>
                            </m:r>
                          </m:num>
                          <m:den>
                            <m:r>
                              <m:rPr>
                                <m:nor/>
                              </m:rPr>
                              <a:rPr lang="en-US" altLang="zh-TW" sz="2400" b="1" dirty="0">
                                <a:solidFill>
                                  <a:srgbClr val="002060"/>
                                </a:solidFill>
                                <a:latin typeface="微軟正黑體" panose="020B0604030504040204" pitchFamily="34" charset="-120"/>
                                <a:ea typeface="微軟正黑體" panose="020B0604030504040204" pitchFamily="34" charset="-120"/>
                              </a:rPr>
                              <m:t>stride</m:t>
                            </m:r>
                          </m:den>
                        </m:f>
                      </m:e>
                    </m:d>
                  </m:oMath>
                </a14:m>
                <a:r>
                  <a:rPr lang="en-US" altLang="zh-TW" sz="2400" dirty="0" smtClean="0">
                    <a:solidFill>
                      <a:srgbClr val="002060"/>
                    </a:solidFill>
                    <a:latin typeface="微軟正黑體" panose="020B0604030504040204" pitchFamily="34" charset="-120"/>
                    <a:ea typeface="微軟正黑體" panose="020B0604030504040204" pitchFamily="34" charset="-120"/>
                  </a:rPr>
                  <a:t>+1</a:t>
                </a:r>
                <a:endParaRPr lang="zh-TW" altLang="en-US" sz="2400" dirty="0">
                  <a:solidFill>
                    <a:srgbClr val="002060"/>
                  </a:solidFill>
                  <a:latin typeface="微軟正黑體" panose="020B0604030504040204" pitchFamily="34" charset="-120"/>
                  <a:ea typeface="微軟正黑體" panose="020B0604030504040204" pitchFamily="34" charset="-120"/>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607675" y="4808012"/>
                <a:ext cx="6202788" cy="834139"/>
              </a:xfrm>
              <a:prstGeom prst="rect">
                <a:avLst/>
              </a:prstGeom>
              <a:blipFill>
                <a:blip r:embed="rId3"/>
                <a:stretch>
                  <a:fillRect r="-206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8686428"/>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群組 8"/>
          <p:cNvGrpSpPr/>
          <p:nvPr/>
        </p:nvGrpSpPr>
        <p:grpSpPr>
          <a:xfrm>
            <a:off x="104929" y="112649"/>
            <a:ext cx="4778928"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678092" cy="631385"/>
            </a:xfrm>
            <a:prstGeom prst="rect">
              <a:avLst/>
            </a:prstGeom>
            <a:noFill/>
          </p:spPr>
          <p:txBody>
            <a:bodyPr wrap="square" rtlCol="0">
              <a:spAutoFit/>
            </a:bodyPr>
            <a:lstStyle/>
            <a:p>
              <a:pPr algn="ctr"/>
              <a:r>
                <a:rPr lang="en-US" altLang="zh-TW" sz="2800" b="1" dirty="0" err="1">
                  <a:solidFill>
                    <a:schemeClr val="bg1"/>
                  </a:solidFill>
                  <a:latin typeface="微軟正黑體" panose="020B0604030504040204" pitchFamily="34" charset="-120"/>
                  <a:ea typeface="微軟正黑體" panose="020B0604030504040204" pitchFamily="34" charset="-120"/>
                </a:rPr>
                <a:t>torch.nn</a:t>
              </a:r>
              <a:r>
                <a:rPr lang="en-US" altLang="zh-TW" sz="2800" b="1" dirty="0">
                  <a:solidFill>
                    <a:schemeClr val="bg1"/>
                  </a:solidFill>
                  <a:latin typeface="微軟正黑體" panose="020B0604030504040204" pitchFamily="34" charset="-120"/>
                  <a:ea typeface="微軟正黑體" panose="020B0604030504040204" pitchFamily="34" charset="-120"/>
                </a:rPr>
                <a:t>. </a:t>
              </a:r>
              <a:r>
                <a:rPr lang="zh-TW" altLang="zh-TW" sz="2800" dirty="0">
                  <a:solidFill>
                    <a:schemeClr val="bg1"/>
                  </a:solidFill>
                  <a:latin typeface="微軟正黑體" panose="020B0604030504040204" pitchFamily="34" charset="-120"/>
                  <a:ea typeface="微軟正黑體" panose="020B0604030504040204" pitchFamily="34" charset="-120"/>
                </a:rPr>
                <a:t>Conv2d</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8" y="815129"/>
            <a:ext cx="11947164" cy="5632311"/>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pytorch</a:t>
            </a:r>
            <a:r>
              <a:rPr lang="zh-TW" altLang="en-US" sz="2400" b="1" dirty="0" smtClean="0">
                <a:latin typeface="微軟正黑體" panose="020B0604030504040204" pitchFamily="34" charset="-120"/>
                <a:ea typeface="微軟正黑體" panose="020B0604030504040204" pitchFamily="34" charset="-120"/>
              </a:rPr>
              <a:t>可以</a:t>
            </a:r>
            <a:r>
              <a:rPr lang="zh-TW" altLang="en-US" sz="2400" b="1" dirty="0">
                <a:latin typeface="微軟正黑體" panose="020B0604030504040204" pitchFamily="34" charset="-120"/>
                <a:ea typeface="微軟正黑體" panose="020B0604030504040204" pitchFamily="34" charset="-120"/>
              </a:rPr>
              <a:t>利用</a:t>
            </a:r>
            <a:r>
              <a:rPr lang="en-US" altLang="zh-TW" sz="2400" b="1" dirty="0" err="1">
                <a:latin typeface="微軟正黑體" panose="020B0604030504040204" pitchFamily="34" charset="-120"/>
                <a:ea typeface="微軟正黑體" panose="020B0604030504040204" pitchFamily="34" charset="-120"/>
              </a:rPr>
              <a:t>torch.nn</a:t>
            </a:r>
            <a:r>
              <a:rPr lang="en-US" altLang="zh-TW" sz="2400" b="1" dirty="0">
                <a:latin typeface="微軟正黑體" panose="020B0604030504040204" pitchFamily="34" charset="-120"/>
                <a:ea typeface="微軟正黑體" panose="020B0604030504040204" pitchFamily="34" charset="-120"/>
              </a:rPr>
              <a:t>. </a:t>
            </a:r>
            <a:r>
              <a:rPr lang="zh-TW" altLang="zh-TW" sz="2400" b="1" dirty="0">
                <a:latin typeface="微軟正黑體" panose="020B0604030504040204" pitchFamily="34" charset="-120"/>
                <a:ea typeface="微軟正黑體" panose="020B0604030504040204" pitchFamily="34" charset="-120"/>
              </a:rPr>
              <a:t>Conv2d</a:t>
            </a:r>
            <a:r>
              <a:rPr lang="zh-TW" altLang="zh-TW" sz="2400" b="1" dirty="0" smtClean="0">
                <a:latin typeface="微軟正黑體" panose="020B0604030504040204" pitchFamily="34" charset="-120"/>
                <a:ea typeface="微軟正黑體" panose="020B0604030504040204" pitchFamily="34" charset="-120"/>
              </a:rPr>
              <a:t>(</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執行卷積運算。</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參數</a:t>
            </a:r>
            <a:r>
              <a:rPr lang="zh-TW" altLang="en-US" sz="2400" b="1" dirty="0">
                <a:latin typeface="微軟正黑體" panose="020B0604030504040204" pitchFamily="34" charset="-120"/>
                <a:ea typeface="微軟正黑體" panose="020B0604030504040204" pitchFamily="34" charset="-120"/>
              </a:rPr>
              <a:t>說明</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rPr>
              <a:t>in_channels</a:t>
            </a:r>
            <a:r>
              <a:rPr lang="zh-TW" altLang="en-US" sz="2400" b="1" dirty="0" smtClean="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輸入的圖片通道數</a:t>
            </a:r>
            <a:r>
              <a:rPr lang="zh-TW" altLang="en-US" sz="2400" b="1" dirty="0" smtClean="0">
                <a:latin typeface="微軟正黑體" panose="020B0604030504040204" pitchFamily="34" charset="-120"/>
                <a:ea typeface="微軟正黑體" panose="020B0604030504040204" pitchFamily="34" charset="-120"/>
              </a:rPr>
              <a:t>，第一層卷積會</a:t>
            </a:r>
            <a:r>
              <a:rPr lang="zh-TW" altLang="en-US" sz="2400" b="1" dirty="0">
                <a:latin typeface="微軟正黑體" panose="020B0604030504040204" pitchFamily="34" charset="-120"/>
                <a:ea typeface="微軟正黑體" panose="020B0604030504040204" pitchFamily="34" charset="-120"/>
              </a:rPr>
              <a:t>是圖片的顏色狀況，例如灰階</a:t>
            </a:r>
            <a:r>
              <a:rPr lang="zh-TW" altLang="en-US" sz="2400" b="1" dirty="0" smtClean="0">
                <a:latin typeface="微軟正黑體" panose="020B0604030504040204" pitchFamily="34" charset="-120"/>
                <a:ea typeface="微軟正黑體" panose="020B0604030504040204" pitchFamily="34" charset="-120"/>
              </a:rPr>
              <a:t>圖片</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全採</a:t>
            </a:r>
            <a:r>
              <a:rPr lang="zh-TW" altLang="en-US" sz="2400" b="1" dirty="0" smtClean="0">
                <a:latin typeface="微軟正黑體" panose="020B0604030504040204" pitchFamily="34" charset="-120"/>
                <a:ea typeface="微軟正黑體" panose="020B0604030504040204" pitchFamily="34" charset="-120"/>
              </a:rPr>
              <a:t>圖片</a:t>
            </a:r>
            <a:r>
              <a:rPr lang="en-US" altLang="zh-TW" sz="2400" b="1" dirty="0" smtClean="0">
                <a:latin typeface="微軟正黑體" panose="020B0604030504040204" pitchFamily="34" charset="-120"/>
                <a:ea typeface="微軟正黑體" panose="020B0604030504040204" pitchFamily="34" charset="-120"/>
              </a:rPr>
              <a:t>=3</a:t>
            </a:r>
            <a:r>
              <a:rPr lang="zh-TW" altLang="en-US" sz="2400" b="1" dirty="0" smtClean="0">
                <a:latin typeface="微軟正黑體" panose="020B0604030504040204" pitchFamily="34" charset="-120"/>
                <a:ea typeface="微軟正黑體" panose="020B0604030504040204" pitchFamily="34" charset="-120"/>
              </a:rPr>
              <a:t>；第二層卷積要設成前一層卷積的</a:t>
            </a:r>
            <a:r>
              <a:rPr lang="zh-TW" altLang="zh-TW" sz="2400" b="1" dirty="0">
                <a:latin typeface="微軟正黑體" panose="020B0604030504040204" pitchFamily="34" charset="-120"/>
                <a:ea typeface="微軟正黑體" panose="020B0604030504040204" pitchFamily="34" charset="-120"/>
              </a:rPr>
              <a:t>out</a:t>
            </a:r>
            <a:r>
              <a:rPr lang="zh-TW" altLang="zh-TW" sz="2400" b="1" dirty="0" smtClean="0">
                <a:latin typeface="微軟正黑體" panose="020B0604030504040204" pitchFamily="34" charset="-120"/>
                <a:ea typeface="微軟正黑體" panose="020B0604030504040204" pitchFamily="34" charset="-120"/>
              </a:rPr>
              <a:t>_channels</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rPr>
              <a:t>out_channels</a:t>
            </a:r>
            <a:r>
              <a:rPr lang="zh-TW" altLang="en-US" sz="2400" b="1" dirty="0">
                <a:latin typeface="微軟正黑體" panose="020B0604030504040204" pitchFamily="34" charset="-120"/>
                <a:ea typeface="微軟正黑體" panose="020B0604030504040204" pitchFamily="34" charset="-120"/>
              </a:rPr>
              <a:t>：輸出的通道數</a:t>
            </a:r>
            <a:r>
              <a:rPr lang="zh-TW" altLang="en-US" sz="2400" b="1" dirty="0" smtClean="0">
                <a:latin typeface="微軟正黑體" panose="020B0604030504040204" pitchFamily="34" charset="-120"/>
                <a:ea typeface="微軟正黑體" panose="020B0604030504040204" pitchFamily="34" charset="-120"/>
              </a:rPr>
              <a:t>，這邊</a:t>
            </a:r>
            <a:r>
              <a:rPr lang="zh-TW" altLang="en-US" sz="2400" b="1" dirty="0">
                <a:latin typeface="微軟正黑體" panose="020B0604030504040204" pitchFamily="34" charset="-120"/>
                <a:ea typeface="微軟正黑體" panose="020B0604030504040204" pitchFamily="34" charset="-120"/>
              </a:rPr>
              <a:t>會</a:t>
            </a:r>
            <a:r>
              <a:rPr lang="zh-TW" altLang="en-US" sz="2400" b="1" dirty="0" smtClean="0">
                <a:latin typeface="微軟正黑體" panose="020B0604030504040204" pitchFamily="34" charset="-120"/>
                <a:ea typeface="微軟正黑體" panose="020B0604030504040204" pitchFamily="34" charset="-120"/>
              </a:rPr>
              <a:t>變成下一層</a:t>
            </a:r>
            <a:r>
              <a:rPr lang="zh-TW" altLang="en-US" sz="2400" b="1" dirty="0">
                <a:latin typeface="微軟正黑體" panose="020B0604030504040204" pitchFamily="34" charset="-120"/>
                <a:ea typeface="微軟正黑體" panose="020B0604030504040204" pitchFamily="34" charset="-120"/>
              </a:rPr>
              <a:t>的 </a:t>
            </a:r>
            <a:r>
              <a:rPr lang="en-US" altLang="zh-TW" sz="2400" b="1" dirty="0" err="1" smtClean="0">
                <a:latin typeface="微軟正黑體" panose="020B0604030504040204" pitchFamily="34" charset="-120"/>
                <a:ea typeface="微軟正黑體" panose="020B0604030504040204" pitchFamily="34" charset="-120"/>
              </a:rPr>
              <a:t>in_channels</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rPr>
              <a:t>kernel_size</a:t>
            </a:r>
            <a:r>
              <a:rPr lang="zh-TW" altLang="en-US" sz="2400" b="1" dirty="0" smtClean="0">
                <a:latin typeface="微軟正黑體" panose="020B0604030504040204" pitchFamily="34" charset="-120"/>
                <a:ea typeface="微軟正黑體" panose="020B0604030504040204" pitchFamily="34" charset="-120"/>
              </a:rPr>
              <a:t>：卷積核尺寸，可用邊長或</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高</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寬</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表示。</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rPr>
              <a:t>stride</a:t>
            </a:r>
            <a:r>
              <a:rPr lang="zh-TW" altLang="zh-TW" sz="2400" b="1" dirty="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：設定</a:t>
            </a:r>
            <a:r>
              <a:rPr lang="zh-TW" altLang="en-US" sz="2400" b="1" dirty="0">
                <a:latin typeface="微軟正黑體" panose="020B0604030504040204" pitchFamily="34" charset="-120"/>
                <a:ea typeface="微軟正黑體" panose="020B0604030504040204" pitchFamily="34" charset="-120"/>
              </a:rPr>
              <a:t>每次卷積移動</a:t>
            </a:r>
            <a:r>
              <a:rPr lang="zh-TW" altLang="en-US" sz="2400" b="1" dirty="0" smtClean="0">
                <a:latin typeface="微軟正黑體" panose="020B0604030504040204" pitchFamily="34" charset="-120"/>
                <a:ea typeface="微軟正黑體" panose="020B0604030504040204" pitchFamily="34" charset="-120"/>
              </a:rPr>
              <a:t>的</a:t>
            </a:r>
            <a:r>
              <a:rPr lang="zh-TW" altLang="en-US" sz="2400" b="1" dirty="0">
                <a:latin typeface="微軟正黑體" panose="020B0604030504040204" pitchFamily="34" charset="-120"/>
                <a:ea typeface="微軟正黑體" panose="020B0604030504040204" pitchFamily="34" charset="-120"/>
              </a:rPr>
              <a:t>步長</a:t>
            </a:r>
            <a:r>
              <a:rPr lang="zh-TW" altLang="en-US" sz="2400" b="1" dirty="0" smtClean="0">
                <a:latin typeface="微軟正黑體" panose="020B0604030504040204" pitchFamily="34" charset="-120"/>
                <a:ea typeface="微軟正黑體" panose="020B0604030504040204" pitchFamily="34" charset="-120"/>
              </a:rPr>
              <a:t>，預設</a:t>
            </a:r>
            <a:r>
              <a:rPr lang="zh-TW" altLang="en-US" sz="2400" b="1" dirty="0">
                <a:latin typeface="微軟正黑體" panose="020B0604030504040204" pitchFamily="34" charset="-120"/>
                <a:ea typeface="微軟正黑體" panose="020B0604030504040204" pitchFamily="34" charset="-120"/>
              </a:rPr>
              <a:t>會是 </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rPr>
              <a:t>padding</a:t>
            </a:r>
            <a:r>
              <a:rPr lang="zh-TW" altLang="zh-TW" sz="2400" b="1" dirty="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0</a:t>
            </a:r>
            <a:r>
              <a:rPr lang="zh-TW" altLang="en-US" sz="2400" b="1" dirty="0" smtClean="0">
                <a:latin typeface="微軟正黑體" panose="020B0604030504040204" pitchFamily="34" charset="-120"/>
                <a:ea typeface="微軟正黑體" panose="020B0604030504040204" pitchFamily="34" charset="-120"/>
              </a:rPr>
              <a:t>：設定</a:t>
            </a:r>
            <a:r>
              <a:rPr lang="zh-TW" altLang="en-US" sz="2400" b="1" dirty="0">
                <a:latin typeface="微軟正黑體" panose="020B0604030504040204" pitchFamily="34" charset="-120"/>
                <a:ea typeface="微軟正黑體" panose="020B0604030504040204" pitchFamily="34" charset="-120"/>
              </a:rPr>
              <a:t>原圖</a:t>
            </a:r>
            <a:r>
              <a:rPr lang="zh-TW" altLang="en-US" sz="2400" b="1" dirty="0" smtClean="0">
                <a:latin typeface="微軟正黑體" panose="020B0604030504040204" pitchFamily="34" charset="-120"/>
                <a:ea typeface="微軟正黑體" panose="020B0604030504040204" pitchFamily="34" charset="-120"/>
              </a:rPr>
              <a:t>四周填補厚度，</a:t>
            </a:r>
            <a:r>
              <a:rPr lang="zh-TW" altLang="en-US" sz="2400" b="1" dirty="0">
                <a:latin typeface="微軟正黑體" panose="020B0604030504040204" pitchFamily="34" charset="-120"/>
                <a:ea typeface="微軟正黑體" panose="020B0604030504040204" pitchFamily="34" charset="-120"/>
              </a:rPr>
              <a:t>預設會是 </a:t>
            </a:r>
            <a:r>
              <a:rPr lang="en-US" altLang="zh-TW" sz="2400" b="1" dirty="0" smtClean="0">
                <a:latin typeface="微軟正黑體" panose="020B0604030504040204" pitchFamily="34" charset="-120"/>
                <a:ea typeface="微軟正黑體" panose="020B0604030504040204" pitchFamily="34" charset="-120"/>
              </a:rPr>
              <a:t>0</a:t>
            </a:r>
            <a:r>
              <a:rPr lang="zh-TW" altLang="en-US" sz="2400" b="1" dirty="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dilation</a:t>
            </a:r>
            <a:r>
              <a:rPr lang="zh-TW" altLang="zh-TW" sz="2400" b="1"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1</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：擴充卷積。</a:t>
            </a:r>
            <a:endPar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groups</a:t>
            </a:r>
            <a:r>
              <a:rPr lang="zh-TW" altLang="zh-TW" sz="2400" b="1"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1</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：分組卷積。</a:t>
            </a:r>
            <a:endPar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bias=True</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：卷積後是否加偏值。</a:t>
            </a:r>
            <a:endPar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padding</a:t>
            </a:r>
            <a:r>
              <a:rPr lang="zh-TW" altLang="zh-TW" sz="2400" b="1" dirty="0">
                <a:solidFill>
                  <a:schemeClr val="accent1">
                    <a:lumMod val="75000"/>
                  </a:schemeClr>
                </a:solidFill>
                <a:latin typeface="微軟正黑體" panose="020B0604030504040204" pitchFamily="34" charset="-120"/>
                <a:ea typeface="微軟正黑體" panose="020B0604030504040204" pitchFamily="34" charset="-120"/>
              </a:rPr>
              <a:t>_mode</a:t>
            </a: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a:t>
            </a:r>
            <a:r>
              <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a:t>
            </a: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zeros</a:t>
            </a:r>
            <a:r>
              <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：填補模式。</a:t>
            </a:r>
            <a:r>
              <a:rPr lang="zh-TW"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 </a:t>
            </a:r>
            <a:endPar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輸入格式</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2400" b="1"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批次圖片數</a:t>
            </a:r>
            <a:r>
              <a:rPr lang="zh-TW" altLang="en-US" sz="2400" b="1"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zh-TW" sz="2400" b="1" dirty="0">
                <a:latin typeface="微軟正黑體" panose="020B0604030504040204" pitchFamily="34" charset="-120"/>
                <a:ea typeface="微軟正黑體" panose="020B0604030504040204" pitchFamily="34" charset="-120"/>
              </a:rPr>
              <a:t> in_channels </a:t>
            </a:r>
            <a:r>
              <a:rPr lang="zh-TW" altLang="en-US" sz="2400" b="1"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圖片高度，圖片寬度</a:t>
            </a:r>
            <a:r>
              <a:rPr lang="en-US" altLang="zh-TW" sz="2400" b="1" dirty="0" smtClean="0">
                <a:latin typeface="微軟正黑體" panose="020B0604030504040204" pitchFamily="34" charset="-120"/>
                <a:ea typeface="微軟正黑體" panose="020B0604030504040204" pitchFamily="34" charset="-120"/>
                <a:sym typeface="Wingdings" panose="05000000000000000000" pitchFamily="2" charset="2"/>
              </a:rPr>
              <a:t>)</a:t>
            </a:r>
            <a:endPar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輸出格式</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2400" b="1"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批次圖片數</a:t>
            </a:r>
            <a:r>
              <a:rPr lang="zh-TW" altLang="en-US" sz="2400" b="1"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zh-TW" sz="2400" b="1" dirty="0">
                <a:latin typeface="微軟正黑體" panose="020B0604030504040204" pitchFamily="34" charset="-120"/>
                <a:ea typeface="微軟正黑體" panose="020B0604030504040204" pitchFamily="34" charset="-120"/>
              </a:rPr>
              <a:t> out_channels </a:t>
            </a:r>
            <a:r>
              <a:rPr lang="zh-TW" altLang="en-US" sz="2400" b="1"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400" b="1" dirty="0">
                <a:latin typeface="微軟正黑體" panose="020B0604030504040204" pitchFamily="34" charset="-120"/>
                <a:ea typeface="微軟正黑體" panose="020B0604030504040204" pitchFamily="34" charset="-120"/>
                <a:sym typeface="Wingdings" panose="05000000000000000000" pitchFamily="2" charset="2"/>
              </a:rPr>
              <a:t>圖片高度，圖片寬度</a:t>
            </a:r>
            <a:r>
              <a:rPr lang="en-US" altLang="zh-TW" sz="2400" b="1" dirty="0">
                <a:latin typeface="微軟正黑體" panose="020B0604030504040204" pitchFamily="34" charset="-120"/>
                <a:ea typeface="微軟正黑體" panose="020B0604030504040204" pitchFamily="34" charset="-120"/>
                <a:sym typeface="Wingdings" panose="05000000000000000000" pitchFamily="2" charset="2"/>
              </a:rPr>
              <a:t>)</a:t>
            </a:r>
            <a:endParaRPr lang="en-US" altLang="zh-TW" sz="2400" b="1" dirty="0">
              <a:latin typeface="微軟正黑體" panose="020B0604030504040204" pitchFamily="34" charset="-120"/>
              <a:ea typeface="微軟正黑體" panose="020B0604030504040204" pitchFamily="34" charset="-120"/>
            </a:endParaRPr>
          </a:p>
          <a:p>
            <a:endParaRPr lang="zh-TW" altLang="zh-TW" sz="2400" b="1" dirty="0">
              <a:solidFill>
                <a:schemeClr val="accent1">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4579407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圖片 8"/>
          <p:cNvPicPr/>
          <p:nvPr/>
        </p:nvPicPr>
        <p:blipFill>
          <a:blip r:embed="rId2">
            <a:extLst>
              <a:ext uri="{28A0092B-C50C-407E-A947-70E740481C1C}">
                <a14:useLocalDpi xmlns:a14="http://schemas.microsoft.com/office/drawing/2010/main" val="0"/>
              </a:ext>
            </a:extLst>
          </a:blip>
          <a:stretch>
            <a:fillRect/>
          </a:stretch>
        </p:blipFill>
        <p:spPr>
          <a:xfrm>
            <a:off x="3483160" y="3417093"/>
            <a:ext cx="4719144" cy="2831743"/>
          </a:xfrm>
          <a:prstGeom prst="rect">
            <a:avLst/>
          </a:prstGeom>
        </p:spPr>
      </p:pic>
      <p:sp>
        <p:nvSpPr>
          <p:cNvPr id="8" name="Google Shape;355;p23"/>
          <p:cNvSpPr/>
          <p:nvPr/>
        </p:nvSpPr>
        <p:spPr>
          <a:xfrm>
            <a:off x="3560064" y="155949"/>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設計一個卷積</a:t>
            </a:r>
            <a:r>
              <a:rPr lang="zh-TW" altLang="zh-TW" sz="2800" b="1" dirty="0" smtClean="0">
                <a:solidFill>
                  <a:schemeClr val="bg1"/>
                </a:solidFill>
                <a:latin typeface="微軟正黑體" panose="020B0604030504040204" pitchFamily="34" charset="-120"/>
                <a:ea typeface="微軟正黑體" panose="020B0604030504040204" pitchFamily="34" charset="-120"/>
              </a:rPr>
              <a:t>核尋找</a:t>
            </a:r>
            <a:r>
              <a:rPr lang="zh-TW" altLang="zh-TW" sz="2800" b="1" dirty="0">
                <a:solidFill>
                  <a:schemeClr val="bg1"/>
                </a:solidFill>
                <a:latin typeface="微軟正黑體" panose="020B0604030504040204" pitchFamily="34" charset="-120"/>
                <a:ea typeface="微軟正黑體" panose="020B0604030504040204" pitchFamily="34" charset="-120"/>
              </a:rPr>
              <a:t>影像關鍵特徵位置</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104931" y="121354"/>
            <a:ext cx="3455134" cy="569762"/>
            <a:chOff x="104930" y="121340"/>
            <a:chExt cx="5021705" cy="660319"/>
          </a:xfrm>
        </p:grpSpPr>
        <p:sp>
          <p:nvSpPr>
            <p:cNvPr id="11" name="綵帶 (向上) 10"/>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5-2</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5" name="矩形 4"/>
          <p:cNvSpPr/>
          <p:nvPr/>
        </p:nvSpPr>
        <p:spPr>
          <a:xfrm>
            <a:off x="104931" y="831769"/>
            <a:ext cx="11722308" cy="1938992"/>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觀察檔名為</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star1.jpg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的影像檔，星空中最亮的一顆星為幾個白色像素點</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組成</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形狀。</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請你設計一個</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3x3</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矩陣的卷積核，能夠萃取上述最亮的星星的關鍵特徵。</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先將這個影像的像素轉成灰階的</a:t>
            </a:r>
            <a:r>
              <a:rPr lang="en-US" altLang="zh-TW" sz="2400" b="1" dirty="0" err="1">
                <a:latin typeface="微軟正黑體" panose="020B0604030504040204" pitchFamily="34" charset="-120"/>
                <a:ea typeface="微軟正黑體" panose="020B0604030504040204" pitchFamily="34" charset="-120"/>
                <a:cs typeface="Times New Roman" panose="02020603050405020304" pitchFamily="18" charset="0"/>
              </a:rPr>
              <a:t>numpy</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array</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，利用二維迴圈將卷積核在像素陣列中掃描做卷積運算，並將運算結果存到新的</a:t>
            </a:r>
            <a:r>
              <a:rPr lang="en-US" altLang="zh-TW" sz="2400" b="1" dirty="0" err="1">
                <a:latin typeface="微軟正黑體" panose="020B0604030504040204" pitchFamily="34" charset="-120"/>
                <a:ea typeface="微軟正黑體" panose="020B0604030504040204" pitchFamily="34" charset="-120"/>
                <a:cs typeface="Times New Roman" panose="02020603050405020304" pitchFamily="18" charset="0"/>
              </a:rPr>
              <a:t>numpy</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array</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尋找卷積運算後的最大值，並由其位置推出原影像中星星的座標。</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81521333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5261550"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什麼是池化</a:t>
              </a:r>
              <a:r>
                <a:rPr lang="en-US" altLang="zh-TW" sz="2800" b="1" dirty="0" smtClean="0">
                  <a:solidFill>
                    <a:schemeClr val="bg1"/>
                  </a:solidFill>
                  <a:latin typeface="微軟正黑體" panose="020B0604030504040204" pitchFamily="34" charset="-120"/>
                  <a:ea typeface="微軟正黑體" panose="020B0604030504040204" pitchFamily="34" charset="-120"/>
                </a:rPr>
                <a:t>(Pooling)</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5" name="矩形 4"/>
          <p:cNvSpPr/>
          <p:nvPr/>
        </p:nvSpPr>
        <p:spPr>
          <a:xfrm>
            <a:off x="104928" y="790855"/>
            <a:ext cx="11782271" cy="2985433"/>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smtClean="0">
                <a:latin typeface="Calibri" panose="020F0502020204030204" pitchFamily="34" charset="0"/>
                <a:ea typeface="微軟正黑體" panose="020B0604030504040204" pitchFamily="34" charset="-120"/>
                <a:cs typeface="Times New Roman" panose="02020603050405020304" pitchFamily="18" charset="0"/>
              </a:rPr>
              <a:t>池</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化是把原來的影像劃分為許多小區塊</a:t>
            </a:r>
            <a:r>
              <a:rPr lang="en-US" altLang="zh-TW" sz="2400" b="1" dirty="0">
                <a:latin typeface="Calibri" panose="020F0502020204030204" pitchFamily="34" charset="0"/>
                <a:ea typeface="微軟正黑體" panose="020B0604030504040204" pitchFamily="34" charset="-120"/>
                <a:cs typeface="Times New Roman" panose="02020603050405020304" pitchFamily="18" charset="0"/>
              </a:rPr>
              <a:t>(</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比如</a:t>
            </a:r>
            <a:r>
              <a:rPr lang="en-US" altLang="zh-TW" sz="2400" b="1" dirty="0">
                <a:latin typeface="Calibri" panose="020F0502020204030204" pitchFamily="34" charset="0"/>
                <a:ea typeface="微軟正黑體" panose="020B0604030504040204" pitchFamily="34" charset="-120"/>
                <a:cs typeface="Times New Roman" panose="02020603050405020304" pitchFamily="18" charset="0"/>
              </a:rPr>
              <a:t>2x2)</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，在將每個小區塊中的像素值，濃縮成一個數值。</a:t>
            </a:r>
            <a:endParaRPr lang="zh-TW" altLang="zh-TW" sz="24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池化的目的： </a:t>
            </a:r>
            <a:endParaRPr lang="zh-TW" altLang="zh-TW" sz="2400" dirty="0">
              <a:latin typeface="Calibri" panose="020F0502020204030204" pitchFamily="34" charset="0"/>
              <a:ea typeface="新細明體" panose="02020500000000000000" pitchFamily="18"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壓縮特徵圖的大小，把相鄰區域的資訊進一步壓縮</a:t>
            </a:r>
            <a:r>
              <a:rPr lang="zh-TW" altLang="zh-TW" sz="2400" b="1" dirty="0" smtClean="0">
                <a:latin typeface="Calibri" panose="020F0502020204030204" pitchFamily="34" charset="0"/>
                <a:ea typeface="微軟正黑體" panose="020B0604030504040204" pitchFamily="34" charset="-120"/>
                <a:cs typeface="Times New Roman" panose="02020603050405020304" pitchFamily="18" charset="0"/>
              </a:rPr>
              <a:t>，</a:t>
            </a:r>
            <a:r>
              <a:rPr lang="zh-TW" altLang="en-US" sz="2400" b="1" dirty="0" smtClean="0">
                <a:latin typeface="Calibri" panose="020F0502020204030204" pitchFamily="34" charset="0"/>
                <a:ea typeface="微軟正黑體" panose="020B0604030504040204" pitchFamily="34" charset="-120"/>
                <a:cs typeface="Times New Roman" panose="02020603050405020304" pitchFamily="18" charset="0"/>
              </a:rPr>
              <a:t>去蕪存菁，</a:t>
            </a:r>
            <a:r>
              <a:rPr lang="zh-TW" altLang="zh-TW" sz="2400" b="1" dirty="0" smtClean="0">
                <a:latin typeface="Calibri" panose="020F0502020204030204" pitchFamily="34" charset="0"/>
                <a:ea typeface="微軟正黑體" panose="020B0604030504040204" pitchFamily="34" charset="-120"/>
                <a:cs typeface="Times New Roman" panose="02020603050405020304" pitchFamily="18" charset="0"/>
              </a:rPr>
              <a:t>減少</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運算量。</a:t>
            </a:r>
            <a:endParaRPr lang="zh-TW" altLang="zh-TW" sz="2400" dirty="0">
              <a:latin typeface="Calibri" panose="020F0502020204030204" pitchFamily="34" charset="0"/>
              <a:ea typeface="新細明體" panose="02020500000000000000" pitchFamily="18"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關鍵特徵在原影像上佔有較大的區域，經過池化後變成較小的特徵圖上的一個點，從一個點看到整個原影像蘊含的資訊，也謂「見微知著，凸顯特徵」。</a:t>
            </a:r>
            <a:endParaRPr lang="zh-TW" altLang="zh-TW" sz="2400" dirty="0">
              <a:latin typeface="Calibri" panose="020F0502020204030204" pitchFamily="34" charset="0"/>
              <a:ea typeface="新細明體" panose="02020500000000000000" pitchFamily="18"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若原圖上的關鍵特徵有扭曲、旋轉、平移，經過池化可以保持特徵不變性。</a:t>
            </a:r>
            <a:endParaRPr lang="zh-TW" altLang="zh-TW" sz="24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2000" dirty="0">
                <a:latin typeface="新細明體" panose="02020500000000000000" pitchFamily="18" charset="-120"/>
                <a:ea typeface="新細明體" panose="02020500000000000000" pitchFamily="18" charset="-120"/>
                <a:cs typeface="新細明體" panose="02020500000000000000" pitchFamily="18" charset="-120"/>
              </a:rPr>
              <a:t> </a:t>
            </a:r>
            <a:endParaRPr lang="zh-TW" altLang="zh-TW" sz="12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1899970394"/>
              </p:ext>
            </p:extLst>
          </p:nvPr>
        </p:nvGraphicFramePr>
        <p:xfrm>
          <a:off x="662805" y="3556314"/>
          <a:ext cx="10990374" cy="2758518"/>
        </p:xfrm>
        <a:graphic>
          <a:graphicData uri="http://schemas.openxmlformats.org/drawingml/2006/table">
            <a:tbl>
              <a:tblPr firstRow="1" bandRow="1">
                <a:tableStyleId>{5C22544A-7EE6-4342-B048-85BDC9FD1C3A}</a:tableStyleId>
              </a:tblPr>
              <a:tblGrid>
                <a:gridCol w="3663458">
                  <a:extLst>
                    <a:ext uri="{9D8B030D-6E8A-4147-A177-3AD203B41FA5}">
                      <a16:colId xmlns:a16="http://schemas.microsoft.com/office/drawing/2014/main" val="1946797845"/>
                    </a:ext>
                  </a:extLst>
                </a:gridCol>
                <a:gridCol w="3663458">
                  <a:extLst>
                    <a:ext uri="{9D8B030D-6E8A-4147-A177-3AD203B41FA5}">
                      <a16:colId xmlns:a16="http://schemas.microsoft.com/office/drawing/2014/main" val="3948690281"/>
                    </a:ext>
                  </a:extLst>
                </a:gridCol>
                <a:gridCol w="3663458">
                  <a:extLst>
                    <a:ext uri="{9D8B030D-6E8A-4147-A177-3AD203B41FA5}">
                      <a16:colId xmlns:a16="http://schemas.microsoft.com/office/drawing/2014/main" val="3655203799"/>
                    </a:ext>
                  </a:extLst>
                </a:gridCol>
              </a:tblGrid>
              <a:tr h="440460">
                <a:tc>
                  <a:txBody>
                    <a:bodyPr/>
                    <a:lstStyle/>
                    <a:p>
                      <a:pPr algn="ctr"/>
                      <a:r>
                        <a:rPr lang="zh-TW" altLang="en-US" sz="2400" dirty="0" smtClean="0">
                          <a:latin typeface="微軟正黑體" panose="020B0604030504040204" pitchFamily="34" charset="-120"/>
                          <a:ea typeface="微軟正黑體" panose="020B0604030504040204" pitchFamily="34" charset="-120"/>
                        </a:rPr>
                        <a:t>輸入的影像</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池化種類</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輸出影像</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5489276"/>
                  </a:ext>
                </a:extLst>
              </a:tr>
              <a:tr h="1134558">
                <a:tc rowSpan="2">
                  <a:txBody>
                    <a:bodyPr/>
                    <a:lstStyle/>
                    <a:p>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smtClean="0">
                        <a:latin typeface="微軟正黑體" panose="020B0604030504040204" pitchFamily="34" charset="-120"/>
                        <a:ea typeface="微軟正黑體" panose="020B0604030504040204" pitchFamily="34" charset="-120"/>
                      </a:endParaRPr>
                    </a:p>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Max Pooling</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9868225"/>
                  </a:ext>
                </a:extLst>
              </a:tr>
              <a:tr h="1134558">
                <a:tc vMerge="1">
                  <a:txBody>
                    <a:bodyPr/>
                    <a:lstStyle/>
                    <a:p>
                      <a:endParaRPr lang="zh-TW" altLang="en-US" dirty="0"/>
                    </a:p>
                  </a:txBody>
                  <a:tcPr/>
                </a:tc>
                <a:tc>
                  <a:txBody>
                    <a:bodyPr/>
                    <a:lstStyle/>
                    <a:p>
                      <a:pPr algn="ctr"/>
                      <a:r>
                        <a:rPr lang="en-US"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Average Pooling</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7752579"/>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890037238"/>
              </p:ext>
            </p:extLst>
          </p:nvPr>
        </p:nvGraphicFramePr>
        <p:xfrm>
          <a:off x="1587568" y="4286144"/>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2574528144"/>
                    </a:ext>
                  </a:extLst>
                </a:gridCol>
                <a:gridCol w="450000">
                  <a:extLst>
                    <a:ext uri="{9D8B030D-6E8A-4147-A177-3AD203B41FA5}">
                      <a16:colId xmlns:a16="http://schemas.microsoft.com/office/drawing/2014/main" val="1816690439"/>
                    </a:ext>
                  </a:extLst>
                </a:gridCol>
                <a:gridCol w="450000">
                  <a:extLst>
                    <a:ext uri="{9D8B030D-6E8A-4147-A177-3AD203B41FA5}">
                      <a16:colId xmlns:a16="http://schemas.microsoft.com/office/drawing/2014/main" val="1083105732"/>
                    </a:ext>
                  </a:extLst>
                </a:gridCol>
                <a:gridCol w="450000">
                  <a:extLst>
                    <a:ext uri="{9D8B030D-6E8A-4147-A177-3AD203B41FA5}">
                      <a16:colId xmlns:a16="http://schemas.microsoft.com/office/drawing/2014/main" val="2658633648"/>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-2</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07232569"/>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-5</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7649990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04192308"/>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-2</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77123398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005877204"/>
              </p:ext>
            </p:extLst>
          </p:nvPr>
        </p:nvGraphicFramePr>
        <p:xfrm>
          <a:off x="9367462" y="4145560"/>
          <a:ext cx="936000" cy="900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4043940816"/>
                    </a:ext>
                  </a:extLst>
                </a:gridCol>
                <a:gridCol w="468000">
                  <a:extLst>
                    <a:ext uri="{9D8B030D-6E8A-4147-A177-3AD203B41FA5}">
                      <a16:colId xmlns:a16="http://schemas.microsoft.com/office/drawing/2014/main" val="900723326"/>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2323049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141358"/>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740907352"/>
              </p:ext>
            </p:extLst>
          </p:nvPr>
        </p:nvGraphicFramePr>
        <p:xfrm>
          <a:off x="9367462" y="5292957"/>
          <a:ext cx="936000" cy="900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4043940816"/>
                    </a:ext>
                  </a:extLst>
                </a:gridCol>
                <a:gridCol w="468000">
                  <a:extLst>
                    <a:ext uri="{9D8B030D-6E8A-4147-A177-3AD203B41FA5}">
                      <a16:colId xmlns:a16="http://schemas.microsoft.com/office/drawing/2014/main" val="900723326"/>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2323049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141358"/>
                  </a:ext>
                </a:extLst>
              </a:tr>
            </a:tbl>
          </a:graphicData>
        </a:graphic>
      </p:graphicFrame>
    </p:spTree>
    <p:extLst>
      <p:ext uri="{BB962C8B-B14F-4D97-AF65-F5344CB8AC3E}">
        <p14:creationId xmlns:p14="http://schemas.microsoft.com/office/powerpoint/2010/main" val="234203049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EB734A-1F0B-42E1-82AC-B11E4A5E52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2449" y="645084"/>
            <a:ext cx="7142039" cy="5332092"/>
          </a:xfrm>
          <a:prstGeom prst="rect">
            <a:avLst/>
          </a:prstGeom>
        </p:spPr>
      </p:pic>
      <p:sp>
        <p:nvSpPr>
          <p:cNvPr id="6" name="矩形 5"/>
          <p:cNvSpPr/>
          <p:nvPr/>
        </p:nvSpPr>
        <p:spPr>
          <a:xfrm>
            <a:off x="3510844" y="982128"/>
            <a:ext cx="6558845" cy="3285066"/>
          </a:xfrm>
          <a:prstGeom prst="rect">
            <a:avLst/>
          </a:prstGeom>
          <a:solidFill>
            <a:srgbClr val="B0D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b="1" dirty="0" smtClean="0">
                <a:solidFill>
                  <a:schemeClr val="accent6">
                    <a:lumMod val="90000"/>
                    <a:lumOff val="10000"/>
                  </a:schemeClr>
                </a:solidFill>
                <a:latin typeface="微軟正黑體" panose="020B0604030504040204" pitchFamily="34" charset="-120"/>
                <a:ea typeface="微軟正黑體" panose="020B0604030504040204" pitchFamily="34" charset="-120"/>
              </a:rPr>
              <a:t>卷</a:t>
            </a:r>
            <a:r>
              <a:rPr lang="zh-TW" altLang="en-US" sz="6000" b="1" dirty="0">
                <a:solidFill>
                  <a:schemeClr val="accent6">
                    <a:lumMod val="90000"/>
                    <a:lumOff val="10000"/>
                  </a:schemeClr>
                </a:solidFill>
                <a:latin typeface="微軟正黑體" panose="020B0604030504040204" pitchFamily="34" charset="-120"/>
                <a:ea typeface="微軟正黑體" panose="020B0604030504040204" pitchFamily="34" charset="-120"/>
              </a:rPr>
              <a:t>積神經網路</a:t>
            </a:r>
            <a:r>
              <a:rPr lang="en-US" altLang="zh-TW" sz="6000" b="1" dirty="0">
                <a:solidFill>
                  <a:schemeClr val="accent6">
                    <a:lumMod val="90000"/>
                    <a:lumOff val="10000"/>
                  </a:schemeClr>
                </a:solidFill>
                <a:latin typeface="微軟正黑體" panose="020B0604030504040204" pitchFamily="34" charset="-120"/>
                <a:ea typeface="微軟正黑體" panose="020B0604030504040204" pitchFamily="34" charset="-120"/>
              </a:rPr>
              <a:t>(CNN)</a:t>
            </a:r>
            <a:endParaRPr lang="zh-TW" altLang="en-US" dirty="0"/>
          </a:p>
        </p:txBody>
      </p:sp>
      <p:sp>
        <p:nvSpPr>
          <p:cNvPr id="11" name="Oval 10">
            <a:extLst>
              <a:ext uri="{FF2B5EF4-FFF2-40B4-BE49-F238E27FC236}">
                <a16:creationId xmlns:a16="http://schemas.microsoft.com/office/drawing/2014/main" id="{5AA33450-71A4-47AC-93AE-D29600BB8561}"/>
              </a:ext>
            </a:extLst>
          </p:cNvPr>
          <p:cNvSpPr/>
          <p:nvPr/>
        </p:nvSpPr>
        <p:spPr>
          <a:xfrm>
            <a:off x="252812" y="2163394"/>
            <a:ext cx="3772522" cy="377252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374C2E6B-98A9-4F7B-8035-836908CE5912}"/>
              </a:ext>
            </a:extLst>
          </p:cNvPr>
          <p:cNvSpPr txBox="1"/>
          <p:nvPr/>
        </p:nvSpPr>
        <p:spPr>
          <a:xfrm>
            <a:off x="108651" y="3326379"/>
            <a:ext cx="2818999" cy="1631216"/>
          </a:xfrm>
          <a:prstGeom prst="rect">
            <a:avLst/>
          </a:prstGeom>
          <a:noFill/>
        </p:spPr>
        <p:txBody>
          <a:bodyPr wrap="square" rtlCol="0">
            <a:spAutoFit/>
          </a:bodyPr>
          <a:lstStyle/>
          <a:p>
            <a:pPr algn="ctr"/>
            <a:r>
              <a:rPr lang="zh-TW" altLang="en-US" sz="10000" b="1" dirty="0">
                <a:solidFill>
                  <a:srgbClr val="B0DEEE"/>
                </a:solidFill>
                <a:latin typeface="微軟正黑體" panose="020B0604030504040204" pitchFamily="34" charset="-120"/>
                <a:ea typeface="微軟正黑體" panose="020B0604030504040204" pitchFamily="34" charset="-120"/>
              </a:rPr>
              <a:t>主題</a:t>
            </a:r>
            <a:endParaRPr lang="id-ID" sz="10000" b="1" dirty="0">
              <a:solidFill>
                <a:srgbClr val="B0DEEE"/>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679272" y="2849326"/>
            <a:ext cx="831572" cy="2400657"/>
          </a:xfrm>
          <a:prstGeom prst="rect">
            <a:avLst/>
          </a:prstGeom>
          <a:noFill/>
        </p:spPr>
        <p:txBody>
          <a:bodyPr wrap="square" rtlCol="0">
            <a:spAutoFit/>
          </a:bodyPr>
          <a:lstStyle/>
          <a:p>
            <a:r>
              <a:rPr lang="en-US" altLang="zh-TW" sz="15000" dirty="0" smtClean="0">
                <a:solidFill>
                  <a:schemeClr val="bg1"/>
                </a:solidFill>
                <a:latin typeface="微軟正黑體" panose="020B0604030504040204" pitchFamily="34" charset="-120"/>
                <a:ea typeface="微軟正黑體" panose="020B0604030504040204" pitchFamily="34" charset="-120"/>
              </a:rPr>
              <a:t>4</a:t>
            </a:r>
            <a:endParaRPr lang="zh-TW" altLang="en-US" sz="15000" dirty="0">
              <a:solidFill>
                <a:schemeClr val="bg1"/>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pic>
        <p:nvPicPr>
          <p:cNvPr id="30" name="圖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5289" y="1698180"/>
            <a:ext cx="3036711" cy="5133987"/>
          </a:xfrm>
          <a:prstGeom prst="rect">
            <a:avLst/>
          </a:prstGeom>
        </p:spPr>
      </p:pic>
    </p:spTree>
    <p:extLst>
      <p:ext uri="{BB962C8B-B14F-4D97-AF65-F5344CB8AC3E}">
        <p14:creationId xmlns:p14="http://schemas.microsoft.com/office/powerpoint/2010/main" val="58013325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1604746773"/>
              </p:ext>
            </p:extLst>
          </p:nvPr>
        </p:nvGraphicFramePr>
        <p:xfrm>
          <a:off x="662805" y="3556314"/>
          <a:ext cx="10990374" cy="2758518"/>
        </p:xfrm>
        <a:graphic>
          <a:graphicData uri="http://schemas.openxmlformats.org/drawingml/2006/table">
            <a:tbl>
              <a:tblPr firstRow="1" bandRow="1">
                <a:tableStyleId>{5C22544A-7EE6-4342-B048-85BDC9FD1C3A}</a:tableStyleId>
              </a:tblPr>
              <a:tblGrid>
                <a:gridCol w="3663458">
                  <a:extLst>
                    <a:ext uri="{9D8B030D-6E8A-4147-A177-3AD203B41FA5}">
                      <a16:colId xmlns:a16="http://schemas.microsoft.com/office/drawing/2014/main" val="1946797845"/>
                    </a:ext>
                  </a:extLst>
                </a:gridCol>
                <a:gridCol w="3663458">
                  <a:extLst>
                    <a:ext uri="{9D8B030D-6E8A-4147-A177-3AD203B41FA5}">
                      <a16:colId xmlns:a16="http://schemas.microsoft.com/office/drawing/2014/main" val="3948690281"/>
                    </a:ext>
                  </a:extLst>
                </a:gridCol>
                <a:gridCol w="3663458">
                  <a:extLst>
                    <a:ext uri="{9D8B030D-6E8A-4147-A177-3AD203B41FA5}">
                      <a16:colId xmlns:a16="http://schemas.microsoft.com/office/drawing/2014/main" val="3655203799"/>
                    </a:ext>
                  </a:extLst>
                </a:gridCol>
              </a:tblGrid>
              <a:tr h="440460">
                <a:tc>
                  <a:txBody>
                    <a:bodyPr/>
                    <a:lstStyle/>
                    <a:p>
                      <a:pPr algn="ctr"/>
                      <a:r>
                        <a:rPr lang="zh-TW" altLang="en-US" sz="2400" dirty="0" smtClean="0">
                          <a:latin typeface="微軟正黑體" panose="020B0604030504040204" pitchFamily="34" charset="-120"/>
                          <a:ea typeface="微軟正黑體" panose="020B0604030504040204" pitchFamily="34" charset="-120"/>
                        </a:rPr>
                        <a:t>輸入的影像</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池化種類</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輸出影像</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5489276"/>
                  </a:ext>
                </a:extLst>
              </a:tr>
              <a:tr h="1134558">
                <a:tc rowSpan="2">
                  <a:txBody>
                    <a:bodyPr/>
                    <a:lstStyle/>
                    <a:p>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smtClean="0">
                        <a:latin typeface="微軟正黑體" panose="020B0604030504040204" pitchFamily="34" charset="-120"/>
                        <a:ea typeface="微軟正黑體" panose="020B0604030504040204" pitchFamily="34" charset="-120"/>
                      </a:endParaRPr>
                    </a:p>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Max Pooling</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9868225"/>
                  </a:ext>
                </a:extLst>
              </a:tr>
              <a:tr h="1134558">
                <a:tc vMerge="1">
                  <a:txBody>
                    <a:bodyPr/>
                    <a:lstStyle/>
                    <a:p>
                      <a:endParaRPr lang="zh-TW" altLang="en-US" dirty="0"/>
                    </a:p>
                  </a:txBody>
                  <a:tcPr/>
                </a:tc>
                <a:tc>
                  <a:txBody>
                    <a:bodyPr/>
                    <a:lstStyle/>
                    <a:p>
                      <a:pPr algn="ctr"/>
                      <a:r>
                        <a:rPr lang="en-US"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Average Pooling</a:t>
                      </a:r>
                      <a:endParaRPr lang="zh-TW" altLang="en-US" sz="2400" dirty="0">
                        <a:latin typeface="微軟正黑體" panose="020B0604030504040204" pitchFamily="34" charset="-120"/>
                        <a:ea typeface="微軟正黑體" panose="020B0604030504040204" pitchFamily="34" charset="-120"/>
                      </a:endParaRPr>
                    </a:p>
                  </a:txBody>
                  <a:tcPr marL="123642" marR="123642" marT="61821" marB="61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sz="3200" dirty="0">
                        <a:latin typeface="微軟正黑體" panose="020B0604030504040204" pitchFamily="34" charset="-120"/>
                        <a:ea typeface="微軟正黑體" panose="020B0604030504040204" pitchFamily="34" charset="-120"/>
                      </a:endParaRPr>
                    </a:p>
                  </a:txBody>
                  <a:tcPr marL="123642" marR="123642" marT="61821" marB="61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775257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861832636"/>
              </p:ext>
            </p:extLst>
          </p:nvPr>
        </p:nvGraphicFramePr>
        <p:xfrm>
          <a:off x="1587568" y="4286144"/>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2574528144"/>
                    </a:ext>
                  </a:extLst>
                </a:gridCol>
                <a:gridCol w="450000">
                  <a:extLst>
                    <a:ext uri="{9D8B030D-6E8A-4147-A177-3AD203B41FA5}">
                      <a16:colId xmlns:a16="http://schemas.microsoft.com/office/drawing/2014/main" val="1816690439"/>
                    </a:ext>
                  </a:extLst>
                </a:gridCol>
                <a:gridCol w="450000">
                  <a:extLst>
                    <a:ext uri="{9D8B030D-6E8A-4147-A177-3AD203B41FA5}">
                      <a16:colId xmlns:a16="http://schemas.microsoft.com/office/drawing/2014/main" val="1083105732"/>
                    </a:ext>
                  </a:extLst>
                </a:gridCol>
                <a:gridCol w="450000">
                  <a:extLst>
                    <a:ext uri="{9D8B030D-6E8A-4147-A177-3AD203B41FA5}">
                      <a16:colId xmlns:a16="http://schemas.microsoft.com/office/drawing/2014/main" val="2658633648"/>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-2</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07232569"/>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-5</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7649990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04192308"/>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-2</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77123398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165599899"/>
              </p:ext>
            </p:extLst>
          </p:nvPr>
        </p:nvGraphicFramePr>
        <p:xfrm>
          <a:off x="9367462" y="4145560"/>
          <a:ext cx="936000" cy="900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4043940816"/>
                    </a:ext>
                  </a:extLst>
                </a:gridCol>
                <a:gridCol w="468000">
                  <a:extLst>
                    <a:ext uri="{9D8B030D-6E8A-4147-A177-3AD203B41FA5}">
                      <a16:colId xmlns:a16="http://schemas.microsoft.com/office/drawing/2014/main" val="900723326"/>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3</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2323049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0</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141358"/>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38718597"/>
              </p:ext>
            </p:extLst>
          </p:nvPr>
        </p:nvGraphicFramePr>
        <p:xfrm>
          <a:off x="9367462" y="5292957"/>
          <a:ext cx="936000" cy="900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4043940816"/>
                    </a:ext>
                  </a:extLst>
                </a:gridCol>
                <a:gridCol w="468000">
                  <a:extLst>
                    <a:ext uri="{9D8B030D-6E8A-4147-A177-3AD203B41FA5}">
                      <a16:colId xmlns:a16="http://schemas.microsoft.com/office/drawing/2014/main" val="900723326"/>
                    </a:ext>
                  </a:extLst>
                </a:gridCol>
              </a:tblGrid>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23230491"/>
                  </a:ext>
                </a:extLst>
              </a:tr>
              <a:tr h="450000">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2400" b="1" dirty="0" smtClean="0">
                          <a:solidFill>
                            <a:schemeClr val="tx1"/>
                          </a:solidFill>
                          <a:latin typeface="微軟正黑體" panose="020B0604030504040204" pitchFamily="34" charset="-120"/>
                          <a:ea typeface="微軟正黑體" panose="020B0604030504040204" pitchFamily="34" charset="-120"/>
                        </a:rPr>
                        <a:t>-1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141358"/>
                  </a:ext>
                </a:extLst>
              </a:tr>
            </a:tbl>
          </a:graphicData>
        </a:graphic>
      </p:graphicFrame>
      <p:sp>
        <p:nvSpPr>
          <p:cNvPr id="5" name="矩形 4"/>
          <p:cNvSpPr/>
          <p:nvPr/>
        </p:nvSpPr>
        <p:spPr>
          <a:xfrm>
            <a:off x="524656" y="733457"/>
            <a:ext cx="8619344" cy="2308324"/>
          </a:xfrm>
          <a:prstGeom prst="rect">
            <a:avLst/>
          </a:prstGeom>
        </p:spPr>
        <p:txBody>
          <a:bodyPr wrap="square">
            <a:spAutoFit/>
          </a:bodyPr>
          <a:lstStyle/>
          <a:p>
            <a:pPr marL="342900" lvl="0" indent="-342900">
              <a:spcAft>
                <a:spcPts val="0"/>
              </a:spcAft>
              <a:buFont typeface="Wingdings" panose="05000000000000000000" pitchFamily="2" charset="2"/>
              <a:buChar char="n"/>
            </a:pP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Max Pooling (</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最大池化</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spc="-5" dirty="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選擇最大的</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spc="-5" dirty="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優點：能保留更多紋理邊緣訊息。</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Average Pooling (</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平均池化</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spc="-5" dirty="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相加後平均</a:t>
            </a: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spc="-5" dirty="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優點：能保留更多圖像的背景</a:t>
            </a:r>
            <a:r>
              <a:rPr lang="zh-TW" altLang="zh-TW" sz="2400" b="1" spc="-5" dirty="0" smtClean="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訊息</a:t>
            </a:r>
            <a:r>
              <a:rPr lang="zh-TW" altLang="en-US" sz="2400" b="1" spc="-5" dirty="0" smtClean="0">
                <a:solidFill>
                  <a:srgbClr val="292929"/>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2" name="群組 11"/>
          <p:cNvGrpSpPr/>
          <p:nvPr/>
        </p:nvGrpSpPr>
        <p:grpSpPr>
          <a:xfrm>
            <a:off x="104929" y="112649"/>
            <a:ext cx="5261550" cy="546574"/>
            <a:chOff x="104930" y="122092"/>
            <a:chExt cx="5021705" cy="659567"/>
          </a:xfrm>
        </p:grpSpPr>
        <p:sp>
          <p:nvSpPr>
            <p:cNvPr id="13" name="綵帶 (向上) 12"/>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池化的種類</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53893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圖片 7"/>
          <p:cNvPicPr/>
          <p:nvPr/>
        </p:nvPicPr>
        <p:blipFill>
          <a:blip r:embed="rId2" cstate="print">
            <a:extLst>
              <a:ext uri="{28A0092B-C50C-407E-A947-70E740481C1C}">
                <a14:useLocalDpi xmlns:a14="http://schemas.microsoft.com/office/drawing/2010/main" val="0"/>
              </a:ext>
            </a:extLst>
          </a:blip>
          <a:stretch>
            <a:fillRect/>
          </a:stretch>
        </p:blipFill>
        <p:spPr>
          <a:xfrm>
            <a:off x="3771582" y="3440524"/>
            <a:ext cx="4389357" cy="2714615"/>
          </a:xfrm>
          <a:prstGeom prst="rect">
            <a:avLst/>
          </a:prstGeom>
        </p:spPr>
      </p:pic>
      <p:sp>
        <p:nvSpPr>
          <p:cNvPr id="12" name="Google Shape;355;p23"/>
          <p:cNvSpPr/>
          <p:nvPr/>
        </p:nvSpPr>
        <p:spPr>
          <a:xfrm>
            <a:off x="3560064" y="155949"/>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利用卷積層及池化層擷取圖片特徵</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13" name="群組 12"/>
          <p:cNvGrpSpPr/>
          <p:nvPr/>
        </p:nvGrpSpPr>
        <p:grpSpPr>
          <a:xfrm>
            <a:off x="104931" y="121354"/>
            <a:ext cx="3455134" cy="569762"/>
            <a:chOff x="104930" y="121340"/>
            <a:chExt cx="5021705" cy="660319"/>
          </a:xfrm>
        </p:grpSpPr>
        <p:sp>
          <p:nvSpPr>
            <p:cNvPr id="14" name="綵帶 (向上) 13"/>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5-3</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216879" y="925043"/>
            <a:ext cx="11165329" cy="1938992"/>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觀察檔名為</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star.jpg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的影像檔，星空中閃亮的</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20</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顆星中有</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7</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顆星為幾個白色像素點</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組成</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x</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形狀，其他為</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形狀。</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請你設計一個</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5x5</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矩陣的卷積核，能夠萃取上述的</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7</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顆星星的關鍵特徵。</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先將這個影像的像素轉成灰階的</a:t>
            </a:r>
            <a:r>
              <a:rPr lang="en-US" altLang="zh-TW" sz="2400" b="1" dirty="0" err="1">
                <a:latin typeface="微軟正黑體" panose="020B0604030504040204" pitchFamily="34" charset="-120"/>
                <a:ea typeface="微軟正黑體" panose="020B0604030504040204" pitchFamily="34" charset="-120"/>
                <a:cs typeface="Times New Roman" panose="02020603050405020304" pitchFamily="18" charset="0"/>
              </a:rPr>
              <a:t>numpy</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array</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，利用二維迴圈將卷積核在像素陣列中掃描做卷積運算，並將運算結果存到新的</a:t>
            </a:r>
            <a:r>
              <a:rPr lang="en-US" altLang="zh-TW" sz="2400" b="1" dirty="0" err="1">
                <a:latin typeface="微軟正黑體" panose="020B0604030504040204" pitchFamily="34" charset="-120"/>
                <a:ea typeface="微軟正黑體" panose="020B0604030504040204" pitchFamily="34" charset="-120"/>
                <a:cs typeface="Times New Roman" panose="02020603050405020304" pitchFamily="18" charset="0"/>
              </a:rPr>
              <a:t>numpy</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array</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為卷積特徵圖。</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59287769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Google Shape;355;p23"/>
          <p:cNvSpPr/>
          <p:nvPr/>
        </p:nvSpPr>
        <p:spPr>
          <a:xfrm>
            <a:off x="3560064" y="155949"/>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利用卷積層及池化層擷取圖片特徵</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104931" y="121354"/>
            <a:ext cx="3455134" cy="569762"/>
            <a:chOff x="104930" y="121340"/>
            <a:chExt cx="5021705" cy="660319"/>
          </a:xfrm>
        </p:grpSpPr>
        <p:sp>
          <p:nvSpPr>
            <p:cNvPr id="10" name="綵帶 (向上) 9"/>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5-3</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mc:AlternateContent xmlns:mc="http://schemas.openxmlformats.org/markup-compatibility/2006" xmlns:a14="http://schemas.microsoft.com/office/drawing/2010/main">
        <mc:Choice Requires="a14">
          <p:sp>
            <p:nvSpPr>
              <p:cNvPr id="2" name="矩形 1"/>
              <p:cNvSpPr/>
              <p:nvPr/>
            </p:nvSpPr>
            <p:spPr>
              <a:xfrm>
                <a:off x="381990" y="910382"/>
                <a:ext cx="11255828" cy="1569660"/>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以</a:t>
                </a:r>
                <a14:m>
                  <m:oMath xmlns:m="http://schemas.openxmlformats.org/officeDocument/2006/math">
                    <m:r>
                      <a:rPr lang="en-US" altLang="zh-TW" sz="2400" b="1" i="1">
                        <a:latin typeface="Cambria Math" panose="02040503050406030204" pitchFamily="18" charset="0"/>
                        <a:ea typeface="微軟正黑體" panose="020B0604030504040204" pitchFamily="34" charset="-120"/>
                        <a:cs typeface="Times New Roman" panose="02020603050405020304" pitchFamily="18" charset="0"/>
                      </a:rPr>
                      <m:t>𝟐</m:t>
                    </m:r>
                    <m:r>
                      <a:rPr lang="en-US" altLang="zh-TW" sz="2400" b="1">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400" b="1" i="1">
                        <a:latin typeface="Cambria Math" panose="02040503050406030204" pitchFamily="18" charset="0"/>
                        <a:ea typeface="微軟正黑體" panose="020B0604030504040204" pitchFamily="34" charset="-120"/>
                        <a:cs typeface="Times New Roman" panose="02020603050405020304" pitchFamily="18" charset="0"/>
                      </a:rPr>
                      <m:t>𝟐</m:t>
                    </m:r>
                  </m:oMath>
                </a14:m>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的像素方塊將上述卷積特徵圖作</a:t>
                </a:r>
                <a:r>
                  <a:rPr lang="en-US" altLang="zh-TW" sz="2400" b="1" dirty="0">
                    <a:latin typeface="Calibri" panose="020F0502020204030204" pitchFamily="34" charset="0"/>
                    <a:ea typeface="微軟正黑體" panose="020B0604030504040204" pitchFamily="34" charset="-120"/>
                    <a:cs typeface="Times New Roman" panose="02020603050405020304" pitchFamily="18" charset="0"/>
                  </a:rPr>
                  <a:t>Max Pooling</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池化，並將運算結果存到新的</a:t>
                </a:r>
                <a:r>
                  <a:rPr lang="en-US" altLang="zh-TW" sz="2400" b="1" dirty="0" err="1">
                    <a:latin typeface="Calibri" panose="020F0502020204030204" pitchFamily="34" charset="0"/>
                    <a:ea typeface="微軟正黑體" panose="020B0604030504040204" pitchFamily="34" charset="-120"/>
                    <a:cs typeface="Times New Roman" panose="02020603050405020304" pitchFamily="18" charset="0"/>
                  </a:rPr>
                  <a:t>numpy</a:t>
                </a:r>
                <a:r>
                  <a:rPr lang="en-US" altLang="zh-TW" sz="2400" b="1" dirty="0">
                    <a:latin typeface="Calibri" panose="020F0502020204030204" pitchFamily="34" charset="0"/>
                    <a:ea typeface="微軟正黑體" panose="020B0604030504040204" pitchFamily="34" charset="-120"/>
                    <a:cs typeface="Times New Roman" panose="02020603050405020304" pitchFamily="18" charset="0"/>
                  </a:rPr>
                  <a:t> array</a:t>
                </a: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為池化特徵圖</a:t>
                </a:r>
                <a:r>
                  <a:rPr lang="zh-TW" altLang="zh-TW" sz="2400" b="1" dirty="0" smtClean="0">
                    <a:latin typeface="Calibri" panose="020F0502020204030204" pitchFamily="34" charset="0"/>
                    <a:ea typeface="微軟正黑體" panose="020B0604030504040204" pitchFamily="34" charset="-120"/>
                    <a:cs typeface="Times New Roman" panose="02020603050405020304" pitchFamily="18" charset="0"/>
                  </a:rPr>
                  <a:t>。</a:t>
                </a:r>
                <a:endParaRPr lang="en-US" altLang="zh-TW" sz="2400" b="1" dirty="0" smtClean="0">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a:latin typeface="Calibri" panose="020F0502020204030204" pitchFamily="34" charset="0"/>
                    <a:ea typeface="微軟正黑體" panose="020B0604030504040204" pitchFamily="34" charset="-120"/>
                    <a:cs typeface="Times New Roman" panose="02020603050405020304" pitchFamily="18" charset="0"/>
                  </a:rPr>
                  <a:t>將池化特徵圖顯示出來，比較灰階圖、卷積特徵圖和池化特徵圖的差別。</a:t>
                </a:r>
                <a:endPar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81990" y="910382"/>
                <a:ext cx="11255828" cy="1569660"/>
              </a:xfrm>
              <a:prstGeom prst="rect">
                <a:avLst/>
              </a:prstGeom>
              <a:blipFill>
                <a:blip r:embed="rId2"/>
                <a:stretch>
                  <a:fillRect l="-758" t="-3488" b="-7364"/>
                </a:stretch>
              </a:blipFill>
            </p:spPr>
            <p:txBody>
              <a:bodyPr/>
              <a:lstStyle/>
              <a:p>
                <a:r>
                  <a:rPr lang="zh-TW"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3003236413"/>
              </p:ext>
            </p:extLst>
          </p:nvPr>
        </p:nvGraphicFramePr>
        <p:xfrm>
          <a:off x="607776" y="2631199"/>
          <a:ext cx="11208171" cy="3114873"/>
        </p:xfrm>
        <a:graphic>
          <a:graphicData uri="http://schemas.openxmlformats.org/drawingml/2006/table">
            <a:tbl>
              <a:tblPr firstRow="1" firstCol="1" bandRow="1">
                <a:tableStyleId>{5C22544A-7EE6-4342-B048-85BDC9FD1C3A}</a:tableStyleId>
              </a:tblPr>
              <a:tblGrid>
                <a:gridCol w="3735645">
                  <a:extLst>
                    <a:ext uri="{9D8B030D-6E8A-4147-A177-3AD203B41FA5}">
                      <a16:colId xmlns:a16="http://schemas.microsoft.com/office/drawing/2014/main" val="1635290093"/>
                    </a:ext>
                  </a:extLst>
                </a:gridCol>
                <a:gridCol w="3736263">
                  <a:extLst>
                    <a:ext uri="{9D8B030D-6E8A-4147-A177-3AD203B41FA5}">
                      <a16:colId xmlns:a16="http://schemas.microsoft.com/office/drawing/2014/main" val="1159972323"/>
                    </a:ext>
                  </a:extLst>
                </a:gridCol>
                <a:gridCol w="3736263">
                  <a:extLst>
                    <a:ext uri="{9D8B030D-6E8A-4147-A177-3AD203B41FA5}">
                      <a16:colId xmlns:a16="http://schemas.microsoft.com/office/drawing/2014/main" val="1602896656"/>
                    </a:ext>
                  </a:extLst>
                </a:gridCol>
              </a:tblGrid>
              <a:tr h="432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2400" dirty="0" smtClean="0">
                          <a:effectLst/>
                          <a:latin typeface="微軟正黑體" panose="020B0604030504040204" pitchFamily="34" charset="-120"/>
                          <a:ea typeface="微軟正黑體" panose="020B0604030504040204" pitchFamily="34" charset="-120"/>
                        </a:rPr>
                        <a:t>灰階圖</a:t>
                      </a:r>
                      <a:endParaRPr lang="zh-TW" sz="24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2400" dirty="0" smtClean="0">
                          <a:effectLst/>
                          <a:latin typeface="微軟正黑體" panose="020B0604030504040204" pitchFamily="34" charset="-120"/>
                          <a:ea typeface="微軟正黑體" panose="020B0604030504040204" pitchFamily="34" charset="-120"/>
                        </a:rPr>
                        <a:t>卷積特徵圖</a:t>
                      </a:r>
                      <a:endParaRPr lang="zh-TW" sz="24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2400" dirty="0" smtClean="0">
                          <a:effectLst/>
                          <a:latin typeface="微軟正黑體" panose="020B0604030504040204" pitchFamily="34" charset="-120"/>
                          <a:ea typeface="微軟正黑體" panose="020B0604030504040204" pitchFamily="34" charset="-120"/>
                        </a:rPr>
                        <a:t>池化特徵圖</a:t>
                      </a:r>
                      <a:endParaRPr lang="zh-TW" sz="24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716817"/>
                  </a:ext>
                </a:extLst>
              </a:tr>
              <a:tr h="1202311">
                <a:tc>
                  <a:txBody>
                    <a:bodyPr/>
                    <a:lstStyle/>
                    <a:p>
                      <a:pPr algn="ctr">
                        <a:spcAft>
                          <a:spcPts val="0"/>
                        </a:spcAft>
                      </a:pPr>
                      <a:r>
                        <a:rPr lang="zh-TW" sz="1800" dirty="0">
                          <a:effectLst/>
                        </a:rPr>
                        <a:t>灰階圖</a:t>
                      </a:r>
                      <a:endParaRPr lang="zh-TW" sz="1100" dirty="0">
                        <a:effectLst/>
                        <a:latin typeface="新細明體" panose="02020500000000000000" pitchFamily="18" charset="-120"/>
                        <a:ea typeface="新細明體" panose="02020500000000000000" pitchFamily="18"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en-US" altLang="zh-TW" sz="1100" dirty="0" smtClean="0">
                        <a:effectLst/>
                        <a:latin typeface="新細明體" panose="02020500000000000000" pitchFamily="18" charset="-120"/>
                        <a:ea typeface="新細明體" panose="02020500000000000000" pitchFamily="18" charset="-120"/>
                        <a:cs typeface="新細明體" panose="02020500000000000000" pitchFamily="18" charset="-120"/>
                      </a:endParaRPr>
                    </a:p>
                    <a:p>
                      <a:pPr algn="ctr">
                        <a:spcAft>
                          <a:spcPts val="0"/>
                        </a:spcAft>
                      </a:pPr>
                      <a:endParaRPr lang="zh-TW" sz="1100" dirty="0">
                        <a:effectLst/>
                        <a:latin typeface="新細明體" panose="02020500000000000000" pitchFamily="18" charset="-120"/>
                        <a:ea typeface="新細明體" panose="02020500000000000000" pitchFamily="18"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zh-TW" sz="1100" dirty="0">
                        <a:effectLst/>
                        <a:latin typeface="新細明體" panose="02020500000000000000" pitchFamily="18" charset="-120"/>
                        <a:ea typeface="新細明體" panose="02020500000000000000" pitchFamily="18" charset="-120"/>
                        <a:cs typeface="新細明體" panose="02020500000000000000" pitchFamily="18" charset="-120"/>
                      </a:endParaRPr>
                    </a:p>
                  </a:txBody>
                  <a:tcPr marL="62627" marR="6262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5932542"/>
                  </a:ext>
                </a:extLst>
              </a:tr>
            </a:tbl>
          </a:graphicData>
        </a:graphic>
      </p:graphicFrame>
      <p:pic>
        <p:nvPicPr>
          <p:cNvPr id="17425" name="圖片 32"/>
          <p:cNvPicPr>
            <a:picLocks noChangeAspect="1" noChangeArrowheads="1"/>
          </p:cNvPicPr>
          <p:nvPr/>
        </p:nvPicPr>
        <p:blipFill rotWithShape="1">
          <a:blip r:embed="rId3">
            <a:extLst>
              <a:ext uri="{28A0092B-C50C-407E-A947-70E740481C1C}">
                <a14:useLocalDpi xmlns:a14="http://schemas.microsoft.com/office/drawing/2010/main" val="0"/>
              </a:ext>
            </a:extLst>
          </a:blip>
          <a:srcRect l="8341" b="9639"/>
          <a:stretch/>
        </p:blipFill>
        <p:spPr bwMode="auto">
          <a:xfrm>
            <a:off x="730067" y="3131155"/>
            <a:ext cx="3492227" cy="2220571"/>
          </a:xfrm>
          <a:prstGeom prst="rect">
            <a:avLst/>
          </a:prstGeom>
          <a:noFill/>
          <a:extLst>
            <a:ext uri="{909E8E84-426E-40DD-AFC4-6F175D3DCCD1}">
              <a14:hiddenFill xmlns:a14="http://schemas.microsoft.com/office/drawing/2010/main">
                <a:solidFill>
                  <a:srgbClr val="FFFFFF"/>
                </a:solidFill>
              </a14:hiddenFill>
            </a:ext>
          </a:extLst>
        </p:spPr>
      </p:pic>
      <p:pic>
        <p:nvPicPr>
          <p:cNvPr id="17424" name="圖片 33"/>
          <p:cNvPicPr>
            <a:picLocks noChangeAspect="1" noChangeArrowheads="1"/>
          </p:cNvPicPr>
          <p:nvPr/>
        </p:nvPicPr>
        <p:blipFill rotWithShape="1">
          <a:blip r:embed="rId4">
            <a:extLst>
              <a:ext uri="{28A0092B-C50C-407E-A947-70E740481C1C}">
                <a14:useLocalDpi xmlns:a14="http://schemas.microsoft.com/office/drawing/2010/main" val="0"/>
              </a:ext>
            </a:extLst>
          </a:blip>
          <a:srcRect l="8338" b="8992"/>
          <a:stretch/>
        </p:blipFill>
        <p:spPr bwMode="auto">
          <a:xfrm>
            <a:off x="4456972" y="3131155"/>
            <a:ext cx="3509777" cy="2236490"/>
          </a:xfrm>
          <a:prstGeom prst="rect">
            <a:avLst/>
          </a:prstGeom>
          <a:noFill/>
          <a:extLst>
            <a:ext uri="{909E8E84-426E-40DD-AFC4-6F175D3DCCD1}">
              <a14:hiddenFill xmlns:a14="http://schemas.microsoft.com/office/drawing/2010/main">
                <a:solidFill>
                  <a:srgbClr val="FFFFFF"/>
                </a:solidFill>
              </a14:hiddenFill>
            </a:ext>
          </a:extLst>
        </p:spPr>
      </p:pic>
      <p:pic>
        <p:nvPicPr>
          <p:cNvPr id="17423" name="圖片 34"/>
          <p:cNvPicPr>
            <a:picLocks noChangeAspect="1" noChangeArrowheads="1"/>
          </p:cNvPicPr>
          <p:nvPr/>
        </p:nvPicPr>
        <p:blipFill rotWithShape="1">
          <a:blip r:embed="rId5">
            <a:extLst>
              <a:ext uri="{28A0092B-C50C-407E-A947-70E740481C1C}">
                <a14:useLocalDpi xmlns:a14="http://schemas.microsoft.com/office/drawing/2010/main" val="0"/>
              </a:ext>
            </a:extLst>
          </a:blip>
          <a:srcRect l="8324" b="8991"/>
          <a:stretch/>
        </p:blipFill>
        <p:spPr bwMode="auto">
          <a:xfrm>
            <a:off x="8201427" y="3131155"/>
            <a:ext cx="3536495" cy="223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0351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72" name="Picture 24" descr="https://miro.medium.com/max/2800/0*qcMBDPuKpDvICcdd.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199" y="3404787"/>
            <a:ext cx="10935602" cy="281591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104929" y="112649"/>
            <a:ext cx="5261550"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(CNN)</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836368"/>
            <a:ext cx="11648159" cy="2308324"/>
          </a:xfrm>
          <a:prstGeom prst="rect">
            <a:avLst/>
          </a:prstGeom>
        </p:spPr>
        <p:txBody>
          <a:bodyPr wrap="square">
            <a:spAutoFit/>
          </a:bodyPr>
          <a:lstStyle/>
          <a:p>
            <a:pPr marL="342900" lvl="0" indent="-342900">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rPr>
              <a:t>典型的</a:t>
            </a:r>
            <a:r>
              <a:rPr lang="zh-TW" altLang="zh-TW" sz="2400" b="1" dirty="0" smtClean="0">
                <a:latin typeface="微軟正黑體" panose="020B0604030504040204" pitchFamily="34" charset="-120"/>
                <a:ea typeface="微軟正黑體" panose="020B0604030504040204" pitchFamily="34" charset="-120"/>
              </a:rPr>
              <a:t>卷</a:t>
            </a:r>
            <a:r>
              <a:rPr lang="zh-TW" altLang="zh-TW" sz="2400" b="1" dirty="0">
                <a:latin typeface="微軟正黑體" panose="020B0604030504040204" pitchFamily="34" charset="-120"/>
                <a:ea typeface="微軟正黑體" panose="020B0604030504040204" pitchFamily="34" charset="-120"/>
              </a:rPr>
              <a:t>積神經網路</a:t>
            </a:r>
            <a:r>
              <a:rPr lang="x-none" altLang="zh-TW" sz="2400" b="1" dirty="0">
                <a:latin typeface="微軟正黑體" panose="020B0604030504040204" pitchFamily="34" charset="-120"/>
                <a:ea typeface="微軟正黑體" panose="020B0604030504040204" pitchFamily="34" charset="-120"/>
              </a:rPr>
              <a:t>(Convolutional Neural Network</a:t>
            </a:r>
            <a:r>
              <a:rPr lang="x-none" altLang="zh-TW"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 由</a:t>
            </a:r>
            <a:r>
              <a:rPr lang="en-US" altLang="zh-TW" sz="2400" b="1" dirty="0">
                <a:latin typeface="微軟正黑體" panose="020B0604030504040204" pitchFamily="34" charset="-120"/>
                <a:ea typeface="微軟正黑體" panose="020B0604030504040204" pitchFamily="34" charset="-120"/>
              </a:rPr>
              <a:t>3</a:t>
            </a:r>
            <a:r>
              <a:rPr lang="zh-TW" altLang="zh-TW" sz="2400" b="1" dirty="0">
                <a:latin typeface="微軟正黑體" panose="020B0604030504040204" pitchFamily="34" charset="-120"/>
                <a:ea typeface="微軟正黑體" panose="020B0604030504040204" pitchFamily="34" charset="-120"/>
              </a:rPr>
              <a:t>個部分構成：</a:t>
            </a:r>
          </a:p>
          <a:p>
            <a:pPr marL="800100" lvl="1" indent="-342900">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rPr>
              <a:t>卷積層</a:t>
            </a:r>
            <a:r>
              <a:rPr lang="en-US" altLang="zh-TW" sz="2400" b="1" dirty="0">
                <a:latin typeface="微軟正黑體" panose="020B0604030504040204" pitchFamily="34" charset="-120"/>
                <a:ea typeface="微軟正黑體" panose="020B0604030504040204" pitchFamily="34" charset="-120"/>
              </a:rPr>
              <a:t>(Convolution Layer)</a:t>
            </a:r>
            <a:r>
              <a:rPr lang="zh-TW" altLang="zh-TW" sz="2400" b="1" dirty="0">
                <a:latin typeface="微軟正黑體" panose="020B0604030504040204" pitchFamily="34" charset="-120"/>
                <a:ea typeface="微軟正黑體" panose="020B0604030504040204" pitchFamily="34" charset="-120"/>
              </a:rPr>
              <a:t>：負責提取圖像中的局部特徵</a:t>
            </a:r>
          </a:p>
          <a:p>
            <a:pPr marL="800100" lvl="1" indent="-342900">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rPr>
              <a:t>池化層</a:t>
            </a:r>
            <a:r>
              <a:rPr lang="en-US" altLang="zh-TW" sz="2400" b="1" dirty="0">
                <a:latin typeface="微軟正黑體" panose="020B0604030504040204" pitchFamily="34" charset="-120"/>
                <a:ea typeface="微軟正黑體" panose="020B0604030504040204" pitchFamily="34" charset="-120"/>
              </a:rPr>
              <a:t>(Pooling Layer)</a:t>
            </a:r>
            <a:r>
              <a:rPr lang="zh-TW" altLang="zh-TW" sz="2400" b="1" dirty="0">
                <a:latin typeface="微軟正黑體" panose="020B0604030504040204" pitchFamily="34" charset="-120"/>
                <a:ea typeface="微軟正黑體" panose="020B0604030504040204" pitchFamily="34" charset="-120"/>
              </a:rPr>
              <a:t>：大幅降低參數量級</a:t>
            </a:r>
            <a:r>
              <a:rPr lang="en-US" altLang="zh-TW" sz="2400" b="1" dirty="0">
                <a:latin typeface="微軟正黑體" panose="020B0604030504040204" pitchFamily="34" charset="-120"/>
                <a:ea typeface="微軟正黑體" panose="020B0604030504040204" pitchFamily="34" charset="-120"/>
              </a:rPr>
              <a:t>(</a:t>
            </a:r>
            <a:r>
              <a:rPr lang="zh-TW" altLang="zh-TW" sz="2400" b="1" dirty="0">
                <a:latin typeface="微軟正黑體" panose="020B0604030504040204" pitchFamily="34" charset="-120"/>
                <a:ea typeface="微軟正黑體" panose="020B0604030504040204" pitchFamily="34" charset="-120"/>
              </a:rPr>
              <a:t>降維</a:t>
            </a:r>
            <a:r>
              <a:rPr lang="en-US" altLang="zh-TW" sz="2400" b="1" dirty="0">
                <a:latin typeface="微軟正黑體" panose="020B0604030504040204" pitchFamily="34" charset="-120"/>
                <a:ea typeface="微軟正黑體" panose="020B0604030504040204" pitchFamily="34" charset="-120"/>
              </a:rPr>
              <a:t>)</a:t>
            </a:r>
            <a:endParaRPr lang="zh-TW" altLang="zh-TW" sz="2400" b="1"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rPr>
              <a:t>全連接層</a:t>
            </a:r>
            <a:r>
              <a:rPr lang="en-US" altLang="zh-TW" sz="2400" b="1" dirty="0">
                <a:latin typeface="微軟正黑體" panose="020B0604030504040204" pitchFamily="34" charset="-120"/>
                <a:ea typeface="微軟正黑體" panose="020B0604030504040204" pitchFamily="34" charset="-120"/>
              </a:rPr>
              <a:t>( Fully Connected Layer)</a:t>
            </a:r>
            <a:r>
              <a:rPr lang="zh-TW" altLang="zh-TW" sz="2400" b="1" dirty="0">
                <a:latin typeface="微軟正黑體" panose="020B0604030504040204" pitchFamily="34" charset="-120"/>
                <a:ea typeface="微軟正黑體" panose="020B0604030504040204" pitchFamily="34" charset="-120"/>
              </a:rPr>
              <a:t>：傳統神經網路的部分，用來輸出想要的結果。</a:t>
            </a:r>
          </a:p>
          <a:p>
            <a:pPr marL="342900" indent="-342900" algn="ctr">
              <a:buFont typeface="Wingdings" panose="05000000000000000000" pitchFamily="2" charset="2"/>
              <a:buChar char="n"/>
            </a:pPr>
            <a:endParaRPr lang="zh-TW" altLang="zh-TW"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235618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72" name="Picture 24" descr="https://miro.medium.com/max/2800/0*qcMBDPuKpDvICcdd.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199" y="3404787"/>
            <a:ext cx="10935602" cy="281591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104929" y="112649"/>
            <a:ext cx="5261550"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(CNN)</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928102"/>
            <a:ext cx="11648159" cy="2308324"/>
          </a:xfrm>
          <a:prstGeom prst="rect">
            <a:avLst/>
          </a:prstGeom>
        </p:spPr>
        <p:txBody>
          <a:bodyPr wrap="square">
            <a:spAutoFit/>
          </a:bodyPr>
          <a:lstStyle/>
          <a:p>
            <a:pPr marL="342900" indent="-342900">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rPr>
              <a:t>通常一層卷積層和一層池化層為一組，會經過多組以</a:t>
            </a:r>
            <a:r>
              <a:rPr lang="zh-TW" altLang="en-US" sz="2400" b="1" dirty="0">
                <a:latin typeface="微軟正黑體" panose="020B0604030504040204" pitchFamily="34" charset="-120"/>
                <a:ea typeface="微軟正黑體" panose="020B0604030504040204" pitchFamily="34" charset="-120"/>
              </a:rPr>
              <a:t>萃取</a:t>
            </a:r>
            <a:r>
              <a:rPr lang="zh-TW" altLang="zh-TW" sz="2400" b="1" dirty="0">
                <a:latin typeface="微軟正黑體" panose="020B0604030504040204" pitchFamily="34" charset="-120"/>
                <a:ea typeface="微軟正黑體" panose="020B0604030504040204" pitchFamily="34" charset="-120"/>
              </a:rPr>
              <a:t>特徵，</a:t>
            </a:r>
            <a:r>
              <a:rPr lang="zh-TW" altLang="en-US" sz="2400" b="1" dirty="0">
                <a:latin typeface="微軟正黑體" panose="020B0604030504040204" pitchFamily="34" charset="-120"/>
                <a:ea typeface="微軟正黑體" panose="020B0604030504040204" pitchFamily="34" charset="-120"/>
              </a:rPr>
              <a:t>視為特徵工程。</a:t>
            </a:r>
            <a:endParaRPr lang="en-US" altLang="zh-TW" sz="2400" b="1" dirty="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最後一組的卷積和池化後輸出的特徵圖，會收集大量的圖片特徵，會將其拉平後接上全連階層。</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rPr>
              <a:t>全</a:t>
            </a:r>
            <a:r>
              <a:rPr lang="zh-TW" altLang="zh-TW" sz="2400" b="1" dirty="0">
                <a:latin typeface="微軟正黑體" panose="020B0604030504040204" pitchFamily="34" charset="-120"/>
                <a:ea typeface="微軟正黑體" panose="020B0604030504040204" pitchFamily="34" charset="-120"/>
              </a:rPr>
              <a:t>連接層通常使用深度神經網路</a:t>
            </a:r>
            <a:r>
              <a:rPr lang="zh-TW" altLang="zh-TW" sz="2400" b="1" dirty="0" smtClean="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組合</a:t>
            </a:r>
            <a:r>
              <a:rPr lang="zh-TW" altLang="zh-TW" sz="2400" b="1" dirty="0" smtClean="0">
                <a:latin typeface="微軟正黑體" panose="020B0604030504040204" pitchFamily="34" charset="-120"/>
                <a:ea typeface="微軟正黑體" panose="020B0604030504040204" pitchFamily="34" charset="-120"/>
              </a:rPr>
              <a:t>更深</a:t>
            </a:r>
            <a:r>
              <a:rPr lang="zh-TW" altLang="zh-TW" sz="2400" b="1" dirty="0">
                <a:latin typeface="微軟正黑體" panose="020B0604030504040204" pitchFamily="34" charset="-120"/>
                <a:ea typeface="微軟正黑體" panose="020B0604030504040204" pitchFamily="34" charset="-120"/>
              </a:rPr>
              <a:t>層的關鍵特徵。</a:t>
            </a:r>
          </a:p>
          <a:p>
            <a:pPr marL="342900" lvl="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卷積運算中，卷積核內的權重也是透過反向傳播的過程中，利用梯度下降法不斷調整而得到的。</a:t>
            </a:r>
            <a:endParaRPr lang="zh-TW" altLang="zh-TW"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205627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l="16772" t="27336" r="12853" b="11002"/>
          <a:stretch/>
        </p:blipFill>
        <p:spPr>
          <a:xfrm>
            <a:off x="137972" y="457200"/>
            <a:ext cx="11597898" cy="5517933"/>
          </a:xfrm>
          <a:prstGeom prst="rect">
            <a:avLst/>
          </a:prstGeom>
        </p:spPr>
      </p:pic>
      <p:sp>
        <p:nvSpPr>
          <p:cNvPr id="4" name="矩形 3"/>
          <p:cNvSpPr/>
          <p:nvPr/>
        </p:nvSpPr>
        <p:spPr>
          <a:xfrm>
            <a:off x="3720134" y="2582182"/>
            <a:ext cx="1188146" cy="461665"/>
          </a:xfrm>
          <a:prstGeom prst="rect">
            <a:avLst/>
          </a:prstGeom>
        </p:spPr>
        <p:txBody>
          <a:bodyPr wrap="none">
            <a:spAutoFit/>
          </a:bodyPr>
          <a:lstStyle/>
          <a:p>
            <a:r>
              <a:rPr lang="en-US" altLang="zh-TW" sz="2400" b="1" dirty="0" err="1">
                <a:solidFill>
                  <a:srgbClr val="FF0000"/>
                </a:solidFill>
                <a:latin typeface="Noto Sans"/>
              </a:rPr>
              <a:t>Alexnet</a:t>
            </a:r>
            <a:endParaRPr lang="en-US" altLang="zh-TW" sz="2400" b="0" i="0" dirty="0">
              <a:solidFill>
                <a:srgbClr val="FF0000"/>
              </a:solidFill>
              <a:effectLst/>
              <a:latin typeface="Noto Sans"/>
            </a:endParaRPr>
          </a:p>
        </p:txBody>
      </p:sp>
      <p:sp>
        <p:nvSpPr>
          <p:cNvPr id="5" name="矩形 4"/>
          <p:cNvSpPr/>
          <p:nvPr/>
        </p:nvSpPr>
        <p:spPr>
          <a:xfrm>
            <a:off x="5176294" y="3433520"/>
            <a:ext cx="875561" cy="461665"/>
          </a:xfrm>
          <a:prstGeom prst="rect">
            <a:avLst/>
          </a:prstGeom>
        </p:spPr>
        <p:txBody>
          <a:bodyPr wrap="none">
            <a:spAutoFit/>
          </a:bodyPr>
          <a:lstStyle/>
          <a:p>
            <a:r>
              <a:rPr lang="en-US" altLang="zh-TW" sz="2400" b="1" dirty="0" err="1">
                <a:solidFill>
                  <a:srgbClr val="FF0000"/>
                </a:solidFill>
              </a:rPr>
              <a:t>ZFnet</a:t>
            </a:r>
            <a:endParaRPr lang="en-US" altLang="zh-TW" sz="2400" dirty="0">
              <a:solidFill>
                <a:srgbClr val="FF0000"/>
              </a:solidFill>
            </a:endParaRPr>
          </a:p>
        </p:txBody>
      </p:sp>
      <p:sp>
        <p:nvSpPr>
          <p:cNvPr id="6" name="矩形 5"/>
          <p:cNvSpPr/>
          <p:nvPr/>
        </p:nvSpPr>
        <p:spPr>
          <a:xfrm>
            <a:off x="6460511" y="4048375"/>
            <a:ext cx="809837" cy="461665"/>
          </a:xfrm>
          <a:prstGeom prst="rect">
            <a:avLst/>
          </a:prstGeom>
        </p:spPr>
        <p:txBody>
          <a:bodyPr wrap="none">
            <a:spAutoFit/>
          </a:bodyPr>
          <a:lstStyle/>
          <a:p>
            <a:r>
              <a:rPr lang="en-US" altLang="zh-TW" sz="2400" b="1" dirty="0" smtClean="0">
                <a:solidFill>
                  <a:srgbClr val="FF0000"/>
                </a:solidFill>
              </a:rPr>
              <a:t>VGG</a:t>
            </a:r>
            <a:endParaRPr lang="en-US" altLang="zh-TW" sz="2400" dirty="0">
              <a:solidFill>
                <a:srgbClr val="FF0000"/>
              </a:solidFill>
            </a:endParaRPr>
          </a:p>
        </p:txBody>
      </p:sp>
      <p:sp>
        <p:nvSpPr>
          <p:cNvPr id="7" name="矩形 6"/>
          <p:cNvSpPr/>
          <p:nvPr/>
        </p:nvSpPr>
        <p:spPr>
          <a:xfrm>
            <a:off x="8527041" y="4048375"/>
            <a:ext cx="1547218" cy="461665"/>
          </a:xfrm>
          <a:prstGeom prst="rect">
            <a:avLst/>
          </a:prstGeom>
        </p:spPr>
        <p:txBody>
          <a:bodyPr wrap="none">
            <a:spAutoFit/>
          </a:bodyPr>
          <a:lstStyle/>
          <a:p>
            <a:r>
              <a:rPr lang="en-US" altLang="zh-TW" sz="2400" b="1" dirty="0" err="1">
                <a:solidFill>
                  <a:srgbClr val="FF0000"/>
                </a:solidFill>
              </a:rPr>
              <a:t>GoogLeNet</a:t>
            </a:r>
            <a:endParaRPr lang="en-US" altLang="zh-TW" sz="2400" dirty="0">
              <a:solidFill>
                <a:srgbClr val="FF0000"/>
              </a:solidFill>
            </a:endParaRPr>
          </a:p>
        </p:txBody>
      </p:sp>
      <p:sp>
        <p:nvSpPr>
          <p:cNvPr id="8" name="矩形 7"/>
          <p:cNvSpPr/>
          <p:nvPr/>
        </p:nvSpPr>
        <p:spPr>
          <a:xfrm>
            <a:off x="10074259" y="4495377"/>
            <a:ext cx="1144865" cy="461665"/>
          </a:xfrm>
          <a:prstGeom prst="rect">
            <a:avLst/>
          </a:prstGeom>
        </p:spPr>
        <p:txBody>
          <a:bodyPr wrap="none">
            <a:spAutoFit/>
          </a:bodyPr>
          <a:lstStyle/>
          <a:p>
            <a:r>
              <a:rPr lang="en-US" altLang="zh-TW" sz="2400" b="1" dirty="0" err="1">
                <a:solidFill>
                  <a:srgbClr val="FF0000"/>
                </a:solidFill>
                <a:latin typeface="Noto Sans"/>
              </a:rPr>
              <a:t>ResNet</a:t>
            </a:r>
            <a:endParaRPr lang="en-US" altLang="zh-TW" sz="2400" b="0" i="0" dirty="0">
              <a:solidFill>
                <a:srgbClr val="FF0000"/>
              </a:solidFill>
              <a:effectLst/>
              <a:latin typeface="Noto Sans"/>
            </a:endParaRPr>
          </a:p>
        </p:txBody>
      </p:sp>
    </p:spTree>
    <p:extLst>
      <p:ext uri="{BB962C8B-B14F-4D97-AF65-F5344CB8AC3E}">
        <p14:creationId xmlns:p14="http://schemas.microsoft.com/office/powerpoint/2010/main" val="1542743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9" y="112649"/>
            <a:ext cx="6465992"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經典卷積神經網路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a:t>
              </a:r>
              <a:r>
                <a:rPr lang="en-US" altLang="zh-TW" sz="2800" b="1" dirty="0" err="1" smtClean="0">
                  <a:solidFill>
                    <a:schemeClr val="bg1"/>
                  </a:solidFill>
                  <a:latin typeface="微軟正黑體" panose="020B0604030504040204" pitchFamily="34" charset="-120"/>
                  <a:ea typeface="微軟正黑體" panose="020B0604030504040204" pitchFamily="34" charset="-120"/>
                </a:rPr>
                <a:t>LeNet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254832" y="884462"/>
            <a:ext cx="6316089" cy="3323987"/>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a:latin typeface="微軟正黑體" panose="020B0604030504040204" pitchFamily="34" charset="-120"/>
                <a:ea typeface="微軟正黑體" panose="020B0604030504040204" pitchFamily="34" charset="-120"/>
              </a:rPr>
              <a:t>LeNet</a:t>
            </a:r>
            <a:r>
              <a:rPr lang="zh-TW" altLang="en-US" sz="2400" b="1" dirty="0">
                <a:latin typeface="微軟正黑體" panose="020B0604030504040204" pitchFamily="34" charset="-120"/>
                <a:ea typeface="微軟正黑體" panose="020B0604030504040204" pitchFamily="34" charset="-120"/>
              </a:rPr>
              <a:t>是最早的分類卷積網路</a:t>
            </a:r>
            <a:r>
              <a:rPr lang="zh-TW" altLang="en-US" sz="2400" b="1" dirty="0" smtClean="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被設計用於手寫數字</a:t>
            </a:r>
            <a:r>
              <a:rPr lang="zh-TW" altLang="en-US" sz="2400" b="1" dirty="0" smtClean="0">
                <a:latin typeface="微軟正黑體" panose="020B0604030504040204" pitchFamily="34" charset="-120"/>
                <a:ea typeface="微軟正黑體" panose="020B0604030504040204" pitchFamily="34" charset="-120"/>
              </a:rPr>
              <a:t>辨識，</a:t>
            </a:r>
            <a:r>
              <a:rPr lang="en-US" altLang="zh-TW" sz="2400" b="1" dirty="0" smtClean="0">
                <a:latin typeface="微軟正黑體" panose="020B0604030504040204" pitchFamily="34" charset="-120"/>
                <a:ea typeface="微軟正黑體" panose="020B0604030504040204" pitchFamily="34" charset="-120"/>
              </a:rPr>
              <a:t>1998</a:t>
            </a:r>
            <a:r>
              <a:rPr lang="zh-TW" altLang="en-US" sz="2400" b="1" dirty="0">
                <a:latin typeface="微軟正黑體" panose="020B0604030504040204" pitchFamily="34" charset="-120"/>
                <a:ea typeface="微軟正黑體" panose="020B0604030504040204" pitchFamily="34" charset="-120"/>
              </a:rPr>
              <a:t>年由</a:t>
            </a:r>
            <a:r>
              <a:rPr lang="en-US" altLang="zh-TW" sz="2400" b="1" dirty="0">
                <a:latin typeface="微軟正黑體" panose="020B0604030504040204" pitchFamily="34" charset="-120"/>
                <a:ea typeface="微軟正黑體" panose="020B0604030504040204" pitchFamily="34" charset="-120"/>
              </a:rPr>
              <a:t>Yann </a:t>
            </a:r>
            <a:r>
              <a:rPr lang="en-US" altLang="zh-TW" sz="2400" b="1" dirty="0" err="1">
                <a:latin typeface="微軟正黑體" panose="020B0604030504040204" pitchFamily="34" charset="-120"/>
                <a:ea typeface="微軟正黑體" panose="020B0604030504040204" pitchFamily="34" charset="-120"/>
              </a:rPr>
              <a:t>Lecun</a:t>
            </a:r>
            <a:r>
              <a:rPr lang="zh-TW" altLang="en-US" sz="2400" b="1" dirty="0">
                <a:latin typeface="微軟正黑體" panose="020B0604030504040204" pitchFamily="34" charset="-120"/>
                <a:ea typeface="微軟正黑體" panose="020B0604030504040204" pitchFamily="34" charset="-120"/>
              </a:rPr>
              <a:t>提出</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因為</a:t>
            </a:r>
            <a:r>
              <a:rPr lang="zh-TW" altLang="en-US" sz="2400" b="1" dirty="0">
                <a:latin typeface="微軟正黑體" panose="020B0604030504040204" pitchFamily="34" charset="-120"/>
                <a:ea typeface="微軟正黑體" panose="020B0604030504040204" pitchFamily="34" charset="-120"/>
              </a:rPr>
              <a:t>其理論解釋性較差，並且效果不如處理人工特徵的</a:t>
            </a:r>
            <a:r>
              <a:rPr lang="en-US" altLang="zh-TW" sz="2400" b="1" dirty="0">
                <a:latin typeface="微軟正黑體" panose="020B0604030504040204" pitchFamily="34" charset="-120"/>
                <a:ea typeface="微軟正黑體" panose="020B0604030504040204" pitchFamily="34" charset="-120"/>
              </a:rPr>
              <a:t>SVM</a:t>
            </a:r>
            <a:r>
              <a:rPr lang="zh-TW" altLang="en-US" sz="2400" b="1" dirty="0" smtClean="0">
                <a:latin typeface="微軟正黑體" panose="020B0604030504040204" pitchFamily="34" charset="-120"/>
                <a:ea typeface="微軟正黑體" panose="020B0604030504040204" pitchFamily="34" charset="-120"/>
              </a:rPr>
              <a:t>，沒有</a:t>
            </a:r>
            <a:r>
              <a:rPr lang="zh-TW" altLang="en-US" sz="2400" b="1" dirty="0">
                <a:latin typeface="微軟正黑體" panose="020B0604030504040204" pitchFamily="34" charset="-120"/>
                <a:ea typeface="微軟正黑體" panose="020B0604030504040204" pitchFamily="34" charset="-120"/>
              </a:rPr>
              <a:t>得到重視</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經過幾代的</a:t>
            </a:r>
            <a:r>
              <a:rPr lang="zh-TW" altLang="en-US" sz="2400" b="1" dirty="0" smtClean="0">
                <a:latin typeface="微軟正黑體" panose="020B0604030504040204" pitchFamily="34" charset="-120"/>
                <a:ea typeface="微軟正黑體" panose="020B0604030504040204" pitchFamily="34" charset="-120"/>
              </a:rPr>
              <a:t>改良，</a:t>
            </a:r>
            <a:r>
              <a:rPr lang="en-US" altLang="zh-TW" sz="2400" b="1" dirty="0" smtClean="0">
                <a:latin typeface="微軟正黑體" panose="020B0604030504040204" pitchFamily="34" charset="-120"/>
                <a:ea typeface="微軟正黑體" panose="020B0604030504040204" pitchFamily="34" charset="-120"/>
              </a:rPr>
              <a:t>LeNet-5</a:t>
            </a:r>
            <a:r>
              <a:rPr lang="zh-TW" altLang="en-US" sz="2400" b="1" dirty="0" smtClean="0">
                <a:latin typeface="微軟正黑體" panose="020B0604030504040204" pitchFamily="34" charset="-120"/>
                <a:ea typeface="微軟正黑體" panose="020B0604030504040204" pitchFamily="34" charset="-120"/>
              </a:rPr>
              <a:t>用於辨識</a:t>
            </a:r>
            <a:r>
              <a:rPr lang="en-US" altLang="zh-TW" sz="2400" b="1" dirty="0">
                <a:latin typeface="微軟正黑體" panose="020B0604030504040204" pitchFamily="34" charset="-120"/>
                <a:ea typeface="微軟正黑體" panose="020B0604030504040204" pitchFamily="34" charset="-120"/>
              </a:rPr>
              <a:t>MNIST</a:t>
            </a:r>
            <a:r>
              <a:rPr lang="zh-TW" altLang="en-US" sz="2400" b="1" dirty="0">
                <a:latin typeface="微軟正黑體" panose="020B0604030504040204" pitchFamily="34" charset="-120"/>
                <a:ea typeface="微軟正黑體" panose="020B0604030504040204" pitchFamily="34" charset="-120"/>
              </a:rPr>
              <a:t>資料集</a:t>
            </a:r>
            <a:r>
              <a:rPr lang="zh-TW" altLang="en-US" sz="2400" b="1" dirty="0" smtClean="0">
                <a:latin typeface="微軟正黑體" panose="020B0604030504040204" pitchFamily="34" charset="-120"/>
                <a:ea typeface="微軟正黑體" panose="020B0604030504040204" pitchFamily="34" charset="-120"/>
              </a:rPr>
              <a:t>結構</a:t>
            </a:r>
            <a:r>
              <a:rPr lang="zh-TW" altLang="en-US" sz="2400" b="1" dirty="0">
                <a:latin typeface="微軟正黑體" panose="020B0604030504040204" pitchFamily="34" charset="-120"/>
                <a:ea typeface="微軟正黑體" panose="020B0604030504040204" pitchFamily="34" charset="-120"/>
              </a:rPr>
              <a:t>如</a:t>
            </a:r>
            <a:r>
              <a:rPr lang="zh-TW" altLang="en-US" sz="2400" b="1" dirty="0" smtClean="0">
                <a:latin typeface="微軟正黑體" panose="020B0604030504040204" pitchFamily="34" charset="-120"/>
                <a:ea typeface="微軟正黑體" panose="020B0604030504040204" pitchFamily="34" charset="-120"/>
              </a:rPr>
              <a:t>圖。</a:t>
            </a:r>
            <a:endParaRPr lang="zh-TW" altLang="en-US" sz="2400" b="1" dirty="0">
              <a:latin typeface="微軟正黑體" panose="020B0604030504040204" pitchFamily="34" charset="-120"/>
              <a:ea typeface="微軟正黑體" panose="020B0604030504040204" pitchFamily="34" charset="-120"/>
            </a:endParaRPr>
          </a:p>
          <a:p>
            <a:r>
              <a:rPr lang="zh-TW" altLang="en-US" dirty="0"/>
              <a:t>　　</a:t>
            </a:r>
          </a:p>
        </p:txBody>
      </p:sp>
      <p:sp>
        <p:nvSpPr>
          <p:cNvPr id="4" name="向下箭號圖說文字 3"/>
          <p:cNvSpPr/>
          <p:nvPr/>
        </p:nvSpPr>
        <p:spPr>
          <a:xfrm>
            <a:off x="7209713" y="903492"/>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輸入</a:t>
            </a:r>
            <a:r>
              <a:rPr lang="en-US" altLang="zh-TW" b="1" dirty="0" smtClean="0">
                <a:latin typeface="微軟正黑體" panose="020B0604030504040204" pitchFamily="34" charset="-120"/>
                <a:ea typeface="微軟正黑體" panose="020B0604030504040204" pitchFamily="34" charset="-120"/>
              </a:rPr>
              <a:t>(1x28x28)</a:t>
            </a:r>
            <a:endParaRPr lang="zh-TW" altLang="en-US" b="1" dirty="0">
              <a:latin typeface="微軟正黑體" panose="020B0604030504040204" pitchFamily="34" charset="-120"/>
              <a:ea typeface="微軟正黑體" panose="020B0604030504040204" pitchFamily="34" charset="-120"/>
            </a:endParaRPr>
          </a:p>
        </p:txBody>
      </p:sp>
      <p:sp>
        <p:nvSpPr>
          <p:cNvPr id="14" name="向下箭號圖說文字 13"/>
          <p:cNvSpPr/>
          <p:nvPr/>
        </p:nvSpPr>
        <p:spPr>
          <a:xfrm>
            <a:off x="7209713" y="1468275"/>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卷積</a:t>
            </a:r>
            <a:r>
              <a:rPr lang="en-US" altLang="zh-TW" b="1" dirty="0" smtClean="0">
                <a:latin typeface="微軟正黑體" panose="020B0604030504040204" pitchFamily="34" charset="-120"/>
                <a:ea typeface="微軟正黑體" panose="020B0604030504040204" pitchFamily="34" charset="-120"/>
              </a:rPr>
              <a:t>(6x24x24)</a:t>
            </a:r>
            <a:endParaRPr lang="zh-TW" altLang="en-US" b="1" dirty="0">
              <a:latin typeface="微軟正黑體" panose="020B0604030504040204" pitchFamily="34" charset="-120"/>
              <a:ea typeface="微軟正黑體" panose="020B0604030504040204" pitchFamily="34" charset="-120"/>
            </a:endParaRPr>
          </a:p>
        </p:txBody>
      </p:sp>
      <p:sp>
        <p:nvSpPr>
          <p:cNvPr id="15" name="向下箭號圖說文字 14"/>
          <p:cNvSpPr/>
          <p:nvPr/>
        </p:nvSpPr>
        <p:spPr>
          <a:xfrm>
            <a:off x="7209713" y="2033058"/>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池化</a:t>
            </a:r>
            <a:r>
              <a:rPr lang="en-US" altLang="zh-TW" b="1" dirty="0" smtClean="0">
                <a:latin typeface="微軟正黑體" panose="020B0604030504040204" pitchFamily="34" charset="-120"/>
                <a:ea typeface="微軟正黑體" panose="020B0604030504040204" pitchFamily="34" charset="-120"/>
              </a:rPr>
              <a:t>(6x12x12)</a:t>
            </a:r>
            <a:endParaRPr lang="zh-TW" altLang="en-US" b="1" dirty="0">
              <a:latin typeface="微軟正黑體" panose="020B0604030504040204" pitchFamily="34" charset="-120"/>
              <a:ea typeface="微軟正黑體" panose="020B0604030504040204" pitchFamily="34" charset="-120"/>
            </a:endParaRPr>
          </a:p>
        </p:txBody>
      </p:sp>
      <p:sp>
        <p:nvSpPr>
          <p:cNvPr id="16" name="向下箭號圖說文字 15"/>
          <p:cNvSpPr/>
          <p:nvPr/>
        </p:nvSpPr>
        <p:spPr>
          <a:xfrm>
            <a:off x="7209713" y="2597841"/>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卷積</a:t>
            </a:r>
            <a:r>
              <a:rPr lang="en-US" altLang="zh-TW" b="1" dirty="0" smtClean="0">
                <a:latin typeface="微軟正黑體" panose="020B0604030504040204" pitchFamily="34" charset="-120"/>
                <a:ea typeface="微軟正黑體" panose="020B0604030504040204" pitchFamily="34" charset="-120"/>
              </a:rPr>
              <a:t>(16x8x8)</a:t>
            </a:r>
            <a:endParaRPr lang="zh-TW" altLang="en-US" b="1" dirty="0">
              <a:latin typeface="微軟正黑體" panose="020B0604030504040204" pitchFamily="34" charset="-120"/>
              <a:ea typeface="微軟正黑體" panose="020B0604030504040204" pitchFamily="34" charset="-120"/>
            </a:endParaRPr>
          </a:p>
        </p:txBody>
      </p:sp>
      <p:sp>
        <p:nvSpPr>
          <p:cNvPr id="17" name="向下箭號圖說文字 16"/>
          <p:cNvSpPr/>
          <p:nvPr/>
        </p:nvSpPr>
        <p:spPr>
          <a:xfrm>
            <a:off x="7209713" y="3162624"/>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池化</a:t>
            </a:r>
            <a:r>
              <a:rPr lang="en-US" altLang="zh-TW" b="1" dirty="0" smtClean="0">
                <a:latin typeface="微軟正黑體" panose="020B0604030504040204" pitchFamily="34" charset="-120"/>
                <a:ea typeface="微軟正黑體" panose="020B0604030504040204" pitchFamily="34" charset="-120"/>
              </a:rPr>
              <a:t>(16x4x4)</a:t>
            </a:r>
            <a:endParaRPr lang="zh-TW" altLang="en-US" b="1" dirty="0">
              <a:latin typeface="微軟正黑體" panose="020B0604030504040204" pitchFamily="34" charset="-120"/>
              <a:ea typeface="微軟正黑體" panose="020B0604030504040204" pitchFamily="34" charset="-120"/>
            </a:endParaRPr>
          </a:p>
        </p:txBody>
      </p:sp>
      <p:sp>
        <p:nvSpPr>
          <p:cNvPr id="18" name="向下箭號圖說文字 17"/>
          <p:cNvSpPr/>
          <p:nvPr/>
        </p:nvSpPr>
        <p:spPr>
          <a:xfrm>
            <a:off x="7209713" y="3727407"/>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(256)</a:t>
            </a:r>
            <a:endParaRPr lang="zh-TW" altLang="en-US" b="1" dirty="0">
              <a:latin typeface="微軟正黑體" panose="020B0604030504040204" pitchFamily="34" charset="-120"/>
              <a:ea typeface="微軟正黑體" panose="020B0604030504040204" pitchFamily="34" charset="-120"/>
            </a:endParaRPr>
          </a:p>
        </p:txBody>
      </p:sp>
      <p:sp>
        <p:nvSpPr>
          <p:cNvPr id="19" name="向下箭號圖說文字 18"/>
          <p:cNvSpPr/>
          <p:nvPr/>
        </p:nvSpPr>
        <p:spPr>
          <a:xfrm>
            <a:off x="7209713" y="4292190"/>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smtClean="0">
                <a:latin typeface="微軟正黑體" panose="020B0604030504040204" pitchFamily="34" charset="-120"/>
                <a:ea typeface="微軟正黑體" panose="020B0604030504040204" pitchFamily="34" charset="-120"/>
              </a:rPr>
              <a:t>Relu</a:t>
            </a:r>
            <a:r>
              <a:rPr lang="zh-TW" altLang="en-US" b="1" dirty="0" smtClean="0">
                <a:latin typeface="微軟正黑體" panose="020B0604030504040204" pitchFamily="34" charset="-120"/>
                <a:ea typeface="微軟正黑體" panose="020B0604030504040204" pitchFamily="34" charset="-120"/>
              </a:rPr>
              <a:t>層</a:t>
            </a:r>
            <a:r>
              <a:rPr lang="en-US" altLang="zh-TW" b="1" dirty="0" smtClean="0">
                <a:latin typeface="微軟正黑體" panose="020B0604030504040204" pitchFamily="34" charset="-120"/>
                <a:ea typeface="微軟正黑體" panose="020B0604030504040204" pitchFamily="34" charset="-120"/>
              </a:rPr>
              <a:t>(256)</a:t>
            </a:r>
            <a:endParaRPr lang="zh-TW" altLang="en-US" b="1" dirty="0">
              <a:latin typeface="微軟正黑體" panose="020B0604030504040204" pitchFamily="34" charset="-120"/>
              <a:ea typeface="微軟正黑體" panose="020B0604030504040204" pitchFamily="34" charset="-120"/>
            </a:endParaRPr>
          </a:p>
        </p:txBody>
      </p:sp>
      <p:sp>
        <p:nvSpPr>
          <p:cNvPr id="20" name="向下箭號圖說文字 19"/>
          <p:cNvSpPr/>
          <p:nvPr/>
        </p:nvSpPr>
        <p:spPr>
          <a:xfrm>
            <a:off x="7209713" y="4856973"/>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(10)</a:t>
            </a:r>
            <a:endParaRPr lang="zh-TW" altLang="en-US" b="1" dirty="0">
              <a:latin typeface="微軟正黑體" panose="020B0604030504040204" pitchFamily="34" charset="-120"/>
              <a:ea typeface="微軟正黑體" panose="020B0604030504040204" pitchFamily="34" charset="-120"/>
            </a:endParaRPr>
          </a:p>
        </p:txBody>
      </p:sp>
      <p:sp>
        <p:nvSpPr>
          <p:cNvPr id="5" name="矩形 4"/>
          <p:cNvSpPr/>
          <p:nvPr/>
        </p:nvSpPr>
        <p:spPr>
          <a:xfrm>
            <a:off x="7209713" y="5421759"/>
            <a:ext cx="3334461" cy="368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smtClean="0">
                <a:latin typeface="微軟正黑體" panose="020B0604030504040204" pitchFamily="34" charset="-120"/>
                <a:ea typeface="微軟正黑體" panose="020B0604030504040204" pitchFamily="34" charset="-120"/>
              </a:rPr>
              <a:t>SoftMax</a:t>
            </a:r>
            <a:r>
              <a:rPr lang="en-US" altLang="zh-TW" b="1" dirty="0" smtClean="0">
                <a:latin typeface="微軟正黑體" panose="020B0604030504040204" pitchFamily="34" charset="-120"/>
                <a:ea typeface="微軟正黑體" panose="020B0604030504040204" pitchFamily="34" charset="-120"/>
              </a:rPr>
              <a:t>(10)</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3833508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graphicFrame>
        <p:nvGraphicFramePr>
          <p:cNvPr id="4" name="物件 3"/>
          <p:cNvGraphicFramePr>
            <a:graphicFrameLocks/>
          </p:cNvGraphicFramePr>
          <p:nvPr>
            <p:extLst>
              <p:ext uri="{D42A27DB-BD31-4B8C-83A1-F6EECF244321}">
                <p14:modId xmlns:p14="http://schemas.microsoft.com/office/powerpoint/2010/main" val="3553191108"/>
              </p:ext>
            </p:extLst>
          </p:nvPr>
        </p:nvGraphicFramePr>
        <p:xfrm>
          <a:off x="318638" y="691116"/>
          <a:ext cx="11523662" cy="6269037"/>
        </p:xfrm>
        <a:graphic>
          <a:graphicData uri="http://schemas.openxmlformats.org/presentationml/2006/ole">
            <mc:AlternateContent xmlns:mc="http://schemas.openxmlformats.org/markup-compatibility/2006">
              <mc:Choice xmlns:v="urn:schemas-microsoft-com:vml" Requires="v">
                <p:oleObj spid="_x0000_s25631" name="文件" r:id="rId3" imgW="11326322" imgH="6168946" progId="Word.Document.12">
                  <p:embed/>
                </p:oleObj>
              </mc:Choice>
              <mc:Fallback>
                <p:oleObj name="文件" r:id="rId3" imgW="11326322" imgH="6168946" progId="Word.Document.12">
                  <p:embed/>
                  <p:pic>
                    <p:nvPicPr>
                      <p:cNvPr id="4" name="物件 3"/>
                      <p:cNvPicPr/>
                      <p:nvPr/>
                    </p:nvPicPr>
                    <p:blipFill>
                      <a:blip r:embed="rId4"/>
                      <a:stretch>
                        <a:fillRect/>
                      </a:stretch>
                    </p:blipFill>
                    <p:spPr>
                      <a:xfrm>
                        <a:off x="318638" y="691116"/>
                        <a:ext cx="11523662" cy="6269037"/>
                      </a:xfrm>
                      <a:prstGeom prst="rect">
                        <a:avLst/>
                      </a:prstGeom>
                    </p:spPr>
                  </p:pic>
                </p:oleObj>
              </mc:Fallback>
            </mc:AlternateContent>
          </a:graphicData>
        </a:graphic>
      </p:graphicFrame>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圖片 14"/>
          <p:cNvPicPr/>
          <p:nvPr/>
        </p:nvPicPr>
        <p:blipFill rotWithShape="1">
          <a:blip r:embed="rId5">
            <a:extLst>
              <a:ext uri="{28A0092B-C50C-407E-A947-70E740481C1C}">
                <a14:useLocalDpi xmlns:a14="http://schemas.microsoft.com/office/drawing/2010/main" val="0"/>
              </a:ext>
            </a:extLst>
          </a:blip>
          <a:srcRect l="30169" b="25788"/>
          <a:stretch/>
        </p:blipFill>
        <p:spPr>
          <a:xfrm>
            <a:off x="830253" y="1038818"/>
            <a:ext cx="1184222" cy="1244377"/>
          </a:xfrm>
          <a:prstGeom prst="rect">
            <a:avLst/>
          </a:prstGeom>
        </p:spPr>
      </p:pic>
      <p:pic>
        <p:nvPicPr>
          <p:cNvPr id="16" name="圖片 15"/>
          <p:cNvPicPr/>
          <p:nvPr/>
        </p:nvPicPr>
        <p:blipFill rotWithShape="1">
          <a:blip r:embed="rId6">
            <a:extLst>
              <a:ext uri="{28A0092B-C50C-407E-A947-70E740481C1C}">
                <a14:useLocalDpi xmlns:a14="http://schemas.microsoft.com/office/drawing/2010/main" val="0"/>
              </a:ext>
            </a:extLst>
          </a:blip>
          <a:srcRect l="29920" b="25788"/>
          <a:stretch/>
        </p:blipFill>
        <p:spPr>
          <a:xfrm>
            <a:off x="2731980" y="1038818"/>
            <a:ext cx="1188447" cy="1244377"/>
          </a:xfrm>
          <a:prstGeom prst="rect">
            <a:avLst/>
          </a:prstGeom>
        </p:spPr>
      </p:pic>
      <p:pic>
        <p:nvPicPr>
          <p:cNvPr id="17" name="圖片 16"/>
          <p:cNvPicPr/>
          <p:nvPr/>
        </p:nvPicPr>
        <p:blipFill rotWithShape="1">
          <a:blip r:embed="rId7">
            <a:extLst>
              <a:ext uri="{28A0092B-C50C-407E-A947-70E740481C1C}">
                <a14:useLocalDpi xmlns:a14="http://schemas.microsoft.com/office/drawing/2010/main" val="0"/>
              </a:ext>
            </a:extLst>
          </a:blip>
          <a:srcRect l="30001" b="25788"/>
          <a:stretch/>
        </p:blipFill>
        <p:spPr>
          <a:xfrm>
            <a:off x="4639318" y="1038818"/>
            <a:ext cx="1187061" cy="1244377"/>
          </a:xfrm>
          <a:prstGeom prst="rect">
            <a:avLst/>
          </a:prstGeom>
        </p:spPr>
      </p:pic>
      <p:pic>
        <p:nvPicPr>
          <p:cNvPr id="18" name="圖片 17"/>
          <p:cNvPicPr/>
          <p:nvPr/>
        </p:nvPicPr>
        <p:blipFill rotWithShape="1">
          <a:blip r:embed="rId8">
            <a:extLst>
              <a:ext uri="{28A0092B-C50C-407E-A947-70E740481C1C}">
                <a14:useLocalDpi xmlns:a14="http://schemas.microsoft.com/office/drawing/2010/main" val="0"/>
              </a:ext>
            </a:extLst>
          </a:blip>
          <a:srcRect l="29782" b="25788"/>
          <a:stretch/>
        </p:blipFill>
        <p:spPr>
          <a:xfrm>
            <a:off x="6670071" y="1038818"/>
            <a:ext cx="1190782" cy="1244377"/>
          </a:xfrm>
          <a:prstGeom prst="rect">
            <a:avLst/>
          </a:prstGeom>
        </p:spPr>
      </p:pic>
      <p:pic>
        <p:nvPicPr>
          <p:cNvPr id="19" name="圖片 18"/>
          <p:cNvPicPr/>
          <p:nvPr/>
        </p:nvPicPr>
        <p:blipFill rotWithShape="1">
          <a:blip r:embed="rId9">
            <a:extLst>
              <a:ext uri="{28A0092B-C50C-407E-A947-70E740481C1C}">
                <a14:useLocalDpi xmlns:a14="http://schemas.microsoft.com/office/drawing/2010/main" val="0"/>
              </a:ext>
            </a:extLst>
          </a:blip>
          <a:srcRect l="29790" b="25788"/>
          <a:stretch/>
        </p:blipFill>
        <p:spPr>
          <a:xfrm>
            <a:off x="8616677" y="1038818"/>
            <a:ext cx="1190648" cy="1244377"/>
          </a:xfrm>
          <a:prstGeom prst="rect">
            <a:avLst/>
          </a:prstGeom>
        </p:spPr>
      </p:pic>
      <p:pic>
        <p:nvPicPr>
          <p:cNvPr id="20" name="圖片 19"/>
          <p:cNvPicPr/>
          <p:nvPr/>
        </p:nvPicPr>
        <p:blipFill rotWithShape="1">
          <a:blip r:embed="rId10">
            <a:extLst>
              <a:ext uri="{28A0092B-C50C-407E-A947-70E740481C1C}">
                <a14:useLocalDpi xmlns:a14="http://schemas.microsoft.com/office/drawing/2010/main" val="0"/>
              </a:ext>
            </a:extLst>
          </a:blip>
          <a:srcRect l="29798" b="25788"/>
          <a:stretch/>
        </p:blipFill>
        <p:spPr>
          <a:xfrm>
            <a:off x="10563283" y="1038820"/>
            <a:ext cx="1190514" cy="1244375"/>
          </a:xfrm>
          <a:prstGeom prst="rect">
            <a:avLst/>
          </a:prstGeom>
        </p:spPr>
      </p:pic>
      <p:sp>
        <p:nvSpPr>
          <p:cNvPr id="12" name="Google Shape;355;p23"/>
          <p:cNvSpPr/>
          <p:nvPr/>
        </p:nvSpPr>
        <p:spPr>
          <a:xfrm>
            <a:off x="3604359" y="155949"/>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以</a:t>
            </a:r>
            <a:r>
              <a:rPr lang="en-US" altLang="zh-TW" sz="2800" b="1" dirty="0">
                <a:solidFill>
                  <a:schemeClr val="bg1"/>
                </a:solidFill>
                <a:latin typeface="微軟正黑體" panose="020B0604030504040204" pitchFamily="34" charset="-120"/>
                <a:ea typeface="微軟正黑體" panose="020B0604030504040204" pitchFamily="34" charset="-120"/>
              </a:rPr>
              <a:t>CNN </a:t>
            </a:r>
            <a:r>
              <a:rPr lang="zh-TW" altLang="zh-TW" sz="2800" b="1" dirty="0">
                <a:solidFill>
                  <a:schemeClr val="bg1"/>
                </a:solidFill>
                <a:latin typeface="微軟正黑體" panose="020B0604030504040204" pitchFamily="34" charset="-120"/>
                <a:ea typeface="微軟正黑體" panose="020B0604030504040204" pitchFamily="34" charset="-120"/>
              </a:rPr>
              <a:t>作</a:t>
            </a:r>
            <a:r>
              <a:rPr lang="en-US" altLang="zh-TW" sz="2800" b="1" dirty="0">
                <a:solidFill>
                  <a:schemeClr val="bg1"/>
                </a:solidFill>
                <a:latin typeface="微軟正黑體" panose="020B0604030504040204" pitchFamily="34" charset="-120"/>
                <a:ea typeface="微軟正黑體" panose="020B0604030504040204" pitchFamily="34" charset="-120"/>
              </a:rPr>
              <a:t>fashion MNIST</a:t>
            </a:r>
            <a:r>
              <a:rPr lang="zh-TW" altLang="zh-TW" sz="2800" b="1" dirty="0">
                <a:solidFill>
                  <a:schemeClr val="bg1"/>
                </a:solidFill>
                <a:latin typeface="微軟正黑體" panose="020B0604030504040204" pitchFamily="34" charset="-120"/>
                <a:ea typeface="微軟正黑體" panose="020B0604030504040204" pitchFamily="34" charset="-120"/>
              </a:rPr>
              <a:t>物品影像辨識分類</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13" name="群組 12"/>
          <p:cNvGrpSpPr/>
          <p:nvPr/>
        </p:nvGrpSpPr>
        <p:grpSpPr>
          <a:xfrm>
            <a:off x="104931" y="121354"/>
            <a:ext cx="3455134" cy="569762"/>
            <a:chOff x="104930" y="121340"/>
            <a:chExt cx="5021705" cy="660319"/>
          </a:xfrm>
        </p:grpSpPr>
        <p:sp>
          <p:nvSpPr>
            <p:cNvPr id="14" name="綵帶 (向上) 13"/>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5-4</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32403563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Google Shape;355;p23"/>
          <p:cNvSpPr/>
          <p:nvPr/>
        </p:nvSpPr>
        <p:spPr>
          <a:xfrm>
            <a:off x="3604359" y="155949"/>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以</a:t>
            </a:r>
            <a:r>
              <a:rPr lang="en-US" altLang="zh-TW" sz="2800" b="1" dirty="0">
                <a:solidFill>
                  <a:schemeClr val="bg1"/>
                </a:solidFill>
                <a:latin typeface="微軟正黑體" panose="020B0604030504040204" pitchFamily="34" charset="-120"/>
                <a:ea typeface="微軟正黑體" panose="020B0604030504040204" pitchFamily="34" charset="-120"/>
              </a:rPr>
              <a:t>CNN </a:t>
            </a:r>
            <a:r>
              <a:rPr lang="zh-TW" altLang="zh-TW" sz="2800" b="1" dirty="0">
                <a:solidFill>
                  <a:schemeClr val="bg1"/>
                </a:solidFill>
                <a:latin typeface="微軟正黑體" panose="020B0604030504040204" pitchFamily="34" charset="-120"/>
                <a:ea typeface="微軟正黑體" panose="020B0604030504040204" pitchFamily="34" charset="-120"/>
              </a:rPr>
              <a:t>作</a:t>
            </a:r>
            <a:r>
              <a:rPr lang="en-US" altLang="zh-TW" sz="2800" b="1" dirty="0">
                <a:solidFill>
                  <a:schemeClr val="bg1"/>
                </a:solidFill>
                <a:latin typeface="微軟正黑體" panose="020B0604030504040204" pitchFamily="34" charset="-120"/>
                <a:ea typeface="微軟正黑體" panose="020B0604030504040204" pitchFamily="34" charset="-120"/>
              </a:rPr>
              <a:t>fashion MNIST</a:t>
            </a:r>
            <a:r>
              <a:rPr lang="zh-TW" altLang="zh-TW" sz="2800" b="1" dirty="0">
                <a:solidFill>
                  <a:schemeClr val="bg1"/>
                </a:solidFill>
                <a:latin typeface="微軟正黑體" panose="020B0604030504040204" pitchFamily="34" charset="-120"/>
                <a:ea typeface="微軟正黑體" panose="020B0604030504040204" pitchFamily="34" charset="-120"/>
              </a:rPr>
              <a:t>物品影像辨識分類</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104931" y="121354"/>
            <a:ext cx="3455134" cy="569762"/>
            <a:chOff x="104930" y="121340"/>
            <a:chExt cx="5021705" cy="660319"/>
          </a:xfrm>
        </p:grpSpPr>
        <p:sp>
          <p:nvSpPr>
            <p:cNvPr id="10" name="綵帶 (向上) 9"/>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5-4</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31" y="826959"/>
            <a:ext cx="11686576" cy="1456809"/>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建立一個卷積神經</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網路</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LeNet-5</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，來訓練模型</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lvl="1"/>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lnSpc>
                <a:spcPts val="2025"/>
              </a:lnSpc>
              <a:spcAft>
                <a:spcPts val="2250"/>
              </a:spcAft>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訓練完成的卷積神經網路</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(CNN)</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，以驗證資料集驗證其準確度。</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04295521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9" y="112649"/>
            <a:ext cx="6465992"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經典卷積神經網路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a:t>
              </a:r>
              <a:r>
                <a:rPr lang="en-US" altLang="zh-TW" sz="2800" b="1" dirty="0" err="1" smtClean="0">
                  <a:solidFill>
                    <a:schemeClr val="bg1"/>
                  </a:solidFill>
                  <a:latin typeface="微軟正黑體" panose="020B0604030504040204" pitchFamily="34" charset="-120"/>
                  <a:ea typeface="微軟正黑體" panose="020B0604030504040204" pitchFamily="34" charset="-120"/>
                </a:rPr>
                <a:t>AlexNet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971961"/>
            <a:ext cx="7689956" cy="4524315"/>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AlexNet</a:t>
            </a:r>
            <a:r>
              <a:rPr lang="zh-TW" altLang="en-US" sz="2400" b="1" dirty="0" smtClean="0">
                <a:latin typeface="微軟正黑體" panose="020B0604030504040204" pitchFamily="34" charset="-120"/>
                <a:ea typeface="微軟正黑體" panose="020B0604030504040204" pitchFamily="34" charset="-120"/>
              </a:rPr>
              <a:t>主要提出兩點改進：</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en-US" altLang="zh-TW" sz="2400" b="1" dirty="0" smtClean="0">
                <a:latin typeface="微軟正黑體" panose="020B0604030504040204" pitchFamily="34" charset="-120"/>
                <a:ea typeface="微軟正黑體" panose="020B0604030504040204" pitchFamily="34" charset="-120"/>
              </a:rPr>
              <a:t>Dropout</a:t>
            </a:r>
            <a:r>
              <a:rPr lang="zh-TW" altLang="en-US" sz="2400" b="1" dirty="0" smtClean="0">
                <a:latin typeface="微軟正黑體" panose="020B0604030504040204" pitchFamily="34" charset="-120"/>
                <a:ea typeface="微軟正黑體" panose="020B0604030504040204" pitchFamily="34" charset="-120"/>
              </a:rPr>
              <a:t>方法：</a:t>
            </a:r>
            <a:r>
              <a:rPr lang="zh-TW" altLang="en-US" sz="2400" b="1" dirty="0">
                <a:latin typeface="微軟正黑體" panose="020B0604030504040204" pitchFamily="34" charset="-120"/>
                <a:ea typeface="微軟正黑體" panose="020B0604030504040204" pitchFamily="34" charset="-120"/>
              </a:rPr>
              <a:t>在訓練過程中，會以一定機率讓神經網路節點失去</a:t>
            </a:r>
            <a:r>
              <a:rPr lang="zh-TW" altLang="en-US" sz="2400" b="1" dirty="0" smtClean="0">
                <a:latin typeface="微軟正黑體" panose="020B0604030504040204" pitchFamily="34" charset="-120"/>
                <a:ea typeface="微軟正黑體" panose="020B0604030504040204" pitchFamily="34" charset="-120"/>
              </a:rPr>
              <a:t>活性，這樣</a:t>
            </a:r>
            <a:r>
              <a:rPr lang="zh-TW" altLang="en-US" sz="2400" b="1" dirty="0">
                <a:latin typeface="微軟正黑體" panose="020B0604030504040204" pitchFamily="34" charset="-120"/>
                <a:ea typeface="微軟正黑體" panose="020B0604030504040204" pitchFamily="34" charset="-120"/>
              </a:rPr>
              <a:t>訓練出來的神經網路能夠得到類似多模型整合的效果，緩解了模型的過擬合問題</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a:latin typeface="微軟正黑體" panose="020B0604030504040204" pitchFamily="34" charset="-120"/>
                <a:ea typeface="微軟正黑體" panose="020B0604030504040204" pitchFamily="34" charset="-120"/>
              </a:rPr>
              <a:t>資料增強：資料增強過程相當於增加了樣本的多樣性，使模型具有更強的泛化能力</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en-US" altLang="zh-TW" sz="2400" b="1" dirty="0" smtClean="0">
                <a:latin typeface="微軟正黑體" panose="020B0604030504040204" pitchFamily="34" charset="-120"/>
                <a:ea typeface="微軟正黑體" panose="020B0604030504040204" pitchFamily="34" charset="-120"/>
              </a:rPr>
              <a:t>5</a:t>
            </a:r>
            <a:r>
              <a:rPr lang="zh-TW" altLang="en-US" sz="2400" b="1" dirty="0" smtClean="0">
                <a:latin typeface="微軟正黑體" panose="020B0604030504040204" pitchFamily="34" charset="-120"/>
                <a:ea typeface="微軟正黑體" panose="020B0604030504040204" pitchFamily="34" charset="-120"/>
              </a:rPr>
              <a:t>層卷積和</a:t>
            </a:r>
            <a:r>
              <a:rPr lang="en-US" altLang="zh-TW" sz="2400" b="1" dirty="0" smtClean="0">
                <a:latin typeface="微軟正黑體" panose="020B0604030504040204" pitchFamily="34" charset="-120"/>
                <a:ea typeface="微軟正黑體" panose="020B0604030504040204" pitchFamily="34" charset="-120"/>
              </a:rPr>
              <a:t>3</a:t>
            </a:r>
            <a:r>
              <a:rPr lang="zh-TW" altLang="en-US" sz="2400" b="1" dirty="0" smtClean="0">
                <a:latin typeface="微軟正黑體" panose="020B0604030504040204" pitchFamily="34" charset="-120"/>
                <a:ea typeface="微軟正黑體" panose="020B0604030504040204" pitchFamily="34" charset="-120"/>
              </a:rPr>
              <a:t>個全連接層，總體參數達</a:t>
            </a:r>
            <a:r>
              <a:rPr lang="en-US" altLang="zh-TW" sz="2400" b="1" dirty="0" smtClean="0">
                <a:latin typeface="微軟正黑體" panose="020B0604030504040204" pitchFamily="34" charset="-120"/>
                <a:ea typeface="微軟正黑體" panose="020B0604030504040204" pitchFamily="34" charset="-120"/>
              </a:rPr>
              <a:t>6000</a:t>
            </a:r>
            <a:r>
              <a:rPr lang="zh-TW" altLang="en-US" sz="2400" b="1" dirty="0" smtClean="0">
                <a:latin typeface="微軟正黑體" panose="020B0604030504040204" pitchFamily="34" charset="-120"/>
                <a:ea typeface="微軟正黑體" panose="020B0604030504040204" pitchFamily="34" charset="-120"/>
              </a:rPr>
              <a:t>萬個。</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en-US" altLang="zh-TW" sz="2400" b="1" dirty="0">
                <a:latin typeface="微軟正黑體" panose="020B0604030504040204" pitchFamily="34" charset="-120"/>
                <a:ea typeface="微軟正黑體" panose="020B0604030504040204" pitchFamily="34" charset="-120"/>
              </a:rPr>
              <a:t>2012</a:t>
            </a:r>
            <a:r>
              <a:rPr lang="zh-TW" altLang="en-US" sz="2400" b="1" dirty="0">
                <a:latin typeface="微軟正黑體" panose="020B0604030504040204" pitchFamily="34" charset="-120"/>
                <a:ea typeface="微軟正黑體" panose="020B0604030504040204" pitchFamily="34" charset="-120"/>
              </a:rPr>
              <a:t>年的 </a:t>
            </a:r>
            <a:r>
              <a:rPr lang="en-US" altLang="zh-TW" sz="2400" b="1" dirty="0">
                <a:latin typeface="微軟正黑體" panose="020B0604030504040204" pitchFamily="34" charset="-120"/>
                <a:ea typeface="微軟正黑體" panose="020B0604030504040204" pitchFamily="34" charset="-120"/>
              </a:rPr>
              <a:t>ImageNet </a:t>
            </a:r>
            <a:r>
              <a:rPr lang="zh-TW" altLang="en-US" sz="2400" b="1" dirty="0">
                <a:latin typeface="微軟正黑體" panose="020B0604030504040204" pitchFamily="34" charset="-120"/>
                <a:ea typeface="微軟正黑體" panose="020B0604030504040204" pitchFamily="34" charset="-120"/>
              </a:rPr>
              <a:t>圖像分類競賽中</a:t>
            </a:r>
            <a:r>
              <a:rPr lang="zh-TW" altLang="en-US" sz="2400" b="1" dirty="0" smtClean="0">
                <a:latin typeface="微軟正黑體" panose="020B0604030504040204" pitchFamily="34" charset="-120"/>
                <a:ea typeface="微軟正黑體" panose="020B0604030504040204" pitchFamily="34" charset="-120"/>
              </a:rPr>
              <a:t>，以錯誤率少 </a:t>
            </a:r>
            <a:r>
              <a:rPr lang="en-US" altLang="zh-TW" sz="2400" b="1" dirty="0" smtClean="0">
                <a:latin typeface="微軟正黑體" panose="020B0604030504040204" pitchFamily="34" charset="-120"/>
                <a:ea typeface="微軟正黑體" panose="020B0604030504040204" pitchFamily="34" charset="-120"/>
              </a:rPr>
              <a:t>10.9%</a:t>
            </a:r>
            <a:r>
              <a:rPr lang="zh-TW" altLang="en-US" sz="2400" b="1" dirty="0" smtClean="0">
                <a:latin typeface="微軟正黑體" panose="020B0604030504040204" pitchFamily="34" charset="-120"/>
                <a:ea typeface="微軟正黑體" panose="020B0604030504040204" pitchFamily="34" charset="-120"/>
              </a:rPr>
              <a:t>贏過第二名，</a:t>
            </a:r>
            <a:r>
              <a:rPr lang="zh-TW" altLang="en-US" sz="2400" b="1" dirty="0">
                <a:latin typeface="微軟正黑體" panose="020B0604030504040204" pitchFamily="34" charset="-120"/>
                <a:ea typeface="微軟正黑體" panose="020B0604030504040204" pitchFamily="34" charset="-120"/>
              </a:rPr>
              <a:t>至此 </a:t>
            </a:r>
            <a:r>
              <a:rPr lang="en-US" altLang="zh-TW" sz="2400" b="1" dirty="0">
                <a:latin typeface="微軟正黑體" panose="020B0604030504040204" pitchFamily="34" charset="-120"/>
                <a:ea typeface="微軟正黑體" panose="020B0604030504040204" pitchFamily="34" charset="-120"/>
              </a:rPr>
              <a:t>CNN </a:t>
            </a:r>
            <a:r>
              <a:rPr lang="zh-TW" altLang="en-US" sz="2400" b="1" dirty="0">
                <a:latin typeface="微軟正黑體" panose="020B0604030504040204" pitchFamily="34" charset="-120"/>
                <a:ea typeface="微軟正黑體" panose="020B0604030504040204" pitchFamily="34" charset="-120"/>
              </a:rPr>
              <a:t>開始受到研究者的强烈關注</a:t>
            </a:r>
            <a:r>
              <a:rPr lang="zh-TW" altLang="en-US" sz="2400" b="1" dirty="0" smtClean="0">
                <a:latin typeface="微軟正黑體" panose="020B0604030504040204" pitchFamily="34" charset="-120"/>
                <a:ea typeface="微軟正黑體" panose="020B0604030504040204" pitchFamily="34" charset="-120"/>
              </a:rPr>
              <a:t>，之後的</a:t>
            </a:r>
            <a:r>
              <a:rPr lang="zh-TW" altLang="en-US" sz="2400" b="1" dirty="0">
                <a:latin typeface="微軟正黑體" panose="020B0604030504040204" pitchFamily="34" charset="-120"/>
                <a:ea typeface="微軟正黑體" panose="020B0604030504040204" pitchFamily="34" charset="-120"/>
              </a:rPr>
              <a:t>冠軍一直是 </a:t>
            </a:r>
            <a:r>
              <a:rPr lang="en-US" altLang="zh-TW" sz="2400" b="1" dirty="0">
                <a:latin typeface="微軟正黑體" panose="020B0604030504040204" pitchFamily="34" charset="-120"/>
                <a:ea typeface="微軟正黑體" panose="020B0604030504040204" pitchFamily="34" charset="-120"/>
              </a:rPr>
              <a:t>CNN</a:t>
            </a:r>
            <a:r>
              <a:rPr lang="zh-TW" altLang="en-US" dirty="0"/>
              <a:t>。　　</a:t>
            </a:r>
          </a:p>
        </p:txBody>
      </p:sp>
      <p:sp>
        <p:nvSpPr>
          <p:cNvPr id="4" name="向下箭號圖說文字 3"/>
          <p:cNvSpPr/>
          <p:nvPr/>
        </p:nvSpPr>
        <p:spPr>
          <a:xfrm>
            <a:off x="8169084" y="800809"/>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輸入</a:t>
            </a:r>
            <a:r>
              <a:rPr lang="en-US" altLang="zh-TW" b="1" dirty="0" smtClean="0">
                <a:latin typeface="微軟正黑體" panose="020B0604030504040204" pitchFamily="34" charset="-120"/>
                <a:ea typeface="微軟正黑體" panose="020B0604030504040204" pitchFamily="34" charset="-120"/>
              </a:rPr>
              <a:t>(3x224x224)</a:t>
            </a:r>
            <a:endParaRPr lang="zh-TW" altLang="en-US" b="1" dirty="0">
              <a:latin typeface="微軟正黑體" panose="020B0604030504040204" pitchFamily="34" charset="-120"/>
              <a:ea typeface="微軟正黑體" panose="020B0604030504040204" pitchFamily="34" charset="-120"/>
            </a:endParaRPr>
          </a:p>
        </p:txBody>
      </p:sp>
      <p:sp>
        <p:nvSpPr>
          <p:cNvPr id="14" name="向下箭號圖說文字 13"/>
          <p:cNvSpPr/>
          <p:nvPr/>
        </p:nvSpPr>
        <p:spPr>
          <a:xfrm>
            <a:off x="8169084" y="1365592"/>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卷積</a:t>
            </a:r>
            <a:r>
              <a:rPr lang="en-US" altLang="zh-TW" b="1" dirty="0" smtClean="0">
                <a:latin typeface="微軟正黑體" panose="020B0604030504040204" pitchFamily="34" charset="-120"/>
                <a:ea typeface="微軟正黑體" panose="020B0604030504040204" pitchFamily="34" charset="-120"/>
              </a:rPr>
              <a:t>+</a:t>
            </a:r>
            <a:r>
              <a:rPr lang="en-US" altLang="zh-TW" b="1" dirty="0" err="1" smtClean="0">
                <a:latin typeface="微軟正黑體" panose="020B0604030504040204" pitchFamily="34" charset="-120"/>
                <a:ea typeface="微軟正黑體" panose="020B0604030504040204" pitchFamily="34" charset="-120"/>
              </a:rPr>
              <a:t>Relu</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池化</a:t>
            </a:r>
            <a:r>
              <a:rPr lang="en-US" altLang="zh-TW" b="1" dirty="0" smtClean="0">
                <a:latin typeface="微軟正黑體" panose="020B0604030504040204" pitchFamily="34" charset="-120"/>
                <a:ea typeface="微軟正黑體" panose="020B0604030504040204" pitchFamily="34" charset="-120"/>
              </a:rPr>
              <a:t>(64x55x55)</a:t>
            </a:r>
            <a:endParaRPr lang="zh-TW" altLang="en-US" b="1" dirty="0">
              <a:latin typeface="微軟正黑體" panose="020B0604030504040204" pitchFamily="34" charset="-120"/>
              <a:ea typeface="微軟正黑體" panose="020B0604030504040204" pitchFamily="34" charset="-120"/>
            </a:endParaRPr>
          </a:p>
        </p:txBody>
      </p:sp>
      <p:sp>
        <p:nvSpPr>
          <p:cNvPr id="15" name="向下箭號圖說文字 14"/>
          <p:cNvSpPr/>
          <p:nvPr/>
        </p:nvSpPr>
        <p:spPr>
          <a:xfrm>
            <a:off x="8169084" y="1930375"/>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卷積</a:t>
            </a:r>
            <a:r>
              <a:rPr lang="en-US" altLang="zh-TW" b="1" dirty="0">
                <a:latin typeface="微軟正黑體" panose="020B0604030504040204" pitchFamily="34" charset="-120"/>
                <a:ea typeface="微軟正黑體" panose="020B0604030504040204" pitchFamily="34" charset="-120"/>
              </a:rPr>
              <a:t>+</a:t>
            </a:r>
            <a:r>
              <a:rPr lang="en-US" altLang="zh-TW" b="1" dirty="0" err="1">
                <a:latin typeface="微軟正黑體" panose="020B0604030504040204" pitchFamily="34" charset="-120"/>
                <a:ea typeface="微軟正黑體" panose="020B0604030504040204" pitchFamily="34" charset="-120"/>
              </a:rPr>
              <a:t>Relu</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池化</a:t>
            </a:r>
            <a:r>
              <a:rPr lang="en-US" altLang="zh-TW" b="1" dirty="0" smtClean="0">
                <a:latin typeface="微軟正黑體" panose="020B0604030504040204" pitchFamily="34" charset="-120"/>
                <a:ea typeface="微軟正黑體" panose="020B0604030504040204" pitchFamily="34" charset="-120"/>
              </a:rPr>
              <a:t>(192x27x27)</a:t>
            </a:r>
            <a:endParaRPr lang="zh-TW" altLang="en-US" b="1" dirty="0">
              <a:latin typeface="微軟正黑體" panose="020B0604030504040204" pitchFamily="34" charset="-120"/>
              <a:ea typeface="微軟正黑體" panose="020B0604030504040204" pitchFamily="34" charset="-120"/>
            </a:endParaRPr>
          </a:p>
        </p:txBody>
      </p:sp>
      <p:sp>
        <p:nvSpPr>
          <p:cNvPr id="16" name="向下箭號圖說文字 15"/>
          <p:cNvSpPr/>
          <p:nvPr/>
        </p:nvSpPr>
        <p:spPr>
          <a:xfrm>
            <a:off x="8169084" y="2495158"/>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卷積</a:t>
            </a:r>
            <a:r>
              <a:rPr lang="en-US" altLang="zh-TW" b="1" dirty="0">
                <a:latin typeface="微軟正黑體" panose="020B0604030504040204" pitchFamily="34" charset="-120"/>
                <a:ea typeface="微軟正黑體" panose="020B0604030504040204" pitchFamily="34" charset="-120"/>
              </a:rPr>
              <a:t>+</a:t>
            </a:r>
            <a:r>
              <a:rPr lang="en-US" altLang="zh-TW" b="1" dirty="0" err="1" smtClean="0">
                <a:latin typeface="微軟正黑體" panose="020B0604030504040204" pitchFamily="34" charset="-120"/>
                <a:ea typeface="微軟正黑體" panose="020B0604030504040204" pitchFamily="34" charset="-120"/>
              </a:rPr>
              <a:t>Relu</a:t>
            </a:r>
            <a:r>
              <a:rPr lang="en-US" altLang="zh-TW" b="1" dirty="0" smtClean="0">
                <a:latin typeface="微軟正黑體" panose="020B0604030504040204" pitchFamily="34" charset="-120"/>
                <a:ea typeface="微軟正黑體" panose="020B0604030504040204" pitchFamily="34" charset="-120"/>
              </a:rPr>
              <a:t>(384x13x13)</a:t>
            </a:r>
            <a:endParaRPr lang="zh-TW" altLang="en-US" b="1" dirty="0">
              <a:latin typeface="微軟正黑體" panose="020B0604030504040204" pitchFamily="34" charset="-120"/>
              <a:ea typeface="微軟正黑體" panose="020B0604030504040204" pitchFamily="34" charset="-120"/>
            </a:endParaRPr>
          </a:p>
        </p:txBody>
      </p:sp>
      <p:sp>
        <p:nvSpPr>
          <p:cNvPr id="17" name="向下箭號圖說文字 16"/>
          <p:cNvSpPr/>
          <p:nvPr/>
        </p:nvSpPr>
        <p:spPr>
          <a:xfrm>
            <a:off x="8169084" y="3059941"/>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卷積</a:t>
            </a:r>
            <a:r>
              <a:rPr lang="en-US" altLang="zh-TW" b="1" dirty="0">
                <a:latin typeface="微軟正黑體" panose="020B0604030504040204" pitchFamily="34" charset="-120"/>
                <a:ea typeface="微軟正黑體" panose="020B0604030504040204" pitchFamily="34" charset="-120"/>
              </a:rPr>
              <a:t>+</a:t>
            </a:r>
            <a:r>
              <a:rPr lang="en-US" altLang="zh-TW" b="1" dirty="0" err="1" smtClean="0">
                <a:latin typeface="微軟正黑體" panose="020B0604030504040204" pitchFamily="34" charset="-120"/>
                <a:ea typeface="微軟正黑體" panose="020B0604030504040204" pitchFamily="34" charset="-120"/>
              </a:rPr>
              <a:t>Relu</a:t>
            </a:r>
            <a:r>
              <a:rPr lang="en-US" altLang="zh-TW" b="1" dirty="0" smtClean="0">
                <a:latin typeface="微軟正黑體" panose="020B0604030504040204" pitchFamily="34" charset="-120"/>
                <a:ea typeface="微軟正黑體" panose="020B0604030504040204" pitchFamily="34" charset="-120"/>
              </a:rPr>
              <a:t>(256x13x13</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18" name="向下箭號圖說文字 17"/>
          <p:cNvSpPr/>
          <p:nvPr/>
        </p:nvSpPr>
        <p:spPr>
          <a:xfrm>
            <a:off x="8169084" y="3624724"/>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卷積</a:t>
            </a:r>
            <a:r>
              <a:rPr lang="en-US" altLang="zh-TW" b="1" dirty="0">
                <a:latin typeface="微軟正黑體" panose="020B0604030504040204" pitchFamily="34" charset="-120"/>
                <a:ea typeface="微軟正黑體" panose="020B0604030504040204" pitchFamily="34" charset="-120"/>
              </a:rPr>
              <a:t>+</a:t>
            </a:r>
            <a:r>
              <a:rPr lang="en-US" altLang="zh-TW" b="1" dirty="0" err="1" smtClean="0">
                <a:latin typeface="微軟正黑體" panose="020B0604030504040204" pitchFamily="34" charset="-120"/>
                <a:ea typeface="微軟正黑體" panose="020B0604030504040204" pitchFamily="34" charset="-120"/>
              </a:rPr>
              <a:t>Relu</a:t>
            </a:r>
            <a:r>
              <a:rPr lang="en-US" altLang="zh-TW" b="1" dirty="0" smtClean="0">
                <a:latin typeface="微軟正黑體" panose="020B0604030504040204" pitchFamily="34" charset="-120"/>
                <a:ea typeface="微軟正黑體" panose="020B0604030504040204" pitchFamily="34" charset="-120"/>
              </a:rPr>
              <a:t>(256x6x6)</a:t>
            </a:r>
            <a:endParaRPr lang="zh-TW" altLang="en-US" b="1" dirty="0">
              <a:latin typeface="微軟正黑體" panose="020B0604030504040204" pitchFamily="34" charset="-120"/>
              <a:ea typeface="微軟正黑體" panose="020B0604030504040204" pitchFamily="34" charset="-120"/>
            </a:endParaRPr>
          </a:p>
        </p:txBody>
      </p:sp>
      <p:sp>
        <p:nvSpPr>
          <p:cNvPr id="19" name="向下箭號圖說文字 18"/>
          <p:cNvSpPr/>
          <p:nvPr/>
        </p:nvSpPr>
        <p:spPr>
          <a:xfrm>
            <a:off x="8169084" y="4189507"/>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(4096)</a:t>
            </a:r>
            <a:endParaRPr lang="zh-TW" altLang="en-US" b="1" dirty="0">
              <a:latin typeface="微軟正黑體" panose="020B0604030504040204" pitchFamily="34" charset="-120"/>
              <a:ea typeface="微軟正黑體" panose="020B0604030504040204" pitchFamily="34" charset="-120"/>
            </a:endParaRPr>
          </a:p>
        </p:txBody>
      </p:sp>
      <p:sp>
        <p:nvSpPr>
          <p:cNvPr id="20" name="向下箭號圖說文字 19"/>
          <p:cNvSpPr/>
          <p:nvPr/>
        </p:nvSpPr>
        <p:spPr>
          <a:xfrm>
            <a:off x="8169084" y="4754290"/>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(4096)</a:t>
            </a:r>
            <a:endParaRPr lang="zh-TW" altLang="en-US" b="1" dirty="0">
              <a:latin typeface="微軟正黑體" panose="020B0604030504040204" pitchFamily="34" charset="-120"/>
              <a:ea typeface="微軟正黑體" panose="020B0604030504040204" pitchFamily="34" charset="-120"/>
            </a:endParaRPr>
          </a:p>
        </p:txBody>
      </p:sp>
      <p:sp>
        <p:nvSpPr>
          <p:cNvPr id="5" name="矩形 4"/>
          <p:cNvSpPr/>
          <p:nvPr/>
        </p:nvSpPr>
        <p:spPr>
          <a:xfrm>
            <a:off x="8169084" y="5319076"/>
            <a:ext cx="3334461" cy="368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(1000)</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2209235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圖片 7"/>
          <p:cNvPicPr/>
          <p:nvPr/>
        </p:nvPicPr>
        <p:blipFill>
          <a:blip r:embed="rId2">
            <a:extLst>
              <a:ext uri="{28A0092B-C50C-407E-A947-70E740481C1C}">
                <a14:useLocalDpi xmlns:a14="http://schemas.microsoft.com/office/drawing/2010/main" val="0"/>
              </a:ext>
            </a:extLst>
          </a:blip>
          <a:stretch>
            <a:fillRect/>
          </a:stretch>
        </p:blipFill>
        <p:spPr>
          <a:xfrm>
            <a:off x="6928042" y="2640711"/>
            <a:ext cx="4927984" cy="3695444"/>
          </a:xfrm>
          <a:prstGeom prst="rect">
            <a:avLst/>
          </a:prstGeom>
        </p:spPr>
      </p:pic>
      <p:grpSp>
        <p:nvGrpSpPr>
          <p:cNvPr id="11" name="群組 10"/>
          <p:cNvGrpSpPr/>
          <p:nvPr/>
        </p:nvGrpSpPr>
        <p:grpSpPr>
          <a:xfrm>
            <a:off x="104929" y="112649"/>
            <a:ext cx="6576426"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電腦影像的資料表示法</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mc:AlternateContent xmlns:mc="http://schemas.openxmlformats.org/markup-compatibility/2006" xmlns:a14="http://schemas.microsoft.com/office/drawing/2010/main">
        <mc:Choice Requires="a14">
          <p:sp>
            <p:nvSpPr>
              <p:cNvPr id="2" name="矩形 1"/>
              <p:cNvSpPr/>
              <p:nvPr/>
            </p:nvSpPr>
            <p:spPr>
              <a:xfrm>
                <a:off x="263193" y="845503"/>
                <a:ext cx="6664849" cy="5170646"/>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『點陣圖』：將整個圖像分割成為如</a:t>
                </a:r>
                <a:r>
                  <a:rPr lang="zh-TW" altLang="zh-TW" sz="2000" b="1" kern="100" dirty="0">
                    <a:latin typeface="Calibri" panose="020F0502020204030204" pitchFamily="34" charset="0"/>
                    <a:ea typeface="微軟正黑體" panose="020B0604030504040204" pitchFamily="34" charset="-120"/>
                    <a:cs typeface="Times New Roman" panose="02020603050405020304" pitchFamily="18" charset="0"/>
                  </a:rPr>
                  <a:t>棋盤式</a:t>
                </a:r>
                <a:r>
                  <a:rPr lang="zh-TW" altLang="zh-TW" sz="2000" b="1" kern="100" dirty="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的方格點</a:t>
                </a: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a:t>
                </a:r>
                <a:r>
                  <a:rPr lang="zh-TW" altLang="en-US"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每一個方格點稱為一個像素。</a:t>
                </a:r>
                <a:endParaRPr lang="en-US"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en-US" altLang="zh-TW" sz="2000" b="1" kern="100" dirty="0">
                  <a:solidFill>
                    <a:srgbClr val="000000"/>
                  </a:solidFill>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en-US"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每一個像素可以單獨</a:t>
                </a: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儲存顏色資訊</a:t>
                </a:r>
                <a:r>
                  <a:rPr lang="zh-TW" altLang="en-US"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，因此點陣圖</a:t>
                </a: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任意</a:t>
                </a:r>
                <a:r>
                  <a:rPr lang="zh-TW" altLang="zh-TW" sz="2000" b="1" kern="100" dirty="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構圖線條都能</a:t>
                </a: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呈現，</a:t>
                </a:r>
                <a:r>
                  <a:rPr lang="zh-TW" altLang="en-US"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且</a:t>
                </a:r>
                <a:r>
                  <a:rPr lang="zh-TW"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rPr>
                  <a:t>顏色多變。</a:t>
                </a:r>
                <a:endParaRPr lang="en-US"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en-US" altLang="zh-TW" sz="2000" b="1" kern="100" dirty="0" smtClean="0">
                  <a:solidFill>
                    <a:srgbClr val="000000"/>
                  </a:solidFill>
                  <a:latin typeface="Calibri" panose="020F0502020204030204" pitchFamily="34" charset="0"/>
                  <a:ea typeface="微軟正黑體" panose="020B0604030504040204" pitchFamily="34" charset="-120"/>
                  <a:cs typeface="Times New Roman" panose="02020603050405020304" pitchFamily="18" charset="0"/>
                </a:endParaRPr>
              </a:p>
              <a:p>
                <a:pPr marL="342900" indent="-342900">
                  <a:buFont typeface="Wingdings" panose="05000000000000000000" pitchFamily="2" charset="2"/>
                  <a:buChar char="n"/>
                </a:pPr>
                <a:r>
                  <a:rPr lang="zh-TW" altLang="zh-TW" b="1" dirty="0"/>
                  <a:t>人工智慧處理的圖片一般是照片</a:t>
                </a:r>
                <a:r>
                  <a:rPr lang="en-US" altLang="zh-TW" b="1" dirty="0"/>
                  <a:t>(</a:t>
                </a:r>
                <a:r>
                  <a:rPr lang="zh-TW" altLang="zh-TW" b="1" dirty="0"/>
                  <a:t>人臉、汽車、、、</a:t>
                </a:r>
                <a:r>
                  <a:rPr lang="en-US" altLang="zh-TW" b="1" dirty="0" smtClean="0"/>
                  <a:t>)</a:t>
                </a:r>
                <a:r>
                  <a:rPr lang="zh-TW" altLang="en-US" b="1" dirty="0" smtClean="0"/>
                  <a:t>的</a:t>
                </a:r>
                <a:r>
                  <a:rPr lang="zh-TW" altLang="zh-TW" b="1" dirty="0" smtClean="0"/>
                  <a:t>點</a:t>
                </a:r>
                <a:r>
                  <a:rPr lang="zh-TW" altLang="zh-TW" b="1" dirty="0"/>
                  <a:t>陣</a:t>
                </a:r>
                <a:r>
                  <a:rPr lang="zh-TW" altLang="zh-TW" b="1" dirty="0" smtClean="0"/>
                  <a:t>圖為主</a:t>
                </a:r>
                <a:r>
                  <a:rPr lang="zh-TW" altLang="zh-TW" b="1" dirty="0"/>
                  <a:t>，了解點陣圖的資料架構，我們才能從中取得我們要的圖形特徵</a:t>
                </a:r>
                <a:r>
                  <a:rPr lang="zh-TW" altLang="zh-TW" b="1" dirty="0" smtClean="0"/>
                  <a:t>。</a:t>
                </a:r>
                <a:endParaRPr lang="en-US" altLang="zh-TW" b="1" dirty="0" smtClean="0"/>
              </a:p>
              <a:p>
                <a:pPr marL="342900" indent="-342900">
                  <a:buFont typeface="Wingdings" panose="05000000000000000000" pitchFamily="2" charset="2"/>
                  <a:buChar char="n"/>
                </a:pPr>
                <a:endParaRPr lang="en-US" altLang="zh-TW" b="1" dirty="0"/>
              </a:p>
              <a:p>
                <a:pPr marL="342900" indent="-342900">
                  <a:buFont typeface="Wingdings" panose="05000000000000000000" pitchFamily="2" charset="2"/>
                  <a:buChar char="n"/>
                </a:pPr>
                <a:r>
                  <a:rPr lang="zh-TW" altLang="zh-TW" b="1" dirty="0"/>
                  <a:t>一張點陣圖平面上的所有像素點由一個二維矩陣組成，總像素等於長度的</a:t>
                </a:r>
                <a:r>
                  <a:rPr lang="zh-TW" altLang="zh-TW" b="1" dirty="0" smtClean="0"/>
                  <a:t>像素</a:t>
                </a:r>
                <a:r>
                  <a:rPr lang="en-US" altLang="zh-TW" b="1" dirty="0" smtClean="0"/>
                  <a:t>X</a:t>
                </a:r>
                <a:r>
                  <a:rPr lang="zh-TW" altLang="zh-TW" b="1" dirty="0"/>
                  <a:t>長度的</a:t>
                </a:r>
                <a:r>
                  <a:rPr lang="zh-TW" altLang="zh-TW" b="1" dirty="0" smtClean="0"/>
                  <a:t>像素</a:t>
                </a:r>
                <a:r>
                  <a:rPr lang="zh-TW" altLang="en-US" b="1" dirty="0" smtClean="0"/>
                  <a:t>。</a:t>
                </a:r>
                <a:r>
                  <a:rPr lang="en-US" altLang="zh-TW" b="1" dirty="0"/>
                  <a:t/>
                </a:r>
                <a:br>
                  <a:rPr lang="en-US" altLang="zh-TW" b="1" dirty="0"/>
                </a:br>
                <a:r>
                  <a:rPr lang="zh-TW" altLang="zh-TW" b="1" dirty="0"/>
                  <a:t>例：</a:t>
                </a:r>
                <a:r>
                  <a:rPr lang="en-US" altLang="zh-TW" b="1" dirty="0"/>
                  <a:t>Full HD</a:t>
                </a:r>
                <a:r>
                  <a:rPr lang="zh-TW" altLang="zh-TW" b="1" dirty="0"/>
                  <a:t>的照片其總像素</a:t>
                </a:r>
                <a14:m>
                  <m:oMath xmlns:m="http://schemas.openxmlformats.org/officeDocument/2006/math">
                    <m:r>
                      <a:rPr lang="en-US" altLang="zh-TW" b="1">
                        <a:latin typeface="Cambria Math" panose="02040503050406030204" pitchFamily="18" charset="0"/>
                      </a:rPr>
                      <m:t>=</m:t>
                    </m:r>
                  </m:oMath>
                </a14:m>
                <a:r>
                  <a:rPr lang="zh-TW" altLang="zh-TW" b="1" dirty="0"/>
                  <a:t>長</a:t>
                </a:r>
                <a:r>
                  <a:rPr lang="en-US" altLang="zh-TW" b="1" dirty="0"/>
                  <a:t>1920</a:t>
                </a:r>
                <a:r>
                  <a:rPr lang="zh-TW" altLang="zh-TW" b="1" dirty="0"/>
                  <a:t>像素</a:t>
                </a:r>
                <a14:m>
                  <m:oMath xmlns:m="http://schemas.openxmlformats.org/officeDocument/2006/math">
                    <m:r>
                      <a:rPr lang="en-US" altLang="zh-TW" b="1">
                        <a:latin typeface="Cambria Math" panose="02040503050406030204" pitchFamily="18" charset="0"/>
                      </a:rPr>
                      <m:t>×</m:t>
                    </m:r>
                  </m:oMath>
                </a14:m>
                <a:r>
                  <a:rPr lang="zh-TW" altLang="zh-TW" b="1" dirty="0"/>
                  <a:t>高</a:t>
                </a:r>
                <a:r>
                  <a:rPr lang="en-US" altLang="zh-TW" b="1" dirty="0"/>
                  <a:t>1080</a:t>
                </a:r>
                <a:r>
                  <a:rPr lang="zh-TW" altLang="zh-TW" b="1" dirty="0" smtClean="0"/>
                  <a:t>像素</a:t>
                </a:r>
                <a:r>
                  <a:rPr lang="en-US" altLang="zh-TW" b="1" dirty="0" smtClean="0"/>
                  <a:t/>
                </a:r>
                <a:br>
                  <a:rPr lang="en-US" altLang="zh-TW" b="1" dirty="0" smtClean="0"/>
                </a:br>
                <a:r>
                  <a:rPr lang="zh-TW" altLang="en-US" b="1" dirty="0" smtClean="0"/>
                  <a:t>                                             </a:t>
                </a:r>
                <a:r>
                  <a:rPr lang="en-US" altLang="zh-TW" b="1" dirty="0" smtClean="0"/>
                  <a:t>=</a:t>
                </a:r>
                <a:r>
                  <a:rPr lang="en-US" altLang="zh-TW" b="1" dirty="0"/>
                  <a:t>2073600</a:t>
                </a:r>
                <a:r>
                  <a:rPr lang="zh-TW" altLang="zh-TW" b="1" dirty="0"/>
                  <a:t>像素</a:t>
                </a:r>
                <a:r>
                  <a:rPr lang="en-US" altLang="zh-TW" b="1" dirty="0"/>
                  <a:t>(200</a:t>
                </a:r>
                <a:r>
                  <a:rPr lang="zh-TW" altLang="zh-TW" b="1" dirty="0"/>
                  <a:t>萬</a:t>
                </a:r>
                <a:r>
                  <a:rPr lang="en-US" altLang="zh-TW" b="1" dirty="0"/>
                  <a:t>)</a:t>
                </a:r>
                <a:endParaRPr lang="zh-TW" altLang="zh-TW" dirty="0"/>
              </a:p>
              <a:p>
                <a:pPr marL="342900" indent="-342900">
                  <a:buFont typeface="Wingdings" panose="05000000000000000000" pitchFamily="2" charset="2"/>
                  <a:buChar char="n"/>
                </a:pPr>
                <a:endParaRPr lang="en-US" altLang="zh-TW" b="1" dirty="0" smtClean="0"/>
              </a:p>
              <a:p>
                <a:pPr marL="342900" indent="-342900">
                  <a:buFont typeface="Wingdings" panose="05000000000000000000" pitchFamily="2" charset="2"/>
                  <a:buChar char="n"/>
                </a:pPr>
                <a:endParaRPr lang="en-US" altLang="zh-TW" b="1" dirty="0"/>
              </a:p>
              <a:p>
                <a:pPr marL="342900" indent="-342900">
                  <a:buFont typeface="Wingdings" panose="05000000000000000000" pitchFamily="2" charset="2"/>
                  <a:buChar char="n"/>
                </a:pPr>
                <a:endParaRPr lang="zh-TW" altLang="zh-TW" dirty="0"/>
              </a:p>
              <a:p>
                <a:pPr marL="342900" lvl="0" indent="-342900">
                  <a:spcAft>
                    <a:spcPts val="0"/>
                  </a:spcAft>
                  <a:buFont typeface="Wingdings" panose="05000000000000000000" pitchFamily="2" charset="2"/>
                  <a:buChar char="n"/>
                </a:pP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63193" y="845503"/>
                <a:ext cx="6664849" cy="5170646"/>
              </a:xfrm>
              <a:prstGeom prst="rect">
                <a:avLst/>
              </a:prstGeom>
              <a:blipFill>
                <a:blip r:embed="rId9"/>
                <a:stretch>
                  <a:fillRect l="-823" t="-708" r="-640"/>
                </a:stretch>
              </a:blipFill>
            </p:spPr>
            <p:txBody>
              <a:bodyPr/>
              <a:lstStyle/>
              <a:p>
                <a:r>
                  <a:rPr lang="zh-TW" altLang="en-US">
                    <a:noFill/>
                  </a:rPr>
                  <a:t> </a:t>
                </a:r>
              </a:p>
            </p:txBody>
          </p:sp>
        </mc:Fallback>
      </mc:AlternateContent>
      <p:pic>
        <p:nvPicPr>
          <p:cNvPr id="14" name="圖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3838" y="0"/>
            <a:ext cx="2608767" cy="2640711"/>
          </a:xfrm>
          <a:prstGeom prst="rect">
            <a:avLst/>
          </a:prstGeom>
        </p:spPr>
      </p:pic>
      <p:sp>
        <p:nvSpPr>
          <p:cNvPr id="15" name="矩形 14"/>
          <p:cNvSpPr/>
          <p:nvPr/>
        </p:nvSpPr>
        <p:spPr>
          <a:xfrm>
            <a:off x="9063128" y="3778141"/>
            <a:ext cx="225618" cy="21753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6" name="向左箭號 15"/>
          <p:cNvSpPr/>
          <p:nvPr/>
        </p:nvSpPr>
        <p:spPr>
          <a:xfrm rot="18394359" flipH="1">
            <a:off x="8628263" y="2486643"/>
            <a:ext cx="2692706" cy="624673"/>
          </a:xfrm>
          <a:custGeom>
            <a:avLst/>
            <a:gdLst>
              <a:gd name="connsiteX0" fmla="*/ 0 w 4125191"/>
              <a:gd name="connsiteY0" fmla="*/ 490802 h 981604"/>
              <a:gd name="connsiteX1" fmla="*/ 490802 w 4125191"/>
              <a:gd name="connsiteY1" fmla="*/ 0 h 981604"/>
              <a:gd name="connsiteX2" fmla="*/ 490802 w 4125191"/>
              <a:gd name="connsiteY2" fmla="*/ 245401 h 981604"/>
              <a:gd name="connsiteX3" fmla="*/ 4125191 w 4125191"/>
              <a:gd name="connsiteY3" fmla="*/ 245401 h 981604"/>
              <a:gd name="connsiteX4" fmla="*/ 4125191 w 4125191"/>
              <a:gd name="connsiteY4" fmla="*/ 736203 h 981604"/>
              <a:gd name="connsiteX5" fmla="*/ 490802 w 4125191"/>
              <a:gd name="connsiteY5" fmla="*/ 736203 h 981604"/>
              <a:gd name="connsiteX6" fmla="*/ 490802 w 4125191"/>
              <a:gd name="connsiteY6" fmla="*/ 981604 h 981604"/>
              <a:gd name="connsiteX7" fmla="*/ 0 w 4125191"/>
              <a:gd name="connsiteY7" fmla="*/ 490802 h 981604"/>
              <a:gd name="connsiteX0" fmla="*/ 0 w 4125191"/>
              <a:gd name="connsiteY0" fmla="*/ 490802 h 981604"/>
              <a:gd name="connsiteX1" fmla="*/ 490802 w 4125191"/>
              <a:gd name="connsiteY1" fmla="*/ 0 h 981604"/>
              <a:gd name="connsiteX2" fmla="*/ 490802 w 4125191"/>
              <a:gd name="connsiteY2" fmla="*/ 245401 h 981604"/>
              <a:gd name="connsiteX3" fmla="*/ 4125191 w 4125191"/>
              <a:gd name="connsiteY3" fmla="*/ 494783 h 981604"/>
              <a:gd name="connsiteX4" fmla="*/ 4125191 w 4125191"/>
              <a:gd name="connsiteY4" fmla="*/ 736203 h 981604"/>
              <a:gd name="connsiteX5" fmla="*/ 490802 w 4125191"/>
              <a:gd name="connsiteY5" fmla="*/ 736203 h 981604"/>
              <a:gd name="connsiteX6" fmla="*/ 490802 w 4125191"/>
              <a:gd name="connsiteY6" fmla="*/ 981604 h 981604"/>
              <a:gd name="connsiteX7" fmla="*/ 0 w 4125191"/>
              <a:gd name="connsiteY7" fmla="*/ 490802 h 981604"/>
              <a:gd name="connsiteX0" fmla="*/ 0 w 4145973"/>
              <a:gd name="connsiteY0" fmla="*/ 490802 h 981604"/>
              <a:gd name="connsiteX1" fmla="*/ 490802 w 4145973"/>
              <a:gd name="connsiteY1" fmla="*/ 0 h 981604"/>
              <a:gd name="connsiteX2" fmla="*/ 490802 w 4145973"/>
              <a:gd name="connsiteY2" fmla="*/ 245401 h 981604"/>
              <a:gd name="connsiteX3" fmla="*/ 4125191 w 4145973"/>
              <a:gd name="connsiteY3" fmla="*/ 494783 h 981604"/>
              <a:gd name="connsiteX4" fmla="*/ 4145973 w 4145973"/>
              <a:gd name="connsiteY4" fmla="*/ 507603 h 981604"/>
              <a:gd name="connsiteX5" fmla="*/ 490802 w 4145973"/>
              <a:gd name="connsiteY5" fmla="*/ 736203 h 981604"/>
              <a:gd name="connsiteX6" fmla="*/ 490802 w 4145973"/>
              <a:gd name="connsiteY6" fmla="*/ 981604 h 981604"/>
              <a:gd name="connsiteX7" fmla="*/ 0 w 4145973"/>
              <a:gd name="connsiteY7" fmla="*/ 490802 h 981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5973" h="981604">
                <a:moveTo>
                  <a:pt x="0" y="490802"/>
                </a:moveTo>
                <a:lnTo>
                  <a:pt x="490802" y="0"/>
                </a:lnTo>
                <a:lnTo>
                  <a:pt x="490802" y="245401"/>
                </a:lnTo>
                <a:lnTo>
                  <a:pt x="4125191" y="494783"/>
                </a:lnTo>
                <a:lnTo>
                  <a:pt x="4145973" y="507603"/>
                </a:lnTo>
                <a:lnTo>
                  <a:pt x="490802" y="736203"/>
                </a:lnTo>
                <a:lnTo>
                  <a:pt x="490802" y="981604"/>
                </a:lnTo>
                <a:lnTo>
                  <a:pt x="0" y="490802"/>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文字方塊 16"/>
          <p:cNvSpPr txBox="1"/>
          <p:nvPr/>
        </p:nvSpPr>
        <p:spPr>
          <a:xfrm>
            <a:off x="9803548" y="2816887"/>
            <a:ext cx="1107996" cy="830997"/>
          </a:xfrm>
          <a:prstGeom prst="rect">
            <a:avLst/>
          </a:prstGeom>
          <a:noFill/>
        </p:spPr>
        <p:txBody>
          <a:bodyPr wrap="none" rtlCol="0">
            <a:spAutoFit/>
          </a:bodyPr>
          <a:lstStyle/>
          <a:p>
            <a:pPr algn="ctr"/>
            <a:r>
              <a:rPr lang="zh-TW" altLang="en-US" sz="2400" b="1" dirty="0" smtClean="0">
                <a:solidFill>
                  <a:schemeClr val="bg1"/>
                </a:solidFill>
                <a:latin typeface="微軟正黑體" panose="020B0604030504040204" pitchFamily="34" charset="-120"/>
                <a:ea typeface="微軟正黑體" panose="020B0604030504040204" pitchFamily="34" charset="-120"/>
              </a:rPr>
              <a:t>放大</a:t>
            </a:r>
            <a:r>
              <a:rPr lang="en-US" altLang="zh-TW" sz="2400" b="1" dirty="0" smtClean="0">
                <a:solidFill>
                  <a:schemeClr val="bg1"/>
                </a:solidFill>
                <a:latin typeface="微軟正黑體" panose="020B0604030504040204" pitchFamily="34" charset="-120"/>
                <a:ea typeface="微軟正黑體" panose="020B0604030504040204" pitchFamily="34" charset="-120"/>
              </a:rPr>
              <a:t/>
            </a:r>
            <a:br>
              <a:rPr lang="en-US" altLang="zh-TW" sz="2400" b="1" dirty="0" smtClean="0">
                <a:solidFill>
                  <a:schemeClr val="bg1"/>
                </a:solidFill>
                <a:latin typeface="微軟正黑體" panose="020B0604030504040204" pitchFamily="34" charset="-120"/>
                <a:ea typeface="微軟正黑體" panose="020B0604030504040204" pitchFamily="34" charset="-120"/>
              </a:rPr>
            </a:br>
            <a:r>
              <a:rPr lang="zh-TW" altLang="en-US" sz="2400" b="1" dirty="0" smtClean="0">
                <a:solidFill>
                  <a:schemeClr val="bg1"/>
                </a:solidFill>
                <a:latin typeface="微軟正黑體" panose="020B0604030504040204" pitchFamily="34" charset="-120"/>
                <a:ea typeface="微軟正黑體" panose="020B0604030504040204" pitchFamily="34" charset="-120"/>
              </a:rPr>
              <a:t>像素</a:t>
            </a:r>
            <a:r>
              <a:rPr lang="zh-TW" altLang="en-US" sz="2400" b="1" dirty="0">
                <a:solidFill>
                  <a:schemeClr val="bg1"/>
                </a:solidFill>
                <a:latin typeface="微軟正黑體" panose="020B0604030504040204" pitchFamily="34" charset="-120"/>
                <a:ea typeface="微軟正黑體" panose="020B0604030504040204" pitchFamily="34" charset="-120"/>
              </a:rPr>
              <a:t>點</a:t>
            </a:r>
          </a:p>
        </p:txBody>
      </p:sp>
    </p:spTree>
    <p:extLst>
      <p:ext uri="{BB962C8B-B14F-4D97-AF65-F5344CB8AC3E}">
        <p14:creationId xmlns:p14="http://schemas.microsoft.com/office/powerpoint/2010/main" val="158651465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grpSp>
        <p:nvGrpSpPr>
          <p:cNvPr id="11" name="群組 10"/>
          <p:cNvGrpSpPr/>
          <p:nvPr/>
        </p:nvGrpSpPr>
        <p:grpSpPr>
          <a:xfrm>
            <a:off x="104929" y="112649"/>
            <a:ext cx="6465992"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78092"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經典卷積神經網路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a:t>
              </a:r>
              <a:r>
                <a:rPr lang="en-US" altLang="zh-TW" sz="2800" b="1" dirty="0" err="1" smtClean="0">
                  <a:solidFill>
                    <a:schemeClr val="bg1"/>
                  </a:solidFill>
                  <a:latin typeface="微軟正黑體" panose="020B0604030504040204" pitchFamily="34" charset="-120"/>
                  <a:ea typeface="微軟正黑體" panose="020B0604030504040204" pitchFamily="34" charset="-120"/>
                </a:rPr>
                <a:t>VGGNet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8" y="971961"/>
            <a:ext cx="7734927" cy="4154984"/>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VGGNet</a:t>
            </a:r>
            <a:r>
              <a:rPr lang="zh-TW" altLang="en-US" sz="2400" b="1" dirty="0" smtClean="0">
                <a:latin typeface="微軟正黑體" panose="020B0604030504040204" pitchFamily="34" charset="-120"/>
                <a:ea typeface="微軟正黑體" panose="020B0604030504040204" pitchFamily="34" charset="-120"/>
              </a:rPr>
              <a:t>看做是一個加深版的</a:t>
            </a:r>
            <a:r>
              <a:rPr lang="en-US" altLang="zh-TW" sz="2400" b="1" dirty="0" err="1" smtClean="0">
                <a:latin typeface="微軟正黑體" panose="020B0604030504040204" pitchFamily="34" charset="-120"/>
                <a:ea typeface="微軟正黑體" panose="020B0604030504040204" pitchFamily="34" charset="-120"/>
              </a:rPr>
              <a:t>AlexNet</a:t>
            </a:r>
            <a:r>
              <a:rPr lang="zh-TW" altLang="en-US" sz="2400" b="1" dirty="0" smtClean="0">
                <a:latin typeface="微軟正黑體" panose="020B0604030504040204" pitchFamily="34" charset="-120"/>
                <a:ea typeface="微軟正黑體" panose="020B0604030504040204" pitchFamily="34" charset="-120"/>
              </a:rPr>
              <a:t>，模型總參數達到</a:t>
            </a:r>
            <a:r>
              <a:rPr lang="en-US" altLang="zh-TW" sz="2400" b="1" dirty="0" smtClean="0">
                <a:latin typeface="微軟正黑體" panose="020B0604030504040204" pitchFamily="34" charset="-120"/>
                <a:ea typeface="微軟正黑體" panose="020B0604030504040204" pitchFamily="34" charset="-120"/>
              </a:rPr>
              <a:t>1.3</a:t>
            </a:r>
            <a:r>
              <a:rPr lang="zh-TW" altLang="en-US" sz="2400" b="1" dirty="0" smtClean="0">
                <a:latin typeface="微軟正黑體" panose="020B0604030504040204" pitchFamily="34" charset="-120"/>
                <a:ea typeface="微軟正黑體" panose="020B0604030504040204" pitchFamily="34" charset="-120"/>
              </a:rPr>
              <a:t>億個，主要有兩點貢獻：</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smtClean="0">
                <a:latin typeface="微軟正黑體" panose="020B0604030504040204" pitchFamily="34" charset="-120"/>
                <a:ea typeface="微軟正黑體" panose="020B0604030504040204" pitchFamily="34" charset="-120"/>
              </a:rPr>
              <a:t>證明小尺寸卷積核並增加網路深度，能有效提高模型效果。</a:t>
            </a:r>
            <a:r>
              <a:rPr lang="en-US" altLang="zh-TW" sz="2400" b="1" dirty="0">
                <a:latin typeface="微軟正黑體" panose="020B0604030504040204" pitchFamily="34" charset="-120"/>
                <a:ea typeface="微軟正黑體" panose="020B0604030504040204" pitchFamily="34" charset="-120"/>
              </a:rPr>
              <a:t/>
            </a:r>
            <a:br>
              <a:rPr lang="en-US" altLang="zh-TW" sz="2400" b="1" dirty="0">
                <a:latin typeface="微軟正黑體" panose="020B0604030504040204" pitchFamily="34" charset="-120"/>
                <a:ea typeface="微軟正黑體" panose="020B0604030504040204" pitchFamily="34" charset="-120"/>
              </a:rPr>
            </a:br>
            <a:r>
              <a:rPr lang="zh-TW" altLang="en-US" sz="2400" b="1" dirty="0" smtClean="0">
                <a:latin typeface="微軟正黑體" panose="020B0604030504040204" pitchFamily="34" charset="-120"/>
                <a:ea typeface="微軟正黑體" panose="020B0604030504040204" pitchFamily="34" charset="-120"/>
              </a:rPr>
              <a:t>例：</a:t>
            </a:r>
            <a:r>
              <a:rPr lang="en-US" altLang="zh-TW" sz="2400" b="1" dirty="0" smtClean="0">
                <a:latin typeface="微軟正黑體" panose="020B0604030504040204" pitchFamily="34" charset="-120"/>
                <a:ea typeface="微軟正黑體" panose="020B0604030504040204" pitchFamily="34" charset="-120"/>
              </a:rPr>
              <a:t>3</a:t>
            </a:r>
            <a:r>
              <a:rPr lang="zh-TW" altLang="en-US" sz="2400" b="1" dirty="0" smtClean="0">
                <a:latin typeface="微軟正黑體" panose="020B0604030504040204" pitchFamily="34" charset="-120"/>
                <a:ea typeface="微軟正黑體" panose="020B0604030504040204" pitchFamily="34" charset="-120"/>
              </a:rPr>
              <a:t>層</a:t>
            </a:r>
            <a:r>
              <a:rPr lang="en-US" altLang="zh-TW" sz="2400" b="1" dirty="0" smtClean="0">
                <a:latin typeface="微軟正黑體" panose="020B0604030504040204" pitchFamily="34" charset="-120"/>
                <a:ea typeface="微軟正黑體" panose="020B0604030504040204" pitchFamily="34" charset="-120"/>
              </a:rPr>
              <a:t>3x3</a:t>
            </a:r>
            <a:r>
              <a:rPr lang="zh-TW" altLang="en-US" sz="2400" b="1" dirty="0" smtClean="0">
                <a:latin typeface="微軟正黑體" panose="020B0604030504040204" pitchFamily="34" charset="-120"/>
                <a:ea typeface="微軟正黑體" panose="020B0604030504040204" pitchFamily="34" charset="-120"/>
              </a:rPr>
              <a:t>卷積後的特徵圖和</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層</a:t>
            </a:r>
            <a:r>
              <a:rPr lang="en-US" altLang="zh-TW" sz="2400" b="1" dirty="0" smtClean="0">
                <a:latin typeface="微軟正黑體" panose="020B0604030504040204" pitchFamily="34" charset="-120"/>
                <a:ea typeface="微軟正黑體" panose="020B0604030504040204" pitchFamily="34" charset="-120"/>
              </a:rPr>
              <a:t>7x7</a:t>
            </a:r>
            <a:r>
              <a:rPr lang="zh-TW" altLang="en-US" sz="2400" b="1" dirty="0" smtClean="0">
                <a:latin typeface="微軟正黑體" panose="020B0604030504040204" pitchFamily="34" charset="-120"/>
                <a:ea typeface="微軟正黑體" panose="020B0604030504040204" pitchFamily="34" charset="-120"/>
              </a:rPr>
              <a:t>卷積相同，但參數比較少，準確度也比較高。</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a:latin typeface="微軟正黑體" panose="020B0604030504040204" pitchFamily="34" charset="-120"/>
                <a:ea typeface="微軟正黑體" panose="020B0604030504040204" pitchFamily="34" charset="-120"/>
              </a:rPr>
              <a:t>層數增加</a:t>
            </a:r>
            <a:r>
              <a:rPr lang="zh-TW" altLang="en-US" sz="2400" b="1" dirty="0" smtClean="0">
                <a:latin typeface="微軟正黑體" panose="020B0604030504040204" pitchFamily="34" charset="-120"/>
                <a:ea typeface="微軟正黑體" panose="020B0604030504040204" pitchFamily="34" charset="-120"/>
              </a:rPr>
              <a:t>到</a:t>
            </a:r>
            <a:r>
              <a:rPr lang="en-US" altLang="zh-TW" sz="2400" b="1" dirty="0" smtClean="0">
                <a:latin typeface="微軟正黑體" panose="020B0604030504040204" pitchFamily="34" charset="-120"/>
                <a:ea typeface="微軟正黑體" panose="020B0604030504040204" pitchFamily="34" charset="-120"/>
              </a:rPr>
              <a:t>19</a:t>
            </a:r>
            <a:r>
              <a:rPr lang="zh-TW" altLang="en-US" sz="2400" b="1" dirty="0" smtClean="0">
                <a:latin typeface="微軟正黑體" panose="020B0604030504040204" pitchFamily="34" charset="-120"/>
                <a:ea typeface="微軟正黑體" panose="020B0604030504040204" pitchFamily="34" charset="-120"/>
              </a:rPr>
              <a:t>層時，無法靠增加層數來提高準確度。</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p:txBody>
      </p:sp>
      <p:sp>
        <p:nvSpPr>
          <p:cNvPr id="4" name="向下箭號圖說文字 3"/>
          <p:cNvSpPr/>
          <p:nvPr/>
        </p:nvSpPr>
        <p:spPr>
          <a:xfrm>
            <a:off x="8214054" y="843532"/>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輸入</a:t>
            </a:r>
            <a:r>
              <a:rPr lang="en-US" altLang="zh-TW" b="1" dirty="0" smtClean="0">
                <a:latin typeface="微軟正黑體" panose="020B0604030504040204" pitchFamily="34" charset="-120"/>
                <a:ea typeface="微軟正黑體" panose="020B0604030504040204" pitchFamily="34" charset="-120"/>
              </a:rPr>
              <a:t>(3x224x224)</a:t>
            </a:r>
            <a:endParaRPr lang="zh-TW" altLang="en-US" b="1" dirty="0">
              <a:latin typeface="微軟正黑體" panose="020B0604030504040204" pitchFamily="34" charset="-120"/>
              <a:ea typeface="微軟正黑體" panose="020B0604030504040204" pitchFamily="34" charset="-120"/>
            </a:endParaRPr>
          </a:p>
        </p:txBody>
      </p:sp>
      <p:sp>
        <p:nvSpPr>
          <p:cNvPr id="14" name="向下箭號圖說文字 13"/>
          <p:cNvSpPr/>
          <p:nvPr/>
        </p:nvSpPr>
        <p:spPr>
          <a:xfrm>
            <a:off x="8214054" y="1408315"/>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層卷積</a:t>
            </a:r>
            <a:r>
              <a:rPr lang="en-US" altLang="zh-TW" b="1" dirty="0" smtClean="0">
                <a:latin typeface="微軟正黑體" panose="020B0604030504040204" pitchFamily="34" charset="-120"/>
                <a:ea typeface="微軟正黑體" panose="020B0604030504040204" pitchFamily="34" charset="-120"/>
              </a:rPr>
              <a:t>(64x224x224)</a:t>
            </a:r>
            <a:endParaRPr lang="zh-TW" altLang="en-US" b="1" dirty="0">
              <a:latin typeface="微軟正黑體" panose="020B0604030504040204" pitchFamily="34" charset="-120"/>
              <a:ea typeface="微軟正黑體" panose="020B0604030504040204" pitchFamily="34" charset="-120"/>
            </a:endParaRPr>
          </a:p>
        </p:txBody>
      </p:sp>
      <p:sp>
        <p:nvSpPr>
          <p:cNvPr id="15" name="向下箭號圖說文字 14"/>
          <p:cNvSpPr/>
          <p:nvPr/>
        </p:nvSpPr>
        <p:spPr>
          <a:xfrm>
            <a:off x="8214054" y="1973098"/>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層卷積</a:t>
            </a:r>
            <a:r>
              <a:rPr lang="en-US" altLang="zh-TW" b="1" dirty="0" smtClean="0">
                <a:latin typeface="微軟正黑體" panose="020B0604030504040204" pitchFamily="34" charset="-120"/>
                <a:ea typeface="微軟正黑體" panose="020B0604030504040204" pitchFamily="34" charset="-120"/>
              </a:rPr>
              <a:t>(128x112x112)</a:t>
            </a:r>
            <a:endParaRPr lang="zh-TW" altLang="en-US" b="1" dirty="0">
              <a:latin typeface="微軟正黑體" panose="020B0604030504040204" pitchFamily="34" charset="-120"/>
              <a:ea typeface="微軟正黑體" panose="020B0604030504040204" pitchFamily="34" charset="-120"/>
            </a:endParaRPr>
          </a:p>
        </p:txBody>
      </p:sp>
      <p:sp>
        <p:nvSpPr>
          <p:cNvPr id="16" name="向下箭號圖說文字 15"/>
          <p:cNvSpPr/>
          <p:nvPr/>
        </p:nvSpPr>
        <p:spPr>
          <a:xfrm>
            <a:off x="8214054" y="2537881"/>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層</a:t>
            </a:r>
            <a:r>
              <a:rPr lang="zh-TW" altLang="en-US" b="1" dirty="0">
                <a:latin typeface="微軟正黑體" panose="020B0604030504040204" pitchFamily="34" charset="-120"/>
                <a:ea typeface="微軟正黑體" panose="020B0604030504040204" pitchFamily="34" charset="-120"/>
              </a:rPr>
              <a:t>卷積</a:t>
            </a:r>
            <a:r>
              <a:rPr lang="en-US" altLang="zh-TW" b="1" dirty="0" smtClean="0">
                <a:latin typeface="微軟正黑體" panose="020B0604030504040204" pitchFamily="34" charset="-120"/>
                <a:ea typeface="微軟正黑體" panose="020B0604030504040204" pitchFamily="34" charset="-120"/>
              </a:rPr>
              <a:t>(256x56x56)</a:t>
            </a:r>
            <a:endParaRPr lang="zh-TW" altLang="en-US" b="1" dirty="0">
              <a:latin typeface="微軟正黑體" panose="020B0604030504040204" pitchFamily="34" charset="-120"/>
              <a:ea typeface="微軟正黑體" panose="020B0604030504040204" pitchFamily="34" charset="-120"/>
            </a:endParaRPr>
          </a:p>
        </p:txBody>
      </p:sp>
      <p:sp>
        <p:nvSpPr>
          <p:cNvPr id="17" name="向下箭號圖說文字 16"/>
          <p:cNvSpPr/>
          <p:nvPr/>
        </p:nvSpPr>
        <p:spPr>
          <a:xfrm>
            <a:off x="8214054" y="3102664"/>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層卷積</a:t>
            </a:r>
            <a:r>
              <a:rPr lang="en-US" altLang="zh-TW" b="1" dirty="0" smtClean="0">
                <a:latin typeface="微軟正黑體" panose="020B0604030504040204" pitchFamily="34" charset="-120"/>
                <a:ea typeface="微軟正黑體" panose="020B0604030504040204" pitchFamily="34" charset="-120"/>
              </a:rPr>
              <a:t>(512x28x28)</a:t>
            </a:r>
            <a:endParaRPr lang="zh-TW" altLang="en-US" b="1" dirty="0">
              <a:latin typeface="微軟正黑體" panose="020B0604030504040204" pitchFamily="34" charset="-120"/>
              <a:ea typeface="微軟正黑體" panose="020B0604030504040204" pitchFamily="34" charset="-120"/>
            </a:endParaRPr>
          </a:p>
        </p:txBody>
      </p:sp>
      <p:sp>
        <p:nvSpPr>
          <p:cNvPr id="18" name="向下箭號圖說文字 17"/>
          <p:cNvSpPr/>
          <p:nvPr/>
        </p:nvSpPr>
        <p:spPr>
          <a:xfrm>
            <a:off x="8214054" y="3667447"/>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層卷積</a:t>
            </a:r>
            <a:r>
              <a:rPr lang="en-US" altLang="zh-TW" b="1" dirty="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512x14x14)</a:t>
            </a:r>
            <a:endParaRPr lang="zh-TW" altLang="en-US" b="1" dirty="0">
              <a:latin typeface="微軟正黑體" panose="020B0604030504040204" pitchFamily="34" charset="-120"/>
              <a:ea typeface="微軟正黑體" panose="020B0604030504040204" pitchFamily="34" charset="-120"/>
            </a:endParaRPr>
          </a:p>
        </p:txBody>
      </p:sp>
      <p:sp>
        <p:nvSpPr>
          <p:cNvPr id="19" name="向下箭號圖說文字 18"/>
          <p:cNvSpPr/>
          <p:nvPr/>
        </p:nvSpPr>
        <p:spPr>
          <a:xfrm>
            <a:off x="8214054" y="4232230"/>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全</a:t>
            </a:r>
            <a:r>
              <a:rPr lang="zh-TW" altLang="en-US" b="1" dirty="0">
                <a:latin typeface="微軟正黑體" panose="020B0604030504040204" pitchFamily="34" charset="-120"/>
                <a:ea typeface="微軟正黑體" panose="020B0604030504040204" pitchFamily="34" charset="-120"/>
              </a:rPr>
              <a:t>連階層</a:t>
            </a:r>
            <a:r>
              <a:rPr lang="en-US" altLang="zh-TW" b="1" dirty="0" smtClean="0">
                <a:latin typeface="微軟正黑體" panose="020B0604030504040204" pitchFamily="34" charset="-120"/>
                <a:ea typeface="微軟正黑體" panose="020B0604030504040204" pitchFamily="34" charset="-120"/>
              </a:rPr>
              <a:t>(4096)</a:t>
            </a:r>
            <a:endParaRPr lang="zh-TW" altLang="en-US" b="1" dirty="0">
              <a:latin typeface="微軟正黑體" panose="020B0604030504040204" pitchFamily="34" charset="-120"/>
              <a:ea typeface="微軟正黑體" panose="020B0604030504040204" pitchFamily="34" charset="-120"/>
            </a:endParaRPr>
          </a:p>
        </p:txBody>
      </p:sp>
      <p:sp>
        <p:nvSpPr>
          <p:cNvPr id="20" name="向下箭號圖說文字 19"/>
          <p:cNvSpPr/>
          <p:nvPr/>
        </p:nvSpPr>
        <p:spPr>
          <a:xfrm>
            <a:off x="8214054" y="4797013"/>
            <a:ext cx="3334461" cy="55955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(4096)</a:t>
            </a:r>
            <a:endParaRPr lang="zh-TW" altLang="en-US" b="1" dirty="0">
              <a:latin typeface="微軟正黑體" panose="020B0604030504040204" pitchFamily="34" charset="-120"/>
              <a:ea typeface="微軟正黑體" panose="020B0604030504040204" pitchFamily="34" charset="-120"/>
            </a:endParaRPr>
          </a:p>
        </p:txBody>
      </p:sp>
      <p:sp>
        <p:nvSpPr>
          <p:cNvPr id="5" name="矩形 4"/>
          <p:cNvSpPr/>
          <p:nvPr/>
        </p:nvSpPr>
        <p:spPr>
          <a:xfrm>
            <a:off x="8214054" y="5361799"/>
            <a:ext cx="3334461" cy="368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全連階層</a:t>
            </a:r>
            <a:r>
              <a:rPr lang="en-US" altLang="zh-TW" b="1" dirty="0" smtClean="0">
                <a:latin typeface="微軟正黑體" panose="020B0604030504040204" pitchFamily="34" charset="-120"/>
                <a:ea typeface="微軟正黑體" panose="020B0604030504040204" pitchFamily="34" charset="-120"/>
              </a:rPr>
              <a:t>(1000)</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469585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7496021"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779244"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經典卷積神經網路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a:t>
              </a:r>
              <a:r>
                <a:rPr lang="en-US" altLang="zh-TW" sz="2800" b="1" dirty="0" err="1" smtClean="0">
                  <a:solidFill>
                    <a:schemeClr val="bg1"/>
                  </a:solidFill>
                  <a:latin typeface="微軟正黑體" panose="020B0604030504040204" pitchFamily="34" charset="-120"/>
                  <a:ea typeface="微軟正黑體" panose="020B0604030504040204" pitchFamily="34" charset="-120"/>
                </a:rPr>
                <a:t>GoogleNet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971961"/>
            <a:ext cx="11048846" cy="3416320"/>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GoogleNet</a:t>
            </a:r>
            <a:r>
              <a:rPr lang="zh-TW" altLang="en-US" sz="2400" b="1" dirty="0" smtClean="0">
                <a:latin typeface="微軟正黑體" panose="020B0604030504040204" pitchFamily="34" charset="-120"/>
                <a:ea typeface="微軟正黑體" panose="020B0604030504040204" pitchFamily="34" charset="-120"/>
              </a:rPr>
              <a:t>改變依靠網路結構深度的想法，改變網路結構的廣度，主要有下列</a:t>
            </a:r>
            <a:r>
              <a:rPr lang="zh-TW" altLang="en-US" sz="2400" b="1" dirty="0">
                <a:latin typeface="微軟正黑體" panose="020B0604030504040204" pitchFamily="34" charset="-120"/>
                <a:ea typeface="微軟正黑體" panose="020B0604030504040204" pitchFamily="34" charset="-120"/>
              </a:rPr>
              <a:t>改進</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en-US" altLang="zh-TW" sz="2400" b="1" dirty="0" smtClean="0">
                <a:latin typeface="微軟正黑體" panose="020B0604030504040204" pitchFamily="34" charset="-120"/>
                <a:ea typeface="微軟正黑體" panose="020B0604030504040204" pitchFamily="34" charset="-120"/>
              </a:rPr>
              <a:t>Inception</a:t>
            </a:r>
            <a:r>
              <a:rPr lang="zh-TW" altLang="en-US" sz="2400" b="1" dirty="0" smtClean="0">
                <a:latin typeface="微軟正黑體" panose="020B0604030504040204" pitchFamily="34" charset="-120"/>
                <a:ea typeface="微軟正黑體" panose="020B0604030504040204" pitchFamily="34" charset="-120"/>
              </a:rPr>
              <a:t>：</a:t>
            </a:r>
            <a:r>
              <a:rPr lang="zh-TW" altLang="zh-TW" sz="2400" b="1" dirty="0" smtClean="0">
                <a:latin typeface="微軟正黑體" panose="020B0604030504040204" pitchFamily="34" charset="-120"/>
                <a:ea typeface="微軟正黑體" panose="020B0604030504040204" pitchFamily="34" charset="-120"/>
              </a:rPr>
              <a:t>多</a:t>
            </a:r>
            <a:r>
              <a:rPr lang="zh-TW" altLang="zh-TW" sz="2400" b="1" dirty="0">
                <a:latin typeface="微軟正黑體" panose="020B0604030504040204" pitchFamily="34" charset="-120"/>
                <a:ea typeface="微軟正黑體" panose="020B0604030504040204" pitchFamily="34" charset="-120"/>
              </a:rPr>
              <a:t>個卷積或池化操作，放在一起組裝成一個網路模組，設計神經網路時以模組為單位去組裝整個網路</a:t>
            </a:r>
            <a:r>
              <a:rPr lang="zh-TW" altLang="zh-TW" sz="2400" b="1" dirty="0" smtClean="0">
                <a:latin typeface="微軟正黑體" panose="020B0604030504040204" pitchFamily="34" charset="-120"/>
                <a:ea typeface="微軟正黑體" panose="020B0604030504040204" pitchFamily="34" charset="-120"/>
              </a:rPr>
              <a:t>結構</a:t>
            </a:r>
            <a:r>
              <a:rPr lang="zh-TW" altLang="en-US" sz="2400" b="1" dirty="0" smtClean="0">
                <a:latin typeface="微軟正黑體" panose="020B0604030504040204" pitchFamily="34" charset="-120"/>
                <a:ea typeface="微軟正黑體" panose="020B0604030504040204" pitchFamily="34" charset="-120"/>
              </a:rPr>
              <a:t>，讓網路去選擇適合的卷積或池化。</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smtClean="0">
                <a:latin typeface="微軟正黑體" panose="020B0604030504040204" pitchFamily="34" charset="-120"/>
                <a:ea typeface="微軟正黑體" panose="020B0604030504040204" pitchFamily="34" charset="-120"/>
              </a:rPr>
              <a:t>增加廣度後，使用</a:t>
            </a:r>
            <a:r>
              <a:rPr lang="en-US" altLang="zh-TW" sz="2400" b="1" dirty="0" smtClean="0">
                <a:latin typeface="微軟正黑體" panose="020B0604030504040204" pitchFamily="34" charset="-120"/>
                <a:ea typeface="微軟正黑體" panose="020B0604030504040204" pitchFamily="34" charset="-120"/>
              </a:rPr>
              <a:t>1x1</a:t>
            </a:r>
            <a:r>
              <a:rPr lang="zh-TW" altLang="en-US" sz="2400" b="1" dirty="0" smtClean="0">
                <a:latin typeface="微軟正黑體" panose="020B0604030504040204" pitchFamily="34" charset="-120"/>
                <a:ea typeface="微軟正黑體" panose="020B0604030504040204" pitchFamily="34" charset="-120"/>
              </a:rPr>
              <a:t>的卷積幫助降維，</a:t>
            </a:r>
            <a:r>
              <a:rPr lang="zh-TW" altLang="en-US" sz="2400" b="1" dirty="0">
                <a:latin typeface="微軟正黑體" panose="020B0604030504040204" pitchFamily="34" charset="-120"/>
                <a:ea typeface="微軟正黑體" panose="020B0604030504040204" pitchFamily="34" charset="-120"/>
              </a:rPr>
              <a:t>整體參數量</a:t>
            </a:r>
            <a:r>
              <a:rPr lang="zh-TW" altLang="en-US" sz="2400" b="1" dirty="0" smtClean="0">
                <a:latin typeface="微軟正黑體" panose="020B0604030504040204" pitchFamily="34" charset="-120"/>
                <a:ea typeface="微軟正黑體" panose="020B0604030504040204" pitchFamily="34" charset="-120"/>
              </a:rPr>
              <a:t>只有</a:t>
            </a:r>
            <a:r>
              <a:rPr lang="en-US" altLang="zh-TW" sz="2400" b="1" dirty="0" err="1" smtClean="0">
                <a:latin typeface="微軟正黑體" panose="020B0604030504040204" pitchFamily="34" charset="-120"/>
                <a:ea typeface="微軟正黑體" panose="020B0604030504040204" pitchFamily="34" charset="-120"/>
              </a:rPr>
              <a:t>AlexNet</a:t>
            </a:r>
            <a:r>
              <a:rPr lang="zh-TW" altLang="en-US" sz="2400" b="1" dirty="0" smtClean="0">
                <a:latin typeface="微軟正黑體" panose="020B0604030504040204" pitchFamily="34" charset="-120"/>
                <a:ea typeface="微軟正黑體" panose="020B0604030504040204" pitchFamily="34" charset="-120"/>
              </a:rPr>
              <a:t>的</a:t>
            </a:r>
            <a:r>
              <a:rPr lang="en-US" altLang="zh-TW" sz="2400" b="1" dirty="0" smtClean="0">
                <a:latin typeface="微軟正黑體" panose="020B0604030504040204" pitchFamily="34" charset="-120"/>
                <a:ea typeface="微軟正黑體" panose="020B0604030504040204" pitchFamily="34" charset="-120"/>
              </a:rPr>
              <a:t>1/12</a:t>
            </a:r>
            <a:r>
              <a:rPr lang="zh-TW" altLang="en-US" sz="2400" b="1" dirty="0" smtClean="0">
                <a:latin typeface="微軟正黑體" panose="020B0604030504040204" pitchFamily="34" charset="-120"/>
                <a:ea typeface="微軟正黑體" panose="020B0604030504040204" pitchFamily="34" charset="-120"/>
              </a:rPr>
              <a:t>和</a:t>
            </a:r>
            <a:r>
              <a:rPr lang="en-US" altLang="zh-TW" sz="2400" b="1" dirty="0" err="1" smtClean="0">
                <a:latin typeface="微軟正黑體" panose="020B0604030504040204" pitchFamily="34" charset="-120"/>
                <a:ea typeface="微軟正黑體" panose="020B0604030504040204" pitchFamily="34" charset="-120"/>
              </a:rPr>
              <a:t>VGGNet</a:t>
            </a:r>
            <a:r>
              <a:rPr lang="zh-TW" altLang="en-US" sz="2400" b="1" dirty="0" smtClean="0">
                <a:latin typeface="微軟正黑體" panose="020B0604030504040204" pitchFamily="34" charset="-120"/>
                <a:ea typeface="微軟正黑體" panose="020B0604030504040204" pitchFamily="34" charset="-120"/>
              </a:rPr>
              <a:t>的</a:t>
            </a:r>
            <a:r>
              <a:rPr lang="en-US" altLang="zh-TW" sz="2400" b="1" dirty="0" smtClean="0">
                <a:latin typeface="微軟正黑體" panose="020B0604030504040204" pitchFamily="34" charset="-120"/>
                <a:ea typeface="微軟正黑體" panose="020B0604030504040204" pitchFamily="34" charset="-120"/>
              </a:rPr>
              <a:t>1/25</a:t>
            </a:r>
            <a:r>
              <a:rPr lang="zh-TW" altLang="en-US" sz="2400" b="1" dirty="0" smtClean="0">
                <a:latin typeface="微軟正黑體" panose="020B0604030504040204" pitchFamily="34" charset="-120"/>
                <a:ea typeface="微軟正黑體" panose="020B0604030504040204" pitchFamily="34" charset="-120"/>
              </a:rPr>
              <a:t>。</a:t>
            </a:r>
            <a:endParaRPr lang="zh-TW" altLang="zh-TW" sz="2400" b="1"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endParaRPr lang="en-US" altLang="zh-TW" sz="2400" b="1" dirty="0" smtClean="0">
              <a:latin typeface="微軟正黑體" panose="020B0604030504040204" pitchFamily="34" charset="-120"/>
              <a:ea typeface="微軟正黑體" panose="020B0604030504040204" pitchFamily="34" charset="-120"/>
            </a:endParaRPr>
          </a:p>
          <a:p>
            <a:pPr lvl="1"/>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175109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7496021"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779244"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經典卷積神經網路</a:t>
              </a:r>
              <a:r>
                <a:rPr lang="en-US" altLang="zh-TW" sz="2800" b="1" dirty="0" smtClean="0">
                  <a:solidFill>
                    <a:schemeClr val="bg1"/>
                  </a:solidFill>
                  <a:latin typeface="微軟正黑體" panose="020B0604030504040204" pitchFamily="34" charset="-120"/>
                  <a:ea typeface="微軟正黑體" panose="020B0604030504040204" pitchFamily="34" charset="-120"/>
                </a:rPr>
                <a:t>-</a:t>
              </a:r>
              <a:r>
                <a:rPr lang="en-US" altLang="zh-TW" sz="2800" b="1" dirty="0" err="1" smtClean="0">
                  <a:solidFill>
                    <a:schemeClr val="bg1"/>
                  </a:solidFill>
                  <a:latin typeface="微軟正黑體" panose="020B0604030504040204" pitchFamily="34" charset="-120"/>
                  <a:ea typeface="微軟正黑體" panose="020B0604030504040204" pitchFamily="34" charset="-120"/>
                </a:rPr>
                <a:t>ResNet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971961"/>
            <a:ext cx="7496020" cy="3416320"/>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ResNet</a:t>
            </a:r>
            <a:r>
              <a:rPr lang="zh-TW" altLang="en-US" sz="2400" b="1" dirty="0" smtClean="0">
                <a:latin typeface="微軟正黑體" panose="020B0604030504040204" pitchFamily="34" charset="-120"/>
                <a:ea typeface="微軟正黑體" panose="020B0604030504040204" pitchFamily="34" charset="-120"/>
              </a:rPr>
              <a:t>獨創的殘差結構，能夠有效的緩解梯度彌散問題，使網路層數達到</a:t>
            </a:r>
            <a:r>
              <a:rPr lang="en-US" altLang="zh-TW" sz="2400" b="1" dirty="0" smtClean="0">
                <a:latin typeface="微軟正黑體" panose="020B0604030504040204" pitchFamily="34" charset="-120"/>
                <a:ea typeface="微軟正黑體" panose="020B0604030504040204" pitchFamily="34" charset="-120"/>
              </a:rPr>
              <a:t>100</a:t>
            </a:r>
            <a:r>
              <a:rPr lang="zh-TW" altLang="en-US" sz="2400" b="1" dirty="0" smtClean="0">
                <a:latin typeface="微軟正黑體" panose="020B0604030504040204" pitchFamily="34" charset="-120"/>
                <a:ea typeface="微軟正黑體" panose="020B0604030504040204" pitchFamily="34" charset="-120"/>
              </a:rPr>
              <a:t>層時，仍能有效訓練，主要有下列</a:t>
            </a:r>
            <a:r>
              <a:rPr lang="zh-TW" altLang="en-US" sz="2400" b="1" dirty="0">
                <a:latin typeface="微軟正黑體" panose="020B0604030504040204" pitchFamily="34" charset="-120"/>
                <a:ea typeface="微軟正黑體" panose="020B0604030504040204" pitchFamily="34" charset="-120"/>
              </a:rPr>
              <a:t>改進</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a:latin typeface="微軟正黑體" panose="020B0604030504040204" pitchFamily="34" charset="-120"/>
                <a:ea typeface="微軟正黑體" panose="020B0604030504040204" pitchFamily="34" charset="-120"/>
              </a:rPr>
              <a:t>殘</a:t>
            </a:r>
            <a:r>
              <a:rPr lang="zh-TW" altLang="en-US" sz="2400" b="1" dirty="0" smtClean="0">
                <a:latin typeface="微軟正黑體" panose="020B0604030504040204" pitchFamily="34" charset="-120"/>
                <a:ea typeface="微軟正黑體" panose="020B0604030504040204" pitchFamily="34" charset="-120"/>
              </a:rPr>
              <a:t>差模組：</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endParaRPr lang="en-US" altLang="zh-TW" sz="2400" b="1" dirty="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en-US" altLang="zh-TW" sz="2400" b="1" dirty="0" err="1" smtClean="0">
                <a:latin typeface="微軟正黑體" panose="020B0604030504040204" pitchFamily="34" charset="-120"/>
                <a:ea typeface="微軟正黑體" panose="020B0604030504040204" pitchFamily="34" charset="-120"/>
              </a:rPr>
              <a:t>ResNet</a:t>
            </a:r>
            <a:r>
              <a:rPr lang="en-US" altLang="zh-TW" sz="2400" b="1"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其實就是</a:t>
            </a:r>
            <a:r>
              <a:rPr lang="en-US" altLang="zh-TW" sz="2400" b="1" dirty="0" err="1" smtClean="0">
                <a:latin typeface="微軟正黑體" panose="020B0604030504040204" pitchFamily="34" charset="-120"/>
                <a:ea typeface="微軟正黑體" panose="020B0604030504040204" pitchFamily="34" charset="-120"/>
              </a:rPr>
              <a:t>VGGNet</a:t>
            </a:r>
            <a:r>
              <a:rPr lang="zh-TW" altLang="en-US" sz="2400" b="1" dirty="0" smtClean="0">
                <a:latin typeface="微軟正黑體" panose="020B0604030504040204" pitchFamily="34" charset="-120"/>
                <a:ea typeface="微軟正黑體" panose="020B0604030504040204" pitchFamily="34" charset="-120"/>
              </a:rPr>
              <a:t>的改良，在其多個路層間加入殘差模組。</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endParaRPr lang="en-US" altLang="zh-TW" sz="2400" b="1" dirty="0" smtClean="0">
              <a:latin typeface="微軟正黑體" panose="020B0604030504040204" pitchFamily="34" charset="-120"/>
              <a:ea typeface="微軟正黑體" panose="020B0604030504040204" pitchFamily="34" charset="-120"/>
            </a:endParaRPr>
          </a:p>
          <a:p>
            <a:pPr lvl="1"/>
            <a:endParaRPr lang="en-US" altLang="zh-TW" sz="2400" b="1" dirty="0" smtClean="0">
              <a:latin typeface="微軟正黑體" panose="020B0604030504040204" pitchFamily="34" charset="-120"/>
              <a:ea typeface="微軟正黑體" panose="020B0604030504040204" pitchFamily="34" charset="-120"/>
            </a:endParaRPr>
          </a:p>
        </p:txBody>
      </p:sp>
      <p:sp>
        <p:nvSpPr>
          <p:cNvPr id="3" name="向下箭號圖說文字 2"/>
          <p:cNvSpPr/>
          <p:nvPr/>
        </p:nvSpPr>
        <p:spPr>
          <a:xfrm>
            <a:off x="8743950" y="1504950"/>
            <a:ext cx="1266825" cy="101917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smtClean="0">
                <a:latin typeface="微軟正黑體" panose="020B0604030504040204" pitchFamily="34" charset="-120"/>
                <a:ea typeface="微軟正黑體" panose="020B0604030504040204" pitchFamily="34" charset="-120"/>
              </a:rPr>
              <a:t>卷積層</a:t>
            </a:r>
            <a:endParaRPr lang="zh-TW" altLang="en-US" sz="2400" b="1" dirty="0">
              <a:latin typeface="微軟正黑體" panose="020B0604030504040204" pitchFamily="34" charset="-120"/>
              <a:ea typeface="微軟正黑體" panose="020B0604030504040204" pitchFamily="34" charset="-120"/>
            </a:endParaRPr>
          </a:p>
        </p:txBody>
      </p:sp>
      <p:sp>
        <p:nvSpPr>
          <p:cNvPr id="9" name="向下箭號圖說文字 8"/>
          <p:cNvSpPr/>
          <p:nvPr/>
        </p:nvSpPr>
        <p:spPr>
          <a:xfrm>
            <a:off x="8743950" y="2524125"/>
            <a:ext cx="1266825" cy="101917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卷</a:t>
            </a:r>
            <a:r>
              <a:rPr lang="zh-TW" altLang="en-US" sz="2400" b="1" dirty="0" smtClean="0">
                <a:latin typeface="微軟正黑體" panose="020B0604030504040204" pitchFamily="34" charset="-120"/>
                <a:ea typeface="微軟正黑體" panose="020B0604030504040204" pitchFamily="34" charset="-120"/>
              </a:rPr>
              <a:t>積</a:t>
            </a:r>
            <a:r>
              <a:rPr lang="zh-TW" altLang="en-US" sz="2400" b="1" dirty="0">
                <a:latin typeface="微軟正黑體" panose="020B0604030504040204" pitchFamily="34" charset="-120"/>
                <a:ea typeface="微軟正黑體" panose="020B0604030504040204" pitchFamily="34" charset="-120"/>
              </a:rPr>
              <a:t>層</a:t>
            </a:r>
          </a:p>
        </p:txBody>
      </p:sp>
      <p:cxnSp>
        <p:nvCxnSpPr>
          <p:cNvPr id="5" name="直線單箭頭接點 4"/>
          <p:cNvCxnSpPr/>
          <p:nvPr/>
        </p:nvCxnSpPr>
        <p:spPr>
          <a:xfrm>
            <a:off x="9386887" y="485775"/>
            <a:ext cx="0" cy="1019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9410699" y="3947008"/>
            <a:ext cx="0" cy="1019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流程圖: 匯合連接點 7"/>
          <p:cNvSpPr/>
          <p:nvPr/>
        </p:nvSpPr>
        <p:spPr>
          <a:xfrm>
            <a:off x="9186862" y="3546958"/>
            <a:ext cx="400050" cy="400050"/>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手繪多邊形 9"/>
          <p:cNvSpPr/>
          <p:nvPr/>
        </p:nvSpPr>
        <p:spPr>
          <a:xfrm>
            <a:off x="9420225" y="933450"/>
            <a:ext cx="1543801" cy="2828925"/>
          </a:xfrm>
          <a:custGeom>
            <a:avLst/>
            <a:gdLst>
              <a:gd name="connsiteX0" fmla="*/ 0 w 1543801"/>
              <a:gd name="connsiteY0" fmla="*/ 0 h 2828925"/>
              <a:gd name="connsiteX1" fmla="*/ 1543050 w 1543801"/>
              <a:gd name="connsiteY1" fmla="*/ 1466850 h 2828925"/>
              <a:gd name="connsiteX2" fmla="*/ 161925 w 1543801"/>
              <a:gd name="connsiteY2" fmla="*/ 2828925 h 2828925"/>
            </a:gdLst>
            <a:ahLst/>
            <a:cxnLst>
              <a:cxn ang="0">
                <a:pos x="connsiteX0" y="connsiteY0"/>
              </a:cxn>
              <a:cxn ang="0">
                <a:pos x="connsiteX1" y="connsiteY1"/>
              </a:cxn>
              <a:cxn ang="0">
                <a:pos x="connsiteX2" y="connsiteY2"/>
              </a:cxn>
            </a:cxnLst>
            <a:rect l="l" t="t" r="r" b="b"/>
            <a:pathLst>
              <a:path w="1543801" h="2828925">
                <a:moveTo>
                  <a:pt x="0" y="0"/>
                </a:moveTo>
                <a:cubicBezTo>
                  <a:pt x="758031" y="497681"/>
                  <a:pt x="1516063" y="995363"/>
                  <a:pt x="1543050" y="1466850"/>
                </a:cubicBezTo>
                <a:cubicBezTo>
                  <a:pt x="1570038" y="1938338"/>
                  <a:pt x="865981" y="2383631"/>
                  <a:pt x="161925" y="2828925"/>
                </a:cubicBezTo>
              </a:path>
            </a:pathLst>
          </a:custGeom>
          <a:noFill/>
          <a:ln w="76200">
            <a:solidFill>
              <a:schemeClr val="accent3">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矩形 14"/>
              <p:cNvSpPr/>
              <p:nvPr/>
            </p:nvSpPr>
            <p:spPr>
              <a:xfrm>
                <a:off x="9155987" y="64149"/>
                <a:ext cx="442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1" i="1" dirty="0" smtClean="0">
                          <a:solidFill>
                            <a:schemeClr val="accent3">
                              <a:lumMod val="50000"/>
                            </a:schemeClr>
                          </a:solidFill>
                          <a:latin typeface="Cambria Math" panose="02040503050406030204" pitchFamily="18" charset="0"/>
                        </a:rPr>
                        <m:t>𝒙</m:t>
                      </m:r>
                    </m:oMath>
                  </m:oMathPara>
                </a14:m>
                <a:endParaRPr lang="zh-TW" altLang="en-US" sz="2400" b="1" dirty="0">
                  <a:solidFill>
                    <a:schemeClr val="accent3">
                      <a:lumMod val="50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9155987" y="64149"/>
                <a:ext cx="442750" cy="46166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11070512" y="2117079"/>
                <a:ext cx="442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1" i="1" dirty="0" smtClean="0">
                          <a:solidFill>
                            <a:schemeClr val="accent3">
                              <a:lumMod val="50000"/>
                            </a:schemeClr>
                          </a:solidFill>
                          <a:latin typeface="Cambria Math" panose="02040503050406030204" pitchFamily="18" charset="0"/>
                        </a:rPr>
                        <m:t>𝒙</m:t>
                      </m:r>
                    </m:oMath>
                  </m:oMathPara>
                </a14:m>
                <a:endParaRPr lang="zh-TW" altLang="en-US" sz="2400" b="1" dirty="0">
                  <a:solidFill>
                    <a:schemeClr val="accent3">
                      <a:lumMod val="50000"/>
                    </a:schemeClr>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11070512" y="2117079"/>
                <a:ext cx="442750"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8400525" y="3191172"/>
                <a:ext cx="89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1" i="1" dirty="0" smtClean="0">
                          <a:solidFill>
                            <a:schemeClr val="accent3">
                              <a:lumMod val="50000"/>
                            </a:schemeClr>
                          </a:solidFill>
                          <a:latin typeface="Cambria Math" panose="02040503050406030204" pitchFamily="18" charset="0"/>
                        </a:rPr>
                        <m:t>𝑭</m:t>
                      </m:r>
                      <m:r>
                        <a:rPr lang="en-US" altLang="zh-TW" sz="2400" b="1" i="1" dirty="0" smtClean="0">
                          <a:solidFill>
                            <a:schemeClr val="accent3">
                              <a:lumMod val="50000"/>
                            </a:schemeClr>
                          </a:solidFill>
                          <a:latin typeface="Cambria Math" panose="02040503050406030204" pitchFamily="18" charset="0"/>
                        </a:rPr>
                        <m:t>(</m:t>
                      </m:r>
                      <m:r>
                        <a:rPr lang="en-US" altLang="zh-TW" sz="2400" b="1" i="1" dirty="0" smtClean="0">
                          <a:solidFill>
                            <a:schemeClr val="accent3">
                              <a:lumMod val="50000"/>
                            </a:schemeClr>
                          </a:solidFill>
                          <a:latin typeface="Cambria Math" panose="02040503050406030204" pitchFamily="18" charset="0"/>
                        </a:rPr>
                        <m:t>𝒙</m:t>
                      </m:r>
                      <m:r>
                        <a:rPr lang="en-US" altLang="zh-TW" sz="2400" b="1" i="1" dirty="0" smtClean="0">
                          <a:solidFill>
                            <a:schemeClr val="accent3">
                              <a:lumMod val="50000"/>
                            </a:schemeClr>
                          </a:solidFill>
                          <a:latin typeface="Cambria Math" panose="02040503050406030204" pitchFamily="18" charset="0"/>
                        </a:rPr>
                        <m:t>)</m:t>
                      </m:r>
                    </m:oMath>
                  </m:oMathPara>
                </a14:m>
                <a:endParaRPr lang="zh-TW" altLang="en-US" sz="2400" b="1" dirty="0">
                  <a:solidFill>
                    <a:schemeClr val="accent3">
                      <a:lumMod val="50000"/>
                    </a:schemeClr>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8400525" y="3191172"/>
                <a:ext cx="896399" cy="461665"/>
              </a:xfrm>
              <a:prstGeom prst="rect">
                <a:avLst/>
              </a:prstGeom>
              <a:blipFill>
                <a:blip r:embed="rId4"/>
                <a:stretch>
                  <a:fillRect r="-1361" b="-1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8657678" y="4935405"/>
                <a:ext cx="1439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1" i="1" dirty="0" smtClean="0">
                          <a:solidFill>
                            <a:schemeClr val="accent3">
                              <a:lumMod val="50000"/>
                            </a:schemeClr>
                          </a:solidFill>
                          <a:latin typeface="Cambria Math" panose="02040503050406030204" pitchFamily="18" charset="0"/>
                        </a:rPr>
                        <m:t>𝑭</m:t>
                      </m:r>
                      <m:d>
                        <m:dPr>
                          <m:ctrlPr>
                            <a:rPr lang="en-US" altLang="zh-TW" sz="2400" b="1" i="1" dirty="0" smtClean="0">
                              <a:solidFill>
                                <a:schemeClr val="accent3">
                                  <a:lumMod val="50000"/>
                                </a:schemeClr>
                              </a:solidFill>
                              <a:latin typeface="Cambria Math" panose="02040503050406030204" pitchFamily="18" charset="0"/>
                            </a:rPr>
                          </m:ctrlPr>
                        </m:dPr>
                        <m:e>
                          <m:r>
                            <a:rPr lang="en-US" altLang="zh-TW" sz="2400" b="1" i="1" dirty="0" smtClean="0">
                              <a:solidFill>
                                <a:schemeClr val="accent3">
                                  <a:lumMod val="50000"/>
                                </a:schemeClr>
                              </a:solidFill>
                              <a:latin typeface="Cambria Math" panose="02040503050406030204" pitchFamily="18" charset="0"/>
                            </a:rPr>
                            <m:t>𝒙</m:t>
                          </m:r>
                        </m:e>
                      </m:d>
                      <m:r>
                        <a:rPr lang="en-US" altLang="zh-TW" sz="2400" b="1" i="1" dirty="0" smtClean="0">
                          <a:solidFill>
                            <a:schemeClr val="accent3">
                              <a:lumMod val="50000"/>
                            </a:schemeClr>
                          </a:solidFill>
                          <a:latin typeface="Cambria Math" panose="02040503050406030204" pitchFamily="18" charset="0"/>
                        </a:rPr>
                        <m:t>+</m:t>
                      </m:r>
                      <m:r>
                        <a:rPr lang="en-US" altLang="zh-TW" sz="2400" b="1" i="1" dirty="0" smtClean="0">
                          <a:solidFill>
                            <a:schemeClr val="accent3">
                              <a:lumMod val="50000"/>
                            </a:schemeClr>
                          </a:solidFill>
                          <a:latin typeface="Cambria Math" panose="02040503050406030204" pitchFamily="18" charset="0"/>
                        </a:rPr>
                        <m:t>𝒙</m:t>
                      </m:r>
                    </m:oMath>
                  </m:oMathPara>
                </a14:m>
                <a:endParaRPr lang="zh-TW" altLang="en-US" sz="2400" b="1" dirty="0">
                  <a:solidFill>
                    <a:schemeClr val="accent3">
                      <a:lumMod val="50000"/>
                    </a:schemeClr>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8657678" y="4935405"/>
                <a:ext cx="1439368" cy="461665"/>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71913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7496021"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779244" cy="631385"/>
            </a:xfrm>
            <a:prstGeom prst="rect">
              <a:avLst/>
            </a:prstGeom>
            <a:no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遷移式學習</a:t>
              </a:r>
              <a:r>
                <a:rPr lang="en-US" altLang="zh-TW" sz="2800" b="1" dirty="0">
                  <a:solidFill>
                    <a:schemeClr val="bg1"/>
                  </a:solidFill>
                  <a:latin typeface="微軟正黑體" panose="020B0604030504040204" pitchFamily="34" charset="-120"/>
                  <a:ea typeface="微軟正黑體" panose="020B0604030504040204" pitchFamily="34" charset="-120"/>
                </a:rPr>
                <a:t>(Transfer Learning)</a:t>
              </a:r>
            </a:p>
          </p:txBody>
        </p:sp>
      </p:grpSp>
      <p:sp>
        <p:nvSpPr>
          <p:cNvPr id="2" name="矩形 1"/>
          <p:cNvSpPr/>
          <p:nvPr/>
        </p:nvSpPr>
        <p:spPr>
          <a:xfrm>
            <a:off x="127569" y="910644"/>
            <a:ext cx="11752291" cy="3785652"/>
          </a:xfrm>
          <a:prstGeom prst="rect">
            <a:avLst/>
          </a:prstGeom>
        </p:spPr>
        <p:txBody>
          <a:bodyPr wrap="square">
            <a:spAutoFit/>
          </a:bodyPr>
          <a:lstStyle/>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訓練一個良好的神經網路是一件花錢費時的工作：</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smtClean="0">
                <a:latin typeface="微軟正黑體" panose="020B0604030504040204" pitchFamily="34" charset="-120"/>
                <a:ea typeface="微軟正黑體" panose="020B0604030504040204" pitchFamily="34" charset="-120"/>
              </a:rPr>
              <a:t>訓練前要收集大量的可用資料費，並做預處理。</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a:latin typeface="微軟正黑體" panose="020B0604030504040204" pitchFamily="34" charset="-120"/>
                <a:ea typeface="微軟正黑體" panose="020B0604030504040204" pitchFamily="34" charset="-120"/>
              </a:rPr>
              <a:t>訓練時要</a:t>
            </a:r>
            <a:r>
              <a:rPr lang="zh-TW" altLang="en-US" sz="2400" b="1" dirty="0" smtClean="0">
                <a:latin typeface="微軟正黑體" panose="020B0604030504040204" pitchFamily="34" charset="-120"/>
                <a:ea typeface="微軟正黑體" panose="020B0604030504040204" pitchFamily="34" charset="-120"/>
              </a:rPr>
              <a:t>搭建</a:t>
            </a:r>
            <a:r>
              <a:rPr lang="zh-TW" altLang="en-US" sz="2400" b="1" dirty="0">
                <a:latin typeface="微軟正黑體" panose="020B0604030504040204" pitchFamily="34" charset="-120"/>
                <a:ea typeface="微軟正黑體" panose="020B0604030504040204" pitchFamily="34" charset="-120"/>
              </a:rPr>
              <a:t>複雜</a:t>
            </a:r>
            <a:r>
              <a:rPr lang="zh-TW" altLang="en-US" sz="2400" b="1" dirty="0" smtClean="0">
                <a:latin typeface="微軟正黑體" panose="020B0604030504040204" pitchFamily="34" charset="-120"/>
                <a:ea typeface="微軟正黑體" panose="020B0604030504040204" pitchFamily="34" charset="-120"/>
              </a:rPr>
              <a:t>的神經網路，更要有高效的硬體運算</a:t>
            </a:r>
            <a:r>
              <a:rPr lang="en-US" altLang="zh-TW" sz="2400" b="1" dirty="0" smtClean="0">
                <a:latin typeface="微軟正黑體" panose="020B0604030504040204" pitchFamily="34" charset="-120"/>
                <a:ea typeface="微軟正黑體" panose="020B0604030504040204" pitchFamily="34" charset="-120"/>
              </a:rPr>
              <a:t/>
            </a:r>
            <a:br>
              <a:rPr lang="en-US" altLang="zh-TW" sz="2400" b="1" dirty="0" smtClean="0">
                <a:latin typeface="微軟正黑體" panose="020B0604030504040204" pitchFamily="34" charset="-120"/>
                <a:ea typeface="微軟正黑體" panose="020B0604030504040204" pitchFamily="34" charset="-120"/>
              </a:rPr>
            </a:br>
            <a:r>
              <a:rPr lang="zh-TW" altLang="en-US" sz="2400" b="1" dirty="0" smtClean="0">
                <a:latin typeface="微軟正黑體" panose="020B0604030504040204" pitchFamily="34" charset="-120"/>
                <a:ea typeface="微軟正黑體" panose="020B0604030504040204" pitchFamily="34" charset="-120"/>
              </a:rPr>
              <a:t>設備，才能節省訓練時間。</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r>
              <a:rPr lang="zh-TW" altLang="en-US" sz="2400" b="1" dirty="0" smtClean="0">
                <a:latin typeface="微軟正黑體" panose="020B0604030504040204" pitchFamily="34" charset="-120"/>
                <a:ea typeface="微軟正黑體" panose="020B0604030504040204" pitchFamily="34" charset="-120"/>
              </a:rPr>
              <a:t>訓練後要反覆調整網路架構，和訓練方式。</a:t>
            </a:r>
            <a:endParaRPr lang="en-US" altLang="zh-TW" sz="2400" b="1" dirty="0" smtClean="0">
              <a:latin typeface="微軟正黑體" panose="020B0604030504040204" pitchFamily="34" charset="-120"/>
              <a:ea typeface="微軟正黑體" panose="020B0604030504040204" pitchFamily="34" charset="-120"/>
            </a:endParaRPr>
          </a:p>
          <a:p>
            <a:pPr marL="800100" lvl="1" indent="-342900">
              <a:buFont typeface="Wingdings" panose="05000000000000000000" pitchFamily="2" charset="2"/>
              <a:buChar char="l"/>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如果現實上沒錢沒時間的人</a:t>
            </a:r>
            <a:r>
              <a:rPr lang="zh-TW" altLang="en-US" sz="2400" b="1" dirty="0" smtClean="0">
                <a:latin typeface="微軟正黑體" panose="020B0604030504040204" pitchFamily="34" charset="-120"/>
                <a:ea typeface="微軟正黑體" panose="020B0604030504040204" pitchFamily="34" charset="-120"/>
              </a:rPr>
              <a:t>，但又需要</a:t>
            </a:r>
            <a:r>
              <a:rPr lang="zh-TW" altLang="en-US" sz="2400" b="1" dirty="0">
                <a:latin typeface="微軟正黑體" panose="020B0604030504040204" pitchFamily="34" charset="-120"/>
                <a:ea typeface="微軟正黑體" panose="020B0604030504040204" pitchFamily="34" charset="-120"/>
              </a:rPr>
              <a:t>這</a:t>
            </a:r>
            <a:r>
              <a:rPr lang="zh-TW" altLang="en-US" sz="2400" b="1" dirty="0" smtClean="0">
                <a:latin typeface="微軟正黑體" panose="020B0604030504040204" pitchFamily="34" charset="-120"/>
                <a:ea typeface="微軟正黑體" panose="020B0604030504040204" pitchFamily="34" charset="-120"/>
              </a:rPr>
              <a:t>一些良好的神經網路和訓練結果，可以藉找到相似</a:t>
            </a:r>
            <a:r>
              <a:rPr lang="zh-TW" altLang="en-US" sz="2400" b="1" dirty="0">
                <a:latin typeface="微軟正黑體" panose="020B0604030504040204" pitchFamily="34" charset="-120"/>
                <a:ea typeface="微軟正黑體" panose="020B0604030504040204" pitchFamily="34" charset="-120"/>
              </a:rPr>
              <a:t>的</a:t>
            </a:r>
            <a:r>
              <a:rPr lang="zh-TW" altLang="en-US" sz="2400" b="1" dirty="0" smtClean="0">
                <a:latin typeface="微軟正黑體" panose="020B0604030504040204" pitchFamily="34" charset="-120"/>
                <a:ea typeface="微軟正黑體" panose="020B0604030504040204" pitchFamily="34" charset="-120"/>
              </a:rPr>
              <a:t>模型</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稱為預訓練模型</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來修改，以達到我們所需的功能，即為遷移學習式</a:t>
            </a:r>
            <a:r>
              <a:rPr lang="en-US" altLang="zh-TW" sz="2400" b="1" dirty="0" smtClean="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Transfer Learning)</a:t>
            </a:r>
            <a:r>
              <a:rPr lang="zh-TW" altLang="en-US" sz="2400" b="1" dirty="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a:latin typeface="微軟正黑體" panose="020B0604030504040204" pitchFamily="34" charset="-120"/>
              <a:ea typeface="微軟正黑體" panose="020B0604030504040204" pitchFamily="34" charset="-120"/>
            </a:endParaRPr>
          </a:p>
        </p:txBody>
      </p:sp>
      <p:pic>
        <p:nvPicPr>
          <p:cNvPr id="26627" name="Picture 3" descr="有錢人拿「成果」換酬勞、窮人拿「時間」換酬勞，你是哪一種？-Mr. Market 市場先生談投資-致富故事-商周財富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609" y="910644"/>
            <a:ext cx="3116251" cy="175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7336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5141629"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497998" cy="631385"/>
            </a:xfrm>
            <a:prstGeom prst="rect">
              <a:avLst/>
            </a:prstGeom>
            <a:no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遷移式</a:t>
              </a:r>
              <a:r>
                <a:rPr lang="zh-TW" altLang="en-US" sz="2800" b="1" dirty="0" smtClean="0">
                  <a:solidFill>
                    <a:schemeClr val="bg1"/>
                  </a:solidFill>
                  <a:latin typeface="微軟正黑體" panose="020B0604030504040204" pitchFamily="34" charset="-120"/>
                  <a:ea typeface="微軟正黑體" panose="020B0604030504040204" pitchFamily="34" charset="-120"/>
                </a:rPr>
                <a:t>學習的原理</a:t>
              </a:r>
              <a:endParaRPr lang="en-US" altLang="zh-TW"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8" y="812286"/>
            <a:ext cx="11752291" cy="1938992"/>
          </a:xfrm>
          <a:prstGeom prst="rect">
            <a:avLst/>
          </a:prstGeom>
        </p:spPr>
        <p:txBody>
          <a:bodyPr wrap="square">
            <a:spAutoFit/>
          </a:bodyPr>
          <a:lstStyle/>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神經網路的最後一層輸出層是為了用途</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迴歸、分類</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而設計，扣除這層以外的每一層都是特徵工程的其中一步驟，都在找某一種代表特徵。</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en-US" altLang="zh-TW" sz="2400" b="1" dirty="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樣本資料輸入神經網路後，每一層節點的各數值都可以用來代表這個樣本的特徵向量，這個特徵向量可以代表樣本輸入自建的神經網路。</a:t>
            </a:r>
            <a:endParaRPr lang="en-US" altLang="zh-TW" sz="2400" b="1" dirty="0" smtClean="0">
              <a:latin typeface="微軟正黑體" panose="020B0604030504040204" pitchFamily="34" charset="-120"/>
              <a:ea typeface="微軟正黑體" panose="020B0604030504040204" pitchFamily="34" charset="-120"/>
            </a:endParaRPr>
          </a:p>
        </p:txBody>
      </p:sp>
      <p:pic>
        <p:nvPicPr>
          <p:cNvPr id="27650" name="Picture 2" descr="CNN是在深度神經網路架構上引入卷積與池化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08" y="3101057"/>
            <a:ext cx="11181416" cy="307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4687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6086010"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691606" cy="631385"/>
            </a:xfrm>
            <a:prstGeom prst="rect">
              <a:avLst/>
            </a:prstGeom>
            <a:no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遷移式</a:t>
              </a:r>
              <a:r>
                <a:rPr lang="zh-TW" altLang="en-US" sz="2800" b="1" dirty="0" smtClean="0">
                  <a:solidFill>
                    <a:schemeClr val="bg1"/>
                  </a:solidFill>
                  <a:latin typeface="微軟正黑體" panose="020B0604030504040204" pitchFamily="34" charset="-120"/>
                  <a:ea typeface="微軟正黑體" panose="020B0604030504040204" pitchFamily="34" charset="-120"/>
                </a:rPr>
                <a:t>學習的應用方式</a:t>
              </a:r>
              <a:endParaRPr lang="en-US" altLang="zh-TW"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8" y="812286"/>
            <a:ext cx="11752291" cy="4524315"/>
          </a:xfrm>
          <a:prstGeom prst="rect">
            <a:avLst/>
          </a:prstGeom>
        </p:spPr>
        <p:txBody>
          <a:bodyPr wrap="square">
            <a:spAutoFit/>
          </a:bodyPr>
          <a:lstStyle/>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我們</a:t>
            </a:r>
            <a:r>
              <a:rPr lang="zh-TW" altLang="en-US" sz="2400" b="1" dirty="0">
                <a:latin typeface="微軟正黑體" panose="020B0604030504040204" pitchFamily="34" charset="-120"/>
                <a:ea typeface="微軟正黑體" panose="020B0604030504040204" pitchFamily="34" charset="-120"/>
              </a:rPr>
              <a:t>只需</a:t>
            </a:r>
            <a:r>
              <a:rPr lang="zh-TW" altLang="en-US" sz="2400" b="1" dirty="0" smtClean="0">
                <a:latin typeface="微軟正黑體" panose="020B0604030504040204" pitchFamily="34" charset="-120"/>
                <a:ea typeface="微軟正黑體" panose="020B0604030504040204" pitchFamily="34" charset="-120"/>
              </a:rPr>
              <a:t>將預訓練模型的架構和找特徵的方法</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個層的權重和偏值</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，運用</a:t>
            </a:r>
            <a:r>
              <a:rPr lang="zh-TW" altLang="en-US" sz="2400" b="1" dirty="0">
                <a:latin typeface="微軟正黑體" panose="020B0604030504040204" pitchFamily="34" charset="-120"/>
                <a:ea typeface="微軟正黑體" panose="020B0604030504040204" pitchFamily="34" charset="-120"/>
              </a:rPr>
              <a:t>在我們的某層神經網路之內，或是對原始模型進行微調就能的到一個很好的結果</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遷移學習的應用方式分為</a:t>
            </a:r>
            <a:r>
              <a:rPr lang="zh-TW" altLang="en-US" sz="2400" b="1" dirty="0">
                <a:latin typeface="微軟正黑體" panose="020B0604030504040204" pitchFamily="34" charset="-120"/>
                <a:ea typeface="微軟正黑體" panose="020B0604030504040204" pitchFamily="34" charset="-120"/>
              </a:rPr>
              <a:t>兩種方式，分別是基於特徵</a:t>
            </a:r>
            <a:r>
              <a:rPr lang="en-US" altLang="zh-TW" sz="2400" b="1" dirty="0">
                <a:latin typeface="微軟正黑體" panose="020B0604030504040204" pitchFamily="34" charset="-120"/>
                <a:ea typeface="微軟正黑體" panose="020B0604030504040204" pitchFamily="34" charset="-120"/>
              </a:rPr>
              <a:t>(feature-based)</a:t>
            </a:r>
            <a:r>
              <a:rPr lang="zh-TW" altLang="en-US" sz="2400" b="1" dirty="0">
                <a:latin typeface="微軟正黑體" panose="020B0604030504040204" pitchFamily="34" charset="-120"/>
                <a:ea typeface="微軟正黑體" panose="020B0604030504040204" pitchFamily="34" charset="-120"/>
              </a:rPr>
              <a:t>與微調</a:t>
            </a:r>
            <a:r>
              <a:rPr lang="en-US" altLang="zh-TW" sz="2400" b="1" dirty="0">
                <a:latin typeface="微軟正黑體" panose="020B0604030504040204" pitchFamily="34" charset="-120"/>
                <a:ea typeface="微軟正黑體" panose="020B0604030504040204" pitchFamily="34" charset="-120"/>
              </a:rPr>
              <a:t>(fine-</a:t>
            </a:r>
            <a:r>
              <a:rPr lang="en-US" altLang="zh-TW" sz="2400" b="1" dirty="0" err="1">
                <a:latin typeface="微軟正黑體" panose="020B0604030504040204" pitchFamily="34" charset="-120"/>
                <a:ea typeface="微軟正黑體" panose="020B0604030504040204" pitchFamily="34" charset="-120"/>
              </a:rPr>
              <a:t>tuen</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的方法。</a:t>
            </a:r>
          </a:p>
          <a:p>
            <a:pPr marL="342900" indent="-342900">
              <a:buFont typeface="Wingdings" panose="05000000000000000000" pitchFamily="2" charset="2"/>
              <a:buChar char="n"/>
            </a:pPr>
            <a:endParaRPr lang="zh-TW" altLang="en-US" sz="2400" b="1" dirty="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基於特徵</a:t>
            </a:r>
            <a:r>
              <a:rPr lang="en-US" altLang="zh-TW" sz="2400" b="1" dirty="0">
                <a:latin typeface="微軟正黑體" panose="020B0604030504040204" pitchFamily="34" charset="-120"/>
                <a:ea typeface="微軟正黑體" panose="020B0604030504040204" pitchFamily="34" charset="-120"/>
              </a:rPr>
              <a:t>(feature-based):</a:t>
            </a:r>
            <a:r>
              <a:rPr lang="zh-TW" altLang="en-US" sz="2400" b="1" dirty="0">
                <a:latin typeface="微軟正黑體" panose="020B0604030504040204" pitchFamily="34" charset="-120"/>
                <a:ea typeface="微軟正黑體" panose="020B0604030504040204" pitchFamily="34" charset="-120"/>
              </a:rPr>
              <a:t>這一種做法是使用一個經過大數據訓練過的模型結果</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通常是特徵值</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，套入到模型的其中一層，並且通過自己的資料集，不斷的調整與學習資料</a:t>
            </a:r>
            <a:r>
              <a:rPr lang="zh-TW" altLang="en-US"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endParaRPr lang="zh-TW" altLang="en-US" sz="2400" b="1" dirty="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微調</a:t>
            </a:r>
            <a:r>
              <a:rPr lang="en-US" altLang="zh-TW" sz="2400" b="1" dirty="0">
                <a:latin typeface="微軟正黑體" panose="020B0604030504040204" pitchFamily="34" charset="-120"/>
                <a:ea typeface="微軟正黑體" panose="020B0604030504040204" pitchFamily="34" charset="-120"/>
              </a:rPr>
              <a:t>(fine-</a:t>
            </a:r>
            <a:r>
              <a:rPr lang="en-US" altLang="zh-TW" sz="2400" b="1" dirty="0" err="1">
                <a:latin typeface="微軟正黑體" panose="020B0604030504040204" pitchFamily="34" charset="-120"/>
                <a:ea typeface="微軟正黑體" panose="020B0604030504040204" pitchFamily="34" charset="-120"/>
              </a:rPr>
              <a:t>tuen</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這種方法會保留原始模型，讓我們新增資料去調整這個原始模型各階層之間的權重，之後通過一個額外的接口</a:t>
            </a:r>
            <a:r>
              <a:rPr lang="en-US" altLang="zh-TW" sz="2400" b="1" dirty="0">
                <a:latin typeface="微軟正黑體" panose="020B0604030504040204" pitchFamily="34" charset="-120"/>
                <a:ea typeface="微軟正黑體" panose="020B0604030504040204" pitchFamily="34" charset="-120"/>
              </a:rPr>
              <a:t>(fine-</a:t>
            </a:r>
            <a:r>
              <a:rPr lang="en-US" altLang="zh-TW" sz="2400" b="1" dirty="0" err="1">
                <a:latin typeface="微軟正黑體" panose="020B0604030504040204" pitchFamily="34" charset="-120"/>
                <a:ea typeface="微軟正黑體" panose="020B0604030504040204" pitchFamily="34" charset="-120"/>
              </a:rPr>
              <a:t>tunr</a:t>
            </a:r>
            <a:r>
              <a:rPr lang="zh-TW" altLang="en-US" sz="2400" b="1" dirty="0">
                <a:latin typeface="微軟正黑體" panose="020B0604030504040204" pitchFamily="34" charset="-120"/>
                <a:ea typeface="微軟正黑體" panose="020B0604030504040204" pitchFamily="34" charset="-120"/>
              </a:rPr>
              <a:t>中主要是訓練這個接口</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，來實現各種不同的下游</a:t>
            </a:r>
            <a:r>
              <a:rPr lang="zh-TW" altLang="en-US" sz="2400" b="1" dirty="0" smtClean="0">
                <a:latin typeface="微軟正黑體" panose="020B0604030504040204" pitchFamily="34" charset="-120"/>
                <a:ea typeface="微軟正黑體" panose="020B0604030504040204" pitchFamily="34" charset="-120"/>
              </a:rPr>
              <a:t>任務。</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5246783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9" y="112649"/>
            <a:ext cx="6664840"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920317" y="128558"/>
              <a:ext cx="3444829" cy="631385"/>
            </a:xfrm>
            <a:prstGeom prst="rect">
              <a:avLst/>
            </a:prstGeom>
            <a:noFill/>
          </p:spPr>
          <p:txBody>
            <a:bodyPr wrap="square" rtlCol="0">
              <a:spAutoFit/>
            </a:bodyPr>
            <a:lstStyle/>
            <a:p>
              <a:r>
                <a:rPr lang="en-US" altLang="zh-TW" sz="2800" b="1" dirty="0" err="1">
                  <a:solidFill>
                    <a:schemeClr val="bg1"/>
                  </a:solidFill>
                  <a:latin typeface="微軟正黑體" panose="020B0604030504040204" pitchFamily="34" charset="-120"/>
                  <a:ea typeface="微軟正黑體" panose="020B0604030504040204" pitchFamily="34" charset="-120"/>
                </a:rPr>
                <a:t>PyTorch</a:t>
              </a:r>
              <a:r>
                <a:rPr lang="en-US" altLang="zh-TW" sz="2800" b="1" dirty="0">
                  <a:solidFill>
                    <a:schemeClr val="bg1"/>
                  </a:solidFill>
                  <a:latin typeface="微軟正黑體" panose="020B0604030504040204" pitchFamily="34" charset="-120"/>
                  <a:ea typeface="微軟正黑體" panose="020B0604030504040204" pitchFamily="34" charset="-120"/>
                </a:rPr>
                <a:t> </a:t>
              </a:r>
              <a:r>
                <a:rPr lang="zh-TW" altLang="en-US" sz="2800" b="1" dirty="0">
                  <a:solidFill>
                    <a:schemeClr val="bg1"/>
                  </a:solidFill>
                  <a:latin typeface="微軟正黑體" panose="020B0604030504040204" pitchFamily="34" charset="-120"/>
                  <a:ea typeface="微軟正黑體" panose="020B0604030504040204" pitchFamily="34" charset="-120"/>
                </a:rPr>
                <a:t>提供的預訓練模型</a:t>
              </a:r>
            </a:p>
          </p:txBody>
        </p:sp>
      </p:grpSp>
      <p:sp>
        <p:nvSpPr>
          <p:cNvPr id="2" name="矩形 1"/>
          <p:cNvSpPr/>
          <p:nvPr/>
        </p:nvSpPr>
        <p:spPr>
          <a:xfrm>
            <a:off x="104929" y="862777"/>
            <a:ext cx="11669976" cy="2308324"/>
          </a:xfrm>
          <a:prstGeom prst="rect">
            <a:avLst/>
          </a:prstGeom>
        </p:spPr>
        <p:txBody>
          <a:bodyPr wrap="square">
            <a:spAutoFit/>
          </a:bodyPr>
          <a:lstStyle/>
          <a:p>
            <a:pPr marL="342900" indent="-342900">
              <a:buFont typeface="Wingdings" panose="05000000000000000000" pitchFamily="2" charset="2"/>
              <a:buChar char="n"/>
            </a:pPr>
            <a:r>
              <a:rPr lang="en-US" altLang="zh-TW" sz="2400" b="1" dirty="0" err="1" smtClean="0">
                <a:latin typeface="微軟正黑體" panose="020B0604030504040204" pitchFamily="34" charset="-120"/>
                <a:ea typeface="微軟正黑體" panose="020B0604030504040204" pitchFamily="34" charset="-120"/>
              </a:rPr>
              <a:t>PyTorch</a:t>
            </a:r>
            <a:r>
              <a:rPr lang="en-US" altLang="zh-TW" sz="2400" b="1"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官方將</a:t>
            </a:r>
            <a:r>
              <a:rPr lang="zh-TW" altLang="en-US" sz="2400" b="1" dirty="0">
                <a:latin typeface="微軟正黑體" panose="020B0604030504040204" pitchFamily="34" charset="-120"/>
                <a:ea typeface="微軟正黑體" panose="020B0604030504040204" pitchFamily="34" charset="-120"/>
              </a:rPr>
              <a:t>常見</a:t>
            </a:r>
            <a:r>
              <a:rPr lang="zh-TW" altLang="en-US" sz="2400" b="1" dirty="0" smtClean="0">
                <a:latin typeface="微軟正黑體" panose="020B0604030504040204" pitchFamily="34" charset="-120"/>
                <a:ea typeface="微軟正黑體" panose="020B0604030504040204" pitchFamily="34" charset="-120"/>
              </a:rPr>
              <a:t>的</a:t>
            </a:r>
            <a:r>
              <a:rPr lang="zh-TW" altLang="en-US" sz="2400" b="1" dirty="0">
                <a:latin typeface="微軟正黑體" panose="020B0604030504040204" pitchFamily="34" charset="-120"/>
                <a:ea typeface="微軟正黑體" panose="020B0604030504040204" pitchFamily="34" charset="-120"/>
              </a:rPr>
              <a:t>神經網路</a:t>
            </a:r>
            <a:r>
              <a:rPr lang="zh-TW" altLang="en-US" sz="2400" b="1" dirty="0" smtClean="0">
                <a:latin typeface="微軟正黑體" panose="020B0604030504040204" pitchFamily="34" charset="-120"/>
                <a:ea typeface="微軟正黑體" panose="020B0604030504040204" pitchFamily="34" charset="-120"/>
              </a:rPr>
              <a:t>模型</a:t>
            </a:r>
            <a:r>
              <a:rPr lang="zh-TW" altLang="en-US" sz="2400" b="1" dirty="0">
                <a:latin typeface="微軟正黑體" panose="020B0604030504040204" pitchFamily="34" charset="-120"/>
                <a:ea typeface="微軟正黑體" panose="020B0604030504040204" pitchFamily="34" charset="-120"/>
              </a:rPr>
              <a:t>整合在函式庫中，並且提供預訓練模型，供開發者直接利用</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預訓練模型網路架構包含 </a:t>
            </a:r>
            <a:r>
              <a:rPr lang="en-US" altLang="zh-TW" sz="2400" b="1" dirty="0">
                <a:latin typeface="微軟正黑體" panose="020B0604030504040204" pitchFamily="34" charset="-120"/>
                <a:ea typeface="微軟正黑體" panose="020B0604030504040204" pitchFamily="34" charset="-120"/>
              </a:rPr>
              <a:t>VGG</a:t>
            </a:r>
            <a:r>
              <a:rPr lang="zh-TW" altLang="en-US" sz="2400" b="1" dirty="0">
                <a:latin typeface="微軟正黑體" panose="020B0604030504040204" pitchFamily="34" charset="-120"/>
                <a:ea typeface="微軟正黑體" panose="020B0604030504040204" pitchFamily="34" charset="-120"/>
              </a:rPr>
              <a:t>、</a:t>
            </a:r>
            <a:r>
              <a:rPr lang="en-US" altLang="zh-TW" sz="2400" b="1" dirty="0" err="1">
                <a:latin typeface="微軟正黑體" panose="020B0604030504040204" pitchFamily="34" charset="-120"/>
                <a:ea typeface="微軟正黑體" panose="020B0604030504040204" pitchFamily="34" charset="-120"/>
              </a:rPr>
              <a:t>ResNet</a:t>
            </a:r>
            <a:r>
              <a:rPr lang="zh-TW" altLang="en-US" sz="2400" b="1" dirty="0" smtClean="0">
                <a:latin typeface="微軟正黑體" panose="020B0604030504040204" pitchFamily="34" charset="-120"/>
                <a:ea typeface="微軟正黑體" panose="020B0604030504040204" pitchFamily="34" charset="-120"/>
              </a:rPr>
              <a:t>、、、，相關資訊可以再</a:t>
            </a:r>
            <a:r>
              <a:rPr lang="en-US" altLang="zh-TW" sz="2400" b="1" dirty="0">
                <a:latin typeface="微軟正黑體" panose="020B0604030504040204" pitchFamily="34" charset="-120"/>
                <a:ea typeface="微軟正黑體" panose="020B0604030504040204" pitchFamily="34" charset="-120"/>
                <a:hlinkClick r:id="rId2"/>
              </a:rPr>
              <a:t>https://</a:t>
            </a:r>
            <a:r>
              <a:rPr lang="en-US" altLang="zh-TW" sz="2400" b="1" dirty="0" smtClean="0">
                <a:latin typeface="微軟正黑體" panose="020B0604030504040204" pitchFamily="34" charset="-120"/>
                <a:ea typeface="微軟正黑體" panose="020B0604030504040204" pitchFamily="34" charset="-120"/>
                <a:hlinkClick r:id="rId2"/>
              </a:rPr>
              <a:t>pytorch.org/vision/0.8/models.html</a:t>
            </a:r>
            <a:r>
              <a:rPr lang="zh-TW" altLang="en-US" sz="2400" b="1" dirty="0" smtClean="0">
                <a:latin typeface="微軟正黑體" panose="020B0604030504040204" pitchFamily="34" charset="-120"/>
                <a:ea typeface="微軟正黑體" panose="020B0604030504040204" pitchFamily="34" charset="-120"/>
              </a:rPr>
              <a:t>查看。</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使用方法：</a:t>
            </a:r>
            <a:endParaRPr lang="zh-TW" altLang="zh-TW" sz="4800" dirty="0">
              <a:latin typeface="Arial" panose="020B0604020202020204" pitchFamily="34" charset="0"/>
            </a:endParaRPr>
          </a:p>
          <a:p>
            <a:pPr marL="342900" indent="-342900">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endParaRPr>
          </a:p>
        </p:txBody>
      </p:sp>
      <p:graphicFrame>
        <p:nvGraphicFramePr>
          <p:cNvPr id="20" name="表格 19"/>
          <p:cNvGraphicFramePr>
            <a:graphicFrameLocks noGrp="1"/>
          </p:cNvGraphicFramePr>
          <p:nvPr>
            <p:extLst>
              <p:ext uri="{D42A27DB-BD31-4B8C-83A1-F6EECF244321}">
                <p14:modId xmlns:p14="http://schemas.microsoft.com/office/powerpoint/2010/main" val="2092678748"/>
              </p:ext>
            </p:extLst>
          </p:nvPr>
        </p:nvGraphicFramePr>
        <p:xfrm>
          <a:off x="563843" y="2790694"/>
          <a:ext cx="11064314" cy="3484840"/>
        </p:xfrm>
        <a:graphic>
          <a:graphicData uri="http://schemas.openxmlformats.org/drawingml/2006/table">
            <a:tbl>
              <a:tblPr/>
              <a:tblGrid>
                <a:gridCol w="395945">
                  <a:extLst>
                    <a:ext uri="{9D8B030D-6E8A-4147-A177-3AD203B41FA5}">
                      <a16:colId xmlns:a16="http://schemas.microsoft.com/office/drawing/2014/main" val="3183438575"/>
                    </a:ext>
                  </a:extLst>
                </a:gridCol>
                <a:gridCol w="10668369">
                  <a:extLst>
                    <a:ext uri="{9D8B030D-6E8A-4147-A177-3AD203B41FA5}">
                      <a16:colId xmlns:a16="http://schemas.microsoft.com/office/drawing/2014/main" val="1112374294"/>
                    </a:ext>
                  </a:extLst>
                </a:gridCol>
              </a:tblGrid>
              <a:tr h="1312112">
                <a:tc>
                  <a:txBody>
                    <a:bodyPr/>
                    <a:lstStyle/>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1</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2</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3</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4</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5</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6</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7</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8</a:t>
                      </a:r>
                    </a:p>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9</a:t>
                      </a:r>
                    </a:p>
                    <a:p>
                      <a:pPr algn="ctr" fontAlgn="t"/>
                      <a:endParaRPr lang="en-US" altLang="zh-TW" sz="1200" dirty="0">
                        <a:solidFill>
                          <a:srgbClr val="C2C2C2"/>
                        </a:solidFill>
                        <a:effectLst/>
                        <a:latin typeface="inherit"/>
                      </a:endParaRPr>
                    </a:p>
                  </a:txBody>
                  <a:tcPr marL="10119" marR="10119" marT="5060" marB="5060">
                    <a:lnL>
                      <a:noFill/>
                    </a:lnL>
                    <a:lnR w="9525"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400" b="1" dirty="0" smtClean="0">
                          <a:solidFill>
                            <a:schemeClr val="bg1"/>
                          </a:solidFill>
                          <a:latin typeface="微軟正黑體" panose="020B0604030504040204" pitchFamily="34" charset="-120"/>
                          <a:ea typeface="微軟正黑體" panose="020B0604030504040204" pitchFamily="34" charset="-120"/>
                        </a:rPr>
                        <a:t>import</a:t>
                      </a:r>
                      <a:r>
                        <a:rPr lang="zh-TW" altLang="zh-TW" sz="2400" dirty="0" smtClean="0">
                          <a:solidFill>
                            <a:schemeClr val="bg1"/>
                          </a:solidFill>
                          <a:latin typeface="微軟正黑體" panose="020B0604030504040204" pitchFamily="34" charset="-120"/>
                          <a:ea typeface="微軟正黑體" panose="020B0604030504040204" pitchFamily="34" charset="-120"/>
                        </a:rPr>
                        <a:t> torchvision.models </a:t>
                      </a:r>
                      <a:r>
                        <a:rPr lang="zh-TW" altLang="zh-TW" sz="2400" b="1" dirty="0" smtClean="0">
                          <a:solidFill>
                            <a:schemeClr val="bg1"/>
                          </a:solidFill>
                          <a:latin typeface="微軟正黑體" panose="020B0604030504040204" pitchFamily="34" charset="-120"/>
                          <a:ea typeface="微軟正黑體" panose="020B0604030504040204" pitchFamily="34" charset="-120"/>
                        </a:rPr>
                        <a:t>as</a:t>
                      </a:r>
                      <a:r>
                        <a:rPr lang="zh-TW" altLang="zh-TW" sz="2400" dirty="0" smtClean="0">
                          <a:solidFill>
                            <a:schemeClr val="bg1"/>
                          </a:solidFill>
                          <a:latin typeface="微軟正黑體" panose="020B0604030504040204" pitchFamily="34" charset="-120"/>
                          <a:ea typeface="微軟正黑體" panose="020B0604030504040204" pitchFamily="34" charset="-120"/>
                        </a:rPr>
                        <a:t> models </a:t>
                      </a:r>
                      <a:r>
                        <a:rPr lang="zh-TW" altLang="en-US" sz="2400" dirty="0" smtClean="0">
                          <a:solidFill>
                            <a:schemeClr val="bg1"/>
                          </a:solidFill>
                          <a:latin typeface="微軟正黑體" panose="020B0604030504040204" pitchFamily="34" charset="-120"/>
                          <a:ea typeface="微軟正黑體" panose="020B0604030504040204" pitchFamily="34" charset="-120"/>
                        </a:rPr>
                        <a:t> </a:t>
                      </a:r>
                      <a:r>
                        <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 </a:t>
                      </a:r>
                      <a:r>
                        <a:rPr lang="zh-TW" altLang="en-US"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載入套件</a:t>
                      </a:r>
                      <a:endPar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 </a:t>
                      </a:r>
                      <a:r>
                        <a:rPr lang="zh-TW" altLang="en-US"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只載入模型架構</a:t>
                      </a:r>
                      <a:endPar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resnet18</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models</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resnet18()</a:t>
                      </a:r>
                      <a:r>
                        <a:rPr lang="en-US" altLang="zh-TW" sz="2400" dirty="0" smtClean="0">
                          <a:solidFill>
                            <a:schemeClr val="bg1"/>
                          </a:solidFill>
                          <a:latin typeface="微軟正黑體" panose="020B0604030504040204" pitchFamily="34" charset="-120"/>
                          <a:ea typeface="微軟正黑體" panose="020B0604030504040204" pitchFamily="34" charset="-120"/>
                        </a:rPr>
                        <a:t> </a:t>
                      </a:r>
                    </a:p>
                    <a:p>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alexnet</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models</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alexnet</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dirty="0" smtClean="0">
                          <a:solidFill>
                            <a:schemeClr val="bg1"/>
                          </a:solidFill>
                          <a:latin typeface="微軟正黑體" panose="020B0604030504040204" pitchFamily="34" charset="-120"/>
                          <a:ea typeface="微軟正黑體" panose="020B0604030504040204" pitchFamily="34" charset="-120"/>
                        </a:rPr>
                        <a:t> </a:t>
                      </a:r>
                    </a:p>
                    <a:p>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vgg16</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models</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vgg16()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 </a:t>
                      </a:r>
                      <a:r>
                        <a:rPr lang="zh-TW" altLang="en-US"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rPr>
                        <a:t>載入模型架構和預訓練參數</a:t>
                      </a:r>
                      <a:endParaRPr lang="en-US" altLang="zh-TW" sz="2400" b="1" dirty="0" smtClean="0">
                        <a:solidFill>
                          <a:schemeClr val="accent1">
                            <a:lumMod val="40000"/>
                            <a:lumOff val="60000"/>
                          </a:schemeClr>
                        </a:solidFill>
                        <a:latin typeface="微軟正黑體" panose="020B0604030504040204" pitchFamily="34" charset="-120"/>
                        <a:ea typeface="微軟正黑體" panose="020B0604030504040204" pitchFamily="34" charset="-120"/>
                      </a:endParaRPr>
                    </a:p>
                    <a:p>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resnet18</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models.resnet18(</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pretrained</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=True)</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p>
                    <a:p>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alexnet</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models.alexnet</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pretrained</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=True)</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endPar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endParaRPr>
                    </a:p>
                    <a:p>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vgg16</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b="1"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models.vgg16(</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pretrained</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=True)</a:t>
                      </a:r>
                      <a:endParaRPr lang="zh-TW" altLang="en-US" sz="2400" b="1" dirty="0">
                        <a:solidFill>
                          <a:schemeClr val="bg1"/>
                        </a:solidFill>
                        <a:latin typeface="微軟正黑體" panose="020B0604030504040204" pitchFamily="34" charset="-120"/>
                        <a:ea typeface="微軟正黑體" panose="020B0604030504040204" pitchFamily="34" charset="-120"/>
                      </a:endParaRPr>
                    </a:p>
                  </a:txBody>
                  <a:tcPr marL="10119" marR="10119" marT="5060" marB="5060">
                    <a:lnL w="9525"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290691744"/>
                  </a:ext>
                </a:extLst>
              </a:tr>
            </a:tbl>
          </a:graphicData>
        </a:graphic>
      </p:graphicFrame>
    </p:spTree>
    <p:extLst>
      <p:ext uri="{BB962C8B-B14F-4D97-AF65-F5344CB8AC3E}">
        <p14:creationId xmlns:p14="http://schemas.microsoft.com/office/powerpoint/2010/main" val="400144945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9" y="112649"/>
            <a:ext cx="6664840"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920317" y="128558"/>
              <a:ext cx="3444829" cy="631385"/>
            </a:xfrm>
            <a:prstGeom prst="rect">
              <a:avLst/>
            </a:prstGeom>
            <a:noFill/>
          </p:spPr>
          <p:txBody>
            <a:bodyPr wrap="square" rtlCol="0">
              <a:spAutoFit/>
            </a:bodyPr>
            <a:lstStyle/>
            <a:p>
              <a:r>
                <a:rPr lang="en-US" altLang="zh-TW" sz="2800" b="1" dirty="0" err="1">
                  <a:solidFill>
                    <a:schemeClr val="bg1"/>
                  </a:solidFill>
                  <a:latin typeface="微軟正黑體" panose="020B0604030504040204" pitchFamily="34" charset="-120"/>
                  <a:ea typeface="微軟正黑體" panose="020B0604030504040204" pitchFamily="34" charset="-120"/>
                </a:rPr>
                <a:t>PyTorch</a:t>
              </a:r>
              <a:r>
                <a:rPr lang="en-US" altLang="zh-TW" sz="2800" b="1" dirty="0">
                  <a:solidFill>
                    <a:schemeClr val="bg1"/>
                  </a:solidFill>
                  <a:latin typeface="微軟正黑體" panose="020B0604030504040204" pitchFamily="34" charset="-120"/>
                  <a:ea typeface="微軟正黑體" panose="020B0604030504040204" pitchFamily="34" charset="-120"/>
                </a:rPr>
                <a:t> </a:t>
              </a:r>
              <a:r>
                <a:rPr lang="zh-TW" altLang="en-US" sz="2800" b="1" dirty="0">
                  <a:solidFill>
                    <a:schemeClr val="bg1"/>
                  </a:solidFill>
                  <a:latin typeface="微軟正黑體" panose="020B0604030504040204" pitchFamily="34" charset="-120"/>
                  <a:ea typeface="微軟正黑體" panose="020B0604030504040204" pitchFamily="34" charset="-120"/>
                </a:rPr>
                <a:t>提供的預訓練模型</a:t>
              </a:r>
            </a:p>
          </p:txBody>
        </p:sp>
      </p:grpSp>
      <p:sp>
        <p:nvSpPr>
          <p:cNvPr id="2" name="矩形 1"/>
          <p:cNvSpPr/>
          <p:nvPr/>
        </p:nvSpPr>
        <p:spPr>
          <a:xfrm>
            <a:off x="209858" y="862777"/>
            <a:ext cx="11669976" cy="1569660"/>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預</a:t>
            </a:r>
            <a:r>
              <a:rPr lang="zh-TW" altLang="en-US" sz="2400" b="1" dirty="0">
                <a:latin typeface="微軟正黑體" panose="020B0604030504040204" pitchFamily="34" charset="-120"/>
                <a:ea typeface="微軟正黑體" panose="020B0604030504040204" pitchFamily="34" charset="-120"/>
              </a:rPr>
              <a:t>訓練模型都期望輸入圖像以相同的方式歸一化，即形狀為 </a:t>
            </a:r>
            <a:r>
              <a:rPr lang="en-US" altLang="zh-TW" sz="2400" b="1" dirty="0">
                <a:latin typeface="微軟正黑體" panose="020B0604030504040204" pitchFamily="34" charset="-120"/>
                <a:ea typeface="微軟正黑體" panose="020B0604030504040204" pitchFamily="34" charset="-120"/>
              </a:rPr>
              <a:t>(3 x H x W) </a:t>
            </a:r>
            <a:r>
              <a:rPr lang="zh-TW" altLang="en-US" sz="2400" b="1" dirty="0">
                <a:latin typeface="微軟正黑體" panose="020B0604030504040204" pitchFamily="34" charset="-120"/>
                <a:ea typeface="微軟正黑體" panose="020B0604030504040204" pitchFamily="34" charset="-120"/>
              </a:rPr>
              <a:t>的 </a:t>
            </a:r>
            <a:r>
              <a:rPr lang="en-US" altLang="zh-TW" sz="2400" b="1" dirty="0">
                <a:latin typeface="微軟正黑體" panose="020B0604030504040204" pitchFamily="34" charset="-120"/>
                <a:ea typeface="微軟正黑體" panose="020B0604030504040204" pitchFamily="34" charset="-120"/>
              </a:rPr>
              <a:t>3 </a:t>
            </a:r>
            <a:r>
              <a:rPr lang="zh-TW" altLang="en-US" sz="2400" b="1" dirty="0">
                <a:latin typeface="微軟正黑體" panose="020B0604030504040204" pitchFamily="34" charset="-120"/>
                <a:ea typeface="微軟正黑體" panose="020B0604030504040204" pitchFamily="34" charset="-120"/>
              </a:rPr>
              <a:t>通道 </a:t>
            </a:r>
            <a:r>
              <a:rPr lang="en-US" altLang="zh-TW" sz="2400" b="1" dirty="0">
                <a:latin typeface="微軟正黑體" panose="020B0604030504040204" pitchFamily="34" charset="-120"/>
                <a:ea typeface="微軟正黑體" panose="020B0604030504040204" pitchFamily="34" charset="-120"/>
              </a:rPr>
              <a:t>RGB </a:t>
            </a:r>
            <a:r>
              <a:rPr lang="zh-TW" altLang="en-US" sz="2400" b="1" dirty="0">
                <a:latin typeface="微軟正黑體" panose="020B0604030504040204" pitchFamily="34" charset="-120"/>
                <a:ea typeface="微軟正黑體" panose="020B0604030504040204" pitchFamily="34" charset="-120"/>
              </a:rPr>
              <a:t>圖像的小批量，其中 </a:t>
            </a:r>
            <a:r>
              <a:rPr lang="en-US" altLang="zh-TW" sz="2400" b="1" dirty="0">
                <a:latin typeface="微軟正黑體" panose="020B0604030504040204" pitchFamily="34" charset="-120"/>
                <a:ea typeface="微軟正黑體" panose="020B0604030504040204" pitchFamily="34" charset="-120"/>
              </a:rPr>
              <a:t>H </a:t>
            </a:r>
            <a:r>
              <a:rPr lang="zh-TW" altLang="en-US" sz="2400" b="1" dirty="0">
                <a:latin typeface="微軟正黑體" panose="020B0604030504040204" pitchFamily="34" charset="-120"/>
                <a:ea typeface="微軟正黑體" panose="020B0604030504040204" pitchFamily="34" charset="-120"/>
              </a:rPr>
              <a:t>和 </a:t>
            </a:r>
            <a:r>
              <a:rPr lang="en-US" altLang="zh-TW" sz="2400" b="1" dirty="0">
                <a:latin typeface="微軟正黑體" panose="020B0604030504040204" pitchFamily="34" charset="-120"/>
                <a:ea typeface="微軟正黑體" panose="020B0604030504040204" pitchFamily="34" charset="-120"/>
              </a:rPr>
              <a:t>W </a:t>
            </a:r>
            <a:r>
              <a:rPr lang="zh-TW" altLang="en-US" sz="2400" b="1" dirty="0">
                <a:latin typeface="微軟正黑體" panose="020B0604030504040204" pitchFamily="34" charset="-120"/>
                <a:ea typeface="微軟正黑體" panose="020B0604030504040204" pitchFamily="34" charset="-120"/>
              </a:rPr>
              <a:t>預計至少為 </a:t>
            </a:r>
            <a:r>
              <a:rPr lang="en-US" altLang="zh-TW" sz="2400" b="1" dirty="0">
                <a:latin typeface="微軟正黑體" panose="020B0604030504040204" pitchFamily="34" charset="-120"/>
                <a:ea typeface="微軟正黑體" panose="020B0604030504040204" pitchFamily="34" charset="-120"/>
              </a:rPr>
              <a:t>224</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lvl="0" indent="-342900" eaLnBrk="0" fontAlgn="base" hangingPunct="0">
              <a:spcBef>
                <a:spcPct val="0"/>
              </a:spcBef>
              <a:spcAft>
                <a:spcPct val="0"/>
              </a:spcAft>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rPr>
              <a:t>圖像</a:t>
            </a:r>
            <a:r>
              <a:rPr lang="zh-TW" altLang="en-US" sz="2400" b="1" dirty="0">
                <a:latin typeface="微軟正黑體" panose="020B0604030504040204" pitchFamily="34" charset="-120"/>
                <a:ea typeface="微軟正黑體" panose="020B0604030504040204" pitchFamily="34" charset="-120"/>
              </a:rPr>
              <a:t>必須加載到 </a:t>
            </a:r>
            <a:r>
              <a:rPr lang="en-US" altLang="zh-TW" sz="2400" b="1" dirty="0">
                <a:latin typeface="微軟正黑體" panose="020B0604030504040204" pitchFamily="34" charset="-120"/>
                <a:ea typeface="微軟正黑體" panose="020B0604030504040204" pitchFamily="34" charset="-120"/>
              </a:rPr>
              <a:t>[0, 1] </a:t>
            </a:r>
            <a:r>
              <a:rPr lang="zh-TW" altLang="en-US" sz="2400" b="1" dirty="0">
                <a:latin typeface="微軟正黑體" panose="020B0604030504040204" pitchFamily="34" charset="-120"/>
                <a:ea typeface="微軟正黑體" panose="020B0604030504040204" pitchFamily="34" charset="-120"/>
              </a:rPr>
              <a:t>的範圍內，然後使用 </a:t>
            </a:r>
            <a:r>
              <a:rPr lang="en-US" altLang="zh-TW" sz="2400" b="1" dirty="0">
                <a:latin typeface="微軟正黑體" panose="020B0604030504040204" pitchFamily="34" charset="-120"/>
                <a:ea typeface="微軟正黑體" panose="020B0604030504040204" pitchFamily="34" charset="-120"/>
              </a:rPr>
              <a:t>mean = [0.485, 0.456, 0.406] </a:t>
            </a:r>
            <a:r>
              <a:rPr lang="zh-TW" altLang="en-US" sz="2400" b="1" dirty="0">
                <a:latin typeface="微軟正黑體" panose="020B0604030504040204" pitchFamily="34" charset="-120"/>
                <a:ea typeface="微軟正黑體" panose="020B0604030504040204" pitchFamily="34" charset="-120"/>
              </a:rPr>
              <a:t>和 </a:t>
            </a:r>
            <a:r>
              <a:rPr lang="en-US" altLang="zh-TW" sz="2400" b="1" dirty="0" err="1">
                <a:latin typeface="微軟正黑體" panose="020B0604030504040204" pitchFamily="34" charset="-120"/>
                <a:ea typeface="微軟正黑體" panose="020B0604030504040204" pitchFamily="34" charset="-120"/>
              </a:rPr>
              <a:t>std</a:t>
            </a:r>
            <a:r>
              <a:rPr lang="en-US" altLang="zh-TW" sz="2400" b="1" dirty="0">
                <a:latin typeface="微軟正黑體" panose="020B0604030504040204" pitchFamily="34" charset="-120"/>
                <a:ea typeface="微軟正黑體" panose="020B0604030504040204" pitchFamily="34" charset="-120"/>
              </a:rPr>
              <a:t> = [0.229, 0.224, 0.225] </a:t>
            </a:r>
            <a:r>
              <a:rPr lang="zh-TW" altLang="en-US" sz="2400" b="1" dirty="0">
                <a:latin typeface="微軟正黑體" panose="020B0604030504040204" pitchFamily="34" charset="-120"/>
                <a:ea typeface="微軟正黑體" panose="020B0604030504040204" pitchFamily="34" charset="-120"/>
              </a:rPr>
              <a:t>進行歸一化。您可以使用以下轉換進行</a:t>
            </a:r>
            <a:r>
              <a:rPr lang="zh-TW" altLang="en-US" sz="2400" b="1" dirty="0" smtClean="0">
                <a:latin typeface="微軟正黑體" panose="020B0604030504040204" pitchFamily="34" charset="-120"/>
                <a:ea typeface="微軟正黑體" panose="020B0604030504040204" pitchFamily="34" charset="-120"/>
              </a:rPr>
              <a:t>標準化：</a:t>
            </a:r>
            <a:endParaRPr lang="en-US" altLang="zh-TW" sz="2400" b="1" dirty="0" smtClean="0">
              <a:latin typeface="微軟正黑體" panose="020B0604030504040204" pitchFamily="34" charset="-120"/>
              <a:ea typeface="微軟正黑體" panose="020B0604030504040204" pitchFamily="34" charset="-120"/>
            </a:endParaRPr>
          </a:p>
        </p:txBody>
      </p:sp>
      <p:graphicFrame>
        <p:nvGraphicFramePr>
          <p:cNvPr id="20" name="表格 19"/>
          <p:cNvGraphicFramePr>
            <a:graphicFrameLocks noGrp="1"/>
          </p:cNvGraphicFramePr>
          <p:nvPr>
            <p:extLst>
              <p:ext uri="{D42A27DB-BD31-4B8C-83A1-F6EECF244321}">
                <p14:modId xmlns:p14="http://schemas.microsoft.com/office/powerpoint/2010/main" val="2481164623"/>
              </p:ext>
            </p:extLst>
          </p:nvPr>
        </p:nvGraphicFramePr>
        <p:xfrm>
          <a:off x="563843" y="2790694"/>
          <a:ext cx="11064314" cy="1473160"/>
        </p:xfrm>
        <a:graphic>
          <a:graphicData uri="http://schemas.openxmlformats.org/drawingml/2006/table">
            <a:tbl>
              <a:tblPr/>
              <a:tblGrid>
                <a:gridCol w="395945">
                  <a:extLst>
                    <a:ext uri="{9D8B030D-6E8A-4147-A177-3AD203B41FA5}">
                      <a16:colId xmlns:a16="http://schemas.microsoft.com/office/drawing/2014/main" val="3183438575"/>
                    </a:ext>
                  </a:extLst>
                </a:gridCol>
                <a:gridCol w="10668369">
                  <a:extLst>
                    <a:ext uri="{9D8B030D-6E8A-4147-A177-3AD203B41FA5}">
                      <a16:colId xmlns:a16="http://schemas.microsoft.com/office/drawing/2014/main" val="1112374294"/>
                    </a:ext>
                  </a:extLst>
                </a:gridCol>
              </a:tblGrid>
              <a:tr h="1312112">
                <a:tc>
                  <a:txBody>
                    <a:bodyPr/>
                    <a:lstStyle/>
                    <a:p>
                      <a:pPr algn="ctr" fontAlgn="t"/>
                      <a:r>
                        <a:rPr lang="en-US" altLang="zh-TW" sz="2400" b="1" dirty="0" smtClean="0">
                          <a:solidFill>
                            <a:srgbClr val="C2C2C2"/>
                          </a:solidFill>
                          <a:effectLst/>
                          <a:latin typeface="微軟正黑體" panose="020B0604030504040204" pitchFamily="34" charset="-120"/>
                          <a:ea typeface="微軟正黑體" panose="020B0604030504040204" pitchFamily="34" charset="-120"/>
                        </a:rPr>
                        <a:t>1</a:t>
                      </a:r>
                    </a:p>
                    <a:p>
                      <a:pPr algn="ctr" fontAlgn="t"/>
                      <a:endParaRPr lang="en-US" altLang="zh-TW" sz="1200" dirty="0">
                        <a:solidFill>
                          <a:srgbClr val="C2C2C2"/>
                        </a:solidFill>
                        <a:effectLst/>
                        <a:latin typeface="inherit"/>
                      </a:endParaRPr>
                    </a:p>
                  </a:txBody>
                  <a:tcPr marL="10119" marR="10119" marT="5060" marB="5060">
                    <a:lnL>
                      <a:noFill/>
                    </a:lnL>
                    <a:lnR w="9525"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normalize</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transforms</a:t>
                      </a:r>
                      <a:r>
                        <a:rPr lang="en-US" altLang="zh-TW" sz="2400" b="1" kern="1200" dirty="0" err="1"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Normalize</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a:t>
                      </a:r>
                      <a:b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br>
                      <a:r>
                        <a:rPr lang="zh-TW" altLang="en-US" sz="2400" kern="1200" dirty="0" smtClean="0">
                          <a:solidFill>
                            <a:schemeClr val="bg1"/>
                          </a:solidFill>
                          <a:effectLst/>
                          <a:latin typeface="微軟正黑體" panose="020B0604030504040204" pitchFamily="34" charset="-120"/>
                          <a:ea typeface="微軟正黑體" panose="020B0604030504040204" pitchFamily="34" charset="-120"/>
                          <a:cs typeface="+mn-cs"/>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mean</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[0.485,</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0.456,</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0.406],</a:t>
                      </a:r>
                      <a:r>
                        <a:rPr lang="en-US" altLang="zh-TW" sz="2400" dirty="0" smtClean="0">
                          <a:solidFill>
                            <a:schemeClr val="bg1"/>
                          </a:solidFill>
                          <a:latin typeface="微軟正黑體" panose="020B0604030504040204" pitchFamily="34" charset="-120"/>
                          <a:ea typeface="微軟正黑體" panose="020B0604030504040204" pitchFamily="34" charset="-12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kern="1200" dirty="0" smtClean="0">
                          <a:solidFill>
                            <a:schemeClr val="bg1"/>
                          </a:solidFill>
                          <a:effectLst/>
                          <a:latin typeface="微軟正黑體" panose="020B0604030504040204" pitchFamily="34" charset="-120"/>
                          <a:ea typeface="微軟正黑體" panose="020B0604030504040204" pitchFamily="34" charset="-120"/>
                          <a:cs typeface="+mn-cs"/>
                        </a:rPr>
                        <a:t>          </a:t>
                      </a:r>
                      <a:r>
                        <a:rPr lang="en-US" altLang="zh-TW" sz="2400" kern="1200" dirty="0" err="1" smtClean="0">
                          <a:solidFill>
                            <a:schemeClr val="bg1"/>
                          </a:solidFill>
                          <a:effectLst/>
                          <a:latin typeface="微軟正黑體" panose="020B0604030504040204" pitchFamily="34" charset="-120"/>
                          <a:ea typeface="微軟正黑體" panose="020B0604030504040204" pitchFamily="34" charset="-120"/>
                          <a:cs typeface="+mn-cs"/>
                        </a:rPr>
                        <a:t>std</a:t>
                      </a:r>
                      <a:r>
                        <a:rPr lang="en-US" altLang="zh-TW" sz="2400" b="1" kern="1200" dirty="0" smtClean="0">
                          <a:solidFill>
                            <a:schemeClr val="bg1"/>
                          </a:solidFill>
                          <a:effectLst/>
                          <a:latin typeface="微軟正黑體" panose="020B0604030504040204" pitchFamily="34" charset="-120"/>
                          <a:ea typeface="微軟正黑體" panose="020B0604030504040204" pitchFamily="34" charset="-120"/>
                          <a:cs typeface="+mn-cs"/>
                        </a:rPr>
                        <a:t>=</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[0.229,</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0.224,</a:t>
                      </a:r>
                      <a:r>
                        <a:rPr lang="en-US" altLang="zh-TW" sz="2400" dirty="0" smtClean="0">
                          <a:solidFill>
                            <a:schemeClr val="bg1"/>
                          </a:solidFill>
                          <a:latin typeface="微軟正黑體" panose="020B0604030504040204" pitchFamily="34" charset="-120"/>
                          <a:ea typeface="微軟正黑體" panose="020B0604030504040204" pitchFamily="34" charset="-120"/>
                        </a:rPr>
                        <a:t> </a:t>
                      </a: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0.225]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smtClean="0">
                          <a:solidFill>
                            <a:schemeClr val="bg1"/>
                          </a:solidFill>
                          <a:effectLst/>
                          <a:latin typeface="微軟正黑體" panose="020B0604030504040204" pitchFamily="34" charset="-120"/>
                          <a:ea typeface="微軟正黑體" panose="020B0604030504040204" pitchFamily="34" charset="-120"/>
                          <a:cs typeface="+mn-cs"/>
                        </a:rPr>
                        <a:t>)</a:t>
                      </a:r>
                      <a:endParaRPr lang="zh-TW" altLang="en-US" sz="2400" b="1" dirty="0">
                        <a:solidFill>
                          <a:schemeClr val="bg1"/>
                        </a:solidFill>
                        <a:latin typeface="微軟正黑體" panose="020B0604030504040204" pitchFamily="34" charset="-120"/>
                        <a:ea typeface="微軟正黑體" panose="020B0604030504040204" pitchFamily="34" charset="-120"/>
                      </a:endParaRPr>
                    </a:p>
                  </a:txBody>
                  <a:tcPr marL="10119" marR="10119" marT="5060" marB="5060">
                    <a:lnL w="9525"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290691744"/>
                  </a:ext>
                </a:extLst>
              </a:tr>
            </a:tbl>
          </a:graphicData>
        </a:graphic>
      </p:graphicFrame>
    </p:spTree>
    <p:extLst>
      <p:ext uri="{BB962C8B-B14F-4D97-AF65-F5344CB8AC3E}">
        <p14:creationId xmlns:p14="http://schemas.microsoft.com/office/powerpoint/2010/main" val="5227277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104928" y="112649"/>
            <a:ext cx="7496021" cy="546574"/>
            <a:chOff x="104930" y="122092"/>
            <a:chExt cx="5021705" cy="659567"/>
          </a:xfrm>
        </p:grpSpPr>
        <p:sp>
          <p:nvSpPr>
            <p:cNvPr id="12" name="綵帶 (向上) 11"/>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79487" y="128558"/>
              <a:ext cx="3779244" cy="631385"/>
            </a:xfrm>
            <a:prstGeom prst="rect">
              <a:avLst/>
            </a:prstGeom>
            <a:no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人臉</a:t>
              </a:r>
              <a:r>
                <a:rPr lang="zh-TW" altLang="en-US" sz="2800" b="1" dirty="0" smtClean="0">
                  <a:solidFill>
                    <a:schemeClr val="bg1"/>
                  </a:solidFill>
                  <a:latin typeface="微軟正黑體" panose="020B0604030504040204" pitchFamily="34" charset="-120"/>
                  <a:ea typeface="微軟正黑體" panose="020B0604030504040204" pitchFamily="34" charset="-120"/>
                </a:rPr>
                <a:t>辨識</a:t>
              </a:r>
              <a:endParaRPr lang="en-US" altLang="zh-TW"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27569" y="910644"/>
            <a:ext cx="11752291" cy="830997"/>
          </a:xfrm>
          <a:prstGeom prst="rect">
            <a:avLst/>
          </a:prstGeom>
        </p:spPr>
        <p:txBody>
          <a:bodyPr wrap="square">
            <a:spAutoFit/>
          </a:bodyPr>
          <a:lstStyle/>
          <a:p>
            <a:pPr marL="342900" indent="-342900">
              <a:buFont typeface="Wingdings" panose="05000000000000000000" pitchFamily="2" charset="2"/>
              <a:buChar char="n"/>
            </a:pPr>
            <a:r>
              <a:rPr lang="zh-TW" altLang="en-US" sz="2400" b="1" dirty="0">
                <a:latin typeface="微軟正黑體" panose="020B0604030504040204" pitchFamily="34" charset="-120"/>
                <a:ea typeface="微軟正黑體" panose="020B0604030504040204" pitchFamily="34" charset="-120"/>
              </a:rPr>
              <a:t>人臉辨識的目標是確定一張人臉影像的身份，即這個人是誰，這是機器學習中的分類問題，人臉辨識主要分成兩個種類。</a:t>
            </a:r>
            <a:endParaRPr lang="en-US" altLang="zh-TW"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569895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圖片 8" descr="https://4.bp.blogspot.com/-xzrSKUW5B50/W6Rauxz5zqI/AAAAAAAACms/HyKBkGPY3GYaV4udPt0EvYV_noUaIMpIwCLcBGAs/s1600/light01.png"/>
          <p:cNvPicPr/>
          <p:nvPr/>
        </p:nvPicPr>
        <p:blipFill>
          <a:blip r:embed="rId2">
            <a:extLst>
              <a:ext uri="{28A0092B-C50C-407E-A947-70E740481C1C}">
                <a14:useLocalDpi xmlns:a14="http://schemas.microsoft.com/office/drawing/2010/main" val="0"/>
              </a:ext>
            </a:extLst>
          </a:blip>
          <a:srcRect/>
          <a:stretch>
            <a:fillRect/>
          </a:stretch>
        </p:blipFill>
        <p:spPr bwMode="auto">
          <a:xfrm>
            <a:off x="8646524" y="325911"/>
            <a:ext cx="2516676" cy="2354942"/>
          </a:xfrm>
          <a:prstGeom prst="rect">
            <a:avLst/>
          </a:prstGeom>
          <a:noFill/>
          <a:ln>
            <a:noFill/>
          </a:ln>
        </p:spPr>
      </p:pic>
      <p:grpSp>
        <p:nvGrpSpPr>
          <p:cNvPr id="8" name="群組 7"/>
          <p:cNvGrpSpPr/>
          <p:nvPr/>
        </p:nvGrpSpPr>
        <p:grpSpPr>
          <a:xfrm>
            <a:off x="104929" y="112649"/>
            <a:ext cx="6576426"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像素點的顏色資訊</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80108" y="837199"/>
            <a:ext cx="7583016" cy="4324261"/>
          </a:xfrm>
          <a:prstGeom prst="rect">
            <a:avLst/>
          </a:prstGeom>
        </p:spPr>
        <p:txBody>
          <a:bodyPr wrap="square">
            <a:spAutoFit/>
          </a:bodyPr>
          <a:lstStyle/>
          <a:p>
            <a:pPr marL="342900" lvl="0" indent="-342900">
              <a:spcAft>
                <a:spcPts val="0"/>
              </a:spcAft>
              <a:buSzPts val="2000"/>
              <a:buFont typeface="Wingdings" panose="05000000000000000000" pitchFamily="2" charset="2"/>
              <a:buChar char="n"/>
            </a:pPr>
            <a:r>
              <a:rPr lang="zh-TW" altLang="zh-TW" sz="2400" b="1" kern="100" dirty="0" smtClean="0">
                <a:latin typeface="Calibri" panose="020F0502020204030204" pitchFamily="34" charset="0"/>
                <a:ea typeface="微軟正黑體" panose="020B0604030504040204" pitchFamily="34" charset="-120"/>
                <a:cs typeface="Times New Roman" panose="02020603050405020304" pitchFamily="18" charset="0"/>
              </a:rPr>
              <a:t>如</a:t>
            </a:r>
            <a:r>
              <a:rPr lang="zh-TW" altLang="en-US" sz="2400" b="1" kern="100" dirty="0">
                <a:latin typeface="Calibri" panose="020F0502020204030204" pitchFamily="34" charset="0"/>
                <a:ea typeface="微軟正黑體" panose="020B0604030504040204" pitchFamily="34" charset="-120"/>
                <a:cs typeface="Times New Roman" panose="02020603050405020304" pitchFamily="18" charset="0"/>
              </a:rPr>
              <a:t>右上</a:t>
            </a:r>
            <a:r>
              <a:rPr lang="zh-TW" altLang="zh-TW" sz="2400" b="1" kern="100" dirty="0" smtClean="0">
                <a:latin typeface="Calibri" panose="020F0502020204030204" pitchFamily="34" charset="0"/>
                <a:ea typeface="微軟正黑體" panose="020B0604030504040204" pitchFamily="34" charset="-120"/>
                <a:cs typeface="Times New Roman" panose="02020603050405020304" pitchFamily="18" charset="0"/>
              </a:rPr>
              <a:t>圖</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，像素的顏色資料是根據人類肉眼接受照光</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R(</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紅色</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Red)</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G(</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綠色</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Green)</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B(</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藍色</a:t>
            </a:r>
            <a:r>
              <a:rPr lang="en-US" altLang="zh-TW" sz="2400" b="1" kern="100" dirty="0">
                <a:latin typeface="Calibri" panose="020F0502020204030204" pitchFamily="34" charset="0"/>
                <a:ea typeface="微軟正黑體" panose="020B0604030504040204" pitchFamily="34" charset="-120"/>
                <a:cs typeface="Times New Roman" panose="02020603050405020304" pitchFamily="18" charset="0"/>
              </a:rPr>
              <a:t>Blue)</a:t>
            </a:r>
            <a:r>
              <a:rPr lang="zh-TW" altLang="zh-TW" sz="2400" b="1" kern="100" dirty="0">
                <a:latin typeface="Calibri" panose="020F0502020204030204" pitchFamily="34" charset="0"/>
                <a:ea typeface="微軟正黑體" panose="020B0604030504040204" pitchFamily="34" charset="-120"/>
                <a:cs typeface="Times New Roman" panose="02020603050405020304" pitchFamily="18" charset="0"/>
              </a:rPr>
              <a:t>三色不同強度混合而成彩色</a:t>
            </a:r>
            <a:r>
              <a:rPr lang="zh-TW" altLang="zh-TW" sz="2400" b="1" kern="100" dirty="0" smtClean="0">
                <a:latin typeface="Calibri" panose="020F0502020204030204" pitchFamily="34" charset="0"/>
                <a:ea typeface="微軟正黑體" panose="020B0604030504040204" pitchFamily="34" charset="-120"/>
                <a:cs typeface="Times New Roman" panose="02020603050405020304" pitchFamily="18" charset="0"/>
              </a:rPr>
              <a:t>。</a:t>
            </a:r>
            <a:endParaRPr lang="en-US" altLang="zh-TW" sz="2400" b="1" kern="100" dirty="0" smtClean="0">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SzPts val="2000"/>
              <a:buFont typeface="Wingdings" panose="05000000000000000000" pitchFamily="2" charset="2"/>
              <a:buChar char="n"/>
            </a:pPr>
            <a:endParaRPr lang="en-US" altLang="zh-TW" sz="2400" b="1" kern="100" dirty="0" smtClean="0">
              <a:latin typeface="Calibri" panose="020F0502020204030204" pitchFamily="34" charset="0"/>
              <a:ea typeface="微軟正黑體" panose="020B0604030504040204" pitchFamily="34" charset="-120"/>
              <a:cs typeface="Times New Roman" panose="02020603050405020304" pitchFamily="18" charset="0"/>
            </a:endParaRPr>
          </a:p>
          <a:p>
            <a:pPr marL="342900" lvl="0" indent="-342900">
              <a:spcAft>
                <a:spcPts val="0"/>
              </a:spcAft>
              <a:buSzPts val="2000"/>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rPr>
              <a:t>人</a:t>
            </a:r>
            <a:r>
              <a:rPr lang="zh-TW" altLang="zh-TW" sz="2400" b="1" dirty="0">
                <a:latin typeface="微軟正黑體" panose="020B0604030504040204" pitchFamily="34" charset="-120"/>
                <a:ea typeface="微軟正黑體" panose="020B0604030504040204" pitchFamily="34" charset="-120"/>
              </a:rPr>
              <a:t>的眼睛對不同波長的顏色其敏感度並不相同，下右圖為人眼對光線刺激敏感度與光波長的關係圖</a:t>
            </a:r>
            <a:r>
              <a:rPr lang="zh-TW" altLang="zh-TW"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pPr marL="342900" lvl="0" indent="-342900">
              <a:spcAft>
                <a:spcPts val="0"/>
              </a:spcAft>
              <a:buSzPts val="2000"/>
              <a:buFont typeface="Wingdings" panose="05000000000000000000" pitchFamily="2" charset="2"/>
              <a:buChar char="n"/>
            </a:pPr>
            <a:endParaRPr lang="en-US" altLang="zh-TW" sz="2400" b="1" dirty="0">
              <a:latin typeface="微軟正黑體" panose="020B0604030504040204" pitchFamily="34" charset="-120"/>
              <a:ea typeface="微軟正黑體" panose="020B0604030504040204" pitchFamily="34" charset="-120"/>
            </a:endParaRPr>
          </a:p>
          <a:p>
            <a:pPr marL="342900" lvl="0" indent="-342900">
              <a:spcAft>
                <a:spcPts val="0"/>
              </a:spcAft>
              <a:buSzPts val="2000"/>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rPr>
              <a:t>相同</a:t>
            </a:r>
            <a:r>
              <a:rPr lang="zh-TW" altLang="zh-TW" sz="2400" b="1" dirty="0">
                <a:latin typeface="微軟正黑體" panose="020B0604030504040204" pitchFamily="34" charset="-120"/>
                <a:ea typeface="微軟正黑體" panose="020B0604030504040204" pitchFamily="34" charset="-120"/>
              </a:rPr>
              <a:t>強度的</a:t>
            </a:r>
            <a:r>
              <a:rPr lang="en-US" altLang="zh-TW" sz="2400" b="1" dirty="0">
                <a:latin typeface="微軟正黑體" panose="020B0604030504040204" pitchFamily="34" charset="-120"/>
                <a:ea typeface="微軟正黑體" panose="020B0604030504040204" pitchFamily="34" charset="-120"/>
              </a:rPr>
              <a:t>R</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G</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B</a:t>
            </a:r>
            <a:r>
              <a:rPr lang="zh-TW" altLang="zh-TW" sz="2400" b="1" dirty="0">
                <a:latin typeface="微軟正黑體" panose="020B0604030504040204" pitchFamily="34" charset="-120"/>
                <a:ea typeface="微軟正黑體" panose="020B0604030504040204" pitchFamily="34" charset="-120"/>
              </a:rPr>
              <a:t>光線，其敏感度比值約為</a:t>
            </a:r>
            <a:r>
              <a:rPr lang="en-US" altLang="zh-TW" sz="2400" b="1" dirty="0">
                <a:latin typeface="微軟正黑體" panose="020B0604030504040204" pitchFamily="34" charset="-120"/>
                <a:ea typeface="微軟正黑體" panose="020B0604030504040204" pitchFamily="34" charset="-120"/>
              </a:rPr>
              <a:t>0.213:0.715: 0.072</a:t>
            </a:r>
            <a:r>
              <a:rPr lang="zh-TW" altLang="zh-TW" sz="2400" b="1" dirty="0">
                <a:latin typeface="微軟正黑體" panose="020B0604030504040204" pitchFamily="34" charset="-120"/>
                <a:ea typeface="微軟正黑體" panose="020B0604030504040204" pitchFamily="34" charset="-120"/>
              </a:rPr>
              <a:t>，故將</a:t>
            </a:r>
            <a:r>
              <a:rPr lang="en-US" altLang="zh-TW" sz="2400" b="1" dirty="0">
                <a:latin typeface="微軟正黑體" panose="020B0604030504040204" pitchFamily="34" charset="-120"/>
                <a:ea typeface="微軟正黑體" panose="020B0604030504040204" pitchFamily="34" charset="-120"/>
              </a:rPr>
              <a:t>R</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G</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B</a:t>
            </a:r>
            <a:r>
              <a:rPr lang="zh-TW" altLang="zh-TW" sz="2400" b="1" dirty="0">
                <a:latin typeface="微軟正黑體" panose="020B0604030504040204" pitchFamily="34" charset="-120"/>
                <a:ea typeface="微軟正黑體" panose="020B0604030504040204" pitchFamily="34" charset="-120"/>
              </a:rPr>
              <a:t>的強度對敏感度比值取線性加權總合，可以得到眼睛受光刺激的程度，而將圖片轉為灰階圖片。</a:t>
            </a:r>
            <a:endParaRPr lang="zh-TW" altLang="zh-TW" sz="2400" dirty="0">
              <a:latin typeface="微軟正黑體" panose="020B0604030504040204" pitchFamily="34" charset="-120"/>
              <a:ea typeface="微軟正黑體" panose="020B0604030504040204" pitchFamily="34" charset="-120"/>
            </a:endParaRPr>
          </a:p>
          <a:p>
            <a:pPr marL="342900" lvl="0" indent="-342900">
              <a:spcAft>
                <a:spcPts val="0"/>
              </a:spcAft>
              <a:buSzPts val="2000"/>
              <a:buFont typeface="Wingdings" panose="05000000000000000000" pitchFamily="2" charset="2"/>
              <a:buChar char=""/>
            </a:pPr>
            <a:endPar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2" name="群組 11"/>
          <p:cNvGrpSpPr/>
          <p:nvPr/>
        </p:nvGrpSpPr>
        <p:grpSpPr>
          <a:xfrm>
            <a:off x="7956086" y="2702732"/>
            <a:ext cx="3897552" cy="3187611"/>
            <a:chOff x="0" y="93784"/>
            <a:chExt cx="3200400" cy="2684585"/>
          </a:xfrm>
        </p:grpSpPr>
        <p:pic>
          <p:nvPicPr>
            <p:cNvPr id="13" name="圖片 12" descr="6"/>
            <p:cNvPicPr>
              <a:picLocks noChangeAspect="1"/>
            </p:cNvPicPr>
            <p:nvPr/>
          </p:nvPicPr>
          <p:blipFill rotWithShape="1">
            <a:blip r:embed="rId3">
              <a:extLst>
                <a:ext uri="{28A0092B-C50C-407E-A947-70E740481C1C}">
                  <a14:useLocalDpi xmlns:a14="http://schemas.microsoft.com/office/drawing/2010/main" val="0"/>
                </a:ext>
              </a:extLst>
            </a:blip>
            <a:srcRect t="3412" r="3522" b="17"/>
            <a:stretch/>
          </p:blipFill>
          <p:spPr bwMode="auto">
            <a:xfrm>
              <a:off x="0" y="93784"/>
              <a:ext cx="3200400" cy="2654013"/>
            </a:xfrm>
            <a:prstGeom prst="rect">
              <a:avLst/>
            </a:prstGeom>
            <a:noFill/>
            <a:ln>
              <a:noFill/>
            </a:ln>
          </p:spPr>
        </p:pic>
        <p:sp>
          <p:nvSpPr>
            <p:cNvPr id="14" name="文字方塊 17"/>
            <p:cNvSpPr txBox="1"/>
            <p:nvPr/>
          </p:nvSpPr>
          <p:spPr>
            <a:xfrm>
              <a:off x="1312985" y="2491154"/>
              <a:ext cx="832338" cy="287215"/>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0"/>
                </a:spcAft>
              </a:pPr>
              <a:r>
                <a:rPr lang="zh-TW" sz="2400" b="1" dirty="0">
                  <a:effectLst/>
                  <a:latin typeface="新細明體" panose="02020500000000000000" pitchFamily="18" charset="-120"/>
                  <a:ea typeface="微軟正黑體" panose="020B0604030504040204" pitchFamily="34" charset="-120"/>
                  <a:cs typeface="新細明體" panose="02020500000000000000" pitchFamily="18" charset="-120"/>
                </a:rPr>
                <a:t>波長</a:t>
              </a:r>
              <a:r>
                <a:rPr lang="en-US" sz="2400" b="1" dirty="0">
                  <a:effectLst/>
                  <a:latin typeface="新細明體" panose="02020500000000000000" pitchFamily="18" charset="-120"/>
                  <a:ea typeface="微軟正黑體" panose="020B0604030504040204" pitchFamily="34" charset="-120"/>
                  <a:cs typeface="新細明體" panose="02020500000000000000" pitchFamily="18" charset="-120"/>
                </a:rPr>
                <a:t>(nm)</a:t>
              </a:r>
              <a:endParaRPr lang="zh-TW" sz="24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15" name="文字方塊 18"/>
            <p:cNvSpPr txBox="1"/>
            <p:nvPr/>
          </p:nvSpPr>
          <p:spPr>
            <a:xfrm>
              <a:off x="61937" y="949569"/>
              <a:ext cx="181708" cy="849923"/>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0"/>
                </a:spcAft>
              </a:pPr>
              <a:r>
                <a:rPr lang="zh-TW" sz="2400" b="1" dirty="0">
                  <a:effectLst/>
                  <a:latin typeface="新細明體" panose="02020500000000000000" pitchFamily="18" charset="-120"/>
                  <a:ea typeface="微軟正黑體" panose="020B0604030504040204" pitchFamily="34" charset="-120"/>
                  <a:cs typeface="新細明體" panose="02020500000000000000" pitchFamily="18" charset="-120"/>
                </a:rPr>
                <a:t>敏感度</a:t>
              </a:r>
              <a:endParaRPr lang="zh-TW" sz="24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grpSp>
    </p:spTree>
    <p:extLst>
      <p:ext uri="{BB962C8B-B14F-4D97-AF65-F5344CB8AC3E}">
        <p14:creationId xmlns:p14="http://schemas.microsoft.com/office/powerpoint/2010/main" val="243570229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圖片 12"/>
          <p:cNvPicPr/>
          <p:nvPr/>
        </p:nvPicPr>
        <p:blipFill>
          <a:blip r:embed="rId2">
            <a:extLst>
              <a:ext uri="{28A0092B-C50C-407E-A947-70E740481C1C}">
                <a14:useLocalDpi xmlns:a14="http://schemas.microsoft.com/office/drawing/2010/main" val="0"/>
              </a:ext>
            </a:extLst>
          </a:blip>
          <a:stretch>
            <a:fillRect/>
          </a:stretch>
        </p:blipFill>
        <p:spPr>
          <a:xfrm>
            <a:off x="8611795" y="3748167"/>
            <a:ext cx="2987720" cy="2240790"/>
          </a:xfrm>
          <a:prstGeom prst="rect">
            <a:avLst/>
          </a:prstGeom>
        </p:spPr>
      </p:pic>
      <p:pic>
        <p:nvPicPr>
          <p:cNvPr id="14" name="圖片 13"/>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83857" y="3748167"/>
            <a:ext cx="2987720" cy="2240790"/>
          </a:xfrm>
          <a:prstGeom prst="rect">
            <a:avLst/>
          </a:prstGeom>
        </p:spPr>
      </p:pic>
      <p:pic>
        <p:nvPicPr>
          <p:cNvPr id="15" name="圖片 14"/>
          <p:cNvPicPr/>
          <p:nvPr/>
        </p:nvPicPr>
        <p:blipFill>
          <a:blip r:embed="rId2">
            <a:biLevel thresh="50000"/>
            <a:extLst>
              <a:ext uri="{28A0092B-C50C-407E-A947-70E740481C1C}">
                <a14:useLocalDpi xmlns:a14="http://schemas.microsoft.com/office/drawing/2010/main" val="0"/>
              </a:ext>
            </a:extLst>
          </a:blip>
          <a:stretch>
            <a:fillRect/>
          </a:stretch>
        </p:blipFill>
        <p:spPr>
          <a:xfrm>
            <a:off x="1067925" y="3748167"/>
            <a:ext cx="2987720" cy="2240790"/>
          </a:xfrm>
          <a:prstGeom prst="rect">
            <a:avLst/>
          </a:prstGeom>
        </p:spPr>
      </p:pic>
      <p:grpSp>
        <p:nvGrpSpPr>
          <p:cNvPr id="9" name="群組 8"/>
          <p:cNvGrpSpPr/>
          <p:nvPr/>
        </p:nvGrpSpPr>
        <p:grpSpPr>
          <a:xfrm>
            <a:off x="104929" y="112649"/>
            <a:ext cx="4778928"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影像色彩的種類</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249382" y="823529"/>
            <a:ext cx="11585863" cy="2677656"/>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黑白：即一個像素只有黑或白兩種情形，因此只需要一個位元便可以表示一個像素的顏色資訊</a:t>
            </a:r>
            <a:r>
              <a:rPr lang="zh-TW" altLang="zh-TW" sz="2400" b="1" kern="1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kern="100"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endParaRPr lang="zh-TW" altLang="zh-TW" sz="2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灰階：還是黑白的，但由最黑到最白之間可有</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256</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種明亮度，每一個像素佔有的資料大小是一個位元組</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 (8</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個位元，</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1 byte) </a:t>
            </a:r>
            <a:r>
              <a:rPr lang="zh-TW" altLang="zh-TW" sz="2400" b="1" kern="1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kern="100"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endParaRPr lang="zh-TW" altLang="zh-TW" sz="2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全彩：最多可以有</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1677</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萬種顏色，每一個像素佔用</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個位元組</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 (24</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位元，</a:t>
            </a:r>
            <a:r>
              <a:rPr lang="en-US"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3 bytes) </a:t>
            </a:r>
            <a:r>
              <a:rPr lang="zh-TW" altLang="zh-TW" sz="2400" b="1" kern="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92935323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51296751"/>
              </p:ext>
            </p:extLst>
          </p:nvPr>
        </p:nvGraphicFramePr>
        <p:xfrm>
          <a:off x="290632" y="3716809"/>
          <a:ext cx="11595104" cy="2382520"/>
        </p:xfrm>
        <a:graphic>
          <a:graphicData uri="http://schemas.openxmlformats.org/drawingml/2006/table">
            <a:tbl>
              <a:tblPr firstRow="1" bandRow="1">
                <a:tableStyleId>{5C22544A-7EE6-4342-B048-85BDC9FD1C3A}</a:tableStyleId>
              </a:tblPr>
              <a:tblGrid>
                <a:gridCol w="2898776">
                  <a:extLst>
                    <a:ext uri="{9D8B030D-6E8A-4147-A177-3AD203B41FA5}">
                      <a16:colId xmlns:a16="http://schemas.microsoft.com/office/drawing/2014/main" val="1635432483"/>
                    </a:ext>
                  </a:extLst>
                </a:gridCol>
                <a:gridCol w="2898776">
                  <a:extLst>
                    <a:ext uri="{9D8B030D-6E8A-4147-A177-3AD203B41FA5}">
                      <a16:colId xmlns:a16="http://schemas.microsoft.com/office/drawing/2014/main" val="756274978"/>
                    </a:ext>
                  </a:extLst>
                </a:gridCol>
                <a:gridCol w="2898776">
                  <a:extLst>
                    <a:ext uri="{9D8B030D-6E8A-4147-A177-3AD203B41FA5}">
                      <a16:colId xmlns:a16="http://schemas.microsoft.com/office/drawing/2014/main" val="783048648"/>
                    </a:ext>
                  </a:extLst>
                </a:gridCol>
                <a:gridCol w="2898776">
                  <a:extLst>
                    <a:ext uri="{9D8B030D-6E8A-4147-A177-3AD203B41FA5}">
                      <a16:colId xmlns:a16="http://schemas.microsoft.com/office/drawing/2014/main" val="873555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smtClean="0">
                          <a:effectLst/>
                        </a:rPr>
                        <a:t>紅色</a:t>
                      </a:r>
                      <a:r>
                        <a:rPr lang="en-US" altLang="zh-TW" sz="1800" dirty="0" smtClean="0">
                          <a:effectLst/>
                        </a:rPr>
                        <a:t>(R)</a:t>
                      </a:r>
                      <a:r>
                        <a:rPr lang="zh-TW" altLang="zh-TW" sz="1800" dirty="0" smtClean="0">
                          <a:effectLst/>
                        </a:rPr>
                        <a:t>色頻圖</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smtClean="0">
                          <a:effectLst/>
                        </a:rPr>
                        <a:t>綠色</a:t>
                      </a:r>
                      <a:r>
                        <a:rPr lang="en-US" altLang="zh-TW" sz="1800" dirty="0" smtClean="0">
                          <a:effectLst/>
                        </a:rPr>
                        <a:t>(G)</a:t>
                      </a:r>
                      <a:r>
                        <a:rPr lang="zh-TW" altLang="zh-TW" sz="1800" dirty="0" smtClean="0">
                          <a:effectLst/>
                        </a:rPr>
                        <a:t>色頻圖</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smtClean="0">
                          <a:effectLst/>
                        </a:rPr>
                        <a:t>藍色</a:t>
                      </a:r>
                      <a:r>
                        <a:rPr lang="en-US" altLang="zh-TW" sz="1800" dirty="0" smtClean="0">
                          <a:effectLst/>
                        </a:rPr>
                        <a:t>(G)</a:t>
                      </a:r>
                      <a:r>
                        <a:rPr lang="zh-TW" altLang="zh-TW" sz="1800" dirty="0" smtClean="0">
                          <a:effectLst/>
                        </a:rPr>
                        <a:t>色頻圖</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smtClean="0">
                          <a:effectLst/>
                        </a:rPr>
                        <a:t>灰階圖</a:t>
                      </a:r>
                      <a:endParaRPr lang="zh-TW" altLang="zh-TW" sz="1000" dirty="0" smtClean="0">
                        <a:effectLst/>
                        <a:latin typeface="Calibri" panose="020F0502020204030204" pitchFamily="34" charset="0"/>
                        <a:ea typeface="新細明體" panose="02020500000000000000" pitchFamily="18" charset="-120"/>
                        <a:cs typeface="Times New Roman" panose="02020603050405020304" pitchFamily="18" charset="0"/>
                      </a:endParaRPr>
                    </a:p>
                  </a:txBody>
                  <a:tcPr/>
                </a:tc>
                <a:extLst>
                  <a:ext uri="{0D108BD9-81ED-4DB2-BD59-A6C34878D82A}">
                    <a16:rowId xmlns:a16="http://schemas.microsoft.com/office/drawing/2014/main" val="1555246949"/>
                  </a:ext>
                </a:extLst>
              </a:tr>
              <a:tr h="370840">
                <a:tc>
                  <a: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21060478"/>
                  </a:ext>
                </a:extLst>
              </a:tr>
            </a:tbl>
          </a:graphicData>
        </a:graphic>
      </p:graphicFrame>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圖片 12"/>
          <p:cNvPicPr/>
          <p:nvPr/>
        </p:nvPicPr>
        <p:blipFill>
          <a:blip r:embed="rId2">
            <a:extLst>
              <a:ext uri="{28A0092B-C50C-407E-A947-70E740481C1C}">
                <a14:useLocalDpi xmlns:a14="http://schemas.microsoft.com/office/drawing/2010/main" val="0"/>
              </a:ext>
            </a:extLst>
          </a:blip>
          <a:stretch>
            <a:fillRect/>
          </a:stretch>
        </p:blipFill>
        <p:spPr>
          <a:xfrm>
            <a:off x="8550539" y="894285"/>
            <a:ext cx="3377050" cy="2532787"/>
          </a:xfrm>
          <a:prstGeom prst="rect">
            <a:avLst/>
          </a:prstGeom>
        </p:spPr>
      </p:pic>
      <p:sp>
        <p:nvSpPr>
          <p:cNvPr id="8" name="Google Shape;355;p23"/>
          <p:cNvSpPr/>
          <p:nvPr/>
        </p:nvSpPr>
        <p:spPr>
          <a:xfrm>
            <a:off x="3560064" y="121354"/>
            <a:ext cx="7822144" cy="535167"/>
          </a:xfrm>
          <a:prstGeom prst="rect">
            <a:avLst/>
          </a:prstGeom>
          <a:solidFill>
            <a:schemeClr val="accent1"/>
          </a:solidFill>
          <a:ln w="12700" cap="flat" cmpd="sng">
            <a:solidFill>
              <a:srgbClr val="1B6179"/>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zh-TW" altLang="zh-TW" sz="2800" b="1" dirty="0">
                <a:solidFill>
                  <a:schemeClr val="bg1"/>
                </a:solidFill>
                <a:latin typeface="微軟正黑體" panose="020B0604030504040204" pitchFamily="34" charset="-120"/>
                <a:ea typeface="微軟正黑體" panose="020B0604030504040204" pitchFamily="34" charset="-120"/>
              </a:rPr>
              <a:t>解析全彩圖片的資料組成結構</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104931" y="121354"/>
            <a:ext cx="3455134" cy="569762"/>
            <a:chOff x="104930" y="121340"/>
            <a:chExt cx="5021705" cy="660319"/>
          </a:xfrm>
        </p:grpSpPr>
        <p:sp>
          <p:nvSpPr>
            <p:cNvPr id="10" name="綵帶 (向上) 9"/>
            <p:cNvSpPr/>
            <p:nvPr/>
          </p:nvSpPr>
          <p:spPr>
            <a:xfrm>
              <a:off x="104930" y="122092"/>
              <a:ext cx="5021705" cy="659567"/>
            </a:xfrm>
            <a:prstGeom prst="ribbon2">
              <a:avLst>
                <a:gd name="adj1" fmla="val 5303"/>
                <a:gd name="adj2" fmla="val 70628"/>
              </a:avLst>
            </a:prstGeom>
            <a:solidFill>
              <a:schemeClr val="accent2">
                <a:lumMod val="5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94477" y="121340"/>
              <a:ext cx="3642609" cy="606380"/>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實作</a:t>
              </a:r>
              <a:r>
                <a:rPr lang="en-US" altLang="zh-TW" sz="2800" b="1" dirty="0" smtClean="0">
                  <a:solidFill>
                    <a:schemeClr val="bg1"/>
                  </a:solidFill>
                  <a:latin typeface="微軟正黑體" panose="020B0604030504040204" pitchFamily="34" charset="-120"/>
                  <a:ea typeface="微軟正黑體" panose="020B0604030504040204" pitchFamily="34" charset="-120"/>
                </a:rPr>
                <a:t>5-1</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pic>
        <p:nvPicPr>
          <p:cNvPr id="8208" name="圖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87" y="4144888"/>
            <a:ext cx="2543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207" name="圖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341" y="4156835"/>
            <a:ext cx="2543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圖片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9495" y="4141300"/>
            <a:ext cx="2543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圖片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1319" y="4156835"/>
            <a:ext cx="2543175"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200890" y="894285"/>
            <a:ext cx="8184573" cy="2677656"/>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如右圖為檔名</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cat.png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為全彩點陣圖，將其像素和顏色資料載入</a:t>
            </a:r>
            <a:r>
              <a:rPr lang="en-US" altLang="zh-TW" sz="2400" b="1" dirty="0" err="1">
                <a:latin typeface="微軟正黑體" panose="020B0604030504040204" pitchFamily="34" charset="-120"/>
                <a:ea typeface="微軟正黑體" panose="020B0604030504040204" pitchFamily="34" charset="-120"/>
                <a:cs typeface="Times New Roman" panose="02020603050405020304" pitchFamily="18" charset="0"/>
              </a:rPr>
              <a:t>numpy</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 array</a:t>
            </a:r>
            <a:b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b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，解析其資料結構，包括高、寬的像素資料和</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R</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色頻的資料。</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將圖片的</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R</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三原色分離顯示。</a:t>
            </a:r>
            <a:endParaRPr lang="zh-TW" altLang="zh-TW" sz="24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利用人眼對</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R</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G</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三原色的敏感度，將圖片轉換為灰階圖案。</a:t>
            </a:r>
            <a:endParaRPr lang="zh-TW" altLang="zh-TW" sz="24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34488423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群組 8"/>
          <p:cNvGrpSpPr/>
          <p:nvPr/>
        </p:nvGrpSpPr>
        <p:grpSpPr>
          <a:xfrm>
            <a:off x="104929" y="112649"/>
            <a:ext cx="4778928"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影像處理的原理</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685879"/>
            <a:ext cx="11969307" cy="1938992"/>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影像的資料結構就是一個二維矩陣，影像處理</a:t>
            </a:r>
            <a:r>
              <a:rPr lang="zh-TW" altLang="en-US" sz="2400" b="1" dirty="0">
                <a:latin typeface="微軟正黑體" panose="020B0604030504040204" pitchFamily="34" charset="-120"/>
                <a:ea typeface="微軟正黑體" panose="020B0604030504040204" pitchFamily="34" charset="-120"/>
                <a:cs typeface="Times New Roman" panose="02020603050405020304" pitchFamily="18" charset="0"/>
              </a:rPr>
              <a:t>就是</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對這個矩陣內的像素資料進行改變。</a:t>
            </a:r>
            <a:endPar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buFont typeface="Wingdings" panose="05000000000000000000" pitchFamily="2" charset="2"/>
              <a:buChar char="l"/>
            </a:pP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特徵</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濾</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鏡</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：用</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一個</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二維的矩陣，用來跟原</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影像</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的局部或全部</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對應</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位置的像素做數學運算後，轉換出來一個新的影像。</a:t>
            </a:r>
          </a:p>
          <a:p>
            <a:pPr marL="800100" lvl="1" indent="-342900">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不同的濾鏡能萃取不同的影像特徵，例如下圖中我們分別利用</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Sobel</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濾波器萃取垂直邊緣特徵和水平邊緣特徵。</a:t>
            </a:r>
          </a:p>
        </p:txBody>
      </p:sp>
      <p:pic>
        <p:nvPicPr>
          <p:cNvPr id="12" name="圖片 11"/>
          <p:cNvPicPr/>
          <p:nvPr/>
        </p:nvPicPr>
        <p:blipFill rotWithShape="1">
          <a:blip r:embed="rId2">
            <a:extLst>
              <a:ext uri="{28A0092B-C50C-407E-A947-70E740481C1C}">
                <a14:useLocalDpi xmlns:a14="http://schemas.microsoft.com/office/drawing/2010/main" val="0"/>
              </a:ext>
            </a:extLst>
          </a:blip>
          <a:srcRect l="8686" b="9119"/>
          <a:stretch/>
        </p:blipFill>
        <p:spPr>
          <a:xfrm>
            <a:off x="902081" y="3260412"/>
            <a:ext cx="3184623" cy="2045655"/>
          </a:xfrm>
          <a:prstGeom prst="rect">
            <a:avLst/>
          </a:prstGeom>
        </p:spPr>
      </p:pic>
      <p:pic>
        <p:nvPicPr>
          <p:cNvPr id="13" name="圖片 12"/>
          <p:cNvPicPr/>
          <p:nvPr/>
        </p:nvPicPr>
        <p:blipFill rotWithShape="1">
          <a:blip r:embed="rId3">
            <a:extLst>
              <a:ext uri="{28A0092B-C50C-407E-A947-70E740481C1C}">
                <a14:useLocalDpi xmlns:a14="http://schemas.microsoft.com/office/drawing/2010/main" val="0"/>
              </a:ext>
            </a:extLst>
          </a:blip>
          <a:srcRect l="8664" b="9328"/>
          <a:stretch/>
        </p:blipFill>
        <p:spPr>
          <a:xfrm>
            <a:off x="8732751" y="2179084"/>
            <a:ext cx="3297894" cy="2104157"/>
          </a:xfrm>
          <a:prstGeom prst="rect">
            <a:avLst/>
          </a:prstGeom>
        </p:spPr>
      </p:pic>
      <p:pic>
        <p:nvPicPr>
          <p:cNvPr id="14" name="圖片 13"/>
          <p:cNvPicPr/>
          <p:nvPr/>
        </p:nvPicPr>
        <p:blipFill rotWithShape="1">
          <a:blip r:embed="rId4">
            <a:extLst>
              <a:ext uri="{28A0092B-C50C-407E-A947-70E740481C1C}">
                <a14:useLocalDpi xmlns:a14="http://schemas.microsoft.com/office/drawing/2010/main" val="0"/>
              </a:ext>
            </a:extLst>
          </a:blip>
          <a:srcRect l="8695" r="-1" b="9600"/>
          <a:stretch/>
        </p:blipFill>
        <p:spPr>
          <a:xfrm>
            <a:off x="8732751" y="4283240"/>
            <a:ext cx="3309538" cy="2105825"/>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386065" y="2220352"/>
                <a:ext cx="2363468" cy="10665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b="1" i="1">
                              <a:latin typeface="Cambria Math" panose="02040503050406030204" pitchFamily="18" charset="0"/>
                            </a:rPr>
                          </m:ctrlPr>
                        </m:dPr>
                        <m:e>
                          <m:m>
                            <m:mPr>
                              <m:mcs>
                                <m:mc>
                                  <m:mcPr>
                                    <m:count m:val="3"/>
                                    <m:mcJc m:val="center"/>
                                  </m:mcPr>
                                </m:mc>
                              </m:mcs>
                              <m:ctrlPr>
                                <a:rPr lang="zh-TW" altLang="en-US" sz="2400" b="1" i="1">
                                  <a:latin typeface="Cambria Math" panose="02040503050406030204" pitchFamily="18" charset="0"/>
                                </a:rPr>
                              </m:ctrlPr>
                            </m:mPr>
                            <m:mr>
                              <m:e>
                                <m:r>
                                  <a:rPr lang="zh-TW" altLang="en-US" sz="2400" b="1" i="1">
                                    <a:latin typeface="Cambria Math" panose="02040503050406030204" pitchFamily="18" charset="0"/>
                                  </a:rPr>
                                  <m:t>𝟏</m:t>
                                </m:r>
                              </m:e>
                              <m:e>
                                <m:r>
                                  <a:rPr lang="zh-TW" altLang="en-US" sz="2400" b="1" i="0">
                                    <a:latin typeface="Cambria Math" panose="02040503050406030204" pitchFamily="18" charset="0"/>
                                  </a:rPr>
                                  <m:t>𝟐</m:t>
                                </m:r>
                              </m:e>
                              <m:e>
                                <m:r>
                                  <a:rPr lang="zh-TW" altLang="en-US" sz="2400" b="1" i="0">
                                    <a:latin typeface="Cambria Math" panose="02040503050406030204" pitchFamily="18" charset="0"/>
                                  </a:rPr>
                                  <m:t>𝟏</m:t>
                                </m:r>
                              </m:e>
                            </m:mr>
                            <m:mr>
                              <m:e>
                                <m:r>
                                  <a:rPr lang="zh-TW" altLang="en-US" sz="2400" b="1" i="0">
                                    <a:latin typeface="Cambria Math" panose="02040503050406030204" pitchFamily="18" charset="0"/>
                                  </a:rPr>
                                  <m:t>𝟎</m:t>
                                </m:r>
                              </m:e>
                              <m:e>
                                <m:r>
                                  <a:rPr lang="zh-TW" altLang="en-US" sz="2400" b="1" i="0">
                                    <a:latin typeface="Cambria Math" panose="02040503050406030204" pitchFamily="18" charset="0"/>
                                  </a:rPr>
                                  <m:t>𝟎</m:t>
                                </m:r>
                              </m:e>
                              <m:e>
                                <m:r>
                                  <a:rPr lang="zh-TW" altLang="en-US" sz="2400" b="1" i="0">
                                    <a:latin typeface="Cambria Math" panose="02040503050406030204" pitchFamily="18" charset="0"/>
                                  </a:rPr>
                                  <m:t>𝟎</m:t>
                                </m:r>
                              </m:e>
                            </m:mr>
                            <m:mr>
                              <m:e>
                                <m:r>
                                  <a:rPr lang="zh-TW" altLang="en-US" sz="2400" b="1" i="0">
                                    <a:latin typeface="Cambria Math" panose="02040503050406030204" pitchFamily="18" charset="0"/>
                                  </a:rPr>
                                  <m:t>−</m:t>
                                </m:r>
                                <m:r>
                                  <a:rPr lang="zh-TW" altLang="en-US" sz="2400" b="1" i="0">
                                    <a:latin typeface="Cambria Math" panose="02040503050406030204" pitchFamily="18" charset="0"/>
                                  </a:rPr>
                                  <m:t>𝟏</m:t>
                                </m:r>
                              </m:e>
                              <m:e>
                                <m:r>
                                  <a:rPr lang="zh-TW" altLang="en-US" sz="2400" b="1" i="0">
                                    <a:latin typeface="Cambria Math" panose="02040503050406030204" pitchFamily="18" charset="0"/>
                                  </a:rPr>
                                  <m:t>−</m:t>
                                </m:r>
                                <m:r>
                                  <a:rPr lang="zh-TW" altLang="en-US" sz="2400" b="1" i="0">
                                    <a:latin typeface="Cambria Math" panose="02040503050406030204" pitchFamily="18" charset="0"/>
                                  </a:rPr>
                                  <m:t>𝟐</m:t>
                                </m:r>
                              </m:e>
                              <m:e>
                                <m:r>
                                  <a:rPr lang="zh-TW" altLang="en-US" sz="2400" b="1" i="0">
                                    <a:latin typeface="Cambria Math" panose="02040503050406030204" pitchFamily="18" charset="0"/>
                                  </a:rPr>
                                  <m:t>−</m:t>
                                </m:r>
                                <m:r>
                                  <a:rPr lang="zh-TW" altLang="en-US" sz="2400" b="1" i="0">
                                    <a:latin typeface="Cambria Math" panose="02040503050406030204" pitchFamily="18" charset="0"/>
                                  </a:rPr>
                                  <m:t>𝟏</m:t>
                                </m:r>
                              </m:e>
                            </m:mr>
                          </m:m>
                        </m:e>
                      </m:d>
                    </m:oMath>
                  </m:oMathPara>
                </a14:m>
                <a:endParaRPr lang="zh-TW" altLang="en-US" sz="2400" b="1" dirty="0">
                  <a:latin typeface="微軟正黑體" panose="020B0604030504040204" pitchFamily="34" charset="-120"/>
                  <a:ea typeface="微軟正黑體" panose="020B0604030504040204" pitchFamily="34" charset="-120"/>
                </a:endParaRPr>
              </a:p>
            </p:txBody>
          </p:sp>
        </mc:Choice>
        <mc:Fallback xmlns="">
          <p:sp>
            <p:nvSpPr>
              <p:cNvPr id="3" name="矩形 2"/>
              <p:cNvSpPr>
                <a:spLocks noRot="1" noChangeAspect="1" noMove="1" noResize="1" noEditPoints="1" noAdjustHandles="1" noChangeArrowheads="1" noChangeShapeType="1" noTextEdit="1"/>
              </p:cNvSpPr>
              <p:nvPr/>
            </p:nvSpPr>
            <p:spPr>
              <a:xfrm>
                <a:off x="5386065" y="2220352"/>
                <a:ext cx="2363468" cy="106657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91553" y="5305491"/>
                <a:ext cx="2039661" cy="1068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b="1" i="1">
                              <a:latin typeface="Cambria Math" panose="02040503050406030204" pitchFamily="18" charset="0"/>
                            </a:rPr>
                          </m:ctrlPr>
                        </m:dPr>
                        <m:e>
                          <m:m>
                            <m:mPr>
                              <m:mcs>
                                <m:mc>
                                  <m:mcPr>
                                    <m:count m:val="3"/>
                                    <m:mcJc m:val="center"/>
                                  </m:mcPr>
                                </m:mc>
                              </m:mcs>
                              <m:ctrlPr>
                                <a:rPr lang="zh-TW" altLang="en-US" sz="2400" b="1" i="1">
                                  <a:latin typeface="Cambria Math" panose="02040503050406030204" pitchFamily="18" charset="0"/>
                                </a:rPr>
                              </m:ctrlPr>
                            </m:mPr>
                            <m:mr>
                              <m:e>
                                <m:r>
                                  <a:rPr lang="zh-TW" altLang="en-US" sz="2400" b="1">
                                    <a:latin typeface="Cambria Math" panose="02040503050406030204" pitchFamily="18" charset="0"/>
                                  </a:rPr>
                                  <m:t> </m:t>
                                </m:r>
                                <m:r>
                                  <a:rPr lang="zh-TW" altLang="en-US" sz="2400" b="1" i="0">
                                    <a:latin typeface="Cambria Math" panose="02040503050406030204" pitchFamily="18" charset="0"/>
                                  </a:rPr>
                                  <m:t>𝟏</m:t>
                                </m:r>
                              </m:e>
                              <m:e>
                                <m:r>
                                  <a:rPr lang="zh-TW" altLang="en-US" sz="2400" b="1" i="0">
                                    <a:latin typeface="Cambria Math" panose="02040503050406030204" pitchFamily="18" charset="0"/>
                                  </a:rPr>
                                  <m:t> </m:t>
                                </m:r>
                                <m:r>
                                  <a:rPr lang="zh-TW" altLang="en-US" sz="2400" b="1" i="0">
                                    <a:latin typeface="Cambria Math" panose="02040503050406030204" pitchFamily="18" charset="0"/>
                                  </a:rPr>
                                  <m:t>𝟎</m:t>
                                </m:r>
                              </m:e>
                              <m:e>
                                <m:r>
                                  <a:rPr lang="zh-TW" altLang="en-US" sz="2400" b="1" i="0">
                                    <a:latin typeface="Cambria Math" panose="02040503050406030204" pitchFamily="18" charset="0"/>
                                  </a:rPr>
                                  <m:t>−</m:t>
                                </m:r>
                                <m:r>
                                  <a:rPr lang="zh-TW" altLang="en-US" sz="2400" b="1" i="0">
                                    <a:latin typeface="Cambria Math" panose="02040503050406030204" pitchFamily="18" charset="0"/>
                                  </a:rPr>
                                  <m:t>𝟏</m:t>
                                </m:r>
                              </m:e>
                            </m:mr>
                            <m:mr>
                              <m:e>
                                <m:r>
                                  <a:rPr lang="zh-TW" altLang="en-US" sz="2400" b="1" i="0">
                                    <a:latin typeface="Cambria Math" panose="02040503050406030204" pitchFamily="18" charset="0"/>
                                  </a:rPr>
                                  <m:t> </m:t>
                                </m:r>
                                <m:r>
                                  <a:rPr lang="zh-TW" altLang="en-US" sz="2400" b="1" i="0">
                                    <a:latin typeface="Cambria Math" panose="02040503050406030204" pitchFamily="18" charset="0"/>
                                  </a:rPr>
                                  <m:t>𝟐</m:t>
                                </m:r>
                              </m:e>
                              <m:e>
                                <m:r>
                                  <a:rPr lang="zh-TW" altLang="en-US" sz="2400" b="1" i="0">
                                    <a:latin typeface="Cambria Math" panose="02040503050406030204" pitchFamily="18" charset="0"/>
                                  </a:rPr>
                                  <m:t> </m:t>
                                </m:r>
                                <m:r>
                                  <a:rPr lang="zh-TW" altLang="en-US" sz="2400" b="1" i="0">
                                    <a:latin typeface="Cambria Math" panose="02040503050406030204" pitchFamily="18" charset="0"/>
                                  </a:rPr>
                                  <m:t>𝟎</m:t>
                                </m:r>
                              </m:e>
                              <m:e>
                                <m:r>
                                  <a:rPr lang="zh-TW" altLang="en-US" sz="2400" b="1" i="0">
                                    <a:latin typeface="Cambria Math" panose="02040503050406030204" pitchFamily="18" charset="0"/>
                                  </a:rPr>
                                  <m:t>−</m:t>
                                </m:r>
                                <m:r>
                                  <a:rPr lang="zh-TW" altLang="en-US" sz="2400" b="1" i="0">
                                    <a:latin typeface="Cambria Math" panose="02040503050406030204" pitchFamily="18" charset="0"/>
                                  </a:rPr>
                                  <m:t>𝟐</m:t>
                                </m:r>
                              </m:e>
                            </m:mr>
                            <m:mr>
                              <m:e>
                                <m:r>
                                  <a:rPr lang="zh-TW" altLang="en-US" sz="2400" b="1" i="0">
                                    <a:latin typeface="Cambria Math" panose="02040503050406030204" pitchFamily="18" charset="0"/>
                                  </a:rPr>
                                  <m:t> </m:t>
                                </m:r>
                                <m:r>
                                  <a:rPr lang="zh-TW" altLang="en-US" sz="2400" b="1" i="0">
                                    <a:latin typeface="Cambria Math" panose="02040503050406030204" pitchFamily="18" charset="0"/>
                                  </a:rPr>
                                  <m:t>𝟏</m:t>
                                </m:r>
                              </m:e>
                              <m:e>
                                <m:r>
                                  <a:rPr lang="zh-TW" altLang="en-US" sz="2400" b="1" i="0">
                                    <a:latin typeface="Cambria Math" panose="02040503050406030204" pitchFamily="18" charset="0"/>
                                  </a:rPr>
                                  <m:t> </m:t>
                                </m:r>
                                <m:r>
                                  <a:rPr lang="zh-TW" altLang="en-US" sz="2400" b="1" i="0">
                                    <a:latin typeface="Cambria Math" panose="02040503050406030204" pitchFamily="18" charset="0"/>
                                  </a:rPr>
                                  <m:t>𝟎</m:t>
                                </m:r>
                              </m:e>
                              <m:e>
                                <m:r>
                                  <a:rPr lang="zh-TW" altLang="en-US" sz="2400" b="1" i="0">
                                    <a:latin typeface="Cambria Math" panose="02040503050406030204" pitchFamily="18" charset="0"/>
                                  </a:rPr>
                                  <m:t>−</m:t>
                                </m:r>
                                <m:r>
                                  <a:rPr lang="zh-TW" altLang="en-US" sz="2400" b="1" i="0">
                                    <a:latin typeface="Cambria Math" panose="02040503050406030204" pitchFamily="18" charset="0"/>
                                  </a:rPr>
                                  <m:t>𝟏</m:t>
                                </m:r>
                              </m:e>
                            </m:mr>
                          </m:m>
                        </m:e>
                      </m:d>
                    </m:oMath>
                  </m:oMathPara>
                </a14:m>
                <a:endParaRPr lang="zh-TW" altLang="en-US" sz="2400" b="1" dirty="0">
                  <a:latin typeface="微軟正黑體" panose="020B0604030504040204" pitchFamily="34" charset="-120"/>
                  <a:ea typeface="微軟正黑體" panose="020B0604030504040204" pitchFamily="34" charset="-120"/>
                </a:endParaRPr>
              </a:p>
            </p:txBody>
          </p:sp>
        </mc:Choice>
        <mc:Fallback xmlns="">
          <p:sp>
            <p:nvSpPr>
              <p:cNvPr id="4" name="矩形 3"/>
              <p:cNvSpPr>
                <a:spLocks noRot="1" noChangeAspect="1" noMove="1" noResize="1" noEditPoints="1" noAdjustHandles="1" noChangeArrowheads="1" noChangeShapeType="1" noTextEdit="1"/>
              </p:cNvSpPr>
              <p:nvPr/>
            </p:nvSpPr>
            <p:spPr>
              <a:xfrm>
                <a:off x="5391553" y="5305491"/>
                <a:ext cx="2039661" cy="1068947"/>
              </a:xfrm>
              <a:prstGeom prst="rect">
                <a:avLst/>
              </a:prstGeom>
              <a:blipFill>
                <a:blip r:embed="rId8"/>
                <a:stretch>
                  <a:fillRect/>
                </a:stretch>
              </a:blipFill>
            </p:spPr>
            <p:txBody>
              <a:bodyPr/>
              <a:lstStyle/>
              <a:p>
                <a:r>
                  <a:rPr lang="zh-TW" altLang="en-US">
                    <a:noFill/>
                  </a:rPr>
                  <a:t> </a:t>
                </a:r>
              </a:p>
            </p:txBody>
          </p:sp>
        </mc:Fallback>
      </mc:AlternateContent>
      <p:sp>
        <p:nvSpPr>
          <p:cNvPr id="5" name="左大括弧 4"/>
          <p:cNvSpPr/>
          <p:nvPr/>
        </p:nvSpPr>
        <p:spPr>
          <a:xfrm>
            <a:off x="4234816" y="3576238"/>
            <a:ext cx="504362" cy="1488716"/>
          </a:xfrm>
          <a:prstGeom prst="leftBrace">
            <a:avLst>
              <a:gd name="adj1" fmla="val 45326"/>
              <a:gd name="adj2" fmla="val 50975"/>
            </a:avLst>
          </a:prstGeom>
          <a:ln w="1270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5" name="直線單箭頭接點 14"/>
          <p:cNvCxnSpPr/>
          <p:nvPr/>
        </p:nvCxnSpPr>
        <p:spPr>
          <a:xfrm>
            <a:off x="4739178" y="3576238"/>
            <a:ext cx="3848894" cy="0"/>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4739178" y="5064954"/>
            <a:ext cx="3848894" cy="0"/>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47969" y="3345405"/>
            <a:ext cx="2031325" cy="461665"/>
          </a:xfrm>
          <a:prstGeom prst="rect">
            <a:avLst/>
          </a:prstGeom>
          <a:solidFill>
            <a:schemeClr val="bg1"/>
          </a:solidFill>
          <a:ln>
            <a:solidFill>
              <a:srgbClr val="0070C0"/>
            </a:solidFill>
          </a:ln>
        </p:spPr>
        <p:txBody>
          <a:bodyPr wrap="none">
            <a:spAutoFit/>
          </a:bodyPr>
          <a:lstStyle/>
          <a:p>
            <a:r>
              <a:rPr lang="zh-TW" altLang="zh-TW" sz="2400" b="1" dirty="0">
                <a:solidFill>
                  <a:srgbClr val="0070C0"/>
                </a:solidFill>
                <a:ea typeface="微軟正黑體" panose="020B0604030504040204" pitchFamily="34" charset="-120"/>
                <a:cs typeface="新細明體" panose="02020500000000000000" pitchFamily="18" charset="-120"/>
              </a:rPr>
              <a:t>萃取水平邊緣</a:t>
            </a:r>
            <a:endParaRPr lang="zh-TW" altLang="en-US" sz="2400" dirty="0">
              <a:solidFill>
                <a:srgbClr val="0070C0"/>
              </a:solidFill>
            </a:endParaRPr>
          </a:p>
        </p:txBody>
      </p:sp>
      <p:sp>
        <p:nvSpPr>
          <p:cNvPr id="21" name="矩形 20"/>
          <p:cNvSpPr/>
          <p:nvPr/>
        </p:nvSpPr>
        <p:spPr>
          <a:xfrm>
            <a:off x="5547968" y="4856556"/>
            <a:ext cx="2031325" cy="461665"/>
          </a:xfrm>
          <a:prstGeom prst="rect">
            <a:avLst/>
          </a:prstGeom>
          <a:solidFill>
            <a:schemeClr val="bg1"/>
          </a:solidFill>
          <a:ln>
            <a:solidFill>
              <a:srgbClr val="0070C0"/>
            </a:solidFill>
          </a:ln>
        </p:spPr>
        <p:txBody>
          <a:bodyPr wrap="none">
            <a:spAutoFit/>
          </a:bodyPr>
          <a:lstStyle/>
          <a:p>
            <a:r>
              <a:rPr lang="zh-TW" altLang="zh-TW" sz="2400" b="1" dirty="0" smtClean="0">
                <a:solidFill>
                  <a:srgbClr val="0070C0"/>
                </a:solidFill>
                <a:ea typeface="微軟正黑體" panose="020B0604030504040204" pitchFamily="34" charset="-120"/>
                <a:cs typeface="新細明體" panose="02020500000000000000" pitchFamily="18" charset="-120"/>
              </a:rPr>
              <a:t>萃取</a:t>
            </a:r>
            <a:r>
              <a:rPr lang="zh-TW" altLang="en-US" sz="2400" b="1" dirty="0" smtClean="0">
                <a:solidFill>
                  <a:srgbClr val="0070C0"/>
                </a:solidFill>
                <a:ea typeface="微軟正黑體" panose="020B0604030504040204" pitchFamily="34" charset="-120"/>
                <a:cs typeface="新細明體" panose="02020500000000000000" pitchFamily="18" charset="-120"/>
              </a:rPr>
              <a:t>垂直</a:t>
            </a:r>
            <a:r>
              <a:rPr lang="zh-TW" altLang="zh-TW" sz="2400" b="1" dirty="0" smtClean="0">
                <a:solidFill>
                  <a:srgbClr val="0070C0"/>
                </a:solidFill>
                <a:ea typeface="微軟正黑體" panose="020B0604030504040204" pitchFamily="34" charset="-120"/>
                <a:cs typeface="新細明體" panose="02020500000000000000" pitchFamily="18" charset="-120"/>
              </a:rPr>
              <a:t>邊緣</a:t>
            </a:r>
            <a:endParaRPr lang="zh-TW" altLang="en-US" sz="2400" dirty="0">
              <a:solidFill>
                <a:srgbClr val="0070C0"/>
              </a:solidFill>
            </a:endParaRPr>
          </a:p>
        </p:txBody>
      </p:sp>
      <p:sp>
        <p:nvSpPr>
          <p:cNvPr id="19" name="矩形 18"/>
          <p:cNvSpPr/>
          <p:nvPr/>
        </p:nvSpPr>
        <p:spPr>
          <a:xfrm>
            <a:off x="5089351" y="2369752"/>
            <a:ext cx="458617" cy="830997"/>
          </a:xfrm>
          <a:prstGeom prst="rect">
            <a:avLst/>
          </a:prstGeom>
        </p:spPr>
        <p:txBody>
          <a:bodyPr wrap="square">
            <a:spAutoFit/>
          </a:bodyPr>
          <a:lstStyle/>
          <a:p>
            <a:r>
              <a:rPr lang="zh-TW"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濾</a:t>
            </a:r>
            <a:r>
              <a:rPr lang="en-US"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br>
            <a:r>
              <a:rPr lang="zh-TW" altLang="en-US"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鏡</a:t>
            </a:r>
            <a:endParaRPr lang="zh-TW" altLang="en-US" sz="2400" dirty="0">
              <a:solidFill>
                <a:schemeClr val="accent3">
                  <a:lumMod val="50000"/>
                </a:schemeClr>
              </a:solidFill>
            </a:endParaRPr>
          </a:p>
        </p:txBody>
      </p:sp>
      <p:sp>
        <p:nvSpPr>
          <p:cNvPr id="23" name="矩形 22"/>
          <p:cNvSpPr/>
          <p:nvPr/>
        </p:nvSpPr>
        <p:spPr>
          <a:xfrm>
            <a:off x="5089350" y="5475650"/>
            <a:ext cx="458617" cy="830997"/>
          </a:xfrm>
          <a:prstGeom prst="rect">
            <a:avLst/>
          </a:prstGeom>
        </p:spPr>
        <p:txBody>
          <a:bodyPr wrap="square">
            <a:spAutoFit/>
          </a:bodyPr>
          <a:lstStyle/>
          <a:p>
            <a:r>
              <a:rPr lang="zh-TW"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濾</a:t>
            </a:r>
            <a:r>
              <a:rPr lang="en-US"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br>
            <a:r>
              <a:rPr lang="zh-TW" altLang="en-US" sz="2400" b="1" dirty="0" smtClean="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鏡</a:t>
            </a:r>
            <a:endParaRPr lang="zh-TW" altLang="en-US" sz="2400" dirty="0">
              <a:solidFill>
                <a:schemeClr val="accent3">
                  <a:lumMod val="50000"/>
                </a:schemeClr>
              </a:solidFill>
            </a:endParaRPr>
          </a:p>
        </p:txBody>
      </p:sp>
    </p:spTree>
    <p:extLst>
      <p:ext uri="{BB962C8B-B14F-4D97-AF65-F5344CB8AC3E}">
        <p14:creationId xmlns:p14="http://schemas.microsoft.com/office/powerpoint/2010/main" val="4174444488"/>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0" name="Picture 4" descr="A Nobel Partnership: Hubel &amp; Wiesel – Harvard University Brain To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910" y="793750"/>
            <a:ext cx="4601832" cy="259089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9: Experimental setup for study of the visual cortex of cats (HUBEL; WIESEL, 19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910" y="3409950"/>
            <a:ext cx="4601832" cy="286802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104929" y="112649"/>
            <a:ext cx="4778928" cy="546574"/>
            <a:chOff x="104930" y="122092"/>
            <a:chExt cx="5021705" cy="659567"/>
          </a:xfrm>
        </p:grpSpPr>
        <p:sp>
          <p:nvSpPr>
            <p:cNvPr id="10" name="綵帶 (向上) 9"/>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影像辨識的原理</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104929" y="793750"/>
            <a:ext cx="6836198" cy="5262979"/>
          </a:xfrm>
          <a:prstGeom prst="rect">
            <a:avLst/>
          </a:prstGeom>
        </p:spPr>
        <p:txBody>
          <a:bodyPr wrap="square">
            <a:spAutoFit/>
          </a:bodyPr>
          <a:lstStyle/>
          <a:p>
            <a:pPr marL="342900" lvl="0" indent="-342900">
              <a:spcAft>
                <a:spcPts val="0"/>
              </a:spcAft>
              <a:buFont typeface="Wingdings" panose="05000000000000000000" pitchFamily="2" charset="2"/>
              <a:buChar char="n"/>
            </a:pP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Hubel</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Wiesel</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在研究動物大腦皮層的視覺神經元時發現：</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獲得</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1981</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諾貝爾獎</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p>
          <a:p>
            <a:pPr marL="342900" lvl="0" indent="-342900">
              <a:spcAft>
                <a:spcPts val="0"/>
              </a:spcAft>
              <a:buFont typeface="Wingdings" panose="05000000000000000000" pitchFamily="2" charset="2"/>
              <a:buChar char="n"/>
            </a:pP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每個視覺神經元只負責處理局部視覺信號，有的神經元對</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簡單</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圖像</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敏感</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例如橫條、轉角</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，有的對</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複雜</a:t>
            </a:r>
            <a:r>
              <a:rPr lang="zh-TW" altLang="en-US" sz="2400" b="1" dirty="0">
                <a:latin typeface="微軟正黑體" panose="020B0604030504040204" pitchFamily="34" charset="-120"/>
                <a:ea typeface="微軟正黑體" panose="020B0604030504040204" pitchFamily="34" charset="-120"/>
                <a:cs typeface="Times New Roman" panose="02020603050405020304" pitchFamily="18" charset="0"/>
              </a:rPr>
              <a:t>圖像</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敏感</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例如矩形、網狀</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而且處理複雜</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圖像的神經元</a:t>
            </a: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其</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輸入</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並不是原始圖像，而是來自處理簡單</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圖像的</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神經元的輸出</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endPar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endParaRPr>
          </a:p>
          <a:p>
            <a:pPr marL="800100" lvl="1" indent="-342900">
              <a:spcAft>
                <a:spcPts val="0"/>
              </a:spcAft>
              <a:buFont typeface="Wingdings" panose="05000000000000000000" pitchFamily="2" charset="2"/>
              <a:buChar char="l"/>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視覺神經元是有層次的，高層神經元會將低層神經元檢測到的訊息整理抽象出更複雜的特徵，然後交給更高層的神經元處理。</a:t>
            </a:r>
            <a:endPar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78087921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0" y="6389066"/>
            <a:ext cx="3872827" cy="400110"/>
          </a:xfrm>
          <a:prstGeom prst="rect">
            <a:avLst/>
          </a:prstGeom>
          <a:solidFill>
            <a:schemeClr val="bg1"/>
          </a:solidFill>
        </p:spPr>
        <p:txBody>
          <a:bodyPr wrap="square" rtlCol="0">
            <a:spAutoFit/>
          </a:bodyPr>
          <a:lstStyle/>
          <a:p>
            <a:r>
              <a:rPr lang="zh-TW" altLang="en-US" sz="2000" b="1" dirty="0">
                <a:solidFill>
                  <a:srgbClr val="0070C0"/>
                </a:solidFill>
                <a:latin typeface="微软雅黑" panose="020B0503020204020204" pitchFamily="34" charset="-122"/>
                <a:ea typeface="微软雅黑" panose="020B0503020204020204" pitchFamily="34" charset="-122"/>
              </a:rPr>
              <a:t>高雄女中新興科技區域推廣中心</a:t>
            </a:r>
            <a:endParaRPr lang="zh-TW" altLang="en-US" sz="2000" dirty="0">
              <a:solidFill>
                <a:srgbClr val="0070C0"/>
              </a:solidFill>
            </a:endParaRPr>
          </a:p>
        </p:txBody>
      </p:sp>
      <p:cxnSp>
        <p:nvCxnSpPr>
          <p:cNvPr id="6" name="直線接點 5"/>
          <p:cNvCxnSpPr/>
          <p:nvPr/>
        </p:nvCxnSpPr>
        <p:spPr>
          <a:xfrm>
            <a:off x="0" y="638906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群組 7"/>
          <p:cNvGrpSpPr/>
          <p:nvPr/>
        </p:nvGrpSpPr>
        <p:grpSpPr>
          <a:xfrm>
            <a:off x="104929" y="112649"/>
            <a:ext cx="4778928" cy="546574"/>
            <a:chOff x="104930" y="122092"/>
            <a:chExt cx="5021705" cy="659567"/>
          </a:xfrm>
        </p:grpSpPr>
        <p:sp>
          <p:nvSpPr>
            <p:cNvPr id="9" name="綵帶 (向上) 8"/>
            <p:cNvSpPr/>
            <p:nvPr/>
          </p:nvSpPr>
          <p:spPr>
            <a:xfrm>
              <a:off x="104930" y="122092"/>
              <a:ext cx="5021705" cy="659567"/>
            </a:xfrm>
            <a:prstGeom prst="ribbon2">
              <a:avLst>
                <a:gd name="adj1" fmla="val 5303"/>
                <a:gd name="adj2" fmla="val 7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79487" y="128558"/>
              <a:ext cx="3910755" cy="631385"/>
            </a:xfrm>
            <a:prstGeom prst="rect">
              <a:avLst/>
            </a:prstGeom>
            <a:noFill/>
          </p:spPr>
          <p:txBody>
            <a:bodyPr wrap="square" rtlCol="0">
              <a:spAutoFit/>
            </a:bodyPr>
            <a:lstStyle/>
            <a:p>
              <a:pPr algn="ctr"/>
              <a:r>
                <a:rPr lang="zh-TW" altLang="en-US" sz="2800" b="1" dirty="0" smtClean="0">
                  <a:solidFill>
                    <a:schemeClr val="bg1"/>
                  </a:solidFill>
                  <a:latin typeface="微軟正黑體" panose="020B0604030504040204" pitchFamily="34" charset="-120"/>
                  <a:ea typeface="微軟正黑體" panose="020B0604030504040204" pitchFamily="34" charset="-120"/>
                </a:rPr>
                <a:t>影像辨識的原理</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sp>
        <p:nvSpPr>
          <p:cNvPr id="2" name="矩形 1"/>
          <p:cNvSpPr/>
          <p:nvPr/>
        </p:nvSpPr>
        <p:spPr>
          <a:xfrm>
            <a:off x="230842" y="779318"/>
            <a:ext cx="11730316" cy="3785652"/>
          </a:xfrm>
          <a:prstGeom prst="rect">
            <a:avLst/>
          </a:prstGeom>
        </p:spPr>
        <p:txBody>
          <a:bodyPr wrap="square">
            <a:spAutoFit/>
          </a:bodyPr>
          <a:lstStyle/>
          <a:p>
            <a:pPr marL="342900" lvl="0" indent="-342900">
              <a:spcAft>
                <a:spcPts val="0"/>
              </a:spcAft>
              <a:buFont typeface="Wingdings" panose="05000000000000000000" pitchFamily="2" charset="2"/>
              <a:buChar char="n"/>
            </a:pP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仿照動物的圖像處理結構，類神經網路在圖片上要辨識出是否有某一個物件的影像，必須要設計幾個萃取該物件關鍵影像特徵的</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濾</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鏡</a:t>
            </a:r>
            <a:r>
              <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Feature Detector)</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由於</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物體的關鍵特徵，可能出現在影像的任何地方，故</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濾</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鏡</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以</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掃描的方式檢測整張影像的，標示關鍵特徵出現的位置和特徵符合程度</a:t>
            </a: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en-US" sz="2400" b="1" dirty="0" smtClean="0">
                <a:latin typeface="微軟正黑體" panose="020B0604030504040204" pitchFamily="34" charset="-120"/>
                <a:ea typeface="微軟正黑體" panose="020B0604030504040204" pitchFamily="34" charset="-120"/>
                <a:cs typeface="Times New Roman" panose="02020603050405020304" pitchFamily="18" charset="0"/>
              </a:rPr>
              <a:t>第一層的濾鏡只要找簡單的線條即可，慢慢地尋找由各種簡單線條所構成的複雜圖案，因此尋找關鍵特徵的動作會重複進行多次。</a:t>
            </a: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endParaRPr lang="en-US"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spcAft>
                <a:spcPts val="0"/>
              </a:spcAft>
              <a:buFont typeface="Wingdings" panose="05000000000000000000" pitchFamily="2" charset="2"/>
              <a:buChar char="n"/>
            </a:pPr>
            <a:r>
              <a:rPr lang="zh-TW" altLang="zh-TW" sz="2400" b="1" dirty="0" smtClean="0">
                <a:latin typeface="微軟正黑體" panose="020B0604030504040204" pitchFamily="34" charset="-120"/>
                <a:ea typeface="微軟正黑體" panose="020B0604030504040204" pitchFamily="34" charset="-120"/>
                <a:cs typeface="Times New Roman" panose="02020603050405020304" pitchFamily="18" charset="0"/>
              </a:rPr>
              <a:t>若</a:t>
            </a:r>
            <a:r>
              <a:rPr lang="zh-TW" altLang="zh-TW" sz="2400" b="1" dirty="0">
                <a:latin typeface="微軟正黑體" panose="020B0604030504040204" pitchFamily="34" charset="-120"/>
                <a:ea typeface="微軟正黑體" panose="020B0604030504040204" pitchFamily="34" charset="-120"/>
                <a:cs typeface="Times New Roman" panose="02020603050405020304" pitchFamily="18" charset="0"/>
              </a:rPr>
              <a:t>有累積足夠符合的關鍵特徵，用以判斷物件是否出現在影像中。</a:t>
            </a:r>
            <a:endParaRPr lang="zh-TW" altLang="zh-TW" sz="24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2269987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4">
      <a:dk1>
        <a:srgbClr val="000000"/>
      </a:dk1>
      <a:lt1>
        <a:srgbClr val="FFFFFF"/>
      </a:lt1>
      <a:dk2>
        <a:srgbClr val="333333"/>
      </a:dk2>
      <a:lt2>
        <a:srgbClr val="FFFFFF"/>
      </a:lt2>
      <a:accent1>
        <a:srgbClr val="2686A7"/>
      </a:accent1>
      <a:accent2>
        <a:srgbClr val="54BE71"/>
      </a:accent2>
      <a:accent3>
        <a:srgbClr val="8BC248"/>
      </a:accent3>
      <a:accent4>
        <a:srgbClr val="EF9527"/>
      </a:accent4>
      <a:accent5>
        <a:srgbClr val="ED423D"/>
      </a:accent5>
      <a:accent6>
        <a:srgbClr val="202F3E"/>
      </a:accent6>
      <a:hlink>
        <a:srgbClr val="0000FF"/>
      </a:hlink>
      <a:folHlink>
        <a:srgbClr val="800080"/>
      </a:folHlink>
    </a:clrScheme>
    <a:fontScheme name="Business">
      <a:majorFont>
        <a:latin typeface="Montserrat Semi Bold"/>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14122</TotalTime>
  <Words>5468</Words>
  <Application>Microsoft Office PowerPoint</Application>
  <PresentationFormat>寬螢幕</PresentationFormat>
  <Paragraphs>1564</Paragraphs>
  <Slides>38</Slides>
  <Notes>0</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52" baseType="lpstr">
      <vt:lpstr>inherit</vt:lpstr>
      <vt:lpstr>Lato</vt:lpstr>
      <vt:lpstr>微软雅黑</vt:lpstr>
      <vt:lpstr>Montserrat Semi Bold</vt:lpstr>
      <vt:lpstr>Noto Sans</vt:lpstr>
      <vt:lpstr>微軟正黑體</vt:lpstr>
      <vt:lpstr>新細明體</vt:lpstr>
      <vt:lpstr>Arial</vt:lpstr>
      <vt:lpstr>Calibri</vt:lpstr>
      <vt:lpstr>Cambria Math</vt:lpstr>
      <vt:lpstr>Times New Roman</vt:lpstr>
      <vt:lpstr>Wingdings</vt:lpstr>
      <vt:lpstr>Office Theme</vt:lpstr>
      <vt:lpstr>文件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USER</cp:lastModifiedBy>
  <cp:revision>215</cp:revision>
  <dcterms:created xsi:type="dcterms:W3CDTF">2018-05-05T03:43:01Z</dcterms:created>
  <dcterms:modified xsi:type="dcterms:W3CDTF">2022-11-07T11:56:48Z</dcterms:modified>
</cp:coreProperties>
</file>