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Poppins Bold" charset="1" panose="00000800000000000000"/>
      <p:regular r:id="rId12"/>
    </p:embeddedFont>
    <p:embeddedFont>
      <p:font typeface="Canva Sans Bold" charset="1" panose="020B0803030501040103"/>
      <p:regular r:id="rId13"/>
    </p:embeddedFont>
    <p:embeddedFont>
      <p:font typeface="Poppins"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107883">
            <a:off x="13406353" y="1845136"/>
            <a:ext cx="5720858" cy="5720858"/>
            <a:chOff x="0" y="0"/>
            <a:chExt cx="406400" cy="406400"/>
          </a:xfrm>
        </p:grpSpPr>
        <p:sp>
          <p:nvSpPr>
            <p:cNvPr name="Freeform 3" id="3"/>
            <p:cNvSpPr/>
            <p:nvPr/>
          </p:nvSpPr>
          <p:spPr>
            <a:xfrm flipH="false" flipV="false" rot="0">
              <a:off x="0" y="0"/>
              <a:ext cx="406400" cy="406400"/>
            </a:xfrm>
            <a:custGeom>
              <a:avLst/>
              <a:gdLst/>
              <a:ahLst/>
              <a:cxnLst/>
              <a:rect r="r" b="b" t="t" l="l"/>
              <a:pathLst>
                <a:path h="406400" w="406400">
                  <a:moveTo>
                    <a:pt x="0" y="0"/>
                  </a:moveTo>
                  <a:lnTo>
                    <a:pt x="203200" y="0"/>
                  </a:lnTo>
                  <a:lnTo>
                    <a:pt x="406400" y="203200"/>
                  </a:lnTo>
                  <a:lnTo>
                    <a:pt x="203200" y="406400"/>
                  </a:lnTo>
                  <a:lnTo>
                    <a:pt x="0" y="406400"/>
                  </a:lnTo>
                  <a:lnTo>
                    <a:pt x="203200" y="203200"/>
                  </a:lnTo>
                  <a:lnTo>
                    <a:pt x="0" y="0"/>
                  </a:lnTo>
                  <a:close/>
                </a:path>
              </a:pathLst>
            </a:custGeom>
            <a:solidFill>
              <a:srgbClr val="548CA8"/>
            </a:solidFill>
          </p:spPr>
        </p:sp>
        <p:sp>
          <p:nvSpPr>
            <p:cNvPr name="TextBox 4" id="4"/>
            <p:cNvSpPr txBox="true"/>
            <p:nvPr/>
          </p:nvSpPr>
          <p:spPr>
            <a:xfrm>
              <a:off x="177800" y="-38100"/>
              <a:ext cx="1524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10709334">
            <a:off x="12173884" y="995523"/>
            <a:ext cx="4094699" cy="4094699"/>
            <a:chOff x="0" y="0"/>
            <a:chExt cx="406400" cy="406400"/>
          </a:xfrm>
        </p:grpSpPr>
        <p:sp>
          <p:nvSpPr>
            <p:cNvPr name="Freeform 6" id="6"/>
            <p:cNvSpPr/>
            <p:nvPr/>
          </p:nvSpPr>
          <p:spPr>
            <a:xfrm flipH="false" flipV="false" rot="0">
              <a:off x="0" y="0"/>
              <a:ext cx="406400" cy="406400"/>
            </a:xfrm>
            <a:custGeom>
              <a:avLst/>
              <a:gdLst/>
              <a:ahLst/>
              <a:cxnLst/>
              <a:rect r="r" b="b" t="t" l="l"/>
              <a:pathLst>
                <a:path h="406400" w="406400">
                  <a:moveTo>
                    <a:pt x="0" y="0"/>
                  </a:moveTo>
                  <a:lnTo>
                    <a:pt x="203200" y="0"/>
                  </a:lnTo>
                  <a:lnTo>
                    <a:pt x="406400" y="203200"/>
                  </a:lnTo>
                  <a:lnTo>
                    <a:pt x="203200" y="406400"/>
                  </a:lnTo>
                  <a:lnTo>
                    <a:pt x="0" y="406400"/>
                  </a:lnTo>
                  <a:lnTo>
                    <a:pt x="203200" y="203200"/>
                  </a:lnTo>
                  <a:lnTo>
                    <a:pt x="0" y="0"/>
                  </a:lnTo>
                  <a:close/>
                </a:path>
              </a:pathLst>
            </a:custGeom>
            <a:solidFill>
              <a:srgbClr val="548CA8"/>
            </a:solidFill>
          </p:spPr>
        </p:sp>
        <p:sp>
          <p:nvSpPr>
            <p:cNvPr name="TextBox 7" id="7"/>
            <p:cNvSpPr txBox="true"/>
            <p:nvPr/>
          </p:nvSpPr>
          <p:spPr>
            <a:xfrm>
              <a:off x="177800" y="-38100"/>
              <a:ext cx="1524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5473912">
            <a:off x="-88989" y="-355270"/>
            <a:ext cx="2595032" cy="2595032"/>
          </a:xfrm>
          <a:custGeom>
            <a:avLst/>
            <a:gdLst/>
            <a:ahLst/>
            <a:cxnLst/>
            <a:rect r="r" b="b" t="t" l="l"/>
            <a:pathLst>
              <a:path h="2595032" w="2595032">
                <a:moveTo>
                  <a:pt x="0" y="0"/>
                </a:moveTo>
                <a:lnTo>
                  <a:pt x="2595032" y="0"/>
                </a:lnTo>
                <a:lnTo>
                  <a:pt x="2595032" y="2595032"/>
                </a:lnTo>
                <a:lnTo>
                  <a:pt x="0" y="25950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5479675">
            <a:off x="-268816" y="7818037"/>
            <a:ext cx="2595032" cy="2595032"/>
          </a:xfrm>
          <a:custGeom>
            <a:avLst/>
            <a:gdLst/>
            <a:ahLst/>
            <a:cxnLst/>
            <a:rect r="r" b="b" t="t" l="l"/>
            <a:pathLst>
              <a:path h="2595032" w="2595032">
                <a:moveTo>
                  <a:pt x="2595032" y="0"/>
                </a:moveTo>
                <a:lnTo>
                  <a:pt x="0" y="0"/>
                </a:lnTo>
                <a:lnTo>
                  <a:pt x="0" y="2595031"/>
                </a:lnTo>
                <a:lnTo>
                  <a:pt x="2595032" y="2595031"/>
                </a:lnTo>
                <a:lnTo>
                  <a:pt x="259503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0">
            <a:off x="15840302" y="7806408"/>
            <a:ext cx="2595032" cy="2595032"/>
          </a:xfrm>
          <a:custGeom>
            <a:avLst/>
            <a:gdLst/>
            <a:ahLst/>
            <a:cxnLst/>
            <a:rect r="r" b="b" t="t" l="l"/>
            <a:pathLst>
              <a:path h="2595032" w="2595032">
                <a:moveTo>
                  <a:pt x="2595032" y="0"/>
                </a:moveTo>
                <a:lnTo>
                  <a:pt x="0" y="0"/>
                </a:lnTo>
                <a:lnTo>
                  <a:pt x="0" y="2595032"/>
                </a:lnTo>
                <a:lnTo>
                  <a:pt x="2595032" y="2595032"/>
                </a:lnTo>
                <a:lnTo>
                  <a:pt x="259503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208527" y="2841848"/>
            <a:ext cx="13058431" cy="4352925"/>
          </a:xfrm>
          <a:prstGeom prst="rect">
            <a:avLst/>
          </a:prstGeom>
        </p:spPr>
        <p:txBody>
          <a:bodyPr anchor="t" rtlCol="false" tIns="0" lIns="0" bIns="0" rIns="0">
            <a:spAutoFit/>
          </a:bodyPr>
          <a:lstStyle/>
          <a:p>
            <a:pPr algn="l">
              <a:lnSpc>
                <a:spcPts val="8474"/>
              </a:lnSpc>
            </a:pPr>
            <a:r>
              <a:rPr lang="en-US" sz="7500" b="true">
                <a:solidFill>
                  <a:srgbClr val="548CA8"/>
                </a:solidFill>
                <a:latin typeface="Poppins Bold"/>
                <a:ea typeface="Poppins Bold"/>
                <a:cs typeface="Poppins Bold"/>
                <a:sym typeface="Poppins Bold"/>
              </a:rPr>
              <a:t>EXCHANGE AND</a:t>
            </a:r>
          </a:p>
          <a:p>
            <a:pPr algn="l">
              <a:lnSpc>
                <a:spcPts val="8474"/>
              </a:lnSpc>
            </a:pPr>
            <a:r>
              <a:rPr lang="en-US" sz="7500" b="true">
                <a:solidFill>
                  <a:srgbClr val="548CA8"/>
                </a:solidFill>
                <a:latin typeface="Poppins Bold"/>
                <a:ea typeface="Poppins Bold"/>
                <a:cs typeface="Poppins Bold"/>
                <a:sym typeface="Poppins Bold"/>
              </a:rPr>
              <a:t>ALGORITHMIC TRADING –</a:t>
            </a:r>
          </a:p>
          <a:p>
            <a:pPr algn="l">
              <a:lnSpc>
                <a:spcPts val="8474"/>
              </a:lnSpc>
            </a:pPr>
            <a:r>
              <a:rPr lang="en-US" sz="7500" b="true">
                <a:solidFill>
                  <a:srgbClr val="548CA8"/>
                </a:solidFill>
                <a:latin typeface="Poppins Bold"/>
                <a:ea typeface="Poppins Bold"/>
                <a:cs typeface="Poppins Bold"/>
                <a:sym typeface="Poppins Bold"/>
              </a:rPr>
              <a:t>PART 2: INTRADAY</a:t>
            </a:r>
          </a:p>
          <a:p>
            <a:pPr algn="l">
              <a:lnSpc>
                <a:spcPts val="8474"/>
              </a:lnSpc>
            </a:pPr>
            <a:r>
              <a:rPr lang="en-US" sz="7500" b="true">
                <a:solidFill>
                  <a:srgbClr val="548CA8"/>
                </a:solidFill>
                <a:latin typeface="Poppins Bold"/>
                <a:ea typeface="Poppins Bold"/>
                <a:cs typeface="Poppins Bold"/>
                <a:sym typeface="Poppins Bold"/>
              </a:rPr>
              <a:t>MARKET ANALYSIS</a:t>
            </a:r>
          </a:p>
        </p:txBody>
      </p:sp>
      <p:sp>
        <p:nvSpPr>
          <p:cNvPr name="TextBox 12" id="12"/>
          <p:cNvSpPr txBox="true"/>
          <p:nvPr/>
        </p:nvSpPr>
        <p:spPr>
          <a:xfrm rot="0">
            <a:off x="1849966" y="7699598"/>
            <a:ext cx="8724755" cy="542925"/>
          </a:xfrm>
          <a:prstGeom prst="rect">
            <a:avLst/>
          </a:prstGeom>
        </p:spPr>
        <p:txBody>
          <a:bodyPr anchor="t" rtlCol="false" tIns="0" lIns="0" bIns="0" rIns="0">
            <a:spAutoFit/>
          </a:bodyPr>
          <a:lstStyle/>
          <a:p>
            <a:pPr algn="l">
              <a:lnSpc>
                <a:spcPts val="4200"/>
              </a:lnSpc>
            </a:pPr>
            <a:r>
              <a:rPr lang="en-US" sz="3000" spc="240" b="true">
                <a:solidFill>
                  <a:srgbClr val="545454"/>
                </a:solidFill>
                <a:latin typeface="Poppins Bold"/>
                <a:ea typeface="Poppins Bold"/>
                <a:cs typeface="Poppins Bold"/>
                <a:sym typeface="Poppins Bold"/>
              </a:rPr>
              <a:t>Chow Chung Yan</a:t>
            </a:r>
          </a:p>
        </p:txBody>
      </p:sp>
      <p:sp>
        <p:nvSpPr>
          <p:cNvPr name="TextBox 13" id="13"/>
          <p:cNvSpPr txBox="true"/>
          <p:nvPr/>
        </p:nvSpPr>
        <p:spPr>
          <a:xfrm rot="0">
            <a:off x="1849966" y="2113786"/>
            <a:ext cx="4720826" cy="514350"/>
          </a:xfrm>
          <a:prstGeom prst="rect">
            <a:avLst/>
          </a:prstGeom>
        </p:spPr>
        <p:txBody>
          <a:bodyPr anchor="t" rtlCol="false" tIns="0" lIns="0" bIns="0" rIns="0">
            <a:spAutoFit/>
          </a:bodyPr>
          <a:lstStyle/>
          <a:p>
            <a:pPr algn="l">
              <a:lnSpc>
                <a:spcPts val="4200"/>
              </a:lnSpc>
            </a:pPr>
            <a:r>
              <a:rPr lang="en-US" b="true" sz="3000" spc="534">
                <a:solidFill>
                  <a:srgbClr val="545454"/>
                </a:solidFill>
                <a:latin typeface="Canva Sans Bold"/>
                <a:ea typeface="Canva Sans Bold"/>
                <a:cs typeface="Canva Sans Bold"/>
                <a:sym typeface="Canva Sans Bold"/>
              </a:rPr>
              <a:t>22/8/2025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sp>
        <p:nvSpPr>
          <p:cNvPr name="Freeform 2" id="2"/>
          <p:cNvSpPr/>
          <p:nvPr/>
        </p:nvSpPr>
        <p:spPr>
          <a:xfrm flipH="false" flipV="false" rot="0">
            <a:off x="-406909" y="8390017"/>
            <a:ext cx="2162425" cy="2162425"/>
          </a:xfrm>
          <a:custGeom>
            <a:avLst/>
            <a:gdLst/>
            <a:ahLst/>
            <a:cxnLst/>
            <a:rect r="r" b="b" t="t" l="l"/>
            <a:pathLst>
              <a:path h="2162425" w="2162425">
                <a:moveTo>
                  <a:pt x="0" y="0"/>
                </a:moveTo>
                <a:lnTo>
                  <a:pt x="2162424" y="0"/>
                </a:lnTo>
                <a:lnTo>
                  <a:pt x="2162424" y="2162424"/>
                </a:lnTo>
                <a:lnTo>
                  <a:pt x="0" y="21624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74303" y="478473"/>
            <a:ext cx="9676982" cy="1081405"/>
          </a:xfrm>
          <a:prstGeom prst="rect">
            <a:avLst/>
          </a:prstGeom>
        </p:spPr>
        <p:txBody>
          <a:bodyPr anchor="t" rtlCol="false" tIns="0" lIns="0" bIns="0" rIns="0">
            <a:spAutoFit/>
          </a:bodyPr>
          <a:lstStyle/>
          <a:p>
            <a:pPr algn="just">
              <a:lnSpc>
                <a:spcPts val="7909"/>
              </a:lnSpc>
            </a:pPr>
            <a:r>
              <a:rPr lang="en-US" b="true" sz="6999">
                <a:solidFill>
                  <a:srgbClr val="548CA8"/>
                </a:solidFill>
                <a:latin typeface="Poppins Bold"/>
                <a:ea typeface="Poppins Bold"/>
                <a:cs typeface="Poppins Bold"/>
                <a:sym typeface="Poppins Bold"/>
              </a:rPr>
              <a:t>COMPARISON SETUP</a:t>
            </a:r>
          </a:p>
        </p:txBody>
      </p:sp>
      <p:sp>
        <p:nvSpPr>
          <p:cNvPr name="TextBox 4" id="4"/>
          <p:cNvSpPr txBox="true"/>
          <p:nvPr/>
        </p:nvSpPr>
        <p:spPr>
          <a:xfrm rot="0">
            <a:off x="881719" y="2726799"/>
            <a:ext cx="16524562" cy="1073150"/>
          </a:xfrm>
          <a:prstGeom prst="rect">
            <a:avLst/>
          </a:prstGeom>
        </p:spPr>
        <p:txBody>
          <a:bodyPr anchor="t" rtlCol="false" tIns="0" lIns="0" bIns="0" rIns="0">
            <a:spAutoFit/>
          </a:bodyPr>
          <a:lstStyle/>
          <a:p>
            <a:pPr algn="l">
              <a:lnSpc>
                <a:spcPts val="2800"/>
              </a:lnSpc>
            </a:pPr>
            <a:r>
              <a:rPr lang="en-US" sz="2000">
                <a:solidFill>
                  <a:srgbClr val="000000"/>
                </a:solidFill>
                <a:latin typeface="Poppins"/>
                <a:ea typeface="Poppins"/>
                <a:cs typeface="Poppins"/>
                <a:sym typeface="Poppins"/>
              </a:rPr>
              <a:t>Simple data retreival</a:t>
            </a:r>
          </a:p>
          <a:p>
            <a:pPr algn="l">
              <a:lnSpc>
                <a:spcPts val="2800"/>
              </a:lnSpc>
            </a:pPr>
            <a:r>
              <a:rPr lang="en-US" sz="2000">
                <a:solidFill>
                  <a:srgbClr val="000000"/>
                </a:solidFill>
                <a:latin typeface="Poppins"/>
                <a:ea typeface="Poppins"/>
                <a:cs typeface="Poppins"/>
                <a:sym typeface="Poppins"/>
              </a:rPr>
              <a:t>Aggregate functions (e.g. max)</a:t>
            </a:r>
          </a:p>
          <a:p>
            <a:pPr algn="l">
              <a:lnSpc>
                <a:spcPts val="2800"/>
              </a:lnSpc>
            </a:pPr>
          </a:p>
        </p:txBody>
      </p:sp>
      <p:sp>
        <p:nvSpPr>
          <p:cNvPr name="TextBox 5" id="5"/>
          <p:cNvSpPr txBox="true"/>
          <p:nvPr/>
        </p:nvSpPr>
        <p:spPr>
          <a:xfrm rot="0">
            <a:off x="259481" y="5248239"/>
            <a:ext cx="3947102" cy="566436"/>
          </a:xfrm>
          <a:prstGeom prst="rect">
            <a:avLst/>
          </a:prstGeom>
        </p:spPr>
        <p:txBody>
          <a:bodyPr anchor="t" rtlCol="false" tIns="0" lIns="0" bIns="0" rIns="0">
            <a:spAutoFit/>
          </a:bodyPr>
          <a:lstStyle/>
          <a:p>
            <a:pPr algn="ctr">
              <a:lnSpc>
                <a:spcPts val="4479"/>
              </a:lnSpc>
            </a:pPr>
            <a:r>
              <a:rPr lang="en-US" sz="3199" b="true">
                <a:solidFill>
                  <a:srgbClr val="476072"/>
                </a:solidFill>
                <a:latin typeface="Poppins Bold"/>
                <a:ea typeface="Poppins Bold"/>
                <a:cs typeface="Poppins Bold"/>
                <a:sym typeface="Poppins Bold"/>
              </a:rPr>
              <a:t>3. Variables </a:t>
            </a:r>
          </a:p>
        </p:txBody>
      </p:sp>
      <p:sp>
        <p:nvSpPr>
          <p:cNvPr name="TextBox 6" id="6"/>
          <p:cNvSpPr txBox="true"/>
          <p:nvPr/>
        </p:nvSpPr>
        <p:spPr>
          <a:xfrm rot="0">
            <a:off x="498817" y="2093688"/>
            <a:ext cx="5869906" cy="566436"/>
          </a:xfrm>
          <a:prstGeom prst="rect">
            <a:avLst/>
          </a:prstGeom>
        </p:spPr>
        <p:txBody>
          <a:bodyPr anchor="t" rtlCol="false" tIns="0" lIns="0" bIns="0" rIns="0">
            <a:spAutoFit/>
          </a:bodyPr>
          <a:lstStyle/>
          <a:p>
            <a:pPr algn="ctr">
              <a:lnSpc>
                <a:spcPts val="4479"/>
              </a:lnSpc>
            </a:pPr>
            <a:r>
              <a:rPr lang="en-US" sz="3199" b="true">
                <a:solidFill>
                  <a:srgbClr val="476072"/>
                </a:solidFill>
                <a:latin typeface="Poppins Bold"/>
                <a:ea typeface="Poppins Bold"/>
                <a:cs typeface="Poppins Bold"/>
                <a:sym typeface="Poppins Bold"/>
              </a:rPr>
              <a:t>1. Measurement metrics</a:t>
            </a:r>
          </a:p>
        </p:txBody>
      </p:sp>
      <p:sp>
        <p:nvSpPr>
          <p:cNvPr name="TextBox 7" id="7"/>
          <p:cNvSpPr txBox="true"/>
          <p:nvPr/>
        </p:nvSpPr>
        <p:spPr>
          <a:xfrm rot="0">
            <a:off x="734738" y="5882503"/>
            <a:ext cx="16524562" cy="720725"/>
          </a:xfrm>
          <a:prstGeom prst="rect">
            <a:avLst/>
          </a:prstGeom>
        </p:spPr>
        <p:txBody>
          <a:bodyPr anchor="t" rtlCol="false" tIns="0" lIns="0" bIns="0" rIns="0">
            <a:spAutoFit/>
          </a:bodyPr>
          <a:lstStyle/>
          <a:p>
            <a:pPr algn="l">
              <a:lnSpc>
                <a:spcPts val="2800"/>
              </a:lnSpc>
            </a:pPr>
            <a:r>
              <a:rPr lang="en-US" sz="2000">
                <a:solidFill>
                  <a:srgbClr val="000000"/>
                </a:solidFill>
                <a:latin typeface="Poppins"/>
                <a:ea typeface="Poppins"/>
                <a:cs typeface="Poppins"/>
                <a:sym typeface="Poppins"/>
              </a:rPr>
              <a:t>Volume of data extracted/ queried (Default: 1 ticker, 1 field for 1 day)</a:t>
            </a:r>
          </a:p>
          <a:p>
            <a:pPr algn="l">
              <a:lnSpc>
                <a:spcPts val="2800"/>
              </a:lnSpc>
            </a:pPr>
            <a:r>
              <a:rPr lang="en-US" sz="2000">
                <a:solidFill>
                  <a:srgbClr val="000000"/>
                </a:solidFill>
                <a:latin typeface="Poppins"/>
                <a:ea typeface="Poppins"/>
                <a:cs typeface="Poppins"/>
                <a:sym typeface="Poppins"/>
              </a:rPr>
              <a:t>Number of concurrent users (Default: 1 )</a:t>
            </a:r>
          </a:p>
        </p:txBody>
      </p:sp>
      <p:sp>
        <p:nvSpPr>
          <p:cNvPr name="TextBox 8" id="8"/>
          <p:cNvSpPr txBox="true"/>
          <p:nvPr/>
        </p:nvSpPr>
        <p:spPr>
          <a:xfrm rot="0">
            <a:off x="734738" y="6898503"/>
            <a:ext cx="4336985" cy="566436"/>
          </a:xfrm>
          <a:prstGeom prst="rect">
            <a:avLst/>
          </a:prstGeom>
        </p:spPr>
        <p:txBody>
          <a:bodyPr anchor="t" rtlCol="false" tIns="0" lIns="0" bIns="0" rIns="0">
            <a:spAutoFit/>
          </a:bodyPr>
          <a:lstStyle/>
          <a:p>
            <a:pPr algn="ctr">
              <a:lnSpc>
                <a:spcPts val="4479"/>
              </a:lnSpc>
            </a:pPr>
            <a:r>
              <a:rPr lang="en-US" sz="3199" b="true">
                <a:solidFill>
                  <a:srgbClr val="476072"/>
                </a:solidFill>
                <a:latin typeface="Poppins Bold"/>
                <a:ea typeface="Poppins Bold"/>
                <a:cs typeface="Poppins Bold"/>
                <a:sym typeface="Poppins Bold"/>
              </a:rPr>
              <a:t>4. Constant setup</a:t>
            </a:r>
          </a:p>
        </p:txBody>
      </p:sp>
      <p:sp>
        <p:nvSpPr>
          <p:cNvPr name="TextBox 9" id="9"/>
          <p:cNvSpPr txBox="true"/>
          <p:nvPr/>
        </p:nvSpPr>
        <p:spPr>
          <a:xfrm rot="0">
            <a:off x="734738" y="7626864"/>
            <a:ext cx="16524562" cy="720725"/>
          </a:xfrm>
          <a:prstGeom prst="rect">
            <a:avLst/>
          </a:prstGeom>
        </p:spPr>
        <p:txBody>
          <a:bodyPr anchor="t" rtlCol="false" tIns="0" lIns="0" bIns="0" rIns="0">
            <a:spAutoFit/>
          </a:bodyPr>
          <a:lstStyle/>
          <a:p>
            <a:pPr algn="l">
              <a:lnSpc>
                <a:spcPts val="2800"/>
              </a:lnSpc>
            </a:pPr>
            <a:r>
              <a:rPr lang="en-US" sz="2000">
                <a:solidFill>
                  <a:srgbClr val="000000"/>
                </a:solidFill>
                <a:latin typeface="Poppins"/>
                <a:ea typeface="Poppins"/>
                <a:cs typeface="Poppins"/>
                <a:sym typeface="Poppins"/>
              </a:rPr>
              <a:t>Locally hosted database</a:t>
            </a:r>
          </a:p>
          <a:p>
            <a:pPr algn="l">
              <a:lnSpc>
                <a:spcPts val="2800"/>
              </a:lnSpc>
            </a:pPr>
            <a:r>
              <a:rPr lang="en-US" sz="2000">
                <a:solidFill>
                  <a:srgbClr val="000000"/>
                </a:solidFill>
                <a:latin typeface="Poppins"/>
                <a:ea typeface="Poppins"/>
                <a:cs typeface="Poppins"/>
                <a:sym typeface="Poppins"/>
              </a:rPr>
              <a:t>No other caching or optimizations</a:t>
            </a:r>
          </a:p>
        </p:txBody>
      </p:sp>
      <p:sp>
        <p:nvSpPr>
          <p:cNvPr name="TextBox 10" id="10"/>
          <p:cNvSpPr txBox="true"/>
          <p:nvPr/>
        </p:nvSpPr>
        <p:spPr>
          <a:xfrm rot="0">
            <a:off x="929680" y="3713428"/>
            <a:ext cx="3947102" cy="566436"/>
          </a:xfrm>
          <a:prstGeom prst="rect">
            <a:avLst/>
          </a:prstGeom>
        </p:spPr>
        <p:txBody>
          <a:bodyPr anchor="t" rtlCol="false" tIns="0" lIns="0" bIns="0" rIns="0">
            <a:spAutoFit/>
          </a:bodyPr>
          <a:lstStyle/>
          <a:p>
            <a:pPr algn="ctr">
              <a:lnSpc>
                <a:spcPts val="4479"/>
              </a:lnSpc>
            </a:pPr>
            <a:r>
              <a:rPr lang="en-US" sz="3199" b="true">
                <a:solidFill>
                  <a:srgbClr val="476072"/>
                </a:solidFill>
                <a:latin typeface="Poppins Bold"/>
                <a:ea typeface="Poppins Bold"/>
                <a:cs typeface="Poppins Bold"/>
                <a:sym typeface="Poppins Bold"/>
              </a:rPr>
              <a:t>2. Key comparison</a:t>
            </a:r>
          </a:p>
        </p:txBody>
      </p:sp>
      <p:sp>
        <p:nvSpPr>
          <p:cNvPr name="TextBox 11" id="11"/>
          <p:cNvSpPr txBox="true"/>
          <p:nvPr/>
        </p:nvSpPr>
        <p:spPr>
          <a:xfrm rot="0">
            <a:off x="734738" y="4589426"/>
            <a:ext cx="8262281" cy="368300"/>
          </a:xfrm>
          <a:prstGeom prst="rect">
            <a:avLst/>
          </a:prstGeom>
        </p:spPr>
        <p:txBody>
          <a:bodyPr anchor="t" rtlCol="false" tIns="0" lIns="0" bIns="0" rIns="0">
            <a:spAutoFit/>
          </a:bodyPr>
          <a:lstStyle/>
          <a:p>
            <a:pPr algn="l">
              <a:lnSpc>
                <a:spcPts val="2800"/>
              </a:lnSpc>
            </a:pPr>
            <a:r>
              <a:rPr lang="en-US" sz="2000">
                <a:solidFill>
                  <a:srgbClr val="000000"/>
                </a:solidFill>
                <a:latin typeface="Poppins"/>
                <a:ea typeface="Poppins"/>
                <a:cs typeface="Poppins"/>
                <a:sym typeface="Poppins"/>
              </a:rPr>
              <a:t>TimeScale DB (with SQLAlchemy) vs MongDB (with pymongo)</a:t>
            </a:r>
          </a:p>
        </p:txBody>
      </p:sp>
      <p:sp>
        <p:nvSpPr>
          <p:cNvPr name="TextBox 12" id="12"/>
          <p:cNvSpPr txBox="true"/>
          <p:nvPr/>
        </p:nvSpPr>
        <p:spPr>
          <a:xfrm rot="0">
            <a:off x="7255300" y="5356832"/>
            <a:ext cx="10004000" cy="368300"/>
          </a:xfrm>
          <a:prstGeom prst="rect">
            <a:avLst/>
          </a:prstGeom>
        </p:spPr>
        <p:txBody>
          <a:bodyPr anchor="t" rtlCol="false" tIns="0" lIns="0" bIns="0" rIns="0">
            <a:spAutoFit/>
          </a:bodyPr>
          <a:lstStyle/>
          <a:p>
            <a:pPr algn="l">
              <a:lnSpc>
                <a:spcPts val="2800"/>
              </a:lnSpc>
            </a:pPr>
            <a:r>
              <a:rPr lang="en-US" sz="2000">
                <a:solidFill>
                  <a:srgbClr val="000000"/>
                </a:solidFill>
                <a:latin typeface="Poppins"/>
                <a:ea typeface="Poppins"/>
                <a:cs typeface="Poppins"/>
                <a:sym typeface="Poppins"/>
              </a:rPr>
              <a:t> *Default : the value of the variable when it is not the variable to be changed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sp>
        <p:nvSpPr>
          <p:cNvPr name="Freeform 2" id="2"/>
          <p:cNvSpPr/>
          <p:nvPr/>
        </p:nvSpPr>
        <p:spPr>
          <a:xfrm flipH="false" flipV="false" rot="0">
            <a:off x="-406909" y="8390017"/>
            <a:ext cx="2162425" cy="2162425"/>
          </a:xfrm>
          <a:custGeom>
            <a:avLst/>
            <a:gdLst/>
            <a:ahLst/>
            <a:cxnLst/>
            <a:rect r="r" b="b" t="t" l="l"/>
            <a:pathLst>
              <a:path h="2162425" w="2162425">
                <a:moveTo>
                  <a:pt x="0" y="0"/>
                </a:moveTo>
                <a:lnTo>
                  <a:pt x="2162424" y="0"/>
                </a:lnTo>
                <a:lnTo>
                  <a:pt x="2162424" y="2162424"/>
                </a:lnTo>
                <a:lnTo>
                  <a:pt x="0" y="21624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74303" y="417491"/>
            <a:ext cx="15103345" cy="1081405"/>
          </a:xfrm>
          <a:prstGeom prst="rect">
            <a:avLst/>
          </a:prstGeom>
        </p:spPr>
        <p:txBody>
          <a:bodyPr anchor="t" rtlCol="false" tIns="0" lIns="0" bIns="0" rIns="0">
            <a:spAutoFit/>
          </a:bodyPr>
          <a:lstStyle/>
          <a:p>
            <a:pPr algn="just">
              <a:lnSpc>
                <a:spcPts val="7909"/>
              </a:lnSpc>
            </a:pPr>
            <a:r>
              <a:rPr lang="en-US" b="true" sz="6999">
                <a:solidFill>
                  <a:srgbClr val="548CA8"/>
                </a:solidFill>
                <a:latin typeface="Poppins Bold"/>
                <a:ea typeface="Poppins Bold"/>
                <a:cs typeface="Poppins Bold"/>
                <a:sym typeface="Poppins Bold"/>
              </a:rPr>
              <a:t>COMPARISION METHODOLOGY</a:t>
            </a:r>
          </a:p>
        </p:txBody>
      </p:sp>
      <p:sp>
        <p:nvSpPr>
          <p:cNvPr name="TextBox 4" id="4"/>
          <p:cNvSpPr txBox="true"/>
          <p:nvPr/>
        </p:nvSpPr>
        <p:spPr>
          <a:xfrm rot="0">
            <a:off x="734738" y="2178080"/>
            <a:ext cx="16524562" cy="28352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Poppins"/>
                <a:ea typeface="Poppins"/>
                <a:cs typeface="Poppins"/>
                <a:sym typeface="Poppins"/>
              </a:rPr>
              <a:t>Using Python’s </a:t>
            </a:r>
            <a:r>
              <a:rPr lang="en-US" b="true" sz="2000">
                <a:solidFill>
                  <a:srgbClr val="000000"/>
                </a:solidFill>
                <a:latin typeface="Poppins Bold"/>
                <a:ea typeface="Poppins Bold"/>
                <a:cs typeface="Poppins Bold"/>
                <a:sym typeface="Poppins Bold"/>
              </a:rPr>
              <a:t>time </a:t>
            </a:r>
            <a:r>
              <a:rPr lang="en-US" sz="2000">
                <a:solidFill>
                  <a:srgbClr val="000000"/>
                </a:solidFill>
                <a:latin typeface="Poppins"/>
                <a:ea typeface="Poppins"/>
                <a:cs typeface="Poppins"/>
                <a:sym typeface="Poppins"/>
              </a:rPr>
              <a:t>module</a:t>
            </a:r>
          </a:p>
          <a:p>
            <a:pPr algn="l" marL="431801" indent="-215900" lvl="1">
              <a:lnSpc>
                <a:spcPts val="2800"/>
              </a:lnSpc>
              <a:buFont typeface="Arial"/>
              <a:buChar char="•"/>
            </a:pPr>
            <a:r>
              <a:rPr lang="en-US" sz="2000">
                <a:solidFill>
                  <a:srgbClr val="000000"/>
                </a:solidFill>
                <a:latin typeface="Poppins"/>
                <a:ea typeface="Poppins"/>
                <a:cs typeface="Poppins"/>
                <a:sym typeface="Poppins"/>
              </a:rPr>
              <a:t>Measures the time starting when the query is sent for execution, to when the results are available in memory </a:t>
            </a:r>
          </a:p>
          <a:p>
            <a:pPr algn="l" marL="431801" indent="-215900" lvl="1">
              <a:lnSpc>
                <a:spcPts val="2800"/>
              </a:lnSpc>
              <a:buFont typeface="Arial"/>
              <a:buChar char="•"/>
            </a:pPr>
            <a:r>
              <a:rPr lang="en-US" sz="2000">
                <a:solidFill>
                  <a:srgbClr val="000000"/>
                </a:solidFill>
                <a:latin typeface="Poppins"/>
                <a:ea typeface="Poppins"/>
                <a:cs typeface="Poppins"/>
                <a:sym typeface="Poppins"/>
              </a:rPr>
              <a:t>This reflects real world usage</a:t>
            </a:r>
          </a:p>
          <a:p>
            <a:pPr algn="l" marL="431801" indent="-215900" lvl="1">
              <a:lnSpc>
                <a:spcPts val="2800"/>
              </a:lnSpc>
              <a:buFont typeface="Arial"/>
              <a:buChar char="•"/>
            </a:pPr>
            <a:r>
              <a:rPr lang="en-US" sz="2000">
                <a:solidFill>
                  <a:srgbClr val="000000"/>
                </a:solidFill>
                <a:latin typeface="Poppins"/>
                <a:ea typeface="Poppins"/>
                <a:cs typeface="Poppins"/>
                <a:sym typeface="Poppins"/>
              </a:rPr>
              <a:t>Note that the query of the pymongo returns a </a:t>
            </a:r>
            <a:r>
              <a:rPr lang="en-US" b="true" sz="2000">
                <a:solidFill>
                  <a:srgbClr val="000000"/>
                </a:solidFill>
                <a:latin typeface="Poppins Bold"/>
                <a:ea typeface="Poppins Bold"/>
                <a:cs typeface="Poppins Bold"/>
                <a:sym typeface="Poppins Bold"/>
              </a:rPr>
              <a:t>Cursor </a:t>
            </a:r>
            <a:r>
              <a:rPr lang="en-US" sz="2000">
                <a:solidFill>
                  <a:srgbClr val="000000"/>
                </a:solidFill>
                <a:latin typeface="Poppins"/>
                <a:ea typeface="Poppins"/>
                <a:cs typeface="Poppins"/>
                <a:sym typeface="Poppins"/>
              </a:rPr>
              <a:t>object pointing to the actual results, which has to be brought into memory with the</a:t>
            </a:r>
            <a:r>
              <a:rPr lang="en-US" b="true" sz="2000">
                <a:solidFill>
                  <a:srgbClr val="000000"/>
                </a:solidFill>
                <a:latin typeface="Poppins Bold"/>
                <a:ea typeface="Poppins Bold"/>
                <a:cs typeface="Poppins Bold"/>
                <a:sym typeface="Poppins Bold"/>
              </a:rPr>
              <a:t> list()</a:t>
            </a:r>
            <a:r>
              <a:rPr lang="en-US" sz="2000">
                <a:solidFill>
                  <a:srgbClr val="000000"/>
                </a:solidFill>
                <a:latin typeface="Poppins"/>
                <a:ea typeface="Poppins"/>
                <a:cs typeface="Poppins"/>
                <a:sym typeface="Poppins"/>
              </a:rPr>
              <a:t> function. Similarly, the results returned by the SQLAlchemy connection is brought into memory with </a:t>
            </a:r>
            <a:r>
              <a:rPr lang="en-US" b="true" sz="2000">
                <a:solidFill>
                  <a:srgbClr val="000000"/>
                </a:solidFill>
                <a:latin typeface="Poppins Bold"/>
                <a:ea typeface="Poppins Bold"/>
                <a:cs typeface="Poppins Bold"/>
                <a:sym typeface="Poppins Bold"/>
              </a:rPr>
              <a:t>fetchall()</a:t>
            </a:r>
          </a:p>
          <a:p>
            <a:pPr algn="l" marL="431801" indent="-215900" lvl="1">
              <a:lnSpc>
                <a:spcPts val="2800"/>
              </a:lnSpc>
              <a:buFont typeface="Arial"/>
              <a:buChar char="•"/>
            </a:pPr>
            <a:r>
              <a:rPr lang="en-US" sz="2000">
                <a:solidFill>
                  <a:srgbClr val="000000"/>
                </a:solidFill>
                <a:latin typeface="Poppins"/>
                <a:ea typeface="Poppins"/>
                <a:cs typeface="Poppins"/>
                <a:sym typeface="Poppins"/>
              </a:rPr>
              <a:t>All tests are conducted locally (not via the API endpoint) to discount the effects of network traffic conditions, which may introduce varying latencies and bottlenecks </a:t>
            </a:r>
          </a:p>
        </p:txBody>
      </p:sp>
      <p:sp>
        <p:nvSpPr>
          <p:cNvPr name="TextBox 5" id="5"/>
          <p:cNvSpPr txBox="true"/>
          <p:nvPr/>
        </p:nvSpPr>
        <p:spPr>
          <a:xfrm rot="0">
            <a:off x="734738" y="1544969"/>
            <a:ext cx="5453586" cy="566436"/>
          </a:xfrm>
          <a:prstGeom prst="rect">
            <a:avLst/>
          </a:prstGeom>
        </p:spPr>
        <p:txBody>
          <a:bodyPr anchor="t" rtlCol="false" tIns="0" lIns="0" bIns="0" rIns="0">
            <a:spAutoFit/>
          </a:bodyPr>
          <a:lstStyle/>
          <a:p>
            <a:pPr algn="ctr">
              <a:lnSpc>
                <a:spcPts val="4479"/>
              </a:lnSpc>
            </a:pPr>
            <a:r>
              <a:rPr lang="en-US" sz="3199" b="true">
                <a:solidFill>
                  <a:srgbClr val="476072"/>
                </a:solidFill>
                <a:latin typeface="Poppins Bold"/>
                <a:ea typeface="Poppins Bold"/>
                <a:cs typeface="Poppins Bold"/>
                <a:sym typeface="Poppins Bold"/>
              </a:rPr>
              <a:t>1. Latency measurement</a:t>
            </a:r>
          </a:p>
        </p:txBody>
      </p:sp>
      <p:sp>
        <p:nvSpPr>
          <p:cNvPr name="TextBox 6" id="6"/>
          <p:cNvSpPr txBox="true"/>
          <p:nvPr/>
        </p:nvSpPr>
        <p:spPr>
          <a:xfrm rot="0">
            <a:off x="674303" y="5060980"/>
            <a:ext cx="6136822" cy="566436"/>
          </a:xfrm>
          <a:prstGeom prst="rect">
            <a:avLst/>
          </a:prstGeom>
        </p:spPr>
        <p:txBody>
          <a:bodyPr anchor="t" rtlCol="false" tIns="0" lIns="0" bIns="0" rIns="0">
            <a:spAutoFit/>
          </a:bodyPr>
          <a:lstStyle/>
          <a:p>
            <a:pPr algn="ctr">
              <a:lnSpc>
                <a:spcPts val="4479"/>
              </a:lnSpc>
            </a:pPr>
            <a:r>
              <a:rPr lang="en-US" sz="3199" b="true">
                <a:solidFill>
                  <a:srgbClr val="476072"/>
                </a:solidFill>
                <a:latin typeface="Poppins Bold"/>
                <a:ea typeface="Poppins Bold"/>
                <a:cs typeface="Poppins Bold"/>
                <a:sym typeface="Poppins Bold"/>
              </a:rPr>
              <a:t>2. Concurrency simulation</a:t>
            </a:r>
          </a:p>
        </p:txBody>
      </p:sp>
      <p:sp>
        <p:nvSpPr>
          <p:cNvPr name="TextBox 7" id="7"/>
          <p:cNvSpPr txBox="true"/>
          <p:nvPr/>
        </p:nvSpPr>
        <p:spPr>
          <a:xfrm rot="0">
            <a:off x="734738" y="5750516"/>
            <a:ext cx="16524562" cy="3683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Poppins"/>
                <a:ea typeface="Poppins"/>
                <a:cs typeface="Poppins"/>
                <a:sym typeface="Poppins"/>
              </a:rPr>
              <a:t>Using the </a:t>
            </a:r>
            <a:r>
              <a:rPr lang="en-US" b="true" sz="2000">
                <a:solidFill>
                  <a:srgbClr val="000000"/>
                </a:solidFill>
                <a:latin typeface="Poppins Bold"/>
                <a:ea typeface="Poppins Bold"/>
                <a:cs typeface="Poppins Bold"/>
                <a:sym typeface="Poppins Bold"/>
              </a:rPr>
              <a:t>ThreadPoolExecutor</a:t>
            </a:r>
            <a:r>
              <a:rPr lang="en-US" sz="2000">
                <a:solidFill>
                  <a:srgbClr val="000000"/>
                </a:solidFill>
                <a:latin typeface="Poppins"/>
                <a:ea typeface="Poppins"/>
                <a:cs typeface="Poppins"/>
                <a:sym typeface="Poppins"/>
              </a:rPr>
              <a:t> from</a:t>
            </a:r>
            <a:r>
              <a:rPr lang="en-US" b="true" sz="2000">
                <a:solidFill>
                  <a:srgbClr val="000000"/>
                </a:solidFill>
                <a:latin typeface="Poppins Bold"/>
                <a:ea typeface="Poppins Bold"/>
                <a:cs typeface="Poppins Bold"/>
                <a:sym typeface="Poppins Bold"/>
              </a:rPr>
              <a:t> </a:t>
            </a:r>
            <a:r>
              <a:rPr lang="en-US" sz="2000">
                <a:solidFill>
                  <a:srgbClr val="000000"/>
                </a:solidFill>
                <a:latin typeface="Poppins"/>
                <a:ea typeface="Poppins"/>
                <a:cs typeface="Poppins"/>
                <a:sym typeface="Poppins"/>
              </a:rPr>
              <a:t>Python’s </a:t>
            </a:r>
            <a:r>
              <a:rPr lang="en-US" b="true" sz="2000">
                <a:solidFill>
                  <a:srgbClr val="000000"/>
                </a:solidFill>
                <a:latin typeface="Poppins Bold"/>
                <a:ea typeface="Poppins Bold"/>
                <a:cs typeface="Poppins Bold"/>
                <a:sym typeface="Poppins Bold"/>
              </a:rPr>
              <a:t>concurrency </a:t>
            </a:r>
            <a:r>
              <a:rPr lang="en-US" sz="2000">
                <a:solidFill>
                  <a:srgbClr val="000000"/>
                </a:solidFill>
                <a:latin typeface="Poppins"/>
                <a:ea typeface="Poppins"/>
                <a:cs typeface="Poppins"/>
                <a:sym typeface="Poppins"/>
              </a:rPr>
              <a:t>module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sp>
        <p:nvSpPr>
          <p:cNvPr name="Freeform 2" id="2"/>
          <p:cNvSpPr/>
          <p:nvPr/>
        </p:nvSpPr>
        <p:spPr>
          <a:xfrm flipH="false" flipV="false" rot="0">
            <a:off x="127942" y="1612887"/>
            <a:ext cx="8876528" cy="5458827"/>
          </a:xfrm>
          <a:custGeom>
            <a:avLst/>
            <a:gdLst/>
            <a:ahLst/>
            <a:cxnLst/>
            <a:rect r="r" b="b" t="t" l="l"/>
            <a:pathLst>
              <a:path h="5458827" w="8876528">
                <a:moveTo>
                  <a:pt x="0" y="0"/>
                </a:moveTo>
                <a:lnTo>
                  <a:pt x="8876529" y="0"/>
                </a:lnTo>
                <a:lnTo>
                  <a:pt x="8876529" y="5458828"/>
                </a:lnTo>
                <a:lnTo>
                  <a:pt x="0" y="5458828"/>
                </a:lnTo>
                <a:lnTo>
                  <a:pt x="0" y="0"/>
                </a:lnTo>
                <a:close/>
              </a:path>
            </a:pathLst>
          </a:custGeom>
          <a:blipFill>
            <a:blip r:embed="rId2"/>
            <a:stretch>
              <a:fillRect l="0" t="0" r="0" b="0"/>
            </a:stretch>
          </a:blipFill>
        </p:spPr>
      </p:sp>
      <p:sp>
        <p:nvSpPr>
          <p:cNvPr name="Freeform 3" id="3"/>
          <p:cNvSpPr/>
          <p:nvPr/>
        </p:nvSpPr>
        <p:spPr>
          <a:xfrm flipH="false" flipV="false" rot="0">
            <a:off x="9144000" y="1634537"/>
            <a:ext cx="8791281" cy="5437178"/>
          </a:xfrm>
          <a:custGeom>
            <a:avLst/>
            <a:gdLst/>
            <a:ahLst/>
            <a:cxnLst/>
            <a:rect r="r" b="b" t="t" l="l"/>
            <a:pathLst>
              <a:path h="5437178" w="8791281">
                <a:moveTo>
                  <a:pt x="0" y="0"/>
                </a:moveTo>
                <a:lnTo>
                  <a:pt x="8791281" y="0"/>
                </a:lnTo>
                <a:lnTo>
                  <a:pt x="8791281" y="5437178"/>
                </a:lnTo>
                <a:lnTo>
                  <a:pt x="0" y="5437178"/>
                </a:lnTo>
                <a:lnTo>
                  <a:pt x="0" y="0"/>
                </a:lnTo>
                <a:close/>
              </a:path>
            </a:pathLst>
          </a:custGeom>
          <a:blipFill>
            <a:blip r:embed="rId3"/>
            <a:stretch>
              <a:fillRect l="0" t="0" r="0" b="0"/>
            </a:stretch>
          </a:blipFill>
        </p:spPr>
      </p:sp>
      <p:sp>
        <p:nvSpPr>
          <p:cNvPr name="TextBox 4" id="4"/>
          <p:cNvSpPr txBox="true"/>
          <p:nvPr/>
        </p:nvSpPr>
        <p:spPr>
          <a:xfrm rot="0">
            <a:off x="674303" y="417491"/>
            <a:ext cx="15103345" cy="1081405"/>
          </a:xfrm>
          <a:prstGeom prst="rect">
            <a:avLst/>
          </a:prstGeom>
        </p:spPr>
        <p:txBody>
          <a:bodyPr anchor="t" rtlCol="false" tIns="0" lIns="0" bIns="0" rIns="0">
            <a:spAutoFit/>
          </a:bodyPr>
          <a:lstStyle/>
          <a:p>
            <a:pPr algn="just">
              <a:lnSpc>
                <a:spcPts val="7909"/>
              </a:lnSpc>
            </a:pPr>
            <a:r>
              <a:rPr lang="en-US" b="true" sz="6999">
                <a:solidFill>
                  <a:srgbClr val="548CA8"/>
                </a:solidFill>
                <a:latin typeface="Poppins Bold"/>
                <a:ea typeface="Poppins Bold"/>
                <a:cs typeface="Poppins Bold"/>
                <a:sym typeface="Poppins Bold"/>
              </a:rPr>
              <a:t>RESULTS - QUERIED VOLUME</a:t>
            </a:r>
          </a:p>
        </p:txBody>
      </p:sp>
      <p:sp>
        <p:nvSpPr>
          <p:cNvPr name="TextBox 5" id="5"/>
          <p:cNvSpPr txBox="true"/>
          <p:nvPr/>
        </p:nvSpPr>
        <p:spPr>
          <a:xfrm rot="0">
            <a:off x="1028700" y="7832725"/>
            <a:ext cx="15801619" cy="17780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Poppins"/>
                <a:ea typeface="Poppins"/>
                <a:cs typeface="Poppins"/>
                <a:sym typeface="Poppins"/>
              </a:rPr>
              <a:t>For both MongoDB and TimescaleDB, the latency scales with the number of rows returned because of the time needed to bring the results into memory. When the number of rows returned in a simple fetching query increases, the latency increases. However, only 1 row is returned for aggregate queries no matter the range of query and therefore access time remains consistent. </a:t>
            </a:r>
          </a:p>
          <a:p>
            <a:pPr algn="l" marL="431801" indent="-215900" lvl="1">
              <a:lnSpc>
                <a:spcPts val="2800"/>
              </a:lnSpc>
              <a:buFont typeface="Arial"/>
              <a:buChar char="•"/>
            </a:pPr>
            <a:r>
              <a:rPr lang="en-US" sz="2000">
                <a:solidFill>
                  <a:srgbClr val="000000"/>
                </a:solidFill>
                <a:latin typeface="Poppins"/>
                <a:ea typeface="Poppins"/>
                <a:cs typeface="Poppins"/>
                <a:sym typeface="Poppins"/>
              </a:rPr>
              <a:t>Moreover, the</a:t>
            </a:r>
            <a:r>
              <a:rPr lang="en-US" b="true" sz="2000">
                <a:solidFill>
                  <a:srgbClr val="000000"/>
                </a:solidFill>
                <a:latin typeface="Poppins Bold"/>
                <a:ea typeface="Poppins Bold"/>
                <a:cs typeface="Poppins Bold"/>
                <a:sym typeface="Poppins Bold"/>
              </a:rPr>
              <a:t> list()</a:t>
            </a:r>
            <a:r>
              <a:rPr lang="en-US" sz="2000">
                <a:solidFill>
                  <a:srgbClr val="000000"/>
                </a:solidFill>
                <a:latin typeface="Poppins"/>
                <a:ea typeface="Poppins"/>
                <a:cs typeface="Poppins"/>
                <a:sym typeface="Poppins"/>
              </a:rPr>
              <a:t> operation for MongoDB is much less efficient than the </a:t>
            </a:r>
            <a:r>
              <a:rPr lang="en-US" b="true" sz="2000">
                <a:solidFill>
                  <a:srgbClr val="000000"/>
                </a:solidFill>
                <a:latin typeface="Poppins Bold"/>
                <a:ea typeface="Poppins Bold"/>
                <a:cs typeface="Poppins Bold"/>
                <a:sym typeface="Poppins Bold"/>
              </a:rPr>
              <a:t>fetchall()</a:t>
            </a:r>
            <a:r>
              <a:rPr lang="en-US" sz="2000">
                <a:solidFill>
                  <a:srgbClr val="000000"/>
                </a:solidFill>
                <a:latin typeface="Poppins"/>
                <a:ea typeface="Poppins"/>
                <a:cs typeface="Poppins"/>
                <a:sym typeface="Poppins"/>
              </a:rPr>
              <a:t> method provided by SQLAlchemy. </a:t>
            </a:r>
          </a:p>
        </p:txBody>
      </p:sp>
      <p:sp>
        <p:nvSpPr>
          <p:cNvPr name="TextBox 6" id="6"/>
          <p:cNvSpPr txBox="true"/>
          <p:nvPr/>
        </p:nvSpPr>
        <p:spPr>
          <a:xfrm rot="0">
            <a:off x="674303" y="7139486"/>
            <a:ext cx="3891904" cy="566436"/>
          </a:xfrm>
          <a:prstGeom prst="rect">
            <a:avLst/>
          </a:prstGeom>
        </p:spPr>
        <p:txBody>
          <a:bodyPr anchor="t" rtlCol="false" tIns="0" lIns="0" bIns="0" rIns="0">
            <a:spAutoFit/>
          </a:bodyPr>
          <a:lstStyle/>
          <a:p>
            <a:pPr algn="ctr">
              <a:lnSpc>
                <a:spcPts val="4479"/>
              </a:lnSpc>
            </a:pPr>
            <a:r>
              <a:rPr lang="en-US" sz="3199" b="true">
                <a:solidFill>
                  <a:srgbClr val="476072"/>
                </a:solidFill>
                <a:latin typeface="Poppins Bold"/>
                <a:ea typeface="Poppins Bold"/>
                <a:cs typeface="Poppins Bold"/>
                <a:sym typeface="Poppins Bold"/>
              </a:rPr>
              <a:t>Observations: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sp>
        <p:nvSpPr>
          <p:cNvPr name="Freeform 2" id="2"/>
          <p:cNvSpPr/>
          <p:nvPr/>
        </p:nvSpPr>
        <p:spPr>
          <a:xfrm flipH="false" flipV="false" rot="0">
            <a:off x="4566207" y="1623734"/>
            <a:ext cx="9613518" cy="5601476"/>
          </a:xfrm>
          <a:custGeom>
            <a:avLst/>
            <a:gdLst/>
            <a:ahLst/>
            <a:cxnLst/>
            <a:rect r="r" b="b" t="t" l="l"/>
            <a:pathLst>
              <a:path h="5601476" w="9613518">
                <a:moveTo>
                  <a:pt x="0" y="0"/>
                </a:moveTo>
                <a:lnTo>
                  <a:pt x="9613517" y="0"/>
                </a:lnTo>
                <a:lnTo>
                  <a:pt x="9613517" y="5601477"/>
                </a:lnTo>
                <a:lnTo>
                  <a:pt x="0" y="5601477"/>
                </a:lnTo>
                <a:lnTo>
                  <a:pt x="0" y="0"/>
                </a:lnTo>
                <a:close/>
              </a:path>
            </a:pathLst>
          </a:custGeom>
          <a:blipFill>
            <a:blip r:embed="rId2"/>
            <a:stretch>
              <a:fillRect l="0" t="0" r="0" b="0"/>
            </a:stretch>
          </a:blipFill>
        </p:spPr>
      </p:sp>
      <p:sp>
        <p:nvSpPr>
          <p:cNvPr name="TextBox 3" id="3"/>
          <p:cNvSpPr txBox="true"/>
          <p:nvPr/>
        </p:nvSpPr>
        <p:spPr>
          <a:xfrm rot="0">
            <a:off x="674303" y="417491"/>
            <a:ext cx="15103345" cy="1081405"/>
          </a:xfrm>
          <a:prstGeom prst="rect">
            <a:avLst/>
          </a:prstGeom>
        </p:spPr>
        <p:txBody>
          <a:bodyPr anchor="t" rtlCol="false" tIns="0" lIns="0" bIns="0" rIns="0">
            <a:spAutoFit/>
          </a:bodyPr>
          <a:lstStyle/>
          <a:p>
            <a:pPr algn="just">
              <a:lnSpc>
                <a:spcPts val="7909"/>
              </a:lnSpc>
            </a:pPr>
            <a:r>
              <a:rPr lang="en-US" b="true" sz="6999">
                <a:solidFill>
                  <a:srgbClr val="548CA8"/>
                </a:solidFill>
                <a:latin typeface="Poppins Bold"/>
                <a:ea typeface="Poppins Bold"/>
                <a:cs typeface="Poppins Bold"/>
                <a:sym typeface="Poppins Bold"/>
              </a:rPr>
              <a:t>RESULTS - CONCURRENT ACCESS</a:t>
            </a:r>
          </a:p>
        </p:txBody>
      </p:sp>
      <p:sp>
        <p:nvSpPr>
          <p:cNvPr name="TextBox 4" id="4"/>
          <p:cNvSpPr txBox="true"/>
          <p:nvPr/>
        </p:nvSpPr>
        <p:spPr>
          <a:xfrm rot="0">
            <a:off x="1028700" y="8125540"/>
            <a:ext cx="15801619" cy="7207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Poppins"/>
                <a:ea typeface="Poppins"/>
                <a:cs typeface="Poppins"/>
                <a:sym typeface="Poppins"/>
              </a:rPr>
              <a:t>For TimescaleDB, the access time increases in a tier-like behaviour (0 -10, 10-15, 15-30)</a:t>
            </a:r>
          </a:p>
          <a:p>
            <a:pPr algn="l" marL="431801" indent="-215900" lvl="1">
              <a:lnSpc>
                <a:spcPts val="2800"/>
              </a:lnSpc>
              <a:buFont typeface="Arial"/>
              <a:buChar char="•"/>
            </a:pPr>
            <a:r>
              <a:rPr lang="en-US" sz="2000">
                <a:solidFill>
                  <a:srgbClr val="000000"/>
                </a:solidFill>
                <a:latin typeface="Poppins"/>
                <a:ea typeface="Poppins"/>
                <a:cs typeface="Poppins"/>
                <a:sym typeface="Poppins"/>
              </a:rPr>
              <a:t>For MongoDB, the access time scales linearly with the number of users</a:t>
            </a:r>
          </a:p>
        </p:txBody>
      </p:sp>
      <p:sp>
        <p:nvSpPr>
          <p:cNvPr name="TextBox 5" id="5"/>
          <p:cNvSpPr txBox="true"/>
          <p:nvPr/>
        </p:nvSpPr>
        <p:spPr>
          <a:xfrm rot="0">
            <a:off x="674303" y="7382633"/>
            <a:ext cx="3891904" cy="566436"/>
          </a:xfrm>
          <a:prstGeom prst="rect">
            <a:avLst/>
          </a:prstGeom>
        </p:spPr>
        <p:txBody>
          <a:bodyPr anchor="t" rtlCol="false" tIns="0" lIns="0" bIns="0" rIns="0">
            <a:spAutoFit/>
          </a:bodyPr>
          <a:lstStyle/>
          <a:p>
            <a:pPr algn="ctr">
              <a:lnSpc>
                <a:spcPts val="4479"/>
              </a:lnSpc>
            </a:pPr>
            <a:r>
              <a:rPr lang="en-US" sz="3199" b="true">
                <a:solidFill>
                  <a:srgbClr val="476072"/>
                </a:solidFill>
                <a:latin typeface="Poppins Bold"/>
                <a:ea typeface="Poppins Bold"/>
                <a:cs typeface="Poppins Bold"/>
                <a:sym typeface="Poppins Bold"/>
              </a:rPr>
              <a:t>Observations: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EEEEE"/>
        </a:solidFill>
      </p:bgPr>
    </p:bg>
    <p:spTree>
      <p:nvGrpSpPr>
        <p:cNvPr id="1" name=""/>
        <p:cNvGrpSpPr/>
        <p:nvPr/>
      </p:nvGrpSpPr>
      <p:grpSpPr>
        <a:xfrm>
          <a:off x="0" y="0"/>
          <a:ext cx="0" cy="0"/>
          <a:chOff x="0" y="0"/>
          <a:chExt cx="0" cy="0"/>
        </a:xfrm>
      </p:grpSpPr>
      <p:sp>
        <p:nvSpPr>
          <p:cNvPr name="TextBox 2" id="2"/>
          <p:cNvSpPr txBox="true"/>
          <p:nvPr/>
        </p:nvSpPr>
        <p:spPr>
          <a:xfrm rot="0">
            <a:off x="674303" y="417491"/>
            <a:ext cx="15103345" cy="1081405"/>
          </a:xfrm>
          <a:prstGeom prst="rect">
            <a:avLst/>
          </a:prstGeom>
        </p:spPr>
        <p:txBody>
          <a:bodyPr anchor="t" rtlCol="false" tIns="0" lIns="0" bIns="0" rIns="0">
            <a:spAutoFit/>
          </a:bodyPr>
          <a:lstStyle/>
          <a:p>
            <a:pPr algn="just">
              <a:lnSpc>
                <a:spcPts val="7909"/>
              </a:lnSpc>
            </a:pPr>
            <a:r>
              <a:rPr lang="en-US" b="true" sz="6999">
                <a:solidFill>
                  <a:srgbClr val="548CA8"/>
                </a:solidFill>
                <a:latin typeface="Poppins Bold"/>
                <a:ea typeface="Poppins Bold"/>
                <a:cs typeface="Poppins Bold"/>
                <a:sym typeface="Poppins Bold"/>
              </a:rPr>
              <a:t>COMPARISON CONCLUSION</a:t>
            </a:r>
          </a:p>
        </p:txBody>
      </p:sp>
      <p:sp>
        <p:nvSpPr>
          <p:cNvPr name="TextBox 3" id="3"/>
          <p:cNvSpPr txBox="true"/>
          <p:nvPr/>
        </p:nvSpPr>
        <p:spPr>
          <a:xfrm rot="0">
            <a:off x="734738" y="1735648"/>
            <a:ext cx="16524562" cy="481012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Poppins"/>
                <a:ea typeface="Poppins"/>
                <a:cs typeface="Poppins"/>
                <a:sym typeface="Poppins"/>
              </a:rPr>
              <a:t>The inferior performance of MongoDB is not due to the database itself but rather the driver pymongo library. However, in practical scenarios, unless more advanced methods than the list() method is used to bring the query results into memory, MongoDB performs worse overall </a:t>
            </a:r>
          </a:p>
          <a:p>
            <a:pPr algn="l" marL="647700" indent="-323850" lvl="1">
              <a:lnSpc>
                <a:spcPts val="4200"/>
              </a:lnSpc>
              <a:buFont typeface="Arial"/>
              <a:buChar char="•"/>
            </a:pPr>
            <a:r>
              <a:rPr lang="en-US" sz="3000">
                <a:solidFill>
                  <a:srgbClr val="000000"/>
                </a:solidFill>
                <a:latin typeface="Poppins"/>
                <a:ea typeface="Poppins"/>
                <a:cs typeface="Poppins"/>
                <a:sym typeface="Poppins"/>
              </a:rPr>
              <a:t>TimescaleDB, as a relational database, benefits from the support of SQLAlchemy, which is efficient and gives minimal overhead to the database latency itself </a:t>
            </a:r>
          </a:p>
          <a:p>
            <a:pPr algn="l" marL="647700" indent="-323850" lvl="1">
              <a:lnSpc>
                <a:spcPts val="4200"/>
              </a:lnSpc>
              <a:buFont typeface="Arial"/>
              <a:buChar char="•"/>
            </a:pPr>
            <a:r>
              <a:rPr lang="en-US" sz="3000">
                <a:solidFill>
                  <a:srgbClr val="000000"/>
                </a:solidFill>
                <a:latin typeface="Poppins"/>
                <a:ea typeface="Poppins"/>
                <a:cs typeface="Poppins"/>
                <a:sym typeface="Poppins"/>
              </a:rPr>
              <a:t>One drawback of using TimescaleDB is the slow data ingestion time, which is more than 10x slower than MongoDB. However, seeding the database is a one-time event and is worth the superior query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DAGwzoZe7FQ</dc:identifier>
  <dcterms:modified xsi:type="dcterms:W3CDTF">2011-08-01T06:04:30Z</dcterms:modified>
  <cp:revision>1</cp:revision>
  <dc:title>DB benchmarking</dc:title>
</cp:coreProperties>
</file>