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Poppins" panose="00000500000000000000" pitchFamily="2" charset="0"/>
      <p:regular r:id="rId8"/>
    </p:embeddedFont>
    <p:embeddedFont>
      <p:font typeface="Poppins Bold" panose="02020500000000000000"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rot="-107883">
            <a:off x="13406353" y="1845136"/>
            <a:ext cx="5720858" cy="5720858"/>
            <a:chOff x="0" y="0"/>
            <a:chExt cx="406400" cy="406400"/>
          </a:xfrm>
        </p:grpSpPr>
        <p:sp>
          <p:nvSpPr>
            <p:cNvPr id="3" name="Freeform 3"/>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548CA8"/>
            </a:solidFill>
          </p:spPr>
          <p:txBody>
            <a:bodyPr/>
            <a:lstStyle/>
            <a:p>
              <a:endParaRPr lang="zh-HK" altLang="en-US"/>
            </a:p>
          </p:txBody>
        </p:sp>
        <p:sp>
          <p:nvSpPr>
            <p:cNvPr id="4" name="TextBox 4"/>
            <p:cNvSpPr txBox="1"/>
            <p:nvPr/>
          </p:nvSpPr>
          <p:spPr>
            <a:xfrm>
              <a:off x="177800" y="-38100"/>
              <a:ext cx="1524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10709334">
            <a:off x="12173884" y="995523"/>
            <a:ext cx="4094699" cy="4094699"/>
            <a:chOff x="0" y="0"/>
            <a:chExt cx="406400" cy="406400"/>
          </a:xfrm>
        </p:grpSpPr>
        <p:sp>
          <p:nvSpPr>
            <p:cNvPr id="6" name="Freeform 6"/>
            <p:cNvSpPr/>
            <p:nvPr/>
          </p:nvSpPr>
          <p:spPr>
            <a:xfrm>
              <a:off x="0" y="0"/>
              <a:ext cx="406400" cy="406400"/>
            </a:xfrm>
            <a:custGeom>
              <a:avLst/>
              <a:gdLst/>
              <a:ahLst/>
              <a:cxnLst/>
              <a:rect l="l" t="t" r="r" b="b"/>
              <a:pathLst>
                <a:path w="406400" h="406400">
                  <a:moveTo>
                    <a:pt x="0" y="0"/>
                  </a:moveTo>
                  <a:lnTo>
                    <a:pt x="203200" y="0"/>
                  </a:lnTo>
                  <a:lnTo>
                    <a:pt x="406400" y="203200"/>
                  </a:lnTo>
                  <a:lnTo>
                    <a:pt x="203200" y="406400"/>
                  </a:lnTo>
                  <a:lnTo>
                    <a:pt x="0" y="406400"/>
                  </a:lnTo>
                  <a:lnTo>
                    <a:pt x="203200" y="203200"/>
                  </a:lnTo>
                  <a:lnTo>
                    <a:pt x="0" y="0"/>
                  </a:lnTo>
                  <a:close/>
                </a:path>
              </a:pathLst>
            </a:custGeom>
            <a:solidFill>
              <a:srgbClr val="548CA8"/>
            </a:solidFill>
          </p:spPr>
          <p:txBody>
            <a:bodyPr/>
            <a:lstStyle/>
            <a:p>
              <a:endParaRPr lang="zh-HK" altLang="en-US"/>
            </a:p>
          </p:txBody>
        </p:sp>
        <p:sp>
          <p:nvSpPr>
            <p:cNvPr id="7" name="TextBox 7"/>
            <p:cNvSpPr txBox="1"/>
            <p:nvPr/>
          </p:nvSpPr>
          <p:spPr>
            <a:xfrm>
              <a:off x="177800" y="-38100"/>
              <a:ext cx="1524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rot="5473912">
            <a:off x="-88989" y="-355270"/>
            <a:ext cx="2595032" cy="2595032"/>
          </a:xfrm>
          <a:custGeom>
            <a:avLst/>
            <a:gdLst/>
            <a:ahLst/>
            <a:cxnLst/>
            <a:rect l="l" t="t" r="r" b="b"/>
            <a:pathLst>
              <a:path w="2595032" h="2595032">
                <a:moveTo>
                  <a:pt x="0" y="0"/>
                </a:moveTo>
                <a:lnTo>
                  <a:pt x="2595032" y="0"/>
                </a:lnTo>
                <a:lnTo>
                  <a:pt x="2595032" y="2595032"/>
                </a:lnTo>
                <a:lnTo>
                  <a:pt x="0" y="25950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HK" altLang="en-US"/>
          </a:p>
        </p:txBody>
      </p:sp>
      <p:sp>
        <p:nvSpPr>
          <p:cNvPr id="9" name="Freeform 9"/>
          <p:cNvSpPr/>
          <p:nvPr/>
        </p:nvSpPr>
        <p:spPr>
          <a:xfrm rot="5479675" flipH="1">
            <a:off x="-268816" y="7818037"/>
            <a:ext cx="2595032" cy="2595032"/>
          </a:xfrm>
          <a:custGeom>
            <a:avLst/>
            <a:gdLst/>
            <a:ahLst/>
            <a:cxnLst/>
            <a:rect l="l" t="t" r="r" b="b"/>
            <a:pathLst>
              <a:path w="2595032" h="2595032">
                <a:moveTo>
                  <a:pt x="2595032" y="0"/>
                </a:moveTo>
                <a:lnTo>
                  <a:pt x="0" y="0"/>
                </a:lnTo>
                <a:lnTo>
                  <a:pt x="0" y="2595031"/>
                </a:lnTo>
                <a:lnTo>
                  <a:pt x="2595032" y="2595031"/>
                </a:lnTo>
                <a:lnTo>
                  <a:pt x="259503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HK" altLang="en-US"/>
          </a:p>
        </p:txBody>
      </p:sp>
      <p:sp>
        <p:nvSpPr>
          <p:cNvPr id="10" name="Freeform 10"/>
          <p:cNvSpPr/>
          <p:nvPr/>
        </p:nvSpPr>
        <p:spPr>
          <a:xfrm flipH="1">
            <a:off x="15840302" y="7806408"/>
            <a:ext cx="2595032" cy="2595032"/>
          </a:xfrm>
          <a:custGeom>
            <a:avLst/>
            <a:gdLst/>
            <a:ahLst/>
            <a:cxnLst/>
            <a:rect l="l" t="t" r="r" b="b"/>
            <a:pathLst>
              <a:path w="2595032" h="2595032">
                <a:moveTo>
                  <a:pt x="2595032" y="0"/>
                </a:moveTo>
                <a:lnTo>
                  <a:pt x="0" y="0"/>
                </a:lnTo>
                <a:lnTo>
                  <a:pt x="0" y="2595032"/>
                </a:lnTo>
                <a:lnTo>
                  <a:pt x="2595032" y="2595032"/>
                </a:lnTo>
                <a:lnTo>
                  <a:pt x="259503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HK" altLang="en-US"/>
          </a:p>
        </p:txBody>
      </p:sp>
      <p:sp>
        <p:nvSpPr>
          <p:cNvPr id="11" name="TextBox 11"/>
          <p:cNvSpPr txBox="1"/>
          <p:nvPr/>
        </p:nvSpPr>
        <p:spPr>
          <a:xfrm>
            <a:off x="1208527" y="2841848"/>
            <a:ext cx="13058431" cy="4352925"/>
          </a:xfrm>
          <a:prstGeom prst="rect">
            <a:avLst/>
          </a:prstGeom>
        </p:spPr>
        <p:txBody>
          <a:bodyPr lIns="0" tIns="0" rIns="0" bIns="0" rtlCol="0" anchor="t">
            <a:spAutoFit/>
          </a:bodyPr>
          <a:lstStyle/>
          <a:p>
            <a:pPr algn="l">
              <a:lnSpc>
                <a:spcPts val="8474"/>
              </a:lnSpc>
            </a:pPr>
            <a:r>
              <a:rPr lang="en-US" sz="7500" b="1">
                <a:solidFill>
                  <a:srgbClr val="548CA8"/>
                </a:solidFill>
                <a:latin typeface="Poppins Bold"/>
                <a:ea typeface="Poppins Bold"/>
                <a:cs typeface="Poppins Bold"/>
                <a:sym typeface="Poppins Bold"/>
              </a:rPr>
              <a:t>PAIRS TRADING &amp; STATISTICAL ARBITRAGE –</a:t>
            </a:r>
          </a:p>
          <a:p>
            <a:pPr algn="l">
              <a:lnSpc>
                <a:spcPts val="8474"/>
              </a:lnSpc>
            </a:pPr>
            <a:r>
              <a:rPr lang="en-US" sz="7500" b="1">
                <a:solidFill>
                  <a:srgbClr val="548CA8"/>
                </a:solidFill>
                <a:latin typeface="Poppins Bold"/>
                <a:ea typeface="Poppins Bold"/>
                <a:cs typeface="Poppins Bold"/>
                <a:sym typeface="Poppins Bold"/>
              </a:rPr>
              <a:t>MEDIUM FREQUENCY TRADING</a:t>
            </a:r>
          </a:p>
        </p:txBody>
      </p:sp>
      <p:sp>
        <p:nvSpPr>
          <p:cNvPr id="12" name="TextBox 12"/>
          <p:cNvSpPr txBox="1"/>
          <p:nvPr/>
        </p:nvSpPr>
        <p:spPr>
          <a:xfrm>
            <a:off x="1849966" y="7699598"/>
            <a:ext cx="8724755" cy="542925"/>
          </a:xfrm>
          <a:prstGeom prst="rect">
            <a:avLst/>
          </a:prstGeom>
        </p:spPr>
        <p:txBody>
          <a:bodyPr lIns="0" tIns="0" rIns="0" bIns="0" rtlCol="0" anchor="t">
            <a:spAutoFit/>
          </a:bodyPr>
          <a:lstStyle/>
          <a:p>
            <a:pPr algn="l">
              <a:lnSpc>
                <a:spcPts val="4200"/>
              </a:lnSpc>
            </a:pPr>
            <a:r>
              <a:rPr lang="en-US" sz="3000" b="1" spc="240">
                <a:solidFill>
                  <a:srgbClr val="545454"/>
                </a:solidFill>
                <a:latin typeface="Poppins Bold"/>
                <a:ea typeface="Poppins Bold"/>
                <a:cs typeface="Poppins Bold"/>
                <a:sym typeface="Poppins Bold"/>
              </a:rPr>
              <a:t>Chow Chung Yan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Freeform 2"/>
          <p:cNvSpPr/>
          <p:nvPr/>
        </p:nvSpPr>
        <p:spPr>
          <a:xfrm>
            <a:off x="-406909" y="8390017"/>
            <a:ext cx="2162425" cy="2162425"/>
          </a:xfrm>
          <a:custGeom>
            <a:avLst/>
            <a:gdLst/>
            <a:ahLst/>
            <a:cxnLst/>
            <a:rect l="l" t="t" r="r" b="b"/>
            <a:pathLst>
              <a:path w="2162425" h="2162425">
                <a:moveTo>
                  <a:pt x="0" y="0"/>
                </a:moveTo>
                <a:lnTo>
                  <a:pt x="2162424" y="0"/>
                </a:lnTo>
                <a:lnTo>
                  <a:pt x="2162424" y="2162424"/>
                </a:lnTo>
                <a:lnTo>
                  <a:pt x="0" y="21624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HK" altLang="en-US"/>
          </a:p>
        </p:txBody>
      </p:sp>
      <p:sp>
        <p:nvSpPr>
          <p:cNvPr id="3" name="TextBox 3"/>
          <p:cNvSpPr txBox="1"/>
          <p:nvPr/>
        </p:nvSpPr>
        <p:spPr>
          <a:xfrm>
            <a:off x="674303" y="478473"/>
            <a:ext cx="8115300" cy="1081405"/>
          </a:xfrm>
          <a:prstGeom prst="rect">
            <a:avLst/>
          </a:prstGeom>
        </p:spPr>
        <p:txBody>
          <a:bodyPr lIns="0" tIns="0" rIns="0" bIns="0" rtlCol="0" anchor="t">
            <a:spAutoFit/>
          </a:bodyPr>
          <a:lstStyle/>
          <a:p>
            <a:pPr algn="r">
              <a:lnSpc>
                <a:spcPts val="7909"/>
              </a:lnSpc>
            </a:pPr>
            <a:r>
              <a:rPr lang="en-US" sz="6999" b="1">
                <a:solidFill>
                  <a:srgbClr val="548CA8"/>
                </a:solidFill>
                <a:latin typeface="Poppins Bold"/>
                <a:ea typeface="Poppins Bold"/>
                <a:cs typeface="Poppins Bold"/>
                <a:sym typeface="Poppins Bold"/>
              </a:rPr>
              <a:t>STOCK SELECTION</a:t>
            </a:r>
          </a:p>
        </p:txBody>
      </p:sp>
      <p:sp>
        <p:nvSpPr>
          <p:cNvPr id="4" name="TextBox 4"/>
          <p:cNvSpPr txBox="1"/>
          <p:nvPr/>
        </p:nvSpPr>
        <p:spPr>
          <a:xfrm>
            <a:off x="734738" y="2901980"/>
            <a:ext cx="16524562" cy="107315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Calculating the correlation for all pairs of stocks is computationally expensive. Instead, select the pairs by first data normalization and compute the normalized pair distance (NPD). </a:t>
            </a:r>
          </a:p>
          <a:p>
            <a:pPr algn="l">
              <a:lnSpc>
                <a:spcPts val="2800"/>
              </a:lnSpc>
            </a:pPr>
            <a:endParaRPr lang="en-US" sz="2000">
              <a:solidFill>
                <a:srgbClr val="000000"/>
              </a:solidFill>
              <a:latin typeface="Poppins"/>
              <a:ea typeface="Poppins"/>
              <a:cs typeface="Poppins"/>
              <a:sym typeface="Poppins"/>
            </a:endParaRPr>
          </a:p>
        </p:txBody>
      </p:sp>
      <p:sp>
        <p:nvSpPr>
          <p:cNvPr id="5" name="TextBox 5"/>
          <p:cNvSpPr txBox="1"/>
          <p:nvPr/>
        </p:nvSpPr>
        <p:spPr>
          <a:xfrm>
            <a:off x="734738" y="1737021"/>
            <a:ext cx="16524562"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Stock data is collected at the interval of a day. The closing price is regarded as the stock price.</a:t>
            </a:r>
          </a:p>
        </p:txBody>
      </p:sp>
      <p:pic>
        <p:nvPicPr>
          <p:cNvPr id="6" name="Picture 6"/>
          <p:cNvPicPr>
            <a:picLocks noChangeAspect="1"/>
          </p:cNvPicPr>
          <p:nvPr/>
        </p:nvPicPr>
        <p:blipFill>
          <a:blip r:embed="rId4"/>
          <a:stretch>
            <a:fillRect/>
          </a:stretch>
        </p:blipFill>
        <p:spPr>
          <a:xfrm>
            <a:off x="159139" y="3334956"/>
            <a:ext cx="6907189" cy="2167644"/>
          </a:xfrm>
          <a:prstGeom prst="rect">
            <a:avLst/>
          </a:prstGeom>
        </p:spPr>
      </p:pic>
      <p:pic>
        <p:nvPicPr>
          <p:cNvPr id="7" name="Picture 7"/>
          <p:cNvPicPr>
            <a:picLocks noChangeAspect="1"/>
          </p:cNvPicPr>
          <p:nvPr/>
        </p:nvPicPr>
        <p:blipFill>
          <a:blip r:embed="rId5"/>
          <a:stretch>
            <a:fillRect/>
          </a:stretch>
        </p:blipFill>
        <p:spPr>
          <a:xfrm>
            <a:off x="7088482" y="3586667"/>
            <a:ext cx="4661551" cy="1945295"/>
          </a:xfrm>
          <a:prstGeom prst="rect">
            <a:avLst/>
          </a:prstGeom>
        </p:spPr>
      </p:pic>
      <p:sp>
        <p:nvSpPr>
          <p:cNvPr id="8" name="TextBox 8"/>
          <p:cNvSpPr txBox="1"/>
          <p:nvPr/>
        </p:nvSpPr>
        <p:spPr>
          <a:xfrm>
            <a:off x="674303" y="5146076"/>
            <a:ext cx="3947102" cy="566436"/>
          </a:xfrm>
          <a:prstGeom prst="rect">
            <a:avLst/>
          </a:prstGeom>
        </p:spPr>
        <p:txBody>
          <a:bodyPr lIns="0" tIns="0" rIns="0" bIns="0" rtlCol="0" anchor="t">
            <a:spAutoFit/>
          </a:bodyPr>
          <a:lstStyle/>
          <a:p>
            <a:pPr algn="ctr">
              <a:lnSpc>
                <a:spcPts val="4479"/>
              </a:lnSpc>
            </a:pPr>
            <a:r>
              <a:rPr lang="en-US" sz="3199" b="1">
                <a:solidFill>
                  <a:srgbClr val="476072"/>
                </a:solidFill>
                <a:latin typeface="Poppins Bold"/>
                <a:ea typeface="Poppins Bold"/>
                <a:cs typeface="Poppins Bold"/>
                <a:sym typeface="Poppins Bold"/>
              </a:rPr>
              <a:t>2. Clustering</a:t>
            </a:r>
          </a:p>
        </p:txBody>
      </p:sp>
      <p:sp>
        <p:nvSpPr>
          <p:cNvPr id="9" name="TextBox 9"/>
          <p:cNvSpPr txBox="1"/>
          <p:nvPr/>
        </p:nvSpPr>
        <p:spPr>
          <a:xfrm>
            <a:off x="881719" y="2267246"/>
            <a:ext cx="3947102" cy="566436"/>
          </a:xfrm>
          <a:prstGeom prst="rect">
            <a:avLst/>
          </a:prstGeom>
        </p:spPr>
        <p:txBody>
          <a:bodyPr lIns="0" tIns="0" rIns="0" bIns="0" rtlCol="0" anchor="t">
            <a:spAutoFit/>
          </a:bodyPr>
          <a:lstStyle/>
          <a:p>
            <a:pPr algn="ctr">
              <a:lnSpc>
                <a:spcPts val="4479"/>
              </a:lnSpc>
            </a:pPr>
            <a:r>
              <a:rPr lang="en-US" sz="3199" b="1">
                <a:solidFill>
                  <a:srgbClr val="476072"/>
                </a:solidFill>
                <a:latin typeface="Poppins Bold"/>
                <a:ea typeface="Poppins Bold"/>
                <a:cs typeface="Poppins Bold"/>
                <a:sym typeface="Poppins Bold"/>
              </a:rPr>
              <a:t>1. Correlation</a:t>
            </a:r>
          </a:p>
        </p:txBody>
      </p:sp>
      <p:sp>
        <p:nvSpPr>
          <p:cNvPr id="10" name="TextBox 10"/>
          <p:cNvSpPr txBox="1"/>
          <p:nvPr/>
        </p:nvSpPr>
        <p:spPr>
          <a:xfrm>
            <a:off x="734738" y="5731562"/>
            <a:ext cx="16524562" cy="107315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K-means clustering is used to cluster the stock pairs according to the NPD values. The stock pairs with the minimum NPD values from each cluster are selected as candidates. This encourages diversification of selected stock types under the assumption that stocks within the same sectors tend to share similar behaviour. </a:t>
            </a:r>
          </a:p>
        </p:txBody>
      </p:sp>
      <p:sp>
        <p:nvSpPr>
          <p:cNvPr id="11" name="TextBox 11"/>
          <p:cNvSpPr txBox="1"/>
          <p:nvPr/>
        </p:nvSpPr>
        <p:spPr>
          <a:xfrm>
            <a:off x="1028700" y="6966637"/>
            <a:ext cx="5044622" cy="566436"/>
          </a:xfrm>
          <a:prstGeom prst="rect">
            <a:avLst/>
          </a:prstGeom>
        </p:spPr>
        <p:txBody>
          <a:bodyPr lIns="0" tIns="0" rIns="0" bIns="0" rtlCol="0" anchor="t">
            <a:spAutoFit/>
          </a:bodyPr>
          <a:lstStyle/>
          <a:p>
            <a:pPr algn="ctr">
              <a:lnSpc>
                <a:spcPts val="4479"/>
              </a:lnSpc>
            </a:pPr>
            <a:r>
              <a:rPr lang="en-US" sz="3199" b="1">
                <a:solidFill>
                  <a:srgbClr val="476072"/>
                </a:solidFill>
                <a:latin typeface="Poppins Bold"/>
                <a:ea typeface="Poppins Bold"/>
                <a:cs typeface="Poppins Bold"/>
                <a:sym typeface="Poppins Bold"/>
              </a:rPr>
              <a:t>3. Cointegration test</a:t>
            </a:r>
          </a:p>
        </p:txBody>
      </p:sp>
      <p:sp>
        <p:nvSpPr>
          <p:cNvPr id="12" name="TextBox 12"/>
          <p:cNvSpPr txBox="1"/>
          <p:nvPr/>
        </p:nvSpPr>
        <p:spPr>
          <a:xfrm>
            <a:off x="674303" y="7609273"/>
            <a:ext cx="16524562" cy="720725"/>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The stock pair candiates further undergo a conintegration test using the Augmented Engle-Granger (AEG) two-step method. The candidates with a t-statistics of &lt; -3 and p-value of &lt;0.05 are considered. </a:t>
            </a:r>
          </a:p>
        </p:txBody>
      </p:sp>
      <p:pic>
        <p:nvPicPr>
          <p:cNvPr id="13" name="Picture 13"/>
          <p:cNvPicPr>
            <a:picLocks noChangeAspect="1"/>
          </p:cNvPicPr>
          <p:nvPr/>
        </p:nvPicPr>
        <p:blipFill>
          <a:blip r:embed="rId6"/>
          <a:stretch>
            <a:fillRect/>
          </a:stretch>
        </p:blipFill>
        <p:spPr>
          <a:xfrm>
            <a:off x="1448184" y="8452390"/>
            <a:ext cx="3687967" cy="1073156"/>
          </a:xfrm>
          <a:prstGeom prst="rect">
            <a:avLst/>
          </a:prstGeom>
        </p:spPr>
      </p:pic>
      <p:pic>
        <p:nvPicPr>
          <p:cNvPr id="14" name="Picture 14"/>
          <p:cNvPicPr>
            <a:picLocks noChangeAspect="1"/>
          </p:cNvPicPr>
          <p:nvPr/>
        </p:nvPicPr>
        <p:blipFill>
          <a:blip r:embed="rId7"/>
          <a:stretch>
            <a:fillRect/>
          </a:stretch>
        </p:blipFill>
        <p:spPr>
          <a:xfrm>
            <a:off x="5228862" y="8116524"/>
            <a:ext cx="5533487" cy="18957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Freeform 2"/>
          <p:cNvSpPr/>
          <p:nvPr/>
        </p:nvSpPr>
        <p:spPr>
          <a:xfrm>
            <a:off x="-406909" y="8390017"/>
            <a:ext cx="2162425" cy="2162425"/>
          </a:xfrm>
          <a:custGeom>
            <a:avLst/>
            <a:gdLst/>
            <a:ahLst/>
            <a:cxnLst/>
            <a:rect l="l" t="t" r="r" b="b"/>
            <a:pathLst>
              <a:path w="2162425" h="2162425">
                <a:moveTo>
                  <a:pt x="0" y="0"/>
                </a:moveTo>
                <a:lnTo>
                  <a:pt x="2162424" y="0"/>
                </a:lnTo>
                <a:lnTo>
                  <a:pt x="2162424" y="2162424"/>
                </a:lnTo>
                <a:lnTo>
                  <a:pt x="0" y="21624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HK" altLang="en-US"/>
          </a:p>
        </p:txBody>
      </p:sp>
      <p:sp>
        <p:nvSpPr>
          <p:cNvPr id="3" name="TextBox 3"/>
          <p:cNvSpPr txBox="1"/>
          <p:nvPr/>
        </p:nvSpPr>
        <p:spPr>
          <a:xfrm>
            <a:off x="674303" y="417491"/>
            <a:ext cx="15103345" cy="1081405"/>
          </a:xfrm>
          <a:prstGeom prst="rect">
            <a:avLst/>
          </a:prstGeom>
        </p:spPr>
        <p:txBody>
          <a:bodyPr lIns="0" tIns="0" rIns="0" bIns="0" rtlCol="0" anchor="t">
            <a:spAutoFit/>
          </a:bodyPr>
          <a:lstStyle/>
          <a:p>
            <a:pPr algn="just">
              <a:lnSpc>
                <a:spcPts val="7909"/>
              </a:lnSpc>
            </a:pPr>
            <a:r>
              <a:rPr lang="en-US" sz="6999" b="1">
                <a:solidFill>
                  <a:srgbClr val="548CA8"/>
                </a:solidFill>
                <a:latin typeface="Poppins Bold"/>
                <a:ea typeface="Poppins Bold"/>
                <a:cs typeface="Poppins Bold"/>
                <a:sym typeface="Poppins Bold"/>
              </a:rPr>
              <a:t>BACKTESTING-METHODOLOGY</a:t>
            </a:r>
          </a:p>
        </p:txBody>
      </p:sp>
      <p:sp>
        <p:nvSpPr>
          <p:cNvPr id="4" name="TextBox 4"/>
          <p:cNvSpPr txBox="1"/>
          <p:nvPr/>
        </p:nvSpPr>
        <p:spPr>
          <a:xfrm>
            <a:off x="734738" y="2178080"/>
            <a:ext cx="16524562"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Stocks are normalized individually. Timestamps where one or more of the stock prices are missing are not considered. </a:t>
            </a:r>
          </a:p>
        </p:txBody>
      </p:sp>
      <p:sp>
        <p:nvSpPr>
          <p:cNvPr id="5" name="TextBox 5"/>
          <p:cNvSpPr txBox="1"/>
          <p:nvPr/>
        </p:nvSpPr>
        <p:spPr>
          <a:xfrm>
            <a:off x="317609" y="2594005"/>
            <a:ext cx="13797344" cy="566436"/>
          </a:xfrm>
          <a:prstGeom prst="rect">
            <a:avLst/>
          </a:prstGeom>
        </p:spPr>
        <p:txBody>
          <a:bodyPr lIns="0" tIns="0" rIns="0" bIns="0" rtlCol="0" anchor="t">
            <a:spAutoFit/>
          </a:bodyPr>
          <a:lstStyle/>
          <a:p>
            <a:pPr algn="ctr">
              <a:lnSpc>
                <a:spcPts val="4479"/>
              </a:lnSpc>
            </a:pPr>
            <a:r>
              <a:rPr lang="en-US" sz="3199" b="1">
                <a:solidFill>
                  <a:srgbClr val="476072"/>
                </a:solidFill>
                <a:latin typeface="Poppins Bold"/>
                <a:ea typeface="Poppins Bold"/>
                <a:cs typeface="Poppins Bold"/>
                <a:sym typeface="Poppins Bold"/>
              </a:rPr>
              <a:t>2. Rolling Linear Regression, Spread and Z-score Calculation</a:t>
            </a:r>
          </a:p>
        </p:txBody>
      </p:sp>
      <p:sp>
        <p:nvSpPr>
          <p:cNvPr id="6" name="TextBox 6"/>
          <p:cNvSpPr txBox="1"/>
          <p:nvPr/>
        </p:nvSpPr>
        <p:spPr>
          <a:xfrm>
            <a:off x="734738" y="1544969"/>
            <a:ext cx="4550738" cy="566436"/>
          </a:xfrm>
          <a:prstGeom prst="rect">
            <a:avLst/>
          </a:prstGeom>
        </p:spPr>
        <p:txBody>
          <a:bodyPr lIns="0" tIns="0" rIns="0" bIns="0" rtlCol="0" anchor="t">
            <a:spAutoFit/>
          </a:bodyPr>
          <a:lstStyle/>
          <a:p>
            <a:pPr algn="ctr">
              <a:lnSpc>
                <a:spcPts val="4479"/>
              </a:lnSpc>
            </a:pPr>
            <a:r>
              <a:rPr lang="en-US" sz="3199" b="1">
                <a:solidFill>
                  <a:srgbClr val="476072"/>
                </a:solidFill>
                <a:latin typeface="Poppins Bold"/>
                <a:ea typeface="Poppins Bold"/>
                <a:cs typeface="Poppins Bold"/>
                <a:sym typeface="Poppins Bold"/>
              </a:rPr>
              <a:t>1. Data preparation</a:t>
            </a:r>
          </a:p>
        </p:txBody>
      </p:sp>
      <p:sp>
        <p:nvSpPr>
          <p:cNvPr id="7" name="TextBox 7"/>
          <p:cNvSpPr txBox="1"/>
          <p:nvPr/>
        </p:nvSpPr>
        <p:spPr>
          <a:xfrm>
            <a:off x="674303" y="3227117"/>
            <a:ext cx="16524562"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Use a rolling linear regression with a backward window of w to model one stock with the other, then calculate the spread.</a:t>
            </a:r>
          </a:p>
        </p:txBody>
      </p:sp>
      <p:sp>
        <p:nvSpPr>
          <p:cNvPr id="8" name="TextBox 8"/>
          <p:cNvSpPr txBox="1"/>
          <p:nvPr/>
        </p:nvSpPr>
        <p:spPr>
          <a:xfrm>
            <a:off x="674303" y="6501500"/>
            <a:ext cx="10202966" cy="566436"/>
          </a:xfrm>
          <a:prstGeom prst="rect">
            <a:avLst/>
          </a:prstGeom>
        </p:spPr>
        <p:txBody>
          <a:bodyPr lIns="0" tIns="0" rIns="0" bIns="0" rtlCol="0" anchor="t">
            <a:spAutoFit/>
          </a:bodyPr>
          <a:lstStyle/>
          <a:p>
            <a:pPr algn="ctr">
              <a:lnSpc>
                <a:spcPts val="4479"/>
              </a:lnSpc>
            </a:pPr>
            <a:r>
              <a:rPr lang="en-US" sz="3199" b="1">
                <a:solidFill>
                  <a:srgbClr val="476072"/>
                </a:solidFill>
                <a:latin typeface="Poppins Bold"/>
                <a:ea typeface="Poppins Bold"/>
                <a:cs typeface="Poppins Bold"/>
                <a:sym typeface="Poppins Bold"/>
              </a:rPr>
              <a:t>4. Portfolio Construction &amp; Reward Calculation</a:t>
            </a:r>
          </a:p>
        </p:txBody>
      </p:sp>
      <p:sp>
        <p:nvSpPr>
          <p:cNvPr id="9" name="TextBox 9"/>
          <p:cNvSpPr txBox="1"/>
          <p:nvPr/>
        </p:nvSpPr>
        <p:spPr>
          <a:xfrm>
            <a:off x="674303" y="7229861"/>
            <a:ext cx="16524562"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Returns at time t are defined as follows:</a:t>
            </a:r>
          </a:p>
        </p:txBody>
      </p:sp>
      <p:pic>
        <p:nvPicPr>
          <p:cNvPr id="10" name="Picture 10"/>
          <p:cNvPicPr>
            <a:picLocks noChangeAspect="1"/>
          </p:cNvPicPr>
          <p:nvPr/>
        </p:nvPicPr>
        <p:blipFill>
          <a:blip r:embed="rId4"/>
          <a:stretch>
            <a:fillRect/>
          </a:stretch>
        </p:blipFill>
        <p:spPr>
          <a:xfrm>
            <a:off x="714737" y="3414804"/>
            <a:ext cx="3767550" cy="1074470"/>
          </a:xfrm>
          <a:prstGeom prst="rect">
            <a:avLst/>
          </a:prstGeom>
        </p:spPr>
      </p:pic>
      <p:pic>
        <p:nvPicPr>
          <p:cNvPr id="11" name="Picture 11"/>
          <p:cNvPicPr>
            <a:picLocks noChangeAspect="1"/>
          </p:cNvPicPr>
          <p:nvPr/>
        </p:nvPicPr>
        <p:blipFill>
          <a:blip r:embed="rId5"/>
          <a:stretch>
            <a:fillRect/>
          </a:stretch>
        </p:blipFill>
        <p:spPr>
          <a:xfrm>
            <a:off x="4294526" y="3409936"/>
            <a:ext cx="4288854" cy="1213992"/>
          </a:xfrm>
          <a:prstGeom prst="rect">
            <a:avLst/>
          </a:prstGeom>
        </p:spPr>
      </p:pic>
      <p:sp>
        <p:nvSpPr>
          <p:cNvPr id="12" name="TextBox 12"/>
          <p:cNvSpPr txBox="1"/>
          <p:nvPr/>
        </p:nvSpPr>
        <p:spPr>
          <a:xfrm>
            <a:off x="674303" y="4333199"/>
            <a:ext cx="8951674"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Using the same window size, calculate a rolling z-score for the spread</a:t>
            </a:r>
          </a:p>
        </p:txBody>
      </p:sp>
      <p:pic>
        <p:nvPicPr>
          <p:cNvPr id="13" name="Picture 13"/>
          <p:cNvPicPr>
            <a:picLocks noChangeAspect="1"/>
          </p:cNvPicPr>
          <p:nvPr/>
        </p:nvPicPr>
        <p:blipFill>
          <a:blip r:embed="rId6"/>
          <a:stretch>
            <a:fillRect/>
          </a:stretch>
        </p:blipFill>
        <p:spPr>
          <a:xfrm>
            <a:off x="9631562" y="3610639"/>
            <a:ext cx="3262600" cy="1311772"/>
          </a:xfrm>
          <a:prstGeom prst="rect">
            <a:avLst/>
          </a:prstGeom>
        </p:spPr>
      </p:pic>
      <p:sp>
        <p:nvSpPr>
          <p:cNvPr id="14" name="TextBox 14"/>
          <p:cNvSpPr txBox="1"/>
          <p:nvPr/>
        </p:nvSpPr>
        <p:spPr>
          <a:xfrm>
            <a:off x="1028700" y="4780321"/>
            <a:ext cx="4832531" cy="566436"/>
          </a:xfrm>
          <a:prstGeom prst="rect">
            <a:avLst/>
          </a:prstGeom>
        </p:spPr>
        <p:txBody>
          <a:bodyPr lIns="0" tIns="0" rIns="0" bIns="0" rtlCol="0" anchor="t">
            <a:spAutoFit/>
          </a:bodyPr>
          <a:lstStyle/>
          <a:p>
            <a:pPr algn="l">
              <a:lnSpc>
                <a:spcPts val="4479"/>
              </a:lnSpc>
            </a:pPr>
            <a:r>
              <a:rPr lang="en-US" sz="3199" b="1">
                <a:solidFill>
                  <a:srgbClr val="476072"/>
                </a:solidFill>
                <a:latin typeface="Poppins Bold"/>
                <a:ea typeface="Poppins Bold"/>
                <a:cs typeface="Poppins Bold"/>
                <a:sym typeface="Poppins Bold"/>
              </a:rPr>
              <a:t>3. Signal generation</a:t>
            </a:r>
          </a:p>
        </p:txBody>
      </p:sp>
      <p:sp>
        <p:nvSpPr>
          <p:cNvPr id="15" name="TextBox 15"/>
          <p:cNvSpPr txBox="1"/>
          <p:nvPr/>
        </p:nvSpPr>
        <p:spPr>
          <a:xfrm>
            <a:off x="674303" y="5413432"/>
            <a:ext cx="8951674"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The entry and exit signals are based on z-score thresholds.</a:t>
            </a:r>
          </a:p>
        </p:txBody>
      </p:sp>
      <p:pic>
        <p:nvPicPr>
          <p:cNvPr id="16" name="Picture 16"/>
          <p:cNvPicPr>
            <a:picLocks noChangeAspect="1"/>
          </p:cNvPicPr>
          <p:nvPr/>
        </p:nvPicPr>
        <p:blipFill>
          <a:blip r:embed="rId7"/>
          <a:stretch>
            <a:fillRect/>
          </a:stretch>
        </p:blipFill>
        <p:spPr>
          <a:xfrm>
            <a:off x="2033708" y="5700298"/>
            <a:ext cx="3034606" cy="968360"/>
          </a:xfrm>
          <a:prstGeom prst="rect">
            <a:avLst/>
          </a:prstGeom>
        </p:spPr>
      </p:pic>
      <p:sp>
        <p:nvSpPr>
          <p:cNvPr id="17" name="TextBox 17"/>
          <p:cNvSpPr txBox="1"/>
          <p:nvPr/>
        </p:nvSpPr>
        <p:spPr>
          <a:xfrm>
            <a:off x="734738" y="5943657"/>
            <a:ext cx="1515976"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Long entry:</a:t>
            </a:r>
          </a:p>
        </p:txBody>
      </p:sp>
      <p:sp>
        <p:nvSpPr>
          <p:cNvPr id="18" name="TextBox 18"/>
          <p:cNvSpPr txBox="1"/>
          <p:nvPr/>
        </p:nvSpPr>
        <p:spPr>
          <a:xfrm>
            <a:off x="5315335" y="5943657"/>
            <a:ext cx="1515976"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Short entry:</a:t>
            </a:r>
          </a:p>
        </p:txBody>
      </p:sp>
      <p:pic>
        <p:nvPicPr>
          <p:cNvPr id="19" name="Picture 19"/>
          <p:cNvPicPr>
            <a:picLocks noChangeAspect="1"/>
          </p:cNvPicPr>
          <p:nvPr/>
        </p:nvPicPr>
        <p:blipFill>
          <a:blip r:embed="rId8"/>
          <a:stretch>
            <a:fillRect/>
          </a:stretch>
        </p:blipFill>
        <p:spPr>
          <a:xfrm>
            <a:off x="6805781" y="5667806"/>
            <a:ext cx="2840389" cy="984668"/>
          </a:xfrm>
          <a:prstGeom prst="rect">
            <a:avLst/>
          </a:prstGeom>
        </p:spPr>
      </p:pic>
      <p:sp>
        <p:nvSpPr>
          <p:cNvPr id="20" name="TextBox 20"/>
          <p:cNvSpPr txBox="1"/>
          <p:nvPr/>
        </p:nvSpPr>
        <p:spPr>
          <a:xfrm>
            <a:off x="9746886" y="5886507"/>
            <a:ext cx="1515976"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Exit:</a:t>
            </a:r>
          </a:p>
        </p:txBody>
      </p:sp>
      <p:pic>
        <p:nvPicPr>
          <p:cNvPr id="21" name="Picture 21"/>
          <p:cNvPicPr>
            <a:picLocks noChangeAspect="1"/>
          </p:cNvPicPr>
          <p:nvPr/>
        </p:nvPicPr>
        <p:blipFill>
          <a:blip r:embed="rId9"/>
          <a:stretch>
            <a:fillRect/>
          </a:stretch>
        </p:blipFill>
        <p:spPr>
          <a:xfrm>
            <a:off x="10313238" y="5750393"/>
            <a:ext cx="2299637" cy="819494"/>
          </a:xfrm>
          <a:prstGeom prst="rect">
            <a:avLst/>
          </a:prstGeom>
        </p:spPr>
      </p:pic>
      <p:pic>
        <p:nvPicPr>
          <p:cNvPr id="22" name="Picture 22"/>
          <p:cNvPicPr>
            <a:picLocks noChangeAspect="1"/>
          </p:cNvPicPr>
          <p:nvPr/>
        </p:nvPicPr>
        <p:blipFill>
          <a:blip r:embed="rId10"/>
          <a:stretch>
            <a:fillRect/>
          </a:stretch>
        </p:blipFill>
        <p:spPr>
          <a:xfrm>
            <a:off x="-53750" y="6958081"/>
            <a:ext cx="9738360" cy="2407682"/>
          </a:xfrm>
          <a:prstGeom prst="rect">
            <a:avLst/>
          </a:prstGeom>
        </p:spPr>
      </p:pic>
      <p:sp>
        <p:nvSpPr>
          <p:cNvPr id="23" name="TextBox 23"/>
          <p:cNvSpPr txBox="1"/>
          <p:nvPr/>
        </p:nvSpPr>
        <p:spPr>
          <a:xfrm>
            <a:off x="674303" y="8697108"/>
            <a:ext cx="16524562"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where position is +1 for long, –1 for short.</a:t>
            </a:r>
          </a:p>
        </p:txBody>
      </p:sp>
      <p:sp>
        <p:nvSpPr>
          <p:cNvPr id="24" name="TextBox 24"/>
          <p:cNvSpPr txBox="1"/>
          <p:nvPr/>
        </p:nvSpPr>
        <p:spPr>
          <a:xfrm>
            <a:off x="674303" y="9151133"/>
            <a:ext cx="10202966" cy="566436"/>
          </a:xfrm>
          <a:prstGeom prst="rect">
            <a:avLst/>
          </a:prstGeom>
        </p:spPr>
        <p:txBody>
          <a:bodyPr lIns="0" tIns="0" rIns="0" bIns="0" rtlCol="0" anchor="t">
            <a:spAutoFit/>
          </a:bodyPr>
          <a:lstStyle/>
          <a:p>
            <a:pPr algn="l">
              <a:lnSpc>
                <a:spcPts val="4479"/>
              </a:lnSpc>
            </a:pPr>
            <a:r>
              <a:rPr lang="en-US" sz="3199" b="1">
                <a:solidFill>
                  <a:srgbClr val="476072"/>
                </a:solidFill>
                <a:latin typeface="Poppins Bold"/>
                <a:ea typeface="Poppins Bold"/>
                <a:cs typeface="Poppins Bold"/>
                <a:sym typeface="Poppins Bold"/>
              </a:rPr>
              <a:t>5. Grid Search</a:t>
            </a:r>
          </a:p>
        </p:txBody>
      </p:sp>
      <p:sp>
        <p:nvSpPr>
          <p:cNvPr id="25" name="TextBox 25"/>
          <p:cNvSpPr txBox="1"/>
          <p:nvPr/>
        </p:nvSpPr>
        <p:spPr>
          <a:xfrm>
            <a:off x="674303" y="9650894"/>
            <a:ext cx="16322421"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Search for the optimal values of entry and exit thresholds, and window size based on cumulative returns.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aphicFrame>
        <p:nvGraphicFramePr>
          <p:cNvPr id="2" name="Object 2"/>
          <p:cNvGraphicFramePr/>
          <p:nvPr/>
        </p:nvGraphicFramePr>
        <p:xfrm>
          <a:off x="1732921" y="4856755"/>
          <a:ext cx="7586157" cy="4274588"/>
        </p:xfrm>
        <a:graphic>
          <a:graphicData uri="http://schemas.openxmlformats.org/presentationml/2006/ole">
            <mc:AlternateContent xmlns:mc="http://schemas.openxmlformats.org/markup-compatibility/2006">
              <mc:Choice xmlns:v="urn:schemas-microsoft-com:vml" Requires="v">
                <p:oleObj name="Worksheet" r:id="rId2" imgW="9105900" imgH="5791200" progId="Excel.Sheet.12">
                  <p:embed/>
                </p:oleObj>
              </mc:Choice>
              <mc:Fallback>
                <p:oleObj name="Worksheet" r:id="rId2" imgW="9105900" imgH="5791200" progId="Excel.Sheet.12">
                  <p:embed/>
                  <p:pic>
                    <p:nvPicPr>
                      <p:cNvPr id="0" name=""/>
                      <p:cNvPicPr/>
                      <p:nvPr/>
                    </p:nvPicPr>
                    <p:blipFill>
                      <a:blip r:embed="rId3"/>
                      <a:stretch>
                        <a:fillRect/>
                      </a:stretch>
                    </p:blipFill>
                    <p:spPr>
                      <a:xfrm>
                        <a:off x="1732921" y="4856755"/>
                        <a:ext cx="7586157" cy="4274588"/>
                      </a:xfrm>
                      <a:prstGeom prst="rect">
                        <a:avLst/>
                      </a:prstGeom>
                    </p:spPr>
                  </p:pic>
                </p:oleObj>
              </mc:Fallback>
            </mc:AlternateContent>
          </a:graphicData>
        </a:graphic>
      </p:graphicFrame>
      <p:sp>
        <p:nvSpPr>
          <p:cNvPr id="3" name="TextBox 3"/>
          <p:cNvSpPr txBox="1"/>
          <p:nvPr/>
        </p:nvSpPr>
        <p:spPr>
          <a:xfrm>
            <a:off x="674303" y="417491"/>
            <a:ext cx="15103345" cy="1081405"/>
          </a:xfrm>
          <a:prstGeom prst="rect">
            <a:avLst/>
          </a:prstGeom>
        </p:spPr>
        <p:txBody>
          <a:bodyPr lIns="0" tIns="0" rIns="0" bIns="0" rtlCol="0" anchor="t">
            <a:spAutoFit/>
          </a:bodyPr>
          <a:lstStyle/>
          <a:p>
            <a:pPr algn="just">
              <a:lnSpc>
                <a:spcPts val="7909"/>
              </a:lnSpc>
            </a:pPr>
            <a:r>
              <a:rPr lang="en-US" sz="6999" b="1">
                <a:solidFill>
                  <a:srgbClr val="548CA8"/>
                </a:solidFill>
                <a:latin typeface="Poppins Bold"/>
                <a:ea typeface="Poppins Bold"/>
                <a:cs typeface="Poppins Bold"/>
                <a:sym typeface="Poppins Bold"/>
              </a:rPr>
              <a:t>BACKTESTING-RESULTS</a:t>
            </a:r>
          </a:p>
        </p:txBody>
      </p:sp>
      <p:sp>
        <p:nvSpPr>
          <p:cNvPr id="4" name="TextBox 4"/>
          <p:cNvSpPr txBox="1"/>
          <p:nvPr/>
        </p:nvSpPr>
        <p:spPr>
          <a:xfrm>
            <a:off x="674303" y="1432221"/>
            <a:ext cx="16524562" cy="1425575"/>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3 pairs of stocks are compared. For each pair, the grid search parameters are:</a:t>
            </a:r>
          </a:p>
          <a:p>
            <a:pPr algn="l">
              <a:lnSpc>
                <a:spcPts val="2800"/>
              </a:lnSpc>
            </a:pPr>
            <a:r>
              <a:rPr lang="en-US" sz="2000">
                <a:solidFill>
                  <a:srgbClr val="000000"/>
                </a:solidFill>
                <a:latin typeface="Poppins"/>
                <a:ea typeface="Poppins"/>
                <a:cs typeface="Poppins"/>
                <a:sym typeface="Poppins"/>
              </a:rPr>
              <a:t>window size = [50, 100, 150]</a:t>
            </a:r>
          </a:p>
          <a:p>
            <a:pPr algn="l">
              <a:lnSpc>
                <a:spcPts val="2800"/>
              </a:lnSpc>
            </a:pPr>
            <a:r>
              <a:rPr lang="en-US" sz="2000">
                <a:solidFill>
                  <a:srgbClr val="000000"/>
                </a:solidFill>
                <a:latin typeface="Poppins"/>
                <a:ea typeface="Poppins"/>
                <a:cs typeface="Poppins"/>
                <a:sym typeface="Poppins"/>
              </a:rPr>
              <a:t>entry thresholds = [1.0, 1.5, 2.0]</a:t>
            </a:r>
          </a:p>
          <a:p>
            <a:pPr algn="l">
              <a:lnSpc>
                <a:spcPts val="2800"/>
              </a:lnSpc>
            </a:pPr>
            <a:r>
              <a:rPr lang="en-US" sz="2000">
                <a:solidFill>
                  <a:srgbClr val="000000"/>
                </a:solidFill>
                <a:latin typeface="Poppins"/>
                <a:ea typeface="Poppins"/>
                <a:cs typeface="Poppins"/>
                <a:sym typeface="Poppins"/>
              </a:rPr>
              <a:t>exit thresholds = [0.5, 1.0]</a:t>
            </a:r>
          </a:p>
        </p:txBody>
      </p:sp>
      <p:sp>
        <p:nvSpPr>
          <p:cNvPr id="5" name="TextBox 5"/>
          <p:cNvSpPr txBox="1"/>
          <p:nvPr/>
        </p:nvSpPr>
        <p:spPr>
          <a:xfrm>
            <a:off x="734738" y="2941996"/>
            <a:ext cx="7973110" cy="1128411"/>
          </a:xfrm>
          <a:prstGeom prst="rect">
            <a:avLst/>
          </a:prstGeom>
        </p:spPr>
        <p:txBody>
          <a:bodyPr lIns="0" tIns="0" rIns="0" bIns="0" rtlCol="0" anchor="t">
            <a:spAutoFit/>
          </a:bodyPr>
          <a:lstStyle/>
          <a:p>
            <a:pPr algn="l">
              <a:lnSpc>
                <a:spcPts val="4479"/>
              </a:lnSpc>
            </a:pPr>
            <a:r>
              <a:rPr lang="en-US" sz="3199" b="1">
                <a:solidFill>
                  <a:srgbClr val="476072"/>
                </a:solidFill>
                <a:latin typeface="Poppins Bold"/>
                <a:ea typeface="Poppins Bold"/>
                <a:cs typeface="Poppins Bold"/>
                <a:sym typeface="Poppins Bold"/>
              </a:rPr>
              <a:t>1. Pair 1: 603766.SS and 603665.SS</a:t>
            </a:r>
          </a:p>
          <a:p>
            <a:pPr algn="l">
              <a:lnSpc>
                <a:spcPts val="4479"/>
              </a:lnSpc>
            </a:pPr>
            <a:endParaRPr lang="en-US" sz="3199" b="1">
              <a:solidFill>
                <a:srgbClr val="476072"/>
              </a:solidFill>
              <a:latin typeface="Poppins Bold"/>
              <a:ea typeface="Poppins Bold"/>
              <a:cs typeface="Poppins Bold"/>
              <a:sym typeface="Poppins Bold"/>
            </a:endParaRPr>
          </a:p>
        </p:txBody>
      </p:sp>
      <p:sp>
        <p:nvSpPr>
          <p:cNvPr id="6" name="TextBox 6"/>
          <p:cNvSpPr txBox="1"/>
          <p:nvPr/>
        </p:nvSpPr>
        <p:spPr>
          <a:xfrm>
            <a:off x="674303" y="3564530"/>
            <a:ext cx="8951674" cy="720725"/>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Cointegration t-statistics: -5.14 ; p-value: 9.01 x 10^ (-5)</a:t>
            </a:r>
          </a:p>
          <a:p>
            <a:pPr algn="l">
              <a:lnSpc>
                <a:spcPts val="2800"/>
              </a:lnSpc>
            </a:pPr>
            <a:r>
              <a:rPr lang="en-US" sz="2000">
                <a:solidFill>
                  <a:srgbClr val="000000"/>
                </a:solidFill>
                <a:latin typeface="Poppins"/>
                <a:ea typeface="Poppins"/>
                <a:cs typeface="Poppins"/>
                <a:sym typeface="Poppins"/>
              </a:rPr>
              <a:t>Best 3 results: </a:t>
            </a:r>
          </a:p>
        </p:txBody>
      </p:sp>
      <p:sp>
        <p:nvSpPr>
          <p:cNvPr id="7" name="TextBox 7"/>
          <p:cNvSpPr txBox="1"/>
          <p:nvPr/>
        </p:nvSpPr>
        <p:spPr>
          <a:xfrm>
            <a:off x="674303" y="8864600"/>
            <a:ext cx="14044727"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Note that for all 18 combinations, all of them are profitable (final cumulative reward &gt;0 )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aphicFrame>
        <p:nvGraphicFramePr>
          <p:cNvPr id="2" name="Object 2"/>
          <p:cNvGraphicFramePr/>
          <p:nvPr/>
        </p:nvGraphicFramePr>
        <p:xfrm>
          <a:off x="1732921" y="3573357"/>
          <a:ext cx="7586157" cy="4274588"/>
        </p:xfrm>
        <a:graphic>
          <a:graphicData uri="http://schemas.openxmlformats.org/presentationml/2006/ole">
            <mc:AlternateContent xmlns:mc="http://schemas.openxmlformats.org/markup-compatibility/2006">
              <mc:Choice xmlns:v="urn:schemas-microsoft-com:vml" Requires="v">
                <p:oleObj name="Worksheet" r:id="rId2" imgW="9105900" imgH="5791200" progId="Excel.Sheet.12">
                  <p:embed/>
                </p:oleObj>
              </mc:Choice>
              <mc:Fallback>
                <p:oleObj name="Worksheet" r:id="rId2" imgW="9105900" imgH="5791200" progId="Excel.Sheet.12">
                  <p:embed/>
                  <p:pic>
                    <p:nvPicPr>
                      <p:cNvPr id="0" name=""/>
                      <p:cNvPicPr/>
                      <p:nvPr/>
                    </p:nvPicPr>
                    <p:blipFill>
                      <a:blip r:embed="rId3"/>
                      <a:stretch>
                        <a:fillRect/>
                      </a:stretch>
                    </p:blipFill>
                    <p:spPr>
                      <a:xfrm>
                        <a:off x="1732921" y="3573357"/>
                        <a:ext cx="7586157" cy="4274588"/>
                      </a:xfrm>
                      <a:prstGeom prst="rect">
                        <a:avLst/>
                      </a:prstGeom>
                    </p:spPr>
                  </p:pic>
                </p:oleObj>
              </mc:Fallback>
            </mc:AlternateContent>
          </a:graphicData>
        </a:graphic>
      </p:graphicFrame>
      <p:sp>
        <p:nvSpPr>
          <p:cNvPr id="3" name="TextBox 3"/>
          <p:cNvSpPr txBox="1"/>
          <p:nvPr/>
        </p:nvSpPr>
        <p:spPr>
          <a:xfrm>
            <a:off x="674303" y="417491"/>
            <a:ext cx="15103345" cy="1081405"/>
          </a:xfrm>
          <a:prstGeom prst="rect">
            <a:avLst/>
          </a:prstGeom>
        </p:spPr>
        <p:txBody>
          <a:bodyPr lIns="0" tIns="0" rIns="0" bIns="0" rtlCol="0" anchor="t">
            <a:spAutoFit/>
          </a:bodyPr>
          <a:lstStyle/>
          <a:p>
            <a:pPr algn="just">
              <a:lnSpc>
                <a:spcPts val="7909"/>
              </a:lnSpc>
            </a:pPr>
            <a:r>
              <a:rPr lang="en-US" sz="6999" b="1">
                <a:solidFill>
                  <a:srgbClr val="548CA8"/>
                </a:solidFill>
                <a:latin typeface="Poppins Bold"/>
                <a:ea typeface="Poppins Bold"/>
                <a:cs typeface="Poppins Bold"/>
                <a:sym typeface="Poppins Bold"/>
              </a:rPr>
              <a:t>BACKTESTING-RESULTS</a:t>
            </a:r>
          </a:p>
        </p:txBody>
      </p:sp>
      <p:sp>
        <p:nvSpPr>
          <p:cNvPr id="4" name="TextBox 4"/>
          <p:cNvSpPr txBox="1"/>
          <p:nvPr/>
        </p:nvSpPr>
        <p:spPr>
          <a:xfrm>
            <a:off x="674303" y="1724221"/>
            <a:ext cx="14044727" cy="1128411"/>
          </a:xfrm>
          <a:prstGeom prst="rect">
            <a:avLst/>
          </a:prstGeom>
        </p:spPr>
        <p:txBody>
          <a:bodyPr lIns="0" tIns="0" rIns="0" bIns="0" rtlCol="0" anchor="t">
            <a:spAutoFit/>
          </a:bodyPr>
          <a:lstStyle/>
          <a:p>
            <a:pPr algn="l">
              <a:lnSpc>
                <a:spcPts val="4479"/>
              </a:lnSpc>
            </a:pPr>
            <a:r>
              <a:rPr lang="en-US" sz="3199" b="1">
                <a:solidFill>
                  <a:srgbClr val="476072"/>
                </a:solidFill>
                <a:latin typeface="Poppins Bold"/>
                <a:ea typeface="Poppins Bold"/>
                <a:cs typeface="Poppins Bold"/>
                <a:sym typeface="Poppins Bold"/>
              </a:rPr>
              <a:t>2. Pair 2: 601606.SS and 688646.SS</a:t>
            </a:r>
          </a:p>
          <a:p>
            <a:pPr algn="l">
              <a:lnSpc>
                <a:spcPts val="4479"/>
              </a:lnSpc>
            </a:pPr>
            <a:endParaRPr lang="en-US" sz="3199" b="1">
              <a:solidFill>
                <a:srgbClr val="476072"/>
              </a:solidFill>
              <a:latin typeface="Poppins Bold"/>
              <a:ea typeface="Poppins Bold"/>
              <a:cs typeface="Poppins Bold"/>
              <a:sym typeface="Poppins Bold"/>
            </a:endParaRPr>
          </a:p>
        </p:txBody>
      </p:sp>
      <p:sp>
        <p:nvSpPr>
          <p:cNvPr id="5" name="TextBox 5"/>
          <p:cNvSpPr txBox="1"/>
          <p:nvPr/>
        </p:nvSpPr>
        <p:spPr>
          <a:xfrm>
            <a:off x="674303" y="2538307"/>
            <a:ext cx="8951674" cy="720725"/>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Cointegration t-statistics: -3.47 ; p-value: 0.035</a:t>
            </a:r>
          </a:p>
          <a:p>
            <a:pPr algn="l">
              <a:lnSpc>
                <a:spcPts val="2800"/>
              </a:lnSpc>
            </a:pPr>
            <a:r>
              <a:rPr lang="en-US" sz="2000">
                <a:solidFill>
                  <a:srgbClr val="000000"/>
                </a:solidFill>
                <a:latin typeface="Poppins"/>
                <a:ea typeface="Poppins"/>
                <a:cs typeface="Poppins"/>
                <a:sym typeface="Poppins"/>
              </a:rPr>
              <a:t>Best 3 results: </a:t>
            </a:r>
          </a:p>
        </p:txBody>
      </p:sp>
      <p:sp>
        <p:nvSpPr>
          <p:cNvPr id="6" name="TextBox 6"/>
          <p:cNvSpPr txBox="1"/>
          <p:nvPr/>
        </p:nvSpPr>
        <p:spPr>
          <a:xfrm>
            <a:off x="674303" y="7807058"/>
            <a:ext cx="14044727" cy="36830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13 out of 18 combinations are profitable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aphicFrame>
        <p:nvGraphicFramePr>
          <p:cNvPr id="2" name="Object 2"/>
          <p:cNvGraphicFramePr/>
          <p:nvPr/>
        </p:nvGraphicFramePr>
        <p:xfrm>
          <a:off x="1732921" y="3573357"/>
          <a:ext cx="7586157" cy="4274588"/>
        </p:xfrm>
        <a:graphic>
          <a:graphicData uri="http://schemas.openxmlformats.org/presentationml/2006/ole">
            <mc:AlternateContent xmlns:mc="http://schemas.openxmlformats.org/markup-compatibility/2006">
              <mc:Choice xmlns:v="urn:schemas-microsoft-com:vml" Requires="v">
                <p:oleObj name="Worksheet" r:id="rId2" imgW="9105900" imgH="5791200" progId="Excel.Sheet.12">
                  <p:embed/>
                </p:oleObj>
              </mc:Choice>
              <mc:Fallback>
                <p:oleObj name="Worksheet" r:id="rId2" imgW="9105900" imgH="5791200" progId="Excel.Sheet.12">
                  <p:embed/>
                  <p:pic>
                    <p:nvPicPr>
                      <p:cNvPr id="0" name=""/>
                      <p:cNvPicPr/>
                      <p:nvPr/>
                    </p:nvPicPr>
                    <p:blipFill>
                      <a:blip r:embed="rId3"/>
                      <a:stretch>
                        <a:fillRect/>
                      </a:stretch>
                    </p:blipFill>
                    <p:spPr>
                      <a:xfrm>
                        <a:off x="1732921" y="3573357"/>
                        <a:ext cx="7586157" cy="4274588"/>
                      </a:xfrm>
                      <a:prstGeom prst="rect">
                        <a:avLst/>
                      </a:prstGeom>
                    </p:spPr>
                  </p:pic>
                </p:oleObj>
              </mc:Fallback>
            </mc:AlternateContent>
          </a:graphicData>
        </a:graphic>
      </p:graphicFrame>
      <p:sp>
        <p:nvSpPr>
          <p:cNvPr id="3" name="TextBox 3"/>
          <p:cNvSpPr txBox="1"/>
          <p:nvPr/>
        </p:nvSpPr>
        <p:spPr>
          <a:xfrm>
            <a:off x="674303" y="417491"/>
            <a:ext cx="15103345" cy="1081405"/>
          </a:xfrm>
          <a:prstGeom prst="rect">
            <a:avLst/>
          </a:prstGeom>
        </p:spPr>
        <p:txBody>
          <a:bodyPr lIns="0" tIns="0" rIns="0" bIns="0" rtlCol="0" anchor="t">
            <a:spAutoFit/>
          </a:bodyPr>
          <a:lstStyle/>
          <a:p>
            <a:pPr algn="just">
              <a:lnSpc>
                <a:spcPts val="7909"/>
              </a:lnSpc>
            </a:pPr>
            <a:r>
              <a:rPr lang="en-US" sz="6999" b="1">
                <a:solidFill>
                  <a:srgbClr val="548CA8"/>
                </a:solidFill>
                <a:latin typeface="Poppins Bold"/>
                <a:ea typeface="Poppins Bold"/>
                <a:cs typeface="Poppins Bold"/>
                <a:sym typeface="Poppins Bold"/>
              </a:rPr>
              <a:t>BACKTESTING-RESULTS</a:t>
            </a:r>
          </a:p>
        </p:txBody>
      </p:sp>
      <p:sp>
        <p:nvSpPr>
          <p:cNvPr id="4" name="TextBox 4"/>
          <p:cNvSpPr txBox="1"/>
          <p:nvPr/>
        </p:nvSpPr>
        <p:spPr>
          <a:xfrm>
            <a:off x="674303" y="1724221"/>
            <a:ext cx="8197437" cy="1690386"/>
          </a:xfrm>
          <a:prstGeom prst="rect">
            <a:avLst/>
          </a:prstGeom>
        </p:spPr>
        <p:txBody>
          <a:bodyPr lIns="0" tIns="0" rIns="0" bIns="0" rtlCol="0" anchor="t">
            <a:spAutoFit/>
          </a:bodyPr>
          <a:lstStyle/>
          <a:p>
            <a:pPr algn="l">
              <a:lnSpc>
                <a:spcPts val="4479"/>
              </a:lnSpc>
            </a:pPr>
            <a:r>
              <a:rPr lang="en-US" sz="3199" b="1">
                <a:solidFill>
                  <a:srgbClr val="476072"/>
                </a:solidFill>
                <a:latin typeface="Poppins Bold"/>
                <a:ea typeface="Poppins Bold"/>
                <a:cs typeface="Poppins Bold"/>
                <a:sym typeface="Poppins Bold"/>
              </a:rPr>
              <a:t>3. Pair 3: 605366.SS and 603606.SS</a:t>
            </a:r>
          </a:p>
          <a:p>
            <a:pPr algn="l">
              <a:lnSpc>
                <a:spcPts val="4479"/>
              </a:lnSpc>
            </a:pPr>
            <a:endParaRPr lang="en-US" sz="3199" b="1">
              <a:solidFill>
                <a:srgbClr val="476072"/>
              </a:solidFill>
              <a:latin typeface="Poppins Bold"/>
              <a:ea typeface="Poppins Bold"/>
              <a:cs typeface="Poppins Bold"/>
              <a:sym typeface="Poppins Bold"/>
            </a:endParaRPr>
          </a:p>
          <a:p>
            <a:pPr algn="l">
              <a:lnSpc>
                <a:spcPts val="4479"/>
              </a:lnSpc>
            </a:pPr>
            <a:endParaRPr lang="en-US" sz="3199" b="1">
              <a:solidFill>
                <a:srgbClr val="476072"/>
              </a:solidFill>
              <a:latin typeface="Poppins Bold"/>
              <a:ea typeface="Poppins Bold"/>
              <a:cs typeface="Poppins Bold"/>
              <a:sym typeface="Poppins Bold"/>
            </a:endParaRPr>
          </a:p>
        </p:txBody>
      </p:sp>
      <p:sp>
        <p:nvSpPr>
          <p:cNvPr id="5" name="TextBox 5"/>
          <p:cNvSpPr txBox="1"/>
          <p:nvPr/>
        </p:nvSpPr>
        <p:spPr>
          <a:xfrm>
            <a:off x="674303" y="2538307"/>
            <a:ext cx="8951674" cy="720725"/>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Cointegration t-statistics: -3.08 ; p-value: 0.092</a:t>
            </a:r>
          </a:p>
          <a:p>
            <a:pPr algn="l">
              <a:lnSpc>
                <a:spcPts val="2800"/>
              </a:lnSpc>
            </a:pPr>
            <a:r>
              <a:rPr lang="en-US" sz="2000">
                <a:solidFill>
                  <a:srgbClr val="000000"/>
                </a:solidFill>
                <a:latin typeface="Poppins"/>
                <a:ea typeface="Poppins"/>
                <a:cs typeface="Poppins"/>
                <a:sym typeface="Poppins"/>
              </a:rPr>
              <a:t>Best 3 results: </a:t>
            </a:r>
          </a:p>
        </p:txBody>
      </p:sp>
      <p:sp>
        <p:nvSpPr>
          <p:cNvPr id="6" name="TextBox 6"/>
          <p:cNvSpPr txBox="1"/>
          <p:nvPr/>
        </p:nvSpPr>
        <p:spPr>
          <a:xfrm>
            <a:off x="674303" y="7807058"/>
            <a:ext cx="14044727" cy="1073150"/>
          </a:xfrm>
          <a:prstGeom prst="rect">
            <a:avLst/>
          </a:prstGeom>
        </p:spPr>
        <p:txBody>
          <a:bodyPr lIns="0" tIns="0" rIns="0" bIns="0" rtlCol="0" anchor="t">
            <a:spAutoFit/>
          </a:bodyPr>
          <a:lstStyle/>
          <a:p>
            <a:pPr algn="l">
              <a:lnSpc>
                <a:spcPts val="2800"/>
              </a:lnSpc>
            </a:pPr>
            <a:r>
              <a:rPr lang="en-US" sz="2000">
                <a:solidFill>
                  <a:srgbClr val="000000"/>
                </a:solidFill>
                <a:latin typeface="Poppins"/>
                <a:ea typeface="Poppins"/>
                <a:cs typeface="Poppins"/>
                <a:sym typeface="Poppins"/>
              </a:rPr>
              <a:t>Only 1 out of 18 combinations is (barely) profitable. </a:t>
            </a:r>
          </a:p>
          <a:p>
            <a:pPr algn="l">
              <a:lnSpc>
                <a:spcPts val="2800"/>
              </a:lnSpc>
            </a:pPr>
            <a:endParaRPr lang="en-US" sz="2000">
              <a:solidFill>
                <a:srgbClr val="000000"/>
              </a:solidFill>
              <a:latin typeface="Poppins"/>
              <a:ea typeface="Poppins"/>
              <a:cs typeface="Poppins"/>
              <a:sym typeface="Poppins"/>
            </a:endParaRPr>
          </a:p>
          <a:p>
            <a:pPr algn="l">
              <a:lnSpc>
                <a:spcPts val="2800"/>
              </a:lnSpc>
            </a:pPr>
            <a:r>
              <a:rPr lang="en-US" sz="2000">
                <a:solidFill>
                  <a:srgbClr val="000000"/>
                </a:solidFill>
                <a:latin typeface="Poppins"/>
                <a:ea typeface="Poppins"/>
                <a:cs typeface="Poppins"/>
                <a:sym typeface="Poppins"/>
              </a:rPr>
              <a:t>These results suggest that the degree of cointegration is a strong predictor the profitability of pair trading.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Words>
  <Application>Microsoft Office PowerPoint</Application>
  <PresentationFormat>Custom</PresentationFormat>
  <Paragraphs>48</Paragraphs>
  <Slides>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Poppins</vt:lpstr>
      <vt:lpstr>Poppins Bold</vt:lpstr>
      <vt:lpstr>Calibri</vt:lpstr>
      <vt:lpstr>Arial</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dc:title>
  <cp:lastModifiedBy>CHOW Chung Yan</cp:lastModifiedBy>
  <cp:revision>2</cp:revision>
  <dcterms:created xsi:type="dcterms:W3CDTF">2006-08-16T00:00:00Z</dcterms:created>
  <dcterms:modified xsi:type="dcterms:W3CDTF">2025-09-14T02:09:24Z</dcterms:modified>
  <dc:identifier>DAGvfaDL1NA</dc:identifier>
</cp:coreProperties>
</file>