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38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0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4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6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5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1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36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9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9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1120-14F9-4382-B0CA-DF73AEB9523B}" type="datetimeFigureOut">
              <a:rPr lang="ko-KR" altLang="en-US" smtClean="0"/>
              <a:t>2020-07-21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89D3-D63F-48B9-BB31-8BBA93560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20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t="11038" r="16757" b="10590"/>
          <a:stretch/>
        </p:blipFill>
        <p:spPr>
          <a:xfrm>
            <a:off x="952810" y="2239630"/>
            <a:ext cx="1684946" cy="946331"/>
          </a:xfrm>
          <a:prstGeom prst="rect">
            <a:avLst/>
          </a:prstGeom>
          <a:effectLst>
            <a:glow rad="127000">
              <a:srgbClr val="C00000"/>
            </a:glow>
          </a:effectLst>
        </p:spPr>
      </p:pic>
      <p:sp>
        <p:nvSpPr>
          <p:cNvPr id="38" name="내용 개체 틀 4"/>
          <p:cNvSpPr txBox="1">
            <a:spLocks/>
          </p:cNvSpPr>
          <p:nvPr/>
        </p:nvSpPr>
        <p:spPr bwMode="auto">
          <a:xfrm>
            <a:off x="1216505" y="2015540"/>
            <a:ext cx="1231589" cy="22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BA-Studio</a:t>
            </a:r>
            <a:r>
              <a:rPr lang="ko-KR" altLang="en-US" sz="900" kern="0" dirty="0" smtClean="0"/>
              <a:t> </a:t>
            </a:r>
            <a:endParaRPr lang="en-US" altLang="ko-KR" sz="900" kern="0" dirty="0" smtClean="0"/>
          </a:p>
        </p:txBody>
      </p:sp>
      <p:cxnSp>
        <p:nvCxnSpPr>
          <p:cNvPr id="61" name="직선 화살표 연결선 60"/>
          <p:cNvCxnSpPr>
            <a:endCxn id="45" idx="3"/>
          </p:cNvCxnSpPr>
          <p:nvPr/>
        </p:nvCxnSpPr>
        <p:spPr>
          <a:xfrm>
            <a:off x="2833407" y="2884543"/>
            <a:ext cx="1939665" cy="5354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11038" r="16757" b="10590"/>
          <a:stretch/>
        </p:blipFill>
        <p:spPr>
          <a:xfrm>
            <a:off x="5056996" y="1710696"/>
            <a:ext cx="1847168" cy="921815"/>
          </a:xfrm>
          <a:prstGeom prst="rect">
            <a:avLst/>
          </a:prstGeom>
          <a:effectLst>
            <a:glow rad="127000">
              <a:srgbClr val="C00000"/>
            </a:glow>
          </a:effectLst>
        </p:spPr>
      </p:pic>
      <p:sp>
        <p:nvSpPr>
          <p:cNvPr id="48" name="내용 개체 틀 4"/>
          <p:cNvSpPr txBox="1">
            <a:spLocks/>
          </p:cNvSpPr>
          <p:nvPr/>
        </p:nvSpPr>
        <p:spPr bwMode="auto">
          <a:xfrm>
            <a:off x="5466582" y="1439596"/>
            <a:ext cx="102799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BA-Studio</a:t>
            </a:r>
            <a:r>
              <a:rPr lang="ko-KR" altLang="en-US" sz="900" kern="0" dirty="0" smtClean="0"/>
              <a:t> </a:t>
            </a:r>
            <a:endParaRPr lang="en-US" altLang="ko-KR" sz="900" kern="0" dirty="0" smtClean="0"/>
          </a:p>
        </p:txBody>
      </p:sp>
      <p:sp>
        <p:nvSpPr>
          <p:cNvPr id="51" name="내용 개체 틀 4"/>
          <p:cNvSpPr txBox="1">
            <a:spLocks/>
          </p:cNvSpPr>
          <p:nvPr/>
        </p:nvSpPr>
        <p:spPr bwMode="auto">
          <a:xfrm>
            <a:off x="5435686" y="3008513"/>
            <a:ext cx="1027995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BA-Assist</a:t>
            </a:r>
            <a:r>
              <a:rPr lang="ko-KR" altLang="en-US" sz="900" kern="0" dirty="0" smtClean="0"/>
              <a:t> </a:t>
            </a:r>
            <a:endParaRPr lang="en-US" altLang="ko-KR" sz="900" kern="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2842639" y="2338939"/>
            <a:ext cx="1950742" cy="2935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03888" y="3189157"/>
            <a:ext cx="186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태스크 폴더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(Task2.fp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+</a:t>
            </a:r>
            <a:r>
              <a:rPr lang="ko-KR" altLang="en-US" sz="1200" b="1" dirty="0" smtClean="0"/>
              <a:t>리소스</a:t>
            </a:r>
            <a:r>
              <a:rPr lang="en-US" altLang="ko-KR" sz="1200" b="1" dirty="0" smtClean="0"/>
              <a:t>2)</a:t>
            </a:r>
            <a:endParaRPr lang="ko-KR" altLang="en-US" sz="1200" b="1" dirty="0"/>
          </a:p>
        </p:txBody>
      </p:sp>
      <p:sp>
        <p:nvSpPr>
          <p:cNvPr id="60" name="내용 개체 틀 4"/>
          <p:cNvSpPr txBox="1">
            <a:spLocks/>
          </p:cNvSpPr>
          <p:nvPr/>
        </p:nvSpPr>
        <p:spPr bwMode="auto">
          <a:xfrm>
            <a:off x="952810" y="3410051"/>
            <a:ext cx="166927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ko-KR" altLang="en-US" sz="1200" kern="0" dirty="0" smtClean="0"/>
              <a:t>자동화 태스크 개발툴</a:t>
            </a:r>
            <a:r>
              <a:rPr lang="en-US" altLang="ko-KR" sz="1200" kern="0" dirty="0" smtClean="0"/>
              <a:t>: </a:t>
            </a:r>
          </a:p>
          <a:p>
            <a:pPr algn="ctr">
              <a:buClr>
                <a:srgbClr val="FFFFFF"/>
              </a:buClr>
            </a:pPr>
            <a:r>
              <a:rPr lang="en-US" altLang="ko-KR" sz="1200" kern="0" dirty="0" smtClean="0"/>
              <a:t>fp or fpp </a:t>
            </a:r>
            <a:r>
              <a:rPr lang="ko-KR" altLang="en-US" sz="1200" kern="0" dirty="0" smtClean="0"/>
              <a:t>파일 생성 </a:t>
            </a:r>
            <a:endParaRPr lang="en-US" altLang="ko-KR" sz="1200" kern="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885953" y="1891539"/>
            <a:ext cx="190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프로젝트 폴더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(Task1.fpp</a:t>
            </a:r>
            <a:r>
              <a:rPr lang="ko-KR" altLang="en-US" sz="1200" b="1" dirty="0" smtClean="0"/>
              <a:t>파일</a:t>
            </a:r>
            <a:r>
              <a:rPr lang="en-US" altLang="ko-KR" sz="1200" b="1" dirty="0" smtClean="0"/>
              <a:t>+</a:t>
            </a:r>
            <a:r>
              <a:rPr lang="ko-KR" altLang="en-US" sz="1200" b="1" dirty="0" smtClean="0"/>
              <a:t>리소스</a:t>
            </a:r>
            <a:r>
              <a:rPr lang="en-US" altLang="ko-KR" sz="1200" b="1" dirty="0" smtClean="0"/>
              <a:t>1)</a:t>
            </a:r>
            <a:endParaRPr lang="ko-KR" altLang="en-US" sz="1200" b="1" dirty="0"/>
          </a:p>
        </p:txBody>
      </p:sp>
      <p:cxnSp>
        <p:nvCxnSpPr>
          <p:cNvPr id="65" name="직선 화살표 연결선 64"/>
          <p:cNvCxnSpPr>
            <a:endCxn id="58" idx="1"/>
          </p:cNvCxnSpPr>
          <p:nvPr/>
        </p:nvCxnSpPr>
        <p:spPr>
          <a:xfrm flipV="1">
            <a:off x="7064751" y="2343929"/>
            <a:ext cx="1737552" cy="92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8802303" y="2113096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cxnSp>
        <p:nvCxnSpPr>
          <p:cNvPr id="68" name="직선 화살표 연결선 67"/>
          <p:cNvCxnSpPr>
            <a:endCxn id="69" idx="1"/>
          </p:cNvCxnSpPr>
          <p:nvPr/>
        </p:nvCxnSpPr>
        <p:spPr>
          <a:xfrm flipV="1">
            <a:off x="7064751" y="3416794"/>
            <a:ext cx="1737552" cy="31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8802303" y="3185961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614453" y="1754184"/>
            <a:ext cx="1992587" cy="2163298"/>
          </a:xfrm>
          <a:prstGeom prst="roundRect">
            <a:avLst/>
          </a:prstGeom>
          <a:noFill/>
          <a:ln w="158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338379" y="2061940"/>
            <a:ext cx="100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패키지 생성  </a:t>
            </a:r>
            <a:endParaRPr lang="en-US" altLang="ko-KR" sz="1200" b="1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7315242" y="3139794"/>
            <a:ext cx="100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패키지 생성  </a:t>
            </a:r>
            <a:endParaRPr lang="en-US" altLang="ko-KR" sz="1200" b="1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8614453" y="4001802"/>
            <a:ext cx="232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BA-Assist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또는 </a:t>
            </a:r>
            <a:r>
              <a:rPr lang="en-US" altLang="ko-KR" sz="1200" b="1" dirty="0" smtClean="0"/>
              <a:t>BA Server</a:t>
            </a:r>
            <a:r>
              <a:rPr lang="ko-KR" altLang="en-US" sz="1200" b="1" dirty="0" smtClean="0"/>
              <a:t>에 입력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가능한 태스크</a:t>
            </a:r>
            <a:r>
              <a:rPr lang="en-US" altLang="ko-KR" sz="1200" b="1" dirty="0" smtClean="0"/>
              <a:t> </a:t>
            </a:r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등록 후보 리스트</a:t>
            </a:r>
            <a:r>
              <a:rPr lang="en-US" altLang="ko-KR" sz="1200" b="1" dirty="0" smtClean="0"/>
              <a:t>)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38" y="3243971"/>
            <a:ext cx="1847168" cy="988663"/>
          </a:xfrm>
          <a:prstGeom prst="rect">
            <a:avLst/>
          </a:prstGeom>
          <a:effectLst>
            <a:glow rad="127000">
              <a:srgbClr val="0070C0"/>
            </a:glow>
          </a:effectLst>
        </p:spPr>
      </p:pic>
    </p:spTree>
    <p:extLst>
      <p:ext uri="{BB962C8B-B14F-4D97-AF65-F5344CB8AC3E}">
        <p14:creationId xmlns:p14="http://schemas.microsoft.com/office/powerpoint/2010/main" val="27917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259148" y="3982350"/>
            <a:ext cx="450989" cy="433404"/>
          </a:xfrm>
          <a:prstGeom prst="rect">
            <a:avLst/>
          </a:prstGeom>
          <a:effectLst>
            <a:glow rad="127000">
              <a:srgbClr val="FFC000"/>
            </a:glow>
          </a:effectLst>
        </p:spPr>
      </p:pic>
      <p:sp>
        <p:nvSpPr>
          <p:cNvPr id="3" name="직사각형 2"/>
          <p:cNvSpPr/>
          <p:nvPr/>
        </p:nvSpPr>
        <p:spPr>
          <a:xfrm>
            <a:off x="6177298" y="1477274"/>
            <a:ext cx="4666568" cy="3464062"/>
          </a:xfrm>
          <a:prstGeom prst="rect">
            <a:avLst/>
          </a:prstGeom>
          <a:noFill/>
          <a:ln w="158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94611" y="1344174"/>
            <a:ext cx="2065256" cy="2818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9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BA-Assit</a:t>
            </a:r>
            <a:endParaRPr lang="ko-KR" altLang="en-US" sz="9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 txBox="1">
            <a:spLocks/>
          </p:cNvSpPr>
          <p:nvPr/>
        </p:nvSpPr>
        <p:spPr bwMode="auto">
          <a:xfrm>
            <a:off x="7911167" y="1795895"/>
            <a:ext cx="1092733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BA-Assist</a:t>
            </a:r>
            <a:endParaRPr lang="ko-KR" altLang="en-US" sz="900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8"/>
          <a:stretch/>
        </p:blipFill>
        <p:spPr>
          <a:xfrm flipH="1">
            <a:off x="7998098" y="2054930"/>
            <a:ext cx="938066" cy="6143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8"/>
          <a:stretch/>
        </p:blipFill>
        <p:spPr>
          <a:xfrm flipH="1">
            <a:off x="7998098" y="3018640"/>
            <a:ext cx="938066" cy="614372"/>
          </a:xfrm>
          <a:prstGeom prst="rect">
            <a:avLst/>
          </a:prstGeom>
          <a:effectLst>
            <a:glow rad="127000">
              <a:srgbClr val="FFC000"/>
            </a:glow>
          </a:effectLst>
        </p:spPr>
      </p:pic>
      <p:sp>
        <p:nvSpPr>
          <p:cNvPr id="8" name="내용 개체 틀 4"/>
          <p:cNvSpPr txBox="1">
            <a:spLocks/>
          </p:cNvSpPr>
          <p:nvPr/>
        </p:nvSpPr>
        <p:spPr bwMode="auto">
          <a:xfrm>
            <a:off x="9178652" y="2215797"/>
            <a:ext cx="958425" cy="46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ko-KR" altLang="en-US" sz="800" kern="0" dirty="0" smtClean="0"/>
              <a:t>스케줄 기반 업무 자동 실행 및 제어</a:t>
            </a:r>
            <a:endParaRPr lang="en-US" altLang="ko-KR" sz="800" b="0" kern="0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82715" y="2953134"/>
            <a:ext cx="224485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C:\Users\User\Downloads\#와이어프레임 아이콘\iconfinder_users-1_9841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799" y="1035690"/>
            <a:ext cx="520599" cy="4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User\Downloads\#와이어프레임 아이콘\iconfinder_users-3_9841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762" y="1717476"/>
            <a:ext cx="504636" cy="4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4"/>
          <p:cNvSpPr txBox="1">
            <a:spLocks/>
          </p:cNvSpPr>
          <p:nvPr/>
        </p:nvSpPr>
        <p:spPr bwMode="auto">
          <a:xfrm>
            <a:off x="4336879" y="2299025"/>
            <a:ext cx="1136530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BA-Assist</a:t>
            </a:r>
            <a:r>
              <a:rPr lang="ko-KR" altLang="en-US" sz="900" kern="0" dirty="0" smtClean="0"/>
              <a:t> 사용자</a:t>
            </a:r>
          </a:p>
          <a:p>
            <a:pPr>
              <a:buClr>
                <a:srgbClr val="FFFFFF"/>
              </a:buClr>
            </a:pPr>
            <a:r>
              <a:rPr lang="ko-KR" altLang="en-US" sz="800" b="0" kern="0" dirty="0" smtClean="0"/>
              <a:t>자동화된 업무태스크의 </a:t>
            </a:r>
            <a:endParaRPr lang="en-US" altLang="ko-KR" sz="800" b="0" kern="0" dirty="0"/>
          </a:p>
          <a:p>
            <a:pPr>
              <a:buClr>
                <a:srgbClr val="FFFFFF"/>
              </a:buClr>
            </a:pPr>
            <a:r>
              <a:rPr lang="ko-KR" altLang="en-US" sz="800" b="0" kern="0" dirty="0" smtClean="0"/>
              <a:t>실행예약  또는 즉시실행</a:t>
            </a:r>
            <a:endParaRPr lang="ko-KR" altLang="en-US" sz="800" b="0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306391" y="2651555"/>
            <a:ext cx="238141" cy="344972"/>
            <a:chOff x="2170680" y="4331610"/>
            <a:chExt cx="238141" cy="344972"/>
          </a:xfrm>
        </p:grpSpPr>
        <p:sp>
          <p:nvSpPr>
            <p:cNvPr id="15" name="TextBox 14"/>
            <p:cNvSpPr txBox="1"/>
            <p:nvPr/>
          </p:nvSpPr>
          <p:spPr>
            <a:xfrm>
              <a:off x="2172859" y="4331610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〯</a:t>
              </a:r>
              <a:endParaRPr lang="en-US" altLang="ko-KR" sz="12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0680" y="439958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〮</a:t>
              </a:r>
              <a:endParaRPr lang="ko-KR" altLang="en-US" sz="1200" dirty="0"/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754434" y="2272460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54434" y="3123950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66584" y="1913548"/>
            <a:ext cx="1992587" cy="2004373"/>
          </a:xfrm>
          <a:prstGeom prst="roundRect">
            <a:avLst/>
          </a:prstGeom>
          <a:noFill/>
          <a:ln w="158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0216" y="4064916"/>
            <a:ext cx="246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BA-Assist </a:t>
            </a:r>
            <a:r>
              <a:rPr lang="ko-KR" altLang="en-US" sz="1200" b="1" dirty="0" smtClean="0"/>
              <a:t>입력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가능 태스크</a:t>
            </a:r>
            <a:r>
              <a:rPr lang="en-US" altLang="ko-KR" sz="1200" b="1" dirty="0" smtClean="0"/>
              <a:t> </a:t>
            </a:r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등록 후보 리스트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53094" y="3381854"/>
            <a:ext cx="1208330" cy="19435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2048" y="3076058"/>
            <a:ext cx="1199376" cy="184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cxnSp>
        <p:nvCxnSpPr>
          <p:cNvPr id="23" name="직선 연결선 22"/>
          <p:cNvCxnSpPr>
            <a:stCxn id="22" idx="3"/>
          </p:cNvCxnSpPr>
          <p:nvPr/>
        </p:nvCxnSpPr>
        <p:spPr>
          <a:xfrm>
            <a:off x="7761424" y="3168421"/>
            <a:ext cx="352673" cy="18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61423" y="3491214"/>
            <a:ext cx="352673" cy="18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4"/>
          <p:cNvSpPr txBox="1">
            <a:spLocks/>
          </p:cNvSpPr>
          <p:nvPr/>
        </p:nvSpPr>
        <p:spPr bwMode="auto">
          <a:xfrm>
            <a:off x="4751488" y="1581604"/>
            <a:ext cx="205184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ko-KR" altLang="en-US" sz="800" b="0" kern="0" dirty="0" smtClean="0"/>
              <a:t>또는</a:t>
            </a:r>
            <a:endParaRPr lang="ko-KR" altLang="en-US" sz="800" b="0" kern="0" dirty="0"/>
          </a:p>
        </p:txBody>
      </p:sp>
      <p:sp>
        <p:nvSpPr>
          <p:cNvPr id="56" name="내용 개체 틀 4"/>
          <p:cNvSpPr txBox="1">
            <a:spLocks/>
          </p:cNvSpPr>
          <p:nvPr/>
        </p:nvSpPr>
        <p:spPr bwMode="auto">
          <a:xfrm>
            <a:off x="8276662" y="4450324"/>
            <a:ext cx="415963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ko-KR" altLang="en-US" sz="1200" kern="0" dirty="0" smtClean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33885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52151" y="963494"/>
            <a:ext cx="4666568" cy="2315884"/>
          </a:xfrm>
          <a:prstGeom prst="rect">
            <a:avLst/>
          </a:prstGeom>
          <a:noFill/>
          <a:ln w="158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endParaRPr lang="ko-KR" altLang="en-US" sz="1200" b="1" dirty="0" smtClean="0">
              <a:solidFill>
                <a:schemeClr val="tx1"/>
              </a:solidFill>
              <a:latin typeface="나눔고딕" panose="020D0604000000000000" charset="-127"/>
              <a:ea typeface="나눔고딕" panose="020D060400000000000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65658" y="822551"/>
            <a:ext cx="2065256" cy="2818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9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BA-Server</a:t>
            </a:r>
            <a:r>
              <a:rPr lang="ko-KR" altLang="en-US" sz="9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인터페이스</a:t>
            </a:r>
            <a:endParaRPr lang="ko-KR" altLang="en-US" sz="9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82214" y="1197272"/>
            <a:ext cx="1092733" cy="16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900" kern="0" dirty="0" smtClean="0"/>
              <a:t>BA-Server</a:t>
            </a:r>
            <a:endParaRPr lang="ko-KR" altLang="en-US" sz="900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8"/>
          <a:stretch/>
        </p:blipFill>
        <p:spPr>
          <a:xfrm flipH="1">
            <a:off x="7869145" y="1456307"/>
            <a:ext cx="938066" cy="614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8"/>
          <a:stretch/>
        </p:blipFill>
        <p:spPr>
          <a:xfrm flipH="1">
            <a:off x="7869145" y="2420017"/>
            <a:ext cx="938066" cy="614372"/>
          </a:xfrm>
          <a:prstGeom prst="rect">
            <a:avLst/>
          </a:prstGeom>
          <a:effectLst>
            <a:glow rad="127000">
              <a:srgbClr val="FFC000"/>
            </a:glow>
          </a:effectLst>
        </p:spPr>
      </p:pic>
      <p:pic>
        <p:nvPicPr>
          <p:cNvPr id="19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02" y="4622323"/>
            <a:ext cx="519180" cy="516017"/>
          </a:xfrm>
          <a:prstGeom prst="rect">
            <a:avLst/>
          </a:prstGeom>
          <a:noFill/>
          <a:effectLst>
            <a:glow rad="127000">
              <a:srgbClr val="FFC000"/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내용 개체 틀 4"/>
          <p:cNvSpPr txBox="1">
            <a:spLocks/>
          </p:cNvSpPr>
          <p:nvPr/>
        </p:nvSpPr>
        <p:spPr bwMode="auto">
          <a:xfrm>
            <a:off x="6298928" y="5122476"/>
            <a:ext cx="601127" cy="32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800" kern="0" dirty="0" smtClean="0"/>
              <a:t>BA-Worker1</a:t>
            </a:r>
          </a:p>
          <a:p>
            <a:pPr algn="ctr">
              <a:buClr>
                <a:srgbClr val="FFFFFF"/>
              </a:buClr>
            </a:pPr>
            <a:r>
              <a:rPr lang="en-US" altLang="ko-KR" sz="800" kern="0" dirty="0" smtClean="0"/>
              <a:t>(Bot-1)</a:t>
            </a:r>
            <a:endParaRPr lang="ko-KR" altLang="en-US" sz="800" kern="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618757" y="4574198"/>
            <a:ext cx="601127" cy="820241"/>
            <a:chOff x="1553758" y="4174806"/>
            <a:chExt cx="541602" cy="743915"/>
          </a:xfrm>
          <a:noFill/>
        </p:grpSpPr>
        <p:pic>
          <p:nvPicPr>
            <p:cNvPr id="17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590673" y="4174806"/>
              <a:ext cx="467770" cy="468000"/>
            </a:xfrm>
            <a:prstGeom prst="rect">
              <a:avLst/>
            </a:prstGeom>
            <a:grp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내용 개체 틀 4"/>
            <p:cNvSpPr txBox="1">
              <a:spLocks/>
            </p:cNvSpPr>
            <p:nvPr/>
          </p:nvSpPr>
          <p:spPr bwMode="auto">
            <a:xfrm>
              <a:off x="1553758" y="4628418"/>
              <a:ext cx="541602" cy="2903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HY견명조" pitchFamily="18" charset="-127"/>
                </a:defRPr>
              </a:lvl2pPr>
              <a:lvl3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Verdana" pitchFamily="34" charset="0"/>
                  <a:ea typeface="나눔고딕" pitchFamily="50" charset="-127"/>
                </a:defRPr>
              </a:lvl3pPr>
              <a:lvl4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400">
                  <a:solidFill>
                    <a:srgbClr val="7F7F7F"/>
                  </a:solidFill>
                  <a:latin typeface="+mn-ea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altLang="ko-KR" sz="800" kern="0" dirty="0" smtClean="0"/>
                <a:t>BA-Worker2</a:t>
              </a:r>
            </a:p>
            <a:p>
              <a:pPr algn="ctr">
                <a:buClr>
                  <a:srgbClr val="FFFFFF"/>
                </a:buClr>
              </a:pPr>
              <a:r>
                <a:rPr lang="en-US" altLang="ko-KR" sz="800" kern="0" dirty="0" smtClean="0"/>
                <a:t>(</a:t>
              </a:r>
              <a:r>
                <a:rPr lang="en-US" altLang="ko-KR" sz="800" kern="0" dirty="0"/>
                <a:t>B</a:t>
              </a:r>
              <a:r>
                <a:rPr lang="en-US" altLang="ko-KR" sz="800" kern="0" dirty="0" smtClean="0"/>
                <a:t>ot-2)</a:t>
              </a:r>
              <a:endParaRPr lang="ko-KR" altLang="en-US" sz="800" kern="0" dirty="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8821" y="4574198"/>
            <a:ext cx="519180" cy="516017"/>
          </a:xfrm>
          <a:prstGeom prst="rect">
            <a:avLst/>
          </a:prstGeom>
          <a:noFill/>
          <a:effectLst>
            <a:glow rad="127000">
              <a:srgbClr val="FFC000"/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내용 개체 틀 4"/>
          <p:cNvSpPr txBox="1">
            <a:spLocks/>
          </p:cNvSpPr>
          <p:nvPr/>
        </p:nvSpPr>
        <p:spPr bwMode="auto">
          <a:xfrm>
            <a:off x="8957849" y="5074351"/>
            <a:ext cx="601127" cy="32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Clr>
                <a:srgbClr val="FFFFFF"/>
              </a:buClr>
            </a:pPr>
            <a:r>
              <a:rPr lang="en-US" altLang="ko-KR" sz="800" kern="0" dirty="0" smtClean="0"/>
              <a:t>BA-Worker3</a:t>
            </a:r>
          </a:p>
          <a:p>
            <a:pPr algn="ctr">
              <a:buClr>
                <a:srgbClr val="FFFFFF"/>
              </a:buClr>
            </a:pPr>
            <a:r>
              <a:rPr lang="en-US" altLang="ko-KR" sz="800" kern="0" dirty="0" smtClean="0"/>
              <a:t>(</a:t>
            </a:r>
            <a:r>
              <a:rPr lang="en-US" altLang="ko-KR" sz="800" kern="0" dirty="0"/>
              <a:t>B</a:t>
            </a:r>
            <a:r>
              <a:rPr lang="en-US" altLang="ko-KR" sz="800" kern="0" dirty="0" smtClean="0"/>
              <a:t>ot-3)</a:t>
            </a:r>
            <a:endParaRPr lang="ko-KR" altLang="en-US" sz="800" kern="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225604" y="4574198"/>
            <a:ext cx="623569" cy="820241"/>
            <a:chOff x="2957808" y="4174806"/>
            <a:chExt cx="561822" cy="743915"/>
          </a:xfrm>
          <a:noFill/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04835" y="4174806"/>
              <a:ext cx="467770" cy="468000"/>
            </a:xfrm>
            <a:prstGeom prst="rect">
              <a:avLst/>
            </a:prstGeom>
            <a:grpFill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내용 개체 틀 4"/>
            <p:cNvSpPr txBox="1">
              <a:spLocks/>
            </p:cNvSpPr>
            <p:nvPr/>
          </p:nvSpPr>
          <p:spPr bwMode="auto">
            <a:xfrm>
              <a:off x="2957808" y="4628418"/>
              <a:ext cx="561822" cy="29030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HY견명조" pitchFamily="18" charset="-127"/>
                </a:defRPr>
              </a:lvl2pPr>
              <a:lvl3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Verdana" pitchFamily="34" charset="0"/>
                  <a:ea typeface="나눔고딕" pitchFamily="50" charset="-127"/>
                </a:defRPr>
              </a:lvl3pPr>
              <a:lvl4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400">
                  <a:solidFill>
                    <a:srgbClr val="7F7F7F"/>
                  </a:solidFill>
                  <a:latin typeface="+mn-ea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buClr>
                  <a:srgbClr val="FFFFFF"/>
                </a:buClr>
              </a:pPr>
              <a:r>
                <a:rPr lang="en-US" altLang="ko-KR" sz="800" kern="0" dirty="0" smtClean="0"/>
                <a:t>BA-WorkerN</a:t>
              </a:r>
            </a:p>
            <a:p>
              <a:pPr algn="ctr">
                <a:buClr>
                  <a:srgbClr val="FFFFFF"/>
                </a:buClr>
              </a:pPr>
              <a:r>
                <a:rPr lang="en-US" altLang="ko-KR" sz="800" kern="0" dirty="0" smtClean="0"/>
                <a:t>(</a:t>
              </a:r>
              <a:r>
                <a:rPr lang="en-US" altLang="ko-KR" sz="800" kern="0" dirty="0"/>
                <a:t>B</a:t>
              </a:r>
              <a:r>
                <a:rPr lang="en-US" altLang="ko-KR" sz="800" kern="0" dirty="0" smtClean="0"/>
                <a:t>ot-N)</a:t>
              </a:r>
              <a:endParaRPr lang="ko-KR" altLang="en-US" sz="800" kern="0" dirty="0"/>
            </a:p>
          </p:txBody>
        </p:sp>
      </p:grpSp>
      <p:sp>
        <p:nvSpPr>
          <p:cNvPr id="21" name="내용 개체 틀 4"/>
          <p:cNvSpPr txBox="1">
            <a:spLocks/>
          </p:cNvSpPr>
          <p:nvPr/>
        </p:nvSpPr>
        <p:spPr bwMode="auto">
          <a:xfrm>
            <a:off x="9049699" y="1617174"/>
            <a:ext cx="958425" cy="46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None/>
              <a:defRPr kumimoji="1" sz="14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>
                <a:solidFill>
                  <a:schemeClr val="tx1"/>
                </a:solidFill>
                <a:latin typeface="Times New Roman" pitchFamily="18" charset="0"/>
                <a:ea typeface="HY견명조" pitchFamily="18" charset="-127"/>
              </a:defRPr>
            </a:lvl2pPr>
            <a:lvl3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Tx/>
              <a:buNone/>
              <a:defRPr kumimoji="1" sz="1400" b="1">
                <a:solidFill>
                  <a:srgbClr val="333333"/>
                </a:solidFill>
                <a:latin typeface="Verdana" pitchFamily="34" charset="0"/>
                <a:ea typeface="나눔고딕" pitchFamily="50" charset="-127"/>
              </a:defRPr>
            </a:lvl3pPr>
            <a:lvl4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400">
                <a:solidFill>
                  <a:srgbClr val="7F7F7F"/>
                </a:solidFill>
                <a:latin typeface="+mn-ea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r>
              <a:rPr lang="ko-KR" altLang="en-US" sz="800" kern="0" dirty="0" smtClean="0"/>
              <a:t>스케줄 기반 업무 자동 실행 및 제어</a:t>
            </a:r>
            <a:endParaRPr lang="en-US" altLang="ko-KR" sz="800" b="0" kern="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691632" y="2732266"/>
            <a:ext cx="224485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205939" y="963493"/>
            <a:ext cx="1140505" cy="1533618"/>
            <a:chOff x="10061352" y="867209"/>
            <a:chExt cx="1140505" cy="1533618"/>
          </a:xfrm>
        </p:grpSpPr>
        <p:pic>
          <p:nvPicPr>
            <p:cNvPr id="32" name="Picture 6" descr="C:\Users\User\Downloads\#와이어프레임 아이콘\iconfinder_users-1_9841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259" y="867209"/>
              <a:ext cx="520599" cy="443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User\Downloads\#와이어프레임 아이콘\iconfinder_users-3_98411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8222" y="1385365"/>
              <a:ext cx="504636" cy="43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내용 개체 틀 4"/>
            <p:cNvSpPr txBox="1">
              <a:spLocks/>
            </p:cNvSpPr>
            <p:nvPr/>
          </p:nvSpPr>
          <p:spPr bwMode="auto">
            <a:xfrm>
              <a:off x="10061352" y="1889918"/>
              <a:ext cx="1140505" cy="51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HY견명조" pitchFamily="18" charset="-127"/>
                </a:defRPr>
              </a:lvl2pPr>
              <a:lvl3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FontTx/>
                <a:buNone/>
                <a:defRPr kumimoji="1" sz="1400" b="1">
                  <a:solidFill>
                    <a:srgbClr val="333333"/>
                  </a:solidFill>
                  <a:latin typeface="Verdana" pitchFamily="34" charset="0"/>
                  <a:ea typeface="나눔고딕" pitchFamily="50" charset="-127"/>
                </a:defRPr>
              </a:lvl3pPr>
              <a:lvl4pPr marL="0" indent="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400">
                  <a:solidFill>
                    <a:srgbClr val="7F7F7F"/>
                  </a:solidFill>
                  <a:latin typeface="+mn-ea"/>
                  <a:ea typeface="+mn-ea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buClr>
                  <a:srgbClr val="FFFFFF"/>
                </a:buClr>
              </a:pPr>
              <a:r>
                <a:rPr lang="ko-KR" altLang="en-US" sz="900" kern="0" dirty="0" smtClean="0"/>
                <a:t>서버 권한자</a:t>
              </a:r>
            </a:p>
            <a:p>
              <a:pPr>
                <a:buClr>
                  <a:srgbClr val="FFFFFF"/>
                </a:buClr>
              </a:pPr>
              <a:r>
                <a:rPr lang="ko-KR" altLang="en-US" sz="800" b="0" kern="0" dirty="0" smtClean="0"/>
                <a:t>자동화된 업무태스크의 </a:t>
              </a:r>
              <a:endParaRPr lang="en-US" altLang="ko-KR" sz="800" b="0" kern="0" dirty="0" smtClean="0"/>
            </a:p>
            <a:p>
              <a:pPr>
                <a:buClr>
                  <a:srgbClr val="FFFFFF"/>
                </a:buClr>
              </a:pPr>
              <a:r>
                <a:rPr lang="ko-KR" altLang="en-US" sz="800" b="0" kern="0" dirty="0" smtClean="0"/>
                <a:t>스케줄링 및 로봇 할당</a:t>
              </a:r>
              <a:endParaRPr lang="ko-KR" altLang="en-US" sz="800" b="0" kern="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8177438" y="2052932"/>
            <a:ext cx="238141" cy="344972"/>
            <a:chOff x="2170680" y="4331610"/>
            <a:chExt cx="238141" cy="344972"/>
          </a:xfrm>
        </p:grpSpPr>
        <p:sp>
          <p:nvSpPr>
            <p:cNvPr id="36" name="TextBox 35"/>
            <p:cNvSpPr txBox="1"/>
            <p:nvPr/>
          </p:nvSpPr>
          <p:spPr>
            <a:xfrm>
              <a:off x="2172859" y="4331610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〯</a:t>
              </a:r>
              <a:endParaRPr lang="en-US" altLang="ko-KR" sz="1200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70680" y="4399583"/>
              <a:ext cx="235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〮</a:t>
              </a:r>
              <a:endParaRPr lang="ko-KR" altLang="en-US" sz="1200" dirty="0"/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1625481" y="2270601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5481" y="3122091"/>
            <a:ext cx="1568918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37631" y="1911689"/>
            <a:ext cx="1992587" cy="2004373"/>
          </a:xfrm>
          <a:prstGeom prst="roundRect">
            <a:avLst/>
          </a:prstGeom>
          <a:noFill/>
          <a:ln w="158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69188" y="4082416"/>
            <a:ext cx="232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BA Server</a:t>
            </a:r>
            <a:r>
              <a:rPr lang="ko-KR" altLang="en-US" sz="1200" b="1" dirty="0" smtClean="0"/>
              <a:t> 입력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가능 태스크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등록 후보 리스트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424141" y="2783231"/>
            <a:ext cx="1208330" cy="19435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33095" y="2477435"/>
            <a:ext cx="1199376" cy="184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cxnSp>
        <p:nvCxnSpPr>
          <p:cNvPr id="55" name="직선 연결선 54"/>
          <p:cNvCxnSpPr>
            <a:stCxn id="50" idx="3"/>
          </p:cNvCxnSpPr>
          <p:nvPr/>
        </p:nvCxnSpPr>
        <p:spPr>
          <a:xfrm>
            <a:off x="7632471" y="2569798"/>
            <a:ext cx="352673" cy="18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632470" y="2892591"/>
            <a:ext cx="352673" cy="186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859082" y="3420321"/>
            <a:ext cx="1249266" cy="11538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591533" y="3420321"/>
            <a:ext cx="574159" cy="110440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5897988" y="3977808"/>
            <a:ext cx="1208330" cy="19435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-1.fpx</a:t>
            </a:r>
            <a:endParaRPr lang="ko-KR" altLang="en-US" sz="12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72699" y="3916062"/>
            <a:ext cx="1199376" cy="18472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태스크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-2.fpk</a:t>
            </a:r>
            <a:endParaRPr lang="ko-KR" altLang="en-US" sz="12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6802618" y="3394609"/>
            <a:ext cx="1191109" cy="1087288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 flipV="1">
            <a:off x="8476913" y="3450417"/>
            <a:ext cx="577186" cy="1074305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4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171</Words>
  <Application>Microsoft Office PowerPoint</Application>
  <PresentationFormat>와이드스크린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23</cp:revision>
  <cp:lastPrinted>2020-07-21T02:39:42Z</cp:lastPrinted>
  <dcterms:created xsi:type="dcterms:W3CDTF">2020-06-23T00:57:49Z</dcterms:created>
  <dcterms:modified xsi:type="dcterms:W3CDTF">2020-07-21T09:42:54Z</dcterms:modified>
</cp:coreProperties>
</file>