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/>
    <p:restoredTop sz="94715"/>
  </p:normalViewPr>
  <p:slideViewPr>
    <p:cSldViewPr snapToGrid="0" snapToObjects="1" showGuides="1">
      <p:cViewPr>
        <p:scale>
          <a:sx n="117" d="100"/>
          <a:sy n="117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6EEE-098B-374E-85BD-BC98CD39AC38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97670-BCC2-D545-8517-665A1D1B439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16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為什麼這個問題一直沒解決</a:t>
            </a:r>
            <a:endParaRPr kumimoji="1" lang="en-US" altLang="zh-TW" dirty="0"/>
          </a:p>
          <a:p>
            <a:r>
              <a:rPr kumimoji="1" lang="zh-TW" altLang="en-US">
                <a:solidFill>
                  <a:srgbClr val="000000"/>
                </a:solidFill>
              </a:rPr>
              <a:t>因為範圍很廣 觀眾口味不一 所以會出現爆冷門這種事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97670-BCC2-D545-8517-665A1D1B439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6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找出影響電影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品質的因素有哪些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CN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定義品質：</a:t>
            </a:r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IMDb</a:t>
            </a:r>
            <a:r>
              <a:rPr kumimoji="1" lang="zh-CN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上面的評分</a:t>
            </a:r>
            <a:endParaRPr kumimoji="1" lang="en-US" altLang="zh-CN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CN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評分的人：觀眾</a:t>
            </a:r>
            <a:endParaRPr kumimoji="1" lang="en-US" altLang="zh-CN" sz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Wingdings" pitchFamily="2" charset="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CN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找出影響觀眾評分的因素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因素有很多 找出各個因素的影響權重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搜集大量電影背景資料</a:t>
            </a:r>
            <a:endParaRPr kumimoji="1" lang="en-US" altLang="zh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97670-BCC2-D545-8517-665A1D1B439E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41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4.</a:t>
            </a:r>
            <a:r>
              <a:rPr kumimoji="1" lang="zh-TW" altLang="en-US" dirty="0"/>
              <a:t>基於你們的命題，需要用什麼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來餵</a:t>
            </a:r>
            <a:r>
              <a:rPr kumimoji="1" lang="en-US" altLang="zh-TW" dirty="0"/>
              <a:t>AI</a:t>
            </a:r>
            <a:r>
              <a:rPr kumimoji="1" lang="zh-TW" altLang="en-US" dirty="0"/>
              <a:t>？要訓練</a:t>
            </a:r>
            <a:r>
              <a:rPr kumimoji="1" lang="en-US" altLang="zh-TW" dirty="0"/>
              <a:t>AI</a:t>
            </a:r>
            <a:r>
              <a:rPr kumimoji="1" lang="zh-TW" altLang="en-US" dirty="0"/>
              <a:t>做什麼？</a:t>
            </a:r>
            <a:endParaRPr kumimoji="1" lang="en-US" altLang="zh-TW" dirty="0"/>
          </a:p>
          <a:p>
            <a:r>
              <a:rPr kumimoji="1" lang="zh-TW" altLang="en-US" dirty="0"/>
              <a:t>大量的電影資料 包含演員卡司 導演 電影類別 投資金額</a:t>
            </a:r>
            <a:r>
              <a:rPr kumimoji="1" lang="en-US" altLang="zh-TW" dirty="0"/>
              <a:t>…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預測電影評分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97670-BCC2-D545-8517-665A1D1B439E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777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B59BA-A9FC-6545-8FB7-A5875D521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8CB9E2-EF4A-7747-91BD-38E5F264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0C93B-67AE-9A42-8E92-43750B98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9218D-E60C-D349-8652-F03B1ACB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2CAA3D-4124-DD4B-A2F3-B9B3ED0B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31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035EB-80E9-FA41-9EC2-BC6289B8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9F9BA9-EBE8-A643-BFA0-7ECDF719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9BCCC-66AF-2E4A-A8DC-18A09963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F51657-96F7-E347-B388-E2710F92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6008E-43C3-EF4C-A02B-AE1D2B85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80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41EA0E-8ED6-1541-9450-DE2A74BCE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A191C6-885A-A448-B752-7A93BE9F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D3B2F9-FD5E-494E-9F6E-26EBB747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37AFE-A608-A343-97AD-023C893C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418C9-199E-154C-8C34-B7825089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558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CC02B-BFFC-7447-816A-AFAD73BD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08A82-DF99-E244-8C6A-7940E766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07C2F-F832-7945-8189-07919A99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475562-DFC1-9143-B051-DE903D28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F58ED-D47A-7B42-A203-81AFE377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58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110E5-718E-E743-AF10-09BA19C5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AA8B6-9440-104C-9D3A-F1952C55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22E636-25B0-A14A-8A01-0A7C13E1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C4AD5-059C-6548-9585-6263474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A4850-F4EA-1340-8584-6DBA88C7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58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886D8-F56A-BF46-8582-886F4C03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82EA5-9A6D-F545-98A2-440128C4C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8F3A5D-8942-4D48-BF3A-787DF3A5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E25161-665D-1A4B-9743-6F9BE88B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A67EF0-04A8-D543-A5AE-94F36038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333C07-69CC-A546-AE71-3D059B30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335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574F4-0707-1F4B-9088-E9AB6BCC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26F4CD-9693-504A-9FB1-F1D7FF83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50A579-CDF1-4B4C-BA13-2F27397CD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A33467-BC2C-CF41-A197-C6EB5DFD3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6A709-B3CC-5341-AD33-3A9D5A89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9EF1EE-8DE5-6245-8B05-8B569EDE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36CD83-AE4E-6B45-9890-8E66336E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3033F5-36C4-3049-9F72-4BEDD8C9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289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1A39B-01D4-384E-A484-5A2427CB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56F883-9AE7-6D4C-BF44-B56686B0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E3AB6A-2898-E348-85F6-CD5B49C1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18079B-2CB3-C740-80D0-7E8A9C25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19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0D59C6-2B4D-834F-8E8C-AE55BF00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5918C4-64DA-7640-BF10-26630F30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8103E3-FD71-B648-8756-6D30C21C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78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D26D7-67CB-604E-A3B5-FB5BBC29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D1E3B-7436-AB4D-AA89-813C217D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83147-2952-D341-AE7F-15693FACE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37DC97-72B3-EC4D-81F4-96FC3E9E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354B06-8988-D541-BBF7-E804ED1A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CD3C5-1A14-054A-82E9-EFB7CA67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791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C1BFD-1139-2E4E-B1C8-60B2F399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7F8F99-964D-1549-9E99-4F49904B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3D2A1B-DC82-6941-90D9-301D4F3B1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D59A3-C3AC-5B4D-A26D-014C13AA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866778-A705-FA42-ADCB-8E14F8D4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75B8BD-1730-EA41-9D62-DD26F1CC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259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6D1013-380A-954E-BFD5-86C64FE1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FDC435-A9B4-5A46-AEA0-68378DFF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D548A5-1BF7-3941-9EA6-178428FA7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C0F9-C28A-FC41-9B15-EDCC771A6126}" type="datetimeFigureOut">
              <a:rPr kumimoji="1" lang="zh-TW" altLang="en-US" smtClean="0"/>
              <a:t>2019/10/15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0DF66-5B45-8D49-A95C-524AAB3C5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787FBC-ECCA-FE47-8291-420844CE9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BC64-379A-6440-B2A1-791E1F1A12E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74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312D5D-1B34-B14E-92DA-B86F20CB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FBD364-A4D5-A149-B406-850C19A84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596" y="2284287"/>
            <a:ext cx="7572807" cy="2089514"/>
          </a:xfrm>
        </p:spPr>
        <p:txBody>
          <a:bodyPr>
            <a:normAutofit/>
          </a:bodyPr>
          <a:lstStyle/>
          <a:p>
            <a:r>
              <a:rPr kumimoji="1" lang="zh-CN" altLang="en-US" sz="4800" dirty="0">
                <a:solidFill>
                  <a:schemeClr val="bg1"/>
                </a:solidFill>
              </a:rPr>
              <a:t>各項因素對電影評分之影響</a:t>
            </a:r>
            <a:br>
              <a:rPr kumimoji="1" lang="en-US" altLang="zh-TW" sz="4800" dirty="0">
                <a:solidFill>
                  <a:schemeClr val="bg1"/>
                </a:solidFill>
              </a:rPr>
            </a:br>
            <a:endParaRPr kumimoji="1" lang="zh-TW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0B401-A0E5-BA42-AC8A-F210FFB1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889" y="4855619"/>
            <a:ext cx="4601027" cy="77803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資管四聯合出品</a:t>
            </a:r>
            <a:endParaRPr kumimoji="1" lang="en-US" altLang="zh-TW" sz="20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>
              <a:lnSpc>
                <a:spcPct val="100000"/>
              </a:lnSpc>
            </a:pPr>
            <a:r>
              <a:rPr kumimoji="1" lang="zh-TW" altLang="en-US" sz="2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姚佳妤  莊景雲  鄭宇伶  陳品嘉  鮑威宇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98F28-B5E9-794D-907A-A69FB151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560" y="857562"/>
            <a:ext cx="3419719" cy="179340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D59FD2C-9DFC-A54B-AA08-92237406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DDDCAD-AFE0-1C47-BDC3-3BA636D4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FC8DE7B-1CEA-E143-A885-6F0EEDC2F9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34B7D6-6E93-2549-8C58-9FE86A7E4E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8DA87D-1BFA-A948-855D-9AAAB63224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80EB991-1C68-EC48-97C8-5D9337EA86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1B4B91-3568-DB41-ABB0-DAF1AB16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6BF583-2B55-7A4D-8BCD-25583072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AB0956-7A87-E747-958E-216B034F9E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FA58028-272D-474A-883C-D89243BC05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312D5D-1B34-B14E-92DA-B86F20CB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98F28-B5E9-794D-907A-A69FB151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8" y="152400"/>
            <a:ext cx="1162405" cy="609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D59FD2C-9DFC-A54B-AA08-92237406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DDDCAD-AFE0-1C47-BDC3-3BA636D4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FC8DE7B-1CEA-E143-A885-6F0EEDC2F9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34B7D6-6E93-2549-8C58-9FE86A7E4E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8DA87D-1BFA-A948-855D-9AAAB63224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80EB991-1C68-EC48-97C8-5D9337EA86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1B4B91-3568-DB41-ABB0-DAF1AB16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6BF583-2B55-7A4D-8BCD-25583072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AB0956-7A87-E747-958E-216B034F9E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FA58028-272D-474A-883C-D89243BC05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CFADBDD-5E2C-E848-A56B-A5FB32A198A1}"/>
              </a:ext>
            </a:extLst>
          </p:cNvPr>
          <p:cNvSpPr txBox="1">
            <a:spLocks/>
          </p:cNvSpPr>
          <p:nvPr/>
        </p:nvSpPr>
        <p:spPr>
          <a:xfrm>
            <a:off x="71239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kumimoji="1" lang="en-US" altLang="zh-TW" dirty="0">
              <a:solidFill>
                <a:schemeClr val="bg1"/>
              </a:solidFill>
            </a:endParaRPr>
          </a:p>
          <a:p>
            <a:pPr lvl="1" algn="l"/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0B035BE0-F736-C842-AB1E-E92683C13D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尋找一個有興趣的問題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99F734A-869B-7544-B74C-18D38BF6C2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74534" cy="100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站在投資人立場 要投資好電影 想知道會不會賣座</a:t>
            </a:r>
          </a:p>
          <a:p>
            <a:endParaRPr kumimoji="1"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698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312D5D-1B34-B14E-92DA-B86F20CB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98F28-B5E9-794D-907A-A69FB151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" y="152400"/>
            <a:ext cx="1162405" cy="609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D59FD2C-9DFC-A54B-AA08-92237406A91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DDDCAD-AFE0-1C47-BDC3-3BA636D45C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FC8DE7B-1CEA-E143-A885-6F0EEDC2F9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34B7D6-6E93-2549-8C58-9FE86A7E4E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8DA87D-1BFA-A948-855D-9AAAB632240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80EB991-1C68-EC48-97C8-5D9337EA86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1B4B91-3568-DB41-ABB0-DAF1AB16ED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6BF583-2B55-7A4D-8BCD-25583072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AB0956-7A87-E747-958E-216B034F9E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FA58028-272D-474A-883C-D89243BC05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  <p:sp>
        <p:nvSpPr>
          <p:cNvPr id="27" name="標題 1">
            <a:extLst>
              <a:ext uri="{FF2B5EF4-FFF2-40B4-BE49-F238E27FC236}">
                <a16:creationId xmlns:a16="http://schemas.microsoft.com/office/drawing/2014/main" id="{5A9F482E-CE14-3C48-8209-7FBB879320E1}"/>
              </a:ext>
            </a:extLst>
          </p:cNvPr>
          <p:cNvSpPr txBox="1">
            <a:spLocks/>
          </p:cNvSpPr>
          <p:nvPr/>
        </p:nvSpPr>
        <p:spPr>
          <a:xfrm>
            <a:off x="1424781" y="158297"/>
            <a:ext cx="10598147" cy="60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為什麼這個問題一直沒解決？（這個東西為何沒有人做？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CFADBDD-5E2C-E848-A56B-A5FB32A198A1}"/>
              </a:ext>
            </a:extLst>
          </p:cNvPr>
          <p:cNvSpPr txBox="1">
            <a:spLocks/>
          </p:cNvSpPr>
          <p:nvPr/>
        </p:nvSpPr>
        <p:spPr>
          <a:xfrm>
            <a:off x="71239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kumimoji="1" lang="en-US" altLang="zh-TW" dirty="0">
              <a:solidFill>
                <a:schemeClr val="bg1"/>
              </a:solidFill>
            </a:endParaRPr>
          </a:p>
          <a:p>
            <a:pPr lvl="1" algn="l"/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C37E8A6B-4CE8-0F4A-B780-2845BE79001C}"/>
              </a:ext>
            </a:extLst>
          </p:cNvPr>
          <p:cNvSpPr txBox="1">
            <a:spLocks/>
          </p:cNvSpPr>
          <p:nvPr/>
        </p:nvSpPr>
        <p:spPr>
          <a:xfrm>
            <a:off x="943203" y="1101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zh-CN" altLang="en-US" dirty="0">
                <a:solidFill>
                  <a:schemeClr val="bg1"/>
                </a:solidFill>
              </a:rPr>
              <a:t>輸入內容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0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312D5D-1B34-B14E-92DA-B86F20CB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98F28-B5E9-794D-907A-A69FB151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8" y="152400"/>
            <a:ext cx="1162405" cy="609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D59FD2C-9DFC-A54B-AA08-92237406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DDDCAD-AFE0-1C47-BDC3-3BA636D45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FC8DE7B-1CEA-E143-A885-6F0EEDC2F9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34B7D6-6E93-2549-8C58-9FE86A7E4E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8DA87D-1BFA-A948-855D-9AAAB63224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80EB991-1C68-EC48-97C8-5D9337EA86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1B4B91-3568-DB41-ABB0-DAF1AB16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6BF583-2B55-7A4D-8BCD-25583072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AB0956-7A87-E747-958E-216B034F9E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FA58028-272D-474A-883C-D89243BC05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  <p:sp>
        <p:nvSpPr>
          <p:cNvPr id="27" name="標題 1">
            <a:extLst>
              <a:ext uri="{FF2B5EF4-FFF2-40B4-BE49-F238E27FC236}">
                <a16:creationId xmlns:a16="http://schemas.microsoft.com/office/drawing/2014/main" id="{5A9F482E-CE14-3C48-8209-7FBB879320E1}"/>
              </a:ext>
            </a:extLst>
          </p:cNvPr>
          <p:cNvSpPr txBox="1">
            <a:spLocks/>
          </p:cNvSpPr>
          <p:nvPr/>
        </p:nvSpPr>
        <p:spPr>
          <a:xfrm>
            <a:off x="1424781" y="158297"/>
            <a:ext cx="10598147" cy="60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誰是這個問題的利害關係人？他們的需求是什麼？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CFADBDD-5E2C-E848-A56B-A5FB32A198A1}"/>
              </a:ext>
            </a:extLst>
          </p:cNvPr>
          <p:cNvSpPr txBox="1">
            <a:spLocks/>
          </p:cNvSpPr>
          <p:nvPr/>
        </p:nvSpPr>
        <p:spPr>
          <a:xfrm>
            <a:off x="71239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kumimoji="1" lang="en-US" altLang="zh-TW" dirty="0">
              <a:solidFill>
                <a:schemeClr val="bg1"/>
              </a:solidFill>
            </a:endParaRPr>
          </a:p>
          <a:p>
            <a:pPr lvl="1" algn="l"/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C37E8A6B-4CE8-0F4A-B780-2845BE79001C}"/>
              </a:ext>
            </a:extLst>
          </p:cNvPr>
          <p:cNvSpPr txBox="1">
            <a:spLocks/>
          </p:cNvSpPr>
          <p:nvPr/>
        </p:nvSpPr>
        <p:spPr>
          <a:xfrm>
            <a:off x="943203" y="1101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kumimoji="1" lang="zh-CN" altLang="en-US" dirty="0">
                <a:solidFill>
                  <a:schemeClr val="bg1"/>
                </a:solidFill>
              </a:rPr>
              <a:t>輸入內容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312D5D-1B34-B14E-92DA-B86F20CB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9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98F28-B5E9-794D-907A-A69FB151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" y="152400"/>
            <a:ext cx="1162405" cy="609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D59FD2C-9DFC-A54B-AA08-92237406A91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DDDCAD-AFE0-1C47-BDC3-3BA636D45C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FC8DE7B-1CEA-E143-A885-6F0EEDC2F9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34B7D6-6E93-2549-8C58-9FE86A7E4E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8DA87D-1BFA-A948-855D-9AAAB632240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80EB991-1C68-EC48-97C8-5D9337EA86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1B4B91-3568-DB41-ABB0-DAF1AB16ED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6BF583-2B55-7A4D-8BCD-25583072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AB0956-7A87-E747-958E-216B034F9E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FA58028-272D-474A-883C-D89243BC05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  <p:sp>
        <p:nvSpPr>
          <p:cNvPr id="27" name="標題 1">
            <a:extLst>
              <a:ext uri="{FF2B5EF4-FFF2-40B4-BE49-F238E27FC236}">
                <a16:creationId xmlns:a16="http://schemas.microsoft.com/office/drawing/2014/main" id="{5A9F482E-CE14-3C48-8209-7FBB879320E1}"/>
              </a:ext>
            </a:extLst>
          </p:cNvPr>
          <p:cNvSpPr txBox="1">
            <a:spLocks/>
          </p:cNvSpPr>
          <p:nvPr/>
        </p:nvSpPr>
        <p:spPr>
          <a:xfrm>
            <a:off x="1424781" y="158297"/>
            <a:ext cx="10598147" cy="60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TW" altLang="en-US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該怎麼藉由定義來找出真正的問題？這個命題意味著我們要做哪些事？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CFADBDD-5E2C-E848-A56B-A5FB32A198A1}"/>
              </a:ext>
            </a:extLst>
          </p:cNvPr>
          <p:cNvSpPr txBox="1">
            <a:spLocks/>
          </p:cNvSpPr>
          <p:nvPr/>
        </p:nvSpPr>
        <p:spPr>
          <a:xfrm>
            <a:off x="71239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kumimoji="1" lang="en-US" altLang="zh-TW" dirty="0">
              <a:solidFill>
                <a:schemeClr val="bg1"/>
              </a:solidFill>
            </a:endParaRPr>
          </a:p>
          <a:p>
            <a:pPr lvl="1" algn="l"/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9374CC1F-5A6D-CA44-ACC3-D9137C372AE2}"/>
              </a:ext>
            </a:extLst>
          </p:cNvPr>
          <p:cNvSpPr txBox="1">
            <a:spLocks/>
          </p:cNvSpPr>
          <p:nvPr/>
        </p:nvSpPr>
        <p:spPr>
          <a:xfrm>
            <a:off x="-1011683" y="15972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zh-TW" altLang="en-US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B7CD2EB4-3373-7844-8DF8-577A5C7D2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2514" y="1253329"/>
            <a:ext cx="4784961" cy="488897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3200" dirty="0">
                <a:solidFill>
                  <a:schemeClr val="bg1"/>
                </a:solidFill>
              </a:rPr>
              <a:t>各項因素對電影</a:t>
            </a:r>
            <a:r>
              <a:rPr kumimoji="1" lang="zh-TW" altLang="en-US" sz="3200" dirty="0">
                <a:solidFill>
                  <a:schemeClr val="bg1"/>
                </a:solidFill>
              </a:rPr>
              <a:t> </a:t>
            </a:r>
            <a:r>
              <a:rPr kumimoji="1" lang="zh-CN" altLang="en-US" sz="3200" dirty="0">
                <a:solidFill>
                  <a:schemeClr val="bg1"/>
                </a:solidFill>
              </a:rPr>
              <a:t>評分</a:t>
            </a:r>
            <a:r>
              <a:rPr kumimoji="1" lang="zh-TW" altLang="en-US" sz="3200" dirty="0">
                <a:solidFill>
                  <a:schemeClr val="bg1"/>
                </a:solidFill>
              </a:rPr>
              <a:t> </a:t>
            </a:r>
            <a:r>
              <a:rPr kumimoji="1" lang="zh-CN" altLang="en-US" sz="3200" dirty="0">
                <a:solidFill>
                  <a:schemeClr val="bg1"/>
                </a:solidFill>
              </a:rPr>
              <a:t>之影響</a:t>
            </a:r>
            <a:br>
              <a:rPr kumimoji="1" lang="en-US" altLang="zh-TW" sz="3200" dirty="0">
                <a:solidFill>
                  <a:schemeClr val="bg1"/>
                </a:solidFill>
              </a:rPr>
            </a:br>
            <a:endParaRPr kumimoji="1"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ACDDA5D0-A4FE-FA4F-9B51-4FC9A7B476A0}"/>
              </a:ext>
            </a:extLst>
          </p:cNvPr>
          <p:cNvSpPr/>
          <p:nvPr/>
        </p:nvSpPr>
        <p:spPr>
          <a:xfrm>
            <a:off x="2970637" y="1203864"/>
            <a:ext cx="1100357" cy="685212"/>
          </a:xfrm>
          <a:prstGeom prst="roundRect">
            <a:avLst/>
          </a:prstGeom>
          <a:solidFill>
            <a:srgbClr val="F1C3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問題</a:t>
            </a: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5C1C8D5D-876D-8E42-8AB5-0B7307E74A89}"/>
              </a:ext>
            </a:extLst>
          </p:cNvPr>
          <p:cNvSpPr/>
          <p:nvPr/>
        </p:nvSpPr>
        <p:spPr>
          <a:xfrm>
            <a:off x="2970637" y="2118560"/>
            <a:ext cx="1100357" cy="685212"/>
          </a:xfrm>
          <a:prstGeom prst="roundRect">
            <a:avLst/>
          </a:prstGeom>
          <a:solidFill>
            <a:srgbClr val="F1C3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</a:t>
            </a: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77354447-AEE8-4444-A634-813CA9308881}"/>
              </a:ext>
            </a:extLst>
          </p:cNvPr>
          <p:cNvSpPr/>
          <p:nvPr/>
        </p:nvSpPr>
        <p:spPr>
          <a:xfrm>
            <a:off x="6879962" y="1246955"/>
            <a:ext cx="838994" cy="5482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標題 1">
            <a:extLst>
              <a:ext uri="{FF2B5EF4-FFF2-40B4-BE49-F238E27FC236}">
                <a16:creationId xmlns:a16="http://schemas.microsoft.com/office/drawing/2014/main" id="{96D8A27A-A321-064A-8AAC-07CA42D55DE5}"/>
              </a:ext>
            </a:extLst>
          </p:cNvPr>
          <p:cNvSpPr txBox="1">
            <a:spLocks/>
          </p:cNvSpPr>
          <p:nvPr/>
        </p:nvSpPr>
        <p:spPr>
          <a:xfrm>
            <a:off x="4202514" y="2185486"/>
            <a:ext cx="5787074" cy="820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kumimoji="1" lang="en-US" altLang="zh-CN" sz="2900" dirty="0">
                <a:solidFill>
                  <a:schemeClr val="bg1"/>
                </a:solidFill>
              </a:rPr>
              <a:t>IMDb</a:t>
            </a:r>
            <a:r>
              <a:rPr kumimoji="1" lang="zh-CN" altLang="en-US" sz="2900" dirty="0">
                <a:solidFill>
                  <a:schemeClr val="bg1"/>
                </a:solidFill>
              </a:rPr>
              <a:t>電影評論網之</a:t>
            </a:r>
            <a:r>
              <a:rPr kumimoji="1" lang="zh-TW" altLang="en-US" sz="2900" dirty="0">
                <a:solidFill>
                  <a:schemeClr val="bg1"/>
                </a:solidFill>
              </a:rPr>
              <a:t> </a:t>
            </a:r>
            <a:r>
              <a:rPr kumimoji="1" lang="zh-CN" altLang="en-US" sz="2900" dirty="0">
                <a:solidFill>
                  <a:schemeClr val="bg1"/>
                </a:solidFill>
              </a:rPr>
              <a:t>觀眾</a:t>
            </a:r>
            <a:r>
              <a:rPr kumimoji="1" lang="zh-TW" altLang="en-US" sz="2900" dirty="0">
                <a:solidFill>
                  <a:schemeClr val="bg1"/>
                </a:solidFill>
              </a:rPr>
              <a:t> </a:t>
            </a:r>
            <a:r>
              <a:rPr kumimoji="1" lang="zh-CN" altLang="en-US" sz="2900" dirty="0">
                <a:solidFill>
                  <a:schemeClr val="bg1"/>
                </a:solidFill>
              </a:rPr>
              <a:t>評分</a:t>
            </a:r>
            <a:br>
              <a:rPr kumimoji="1" lang="en-US" altLang="zh-TW" sz="2900" dirty="0">
                <a:solidFill>
                  <a:schemeClr val="bg1"/>
                </a:solidFill>
              </a:rPr>
            </a:br>
            <a:endParaRPr kumimoji="1" lang="zh-TW" altLang="en-US" sz="2900" dirty="0">
              <a:solidFill>
                <a:schemeClr val="bg1"/>
              </a:solidFill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E90EAA4C-2C5C-A14E-83AE-FF042EC66B85}"/>
              </a:ext>
            </a:extLst>
          </p:cNvPr>
          <p:cNvSpPr/>
          <p:nvPr/>
        </p:nvSpPr>
        <p:spPr>
          <a:xfrm>
            <a:off x="7340137" y="2180219"/>
            <a:ext cx="838994" cy="5482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316C0F2B-4155-AA42-A8AD-60E9DC1A61C1}"/>
              </a:ext>
            </a:extLst>
          </p:cNvPr>
          <p:cNvSpPr/>
          <p:nvPr/>
        </p:nvSpPr>
        <p:spPr>
          <a:xfrm>
            <a:off x="2970636" y="3033256"/>
            <a:ext cx="1100357" cy="685212"/>
          </a:xfrm>
          <a:prstGeom prst="roundRect">
            <a:avLst/>
          </a:prstGeom>
          <a:solidFill>
            <a:srgbClr val="F1C3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目的</a:t>
            </a: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934ADE7F-7D9C-6141-BEFF-66EA43129901}"/>
              </a:ext>
            </a:extLst>
          </p:cNvPr>
          <p:cNvSpPr txBox="1">
            <a:spLocks/>
          </p:cNvSpPr>
          <p:nvPr/>
        </p:nvSpPr>
        <p:spPr>
          <a:xfrm>
            <a:off x="4218598" y="3075480"/>
            <a:ext cx="4191300" cy="60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kumimoji="1" lang="zh-CN" altLang="en-US" sz="2900" dirty="0">
                <a:solidFill>
                  <a:schemeClr val="bg1"/>
                </a:solidFill>
              </a:rPr>
              <a:t>找出影響觀眾評分因素</a:t>
            </a:r>
            <a:endParaRPr kumimoji="1" lang="zh-TW" altLang="en-US" sz="2900" dirty="0">
              <a:solidFill>
                <a:schemeClr val="bg1"/>
              </a:solidFill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575DDE71-B457-0A48-A69C-650A147DDA22}"/>
              </a:ext>
            </a:extLst>
          </p:cNvPr>
          <p:cNvSpPr/>
          <p:nvPr/>
        </p:nvSpPr>
        <p:spPr>
          <a:xfrm>
            <a:off x="2970635" y="3940017"/>
            <a:ext cx="1100357" cy="685212"/>
          </a:xfrm>
          <a:prstGeom prst="roundRect">
            <a:avLst/>
          </a:prstGeom>
          <a:solidFill>
            <a:srgbClr val="F1C3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HOW</a:t>
            </a:r>
            <a:endParaRPr kumimoji="1" lang="zh-TW" altLang="en-US" sz="24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1BD2496F-EF62-6745-87F9-8BB56EF3BE06}"/>
              </a:ext>
            </a:extLst>
          </p:cNvPr>
          <p:cNvSpPr txBox="1">
            <a:spLocks/>
          </p:cNvSpPr>
          <p:nvPr/>
        </p:nvSpPr>
        <p:spPr>
          <a:xfrm>
            <a:off x="4218598" y="3988869"/>
            <a:ext cx="7257964" cy="60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TW" altLang="en-US" sz="29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搜集大量電影背景資料</a:t>
            </a:r>
            <a:endParaRPr kumimoji="1" lang="en-US" altLang="zh-TW" sz="29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4C4CE9CE-55FF-194B-AADF-B972170EC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361" y="1371573"/>
            <a:ext cx="1363420" cy="1363420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7630DE03-E013-D443-9CA6-A9A3463A3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601" y="2642454"/>
            <a:ext cx="1246968" cy="1246968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BC13446-6673-A646-974E-17252FFF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8330" y="2642454"/>
            <a:ext cx="1064351" cy="1064351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D78348A-AC43-664F-9C2E-F0A243328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6359" y="4089416"/>
            <a:ext cx="942424" cy="942424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A8524267-95E5-3244-9DAF-686BCBBFF4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2301" y="811124"/>
            <a:ext cx="876597" cy="8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6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4312D5D-1B34-B14E-92DA-B86F20CB4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98F28-B5E9-794D-907A-A69FB151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" y="152400"/>
            <a:ext cx="1162405" cy="6096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D59FD2C-9DFC-A54B-AA08-92237406A91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8DDDCAD-AFE0-1C47-BDC3-3BA636D45C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FC8DE7B-1CEA-E143-A885-6F0EEDC2F9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234B7D6-6E93-2549-8C58-9FE86A7E4E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B8DA87D-1BFA-A948-855D-9AAAB632240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080EB991-1C68-EC48-97C8-5D9337EA86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41B4B91-3568-DB41-ABB0-DAF1AB16ED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6BF583-2B55-7A4D-8BCD-25583072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0AB0956-7A87-E747-958E-216B034F9E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FA58028-272D-474A-883C-D89243BC05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  <p:sp>
        <p:nvSpPr>
          <p:cNvPr id="27" name="標題 1">
            <a:extLst>
              <a:ext uri="{FF2B5EF4-FFF2-40B4-BE49-F238E27FC236}">
                <a16:creationId xmlns:a16="http://schemas.microsoft.com/office/drawing/2014/main" id="{5A9F482E-CE14-3C48-8209-7FBB879320E1}"/>
              </a:ext>
            </a:extLst>
          </p:cNvPr>
          <p:cNvSpPr txBox="1">
            <a:spLocks/>
          </p:cNvSpPr>
          <p:nvPr/>
        </p:nvSpPr>
        <p:spPr>
          <a:xfrm>
            <a:off x="1424781" y="158297"/>
            <a:ext cx="10598147" cy="603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基於你們的命題，需要用什麼</a:t>
            </a:r>
            <a:r>
              <a:rPr kumimoji="1"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來餵</a:t>
            </a:r>
            <a:r>
              <a:rPr kumimoji="1"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？要訓練</a:t>
            </a:r>
            <a:r>
              <a:rPr kumimoji="1" lang="en-US" altLang="zh-TW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</a:t>
            </a:r>
            <a:r>
              <a:rPr kumimoji="1" lang="zh-TW" altLang="en-US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做什麼？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0CFADBDD-5E2C-E848-A56B-A5FB32A198A1}"/>
              </a:ext>
            </a:extLst>
          </p:cNvPr>
          <p:cNvSpPr txBox="1">
            <a:spLocks/>
          </p:cNvSpPr>
          <p:nvPr/>
        </p:nvSpPr>
        <p:spPr>
          <a:xfrm>
            <a:off x="71239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kumimoji="1" lang="en-US" altLang="zh-TW" dirty="0">
              <a:solidFill>
                <a:schemeClr val="bg1"/>
              </a:solidFill>
            </a:endParaRPr>
          </a:p>
          <a:p>
            <a:pPr lvl="1" algn="l"/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C37E8A6B-4CE8-0F4A-B780-2845BE79001C}"/>
              </a:ext>
            </a:extLst>
          </p:cNvPr>
          <p:cNvSpPr txBox="1">
            <a:spLocks/>
          </p:cNvSpPr>
          <p:nvPr/>
        </p:nvSpPr>
        <p:spPr>
          <a:xfrm>
            <a:off x="943203" y="1101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</a:t>
            </a:r>
            <a:r>
              <a: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大量的電影資料 包含演員卡司 導演 電影類別 投資金額</a:t>
            </a:r>
            <a:r>
              <a: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</a:p>
          <a:p>
            <a:pPr algn="l"/>
            <a:endParaRPr kumimoji="1"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l"/>
            <a:r>
              <a:rPr kumimoji="1"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預測電影評分</a:t>
            </a:r>
            <a:endParaRPr kumimoji="1"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 algn="l"/>
            <a:endParaRPr kumimoji="1"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393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2A868-D513-664A-B35B-A8462CA3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en-US" altLang="zh-TW" dirty="0">
                <a:solidFill>
                  <a:schemeClr val="bg1"/>
                </a:solidFill>
              </a:rPr>
              <a:t>123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A401F5-A7A3-1947-9809-2D84E0360D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1DE10D4-422B-AB4B-AC9C-AA6A1FBA2A30}"/>
              </a:ext>
            </a:extLst>
          </p:cNvPr>
          <p:cNvSpPr txBox="1">
            <a:spLocks/>
          </p:cNvSpPr>
          <p:nvPr/>
        </p:nvSpPr>
        <p:spPr>
          <a:xfrm>
            <a:off x="2280346" y="2286200"/>
            <a:ext cx="8271318" cy="12603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8800" dirty="0">
                <a:solidFill>
                  <a:srgbClr val="F1C337"/>
                </a:solidFill>
              </a:rPr>
              <a:t>THANK YOU</a:t>
            </a:r>
            <a:endParaRPr kumimoji="1" lang="zh-TW" altLang="en-US" sz="8800" dirty="0">
              <a:solidFill>
                <a:srgbClr val="F1C337"/>
              </a:solidFill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A4279726-C265-504D-A78D-555529A46B9C}"/>
              </a:ext>
            </a:extLst>
          </p:cNvPr>
          <p:cNvSpPr txBox="1">
            <a:spLocks/>
          </p:cNvSpPr>
          <p:nvPr/>
        </p:nvSpPr>
        <p:spPr>
          <a:xfrm>
            <a:off x="7581889" y="4855619"/>
            <a:ext cx="4601027" cy="778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zh-TW" altLang="en-US" sz="200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資管四聯合出品</a:t>
            </a:r>
            <a:endParaRPr kumimoji="1" lang="en-US" altLang="zh-TW" sz="200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zh-TW" altLang="en-US" sz="20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姚佳妤  莊景雲  鄭宇伶  陳品嘉  鮑威宇</a:t>
            </a:r>
            <a:endParaRPr kumimoji="1" lang="zh-TW" altLang="en-US" sz="2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50367A5-6595-844E-A9D8-9CB03646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1057386" y="5704114"/>
            <a:ext cx="1404707" cy="14047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6D4DDEC-0401-664B-BA74-5A65337E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9808027" y="5704116"/>
            <a:ext cx="1404707" cy="140470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AF41202-DCD1-744E-BE83-577D339A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567962" y="5704115"/>
            <a:ext cx="1404707" cy="140470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2B06E2-885A-7E45-B722-CCE3EBEA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299779" y="5704115"/>
            <a:ext cx="1404707" cy="140470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46F87FB-4CD3-8D47-8940-8AFEAF806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050420" y="5704115"/>
            <a:ext cx="1404707" cy="14047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BE6D74E-76E0-5347-B8BD-9D80A0EF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4796296" y="5704114"/>
            <a:ext cx="1404707" cy="14047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87F6FAE-429D-0145-97FA-EC3DB939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543764" y="5704114"/>
            <a:ext cx="1404707" cy="140470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1D2E04-16AD-0A43-9063-E4A3FB21BE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280346" y="5704113"/>
            <a:ext cx="1404707" cy="140470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D2C2FF0-4536-7540-818A-8CBBC079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027814" y="5704113"/>
            <a:ext cx="1404707" cy="140470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8BA1AA3-B437-A344-A43A-B77590F722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224718" y="5704112"/>
            <a:ext cx="1404707" cy="14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276</Words>
  <Application>Microsoft Macintosh PowerPoint</Application>
  <PresentationFormat>寬螢幕</PresentationFormat>
  <Paragraphs>42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JhengHei</vt:lpstr>
      <vt:lpstr>新細明體</vt:lpstr>
      <vt:lpstr>等线</vt:lpstr>
      <vt:lpstr>等线 Light</vt:lpstr>
      <vt:lpstr>Arial</vt:lpstr>
      <vt:lpstr>Calibri</vt:lpstr>
      <vt:lpstr>Calibri Light</vt:lpstr>
      <vt:lpstr>Wingdings</vt:lpstr>
      <vt:lpstr>Office 佈景主題</vt:lpstr>
      <vt:lpstr>各項因素對電影評分之影響 </vt:lpstr>
      <vt:lpstr>PowerPoint 簡報</vt:lpstr>
      <vt:lpstr>PowerPoint 簡報</vt:lpstr>
      <vt:lpstr>PowerPoint 簡報</vt:lpstr>
      <vt:lpstr>各項因素對電影 評分 之影響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</cp:revision>
  <dcterms:created xsi:type="dcterms:W3CDTF">2019-10-15T03:18:28Z</dcterms:created>
  <dcterms:modified xsi:type="dcterms:W3CDTF">2019-10-15T04:46:26Z</dcterms:modified>
</cp:coreProperties>
</file>