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Economica"/>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Economica-bold.fntdata"/><Relationship Id="rId12"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199"/>
          </a:xfrm>
          <a:prstGeom prst="rect">
            <a:avLst/>
          </a:prstGeom>
        </p:spPr>
        <p:txBody>
          <a:bodyPr anchorCtr="0" anchor="b" bIns="91425" lIns="91425" rIns="91425" tIns="91425">
            <a:noAutofit/>
          </a:bodyPr>
          <a:lstStyle/>
          <a:p>
            <a:pPr lvl="0">
              <a:spcBef>
                <a:spcPts val="0"/>
              </a:spcBef>
              <a:buNone/>
            </a:pPr>
            <a:r>
              <a:rPr lang="en"/>
              <a:t>Robot Writes Words</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tIns="91425">
            <a:noAutofit/>
          </a:bodyPr>
          <a:lstStyle/>
          <a:p>
            <a:pPr lvl="0" rtl="0">
              <a:lnSpc>
                <a:spcPct val="115000"/>
              </a:lnSpc>
              <a:spcBef>
                <a:spcPts val="0"/>
              </a:spcBef>
              <a:buNone/>
            </a:pPr>
            <a:r>
              <a:rPr lang="en" sz="1800">
                <a:solidFill>
                  <a:schemeClr val="dk1"/>
                </a:solidFill>
                <a:latin typeface="Times New Roman"/>
                <a:ea typeface="Times New Roman"/>
                <a:cs typeface="Times New Roman"/>
                <a:sym typeface="Times New Roman"/>
              </a:rPr>
              <a:t>Cheng Zhang (cz2398)</a:t>
            </a:r>
          </a:p>
          <a:p>
            <a:pPr lvl="0">
              <a:lnSpc>
                <a:spcPct val="115000"/>
              </a:lnSpc>
              <a:spcBef>
                <a:spcPts val="0"/>
              </a:spcBef>
              <a:buClr>
                <a:schemeClr val="dk1"/>
              </a:buClr>
              <a:buSzPct val="61111"/>
              <a:buFont typeface="Arial"/>
              <a:buNone/>
            </a:pPr>
            <a:r>
              <a:rPr lang="en" sz="1800">
                <a:solidFill>
                  <a:schemeClr val="dk1"/>
                </a:solidFill>
                <a:latin typeface="Times New Roman"/>
                <a:ea typeface="Times New Roman"/>
                <a:cs typeface="Times New Roman"/>
                <a:sym typeface="Times New Roman"/>
              </a:rPr>
              <a:t>Yixing Chen (yc3094)</a:t>
            </a:r>
          </a:p>
          <a:p>
            <a:pPr lvl="0" rtl="0">
              <a:lnSpc>
                <a:spcPct val="115000"/>
              </a:lnSpc>
              <a:spcBef>
                <a:spcPts val="0"/>
              </a:spcBef>
              <a:buClr>
                <a:schemeClr val="dk1"/>
              </a:buClr>
              <a:buSzPct val="61111"/>
              <a:buFont typeface="Arial"/>
              <a:buNone/>
            </a:pPr>
            <a:r>
              <a:rPr lang="en" sz="1800">
                <a:solidFill>
                  <a:schemeClr val="dk1"/>
                </a:solidFill>
                <a:latin typeface="Times New Roman"/>
                <a:ea typeface="Times New Roman"/>
                <a:cs typeface="Times New Roman"/>
                <a:sym typeface="Times New Roman"/>
              </a:rPr>
              <a:t>Di Zhu (dz2311)</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Grasp the pen</a:t>
            </a:r>
          </a:p>
        </p:txBody>
      </p:sp>
      <p:pic>
        <p:nvPicPr>
          <p:cNvPr id="69" name="Shape 69"/>
          <p:cNvPicPr preferRelativeResize="0"/>
          <p:nvPr/>
        </p:nvPicPr>
        <p:blipFill>
          <a:blip r:embed="rId3">
            <a:alphaModFix/>
          </a:blip>
          <a:stretch>
            <a:fillRect/>
          </a:stretch>
        </p:blipFill>
        <p:spPr>
          <a:xfrm>
            <a:off x="386100" y="1114024"/>
            <a:ext cx="5515900" cy="3447425"/>
          </a:xfrm>
          <a:prstGeom prst="rect">
            <a:avLst/>
          </a:prstGeom>
          <a:noFill/>
          <a:ln>
            <a:noFill/>
          </a:ln>
        </p:spPr>
      </p:pic>
      <p:sp>
        <p:nvSpPr>
          <p:cNvPr id="70" name="Shape 70"/>
          <p:cNvSpPr txBox="1"/>
          <p:nvPr/>
        </p:nvSpPr>
        <p:spPr>
          <a:xfrm>
            <a:off x="6233825" y="1017725"/>
            <a:ext cx="2598600" cy="3782100"/>
          </a:xfrm>
          <a:prstGeom prst="rect">
            <a:avLst/>
          </a:prstGeom>
          <a:noFill/>
          <a:ln>
            <a:noFill/>
          </a:ln>
        </p:spPr>
        <p:txBody>
          <a:bodyPr anchorCtr="0" anchor="t" bIns="91425" lIns="91425" rIns="91425" tIns="91425">
            <a:noAutofit/>
          </a:bodyPr>
          <a:lstStyle/>
          <a:p>
            <a:pPr lvl="0">
              <a:spcBef>
                <a:spcPts val="0"/>
              </a:spcBef>
              <a:buNone/>
            </a:pPr>
            <a:r>
              <a:rPr lang="en"/>
              <a:t>Let PR2 move towards the table and grasp the pen.</a:t>
            </a:r>
          </a:p>
          <a:p>
            <a:pPr lvl="0">
              <a:spcBef>
                <a:spcPts val="0"/>
              </a:spcBef>
              <a:buNone/>
            </a:pPr>
            <a:r>
              <a:t/>
            </a:r>
            <a:endParaRPr/>
          </a:p>
          <a:p>
            <a:pPr lvl="0">
              <a:spcBef>
                <a:spcPts val="0"/>
              </a:spcBef>
              <a:buNone/>
            </a:pPr>
            <a:r>
              <a:rPr lang="en"/>
              <a:t>Because the pen and white paper model cannot be used to write words, we just replace a long rectangle with the pen.</a:t>
            </a:r>
          </a:p>
          <a:p>
            <a:pPr lvl="0">
              <a:spcBef>
                <a:spcPts val="0"/>
              </a:spcBef>
              <a:buNone/>
            </a:pPr>
            <a:r>
              <a:t/>
            </a:r>
            <a:endParaRPr/>
          </a:p>
          <a:p>
            <a:pPr lvl="0">
              <a:spcBef>
                <a:spcPts val="0"/>
              </a:spcBef>
              <a:buNone/>
            </a:pPr>
            <a:r>
              <a:rPr lang="en"/>
              <a:t>Grasping the pen steadily without tactile sensor is not a easy thing, we adjusted grasping position and orientation for many times in order to avoid the slide of the pen.</a:t>
            </a:r>
          </a:p>
          <a:p>
            <a:pPr lv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Draw the word</a:t>
            </a:r>
          </a:p>
        </p:txBody>
      </p:sp>
      <p:pic>
        <p:nvPicPr>
          <p:cNvPr id="76" name="Shape 76"/>
          <p:cNvPicPr preferRelativeResize="0"/>
          <p:nvPr/>
        </p:nvPicPr>
        <p:blipFill rotWithShape="1">
          <a:blip r:embed="rId3">
            <a:alphaModFix/>
          </a:blip>
          <a:srcRect b="0" l="406" r="406" t="0"/>
          <a:stretch/>
        </p:blipFill>
        <p:spPr>
          <a:xfrm>
            <a:off x="420350" y="1017725"/>
            <a:ext cx="5588298" cy="3858300"/>
          </a:xfrm>
          <a:prstGeom prst="rect">
            <a:avLst/>
          </a:prstGeom>
          <a:noFill/>
          <a:ln>
            <a:noFill/>
          </a:ln>
        </p:spPr>
      </p:pic>
      <p:sp>
        <p:nvSpPr>
          <p:cNvPr id="77" name="Shape 77"/>
          <p:cNvSpPr txBox="1"/>
          <p:nvPr/>
        </p:nvSpPr>
        <p:spPr>
          <a:xfrm>
            <a:off x="6233825" y="1017725"/>
            <a:ext cx="2598600" cy="3782100"/>
          </a:xfrm>
          <a:prstGeom prst="rect">
            <a:avLst/>
          </a:prstGeom>
          <a:noFill/>
          <a:ln>
            <a:noFill/>
          </a:ln>
        </p:spPr>
        <p:txBody>
          <a:bodyPr anchorCtr="0" anchor="t" bIns="91425" lIns="91425" rIns="91425" tIns="91425">
            <a:noAutofit/>
          </a:bodyPr>
          <a:lstStyle/>
          <a:p>
            <a:pPr lvl="0">
              <a:spcBef>
                <a:spcPts val="0"/>
              </a:spcBef>
              <a:buNone/>
            </a:pPr>
            <a:r>
              <a:rPr lang="en"/>
              <a:t>According to the pre-set letter, we use </a:t>
            </a:r>
            <a:r>
              <a:rPr lang="en">
                <a:solidFill>
                  <a:schemeClr val="dk1"/>
                </a:solidFill>
              </a:rPr>
              <a:t>bezier curve to calculate the coordinates of points, and then make the motion planning of robot arm based on these coordinates.</a:t>
            </a:r>
          </a:p>
          <a:p>
            <a:pPr lvl="0">
              <a:spcBef>
                <a:spcPts val="0"/>
              </a:spcBef>
              <a:buNone/>
            </a:pPr>
            <a:r>
              <a:t/>
            </a:r>
            <a:endParaRPr>
              <a:solidFill>
                <a:schemeClr val="dk1"/>
              </a:solidFill>
            </a:endParaRPr>
          </a:p>
          <a:p>
            <a:pPr lvl="0" rtl="0">
              <a:spcBef>
                <a:spcPts val="0"/>
              </a:spcBef>
              <a:buNone/>
            </a:pPr>
            <a:r>
              <a:rPr lang="en">
                <a:solidFill>
                  <a:schemeClr val="dk1"/>
                </a:solidFill>
              </a:rPr>
              <a:t>In the process of writing letters, we write the coordinates of the PR2’s gripper into a text file so that we can draw the word in rviz.</a:t>
            </a: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Show the writing process </a:t>
            </a:r>
          </a:p>
        </p:txBody>
      </p:sp>
      <p:pic>
        <p:nvPicPr>
          <p:cNvPr id="83" name="Shape 83"/>
          <p:cNvPicPr preferRelativeResize="0"/>
          <p:nvPr/>
        </p:nvPicPr>
        <p:blipFill>
          <a:blip r:embed="rId3">
            <a:alphaModFix/>
          </a:blip>
          <a:stretch>
            <a:fillRect/>
          </a:stretch>
        </p:blipFill>
        <p:spPr>
          <a:xfrm>
            <a:off x="401425" y="1080150"/>
            <a:ext cx="5690174" cy="3660399"/>
          </a:xfrm>
          <a:prstGeom prst="rect">
            <a:avLst/>
          </a:prstGeom>
          <a:noFill/>
          <a:ln>
            <a:noFill/>
          </a:ln>
        </p:spPr>
      </p:pic>
      <p:sp>
        <p:nvSpPr>
          <p:cNvPr id="84" name="Shape 84"/>
          <p:cNvSpPr txBox="1"/>
          <p:nvPr/>
        </p:nvSpPr>
        <p:spPr>
          <a:xfrm>
            <a:off x="6233825" y="1017725"/>
            <a:ext cx="2598600" cy="3782100"/>
          </a:xfrm>
          <a:prstGeom prst="rect">
            <a:avLst/>
          </a:prstGeom>
          <a:noFill/>
          <a:ln>
            <a:noFill/>
          </a:ln>
        </p:spPr>
        <p:txBody>
          <a:bodyPr anchorCtr="0" anchor="t" bIns="91425" lIns="91425" rIns="91425" tIns="91425">
            <a:noAutofit/>
          </a:bodyPr>
          <a:lstStyle/>
          <a:p>
            <a:pPr lvl="0">
              <a:spcBef>
                <a:spcPts val="0"/>
              </a:spcBef>
              <a:buNone/>
            </a:pPr>
            <a:r>
              <a:rPr lang="en"/>
              <a:t>With the “show </a:t>
            </a:r>
            <a:r>
              <a:rPr lang="en">
                <a:solidFill>
                  <a:schemeClr val="dk1"/>
                </a:solidFill>
              </a:rPr>
              <a:t>trailor </a:t>
            </a:r>
            <a:r>
              <a:rPr lang="en"/>
              <a:t>” function in rviz, we can draw the real-time trajectory of the robot’s gripper.</a:t>
            </a:r>
          </a:p>
          <a:p>
            <a:pPr lvl="0">
              <a:spcBef>
                <a:spcPts val="0"/>
              </a:spcBef>
              <a:buNone/>
            </a:pPr>
            <a:r>
              <a:t/>
            </a:r>
            <a:endParaRPr/>
          </a:p>
          <a:p>
            <a:pPr lvl="0" rtl="0">
              <a:spcBef>
                <a:spcPts val="0"/>
              </a:spcBef>
              <a:buNone/>
            </a:pPr>
            <a:r>
              <a:rPr lang="en"/>
              <a:t>In this picture, we hide part of robot’s hand so that we can see the “A” trajectory.</a:t>
            </a: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Show the word</a:t>
            </a:r>
          </a:p>
        </p:txBody>
      </p:sp>
      <p:pic>
        <p:nvPicPr>
          <p:cNvPr id="90" name="Shape 90"/>
          <p:cNvPicPr preferRelativeResize="0"/>
          <p:nvPr/>
        </p:nvPicPr>
        <p:blipFill>
          <a:blip r:embed="rId3">
            <a:alphaModFix/>
          </a:blip>
          <a:stretch>
            <a:fillRect/>
          </a:stretch>
        </p:blipFill>
        <p:spPr>
          <a:xfrm>
            <a:off x="369299" y="1017724"/>
            <a:ext cx="5738500" cy="3551150"/>
          </a:xfrm>
          <a:prstGeom prst="rect">
            <a:avLst/>
          </a:prstGeom>
          <a:noFill/>
          <a:ln>
            <a:noFill/>
          </a:ln>
        </p:spPr>
      </p:pic>
      <p:sp>
        <p:nvSpPr>
          <p:cNvPr id="91" name="Shape 91"/>
          <p:cNvSpPr txBox="1"/>
          <p:nvPr/>
        </p:nvSpPr>
        <p:spPr>
          <a:xfrm>
            <a:off x="6233825" y="1017725"/>
            <a:ext cx="2598600" cy="3782100"/>
          </a:xfrm>
          <a:prstGeom prst="rect">
            <a:avLst/>
          </a:prstGeom>
          <a:noFill/>
          <a:ln>
            <a:noFill/>
          </a:ln>
        </p:spPr>
        <p:txBody>
          <a:bodyPr anchorCtr="0" anchor="t" bIns="91425" lIns="91425" rIns="91425" tIns="91425">
            <a:noAutofit/>
          </a:bodyPr>
          <a:lstStyle/>
          <a:p>
            <a:pPr lvl="0">
              <a:spcBef>
                <a:spcPts val="0"/>
              </a:spcBef>
              <a:buNone/>
            </a:pPr>
            <a:r>
              <a:rPr lang="en"/>
              <a:t>Even though we have got the real-time trajectory of robot’s arm, the trajectory contains no points, it’s a 3D trajectory, and it doesn’t like the word on the paper.</a:t>
            </a:r>
          </a:p>
          <a:p>
            <a:pPr lvl="0">
              <a:spcBef>
                <a:spcPts val="0"/>
              </a:spcBef>
              <a:buNone/>
            </a:pPr>
            <a:r>
              <a:t/>
            </a:r>
            <a:endParaRPr/>
          </a:p>
          <a:p>
            <a:pPr lvl="0" rtl="0">
              <a:spcBef>
                <a:spcPts val="0"/>
              </a:spcBef>
              <a:buNone/>
            </a:pPr>
            <a:r>
              <a:rPr lang="en"/>
              <a:t>So in the process of writing, we store the point coordinates of the robot’s gripper in a text file. We build another C++ program to draw the word in a new rviz window as this picture. So this is the writing result of our project. And this drawing is also real-time.</a:t>
            </a: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Problems &amp; Solutions</a:t>
            </a:r>
          </a:p>
        </p:txBody>
      </p:sp>
      <p:sp>
        <p:nvSpPr>
          <p:cNvPr id="97" name="Shape 97"/>
          <p:cNvSpPr txBox="1"/>
          <p:nvPr/>
        </p:nvSpPr>
        <p:spPr>
          <a:xfrm>
            <a:off x="325550" y="1015675"/>
            <a:ext cx="8203500" cy="4187100"/>
          </a:xfrm>
          <a:prstGeom prst="rect">
            <a:avLst/>
          </a:prstGeom>
          <a:noFill/>
          <a:ln>
            <a:noFill/>
          </a:ln>
        </p:spPr>
        <p:txBody>
          <a:bodyPr anchorCtr="0" anchor="t" bIns="91425" lIns="91425" rIns="91425" tIns="91425">
            <a:noAutofit/>
          </a:bodyPr>
          <a:lstStyle/>
          <a:p>
            <a:pPr lvl="0">
              <a:spcBef>
                <a:spcPts val="0"/>
              </a:spcBef>
              <a:buNone/>
            </a:pPr>
            <a:r>
              <a:rPr lang="en"/>
              <a:t>In the process of our project, we met many problems, and we’ve tried our best to solve these problems.</a:t>
            </a:r>
          </a:p>
          <a:p>
            <a:pPr lvl="0">
              <a:spcBef>
                <a:spcPts val="0"/>
              </a:spcBef>
              <a:buNone/>
            </a:pPr>
            <a:r>
              <a:rPr b="1" lang="en"/>
              <a:t>Problem 1: </a:t>
            </a:r>
            <a:r>
              <a:rPr lang="en"/>
              <a:t>It’s hard for the robot to grasp the cylinder (pen) steadily. </a:t>
            </a:r>
          </a:p>
          <a:p>
            <a:pPr lvl="0">
              <a:spcBef>
                <a:spcPts val="0"/>
              </a:spcBef>
              <a:buNone/>
            </a:pPr>
            <a:r>
              <a:rPr lang="en"/>
              <a:t>Solve method:</a:t>
            </a:r>
          </a:p>
          <a:p>
            <a:pPr lvl="0">
              <a:spcBef>
                <a:spcPts val="0"/>
              </a:spcBef>
              <a:buNone/>
            </a:pPr>
            <a:r>
              <a:rPr lang="en"/>
              <a:t>1.  Simplify the model of pen, use long rectangle rather than cylinder as the pen. </a:t>
            </a:r>
          </a:p>
          <a:p>
            <a:pPr lvl="0">
              <a:spcBef>
                <a:spcPts val="0"/>
              </a:spcBef>
              <a:buNone/>
            </a:pPr>
            <a:r>
              <a:rPr lang="en"/>
              <a:t>2.  Adjust the </a:t>
            </a:r>
            <a:r>
              <a:rPr lang="en">
                <a:solidFill>
                  <a:schemeClr val="dk1"/>
                </a:solidFill>
              </a:rPr>
              <a:t>grasp location and orientation to keep steady. </a:t>
            </a:r>
          </a:p>
          <a:p>
            <a:pPr lvl="0">
              <a:spcBef>
                <a:spcPts val="0"/>
              </a:spcBef>
              <a:buNone/>
            </a:pPr>
            <a:r>
              <a:t/>
            </a:r>
            <a:endParaRPr/>
          </a:p>
          <a:p>
            <a:pPr lvl="0">
              <a:spcBef>
                <a:spcPts val="0"/>
              </a:spcBef>
              <a:buNone/>
            </a:pPr>
            <a:r>
              <a:rPr b="1" lang="en"/>
              <a:t>Problem 2:</a:t>
            </a:r>
            <a:r>
              <a:rPr lang="en"/>
              <a:t> Translate the word to the trajectory of robot’s arm.</a:t>
            </a:r>
          </a:p>
          <a:p>
            <a:pPr lvl="0">
              <a:spcBef>
                <a:spcPts val="0"/>
              </a:spcBef>
              <a:buNone/>
            </a:pPr>
            <a:r>
              <a:rPr lang="en"/>
              <a:t>Solve method: Use bezier curve to compute the many points coordinates of word, and plan the trajectory of robot’s arm, which improve the robustness of algorithm.</a:t>
            </a:r>
          </a:p>
          <a:p>
            <a:pPr lvl="0">
              <a:spcBef>
                <a:spcPts val="0"/>
              </a:spcBef>
              <a:buNone/>
            </a:pPr>
            <a:r>
              <a:t/>
            </a:r>
            <a:endParaRPr>
              <a:solidFill>
                <a:schemeClr val="dk1"/>
              </a:solidFill>
            </a:endParaRPr>
          </a:p>
          <a:p>
            <a:pPr lvl="0">
              <a:spcBef>
                <a:spcPts val="0"/>
              </a:spcBef>
              <a:buNone/>
            </a:pPr>
            <a:r>
              <a:rPr b="1" lang="en">
                <a:solidFill>
                  <a:schemeClr val="dk1"/>
                </a:solidFill>
              </a:rPr>
              <a:t>Problem 3:</a:t>
            </a:r>
            <a:r>
              <a:rPr lang="en">
                <a:solidFill>
                  <a:schemeClr val="dk1"/>
                </a:solidFill>
              </a:rPr>
              <a:t> Show the real-time trajectory of robot writing. </a:t>
            </a:r>
          </a:p>
          <a:p>
            <a:pPr lvl="0">
              <a:spcBef>
                <a:spcPts val="0"/>
              </a:spcBef>
              <a:buNone/>
            </a:pPr>
            <a:r>
              <a:rPr lang="en">
                <a:solidFill>
                  <a:schemeClr val="dk1"/>
                </a:solidFill>
              </a:rPr>
              <a:t>Solve method: </a:t>
            </a:r>
          </a:p>
          <a:p>
            <a:pPr lvl="0">
              <a:spcBef>
                <a:spcPts val="0"/>
              </a:spcBef>
              <a:buNone/>
            </a:pPr>
            <a:r>
              <a:rPr lang="en">
                <a:solidFill>
                  <a:schemeClr val="dk1"/>
                </a:solidFill>
              </a:rPr>
              <a:t>1. Use the “show trailor” function in rviz, show the real-time trajectory of robot’s arm. (It’s a 3D trajectory without points, and we still hope to get the word image like it’s on the paper.)</a:t>
            </a:r>
          </a:p>
          <a:p>
            <a:pPr lvl="0" rtl="0">
              <a:spcBef>
                <a:spcPts val="0"/>
              </a:spcBef>
              <a:buNone/>
            </a:pPr>
            <a:r>
              <a:rPr lang="en">
                <a:solidFill>
                  <a:schemeClr val="dk1"/>
                </a:solidFill>
              </a:rPr>
              <a:t>2. Write the points coordinates of robot motion into a text file, and build a cpp file which keeps scanning the text file and draw the real-time image in another rviz window. (In this cpp file, we use </a:t>
            </a:r>
            <a:r>
              <a:rPr lang="en" sz="900">
                <a:solidFill>
                  <a:srgbClr val="183691"/>
                </a:solidFill>
                <a:latin typeface="Verdana"/>
                <a:ea typeface="Verdana"/>
                <a:cs typeface="Verdana"/>
                <a:sym typeface="Verdana"/>
              </a:rPr>
              <a:t>&lt;visualization_msgs/Marker.h&gt; </a:t>
            </a:r>
            <a:r>
              <a:rPr lang="en">
                <a:solidFill>
                  <a:schemeClr val="dk1"/>
                </a:solidFill>
              </a:rPr>
              <a:t>head file and </a:t>
            </a:r>
            <a:r>
              <a:rPr lang="en" sz="900">
                <a:solidFill>
                  <a:srgbClr val="333333"/>
                </a:solidFill>
                <a:latin typeface="Verdana"/>
                <a:ea typeface="Verdana"/>
                <a:cs typeface="Verdana"/>
                <a:sym typeface="Verdana"/>
              </a:rPr>
              <a:t>visualization_msgs::Marker</a:t>
            </a:r>
            <a:r>
              <a:rPr lang="en">
                <a:solidFill>
                  <a:schemeClr val="dk1"/>
                </a:solidFill>
              </a:rPr>
              <a:t> class.)</a:t>
            </a:r>
          </a:p>
          <a:p>
            <a:pPr lvl="0">
              <a:spcBef>
                <a:spcPts val="0"/>
              </a:spcBef>
              <a:buNone/>
            </a:pPr>
            <a:r>
              <a:t/>
            </a:r>
            <a:endParaRPr>
              <a:solidFill>
                <a:schemeClr val="dk1"/>
              </a:solidFill>
            </a:endParaRPr>
          </a:p>
          <a:p>
            <a:pPr lvl="0">
              <a:spcBef>
                <a:spcPts val="0"/>
              </a:spcBef>
              <a:buNone/>
            </a:pPr>
            <a:r>
              <a:t/>
            </a:r>
            <a:endParaRPr>
              <a:solidFill>
                <a:schemeClr val="dk1"/>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Future Plan</a:t>
            </a:r>
          </a:p>
        </p:txBody>
      </p:sp>
      <p:sp>
        <p:nvSpPr>
          <p:cNvPr id="103" name="Shape 103"/>
          <p:cNvSpPr txBox="1"/>
          <p:nvPr/>
        </p:nvSpPr>
        <p:spPr>
          <a:xfrm>
            <a:off x="325550" y="1015675"/>
            <a:ext cx="8203500" cy="3737100"/>
          </a:xfrm>
          <a:prstGeom prst="rect">
            <a:avLst/>
          </a:prstGeom>
          <a:noFill/>
          <a:ln>
            <a:noFill/>
          </a:ln>
        </p:spPr>
        <p:txBody>
          <a:bodyPr anchorCtr="0" anchor="t" bIns="91425" lIns="91425" rIns="91425" tIns="91425">
            <a:noAutofit/>
          </a:bodyPr>
          <a:lstStyle/>
          <a:p>
            <a:pPr indent="-228600" lvl="0" marL="457200" rtl="0">
              <a:spcBef>
                <a:spcPts val="0"/>
              </a:spcBef>
              <a:buAutoNum type="arabicPeriod"/>
            </a:pPr>
            <a:r>
              <a:rPr lang="en"/>
              <a:t>We haven’t set base movement after the process of writing, so now our PR2 can just write one character at one time. In the next few days, we will improve this part and let robot write more letters continuously.</a:t>
            </a:r>
          </a:p>
          <a:p>
            <a:pPr lvl="0" rtl="0">
              <a:spcBef>
                <a:spcPts val="0"/>
              </a:spcBef>
              <a:buNone/>
            </a:pPr>
            <a:r>
              <a:t/>
            </a:r>
            <a:endParaRPr/>
          </a:p>
          <a:p>
            <a:pPr indent="-228600" lvl="0" marL="457200" rtl="0">
              <a:spcBef>
                <a:spcPts val="0"/>
              </a:spcBef>
              <a:buAutoNum type="arabicPeriod"/>
            </a:pPr>
            <a:r>
              <a:rPr lang="en"/>
              <a:t>By now, we have achieved the main function in our proposal. If it’s possible, we will try to use sensors, like kinect, and make our robot work better.</a:t>
            </a:r>
          </a:p>
          <a:p>
            <a:pPr lvl="0" rtl="0">
              <a:spcBef>
                <a:spcPts val="0"/>
              </a:spcBef>
              <a:buNone/>
            </a:pPr>
            <a:r>
              <a:t/>
            </a:r>
            <a:endParaRPr/>
          </a:p>
          <a:p>
            <a:pPr indent="-228600" lvl="0" marL="457200" rtl="0">
              <a:spcBef>
                <a:spcPts val="0"/>
              </a:spcBef>
              <a:buAutoNum type="arabicPeriod"/>
            </a:pPr>
            <a:r>
              <a:rPr lang="en"/>
              <a:t>The scene is relatively simple now, we will add a piece of paper to test the steadiness of the pen. </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