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7"/>
  </p:notesMasterIdLst>
  <p:sldIdLst>
    <p:sldId id="302" r:id="rId3"/>
    <p:sldId id="414" r:id="rId4"/>
    <p:sldId id="495" r:id="rId5"/>
    <p:sldId id="440" r:id="rId6"/>
    <p:sldId id="507" r:id="rId7"/>
    <p:sldId id="505" r:id="rId8"/>
    <p:sldId id="508" r:id="rId9"/>
    <p:sldId id="509" r:id="rId10"/>
    <p:sldId id="575" r:id="rId11"/>
    <p:sldId id="576" r:id="rId12"/>
    <p:sldId id="577" r:id="rId13"/>
    <p:sldId id="510" r:id="rId14"/>
    <p:sldId id="512" r:id="rId15"/>
    <p:sldId id="513" r:id="rId16"/>
    <p:sldId id="558" r:id="rId17"/>
    <p:sldId id="552" r:id="rId18"/>
    <p:sldId id="553" r:id="rId19"/>
    <p:sldId id="554" r:id="rId20"/>
    <p:sldId id="555" r:id="rId21"/>
    <p:sldId id="556" r:id="rId22"/>
    <p:sldId id="557" r:id="rId23"/>
    <p:sldId id="449" r:id="rId24"/>
    <p:sldId id="450" r:id="rId25"/>
    <p:sldId id="451" r:id="rId26"/>
    <p:sldId id="452" r:id="rId27"/>
    <p:sldId id="493" r:id="rId28"/>
    <p:sldId id="514" r:id="rId29"/>
    <p:sldId id="504" r:id="rId30"/>
    <p:sldId id="518" r:id="rId31"/>
    <p:sldId id="519" r:id="rId32"/>
    <p:sldId id="521" r:id="rId33"/>
    <p:sldId id="516" r:id="rId34"/>
    <p:sldId id="559" r:id="rId35"/>
    <p:sldId id="540" r:id="rId36"/>
    <p:sldId id="528" r:id="rId37"/>
    <p:sldId id="541" r:id="rId38"/>
    <p:sldId id="560" r:id="rId39"/>
    <p:sldId id="464" r:id="rId40"/>
    <p:sldId id="465" r:id="rId41"/>
    <p:sldId id="517" r:id="rId42"/>
    <p:sldId id="531" r:id="rId43"/>
    <p:sldId id="550" r:id="rId44"/>
    <p:sldId id="561" r:id="rId45"/>
    <p:sldId id="532" r:id="rId46"/>
    <p:sldId id="533" r:id="rId47"/>
    <p:sldId id="562" r:id="rId48"/>
    <p:sldId id="534" r:id="rId49"/>
    <p:sldId id="535" r:id="rId50"/>
    <p:sldId id="536" r:id="rId51"/>
    <p:sldId id="542" r:id="rId52"/>
    <p:sldId id="563" r:id="rId53"/>
    <p:sldId id="537" r:id="rId54"/>
    <p:sldId id="538" r:id="rId55"/>
    <p:sldId id="564" r:id="rId56"/>
    <p:sldId id="565" r:id="rId57"/>
    <p:sldId id="566" r:id="rId58"/>
    <p:sldId id="567" r:id="rId59"/>
    <p:sldId id="568" r:id="rId60"/>
    <p:sldId id="569" r:id="rId61"/>
    <p:sldId id="570" r:id="rId62"/>
    <p:sldId id="573" r:id="rId63"/>
    <p:sldId id="574" r:id="rId64"/>
    <p:sldId id="571" r:id="rId65"/>
    <p:sldId id="57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7C9A"/>
    <a:srgbClr val="E094AC"/>
    <a:srgbClr val="41DF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405"/>
  </p:normalViewPr>
  <p:slideViewPr>
    <p:cSldViewPr snapToGrid="0" snapToObjects="1">
      <p:cViewPr varScale="1">
        <p:scale>
          <a:sx n="119" d="100"/>
          <a:sy n="119" d="100"/>
        </p:scale>
        <p:origin x="2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DE3B7-37CC-F746-9A91-3F0D14B680AC}" type="datetimeFigureOut">
              <a:rPr lang="en-US" smtClean="0"/>
              <a:t>17-Jun-22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37476-E714-5E4F-BFDA-E18B05FBC8DB}" type="slidenum">
              <a:rPr lang="en-US" smtClean="0"/>
              <a:t>‹#›</a:t>
            </a:fld>
            <a:endParaRPr lang="en-US"/>
          </a:p>
        </p:txBody>
      </p:sp>
    </p:spTree>
    <p:extLst>
      <p:ext uri="{BB962C8B-B14F-4D97-AF65-F5344CB8AC3E}">
        <p14:creationId xmlns:p14="http://schemas.microsoft.com/office/powerpoint/2010/main" val="61981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sequence reads for a given locus or nucleotide site.</a:t>
            </a:r>
          </a:p>
        </p:txBody>
      </p:sp>
      <p:sp>
        <p:nvSpPr>
          <p:cNvPr id="4" name="Slide Number Placeholder 3"/>
          <p:cNvSpPr>
            <a:spLocks noGrp="1"/>
          </p:cNvSpPr>
          <p:nvPr>
            <p:ph type="sldNum" sz="quarter" idx="5"/>
          </p:nvPr>
        </p:nvSpPr>
        <p:spPr/>
        <p:txBody>
          <a:bodyPr/>
          <a:lstStyle/>
          <a:p>
            <a:fld id="{86B37476-E714-5E4F-BFDA-E18B05FBC8DB}" type="slidenum">
              <a:rPr lang="en-US" smtClean="0"/>
              <a:t>8</a:t>
            </a:fld>
            <a:endParaRPr lang="en-US"/>
          </a:p>
        </p:txBody>
      </p:sp>
    </p:spTree>
    <p:extLst>
      <p:ext uri="{BB962C8B-B14F-4D97-AF65-F5344CB8AC3E}">
        <p14:creationId xmlns:p14="http://schemas.microsoft.com/office/powerpoint/2010/main" val="260804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C616-7FB6-E937-806E-D882446ADE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9F3AC2-A479-EA2F-C5CD-5841A889E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487C0F-7CAC-40BD-73D1-3F3850265390}"/>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5" name="Footer Placeholder 4">
            <a:extLst>
              <a:ext uri="{FF2B5EF4-FFF2-40B4-BE49-F238E27FC236}">
                <a16:creationId xmlns:a16="http://schemas.microsoft.com/office/drawing/2014/main" id="{D99FC15B-DBC0-F88E-158C-844F0D6D1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8618-9CCE-B71D-3DD2-5DAD0E8EB574}"/>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272261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F512-C6A9-160A-E1A4-C63C88661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BBE7A6-E130-AD25-2C77-2DFB77474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BD431-007D-4C3B-DE5B-9996ED743C98}"/>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5" name="Footer Placeholder 4">
            <a:extLst>
              <a:ext uri="{FF2B5EF4-FFF2-40B4-BE49-F238E27FC236}">
                <a16:creationId xmlns:a16="http://schemas.microsoft.com/office/drawing/2014/main" id="{84E1B6C8-87D7-A7C4-FB00-5E8FC4BA3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296E2-12AA-386E-5F04-E069B42FE5E7}"/>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31356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30943-AB65-B0A0-A1BE-C2FBBC14EF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4CCD4-DF70-F0FA-D43B-917388FA31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520A2-B81F-7747-BEC3-B76CAD0940AD}"/>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5" name="Footer Placeholder 4">
            <a:extLst>
              <a:ext uri="{FF2B5EF4-FFF2-40B4-BE49-F238E27FC236}">
                <a16:creationId xmlns:a16="http://schemas.microsoft.com/office/drawing/2014/main" id="{51BA5D05-C112-68E4-70EE-38F2E3BC5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8EC8E-AB9B-337B-CE55-272152A0F957}"/>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304088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5F87C0-74A5-4F89-9C78-671321BB3612}" type="datetimeFigureOut">
              <a:rPr lang="en-US" smtClean="0"/>
              <a:t>17-Jun-22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868767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5F87C0-74A5-4F89-9C78-671321BB3612}" type="datetimeFigureOut">
              <a:rPr lang="en-US" smtClean="0"/>
              <a:t>17-Jun-22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261100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5F87C0-74A5-4F89-9C78-671321BB3612}" type="datetimeFigureOut">
              <a:rPr lang="en-US" smtClean="0"/>
              <a:t>17-Jun-22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3455275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5F87C0-74A5-4F89-9C78-671321BB3612}" type="datetimeFigureOut">
              <a:rPr lang="en-US" smtClean="0"/>
              <a:t>17-Jun-22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2314176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5F87C0-74A5-4F89-9C78-671321BB3612}" type="datetimeFigureOut">
              <a:rPr lang="en-US" smtClean="0"/>
              <a:t>17-Jun-22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1947324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5F87C0-74A5-4F89-9C78-671321BB3612}" type="datetimeFigureOut">
              <a:rPr lang="en-US" smtClean="0"/>
              <a:t>17-Jun-22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12705274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F87C0-74A5-4F89-9C78-671321BB3612}" type="datetimeFigureOut">
              <a:rPr lang="en-US" smtClean="0"/>
              <a:t>17-Jun-22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117187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5F87C0-74A5-4F89-9C78-671321BB3612}" type="datetimeFigureOut">
              <a:rPr lang="en-US" smtClean="0"/>
              <a:t>17-Jun-22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414309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78FA-E9B2-672B-784C-FA2F3748F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8C97C-019F-4388-DDFB-C4FFB4F7E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DB0DA-3BCC-57AB-082F-2713369C091D}"/>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5" name="Footer Placeholder 4">
            <a:extLst>
              <a:ext uri="{FF2B5EF4-FFF2-40B4-BE49-F238E27FC236}">
                <a16:creationId xmlns:a16="http://schemas.microsoft.com/office/drawing/2014/main" id="{BD5DCBC0-6C42-769B-441C-F46FD42E7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583E8-BD5A-C024-1C35-24A35B3240CD}"/>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2091789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5F87C0-74A5-4F89-9C78-671321BB3612}" type="datetimeFigureOut">
              <a:rPr lang="en-US" smtClean="0"/>
              <a:t>17-Jun-22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1006932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5F87C0-74A5-4F89-9C78-671321BB3612}" type="datetimeFigureOut">
              <a:rPr lang="en-US" smtClean="0"/>
              <a:t>17-Jun-22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1197402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5F87C0-74A5-4F89-9C78-671321BB3612}" type="datetimeFigureOut">
              <a:rPr lang="en-US" smtClean="0"/>
              <a:t>17-Jun-22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8AC61-EE21-4588-848A-91C0D2561F25}" type="slidenum">
              <a:rPr lang="en-US" smtClean="0"/>
              <a:t>‹#›</a:t>
            </a:fld>
            <a:endParaRPr lang="en-US"/>
          </a:p>
        </p:txBody>
      </p:sp>
    </p:spTree>
    <p:extLst>
      <p:ext uri="{BB962C8B-B14F-4D97-AF65-F5344CB8AC3E}">
        <p14:creationId xmlns:p14="http://schemas.microsoft.com/office/powerpoint/2010/main" val="130257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C350-AF95-B7B1-D188-CF2A30D56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550D7-E000-E2F3-DE63-2F2FB3555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089B25-1EED-B334-AE55-9B5EA63D9C42}"/>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5" name="Footer Placeholder 4">
            <a:extLst>
              <a:ext uri="{FF2B5EF4-FFF2-40B4-BE49-F238E27FC236}">
                <a16:creationId xmlns:a16="http://schemas.microsoft.com/office/drawing/2014/main" id="{66E59E05-3E1B-5BCD-0015-C793BD129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01601-C1D9-AB38-BBE3-047EC2ECE757}"/>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4000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31B7-56B7-6DC7-B8F9-51CCC4CC6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62465-55BD-CEB9-CC71-A3B14C14C4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15FBE1-9137-48C0-408D-501458E9AF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D11D5D-2423-E32A-EFE1-F64273438961}"/>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6" name="Footer Placeholder 5">
            <a:extLst>
              <a:ext uri="{FF2B5EF4-FFF2-40B4-BE49-F238E27FC236}">
                <a16:creationId xmlns:a16="http://schemas.microsoft.com/office/drawing/2014/main" id="{B3F3E86F-DD19-FD5C-EA69-EF4F1F1DC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C520D-1F26-C381-8B77-733AEFC449A2}"/>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219012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CCFE-412B-F380-82B9-8E91E1664D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C8BC61-AD4B-2050-71EF-7AC36D6B5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D11ED-0D93-AB22-8901-740EE90FB8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5940CA-B1A8-A303-5F30-4E531B5C9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E355A2-08E4-BDDB-E582-043F2C6AA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63954-17FA-5C28-7444-EF323479A13D}"/>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8" name="Footer Placeholder 7">
            <a:extLst>
              <a:ext uri="{FF2B5EF4-FFF2-40B4-BE49-F238E27FC236}">
                <a16:creationId xmlns:a16="http://schemas.microsoft.com/office/drawing/2014/main" id="{810EFA13-CFDC-7BC0-71AB-1E7D57C8C2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84C1E-4368-E4B9-A148-85CE4132507D}"/>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344720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AA74-D43D-5C35-8E03-2D657DA092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171049-CDD5-1936-60F5-38C641600A4A}"/>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4" name="Footer Placeholder 3">
            <a:extLst>
              <a:ext uri="{FF2B5EF4-FFF2-40B4-BE49-F238E27FC236}">
                <a16:creationId xmlns:a16="http://schemas.microsoft.com/office/drawing/2014/main" id="{239451E4-FA26-D06D-234B-4573F8DB10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7F4A8D-4FF0-A48F-C991-1A106CED006E}"/>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32735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E4F13-E1E8-733D-495B-2AE29CE3BDB0}"/>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3" name="Footer Placeholder 2">
            <a:extLst>
              <a:ext uri="{FF2B5EF4-FFF2-40B4-BE49-F238E27FC236}">
                <a16:creationId xmlns:a16="http://schemas.microsoft.com/office/drawing/2014/main" id="{4E382B14-0815-3494-951D-46C5A79A7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C33F3-1EEF-E8F3-D3E9-5BD64374548C}"/>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383185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342A-EA2F-8AB9-A686-4E0912700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29DE1D-066A-16B2-D5A8-C52F2A7AF9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ACCD97-17D9-F8E6-3771-CA05A5AD3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85077-A39B-0E87-5AD0-D6FEF8AE6719}"/>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6" name="Footer Placeholder 5">
            <a:extLst>
              <a:ext uri="{FF2B5EF4-FFF2-40B4-BE49-F238E27FC236}">
                <a16:creationId xmlns:a16="http://schemas.microsoft.com/office/drawing/2014/main" id="{61C67699-B6A5-8547-9537-B9B2071A6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341B8-C0B4-5FA7-73A6-D3AE35F3098B}"/>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140674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FD55-EF1F-C179-E1E3-0CB13CBDC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3E494-39B2-5757-04E8-75E97C7412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A6B0BB-9C52-1116-3588-41320244A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92CDF-2049-35B0-E55E-D5162B0518F2}"/>
              </a:ext>
            </a:extLst>
          </p:cNvPr>
          <p:cNvSpPr>
            <a:spLocks noGrp="1"/>
          </p:cNvSpPr>
          <p:nvPr>
            <p:ph type="dt" sz="half" idx="10"/>
          </p:nvPr>
        </p:nvSpPr>
        <p:spPr/>
        <p:txBody>
          <a:bodyPr/>
          <a:lstStyle/>
          <a:p>
            <a:fld id="{53EFCAFB-ACF0-F547-BB9B-7C1C2636E0F0}" type="datetimeFigureOut">
              <a:rPr lang="en-US" smtClean="0"/>
              <a:t>17-Jun-22</a:t>
            </a:fld>
            <a:endParaRPr lang="en-US"/>
          </a:p>
        </p:txBody>
      </p:sp>
      <p:sp>
        <p:nvSpPr>
          <p:cNvPr id="6" name="Footer Placeholder 5">
            <a:extLst>
              <a:ext uri="{FF2B5EF4-FFF2-40B4-BE49-F238E27FC236}">
                <a16:creationId xmlns:a16="http://schemas.microsoft.com/office/drawing/2014/main" id="{FBDB13D8-22FC-FE55-7900-FB8DF4169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515E8-7B45-3EF3-53C4-E0E224F0CFDA}"/>
              </a:ext>
            </a:extLst>
          </p:cNvPr>
          <p:cNvSpPr>
            <a:spLocks noGrp="1"/>
          </p:cNvSpPr>
          <p:nvPr>
            <p:ph type="sldNum" sz="quarter" idx="12"/>
          </p:nvPr>
        </p:nvSpPr>
        <p:spPr/>
        <p:txBody>
          <a:bodyPr/>
          <a:lstStyle/>
          <a:p>
            <a:fld id="{9ACA8FA5-0F49-634A-B726-58A6248C9F79}" type="slidenum">
              <a:rPr lang="en-US" smtClean="0"/>
              <a:t>‹#›</a:t>
            </a:fld>
            <a:endParaRPr lang="en-US"/>
          </a:p>
        </p:txBody>
      </p:sp>
    </p:spTree>
    <p:extLst>
      <p:ext uri="{BB962C8B-B14F-4D97-AF65-F5344CB8AC3E}">
        <p14:creationId xmlns:p14="http://schemas.microsoft.com/office/powerpoint/2010/main" val="2157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6FAC58-E541-EDB9-3530-E912B6546B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2DEB5-9A01-A136-75BC-C130CD428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259E0-0DEF-B603-8025-CDDBB3DDAB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FCAFB-ACF0-F547-BB9B-7C1C2636E0F0}" type="datetimeFigureOut">
              <a:rPr lang="en-US" smtClean="0"/>
              <a:t>17-Jun-22</a:t>
            </a:fld>
            <a:endParaRPr lang="en-US"/>
          </a:p>
        </p:txBody>
      </p:sp>
      <p:sp>
        <p:nvSpPr>
          <p:cNvPr id="5" name="Footer Placeholder 4">
            <a:extLst>
              <a:ext uri="{FF2B5EF4-FFF2-40B4-BE49-F238E27FC236}">
                <a16:creationId xmlns:a16="http://schemas.microsoft.com/office/drawing/2014/main" id="{D2088372-81C9-761E-77DE-81AE4C2877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FC163-29AF-6AFE-E9C8-17D10A889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A8FA5-0F49-634A-B726-58A6248C9F79}" type="slidenum">
              <a:rPr lang="en-US" smtClean="0"/>
              <a:t>‹#›</a:t>
            </a:fld>
            <a:endParaRPr lang="en-US"/>
          </a:p>
        </p:txBody>
      </p:sp>
    </p:spTree>
    <p:extLst>
      <p:ext uri="{BB962C8B-B14F-4D97-AF65-F5344CB8AC3E}">
        <p14:creationId xmlns:p14="http://schemas.microsoft.com/office/powerpoint/2010/main" val="366942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F87C0-74A5-4F89-9C78-671321BB3612}" type="datetimeFigureOut">
              <a:rPr lang="en-US" smtClean="0"/>
              <a:t>17-Jun-22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8AC61-EE21-4588-848A-91C0D2561F25}" type="slidenum">
              <a:rPr lang="en-US" smtClean="0"/>
              <a:t>‹#›</a:t>
            </a:fld>
            <a:endParaRPr lang="en-US"/>
          </a:p>
        </p:txBody>
      </p:sp>
    </p:spTree>
    <p:extLst>
      <p:ext uri="{BB962C8B-B14F-4D97-AF65-F5344CB8AC3E}">
        <p14:creationId xmlns:p14="http://schemas.microsoft.com/office/powerpoint/2010/main" val="3938817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3352-631B-B3EB-5AC4-28049273FE74}"/>
              </a:ext>
            </a:extLst>
          </p:cNvPr>
          <p:cNvSpPr>
            <a:spLocks noGrp="1"/>
          </p:cNvSpPr>
          <p:nvPr>
            <p:ph type="title"/>
          </p:nvPr>
        </p:nvSpPr>
        <p:spPr>
          <a:xfrm>
            <a:off x="538700" y="2119101"/>
            <a:ext cx="6156489" cy="1325563"/>
          </a:xfrm>
        </p:spPr>
        <p:txBody>
          <a:bodyPr>
            <a:normAutofit fontScale="90000"/>
          </a:bodyPr>
          <a:lstStyle/>
          <a:p>
            <a:pPr algn="ctr"/>
            <a:r>
              <a:rPr lang="en-US" dirty="0">
                <a:solidFill>
                  <a:schemeClr val="accent1"/>
                </a:solidFill>
                <a:latin typeface="Bookman Old Style" panose="02050604050505020204" pitchFamily="18" charset="0"/>
              </a:rPr>
              <a:t>Estimating genetic diversity and population information from short read (ddRAD-seq) type data</a:t>
            </a:r>
            <a:endParaRPr lang="en-US" dirty="0"/>
          </a:p>
        </p:txBody>
      </p:sp>
      <p:sp>
        <p:nvSpPr>
          <p:cNvPr id="6" name="Title 1">
            <a:extLst>
              <a:ext uri="{FF2B5EF4-FFF2-40B4-BE49-F238E27FC236}">
                <a16:creationId xmlns:a16="http://schemas.microsoft.com/office/drawing/2014/main" id="{92080A8A-A6A3-48A1-BF09-3A97B45E65D1}"/>
              </a:ext>
            </a:extLst>
          </p:cNvPr>
          <p:cNvSpPr txBox="1">
            <a:spLocks/>
          </p:cNvSpPr>
          <p:nvPr/>
        </p:nvSpPr>
        <p:spPr>
          <a:xfrm>
            <a:off x="-497855" y="435063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rgbClr val="4F81BD"/>
                </a:solidFill>
                <a:latin typeface="Bookman Old Style" panose="02050604050505020204" pitchFamily="18" charset="0"/>
              </a:rPr>
              <a:t>03 – </a:t>
            </a:r>
            <a:r>
              <a:rPr lang="en-US" dirty="0" err="1">
                <a:solidFill>
                  <a:srgbClr val="4F81BD"/>
                </a:solidFill>
                <a:latin typeface="Bookman Old Style" panose="02050604050505020204" pitchFamily="18" charset="0"/>
              </a:rPr>
              <a:t>denovo_map</a:t>
            </a:r>
            <a:endParaRPr lang="en-US" dirty="0">
              <a:solidFill>
                <a:srgbClr val="4F81BD"/>
              </a:solidFill>
              <a:latin typeface="Bookman Old Style" panose="02050604050505020204" pitchFamily="18" charset="0"/>
            </a:endParaRPr>
          </a:p>
        </p:txBody>
      </p:sp>
      <p:pic>
        <p:nvPicPr>
          <p:cNvPr id="7" name="Picture 4" descr="Stacks Pipeline">
            <a:extLst>
              <a:ext uri="{FF2B5EF4-FFF2-40B4-BE49-F238E27FC236}">
                <a16:creationId xmlns:a16="http://schemas.microsoft.com/office/drawing/2014/main" id="{F461E396-E726-463F-A83D-D58124B7A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567" y="901436"/>
            <a:ext cx="4755312" cy="5591439"/>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D70B9B44-BD3C-42C7-B9DC-968DB8B48749}"/>
              </a:ext>
            </a:extLst>
          </p:cNvPr>
          <p:cNvSpPr txBox="1">
            <a:spLocks/>
          </p:cNvSpPr>
          <p:nvPr/>
        </p:nvSpPr>
        <p:spPr>
          <a:xfrm>
            <a:off x="334121" y="5080264"/>
            <a:ext cx="8460009" cy="1752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latin typeface="Bookman Old Style" panose="02050604050505020204" pitchFamily="18" charset="0"/>
            </a:endParaRPr>
          </a:p>
          <a:p>
            <a:pPr marL="0" indent="0">
              <a:buNone/>
            </a:pPr>
            <a:r>
              <a:rPr lang="en-US" sz="1600" dirty="0">
                <a:solidFill>
                  <a:schemeClr val="bg1">
                    <a:lumMod val="65000"/>
                  </a:schemeClr>
                </a:solidFill>
                <a:latin typeface="Bookman Old Style" panose="02050604050505020204" pitchFamily="18" charset="0"/>
              </a:rPr>
              <a:t>Chris Barratt (</a:t>
            </a:r>
            <a:r>
              <a:rPr lang="en-US" sz="1600" dirty="0" err="1">
                <a:solidFill>
                  <a:schemeClr val="bg1">
                    <a:lumMod val="65000"/>
                  </a:schemeClr>
                </a:solidFill>
                <a:latin typeface="Bookman Old Style" panose="02050604050505020204" pitchFamily="18" charset="0"/>
              </a:rPr>
              <a:t>sDiv</a:t>
            </a:r>
            <a:r>
              <a:rPr lang="en-US" sz="1600" dirty="0">
                <a:solidFill>
                  <a:schemeClr val="bg1">
                    <a:lumMod val="65000"/>
                  </a:schemeClr>
                </a:solidFill>
                <a:latin typeface="Bookman Old Style" panose="02050604050505020204" pitchFamily="18" charset="0"/>
              </a:rPr>
              <a:t> / Evolution and Adaptation)</a:t>
            </a:r>
          </a:p>
          <a:p>
            <a:pPr marL="0" indent="0">
              <a:buNone/>
            </a:pPr>
            <a:r>
              <a:rPr lang="en-US" sz="1600" dirty="0">
                <a:solidFill>
                  <a:schemeClr val="bg1">
                    <a:lumMod val="65000"/>
                  </a:schemeClr>
                </a:solidFill>
                <a:latin typeface="Bookman Old Style" panose="02050604050505020204" pitchFamily="18" charset="0"/>
              </a:rPr>
              <a:t>Laura Mendez (Evolution and Adaptation)</a:t>
            </a:r>
          </a:p>
          <a:p>
            <a:pPr marL="0" indent="0">
              <a:buNone/>
            </a:pPr>
            <a:r>
              <a:rPr lang="en-US" sz="1600" dirty="0">
                <a:solidFill>
                  <a:schemeClr val="bg1">
                    <a:lumMod val="65000"/>
                  </a:schemeClr>
                </a:solidFill>
                <a:latin typeface="Bookman Old Style" panose="02050604050505020204" pitchFamily="18" charset="0"/>
              </a:rPr>
              <a:t>Assistant: Dimas Calderon (Evolution and Adaptation)</a:t>
            </a:r>
          </a:p>
        </p:txBody>
      </p:sp>
      <p:pic>
        <p:nvPicPr>
          <p:cNvPr id="9" name="Picture 8">
            <a:extLst>
              <a:ext uri="{FF2B5EF4-FFF2-40B4-BE49-F238E27FC236}">
                <a16:creationId xmlns:a16="http://schemas.microsoft.com/office/drawing/2014/main" id="{D33ECDEA-2A19-4D46-8FFE-A9987BF64B03}"/>
              </a:ext>
            </a:extLst>
          </p:cNvPr>
          <p:cNvPicPr>
            <a:picLocks noChangeAspect="1"/>
          </p:cNvPicPr>
          <p:nvPr/>
        </p:nvPicPr>
        <p:blipFill>
          <a:blip r:embed="rId3"/>
          <a:stretch>
            <a:fillRect/>
          </a:stretch>
        </p:blipFill>
        <p:spPr>
          <a:xfrm>
            <a:off x="137842" y="378937"/>
            <a:ext cx="2149655" cy="728868"/>
          </a:xfrm>
          <a:prstGeom prst="rect">
            <a:avLst/>
          </a:prstGeom>
        </p:spPr>
      </p:pic>
      <p:sp>
        <p:nvSpPr>
          <p:cNvPr id="10" name="Rectángulo 10">
            <a:extLst>
              <a:ext uri="{FF2B5EF4-FFF2-40B4-BE49-F238E27FC236}">
                <a16:creationId xmlns:a16="http://schemas.microsoft.com/office/drawing/2014/main" id="{61DACE5A-F879-401C-B1D4-ECCFB578402A}"/>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19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4C189-3B7F-4A14-9059-545A53DC18F0}"/>
              </a:ext>
            </a:extLst>
          </p:cNvPr>
          <p:cNvSpPr>
            <a:spLocks noGrp="1"/>
          </p:cNvSpPr>
          <p:nvPr>
            <p:ph type="title"/>
          </p:nvPr>
        </p:nvSpPr>
        <p:spPr>
          <a:xfrm>
            <a:off x="299776" y="270330"/>
            <a:ext cx="11635549" cy="1325563"/>
          </a:xfrm>
        </p:spPr>
        <p:txBody>
          <a:bodyPr>
            <a:normAutofit/>
          </a:bodyPr>
          <a:lstStyle/>
          <a:p>
            <a:r>
              <a:rPr lang="en-US" sz="2800" b="1" dirty="0">
                <a:solidFill>
                  <a:schemeClr val="bg1"/>
                </a:solidFill>
              </a:rPr>
              <a:t>M - Mismatches allowed within </a:t>
            </a:r>
            <a:r>
              <a:rPr lang="en-US" sz="2800" b="1" dirty="0" err="1">
                <a:solidFill>
                  <a:schemeClr val="bg1"/>
                </a:solidFill>
              </a:rPr>
              <a:t>indv</a:t>
            </a:r>
            <a:r>
              <a:rPr lang="en-US" sz="2800" b="1" dirty="0">
                <a:solidFill>
                  <a:schemeClr val="bg1"/>
                </a:solidFill>
              </a:rPr>
              <a:t>. (Distance Allowed Between Stacks)</a:t>
            </a:r>
            <a:br>
              <a:rPr lang="en-US" sz="2800" b="1" dirty="0">
                <a:solidFill>
                  <a:schemeClr val="bg1"/>
                </a:solidFill>
              </a:rPr>
            </a:br>
            <a:r>
              <a:rPr lang="en-US" sz="2800" b="1" dirty="0" err="1">
                <a:solidFill>
                  <a:schemeClr val="bg1"/>
                </a:solidFill>
              </a:rPr>
              <a:t>ustacks</a:t>
            </a:r>
            <a:endParaRPr lang="en-US" sz="2800" b="1" dirty="0">
              <a:solidFill>
                <a:schemeClr val="bg1"/>
              </a:solidFill>
            </a:endParaRPr>
          </a:p>
        </p:txBody>
      </p:sp>
      <p:sp>
        <p:nvSpPr>
          <p:cNvPr id="28" name="Rectángulo 10">
            <a:extLst>
              <a:ext uri="{FF2B5EF4-FFF2-40B4-BE49-F238E27FC236}">
                <a16:creationId xmlns:a16="http://schemas.microsoft.com/office/drawing/2014/main" id="{61DCC4FF-1EF4-4FC2-AC87-4D7C01B13618}"/>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7BD45E6-9315-418A-8D3E-3151BFB8EF16}"/>
              </a:ext>
            </a:extLst>
          </p:cNvPr>
          <p:cNvSpPr/>
          <p:nvPr/>
        </p:nvSpPr>
        <p:spPr>
          <a:xfrm>
            <a:off x="205945" y="1969453"/>
            <a:ext cx="5717059" cy="3693319"/>
          </a:xfrm>
          <a:prstGeom prst="rect">
            <a:avLst/>
          </a:prstGeom>
        </p:spPr>
        <p:txBody>
          <a:bodyPr wrap="square">
            <a:spAutoFit/>
          </a:bodyPr>
          <a:lstStyle/>
          <a:p>
            <a:pPr marL="285750" indent="-285750">
              <a:buFontTx/>
              <a:buChar char="-"/>
            </a:pPr>
            <a:r>
              <a:rPr lang="en-US" dirty="0">
                <a:solidFill>
                  <a:schemeClr val="bg1"/>
                </a:solidFill>
              </a:rPr>
              <a:t>The distance allowed between stacks parameter represents the number of nucleotides that may be different between two stacks in order to merge them. These nucleotide differences may be due to polymorphisms present between two alleles, or they may be due to sequencing error. </a:t>
            </a:r>
          </a:p>
          <a:p>
            <a:pPr marL="285750" indent="-285750">
              <a:buFontTx/>
              <a:buChar char="-"/>
            </a:pPr>
            <a:r>
              <a:rPr lang="en-US" dirty="0">
                <a:solidFill>
                  <a:schemeClr val="bg1"/>
                </a:solidFill>
              </a:rPr>
              <a:t>If you set this parameter too low, then some loci will fail to be reconstructed. This means the SNPs contained in that locus will not be identified and this locus will appear as two loci to the remainder of the pipeline.</a:t>
            </a:r>
          </a:p>
          <a:p>
            <a:pPr marL="285750" indent="-285750">
              <a:buFontTx/>
              <a:buChar char="-"/>
            </a:pPr>
            <a:r>
              <a:rPr lang="en-US" dirty="0">
                <a:solidFill>
                  <a:schemeClr val="bg1"/>
                </a:solidFill>
              </a:rPr>
              <a:t>Setting this parameter too high will allow repetitive sequence to chain together in to large, nonsensical loci.</a:t>
            </a:r>
          </a:p>
          <a:p>
            <a:pPr marL="285750" indent="-285750">
              <a:buFontTx/>
              <a:buChar char="-"/>
            </a:pPr>
            <a:endParaRPr lang="en-US" dirty="0"/>
          </a:p>
        </p:txBody>
      </p:sp>
      <p:pic>
        <p:nvPicPr>
          <p:cNvPr id="5" name="Picture 4">
            <a:extLst>
              <a:ext uri="{FF2B5EF4-FFF2-40B4-BE49-F238E27FC236}">
                <a16:creationId xmlns:a16="http://schemas.microsoft.com/office/drawing/2014/main" id="{1FE05D3F-1F47-49B9-9EE9-AC66E58F4D03}"/>
              </a:ext>
            </a:extLst>
          </p:cNvPr>
          <p:cNvPicPr>
            <a:picLocks noChangeAspect="1"/>
          </p:cNvPicPr>
          <p:nvPr/>
        </p:nvPicPr>
        <p:blipFill>
          <a:blip r:embed="rId2"/>
          <a:stretch>
            <a:fillRect/>
          </a:stretch>
        </p:blipFill>
        <p:spPr>
          <a:xfrm>
            <a:off x="6595364" y="1177470"/>
            <a:ext cx="5410200" cy="5410200"/>
          </a:xfrm>
          <a:prstGeom prst="rect">
            <a:avLst/>
          </a:prstGeom>
        </p:spPr>
      </p:pic>
    </p:spTree>
    <p:extLst>
      <p:ext uri="{BB962C8B-B14F-4D97-AF65-F5344CB8AC3E}">
        <p14:creationId xmlns:p14="http://schemas.microsoft.com/office/powerpoint/2010/main" val="185228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4C189-3B7F-4A14-9059-545A53DC18F0}"/>
              </a:ext>
            </a:extLst>
          </p:cNvPr>
          <p:cNvSpPr>
            <a:spLocks noGrp="1"/>
          </p:cNvSpPr>
          <p:nvPr>
            <p:ph type="title"/>
          </p:nvPr>
        </p:nvSpPr>
        <p:spPr>
          <a:xfrm>
            <a:off x="299776" y="270330"/>
            <a:ext cx="11635549" cy="1325563"/>
          </a:xfrm>
        </p:spPr>
        <p:txBody>
          <a:bodyPr>
            <a:normAutofit/>
          </a:bodyPr>
          <a:lstStyle/>
          <a:p>
            <a:r>
              <a:rPr lang="en-US" sz="2800" b="1" dirty="0">
                <a:solidFill>
                  <a:schemeClr val="bg1"/>
                </a:solidFill>
              </a:rPr>
              <a:t>n - mismatches allowed between </a:t>
            </a:r>
            <a:r>
              <a:rPr lang="en-US" sz="2800" b="1" dirty="0" err="1">
                <a:solidFill>
                  <a:schemeClr val="bg1"/>
                </a:solidFill>
              </a:rPr>
              <a:t>indv</a:t>
            </a:r>
            <a:r>
              <a:rPr lang="en-US" sz="2800" b="1" dirty="0">
                <a:solidFill>
                  <a:schemeClr val="bg1"/>
                </a:solidFill>
              </a:rPr>
              <a:t>. (Distance Between Catalog Loci)</a:t>
            </a:r>
            <a:br>
              <a:rPr lang="en-US" sz="2800" b="1" dirty="0">
                <a:solidFill>
                  <a:schemeClr val="bg1"/>
                </a:solidFill>
              </a:rPr>
            </a:br>
            <a:r>
              <a:rPr lang="en-US" sz="2800" b="1" dirty="0" err="1">
                <a:solidFill>
                  <a:schemeClr val="bg1"/>
                </a:solidFill>
              </a:rPr>
              <a:t>cstacks</a:t>
            </a:r>
            <a:endParaRPr lang="en-US" sz="2800" b="1" dirty="0">
              <a:solidFill>
                <a:schemeClr val="bg1"/>
              </a:solidFill>
            </a:endParaRPr>
          </a:p>
        </p:txBody>
      </p:sp>
      <p:sp>
        <p:nvSpPr>
          <p:cNvPr id="28" name="Rectángulo 10">
            <a:extLst>
              <a:ext uri="{FF2B5EF4-FFF2-40B4-BE49-F238E27FC236}">
                <a16:creationId xmlns:a16="http://schemas.microsoft.com/office/drawing/2014/main" id="{61DCC4FF-1EF4-4FC2-AC87-4D7C01B13618}"/>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7BD45E6-9315-418A-8D3E-3151BFB8EF16}"/>
              </a:ext>
            </a:extLst>
          </p:cNvPr>
          <p:cNvSpPr/>
          <p:nvPr/>
        </p:nvSpPr>
        <p:spPr>
          <a:xfrm>
            <a:off x="205945" y="1845208"/>
            <a:ext cx="5717059" cy="4247317"/>
          </a:xfrm>
          <a:prstGeom prst="rect">
            <a:avLst/>
          </a:prstGeom>
        </p:spPr>
        <p:txBody>
          <a:bodyPr wrap="square">
            <a:spAutoFit/>
          </a:bodyPr>
          <a:lstStyle/>
          <a:p>
            <a:pPr marL="285750" indent="-285750">
              <a:buFontTx/>
              <a:buChar char="-"/>
            </a:pPr>
            <a:r>
              <a:rPr lang="en-US" dirty="0">
                <a:solidFill>
                  <a:schemeClr val="bg1"/>
                </a:solidFill>
              </a:rPr>
              <a:t>Once loci are built per sample, then, the data from each individual will be merged into a </a:t>
            </a:r>
            <a:r>
              <a:rPr lang="en-US" b="1" dirty="0">
                <a:solidFill>
                  <a:schemeClr val="bg1"/>
                </a:solidFill>
              </a:rPr>
              <a:t>catalog</a:t>
            </a:r>
            <a:r>
              <a:rPr lang="en-US" dirty="0">
                <a:solidFill>
                  <a:schemeClr val="bg1"/>
                </a:solidFill>
              </a:rPr>
              <a:t> (by the </a:t>
            </a:r>
            <a:r>
              <a:rPr lang="en-US" b="1" dirty="0" err="1">
                <a:solidFill>
                  <a:schemeClr val="bg1"/>
                </a:solidFill>
              </a:rPr>
              <a:t>cstacks</a:t>
            </a:r>
            <a:r>
              <a:rPr lang="en-US" dirty="0">
                <a:solidFill>
                  <a:schemeClr val="bg1"/>
                </a:solidFill>
              </a:rPr>
              <a:t> program), which is meant to contain all the loci and alleles in the population. </a:t>
            </a:r>
          </a:p>
          <a:p>
            <a:pPr marL="285750" indent="-285750">
              <a:buFontTx/>
              <a:buChar char="-"/>
            </a:pPr>
            <a:r>
              <a:rPr lang="en-US" dirty="0">
                <a:solidFill>
                  <a:schemeClr val="bg1"/>
                </a:solidFill>
              </a:rPr>
              <a:t>If the </a:t>
            </a:r>
            <a:r>
              <a:rPr lang="en-US" b="1" dirty="0">
                <a:solidFill>
                  <a:schemeClr val="bg1"/>
                </a:solidFill>
              </a:rPr>
              <a:t>distance between catalog loci</a:t>
            </a:r>
            <a:r>
              <a:rPr lang="en-US" dirty="0">
                <a:solidFill>
                  <a:schemeClr val="bg1"/>
                </a:solidFill>
              </a:rPr>
              <a:t> parameter is greater than 0, then </a:t>
            </a:r>
            <a:r>
              <a:rPr lang="en-US" b="1" dirty="0" err="1">
                <a:solidFill>
                  <a:schemeClr val="bg1"/>
                </a:solidFill>
              </a:rPr>
              <a:t>cstacks</a:t>
            </a:r>
            <a:r>
              <a:rPr lang="en-US" dirty="0">
                <a:solidFill>
                  <a:schemeClr val="bg1"/>
                </a:solidFill>
              </a:rPr>
              <a:t> will use the consensus sequence from each locus to attempt to merge loci together across samples.</a:t>
            </a:r>
          </a:p>
          <a:p>
            <a:pPr marL="285750" indent="-285750">
              <a:buFontTx/>
              <a:buChar char="-"/>
            </a:pPr>
            <a:r>
              <a:rPr lang="en-US" dirty="0">
                <a:solidFill>
                  <a:schemeClr val="bg1"/>
                </a:solidFill>
              </a:rPr>
              <a:t>if you set this parameter too low there will be loci across individuals that are represented independently in the catalog that are truly the same locus.  </a:t>
            </a:r>
          </a:p>
          <a:p>
            <a:pPr marL="285750" indent="-285750">
              <a:buFontTx/>
              <a:buChar char="-"/>
            </a:pPr>
            <a:r>
              <a:rPr lang="en-US" dirty="0">
                <a:solidFill>
                  <a:schemeClr val="bg1"/>
                </a:solidFill>
              </a:rPr>
              <a:t>If you set this parameter too high, you will again allow loci close together in sequence space to chain together and create big, erroneous loci in the catalog.</a:t>
            </a:r>
          </a:p>
          <a:p>
            <a:pPr marL="285750" indent="-285750">
              <a:buFontTx/>
              <a:buChar char="-"/>
            </a:pPr>
            <a:endParaRPr lang="en-US" dirty="0"/>
          </a:p>
        </p:txBody>
      </p:sp>
      <p:pic>
        <p:nvPicPr>
          <p:cNvPr id="3" name="Picture 2">
            <a:extLst>
              <a:ext uri="{FF2B5EF4-FFF2-40B4-BE49-F238E27FC236}">
                <a16:creationId xmlns:a16="http://schemas.microsoft.com/office/drawing/2014/main" id="{1EDBE424-4107-4FD7-807C-BF617DF60676}"/>
              </a:ext>
            </a:extLst>
          </p:cNvPr>
          <p:cNvPicPr>
            <a:picLocks noChangeAspect="1"/>
          </p:cNvPicPr>
          <p:nvPr/>
        </p:nvPicPr>
        <p:blipFill>
          <a:blip r:embed="rId2"/>
          <a:stretch>
            <a:fillRect/>
          </a:stretch>
        </p:blipFill>
        <p:spPr>
          <a:xfrm>
            <a:off x="5978898" y="1355558"/>
            <a:ext cx="6090591" cy="4748714"/>
          </a:xfrm>
          <a:prstGeom prst="rect">
            <a:avLst/>
          </a:prstGeom>
        </p:spPr>
      </p:pic>
    </p:spTree>
    <p:extLst>
      <p:ext uri="{BB962C8B-B14F-4D97-AF65-F5344CB8AC3E}">
        <p14:creationId xmlns:p14="http://schemas.microsoft.com/office/powerpoint/2010/main" val="252834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671BF4F7-237F-4CA8-9ED2-554D058A1801}"/>
              </a:ext>
            </a:extLst>
          </p:cNvPr>
          <p:cNvSpPr/>
          <p:nvPr/>
        </p:nvSpPr>
        <p:spPr>
          <a:xfrm>
            <a:off x="6957793" y="1123214"/>
            <a:ext cx="263080" cy="1171057"/>
          </a:xfrm>
          <a:prstGeom prst="leftBrace">
            <a:avLst>
              <a:gd name="adj1" fmla="val 80744"/>
              <a:gd name="adj2" fmla="val 50000"/>
            </a:avLst>
          </a:prstGeom>
          <a:noFill/>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6FF33"/>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5921ED05-54C2-4AC8-A636-E6D3B2311756}"/>
              </a:ext>
            </a:extLst>
          </p:cNvPr>
          <p:cNvSpPr txBox="1"/>
          <p:nvPr/>
        </p:nvSpPr>
        <p:spPr>
          <a:xfrm>
            <a:off x="7089333" y="1074169"/>
            <a:ext cx="488408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m =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M = 1-9   </a:t>
            </a:r>
            <a:r>
              <a:rPr kumimoji="0" lang="en-US" sz="1800" b="1" i="0" u="none" strike="noStrike" kern="1200" cap="none" spc="0" normalizeH="0" baseline="0" noProof="0" dirty="0">
                <a:ln>
                  <a:noFill/>
                </a:ln>
                <a:solidFill>
                  <a:srgbClr val="FFC000"/>
                </a:solidFill>
                <a:effectLst/>
                <a:uLnTx/>
                <a:uFillTx/>
                <a:latin typeface="Calibri" panose="020F0502020204030204"/>
                <a:ea typeface="+mn-ea"/>
                <a:cs typeface="+mn-cs"/>
              </a:rPr>
              <a:t>denovo_map.pl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n = 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Calibri" panose="020F0502020204030204"/>
                <a:ea typeface="+mn-ea"/>
                <a:cs typeface="+mn-cs"/>
              </a:rPr>
              <a:t>n = M</a:t>
            </a:r>
          </a:p>
        </p:txBody>
      </p:sp>
      <p:sp>
        <p:nvSpPr>
          <p:cNvPr id="13" name="Rectangle 12">
            <a:extLst>
              <a:ext uri="{FF2B5EF4-FFF2-40B4-BE49-F238E27FC236}">
                <a16:creationId xmlns:a16="http://schemas.microsoft.com/office/drawing/2014/main" id="{8B0A652C-DA24-4413-8CA8-A485B99DC3B3}"/>
              </a:ext>
            </a:extLst>
          </p:cNvPr>
          <p:cNvSpPr/>
          <p:nvPr/>
        </p:nvSpPr>
        <p:spPr>
          <a:xfrm>
            <a:off x="3771488" y="2779544"/>
            <a:ext cx="6096000" cy="646331"/>
          </a:xfrm>
          <a:prstGeom prst="rect">
            <a:avLst/>
          </a:prstGeom>
        </p:spPr>
        <p:txBody>
          <a:bodyPr>
            <a:spAutoFit/>
          </a:bodyPr>
          <a:lstStyle/>
          <a:p>
            <a:r>
              <a:rPr lang="en-US" dirty="0">
                <a:solidFill>
                  <a:srgbClr val="FFC000"/>
                </a:solidFill>
              </a:rPr>
              <a:t>“Find a balance between obtaining true polymorphism and introducing sequencing error”</a:t>
            </a:r>
          </a:p>
        </p:txBody>
      </p:sp>
      <p:pic>
        <p:nvPicPr>
          <p:cNvPr id="14" name="Picture 13">
            <a:extLst>
              <a:ext uri="{FF2B5EF4-FFF2-40B4-BE49-F238E27FC236}">
                <a16:creationId xmlns:a16="http://schemas.microsoft.com/office/drawing/2014/main" id="{D2215889-5ACA-45DE-A4F8-BEB4589FEF27}"/>
              </a:ext>
            </a:extLst>
          </p:cNvPr>
          <p:cNvPicPr>
            <a:picLocks noChangeAspect="1"/>
          </p:cNvPicPr>
          <p:nvPr/>
        </p:nvPicPr>
        <p:blipFill>
          <a:blip r:embed="rId2"/>
          <a:stretch>
            <a:fillRect/>
          </a:stretch>
        </p:blipFill>
        <p:spPr>
          <a:xfrm>
            <a:off x="0" y="5861817"/>
            <a:ext cx="4024058" cy="942779"/>
          </a:xfrm>
          <a:prstGeom prst="rect">
            <a:avLst/>
          </a:prstGeom>
        </p:spPr>
      </p:pic>
    </p:spTree>
    <p:extLst>
      <p:ext uri="{BB962C8B-B14F-4D97-AF65-F5344CB8AC3E}">
        <p14:creationId xmlns:p14="http://schemas.microsoft.com/office/powerpoint/2010/main" val="318215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671BF4F7-237F-4CA8-9ED2-554D058A1801}"/>
              </a:ext>
            </a:extLst>
          </p:cNvPr>
          <p:cNvSpPr/>
          <p:nvPr/>
        </p:nvSpPr>
        <p:spPr>
          <a:xfrm>
            <a:off x="6957793" y="1123214"/>
            <a:ext cx="263080" cy="1171057"/>
          </a:xfrm>
          <a:prstGeom prst="leftBrace">
            <a:avLst>
              <a:gd name="adj1" fmla="val 80744"/>
              <a:gd name="adj2" fmla="val 50000"/>
            </a:avLst>
          </a:prstGeom>
          <a:noFill/>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6FF33"/>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5921ED05-54C2-4AC8-A636-E6D3B2311756}"/>
              </a:ext>
            </a:extLst>
          </p:cNvPr>
          <p:cNvSpPr txBox="1"/>
          <p:nvPr/>
        </p:nvSpPr>
        <p:spPr>
          <a:xfrm>
            <a:off x="7089333" y="1074169"/>
            <a:ext cx="488408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m = 3</a:t>
            </a:r>
          </a:p>
          <a:p>
            <a:pPr lvl="0">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M = 1-9   </a:t>
            </a:r>
            <a:r>
              <a:rPr kumimoji="0" lang="en-US" sz="1800" b="1" i="0" u="none" strike="noStrike" kern="1200" cap="none" spc="0" normalizeH="0" baseline="0" noProof="0" dirty="0">
                <a:ln>
                  <a:noFill/>
                </a:ln>
                <a:solidFill>
                  <a:srgbClr val="FFC000"/>
                </a:solidFill>
                <a:effectLst/>
                <a:uLnTx/>
                <a:uFillTx/>
                <a:latin typeface="Calibri" panose="020F0502020204030204"/>
                <a:ea typeface="+mn-ea"/>
                <a:cs typeface="+mn-cs"/>
              </a:rPr>
              <a:t>denovo_map.pl </a:t>
            </a:r>
            <a:r>
              <a:rPr lang="en-US" b="1" dirty="0">
                <a:solidFill>
                  <a:srgbClr val="FFC000"/>
                </a:solidFill>
              </a:rPr>
              <a:t>-&gt; populations -r 0.80</a:t>
            </a:r>
            <a:endParaRPr kumimoji="0" lang="en-US" sz="1800" b="1" i="0" u="none" strike="noStrike" kern="1200" cap="none" spc="0" normalizeH="0" baseline="0" noProof="0" dirty="0">
              <a:ln>
                <a:noFill/>
              </a:ln>
              <a:solidFill>
                <a:srgbClr val="FFC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n = 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Calibri" panose="020F0502020204030204"/>
                <a:ea typeface="+mn-ea"/>
                <a:cs typeface="+mn-cs"/>
              </a:rPr>
              <a:t>n = M</a:t>
            </a:r>
          </a:p>
        </p:txBody>
      </p:sp>
      <p:sp>
        <p:nvSpPr>
          <p:cNvPr id="13" name="Rectangle 12">
            <a:extLst>
              <a:ext uri="{FF2B5EF4-FFF2-40B4-BE49-F238E27FC236}">
                <a16:creationId xmlns:a16="http://schemas.microsoft.com/office/drawing/2014/main" id="{0B09F12A-8BF7-4387-BF03-B86F2FE6953F}"/>
              </a:ext>
            </a:extLst>
          </p:cNvPr>
          <p:cNvSpPr/>
          <p:nvPr/>
        </p:nvSpPr>
        <p:spPr>
          <a:xfrm>
            <a:off x="4669856" y="2735757"/>
            <a:ext cx="3760382"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pitchFamily="34" charset="0"/>
                <a:ea typeface="Calibri" panose="020F0502020204030204" pitchFamily="34" charset="0"/>
                <a:cs typeface="+mn-cs"/>
              </a:rPr>
              <a:t>“a locus must be found in 80% of individuals of a single population to be processed”</a:t>
            </a:r>
            <a:endPar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5E50317D-D907-4241-9509-988E36B09AEF}"/>
              </a:ext>
            </a:extLst>
          </p:cNvPr>
          <p:cNvPicPr>
            <a:picLocks noChangeAspect="1"/>
          </p:cNvPicPr>
          <p:nvPr/>
        </p:nvPicPr>
        <p:blipFill>
          <a:blip r:embed="rId2"/>
          <a:stretch>
            <a:fillRect/>
          </a:stretch>
        </p:blipFill>
        <p:spPr>
          <a:xfrm>
            <a:off x="0" y="5861817"/>
            <a:ext cx="4024058" cy="942779"/>
          </a:xfrm>
          <a:prstGeom prst="rect">
            <a:avLst/>
          </a:prstGeom>
        </p:spPr>
      </p:pic>
    </p:spTree>
    <p:extLst>
      <p:ext uri="{BB962C8B-B14F-4D97-AF65-F5344CB8AC3E}">
        <p14:creationId xmlns:p14="http://schemas.microsoft.com/office/powerpoint/2010/main" val="321346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AD47C309-5AFA-47CE-9D7F-7F04F7E0D848}"/>
              </a:ext>
            </a:extLst>
          </p:cNvPr>
          <p:cNvSpPr/>
          <p:nvPr/>
        </p:nvSpPr>
        <p:spPr>
          <a:xfrm>
            <a:off x="6955042" y="1108564"/>
            <a:ext cx="263080" cy="1171057"/>
          </a:xfrm>
          <a:prstGeom prst="leftBrace">
            <a:avLst>
              <a:gd name="adj1" fmla="val 80744"/>
              <a:gd name="adj2" fmla="val 50000"/>
            </a:avLst>
          </a:prstGeom>
          <a:noFill/>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6FF33"/>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D7FAC00C-4981-4223-AE65-459755BA1C23}"/>
              </a:ext>
            </a:extLst>
          </p:cNvPr>
          <p:cNvSpPr txBox="1"/>
          <p:nvPr/>
        </p:nvSpPr>
        <p:spPr>
          <a:xfrm>
            <a:off x="7143907" y="1209333"/>
            <a:ext cx="48840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 Number of r80 polymorphic loci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 Number of new polymorphic found for each iteration of M </a:t>
            </a:r>
          </a:p>
        </p:txBody>
      </p:sp>
      <p:sp>
        <p:nvSpPr>
          <p:cNvPr id="13" name="Rectangle 12">
            <a:extLst>
              <a:ext uri="{FF2B5EF4-FFF2-40B4-BE49-F238E27FC236}">
                <a16:creationId xmlns:a16="http://schemas.microsoft.com/office/drawing/2014/main" id="{AC536C7C-2072-4CD9-977F-6C5159D96CFA}"/>
              </a:ext>
            </a:extLst>
          </p:cNvPr>
          <p:cNvSpPr/>
          <p:nvPr/>
        </p:nvSpPr>
        <p:spPr>
          <a:xfrm>
            <a:off x="3907042" y="2644372"/>
            <a:ext cx="6096000" cy="646331"/>
          </a:xfrm>
          <a:prstGeom prst="rect">
            <a:avLst/>
          </a:prstGeom>
        </p:spPr>
        <p:txBody>
          <a:bodyPr>
            <a:spAutoFit/>
          </a:bodyPr>
          <a:lstStyle/>
          <a:p>
            <a:r>
              <a:rPr lang="en-US" dirty="0">
                <a:solidFill>
                  <a:srgbClr val="FFC000"/>
                </a:solidFill>
              </a:rPr>
              <a:t>“Find a balance between obtaining true polymorphism and introducing sequencing error”</a:t>
            </a:r>
          </a:p>
        </p:txBody>
      </p:sp>
      <p:pic>
        <p:nvPicPr>
          <p:cNvPr id="15" name="Picture 14">
            <a:extLst>
              <a:ext uri="{FF2B5EF4-FFF2-40B4-BE49-F238E27FC236}">
                <a16:creationId xmlns:a16="http://schemas.microsoft.com/office/drawing/2014/main" id="{F6EA740B-3AD5-48DB-9BA4-4CE6EDBAD3DF}"/>
              </a:ext>
            </a:extLst>
          </p:cNvPr>
          <p:cNvPicPr>
            <a:picLocks noChangeAspect="1"/>
          </p:cNvPicPr>
          <p:nvPr/>
        </p:nvPicPr>
        <p:blipFill>
          <a:blip r:embed="rId2"/>
          <a:stretch>
            <a:fillRect/>
          </a:stretch>
        </p:blipFill>
        <p:spPr>
          <a:xfrm>
            <a:off x="0" y="5861817"/>
            <a:ext cx="4024058" cy="942779"/>
          </a:xfrm>
          <a:prstGeom prst="rect">
            <a:avLst/>
          </a:prstGeom>
        </p:spPr>
      </p:pic>
    </p:spTree>
    <p:extLst>
      <p:ext uri="{BB962C8B-B14F-4D97-AF65-F5344CB8AC3E}">
        <p14:creationId xmlns:p14="http://schemas.microsoft.com/office/powerpoint/2010/main" val="420037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AD47C309-5AFA-47CE-9D7F-7F04F7E0D848}"/>
              </a:ext>
            </a:extLst>
          </p:cNvPr>
          <p:cNvSpPr/>
          <p:nvPr/>
        </p:nvSpPr>
        <p:spPr>
          <a:xfrm>
            <a:off x="6955042" y="1108564"/>
            <a:ext cx="263080" cy="1171057"/>
          </a:xfrm>
          <a:prstGeom prst="leftBrace">
            <a:avLst>
              <a:gd name="adj1" fmla="val 80744"/>
              <a:gd name="adj2" fmla="val 50000"/>
            </a:avLst>
          </a:prstGeom>
          <a:noFill/>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6FF33"/>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D7FAC00C-4981-4223-AE65-459755BA1C23}"/>
              </a:ext>
            </a:extLst>
          </p:cNvPr>
          <p:cNvSpPr txBox="1"/>
          <p:nvPr/>
        </p:nvSpPr>
        <p:spPr>
          <a:xfrm>
            <a:off x="7143907" y="1209333"/>
            <a:ext cx="48840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 Number of r80 polymorphic loci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 Number of new polymorphic found for each iteration of M </a:t>
            </a:r>
          </a:p>
        </p:txBody>
      </p:sp>
      <p:sp>
        <p:nvSpPr>
          <p:cNvPr id="13" name="Rectangle 12">
            <a:extLst>
              <a:ext uri="{FF2B5EF4-FFF2-40B4-BE49-F238E27FC236}">
                <a16:creationId xmlns:a16="http://schemas.microsoft.com/office/drawing/2014/main" id="{AC536C7C-2072-4CD9-977F-6C5159D96CFA}"/>
              </a:ext>
            </a:extLst>
          </p:cNvPr>
          <p:cNvSpPr/>
          <p:nvPr/>
        </p:nvSpPr>
        <p:spPr>
          <a:xfrm>
            <a:off x="3907042" y="2644372"/>
            <a:ext cx="6096000" cy="646331"/>
          </a:xfrm>
          <a:prstGeom prst="rect">
            <a:avLst/>
          </a:prstGeom>
        </p:spPr>
        <p:txBody>
          <a:bodyPr>
            <a:spAutoFit/>
          </a:bodyPr>
          <a:lstStyle/>
          <a:p>
            <a:r>
              <a:rPr lang="en-US" dirty="0">
                <a:solidFill>
                  <a:srgbClr val="FFC000"/>
                </a:solidFill>
              </a:rPr>
              <a:t>“Find a balance between obtaining true polymorphism and introducing sequencing error”</a:t>
            </a:r>
          </a:p>
        </p:txBody>
      </p:sp>
      <p:sp>
        <p:nvSpPr>
          <p:cNvPr id="15" name="Rectangle 14">
            <a:extLst>
              <a:ext uri="{FF2B5EF4-FFF2-40B4-BE49-F238E27FC236}">
                <a16:creationId xmlns:a16="http://schemas.microsoft.com/office/drawing/2014/main" id="{8315F964-13B8-43F1-A4B8-9522482F74AE}"/>
              </a:ext>
            </a:extLst>
          </p:cNvPr>
          <p:cNvSpPr/>
          <p:nvPr/>
        </p:nvSpPr>
        <p:spPr>
          <a:xfrm>
            <a:off x="4170122" y="3642063"/>
            <a:ext cx="6096000" cy="369332"/>
          </a:xfrm>
          <a:prstGeom prst="rect">
            <a:avLst/>
          </a:prstGeom>
        </p:spPr>
        <p:txBody>
          <a:bodyPr>
            <a:spAutoFit/>
          </a:bodyPr>
          <a:lstStyle/>
          <a:p>
            <a:r>
              <a:rPr lang="en-US" dirty="0">
                <a:solidFill>
                  <a:srgbClr val="FFC000"/>
                </a:solidFill>
              </a:rPr>
              <a:t>~ 14 hours with a population map including 14 individuals</a:t>
            </a:r>
          </a:p>
        </p:txBody>
      </p:sp>
      <p:pic>
        <p:nvPicPr>
          <p:cNvPr id="16" name="Picture 15">
            <a:extLst>
              <a:ext uri="{FF2B5EF4-FFF2-40B4-BE49-F238E27FC236}">
                <a16:creationId xmlns:a16="http://schemas.microsoft.com/office/drawing/2014/main" id="{906E5C7C-8D54-4A41-9D62-07867FA2F405}"/>
              </a:ext>
            </a:extLst>
          </p:cNvPr>
          <p:cNvPicPr>
            <a:picLocks noChangeAspect="1"/>
          </p:cNvPicPr>
          <p:nvPr/>
        </p:nvPicPr>
        <p:blipFill>
          <a:blip r:embed="rId2"/>
          <a:stretch>
            <a:fillRect/>
          </a:stretch>
        </p:blipFill>
        <p:spPr>
          <a:xfrm>
            <a:off x="0" y="5861817"/>
            <a:ext cx="4024058" cy="942779"/>
          </a:xfrm>
          <a:prstGeom prst="rect">
            <a:avLst/>
          </a:prstGeom>
        </p:spPr>
      </p:pic>
    </p:spTree>
    <p:extLst>
      <p:ext uri="{BB962C8B-B14F-4D97-AF65-F5344CB8AC3E}">
        <p14:creationId xmlns:p14="http://schemas.microsoft.com/office/powerpoint/2010/main" val="4004919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0BE5DE-BA0B-4566-BADE-BE96B7E4E894}"/>
              </a:ext>
            </a:extLst>
          </p:cNvPr>
          <p:cNvPicPr>
            <a:picLocks noChangeAspect="1"/>
          </p:cNvPicPr>
          <p:nvPr/>
        </p:nvPicPr>
        <p:blipFill>
          <a:blip r:embed="rId2"/>
          <a:stretch>
            <a:fillRect/>
          </a:stretch>
        </p:blipFill>
        <p:spPr>
          <a:xfrm>
            <a:off x="1935319" y="368097"/>
            <a:ext cx="8321362" cy="6489903"/>
          </a:xfrm>
          <a:prstGeom prst="rect">
            <a:avLst/>
          </a:prstGeom>
        </p:spPr>
      </p:pic>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rPr>
              <a:t>01_denovo_map_test.parameters</a:t>
            </a:r>
          </a:p>
        </p:txBody>
      </p:sp>
    </p:spTree>
    <p:extLst>
      <p:ext uri="{BB962C8B-B14F-4D97-AF65-F5344CB8AC3E}">
        <p14:creationId xmlns:p14="http://schemas.microsoft.com/office/powerpoint/2010/main" val="102874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C6337C-2156-4A1F-A471-A67D47C14229}"/>
              </a:ext>
            </a:extLst>
          </p:cNvPr>
          <p:cNvPicPr>
            <a:picLocks noChangeAspect="1"/>
          </p:cNvPicPr>
          <p:nvPr/>
        </p:nvPicPr>
        <p:blipFill>
          <a:blip r:embed="rId2"/>
          <a:stretch>
            <a:fillRect/>
          </a:stretch>
        </p:blipFill>
        <p:spPr>
          <a:xfrm>
            <a:off x="1520266" y="423374"/>
            <a:ext cx="9151468" cy="6434626"/>
          </a:xfrm>
          <a:prstGeom prst="rect">
            <a:avLst/>
          </a:prstGeom>
        </p:spPr>
      </p:pic>
      <p:sp>
        <p:nvSpPr>
          <p:cNvPr id="6" name="Rectángulo 10">
            <a:extLst>
              <a:ext uri="{FF2B5EF4-FFF2-40B4-BE49-F238E27FC236}">
                <a16:creationId xmlns:a16="http://schemas.microsoft.com/office/drawing/2014/main" id="{EA162903-45D4-4C8B-846C-C1338E2E1CB8}"/>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rPr>
              <a:t>01_denovo_map_test.parameters</a:t>
            </a:r>
          </a:p>
        </p:txBody>
      </p:sp>
    </p:spTree>
    <p:extLst>
      <p:ext uri="{BB962C8B-B14F-4D97-AF65-F5344CB8AC3E}">
        <p14:creationId xmlns:p14="http://schemas.microsoft.com/office/powerpoint/2010/main" val="175225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9F6669-5BCD-49F8-BCB9-38B3722A15E3}"/>
              </a:ext>
            </a:extLst>
          </p:cNvPr>
          <p:cNvPicPr>
            <a:picLocks noChangeAspect="1"/>
          </p:cNvPicPr>
          <p:nvPr/>
        </p:nvPicPr>
        <p:blipFill>
          <a:blip r:embed="rId2"/>
          <a:stretch>
            <a:fillRect/>
          </a:stretch>
        </p:blipFill>
        <p:spPr>
          <a:xfrm>
            <a:off x="434802" y="349096"/>
            <a:ext cx="11322396" cy="6508903"/>
          </a:xfrm>
          <a:prstGeom prst="rect">
            <a:avLst/>
          </a:prstGeom>
        </p:spPr>
      </p:pic>
      <p:sp>
        <p:nvSpPr>
          <p:cNvPr id="5" name="Rectángulo 10">
            <a:extLst>
              <a:ext uri="{FF2B5EF4-FFF2-40B4-BE49-F238E27FC236}">
                <a16:creationId xmlns:a16="http://schemas.microsoft.com/office/drawing/2014/main" id="{4750437E-4E3D-4C09-9463-A41AA02F089E}"/>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rPr>
              <a:t>01_denovo_map_test.parameters</a:t>
            </a:r>
          </a:p>
        </p:txBody>
      </p:sp>
    </p:spTree>
    <p:extLst>
      <p:ext uri="{BB962C8B-B14F-4D97-AF65-F5344CB8AC3E}">
        <p14:creationId xmlns:p14="http://schemas.microsoft.com/office/powerpoint/2010/main" val="158958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DBC968E-FAEA-43E9-96E6-F0B8C2AF6273}"/>
              </a:ext>
            </a:extLst>
          </p:cNvPr>
          <p:cNvPicPr>
            <a:picLocks noChangeAspect="1"/>
          </p:cNvPicPr>
          <p:nvPr/>
        </p:nvPicPr>
        <p:blipFill>
          <a:blip r:embed="rId2"/>
          <a:stretch>
            <a:fillRect/>
          </a:stretch>
        </p:blipFill>
        <p:spPr>
          <a:xfrm>
            <a:off x="418934" y="653953"/>
            <a:ext cx="11163300" cy="1781175"/>
          </a:xfrm>
          <a:prstGeom prst="rect">
            <a:avLst/>
          </a:prstGeom>
        </p:spPr>
      </p:pic>
      <p:pic>
        <p:nvPicPr>
          <p:cNvPr id="4" name="Picture 3">
            <a:extLst>
              <a:ext uri="{FF2B5EF4-FFF2-40B4-BE49-F238E27FC236}">
                <a16:creationId xmlns:a16="http://schemas.microsoft.com/office/drawing/2014/main" id="{A6B6696B-1697-45BC-9E56-E542F9043EF6}"/>
              </a:ext>
            </a:extLst>
          </p:cNvPr>
          <p:cNvPicPr>
            <a:picLocks noChangeAspect="1"/>
          </p:cNvPicPr>
          <p:nvPr/>
        </p:nvPicPr>
        <p:blipFill>
          <a:blip r:embed="rId3"/>
          <a:stretch>
            <a:fillRect/>
          </a:stretch>
        </p:blipFill>
        <p:spPr>
          <a:xfrm>
            <a:off x="418934" y="2551210"/>
            <a:ext cx="3400425" cy="3743325"/>
          </a:xfrm>
          <a:prstGeom prst="rect">
            <a:avLst/>
          </a:prstGeom>
        </p:spPr>
      </p:pic>
      <p:pic>
        <p:nvPicPr>
          <p:cNvPr id="5" name="Picture 4">
            <a:extLst>
              <a:ext uri="{FF2B5EF4-FFF2-40B4-BE49-F238E27FC236}">
                <a16:creationId xmlns:a16="http://schemas.microsoft.com/office/drawing/2014/main" id="{640D2309-9BA4-4238-BFFF-02C442551CC8}"/>
              </a:ext>
            </a:extLst>
          </p:cNvPr>
          <p:cNvPicPr>
            <a:picLocks noChangeAspect="1"/>
          </p:cNvPicPr>
          <p:nvPr/>
        </p:nvPicPr>
        <p:blipFill>
          <a:blip r:embed="rId4"/>
          <a:stretch>
            <a:fillRect/>
          </a:stretch>
        </p:blipFill>
        <p:spPr>
          <a:xfrm>
            <a:off x="4040463" y="3603556"/>
            <a:ext cx="2600325" cy="1400175"/>
          </a:xfrm>
          <a:prstGeom prst="rect">
            <a:avLst/>
          </a:prstGeom>
        </p:spPr>
      </p:pic>
    </p:spTree>
    <p:extLst>
      <p:ext uri="{BB962C8B-B14F-4D97-AF65-F5344CB8AC3E}">
        <p14:creationId xmlns:p14="http://schemas.microsoft.com/office/powerpoint/2010/main" val="92421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4C189-3B7F-4A14-9059-545A53DC18F0}"/>
              </a:ext>
            </a:extLst>
          </p:cNvPr>
          <p:cNvSpPr>
            <a:spLocks noGrp="1"/>
          </p:cNvSpPr>
          <p:nvPr>
            <p:ph type="title"/>
          </p:nvPr>
        </p:nvSpPr>
        <p:spPr>
          <a:xfrm>
            <a:off x="299777" y="270330"/>
            <a:ext cx="10515600" cy="1325563"/>
          </a:xfrm>
        </p:spPr>
        <p:txBody>
          <a:bodyPr/>
          <a:lstStyle/>
          <a:p>
            <a:r>
              <a:rPr lang="en-US" b="1" dirty="0">
                <a:solidFill>
                  <a:schemeClr val="bg1"/>
                </a:solidFill>
              </a:rPr>
              <a:t>ddRAD sequencing</a:t>
            </a:r>
          </a:p>
        </p:txBody>
      </p:sp>
      <p:sp>
        <p:nvSpPr>
          <p:cNvPr id="13" name="CuadroTexto 12">
            <a:extLst>
              <a:ext uri="{FF2B5EF4-FFF2-40B4-BE49-F238E27FC236}">
                <a16:creationId xmlns:a16="http://schemas.microsoft.com/office/drawing/2014/main" id="{145178D0-16FB-421E-BF4A-357C083C3CF7}"/>
              </a:ext>
            </a:extLst>
          </p:cNvPr>
          <p:cNvSpPr txBox="1"/>
          <p:nvPr/>
        </p:nvSpPr>
        <p:spPr>
          <a:xfrm>
            <a:off x="6772275" y="364210"/>
            <a:ext cx="611804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Rochette, Rivera-Col</a:t>
            </a:r>
            <a:r>
              <a:rPr kumimoji="0" lang="es-ES" sz="1800" b="1" i="0" u="none" strike="noStrike" kern="1200" cap="none" spc="0" normalizeH="0" baseline="0" noProof="0" dirty="0" err="1">
                <a:ln>
                  <a:noFill/>
                </a:ln>
                <a:solidFill>
                  <a:prstClr val="white"/>
                </a:solidFill>
                <a:effectLst/>
                <a:uLnTx/>
                <a:uFillTx/>
                <a:latin typeface="Calibri" panose="020F0502020204030204"/>
                <a:ea typeface="+mn-ea"/>
                <a:cs typeface="+mn-cs"/>
              </a:rPr>
              <a:t>ón</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 &amp; </a:t>
            </a:r>
            <a:r>
              <a:rPr kumimoji="0" lang="en-US" sz="1800" b="1" i="0" u="none" strike="noStrike" kern="1200" cap="none" spc="0" normalizeH="0" baseline="0" noProof="0" dirty="0" err="1">
                <a:ln>
                  <a:noFill/>
                </a:ln>
                <a:solidFill>
                  <a:prstClr val="white"/>
                </a:solidFill>
                <a:effectLst/>
                <a:uLnTx/>
                <a:uFillTx/>
                <a:latin typeface="Calibri" panose="020F0502020204030204"/>
                <a:ea typeface="+mn-ea"/>
                <a:cs typeface="+mn-cs"/>
              </a:rPr>
              <a:t>Catchen</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 2019 - Mol. Ecology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uadroTexto 13">
            <a:extLst>
              <a:ext uri="{FF2B5EF4-FFF2-40B4-BE49-F238E27FC236}">
                <a16:creationId xmlns:a16="http://schemas.microsoft.com/office/drawing/2014/main" id="{159B5448-15BC-483E-93D6-D360A30FD7C1}"/>
              </a:ext>
            </a:extLst>
          </p:cNvPr>
          <p:cNvSpPr txBox="1"/>
          <p:nvPr/>
        </p:nvSpPr>
        <p:spPr>
          <a:xfrm>
            <a:off x="566153" y="1595893"/>
            <a:ext cx="2948324" cy="584775"/>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uLnTx/>
                <a:uFillTx/>
                <a:latin typeface="Calibri" panose="020F0502020204030204"/>
                <a:ea typeface="+mn-ea"/>
                <a:cs typeface="+mn-cs"/>
              </a:rPr>
              <a:t>ddRADseq</a:t>
            </a: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 Data</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Arrow: Bent 15">
            <a:extLst>
              <a:ext uri="{FF2B5EF4-FFF2-40B4-BE49-F238E27FC236}">
                <a16:creationId xmlns:a16="http://schemas.microsoft.com/office/drawing/2014/main" id="{9715613C-64CE-4BA6-8F5F-612158F640C4}"/>
              </a:ext>
            </a:extLst>
          </p:cNvPr>
          <p:cNvSpPr/>
          <p:nvPr/>
        </p:nvSpPr>
        <p:spPr>
          <a:xfrm rot="10800000" flipH="1">
            <a:off x="668384" y="2294050"/>
            <a:ext cx="852618" cy="1045029"/>
          </a:xfrm>
          <a:prstGeom prst="ben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CuadroTexto 13">
            <a:extLst>
              <a:ext uri="{FF2B5EF4-FFF2-40B4-BE49-F238E27FC236}">
                <a16:creationId xmlns:a16="http://schemas.microsoft.com/office/drawing/2014/main" id="{6F5EFCB6-C1FA-4F33-AA70-16FA6C49DB84}"/>
              </a:ext>
            </a:extLst>
          </p:cNvPr>
          <p:cNvSpPr txBox="1"/>
          <p:nvPr/>
        </p:nvSpPr>
        <p:spPr>
          <a:xfrm>
            <a:off x="1632953" y="2518683"/>
            <a:ext cx="2190110" cy="1077218"/>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HPC cluster (EVE) - UFZ</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CuadroTexto 13">
            <a:extLst>
              <a:ext uri="{FF2B5EF4-FFF2-40B4-BE49-F238E27FC236}">
                <a16:creationId xmlns:a16="http://schemas.microsoft.com/office/drawing/2014/main" id="{D6A5B181-0051-4553-BF3E-5BBDBAE367EE}"/>
              </a:ext>
            </a:extLst>
          </p:cNvPr>
          <p:cNvSpPr txBox="1"/>
          <p:nvPr/>
        </p:nvSpPr>
        <p:spPr>
          <a:xfrm>
            <a:off x="3823063" y="2764904"/>
            <a:ext cx="2390407" cy="584775"/>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Stacks v2.61</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CuadroTexto 13">
            <a:extLst>
              <a:ext uri="{FF2B5EF4-FFF2-40B4-BE49-F238E27FC236}">
                <a16:creationId xmlns:a16="http://schemas.microsoft.com/office/drawing/2014/main" id="{CA87017A-0671-4AB3-9737-EE45D3288851}"/>
              </a:ext>
            </a:extLst>
          </p:cNvPr>
          <p:cNvSpPr txBox="1"/>
          <p:nvPr/>
        </p:nvSpPr>
        <p:spPr>
          <a:xfrm>
            <a:off x="6604002" y="1336693"/>
            <a:ext cx="2631440" cy="523220"/>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p</a:t>
            </a: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rocess_radtags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CuadroTexto 13">
            <a:extLst>
              <a:ext uri="{FF2B5EF4-FFF2-40B4-BE49-F238E27FC236}">
                <a16:creationId xmlns:a16="http://schemas.microsoft.com/office/drawing/2014/main" id="{CE2C90AB-CFA6-428B-ABFD-407C959136BB}"/>
              </a:ext>
            </a:extLst>
          </p:cNvPr>
          <p:cNvSpPr txBox="1"/>
          <p:nvPr/>
        </p:nvSpPr>
        <p:spPr>
          <a:xfrm>
            <a:off x="6604002" y="2032440"/>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ustacks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CuadroTexto 13">
            <a:extLst>
              <a:ext uri="{FF2B5EF4-FFF2-40B4-BE49-F238E27FC236}">
                <a16:creationId xmlns:a16="http://schemas.microsoft.com/office/drawing/2014/main" id="{8C2C654E-D1E5-49EE-8C4D-E09126B50BC5}"/>
              </a:ext>
            </a:extLst>
          </p:cNvPr>
          <p:cNvSpPr txBox="1"/>
          <p:nvPr/>
        </p:nvSpPr>
        <p:spPr>
          <a:xfrm>
            <a:off x="6604002" y="2728187"/>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cstacks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CuadroTexto 13">
            <a:extLst>
              <a:ext uri="{FF2B5EF4-FFF2-40B4-BE49-F238E27FC236}">
                <a16:creationId xmlns:a16="http://schemas.microsoft.com/office/drawing/2014/main" id="{BF545EC1-7C0E-43AE-A5FE-F99A7E5E042B}"/>
              </a:ext>
            </a:extLst>
          </p:cNvPr>
          <p:cNvSpPr txBox="1"/>
          <p:nvPr/>
        </p:nvSpPr>
        <p:spPr>
          <a:xfrm>
            <a:off x="6604002" y="3423934"/>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sstacks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CuadroTexto 13">
            <a:extLst>
              <a:ext uri="{FF2B5EF4-FFF2-40B4-BE49-F238E27FC236}">
                <a16:creationId xmlns:a16="http://schemas.microsoft.com/office/drawing/2014/main" id="{99A7D0BC-1BA4-4496-970B-2DB6AFCF1B6B}"/>
              </a:ext>
            </a:extLst>
          </p:cNvPr>
          <p:cNvSpPr txBox="1"/>
          <p:nvPr/>
        </p:nvSpPr>
        <p:spPr>
          <a:xfrm>
            <a:off x="6604003" y="4901871"/>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gstacks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CuadroTexto 13">
            <a:extLst>
              <a:ext uri="{FF2B5EF4-FFF2-40B4-BE49-F238E27FC236}">
                <a16:creationId xmlns:a16="http://schemas.microsoft.com/office/drawing/2014/main" id="{BDF84AD2-25AD-4683-81E0-CC9F50120D51}"/>
              </a:ext>
            </a:extLst>
          </p:cNvPr>
          <p:cNvSpPr txBox="1"/>
          <p:nvPr/>
        </p:nvSpPr>
        <p:spPr>
          <a:xfrm>
            <a:off x="6604003" y="5592632"/>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populations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Arrow: Bent 24">
            <a:extLst>
              <a:ext uri="{FF2B5EF4-FFF2-40B4-BE49-F238E27FC236}">
                <a16:creationId xmlns:a16="http://schemas.microsoft.com/office/drawing/2014/main" id="{22A50B5E-C628-4851-94BB-C30C15E2CA20}"/>
              </a:ext>
            </a:extLst>
          </p:cNvPr>
          <p:cNvSpPr/>
          <p:nvPr/>
        </p:nvSpPr>
        <p:spPr>
          <a:xfrm>
            <a:off x="4716101" y="1365765"/>
            <a:ext cx="1743796" cy="1189895"/>
          </a:xfrm>
          <a:prstGeom prst="bentArrow">
            <a:avLst>
              <a:gd name="adj1" fmla="val 19877"/>
              <a:gd name="adj2" fmla="val 22438"/>
              <a:gd name="adj3" fmla="val 26464"/>
              <a:gd name="adj4" fmla="val 45214"/>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Arrow: Bent 25">
            <a:extLst>
              <a:ext uri="{FF2B5EF4-FFF2-40B4-BE49-F238E27FC236}">
                <a16:creationId xmlns:a16="http://schemas.microsoft.com/office/drawing/2014/main" id="{D8B4A813-2C49-492D-ABAF-DA941A52808D}"/>
              </a:ext>
            </a:extLst>
          </p:cNvPr>
          <p:cNvSpPr/>
          <p:nvPr/>
        </p:nvSpPr>
        <p:spPr>
          <a:xfrm rot="10800000">
            <a:off x="6213470" y="6271477"/>
            <a:ext cx="1642419" cy="356746"/>
          </a:xfrm>
          <a:prstGeom prst="bentArrow">
            <a:avLst>
              <a:gd name="adj1" fmla="val 51658"/>
              <a:gd name="adj2" fmla="val 50000"/>
              <a:gd name="adj3" fmla="val 50000"/>
              <a:gd name="adj4" fmla="val 45214"/>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CuadroTexto 13">
            <a:extLst>
              <a:ext uri="{FF2B5EF4-FFF2-40B4-BE49-F238E27FC236}">
                <a16:creationId xmlns:a16="http://schemas.microsoft.com/office/drawing/2014/main" id="{CA202606-677F-4FD2-9A66-75A98611C33E}"/>
              </a:ext>
            </a:extLst>
          </p:cNvPr>
          <p:cNvSpPr txBox="1"/>
          <p:nvPr/>
        </p:nvSpPr>
        <p:spPr>
          <a:xfrm>
            <a:off x="1094692" y="5492235"/>
            <a:ext cx="4963886" cy="1200329"/>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Output files for population structure analyses, phylogenetics, demographic history…</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ángulo 10">
            <a:extLst>
              <a:ext uri="{FF2B5EF4-FFF2-40B4-BE49-F238E27FC236}">
                <a16:creationId xmlns:a16="http://schemas.microsoft.com/office/drawing/2014/main" id="{61DCC4FF-1EF4-4FC2-AC87-4D7C01B13618}"/>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68F57344-063F-4CFF-B693-639385C4F407}"/>
              </a:ext>
            </a:extLst>
          </p:cNvPr>
          <p:cNvSpPr txBox="1"/>
          <p:nvPr/>
        </p:nvSpPr>
        <p:spPr>
          <a:xfrm>
            <a:off x="9235442" y="1467783"/>
            <a:ext cx="256222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Clean and demultiplex the data</a:t>
            </a:r>
          </a:p>
        </p:txBody>
      </p:sp>
      <p:sp>
        <p:nvSpPr>
          <p:cNvPr id="30" name="TextBox 29">
            <a:extLst>
              <a:ext uri="{FF2B5EF4-FFF2-40B4-BE49-F238E27FC236}">
                <a16:creationId xmlns:a16="http://schemas.microsoft.com/office/drawing/2014/main" id="{F8B9E608-152A-4523-B826-D72DF10123A1}"/>
              </a:ext>
            </a:extLst>
          </p:cNvPr>
          <p:cNvSpPr txBox="1"/>
          <p:nvPr/>
        </p:nvSpPr>
        <p:spPr>
          <a:xfrm>
            <a:off x="9235440" y="2128067"/>
            <a:ext cx="25622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Building loci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de novo </a:t>
            </a:r>
            <a:r>
              <a:rPr kumimoji="0" lang="en-US" sz="1400" b="0" u="none" strike="noStrike" kern="1200" cap="none" spc="0" normalizeH="0" baseline="0" noProof="0" dirty="0">
                <a:ln>
                  <a:noFill/>
                </a:ln>
                <a:solidFill>
                  <a:prstClr val="white"/>
                </a:solidFill>
                <a:effectLst/>
                <a:uLnTx/>
                <a:uFillTx/>
                <a:latin typeface="Calibri" panose="020F0502020204030204"/>
                <a:ea typeface="+mn-ea"/>
                <a:cs typeface="+mn-cs"/>
              </a:rPr>
              <a:t>for each sample</a:t>
            </a:r>
          </a:p>
        </p:txBody>
      </p:sp>
      <p:sp>
        <p:nvSpPr>
          <p:cNvPr id="31" name="TextBox 30">
            <a:extLst>
              <a:ext uri="{FF2B5EF4-FFF2-40B4-BE49-F238E27FC236}">
                <a16:creationId xmlns:a16="http://schemas.microsoft.com/office/drawing/2014/main" id="{A02A7B55-4CBA-4907-B88E-53796CAE82E7}"/>
              </a:ext>
            </a:extLst>
          </p:cNvPr>
          <p:cNvSpPr txBox="1"/>
          <p:nvPr/>
        </p:nvSpPr>
        <p:spPr>
          <a:xfrm>
            <a:off x="9235440" y="3446157"/>
            <a:ext cx="25622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Match each sample against the catalog</a:t>
            </a:r>
          </a:p>
        </p:txBody>
      </p:sp>
      <p:sp>
        <p:nvSpPr>
          <p:cNvPr id="33" name="TextBox 32">
            <a:extLst>
              <a:ext uri="{FF2B5EF4-FFF2-40B4-BE49-F238E27FC236}">
                <a16:creationId xmlns:a16="http://schemas.microsoft.com/office/drawing/2014/main" id="{AD2261B7-68C7-4E33-89D7-02F658A9D41E}"/>
              </a:ext>
            </a:extLst>
          </p:cNvPr>
          <p:cNvSpPr txBox="1"/>
          <p:nvPr/>
        </p:nvSpPr>
        <p:spPr>
          <a:xfrm>
            <a:off x="9235439" y="5484910"/>
            <a:ext cx="2562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Population level statistics and output in different formats. Possibility for further filtering</a:t>
            </a:r>
          </a:p>
        </p:txBody>
      </p:sp>
      <p:sp>
        <p:nvSpPr>
          <p:cNvPr id="35" name="CuadroTexto 13">
            <a:extLst>
              <a:ext uri="{FF2B5EF4-FFF2-40B4-BE49-F238E27FC236}">
                <a16:creationId xmlns:a16="http://schemas.microsoft.com/office/drawing/2014/main" id="{77A5D290-0B47-491F-9DE5-7B04599BBA86}"/>
              </a:ext>
            </a:extLst>
          </p:cNvPr>
          <p:cNvSpPr txBox="1"/>
          <p:nvPr/>
        </p:nvSpPr>
        <p:spPr>
          <a:xfrm>
            <a:off x="6604000" y="4164127"/>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tsv2bam</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90152F9D-CD08-4E80-A09C-7BCA85BB7F3C}"/>
              </a:ext>
            </a:extLst>
          </p:cNvPr>
          <p:cNvSpPr txBox="1"/>
          <p:nvPr/>
        </p:nvSpPr>
        <p:spPr>
          <a:xfrm>
            <a:off x="9235439" y="4055945"/>
            <a:ext cx="2739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alibri" panose="020F0502020204030204"/>
              </a:rPr>
              <a:t>Transpose the data to be organized by RAD locus. Paired-end reads are fetched and stored for later use</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2740002F-21CA-49D8-A7B8-F30C63CC9594}"/>
              </a:ext>
            </a:extLst>
          </p:cNvPr>
          <p:cNvSpPr txBox="1"/>
          <p:nvPr/>
        </p:nvSpPr>
        <p:spPr>
          <a:xfrm>
            <a:off x="9235443" y="2627363"/>
            <a:ext cx="2562225" cy="738664"/>
          </a:xfrm>
          <a:prstGeom prst="rect">
            <a:avLst/>
          </a:prstGeom>
          <a:noFill/>
        </p:spPr>
        <p:txBody>
          <a:bodyPr wrap="square" rtlCol="0">
            <a:spAutoFit/>
          </a:bodyPr>
          <a:lstStyle/>
          <a:p>
            <a:pPr lvl="0"/>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Creates a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catalog</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of all loci across the populations </a:t>
            </a:r>
            <a:r>
              <a:rPr lang="en-US" sz="1400" dirty="0">
                <a:solidFill>
                  <a:prstClr val="white"/>
                </a:solidFill>
                <a:latin typeface="Calibri" panose="020F0502020204030204"/>
              </a:rPr>
              <a:t>according to sequence similarity</a:t>
            </a:r>
          </a:p>
        </p:txBody>
      </p:sp>
      <p:sp>
        <p:nvSpPr>
          <p:cNvPr id="38" name="TextBox 37">
            <a:extLst>
              <a:ext uri="{FF2B5EF4-FFF2-40B4-BE49-F238E27FC236}">
                <a16:creationId xmlns:a16="http://schemas.microsoft.com/office/drawing/2014/main" id="{91852D91-03AA-4338-A450-E68D480A4081}"/>
              </a:ext>
            </a:extLst>
          </p:cNvPr>
          <p:cNvSpPr txBox="1"/>
          <p:nvPr/>
        </p:nvSpPr>
        <p:spPr>
          <a:xfrm>
            <a:off x="9235439" y="4794149"/>
            <a:ext cx="2739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alibri" panose="020F0502020204030204"/>
              </a:rPr>
              <a:t>A contig is assembled from pair-end reads and overlapped with the single-end locus. SNP calling</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780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DBC968E-FAEA-43E9-96E6-F0B8C2AF6273}"/>
              </a:ext>
            </a:extLst>
          </p:cNvPr>
          <p:cNvPicPr>
            <a:picLocks noChangeAspect="1"/>
          </p:cNvPicPr>
          <p:nvPr/>
        </p:nvPicPr>
        <p:blipFill>
          <a:blip r:embed="rId2"/>
          <a:stretch>
            <a:fillRect/>
          </a:stretch>
        </p:blipFill>
        <p:spPr>
          <a:xfrm>
            <a:off x="418934" y="653953"/>
            <a:ext cx="11163300" cy="1781175"/>
          </a:xfrm>
          <a:prstGeom prst="rect">
            <a:avLst/>
          </a:prstGeom>
        </p:spPr>
      </p:pic>
      <p:pic>
        <p:nvPicPr>
          <p:cNvPr id="4" name="Picture 3">
            <a:extLst>
              <a:ext uri="{FF2B5EF4-FFF2-40B4-BE49-F238E27FC236}">
                <a16:creationId xmlns:a16="http://schemas.microsoft.com/office/drawing/2014/main" id="{A6B6696B-1697-45BC-9E56-E542F9043EF6}"/>
              </a:ext>
            </a:extLst>
          </p:cNvPr>
          <p:cNvPicPr>
            <a:picLocks noChangeAspect="1"/>
          </p:cNvPicPr>
          <p:nvPr/>
        </p:nvPicPr>
        <p:blipFill>
          <a:blip r:embed="rId3"/>
          <a:stretch>
            <a:fillRect/>
          </a:stretch>
        </p:blipFill>
        <p:spPr>
          <a:xfrm>
            <a:off x="418934" y="2551210"/>
            <a:ext cx="3400425" cy="3743325"/>
          </a:xfrm>
          <a:prstGeom prst="rect">
            <a:avLst/>
          </a:prstGeom>
        </p:spPr>
      </p:pic>
      <p:pic>
        <p:nvPicPr>
          <p:cNvPr id="5" name="Picture 4">
            <a:extLst>
              <a:ext uri="{FF2B5EF4-FFF2-40B4-BE49-F238E27FC236}">
                <a16:creationId xmlns:a16="http://schemas.microsoft.com/office/drawing/2014/main" id="{640D2309-9BA4-4238-BFFF-02C442551CC8}"/>
              </a:ext>
            </a:extLst>
          </p:cNvPr>
          <p:cNvPicPr>
            <a:picLocks noChangeAspect="1"/>
          </p:cNvPicPr>
          <p:nvPr/>
        </p:nvPicPr>
        <p:blipFill>
          <a:blip r:embed="rId4"/>
          <a:stretch>
            <a:fillRect/>
          </a:stretch>
        </p:blipFill>
        <p:spPr>
          <a:xfrm>
            <a:off x="3905291" y="3603556"/>
            <a:ext cx="2600325" cy="1400175"/>
          </a:xfrm>
          <a:prstGeom prst="rect">
            <a:avLst/>
          </a:prstGeom>
        </p:spPr>
      </p:pic>
      <p:sp>
        <p:nvSpPr>
          <p:cNvPr id="2" name="Arrow: Right 1">
            <a:extLst>
              <a:ext uri="{FF2B5EF4-FFF2-40B4-BE49-F238E27FC236}">
                <a16:creationId xmlns:a16="http://schemas.microsoft.com/office/drawing/2014/main" id="{2C80219A-8EAA-46C1-BA66-DD02896EB99E}"/>
              </a:ext>
            </a:extLst>
          </p:cNvPr>
          <p:cNvSpPr/>
          <p:nvPr/>
        </p:nvSpPr>
        <p:spPr>
          <a:xfrm>
            <a:off x="6742706" y="4182386"/>
            <a:ext cx="978011" cy="333955"/>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B383A1-115D-4E37-930B-BB6E37517761}"/>
              </a:ext>
            </a:extLst>
          </p:cNvPr>
          <p:cNvSpPr txBox="1"/>
          <p:nvPr/>
        </p:nvSpPr>
        <p:spPr>
          <a:xfrm>
            <a:off x="7957807" y="3841978"/>
            <a:ext cx="3754464"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Extract this information: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Number of r80 polymorphic loci</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 Number of new polymorphic found for each iteration of M </a:t>
            </a:r>
          </a:p>
        </p:txBody>
      </p:sp>
    </p:spTree>
    <p:extLst>
      <p:ext uri="{BB962C8B-B14F-4D97-AF65-F5344CB8AC3E}">
        <p14:creationId xmlns:p14="http://schemas.microsoft.com/office/powerpoint/2010/main" val="420784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0" name="Rectángulo 10">
            <a:extLst>
              <a:ext uri="{FF2B5EF4-FFF2-40B4-BE49-F238E27FC236}">
                <a16:creationId xmlns:a16="http://schemas.microsoft.com/office/drawing/2014/main" id="{34BE4F40-423D-45B5-99B0-19DA29B42ACA}"/>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rPr>
              <a:t>02_extract_results</a:t>
            </a:r>
          </a:p>
        </p:txBody>
      </p:sp>
      <p:pic>
        <p:nvPicPr>
          <p:cNvPr id="2" name="Picture 1">
            <a:extLst>
              <a:ext uri="{FF2B5EF4-FFF2-40B4-BE49-F238E27FC236}">
                <a16:creationId xmlns:a16="http://schemas.microsoft.com/office/drawing/2014/main" id="{EE6B3979-C8D2-4A40-A7B3-86001DA43AA0}"/>
              </a:ext>
            </a:extLst>
          </p:cNvPr>
          <p:cNvPicPr>
            <a:picLocks noChangeAspect="1"/>
          </p:cNvPicPr>
          <p:nvPr/>
        </p:nvPicPr>
        <p:blipFill>
          <a:blip r:embed="rId2"/>
          <a:stretch>
            <a:fillRect/>
          </a:stretch>
        </p:blipFill>
        <p:spPr>
          <a:xfrm>
            <a:off x="535641" y="855532"/>
            <a:ext cx="11120717" cy="4966992"/>
          </a:xfrm>
          <a:prstGeom prst="rect">
            <a:avLst/>
          </a:prstGeom>
        </p:spPr>
      </p:pic>
    </p:spTree>
    <p:extLst>
      <p:ext uri="{BB962C8B-B14F-4D97-AF65-F5344CB8AC3E}">
        <p14:creationId xmlns:p14="http://schemas.microsoft.com/office/powerpoint/2010/main" val="418078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9DA9992E-F2C9-4FBC-BB50-AA292BCC6D6B}"/>
              </a:ext>
            </a:extLst>
          </p:cNvPr>
          <p:cNvPicPr>
            <a:picLocks noChangeAspect="1"/>
          </p:cNvPicPr>
          <p:nvPr/>
        </p:nvPicPr>
        <p:blipFill>
          <a:blip r:embed="rId2"/>
          <a:stretch>
            <a:fillRect/>
          </a:stretch>
        </p:blipFill>
        <p:spPr>
          <a:xfrm>
            <a:off x="1143945" y="2115786"/>
            <a:ext cx="9588346" cy="2896408"/>
          </a:xfrm>
          <a:prstGeom prst="rect">
            <a:avLst/>
          </a:prstGeom>
        </p:spPr>
      </p:pic>
      <p:sp>
        <p:nvSpPr>
          <p:cNvPr id="3" name="TextBox 2">
            <a:extLst>
              <a:ext uri="{FF2B5EF4-FFF2-40B4-BE49-F238E27FC236}">
                <a16:creationId xmlns:a16="http://schemas.microsoft.com/office/drawing/2014/main" id="{44BDBEB8-62D2-410C-9EDF-68A32B16182F}"/>
              </a:ext>
            </a:extLst>
          </p:cNvPr>
          <p:cNvSpPr txBox="1"/>
          <p:nvPr/>
        </p:nvSpPr>
        <p:spPr>
          <a:xfrm>
            <a:off x="1143945" y="1610753"/>
            <a:ext cx="30289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Bismarckia</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nobilis</a:t>
            </a:r>
            <a:endPar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0272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9DA9992E-F2C9-4FBC-BB50-AA292BCC6D6B}"/>
              </a:ext>
            </a:extLst>
          </p:cNvPr>
          <p:cNvPicPr>
            <a:picLocks noChangeAspect="1"/>
          </p:cNvPicPr>
          <p:nvPr/>
        </p:nvPicPr>
        <p:blipFill>
          <a:blip r:embed="rId2"/>
          <a:stretch>
            <a:fillRect/>
          </a:stretch>
        </p:blipFill>
        <p:spPr>
          <a:xfrm>
            <a:off x="1143945" y="2115786"/>
            <a:ext cx="9588346" cy="2896408"/>
          </a:xfrm>
          <a:prstGeom prst="rect">
            <a:avLst/>
          </a:prstGeom>
        </p:spPr>
      </p:pic>
      <p:sp>
        <p:nvSpPr>
          <p:cNvPr id="3" name="TextBox 2">
            <a:extLst>
              <a:ext uri="{FF2B5EF4-FFF2-40B4-BE49-F238E27FC236}">
                <a16:creationId xmlns:a16="http://schemas.microsoft.com/office/drawing/2014/main" id="{44BDBEB8-62D2-410C-9EDF-68A32B16182F}"/>
              </a:ext>
            </a:extLst>
          </p:cNvPr>
          <p:cNvSpPr txBox="1"/>
          <p:nvPr/>
        </p:nvSpPr>
        <p:spPr>
          <a:xfrm>
            <a:off x="1143945" y="1610753"/>
            <a:ext cx="30289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Bismarckia</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nobilis</a:t>
            </a:r>
            <a:endPar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Oval 3">
            <a:extLst>
              <a:ext uri="{FF2B5EF4-FFF2-40B4-BE49-F238E27FC236}">
                <a16:creationId xmlns:a16="http://schemas.microsoft.com/office/drawing/2014/main" id="{D617580D-4BF1-4523-9B8E-55EE546CACE1}"/>
              </a:ext>
            </a:extLst>
          </p:cNvPr>
          <p:cNvSpPr/>
          <p:nvPr/>
        </p:nvSpPr>
        <p:spPr>
          <a:xfrm>
            <a:off x="3196046" y="2725783"/>
            <a:ext cx="627017" cy="5225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EE4CE19D-821F-42E9-A2E1-157FB5E3DA1B}"/>
              </a:ext>
            </a:extLst>
          </p:cNvPr>
          <p:cNvSpPr/>
          <p:nvPr/>
        </p:nvSpPr>
        <p:spPr>
          <a:xfrm>
            <a:off x="7807235" y="3740332"/>
            <a:ext cx="627017" cy="5225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838104A-6D5E-480F-8234-CFCC58A6FB73}"/>
              </a:ext>
            </a:extLst>
          </p:cNvPr>
          <p:cNvSpPr/>
          <p:nvPr/>
        </p:nvSpPr>
        <p:spPr>
          <a:xfrm>
            <a:off x="2890118" y="5477698"/>
            <a:ext cx="6096000" cy="646331"/>
          </a:xfrm>
          <a:prstGeom prst="rect">
            <a:avLst/>
          </a:prstGeom>
        </p:spPr>
        <p:txBody>
          <a:bodyPr>
            <a:spAutoFit/>
          </a:bodyPr>
          <a:lstStyle/>
          <a:p>
            <a:r>
              <a:rPr lang="en-US" dirty="0">
                <a:solidFill>
                  <a:srgbClr val="FFC000"/>
                </a:solidFill>
              </a:rPr>
              <a:t>“Find a balance between obtaining true polymorphism and introducing sequencing error”</a:t>
            </a:r>
          </a:p>
        </p:txBody>
      </p:sp>
    </p:spTree>
    <p:extLst>
      <p:ext uri="{BB962C8B-B14F-4D97-AF65-F5344CB8AC3E}">
        <p14:creationId xmlns:p14="http://schemas.microsoft.com/office/powerpoint/2010/main" val="2359909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9DA9992E-F2C9-4FBC-BB50-AA292BCC6D6B}"/>
              </a:ext>
            </a:extLst>
          </p:cNvPr>
          <p:cNvPicPr>
            <a:picLocks noChangeAspect="1"/>
          </p:cNvPicPr>
          <p:nvPr/>
        </p:nvPicPr>
        <p:blipFill>
          <a:blip r:embed="rId2"/>
          <a:stretch>
            <a:fillRect/>
          </a:stretch>
        </p:blipFill>
        <p:spPr>
          <a:xfrm>
            <a:off x="1143945" y="2115786"/>
            <a:ext cx="9588346" cy="2896408"/>
          </a:xfrm>
          <a:prstGeom prst="rect">
            <a:avLst/>
          </a:prstGeom>
        </p:spPr>
      </p:pic>
      <p:sp>
        <p:nvSpPr>
          <p:cNvPr id="3" name="TextBox 2">
            <a:extLst>
              <a:ext uri="{FF2B5EF4-FFF2-40B4-BE49-F238E27FC236}">
                <a16:creationId xmlns:a16="http://schemas.microsoft.com/office/drawing/2014/main" id="{44BDBEB8-62D2-410C-9EDF-68A32B16182F}"/>
              </a:ext>
            </a:extLst>
          </p:cNvPr>
          <p:cNvSpPr txBox="1"/>
          <p:nvPr/>
        </p:nvSpPr>
        <p:spPr>
          <a:xfrm>
            <a:off x="1143945" y="1610753"/>
            <a:ext cx="30289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Bismarckia</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nobilis</a:t>
            </a:r>
            <a:endPar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Oval 3">
            <a:extLst>
              <a:ext uri="{FF2B5EF4-FFF2-40B4-BE49-F238E27FC236}">
                <a16:creationId xmlns:a16="http://schemas.microsoft.com/office/drawing/2014/main" id="{D617580D-4BF1-4523-9B8E-55EE546CACE1}"/>
              </a:ext>
            </a:extLst>
          </p:cNvPr>
          <p:cNvSpPr/>
          <p:nvPr/>
        </p:nvSpPr>
        <p:spPr>
          <a:xfrm>
            <a:off x="3196046" y="2725783"/>
            <a:ext cx="627017" cy="5225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EE4CE19D-821F-42E9-A2E1-157FB5E3DA1B}"/>
              </a:ext>
            </a:extLst>
          </p:cNvPr>
          <p:cNvSpPr/>
          <p:nvPr/>
        </p:nvSpPr>
        <p:spPr>
          <a:xfrm>
            <a:off x="7807235" y="3740332"/>
            <a:ext cx="627017" cy="5225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21D49B6-F355-4E40-B7AC-B493FC2286DF}"/>
              </a:ext>
            </a:extLst>
          </p:cNvPr>
          <p:cNvSpPr txBox="1"/>
          <p:nvPr/>
        </p:nvSpPr>
        <p:spPr>
          <a:xfrm>
            <a:off x="5677989" y="5625737"/>
            <a:ext cx="8795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00"/>
                </a:solidFill>
                <a:effectLst/>
                <a:uLnTx/>
                <a:uFillTx/>
                <a:latin typeface="Calibri" panose="020F0502020204030204"/>
                <a:ea typeface="+mn-ea"/>
                <a:cs typeface="+mn-cs"/>
              </a:rPr>
              <a:t>M =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00"/>
                </a:solidFill>
                <a:effectLst/>
                <a:uLnTx/>
                <a:uFillTx/>
                <a:latin typeface="Calibri" panose="020F0502020204030204"/>
                <a:ea typeface="+mn-ea"/>
                <a:cs typeface="+mn-cs"/>
              </a:rPr>
              <a:t>M = n</a:t>
            </a:r>
          </a:p>
        </p:txBody>
      </p:sp>
    </p:spTree>
    <p:extLst>
      <p:ext uri="{BB962C8B-B14F-4D97-AF65-F5344CB8AC3E}">
        <p14:creationId xmlns:p14="http://schemas.microsoft.com/office/powerpoint/2010/main" val="220996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BDBEB8-62D2-410C-9EDF-68A32B16182F}"/>
              </a:ext>
            </a:extLst>
          </p:cNvPr>
          <p:cNvSpPr txBox="1"/>
          <p:nvPr/>
        </p:nvSpPr>
        <p:spPr>
          <a:xfrm>
            <a:off x="1143945" y="1610753"/>
            <a:ext cx="30289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Dypsis</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pinnatifrons</a:t>
            </a:r>
            <a:endPar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162C457-7FBD-41A1-A701-12BEDF7A57FC}"/>
              </a:ext>
            </a:extLst>
          </p:cNvPr>
          <p:cNvPicPr>
            <a:picLocks noChangeAspect="1"/>
          </p:cNvPicPr>
          <p:nvPr/>
        </p:nvPicPr>
        <p:blipFill>
          <a:blip r:embed="rId2"/>
          <a:stretch>
            <a:fillRect/>
          </a:stretch>
        </p:blipFill>
        <p:spPr>
          <a:xfrm>
            <a:off x="1050276" y="2175782"/>
            <a:ext cx="10091448" cy="2822938"/>
          </a:xfrm>
          <a:prstGeom prst="rect">
            <a:avLst/>
          </a:prstGeom>
        </p:spPr>
      </p:pic>
    </p:spTree>
    <p:extLst>
      <p:ext uri="{BB962C8B-B14F-4D97-AF65-F5344CB8AC3E}">
        <p14:creationId xmlns:p14="http://schemas.microsoft.com/office/powerpoint/2010/main" val="214821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BDBEB8-62D2-410C-9EDF-68A32B16182F}"/>
              </a:ext>
            </a:extLst>
          </p:cNvPr>
          <p:cNvSpPr txBox="1"/>
          <p:nvPr/>
        </p:nvSpPr>
        <p:spPr>
          <a:xfrm>
            <a:off x="1143945" y="1610753"/>
            <a:ext cx="30289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Dypsis</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pinnatifrons</a:t>
            </a:r>
            <a:endPar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162C457-7FBD-41A1-A701-12BEDF7A57FC}"/>
              </a:ext>
            </a:extLst>
          </p:cNvPr>
          <p:cNvPicPr>
            <a:picLocks noChangeAspect="1"/>
          </p:cNvPicPr>
          <p:nvPr/>
        </p:nvPicPr>
        <p:blipFill>
          <a:blip r:embed="rId2"/>
          <a:stretch>
            <a:fillRect/>
          </a:stretch>
        </p:blipFill>
        <p:spPr>
          <a:xfrm>
            <a:off x="1050276" y="2175782"/>
            <a:ext cx="10091448" cy="2822938"/>
          </a:xfrm>
          <a:prstGeom prst="rect">
            <a:avLst/>
          </a:prstGeom>
        </p:spPr>
      </p:pic>
      <p:sp>
        <p:nvSpPr>
          <p:cNvPr id="6" name="TextBox 4">
            <a:extLst>
              <a:ext uri="{FF2B5EF4-FFF2-40B4-BE49-F238E27FC236}">
                <a16:creationId xmlns:a16="http://schemas.microsoft.com/office/drawing/2014/main" id="{8C03BE78-1C81-4C09-9BB2-73277F625BAF}"/>
              </a:ext>
            </a:extLst>
          </p:cNvPr>
          <p:cNvSpPr txBox="1"/>
          <p:nvPr/>
        </p:nvSpPr>
        <p:spPr>
          <a:xfrm>
            <a:off x="5677989" y="5625737"/>
            <a:ext cx="8795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00"/>
                </a:solidFill>
                <a:effectLst/>
                <a:uLnTx/>
                <a:uFillTx/>
                <a:latin typeface="Calibri" panose="020F0502020204030204"/>
                <a:ea typeface="+mn-ea"/>
                <a:cs typeface="+mn-cs"/>
              </a:rPr>
              <a:t>M =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00"/>
                </a:solidFill>
                <a:effectLst/>
                <a:uLnTx/>
                <a:uFillTx/>
                <a:latin typeface="Calibri" panose="020F0502020204030204"/>
                <a:ea typeface="+mn-ea"/>
                <a:cs typeface="+mn-cs"/>
              </a:rPr>
              <a:t>M = n</a:t>
            </a:r>
          </a:p>
        </p:txBody>
      </p:sp>
    </p:spTree>
    <p:extLst>
      <p:ext uri="{BB962C8B-B14F-4D97-AF65-F5344CB8AC3E}">
        <p14:creationId xmlns:p14="http://schemas.microsoft.com/office/powerpoint/2010/main" val="588430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217F268-3782-46D4-B982-7600A0DB32D9}"/>
              </a:ext>
            </a:extLst>
          </p:cNvPr>
          <p:cNvCxnSpPr/>
          <p:nvPr/>
        </p:nvCxnSpPr>
        <p:spPr>
          <a:xfrm>
            <a:off x="6916289" y="1691194"/>
            <a:ext cx="715825"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BAE8381-86E1-416B-84F0-6531612AD5D7}"/>
              </a:ext>
            </a:extLst>
          </p:cNvPr>
          <p:cNvSpPr txBox="1"/>
          <p:nvPr/>
        </p:nvSpPr>
        <p:spPr>
          <a:xfrm>
            <a:off x="7676812" y="1514005"/>
            <a:ext cx="11483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Calibri" panose="020F0502020204030204"/>
                <a:ea typeface="+mn-ea"/>
                <a:cs typeface="+mn-cs"/>
              </a:rPr>
              <a:t>m, M, n</a:t>
            </a:r>
          </a:p>
        </p:txBody>
      </p:sp>
    </p:spTree>
    <p:extLst>
      <p:ext uri="{BB962C8B-B14F-4D97-AF65-F5344CB8AC3E}">
        <p14:creationId xmlns:p14="http://schemas.microsoft.com/office/powerpoint/2010/main" val="392749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A7D3D23-1ECF-4AE7-807C-7118CA91AA2F}"/>
              </a:ext>
            </a:extLst>
          </p:cNvPr>
          <p:cNvCxnSpPr/>
          <p:nvPr/>
        </p:nvCxnSpPr>
        <p:spPr>
          <a:xfrm>
            <a:off x="6916289" y="1691194"/>
            <a:ext cx="715825"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B77F9B9E-5BA8-4C7F-8943-C8934B9122B7}"/>
              </a:ext>
            </a:extLst>
          </p:cNvPr>
          <p:cNvSpPr txBox="1"/>
          <p:nvPr/>
        </p:nvSpPr>
        <p:spPr>
          <a:xfrm>
            <a:off x="7676812" y="1514005"/>
            <a:ext cx="11483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Calibri" panose="020F0502020204030204"/>
                <a:ea typeface="+mn-ea"/>
                <a:cs typeface="+mn-cs"/>
              </a:rPr>
              <a:t>m, M, n</a:t>
            </a:r>
          </a:p>
        </p:txBody>
      </p:sp>
    </p:spTree>
    <p:extLst>
      <p:ext uri="{BB962C8B-B14F-4D97-AF65-F5344CB8AC3E}">
        <p14:creationId xmlns:p14="http://schemas.microsoft.com/office/powerpoint/2010/main" val="2866625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A7D3D23-1ECF-4AE7-807C-7118CA91AA2F}"/>
              </a:ext>
            </a:extLst>
          </p:cNvPr>
          <p:cNvCxnSpPr/>
          <p:nvPr/>
        </p:nvCxnSpPr>
        <p:spPr>
          <a:xfrm>
            <a:off x="6916289" y="1691194"/>
            <a:ext cx="715825"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B77F9B9E-5BA8-4C7F-8943-C8934B9122B7}"/>
              </a:ext>
            </a:extLst>
          </p:cNvPr>
          <p:cNvSpPr txBox="1"/>
          <p:nvPr/>
        </p:nvSpPr>
        <p:spPr>
          <a:xfrm>
            <a:off x="7676812" y="1514005"/>
            <a:ext cx="11483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Calibri" panose="020F0502020204030204"/>
                <a:ea typeface="+mn-ea"/>
                <a:cs typeface="+mn-cs"/>
              </a:rPr>
              <a:t>m, M, n</a:t>
            </a:r>
          </a:p>
        </p:txBody>
      </p:sp>
      <p:sp>
        <p:nvSpPr>
          <p:cNvPr id="14" name="Arrow: Bent 13">
            <a:extLst>
              <a:ext uri="{FF2B5EF4-FFF2-40B4-BE49-F238E27FC236}">
                <a16:creationId xmlns:a16="http://schemas.microsoft.com/office/drawing/2014/main" id="{BAD8F8AE-5908-4F1E-9B66-5DBB183FE214}"/>
              </a:ext>
            </a:extLst>
          </p:cNvPr>
          <p:cNvSpPr/>
          <p:nvPr/>
        </p:nvSpPr>
        <p:spPr>
          <a:xfrm rot="10800000">
            <a:off x="6846737" y="1935612"/>
            <a:ext cx="1361620" cy="369325"/>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163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4C189-3B7F-4A14-9059-545A53DC18F0}"/>
              </a:ext>
            </a:extLst>
          </p:cNvPr>
          <p:cNvSpPr>
            <a:spLocks noGrp="1"/>
          </p:cNvSpPr>
          <p:nvPr>
            <p:ph type="title"/>
          </p:nvPr>
        </p:nvSpPr>
        <p:spPr>
          <a:xfrm>
            <a:off x="299777" y="270330"/>
            <a:ext cx="10515600" cy="1325563"/>
          </a:xfrm>
        </p:spPr>
        <p:txBody>
          <a:bodyPr/>
          <a:lstStyle/>
          <a:p>
            <a:r>
              <a:rPr lang="en-US" b="1" dirty="0">
                <a:solidFill>
                  <a:schemeClr val="bg1"/>
                </a:solidFill>
              </a:rPr>
              <a:t>ddRAD sequencing</a:t>
            </a:r>
          </a:p>
        </p:txBody>
      </p:sp>
      <p:sp>
        <p:nvSpPr>
          <p:cNvPr id="13" name="CuadroTexto 12">
            <a:extLst>
              <a:ext uri="{FF2B5EF4-FFF2-40B4-BE49-F238E27FC236}">
                <a16:creationId xmlns:a16="http://schemas.microsoft.com/office/drawing/2014/main" id="{145178D0-16FB-421E-BF4A-357C083C3CF7}"/>
              </a:ext>
            </a:extLst>
          </p:cNvPr>
          <p:cNvSpPr txBox="1"/>
          <p:nvPr/>
        </p:nvSpPr>
        <p:spPr>
          <a:xfrm>
            <a:off x="6772275" y="364210"/>
            <a:ext cx="611804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Rochette, Rivera-Col</a:t>
            </a:r>
            <a:r>
              <a:rPr kumimoji="0" lang="es-ES" sz="1800" b="1" i="0" u="none" strike="noStrike" kern="1200" cap="none" spc="0" normalizeH="0" baseline="0" noProof="0" dirty="0" err="1">
                <a:ln>
                  <a:noFill/>
                </a:ln>
                <a:solidFill>
                  <a:prstClr val="white"/>
                </a:solidFill>
                <a:effectLst/>
                <a:uLnTx/>
                <a:uFillTx/>
                <a:latin typeface="Calibri" panose="020F0502020204030204"/>
                <a:ea typeface="+mn-ea"/>
                <a:cs typeface="+mn-cs"/>
              </a:rPr>
              <a:t>ón</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 &amp; </a:t>
            </a:r>
            <a:r>
              <a:rPr kumimoji="0" lang="en-US" sz="1800" b="1" i="0" u="none" strike="noStrike" kern="1200" cap="none" spc="0" normalizeH="0" baseline="0" noProof="0" dirty="0" err="1">
                <a:ln>
                  <a:noFill/>
                </a:ln>
                <a:solidFill>
                  <a:prstClr val="white"/>
                </a:solidFill>
                <a:effectLst/>
                <a:uLnTx/>
                <a:uFillTx/>
                <a:latin typeface="Calibri" panose="020F0502020204030204"/>
                <a:ea typeface="+mn-ea"/>
                <a:cs typeface="+mn-cs"/>
              </a:rPr>
              <a:t>Catchen</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 2019 - Mol. Ecology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uadroTexto 13">
            <a:extLst>
              <a:ext uri="{FF2B5EF4-FFF2-40B4-BE49-F238E27FC236}">
                <a16:creationId xmlns:a16="http://schemas.microsoft.com/office/drawing/2014/main" id="{159B5448-15BC-483E-93D6-D360A30FD7C1}"/>
              </a:ext>
            </a:extLst>
          </p:cNvPr>
          <p:cNvSpPr txBox="1"/>
          <p:nvPr/>
        </p:nvSpPr>
        <p:spPr>
          <a:xfrm>
            <a:off x="566153" y="1595893"/>
            <a:ext cx="2948324" cy="584775"/>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uLnTx/>
                <a:uFillTx/>
                <a:latin typeface="Calibri" panose="020F0502020204030204"/>
                <a:ea typeface="+mn-ea"/>
                <a:cs typeface="+mn-cs"/>
              </a:rPr>
              <a:t>ddRADseq</a:t>
            </a: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 Data</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Arrow: Bent 15">
            <a:extLst>
              <a:ext uri="{FF2B5EF4-FFF2-40B4-BE49-F238E27FC236}">
                <a16:creationId xmlns:a16="http://schemas.microsoft.com/office/drawing/2014/main" id="{9715613C-64CE-4BA6-8F5F-612158F640C4}"/>
              </a:ext>
            </a:extLst>
          </p:cNvPr>
          <p:cNvSpPr/>
          <p:nvPr/>
        </p:nvSpPr>
        <p:spPr>
          <a:xfrm rot="10800000" flipH="1">
            <a:off x="668384" y="2294050"/>
            <a:ext cx="852618" cy="1045029"/>
          </a:xfrm>
          <a:prstGeom prst="ben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CuadroTexto 13">
            <a:extLst>
              <a:ext uri="{FF2B5EF4-FFF2-40B4-BE49-F238E27FC236}">
                <a16:creationId xmlns:a16="http://schemas.microsoft.com/office/drawing/2014/main" id="{6F5EFCB6-C1FA-4F33-AA70-16FA6C49DB84}"/>
              </a:ext>
            </a:extLst>
          </p:cNvPr>
          <p:cNvSpPr txBox="1"/>
          <p:nvPr/>
        </p:nvSpPr>
        <p:spPr>
          <a:xfrm>
            <a:off x="1632953" y="2518683"/>
            <a:ext cx="2190110" cy="1077218"/>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HPC cluster (EVE) - UFZ</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CuadroTexto 13">
            <a:extLst>
              <a:ext uri="{FF2B5EF4-FFF2-40B4-BE49-F238E27FC236}">
                <a16:creationId xmlns:a16="http://schemas.microsoft.com/office/drawing/2014/main" id="{D6A5B181-0051-4553-BF3E-5BBDBAE367EE}"/>
              </a:ext>
            </a:extLst>
          </p:cNvPr>
          <p:cNvSpPr txBox="1"/>
          <p:nvPr/>
        </p:nvSpPr>
        <p:spPr>
          <a:xfrm>
            <a:off x="3823063" y="2764904"/>
            <a:ext cx="2390407" cy="584775"/>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Stacks v2.61</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CuadroTexto 13">
            <a:extLst>
              <a:ext uri="{FF2B5EF4-FFF2-40B4-BE49-F238E27FC236}">
                <a16:creationId xmlns:a16="http://schemas.microsoft.com/office/drawing/2014/main" id="{CA87017A-0671-4AB3-9737-EE45D3288851}"/>
              </a:ext>
            </a:extLst>
          </p:cNvPr>
          <p:cNvSpPr txBox="1"/>
          <p:nvPr/>
        </p:nvSpPr>
        <p:spPr>
          <a:xfrm>
            <a:off x="6604002" y="1336693"/>
            <a:ext cx="2631440" cy="523220"/>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p</a:t>
            </a: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rocess_radtags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CuadroTexto 13">
            <a:extLst>
              <a:ext uri="{FF2B5EF4-FFF2-40B4-BE49-F238E27FC236}">
                <a16:creationId xmlns:a16="http://schemas.microsoft.com/office/drawing/2014/main" id="{CE2C90AB-CFA6-428B-ABFD-407C959136BB}"/>
              </a:ext>
            </a:extLst>
          </p:cNvPr>
          <p:cNvSpPr txBox="1"/>
          <p:nvPr/>
        </p:nvSpPr>
        <p:spPr>
          <a:xfrm>
            <a:off x="6604002" y="2032440"/>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ustacks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CuadroTexto 13">
            <a:extLst>
              <a:ext uri="{FF2B5EF4-FFF2-40B4-BE49-F238E27FC236}">
                <a16:creationId xmlns:a16="http://schemas.microsoft.com/office/drawing/2014/main" id="{8C2C654E-D1E5-49EE-8C4D-E09126B50BC5}"/>
              </a:ext>
            </a:extLst>
          </p:cNvPr>
          <p:cNvSpPr txBox="1"/>
          <p:nvPr/>
        </p:nvSpPr>
        <p:spPr>
          <a:xfrm>
            <a:off x="6604002" y="2728187"/>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cstacks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CuadroTexto 13">
            <a:extLst>
              <a:ext uri="{FF2B5EF4-FFF2-40B4-BE49-F238E27FC236}">
                <a16:creationId xmlns:a16="http://schemas.microsoft.com/office/drawing/2014/main" id="{BF545EC1-7C0E-43AE-A5FE-F99A7E5E042B}"/>
              </a:ext>
            </a:extLst>
          </p:cNvPr>
          <p:cNvSpPr txBox="1"/>
          <p:nvPr/>
        </p:nvSpPr>
        <p:spPr>
          <a:xfrm>
            <a:off x="6604002" y="3423934"/>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sstacks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CuadroTexto 13">
            <a:extLst>
              <a:ext uri="{FF2B5EF4-FFF2-40B4-BE49-F238E27FC236}">
                <a16:creationId xmlns:a16="http://schemas.microsoft.com/office/drawing/2014/main" id="{99A7D0BC-1BA4-4496-970B-2DB6AFCF1B6B}"/>
              </a:ext>
            </a:extLst>
          </p:cNvPr>
          <p:cNvSpPr txBox="1"/>
          <p:nvPr/>
        </p:nvSpPr>
        <p:spPr>
          <a:xfrm>
            <a:off x="6604003" y="4901871"/>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gstacks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CuadroTexto 13">
            <a:extLst>
              <a:ext uri="{FF2B5EF4-FFF2-40B4-BE49-F238E27FC236}">
                <a16:creationId xmlns:a16="http://schemas.microsoft.com/office/drawing/2014/main" id="{BDF84AD2-25AD-4683-81E0-CC9F50120D51}"/>
              </a:ext>
            </a:extLst>
          </p:cNvPr>
          <p:cNvSpPr txBox="1"/>
          <p:nvPr/>
        </p:nvSpPr>
        <p:spPr>
          <a:xfrm>
            <a:off x="6604003" y="5592632"/>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populations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Arrow: Bent 24">
            <a:extLst>
              <a:ext uri="{FF2B5EF4-FFF2-40B4-BE49-F238E27FC236}">
                <a16:creationId xmlns:a16="http://schemas.microsoft.com/office/drawing/2014/main" id="{22A50B5E-C628-4851-94BB-C30C15E2CA20}"/>
              </a:ext>
            </a:extLst>
          </p:cNvPr>
          <p:cNvSpPr/>
          <p:nvPr/>
        </p:nvSpPr>
        <p:spPr>
          <a:xfrm>
            <a:off x="4716101" y="1365765"/>
            <a:ext cx="1743796" cy="1189895"/>
          </a:xfrm>
          <a:prstGeom prst="bentArrow">
            <a:avLst>
              <a:gd name="adj1" fmla="val 19877"/>
              <a:gd name="adj2" fmla="val 22438"/>
              <a:gd name="adj3" fmla="val 26464"/>
              <a:gd name="adj4" fmla="val 45214"/>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Arrow: Bent 25">
            <a:extLst>
              <a:ext uri="{FF2B5EF4-FFF2-40B4-BE49-F238E27FC236}">
                <a16:creationId xmlns:a16="http://schemas.microsoft.com/office/drawing/2014/main" id="{D8B4A813-2C49-492D-ABAF-DA941A52808D}"/>
              </a:ext>
            </a:extLst>
          </p:cNvPr>
          <p:cNvSpPr/>
          <p:nvPr/>
        </p:nvSpPr>
        <p:spPr>
          <a:xfrm rot="10800000">
            <a:off x="6213470" y="6271477"/>
            <a:ext cx="1642419" cy="356746"/>
          </a:xfrm>
          <a:prstGeom prst="bentArrow">
            <a:avLst>
              <a:gd name="adj1" fmla="val 51658"/>
              <a:gd name="adj2" fmla="val 50000"/>
              <a:gd name="adj3" fmla="val 50000"/>
              <a:gd name="adj4" fmla="val 45214"/>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CuadroTexto 13">
            <a:extLst>
              <a:ext uri="{FF2B5EF4-FFF2-40B4-BE49-F238E27FC236}">
                <a16:creationId xmlns:a16="http://schemas.microsoft.com/office/drawing/2014/main" id="{CA202606-677F-4FD2-9A66-75A98611C33E}"/>
              </a:ext>
            </a:extLst>
          </p:cNvPr>
          <p:cNvSpPr txBox="1"/>
          <p:nvPr/>
        </p:nvSpPr>
        <p:spPr>
          <a:xfrm>
            <a:off x="1094692" y="5492235"/>
            <a:ext cx="4963886" cy="1200329"/>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Output files for population structure analyses, phylogenetics, demographic history…</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ángulo 10">
            <a:extLst>
              <a:ext uri="{FF2B5EF4-FFF2-40B4-BE49-F238E27FC236}">
                <a16:creationId xmlns:a16="http://schemas.microsoft.com/office/drawing/2014/main" id="{61DCC4FF-1EF4-4FC2-AC87-4D7C01B13618}"/>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68F57344-063F-4CFF-B693-639385C4F407}"/>
              </a:ext>
            </a:extLst>
          </p:cNvPr>
          <p:cNvSpPr txBox="1"/>
          <p:nvPr/>
        </p:nvSpPr>
        <p:spPr>
          <a:xfrm>
            <a:off x="9235442" y="1467783"/>
            <a:ext cx="256222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Clean and demultiplex the data</a:t>
            </a:r>
          </a:p>
        </p:txBody>
      </p:sp>
      <p:sp>
        <p:nvSpPr>
          <p:cNvPr id="30" name="TextBox 29">
            <a:extLst>
              <a:ext uri="{FF2B5EF4-FFF2-40B4-BE49-F238E27FC236}">
                <a16:creationId xmlns:a16="http://schemas.microsoft.com/office/drawing/2014/main" id="{F8B9E608-152A-4523-B826-D72DF10123A1}"/>
              </a:ext>
            </a:extLst>
          </p:cNvPr>
          <p:cNvSpPr txBox="1"/>
          <p:nvPr/>
        </p:nvSpPr>
        <p:spPr>
          <a:xfrm>
            <a:off x="9235440" y="2128067"/>
            <a:ext cx="25622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Building loci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de novo </a:t>
            </a:r>
            <a:r>
              <a:rPr kumimoji="0" lang="en-US" sz="1400" b="0" u="none" strike="noStrike" kern="1200" cap="none" spc="0" normalizeH="0" baseline="0" noProof="0" dirty="0">
                <a:ln>
                  <a:noFill/>
                </a:ln>
                <a:solidFill>
                  <a:prstClr val="white"/>
                </a:solidFill>
                <a:effectLst/>
                <a:uLnTx/>
                <a:uFillTx/>
                <a:latin typeface="Calibri" panose="020F0502020204030204"/>
                <a:ea typeface="+mn-ea"/>
                <a:cs typeface="+mn-cs"/>
              </a:rPr>
              <a:t>for each sample</a:t>
            </a:r>
          </a:p>
        </p:txBody>
      </p:sp>
      <p:sp>
        <p:nvSpPr>
          <p:cNvPr id="31" name="TextBox 30">
            <a:extLst>
              <a:ext uri="{FF2B5EF4-FFF2-40B4-BE49-F238E27FC236}">
                <a16:creationId xmlns:a16="http://schemas.microsoft.com/office/drawing/2014/main" id="{A02A7B55-4CBA-4907-B88E-53796CAE82E7}"/>
              </a:ext>
            </a:extLst>
          </p:cNvPr>
          <p:cNvSpPr txBox="1"/>
          <p:nvPr/>
        </p:nvSpPr>
        <p:spPr>
          <a:xfrm>
            <a:off x="9235440" y="3446157"/>
            <a:ext cx="25622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Match each sample against the catalog</a:t>
            </a:r>
          </a:p>
        </p:txBody>
      </p:sp>
      <p:sp>
        <p:nvSpPr>
          <p:cNvPr id="32" name="TextBox 31">
            <a:extLst>
              <a:ext uri="{FF2B5EF4-FFF2-40B4-BE49-F238E27FC236}">
                <a16:creationId xmlns:a16="http://schemas.microsoft.com/office/drawing/2014/main" id="{03E6881D-AD1D-47B3-8A75-09E6EBE83862}"/>
              </a:ext>
            </a:extLst>
          </p:cNvPr>
          <p:cNvSpPr txBox="1"/>
          <p:nvPr/>
        </p:nvSpPr>
        <p:spPr>
          <a:xfrm>
            <a:off x="9235439" y="4794149"/>
            <a:ext cx="2739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alibri" panose="020F0502020204030204"/>
              </a:rPr>
              <a:t>A contig is assembled from pair-end reads and overlapped with the single-end locus. SNP calling</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AD2261B7-68C7-4E33-89D7-02F658A9D41E}"/>
              </a:ext>
            </a:extLst>
          </p:cNvPr>
          <p:cNvSpPr txBox="1"/>
          <p:nvPr/>
        </p:nvSpPr>
        <p:spPr>
          <a:xfrm>
            <a:off x="9230698" y="5484910"/>
            <a:ext cx="2562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Population level statistics and output in different formats. Possibility for further filtering</a:t>
            </a:r>
          </a:p>
        </p:txBody>
      </p:sp>
      <p:sp>
        <p:nvSpPr>
          <p:cNvPr id="34" name="TextBox 33">
            <a:extLst>
              <a:ext uri="{FF2B5EF4-FFF2-40B4-BE49-F238E27FC236}">
                <a16:creationId xmlns:a16="http://schemas.microsoft.com/office/drawing/2014/main" id="{E4158097-E3B6-45CF-87BE-85FA5566E785}"/>
              </a:ext>
            </a:extLst>
          </p:cNvPr>
          <p:cNvSpPr txBox="1"/>
          <p:nvPr/>
        </p:nvSpPr>
        <p:spPr>
          <a:xfrm>
            <a:off x="9235443" y="2620925"/>
            <a:ext cx="2562225" cy="738664"/>
          </a:xfrm>
          <a:prstGeom prst="rect">
            <a:avLst/>
          </a:prstGeom>
          <a:noFill/>
        </p:spPr>
        <p:txBody>
          <a:bodyPr wrap="square" rtlCol="0">
            <a:spAutoFit/>
          </a:bodyPr>
          <a:lstStyle/>
          <a:p>
            <a:pPr lvl="0"/>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Creates a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catalog</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of all loci across the populations </a:t>
            </a:r>
            <a:r>
              <a:rPr lang="en-US" sz="1400" dirty="0">
                <a:solidFill>
                  <a:prstClr val="white"/>
                </a:solidFill>
                <a:latin typeface="Calibri" panose="020F0502020204030204"/>
              </a:rPr>
              <a:t>according to sequence similarity</a:t>
            </a:r>
          </a:p>
        </p:txBody>
      </p:sp>
      <p:sp>
        <p:nvSpPr>
          <p:cNvPr id="35" name="CuadroTexto 13">
            <a:extLst>
              <a:ext uri="{FF2B5EF4-FFF2-40B4-BE49-F238E27FC236}">
                <a16:creationId xmlns:a16="http://schemas.microsoft.com/office/drawing/2014/main" id="{77A5D290-0B47-491F-9DE5-7B04599BBA86}"/>
              </a:ext>
            </a:extLst>
          </p:cNvPr>
          <p:cNvSpPr txBox="1"/>
          <p:nvPr/>
        </p:nvSpPr>
        <p:spPr>
          <a:xfrm>
            <a:off x="6604000" y="4164127"/>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tsv2bam</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90152F9D-CD08-4E80-A09C-7BCA85BB7F3C}"/>
              </a:ext>
            </a:extLst>
          </p:cNvPr>
          <p:cNvSpPr txBox="1"/>
          <p:nvPr/>
        </p:nvSpPr>
        <p:spPr>
          <a:xfrm>
            <a:off x="9235439" y="4055945"/>
            <a:ext cx="2739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alibri" panose="020F0502020204030204"/>
              </a:rPr>
              <a:t>Transpose the data to be organized by RAD locus. Paired-end reads are fetched and stored for later use</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36DECC9-8324-41AC-B285-41B3FA57E1B2}"/>
              </a:ext>
            </a:extLst>
          </p:cNvPr>
          <p:cNvSpPr/>
          <p:nvPr/>
        </p:nvSpPr>
        <p:spPr>
          <a:xfrm>
            <a:off x="6459897" y="1922045"/>
            <a:ext cx="5541603" cy="434943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no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BE3BF6C-5009-4C9B-B53E-6889357E64B1}"/>
              </a:ext>
            </a:extLst>
          </p:cNvPr>
          <p:cNvSpPr txBox="1"/>
          <p:nvPr/>
        </p:nvSpPr>
        <p:spPr>
          <a:xfrm>
            <a:off x="9639548" y="6334276"/>
            <a:ext cx="26479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denovo_map.pl</a:t>
            </a:r>
          </a:p>
        </p:txBody>
      </p:sp>
    </p:spTree>
    <p:extLst>
      <p:ext uri="{BB962C8B-B14F-4D97-AF65-F5344CB8AC3E}">
        <p14:creationId xmlns:p14="http://schemas.microsoft.com/office/powerpoint/2010/main" val="439638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A7D3D23-1ECF-4AE7-807C-7118CA91AA2F}"/>
              </a:ext>
            </a:extLst>
          </p:cNvPr>
          <p:cNvCxnSpPr/>
          <p:nvPr/>
        </p:nvCxnSpPr>
        <p:spPr>
          <a:xfrm>
            <a:off x="6916289" y="1691194"/>
            <a:ext cx="715825"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B77F9B9E-5BA8-4C7F-8943-C8934B9122B7}"/>
              </a:ext>
            </a:extLst>
          </p:cNvPr>
          <p:cNvSpPr txBox="1"/>
          <p:nvPr/>
        </p:nvSpPr>
        <p:spPr>
          <a:xfrm>
            <a:off x="7676812" y="1514005"/>
            <a:ext cx="11483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Calibri" panose="020F0502020204030204"/>
                <a:ea typeface="+mn-ea"/>
                <a:cs typeface="+mn-cs"/>
              </a:rPr>
              <a:t>m, M, n</a:t>
            </a:r>
          </a:p>
        </p:txBody>
      </p:sp>
      <p:sp>
        <p:nvSpPr>
          <p:cNvPr id="14" name="Arrow: Bent 13">
            <a:extLst>
              <a:ext uri="{FF2B5EF4-FFF2-40B4-BE49-F238E27FC236}">
                <a16:creationId xmlns:a16="http://schemas.microsoft.com/office/drawing/2014/main" id="{BAD8F8AE-5908-4F1E-9B66-5DBB183FE214}"/>
              </a:ext>
            </a:extLst>
          </p:cNvPr>
          <p:cNvSpPr/>
          <p:nvPr/>
        </p:nvSpPr>
        <p:spPr>
          <a:xfrm rot="10800000">
            <a:off x="6846737" y="1935612"/>
            <a:ext cx="1361620" cy="369325"/>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4529BD1-9A87-4C45-96DC-91D3AF54A4E9}"/>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9C0C621-6063-4690-A7F1-73948AA7B1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2CB2562-976D-4162-820B-D1A91365F58C}"/>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49F92DE-C863-430F-A1F4-315C151A7FEB}"/>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35B9D9FF-CE9B-4E16-AF27-50193510AC6D}"/>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20" name="Rectangle 19">
            <a:extLst>
              <a:ext uri="{FF2B5EF4-FFF2-40B4-BE49-F238E27FC236}">
                <a16:creationId xmlns:a16="http://schemas.microsoft.com/office/drawing/2014/main" id="{4B2562F6-DE46-4EFF-8D1A-22249717ABC4}"/>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 name="Straight Arrow Connector 20">
            <a:extLst>
              <a:ext uri="{FF2B5EF4-FFF2-40B4-BE49-F238E27FC236}">
                <a16:creationId xmlns:a16="http://schemas.microsoft.com/office/drawing/2014/main" id="{629072BD-C6DC-439F-B6B8-90C0A09D4432}"/>
              </a:ext>
            </a:extLst>
          </p:cNvPr>
          <p:cNvCxnSpPr>
            <a:cxnSpLocks/>
            <a:stCxn id="16" idx="3"/>
            <a:endCxn id="17"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269AE6-28A0-44F0-8AE4-5795952E81D3}"/>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EC1042E-3505-4F0B-8186-8001F3A2687D}"/>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761468-9D2C-497E-8F4D-08ECDB3D723B}"/>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065E5FB-CC4D-4043-BD20-395411BEC2E9}"/>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26" name="Straight Arrow Connector 25">
            <a:extLst>
              <a:ext uri="{FF2B5EF4-FFF2-40B4-BE49-F238E27FC236}">
                <a16:creationId xmlns:a16="http://schemas.microsoft.com/office/drawing/2014/main" id="{2BF0ACCA-3834-4762-AAC7-12A4A7D63988}"/>
              </a:ext>
            </a:extLst>
          </p:cNvPr>
          <p:cNvCxnSpPr>
            <a:cxnSpLocks/>
            <a:endCxn id="15"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995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4C189-3B7F-4A14-9059-545A53DC18F0}"/>
              </a:ext>
            </a:extLst>
          </p:cNvPr>
          <p:cNvSpPr>
            <a:spLocks noGrp="1"/>
          </p:cNvSpPr>
          <p:nvPr>
            <p:ph type="title"/>
          </p:nvPr>
        </p:nvSpPr>
        <p:spPr>
          <a:xfrm>
            <a:off x="299777" y="270330"/>
            <a:ext cx="10515600" cy="1325563"/>
          </a:xfrm>
        </p:spPr>
        <p:txBody>
          <a:bodyPr/>
          <a:lstStyle/>
          <a:p>
            <a:r>
              <a:rPr lang="en-US" b="1" dirty="0">
                <a:solidFill>
                  <a:schemeClr val="bg1"/>
                </a:solidFill>
              </a:rPr>
              <a:t>ddRAD sequencing</a:t>
            </a:r>
          </a:p>
        </p:txBody>
      </p:sp>
      <p:sp>
        <p:nvSpPr>
          <p:cNvPr id="13" name="CuadroTexto 12">
            <a:extLst>
              <a:ext uri="{FF2B5EF4-FFF2-40B4-BE49-F238E27FC236}">
                <a16:creationId xmlns:a16="http://schemas.microsoft.com/office/drawing/2014/main" id="{145178D0-16FB-421E-BF4A-357C083C3CF7}"/>
              </a:ext>
            </a:extLst>
          </p:cNvPr>
          <p:cNvSpPr txBox="1"/>
          <p:nvPr/>
        </p:nvSpPr>
        <p:spPr>
          <a:xfrm>
            <a:off x="6772275" y="364210"/>
            <a:ext cx="611804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Rochette, Rivera-Col</a:t>
            </a:r>
            <a:r>
              <a:rPr kumimoji="0" lang="es-ES" sz="1800" b="1" i="0" u="none" strike="noStrike" kern="1200" cap="none" spc="0" normalizeH="0" baseline="0" noProof="0" dirty="0" err="1">
                <a:ln>
                  <a:noFill/>
                </a:ln>
                <a:solidFill>
                  <a:prstClr val="white"/>
                </a:solidFill>
                <a:effectLst/>
                <a:uLnTx/>
                <a:uFillTx/>
                <a:latin typeface="Calibri" panose="020F0502020204030204"/>
                <a:ea typeface="+mn-ea"/>
                <a:cs typeface="+mn-cs"/>
              </a:rPr>
              <a:t>ón</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 &amp; </a:t>
            </a:r>
            <a:r>
              <a:rPr kumimoji="0" lang="en-US" sz="1800" b="1" i="0" u="none" strike="noStrike" kern="1200" cap="none" spc="0" normalizeH="0" baseline="0" noProof="0" dirty="0" err="1">
                <a:ln>
                  <a:noFill/>
                </a:ln>
                <a:solidFill>
                  <a:prstClr val="white"/>
                </a:solidFill>
                <a:effectLst/>
                <a:uLnTx/>
                <a:uFillTx/>
                <a:latin typeface="Calibri" panose="020F0502020204030204"/>
                <a:ea typeface="+mn-ea"/>
                <a:cs typeface="+mn-cs"/>
              </a:rPr>
              <a:t>Catchen</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 2019 - Mol. Ecology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uadroTexto 13">
            <a:extLst>
              <a:ext uri="{FF2B5EF4-FFF2-40B4-BE49-F238E27FC236}">
                <a16:creationId xmlns:a16="http://schemas.microsoft.com/office/drawing/2014/main" id="{159B5448-15BC-483E-93D6-D360A30FD7C1}"/>
              </a:ext>
            </a:extLst>
          </p:cNvPr>
          <p:cNvSpPr txBox="1"/>
          <p:nvPr/>
        </p:nvSpPr>
        <p:spPr>
          <a:xfrm>
            <a:off x="566153" y="1595893"/>
            <a:ext cx="2948324" cy="584775"/>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prstClr val="white"/>
                </a:solidFill>
                <a:effectLst/>
                <a:uLnTx/>
                <a:uFillTx/>
                <a:latin typeface="Calibri" panose="020F0502020204030204"/>
                <a:ea typeface="+mn-ea"/>
                <a:cs typeface="+mn-cs"/>
              </a:rPr>
              <a:t>ddRADseq</a:t>
            </a: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 Data</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Arrow: Bent 15">
            <a:extLst>
              <a:ext uri="{FF2B5EF4-FFF2-40B4-BE49-F238E27FC236}">
                <a16:creationId xmlns:a16="http://schemas.microsoft.com/office/drawing/2014/main" id="{9715613C-64CE-4BA6-8F5F-612158F640C4}"/>
              </a:ext>
            </a:extLst>
          </p:cNvPr>
          <p:cNvSpPr/>
          <p:nvPr/>
        </p:nvSpPr>
        <p:spPr>
          <a:xfrm rot="10800000" flipH="1">
            <a:off x="668384" y="2294050"/>
            <a:ext cx="852618" cy="1045029"/>
          </a:xfrm>
          <a:prstGeom prst="ben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CuadroTexto 13">
            <a:extLst>
              <a:ext uri="{FF2B5EF4-FFF2-40B4-BE49-F238E27FC236}">
                <a16:creationId xmlns:a16="http://schemas.microsoft.com/office/drawing/2014/main" id="{6F5EFCB6-C1FA-4F33-AA70-16FA6C49DB84}"/>
              </a:ext>
            </a:extLst>
          </p:cNvPr>
          <p:cNvSpPr txBox="1"/>
          <p:nvPr/>
        </p:nvSpPr>
        <p:spPr>
          <a:xfrm>
            <a:off x="1632953" y="2518683"/>
            <a:ext cx="2190110" cy="1077218"/>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HPC cluster (EVE) - UFZ</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CuadroTexto 13">
            <a:extLst>
              <a:ext uri="{FF2B5EF4-FFF2-40B4-BE49-F238E27FC236}">
                <a16:creationId xmlns:a16="http://schemas.microsoft.com/office/drawing/2014/main" id="{D6A5B181-0051-4553-BF3E-5BBDBAE367EE}"/>
              </a:ext>
            </a:extLst>
          </p:cNvPr>
          <p:cNvSpPr txBox="1"/>
          <p:nvPr/>
        </p:nvSpPr>
        <p:spPr>
          <a:xfrm>
            <a:off x="3823063" y="2764904"/>
            <a:ext cx="2390407" cy="584775"/>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Stacks v2.61</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CuadroTexto 13">
            <a:extLst>
              <a:ext uri="{FF2B5EF4-FFF2-40B4-BE49-F238E27FC236}">
                <a16:creationId xmlns:a16="http://schemas.microsoft.com/office/drawing/2014/main" id="{CA87017A-0671-4AB3-9737-EE45D3288851}"/>
              </a:ext>
            </a:extLst>
          </p:cNvPr>
          <p:cNvSpPr txBox="1"/>
          <p:nvPr/>
        </p:nvSpPr>
        <p:spPr>
          <a:xfrm>
            <a:off x="6604002" y="1336693"/>
            <a:ext cx="2631440" cy="523220"/>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p</a:t>
            </a: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rocess_radtags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CuadroTexto 13">
            <a:extLst>
              <a:ext uri="{FF2B5EF4-FFF2-40B4-BE49-F238E27FC236}">
                <a16:creationId xmlns:a16="http://schemas.microsoft.com/office/drawing/2014/main" id="{CE2C90AB-CFA6-428B-ABFD-407C959136BB}"/>
              </a:ext>
            </a:extLst>
          </p:cNvPr>
          <p:cNvSpPr txBox="1"/>
          <p:nvPr/>
        </p:nvSpPr>
        <p:spPr>
          <a:xfrm>
            <a:off x="6604002" y="2032440"/>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ustacks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CuadroTexto 13">
            <a:extLst>
              <a:ext uri="{FF2B5EF4-FFF2-40B4-BE49-F238E27FC236}">
                <a16:creationId xmlns:a16="http://schemas.microsoft.com/office/drawing/2014/main" id="{8C2C654E-D1E5-49EE-8C4D-E09126B50BC5}"/>
              </a:ext>
            </a:extLst>
          </p:cNvPr>
          <p:cNvSpPr txBox="1"/>
          <p:nvPr/>
        </p:nvSpPr>
        <p:spPr>
          <a:xfrm>
            <a:off x="6604002" y="2728187"/>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cstacks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CuadroTexto 13">
            <a:extLst>
              <a:ext uri="{FF2B5EF4-FFF2-40B4-BE49-F238E27FC236}">
                <a16:creationId xmlns:a16="http://schemas.microsoft.com/office/drawing/2014/main" id="{BF545EC1-7C0E-43AE-A5FE-F99A7E5E042B}"/>
              </a:ext>
            </a:extLst>
          </p:cNvPr>
          <p:cNvSpPr txBox="1"/>
          <p:nvPr/>
        </p:nvSpPr>
        <p:spPr>
          <a:xfrm>
            <a:off x="6604002" y="3423934"/>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sstacks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CuadroTexto 13">
            <a:extLst>
              <a:ext uri="{FF2B5EF4-FFF2-40B4-BE49-F238E27FC236}">
                <a16:creationId xmlns:a16="http://schemas.microsoft.com/office/drawing/2014/main" id="{99A7D0BC-1BA4-4496-970B-2DB6AFCF1B6B}"/>
              </a:ext>
            </a:extLst>
          </p:cNvPr>
          <p:cNvSpPr txBox="1"/>
          <p:nvPr/>
        </p:nvSpPr>
        <p:spPr>
          <a:xfrm>
            <a:off x="6604003" y="4901871"/>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white"/>
                </a:solidFill>
                <a:effectLst/>
                <a:uLnTx/>
                <a:uFillTx/>
                <a:latin typeface="Calibri" panose="020F0502020204030204"/>
                <a:ea typeface="+mn-ea"/>
                <a:cs typeface="+mn-cs"/>
              </a:rPr>
              <a:t>gstacks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CuadroTexto 13">
            <a:extLst>
              <a:ext uri="{FF2B5EF4-FFF2-40B4-BE49-F238E27FC236}">
                <a16:creationId xmlns:a16="http://schemas.microsoft.com/office/drawing/2014/main" id="{BDF84AD2-25AD-4683-81E0-CC9F50120D51}"/>
              </a:ext>
            </a:extLst>
          </p:cNvPr>
          <p:cNvSpPr txBox="1"/>
          <p:nvPr/>
        </p:nvSpPr>
        <p:spPr>
          <a:xfrm>
            <a:off x="6604003" y="5592632"/>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populations</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Arrow: Bent 24">
            <a:extLst>
              <a:ext uri="{FF2B5EF4-FFF2-40B4-BE49-F238E27FC236}">
                <a16:creationId xmlns:a16="http://schemas.microsoft.com/office/drawing/2014/main" id="{22A50B5E-C628-4851-94BB-C30C15E2CA20}"/>
              </a:ext>
            </a:extLst>
          </p:cNvPr>
          <p:cNvSpPr/>
          <p:nvPr/>
        </p:nvSpPr>
        <p:spPr>
          <a:xfrm>
            <a:off x="4716101" y="1365765"/>
            <a:ext cx="1743796" cy="1189895"/>
          </a:xfrm>
          <a:prstGeom prst="bentArrow">
            <a:avLst>
              <a:gd name="adj1" fmla="val 19877"/>
              <a:gd name="adj2" fmla="val 22438"/>
              <a:gd name="adj3" fmla="val 26464"/>
              <a:gd name="adj4" fmla="val 45214"/>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Arrow: Bent 25">
            <a:extLst>
              <a:ext uri="{FF2B5EF4-FFF2-40B4-BE49-F238E27FC236}">
                <a16:creationId xmlns:a16="http://schemas.microsoft.com/office/drawing/2014/main" id="{D8B4A813-2C49-492D-ABAF-DA941A52808D}"/>
              </a:ext>
            </a:extLst>
          </p:cNvPr>
          <p:cNvSpPr/>
          <p:nvPr/>
        </p:nvSpPr>
        <p:spPr>
          <a:xfrm rot="10800000">
            <a:off x="6213470" y="6271477"/>
            <a:ext cx="1642419" cy="356746"/>
          </a:xfrm>
          <a:prstGeom prst="bentArrow">
            <a:avLst>
              <a:gd name="adj1" fmla="val 51658"/>
              <a:gd name="adj2" fmla="val 50000"/>
              <a:gd name="adj3" fmla="val 50000"/>
              <a:gd name="adj4" fmla="val 45214"/>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CuadroTexto 13">
            <a:extLst>
              <a:ext uri="{FF2B5EF4-FFF2-40B4-BE49-F238E27FC236}">
                <a16:creationId xmlns:a16="http://schemas.microsoft.com/office/drawing/2014/main" id="{CA202606-677F-4FD2-9A66-75A98611C33E}"/>
              </a:ext>
            </a:extLst>
          </p:cNvPr>
          <p:cNvSpPr txBox="1"/>
          <p:nvPr/>
        </p:nvSpPr>
        <p:spPr>
          <a:xfrm>
            <a:off x="1094692" y="5492235"/>
            <a:ext cx="4963886" cy="1200329"/>
          </a:xfrm>
          <a:prstGeom prst="rect">
            <a:avLst/>
          </a:prstGeom>
          <a:noFill/>
          <a:ln w="19050">
            <a:solidFill>
              <a:schemeClr val="accent4">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Output files for population structure analyses, phylogenetics, demographic history…</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ángulo 10">
            <a:extLst>
              <a:ext uri="{FF2B5EF4-FFF2-40B4-BE49-F238E27FC236}">
                <a16:creationId xmlns:a16="http://schemas.microsoft.com/office/drawing/2014/main" id="{61DCC4FF-1EF4-4FC2-AC87-4D7C01B13618}"/>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68F57344-063F-4CFF-B693-639385C4F407}"/>
              </a:ext>
            </a:extLst>
          </p:cNvPr>
          <p:cNvSpPr txBox="1"/>
          <p:nvPr/>
        </p:nvSpPr>
        <p:spPr>
          <a:xfrm>
            <a:off x="9235442" y="1467783"/>
            <a:ext cx="256222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Clean and demultiplex the data</a:t>
            </a:r>
          </a:p>
        </p:txBody>
      </p:sp>
      <p:sp>
        <p:nvSpPr>
          <p:cNvPr id="30" name="TextBox 29">
            <a:extLst>
              <a:ext uri="{FF2B5EF4-FFF2-40B4-BE49-F238E27FC236}">
                <a16:creationId xmlns:a16="http://schemas.microsoft.com/office/drawing/2014/main" id="{F8B9E608-152A-4523-B826-D72DF10123A1}"/>
              </a:ext>
            </a:extLst>
          </p:cNvPr>
          <p:cNvSpPr txBox="1"/>
          <p:nvPr/>
        </p:nvSpPr>
        <p:spPr>
          <a:xfrm>
            <a:off x="9235440" y="2128067"/>
            <a:ext cx="25622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Building loci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de novo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for each sample</a:t>
            </a:r>
          </a:p>
        </p:txBody>
      </p:sp>
      <p:sp>
        <p:nvSpPr>
          <p:cNvPr id="31" name="TextBox 30">
            <a:extLst>
              <a:ext uri="{FF2B5EF4-FFF2-40B4-BE49-F238E27FC236}">
                <a16:creationId xmlns:a16="http://schemas.microsoft.com/office/drawing/2014/main" id="{A02A7B55-4CBA-4907-B88E-53796CAE82E7}"/>
              </a:ext>
            </a:extLst>
          </p:cNvPr>
          <p:cNvSpPr txBox="1"/>
          <p:nvPr/>
        </p:nvSpPr>
        <p:spPr>
          <a:xfrm>
            <a:off x="9235440" y="3446157"/>
            <a:ext cx="25622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Match each sample against the catalog</a:t>
            </a:r>
          </a:p>
        </p:txBody>
      </p:sp>
      <p:sp>
        <p:nvSpPr>
          <p:cNvPr id="33" name="TextBox 32">
            <a:extLst>
              <a:ext uri="{FF2B5EF4-FFF2-40B4-BE49-F238E27FC236}">
                <a16:creationId xmlns:a16="http://schemas.microsoft.com/office/drawing/2014/main" id="{AD2261B7-68C7-4E33-89D7-02F658A9D41E}"/>
              </a:ext>
            </a:extLst>
          </p:cNvPr>
          <p:cNvSpPr txBox="1"/>
          <p:nvPr/>
        </p:nvSpPr>
        <p:spPr>
          <a:xfrm>
            <a:off x="9235439" y="5484910"/>
            <a:ext cx="2562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Population level statistics and output in different formats. Possibility for further filtering</a:t>
            </a:r>
          </a:p>
        </p:txBody>
      </p:sp>
      <p:sp>
        <p:nvSpPr>
          <p:cNvPr id="35" name="CuadroTexto 13">
            <a:extLst>
              <a:ext uri="{FF2B5EF4-FFF2-40B4-BE49-F238E27FC236}">
                <a16:creationId xmlns:a16="http://schemas.microsoft.com/office/drawing/2014/main" id="{77A5D290-0B47-491F-9DE5-7B04599BBA86}"/>
              </a:ext>
            </a:extLst>
          </p:cNvPr>
          <p:cNvSpPr txBox="1"/>
          <p:nvPr/>
        </p:nvSpPr>
        <p:spPr>
          <a:xfrm>
            <a:off x="6604000" y="4164127"/>
            <a:ext cx="2631440" cy="523220"/>
          </a:xfrm>
          <a:prstGeom prst="rect">
            <a:avLst/>
          </a:prstGeom>
          <a:noFill/>
          <a:ln w="19050">
            <a:solidFill>
              <a:schemeClr val="accent4">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tsv2bam</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90152F9D-CD08-4E80-A09C-7BCA85BB7F3C}"/>
              </a:ext>
            </a:extLst>
          </p:cNvPr>
          <p:cNvSpPr txBox="1"/>
          <p:nvPr/>
        </p:nvSpPr>
        <p:spPr>
          <a:xfrm>
            <a:off x="9235439" y="4055945"/>
            <a:ext cx="2739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Transpose the data to be organized by RAD locus. Paired-end reads are fetched and stored for later use</a:t>
            </a:r>
          </a:p>
        </p:txBody>
      </p:sp>
      <p:sp>
        <p:nvSpPr>
          <p:cNvPr id="37" name="TextBox 36">
            <a:extLst>
              <a:ext uri="{FF2B5EF4-FFF2-40B4-BE49-F238E27FC236}">
                <a16:creationId xmlns:a16="http://schemas.microsoft.com/office/drawing/2014/main" id="{2740002F-21CA-49D8-A7B8-F30C63CC9594}"/>
              </a:ext>
            </a:extLst>
          </p:cNvPr>
          <p:cNvSpPr txBox="1"/>
          <p:nvPr/>
        </p:nvSpPr>
        <p:spPr>
          <a:xfrm>
            <a:off x="9235443" y="2627363"/>
            <a:ext cx="2562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Creates a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catalog</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of all loci across the populations according to sequence similarity</a:t>
            </a:r>
          </a:p>
        </p:txBody>
      </p:sp>
      <p:sp>
        <p:nvSpPr>
          <p:cNvPr id="38" name="TextBox 37">
            <a:extLst>
              <a:ext uri="{FF2B5EF4-FFF2-40B4-BE49-F238E27FC236}">
                <a16:creationId xmlns:a16="http://schemas.microsoft.com/office/drawing/2014/main" id="{91852D91-03AA-4338-A450-E68D480A4081}"/>
              </a:ext>
            </a:extLst>
          </p:cNvPr>
          <p:cNvSpPr txBox="1"/>
          <p:nvPr/>
        </p:nvSpPr>
        <p:spPr>
          <a:xfrm>
            <a:off x="9235439" y="4794149"/>
            <a:ext cx="273922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 contig is assembled from pair-end reads and overlapped with the single-end locus. SNP calling</a:t>
            </a:r>
          </a:p>
        </p:txBody>
      </p:sp>
    </p:spTree>
    <p:extLst>
      <p:ext uri="{BB962C8B-B14F-4D97-AF65-F5344CB8AC3E}">
        <p14:creationId xmlns:p14="http://schemas.microsoft.com/office/powerpoint/2010/main" val="916450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65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0" name="Rectángulo 10">
            <a:extLst>
              <a:ext uri="{FF2B5EF4-FFF2-40B4-BE49-F238E27FC236}">
                <a16:creationId xmlns:a16="http://schemas.microsoft.com/office/drawing/2014/main" id="{34BE4F40-423D-45B5-99B0-19DA29B42ACA}"/>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03_denovo_map_full</a:t>
            </a:r>
          </a:p>
        </p:txBody>
      </p:sp>
      <p:pic>
        <p:nvPicPr>
          <p:cNvPr id="3" name="Picture 2">
            <a:extLst>
              <a:ext uri="{FF2B5EF4-FFF2-40B4-BE49-F238E27FC236}">
                <a16:creationId xmlns:a16="http://schemas.microsoft.com/office/drawing/2014/main" id="{307E0738-601D-433C-AF8F-0AAD9237224E}"/>
              </a:ext>
            </a:extLst>
          </p:cNvPr>
          <p:cNvPicPr>
            <a:picLocks noChangeAspect="1"/>
          </p:cNvPicPr>
          <p:nvPr/>
        </p:nvPicPr>
        <p:blipFill>
          <a:blip r:embed="rId2"/>
          <a:stretch>
            <a:fillRect/>
          </a:stretch>
        </p:blipFill>
        <p:spPr>
          <a:xfrm>
            <a:off x="1557337" y="2743200"/>
            <a:ext cx="9077325" cy="1371600"/>
          </a:xfrm>
          <a:prstGeom prst="rect">
            <a:avLst/>
          </a:prstGeom>
        </p:spPr>
      </p:pic>
    </p:spTree>
    <p:extLst>
      <p:ext uri="{BB962C8B-B14F-4D97-AF65-F5344CB8AC3E}">
        <p14:creationId xmlns:p14="http://schemas.microsoft.com/office/powerpoint/2010/main" val="1455252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14B6ED5-4F11-48A6-9CD6-4C8C1C42754D}"/>
              </a:ext>
            </a:extLst>
          </p:cNvPr>
          <p:cNvSpPr/>
          <p:nvPr/>
        </p:nvSpPr>
        <p:spPr>
          <a:xfrm>
            <a:off x="6438143" y="3156578"/>
            <a:ext cx="92211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FFCC"/>
                </a:solidFill>
                <a:effectLst/>
                <a:uLnTx/>
                <a:uFillTx/>
                <a:latin typeface="Calibri" panose="020F0502020204030204" pitchFamily="34" charset="0"/>
                <a:ea typeface="Calibri" panose="020F0502020204030204" pitchFamily="34" charset="0"/>
                <a:cs typeface="+mn-cs"/>
              </a:rPr>
              <a:t>.</a:t>
            </a:r>
            <a:r>
              <a:rPr kumimoji="0" lang="en-US" sz="2000" b="0" i="0" u="none" strike="noStrike" kern="1200" cap="none" spc="0" normalizeH="0" baseline="0" noProof="0" dirty="0" err="1">
                <a:ln>
                  <a:noFill/>
                </a:ln>
                <a:solidFill>
                  <a:srgbClr val="00FFCC"/>
                </a:solidFill>
                <a:effectLst/>
                <a:uLnTx/>
                <a:uFillTx/>
                <a:latin typeface="Calibri" panose="020F0502020204030204" pitchFamily="34" charset="0"/>
                <a:ea typeface="Calibri" panose="020F0502020204030204" pitchFamily="34" charset="0"/>
                <a:cs typeface="+mn-cs"/>
              </a:rPr>
              <a:t>vcf</a:t>
            </a:r>
            <a:r>
              <a:rPr kumimoji="0" lang="en-US" sz="2000" b="0" i="0" u="none" strike="noStrike" kern="1200" cap="none" spc="0" normalizeH="0" baseline="0" noProof="0" dirty="0">
                <a:ln>
                  <a:noFill/>
                </a:ln>
                <a:solidFill>
                  <a:srgbClr val="00FFCC"/>
                </a:solidFill>
                <a:effectLst/>
                <a:uLnTx/>
                <a:uFillTx/>
                <a:latin typeface="Calibri" panose="020F0502020204030204" pitchFamily="34" charset="0"/>
                <a:ea typeface="Calibri" panose="020F0502020204030204" pitchFamily="34" charset="0"/>
                <a:cs typeface="+mn-cs"/>
              </a:rPr>
              <a:t> file</a:t>
            </a:r>
            <a:endParaRPr kumimoji="0" lang="en-US" sz="1800" b="0" i="0" u="none" strike="noStrike" kern="1200" cap="none" spc="0" normalizeH="0" baseline="0" noProof="0" dirty="0">
              <a:ln>
                <a:noFill/>
              </a:ln>
              <a:solidFill>
                <a:srgbClr val="00FFCC"/>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226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0BD39AA-34D2-42AD-ACD2-22BB7B8A751E}"/>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8D2261E3-CFD8-4AEF-AC60-234A4C0ED829}"/>
              </a:ext>
            </a:extLst>
          </p:cNvPr>
          <p:cNvCxnSpPr>
            <a:cxnSpLocks/>
            <a:endCxn id="27"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
            <a:extLst>
              <a:ext uri="{FF2B5EF4-FFF2-40B4-BE49-F238E27FC236}">
                <a16:creationId xmlns:a16="http://schemas.microsoft.com/office/drawing/2014/main" id="{C7B0D2B7-324A-44E2-89EC-237175F228A8}"/>
              </a:ext>
            </a:extLst>
          </p:cNvPr>
          <p:cNvSpPr/>
          <p:nvPr/>
        </p:nvSpPr>
        <p:spPr>
          <a:xfrm>
            <a:off x="6299289" y="3716337"/>
            <a:ext cx="191167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Data </a:t>
            </a:r>
            <a:r>
              <a:rPr kumimoji="0" lang="en-US" sz="20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exploration</a:t>
            </a: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36793557-8DD1-413D-8F6D-D5361927F8F7}"/>
              </a:ext>
            </a:extLst>
          </p:cNvPr>
          <p:cNvSpPr/>
          <p:nvPr/>
        </p:nvSpPr>
        <p:spPr>
          <a:xfrm>
            <a:off x="6438143" y="3156578"/>
            <a:ext cx="92211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FFCC"/>
                </a:solidFill>
                <a:effectLst/>
                <a:uLnTx/>
                <a:uFillTx/>
                <a:latin typeface="Calibri" panose="020F0502020204030204" pitchFamily="34" charset="0"/>
                <a:ea typeface="Calibri" panose="020F0502020204030204" pitchFamily="34" charset="0"/>
                <a:cs typeface="+mn-cs"/>
              </a:rPr>
              <a:t>.</a:t>
            </a:r>
            <a:r>
              <a:rPr kumimoji="0" lang="en-US" sz="2000" b="0" i="0" u="none" strike="noStrike" kern="1200" cap="none" spc="0" normalizeH="0" baseline="0" noProof="0" dirty="0" err="1">
                <a:ln>
                  <a:noFill/>
                </a:ln>
                <a:solidFill>
                  <a:srgbClr val="00FFCC"/>
                </a:solidFill>
                <a:effectLst/>
                <a:uLnTx/>
                <a:uFillTx/>
                <a:latin typeface="Calibri" panose="020F0502020204030204" pitchFamily="34" charset="0"/>
                <a:ea typeface="Calibri" panose="020F0502020204030204" pitchFamily="34" charset="0"/>
                <a:cs typeface="+mn-cs"/>
              </a:rPr>
              <a:t>vcf</a:t>
            </a:r>
            <a:r>
              <a:rPr kumimoji="0" lang="en-US" sz="2000" b="0" i="0" u="none" strike="noStrike" kern="1200" cap="none" spc="0" normalizeH="0" baseline="0" noProof="0" dirty="0">
                <a:ln>
                  <a:noFill/>
                </a:ln>
                <a:solidFill>
                  <a:srgbClr val="00FFCC"/>
                </a:solidFill>
                <a:effectLst/>
                <a:uLnTx/>
                <a:uFillTx/>
                <a:latin typeface="Calibri" panose="020F0502020204030204" pitchFamily="34" charset="0"/>
                <a:ea typeface="Calibri" panose="020F0502020204030204" pitchFamily="34" charset="0"/>
                <a:cs typeface="+mn-cs"/>
              </a:rPr>
              <a:t> file</a:t>
            </a:r>
            <a:endParaRPr kumimoji="0" lang="en-US" sz="1800" b="0" i="0" u="none" strike="noStrike" kern="1200" cap="none" spc="0" normalizeH="0" baseline="0" noProof="0" dirty="0">
              <a:ln>
                <a:noFill/>
              </a:ln>
              <a:solidFill>
                <a:srgbClr val="00FFCC"/>
              </a:solidFill>
              <a:effectLst/>
              <a:uLnTx/>
              <a:uFillTx/>
              <a:latin typeface="Calibri" panose="020F0502020204030204"/>
              <a:ea typeface="+mn-ea"/>
              <a:cs typeface="+mn-cs"/>
            </a:endParaRPr>
          </a:p>
        </p:txBody>
      </p:sp>
      <p:sp>
        <p:nvSpPr>
          <p:cNvPr id="4" name="Arrow: Curved Left 3">
            <a:extLst>
              <a:ext uri="{FF2B5EF4-FFF2-40B4-BE49-F238E27FC236}">
                <a16:creationId xmlns:a16="http://schemas.microsoft.com/office/drawing/2014/main" id="{254C89BB-8B1D-4CE7-8126-0828E2FC3056}"/>
              </a:ext>
            </a:extLst>
          </p:cNvPr>
          <p:cNvSpPr/>
          <p:nvPr/>
        </p:nvSpPr>
        <p:spPr>
          <a:xfrm>
            <a:off x="8331391" y="3349933"/>
            <a:ext cx="533025" cy="646905"/>
          </a:xfrm>
          <a:prstGeom prst="curvedLeftArrow">
            <a:avLst/>
          </a:prstGeom>
          <a:solidFill>
            <a:srgbClr val="C67C9A"/>
          </a:solidFill>
          <a:ln>
            <a:solidFill>
              <a:srgbClr val="C67C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12852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0BD39AA-34D2-42AD-ACD2-22BB7B8A751E}"/>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8D2261E3-CFD8-4AEF-AC60-234A4C0ED829}"/>
              </a:ext>
            </a:extLst>
          </p:cNvPr>
          <p:cNvCxnSpPr>
            <a:cxnSpLocks/>
            <a:endCxn id="27"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
            <a:extLst>
              <a:ext uri="{FF2B5EF4-FFF2-40B4-BE49-F238E27FC236}">
                <a16:creationId xmlns:a16="http://schemas.microsoft.com/office/drawing/2014/main" id="{C7B0D2B7-324A-44E2-89EC-237175F228A8}"/>
              </a:ext>
            </a:extLst>
          </p:cNvPr>
          <p:cNvSpPr/>
          <p:nvPr/>
        </p:nvSpPr>
        <p:spPr>
          <a:xfrm>
            <a:off x="6299289" y="3716337"/>
            <a:ext cx="191167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Data </a:t>
            </a:r>
            <a:r>
              <a:rPr kumimoji="0" lang="en-US" sz="20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exploration</a:t>
            </a: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36793557-8DD1-413D-8F6D-D5361927F8F7}"/>
              </a:ext>
            </a:extLst>
          </p:cNvPr>
          <p:cNvSpPr/>
          <p:nvPr/>
        </p:nvSpPr>
        <p:spPr>
          <a:xfrm>
            <a:off x="6438143" y="3156578"/>
            <a:ext cx="92211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FFCC"/>
                </a:solidFill>
                <a:effectLst/>
                <a:uLnTx/>
                <a:uFillTx/>
                <a:latin typeface="Calibri" panose="020F0502020204030204" pitchFamily="34" charset="0"/>
                <a:ea typeface="Calibri" panose="020F0502020204030204" pitchFamily="34" charset="0"/>
                <a:cs typeface="+mn-cs"/>
              </a:rPr>
              <a:t>.</a:t>
            </a:r>
            <a:r>
              <a:rPr kumimoji="0" lang="en-US" sz="2000" b="0" i="0" u="none" strike="noStrike" kern="1200" cap="none" spc="0" normalizeH="0" baseline="0" noProof="0" dirty="0" err="1">
                <a:ln>
                  <a:noFill/>
                </a:ln>
                <a:solidFill>
                  <a:srgbClr val="00FFCC"/>
                </a:solidFill>
                <a:effectLst/>
                <a:uLnTx/>
                <a:uFillTx/>
                <a:latin typeface="Calibri" panose="020F0502020204030204" pitchFamily="34" charset="0"/>
                <a:ea typeface="Calibri" panose="020F0502020204030204" pitchFamily="34" charset="0"/>
                <a:cs typeface="+mn-cs"/>
              </a:rPr>
              <a:t>vcf</a:t>
            </a:r>
            <a:r>
              <a:rPr kumimoji="0" lang="en-US" sz="2000" b="0" i="0" u="none" strike="noStrike" kern="1200" cap="none" spc="0" normalizeH="0" baseline="0" noProof="0" dirty="0">
                <a:ln>
                  <a:noFill/>
                </a:ln>
                <a:solidFill>
                  <a:srgbClr val="00FFCC"/>
                </a:solidFill>
                <a:effectLst/>
                <a:uLnTx/>
                <a:uFillTx/>
                <a:latin typeface="Calibri" panose="020F0502020204030204" pitchFamily="34" charset="0"/>
                <a:ea typeface="Calibri" panose="020F0502020204030204" pitchFamily="34" charset="0"/>
                <a:cs typeface="+mn-cs"/>
              </a:rPr>
              <a:t> file</a:t>
            </a:r>
            <a:endParaRPr kumimoji="0" lang="en-US" sz="1800" b="0" i="0" u="none" strike="noStrike" kern="1200" cap="none" spc="0" normalizeH="0" baseline="0" noProof="0" dirty="0">
              <a:ln>
                <a:noFill/>
              </a:ln>
              <a:solidFill>
                <a:srgbClr val="00FFCC"/>
              </a:solidFill>
              <a:effectLst/>
              <a:uLnTx/>
              <a:uFillTx/>
              <a:latin typeface="Calibri" panose="020F0502020204030204"/>
              <a:ea typeface="+mn-ea"/>
              <a:cs typeface="+mn-cs"/>
            </a:endParaRPr>
          </a:p>
        </p:txBody>
      </p:sp>
      <p:sp>
        <p:nvSpPr>
          <p:cNvPr id="4" name="Arrow: Curved Left 3">
            <a:extLst>
              <a:ext uri="{FF2B5EF4-FFF2-40B4-BE49-F238E27FC236}">
                <a16:creationId xmlns:a16="http://schemas.microsoft.com/office/drawing/2014/main" id="{254C89BB-8B1D-4CE7-8126-0828E2FC3056}"/>
              </a:ext>
            </a:extLst>
          </p:cNvPr>
          <p:cNvSpPr/>
          <p:nvPr/>
        </p:nvSpPr>
        <p:spPr>
          <a:xfrm>
            <a:off x="8331391" y="3349933"/>
            <a:ext cx="533025" cy="646905"/>
          </a:xfrm>
          <a:prstGeom prst="curvedLeftArrow">
            <a:avLst/>
          </a:prstGeom>
          <a:solidFill>
            <a:srgbClr val="C67C9A"/>
          </a:solidFill>
          <a:ln>
            <a:solidFill>
              <a:srgbClr val="C67C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4B0A1580-6384-4F4E-9DEB-EB1318E68FD0}"/>
              </a:ext>
            </a:extLst>
          </p:cNvPr>
          <p:cNvSpPr/>
          <p:nvPr/>
        </p:nvSpPr>
        <p:spPr>
          <a:xfrm>
            <a:off x="289557" y="3921563"/>
            <a:ext cx="7069214" cy="2814617"/>
          </a:xfrm>
          <a:prstGeom prst="rect">
            <a:avLst/>
          </a:prstGeom>
        </p:spPr>
        <p:txBody>
          <a:bodyPr wrap="square">
            <a:spAutoFit/>
          </a:bodyPr>
          <a:lstStyle/>
          <a:p>
            <a:pPr>
              <a:lnSpc>
                <a:spcPct val="150000"/>
              </a:lnSpc>
              <a:defRPr/>
            </a:pPr>
            <a:r>
              <a:rPr lang="en-US" sz="2000" dirty="0">
                <a:solidFill>
                  <a:srgbClr val="E094AC"/>
                </a:solidFill>
                <a:latin typeface="Calibri" panose="020F0502020204030204" pitchFamily="34" charset="0"/>
              </a:rPr>
              <a:t>--freq2 = allele frequency</a:t>
            </a:r>
          </a:p>
          <a:p>
            <a:pPr>
              <a:lnSpc>
                <a:spcPct val="150000"/>
              </a:lnSpc>
              <a:defRPr/>
            </a:pPr>
            <a:r>
              <a:rPr lang="en-US" sz="2000" dirty="0">
                <a:solidFill>
                  <a:srgbClr val="E094AC"/>
                </a:solidFill>
                <a:latin typeface="Calibri" panose="020F0502020204030204" pitchFamily="34" charset="0"/>
              </a:rPr>
              <a:t>--depth = mean depth per individual</a:t>
            </a:r>
          </a:p>
          <a:p>
            <a:pPr>
              <a:lnSpc>
                <a:spcPct val="150000"/>
              </a:lnSpc>
              <a:defRPr/>
            </a:pPr>
            <a:r>
              <a:rPr lang="en-US" sz="2000" dirty="0">
                <a:solidFill>
                  <a:srgbClr val="E094AC"/>
                </a:solidFill>
                <a:latin typeface="Calibri" panose="020F0502020204030204" pitchFamily="34" charset="0"/>
              </a:rPr>
              <a:t>--site-mean-depth = mean depth per site</a:t>
            </a:r>
          </a:p>
          <a:p>
            <a:pPr>
              <a:lnSpc>
                <a:spcPct val="150000"/>
              </a:lnSpc>
              <a:defRPr/>
            </a:pPr>
            <a:r>
              <a:rPr lang="en-US" sz="2000" dirty="0">
                <a:solidFill>
                  <a:srgbClr val="E094AC"/>
                </a:solidFill>
                <a:latin typeface="Calibri" panose="020F0502020204030204" pitchFamily="34" charset="0"/>
              </a:rPr>
              <a:t>--missing-</a:t>
            </a:r>
            <a:r>
              <a:rPr lang="en-US" sz="2000" dirty="0" err="1">
                <a:solidFill>
                  <a:srgbClr val="E094AC"/>
                </a:solidFill>
                <a:latin typeface="Calibri" panose="020F0502020204030204" pitchFamily="34" charset="0"/>
              </a:rPr>
              <a:t>indv</a:t>
            </a:r>
            <a:r>
              <a:rPr lang="en-US" sz="2000" dirty="0">
                <a:solidFill>
                  <a:srgbClr val="E094AC"/>
                </a:solidFill>
                <a:latin typeface="Calibri" panose="020F0502020204030204" pitchFamily="34" charset="0"/>
              </a:rPr>
              <a:t> = proportion of missing data per individual</a:t>
            </a:r>
          </a:p>
          <a:p>
            <a:pPr>
              <a:lnSpc>
                <a:spcPct val="150000"/>
              </a:lnSpc>
              <a:defRPr/>
            </a:pPr>
            <a:r>
              <a:rPr lang="en-US" sz="2000" dirty="0">
                <a:solidFill>
                  <a:srgbClr val="E094AC"/>
                </a:solidFill>
                <a:latin typeface="Calibri" panose="020F0502020204030204" pitchFamily="34" charset="0"/>
              </a:rPr>
              <a:t>--missing-site = proportion of missing data per site</a:t>
            </a:r>
          </a:p>
          <a:p>
            <a:pPr>
              <a:lnSpc>
                <a:spcPct val="150000"/>
              </a:lnSpc>
              <a:defRPr/>
            </a:pPr>
            <a:r>
              <a:rPr lang="en-US" sz="2000" dirty="0">
                <a:solidFill>
                  <a:srgbClr val="E094AC"/>
                </a:solidFill>
                <a:latin typeface="Calibri" panose="020F0502020204030204" pitchFamily="34" charset="0"/>
              </a:rPr>
              <a:t>--het = heterozygosity and inbreeding coefficient per individual</a:t>
            </a:r>
          </a:p>
        </p:txBody>
      </p:sp>
    </p:spTree>
    <p:extLst>
      <p:ext uri="{BB962C8B-B14F-4D97-AF65-F5344CB8AC3E}">
        <p14:creationId xmlns:p14="http://schemas.microsoft.com/office/powerpoint/2010/main" val="4055414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0" name="Rectángulo 10">
            <a:extLst>
              <a:ext uri="{FF2B5EF4-FFF2-40B4-BE49-F238E27FC236}">
                <a16:creationId xmlns:a16="http://schemas.microsoft.com/office/drawing/2014/main" id="{34BE4F40-423D-45B5-99B0-19DA29B42ACA}"/>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04_extract_results</a:t>
            </a:r>
          </a:p>
        </p:txBody>
      </p:sp>
      <p:pic>
        <p:nvPicPr>
          <p:cNvPr id="2" name="Picture 1">
            <a:extLst>
              <a:ext uri="{FF2B5EF4-FFF2-40B4-BE49-F238E27FC236}">
                <a16:creationId xmlns:a16="http://schemas.microsoft.com/office/drawing/2014/main" id="{73069128-F277-4C54-9632-30520FD496B6}"/>
              </a:ext>
            </a:extLst>
          </p:cNvPr>
          <p:cNvPicPr>
            <a:picLocks noChangeAspect="1"/>
          </p:cNvPicPr>
          <p:nvPr/>
        </p:nvPicPr>
        <p:blipFill>
          <a:blip r:embed="rId2"/>
          <a:stretch>
            <a:fillRect/>
          </a:stretch>
        </p:blipFill>
        <p:spPr>
          <a:xfrm>
            <a:off x="669866" y="898497"/>
            <a:ext cx="10852267" cy="5247663"/>
          </a:xfrm>
          <a:prstGeom prst="rect">
            <a:avLst/>
          </a:prstGeom>
        </p:spPr>
      </p:pic>
    </p:spTree>
    <p:extLst>
      <p:ext uri="{BB962C8B-B14F-4D97-AF65-F5344CB8AC3E}">
        <p14:creationId xmlns:p14="http://schemas.microsoft.com/office/powerpoint/2010/main" val="1201825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BDBEB8-62D2-410C-9EDF-68A32B16182F}"/>
              </a:ext>
            </a:extLst>
          </p:cNvPr>
          <p:cNvSpPr txBox="1"/>
          <p:nvPr/>
        </p:nvSpPr>
        <p:spPr>
          <a:xfrm>
            <a:off x="240949" y="1196283"/>
            <a:ext cx="44121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Borassus</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madagascariensis</a:t>
            </a:r>
            <a:endPar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28 individuals</a:t>
            </a:r>
          </a:p>
        </p:txBody>
      </p:sp>
      <p:pic>
        <p:nvPicPr>
          <p:cNvPr id="2" name="Picture 1">
            <a:extLst>
              <a:ext uri="{FF2B5EF4-FFF2-40B4-BE49-F238E27FC236}">
                <a16:creationId xmlns:a16="http://schemas.microsoft.com/office/drawing/2014/main" id="{E6F6392C-2F56-4CE5-969E-4427AFEA2C90}"/>
              </a:ext>
            </a:extLst>
          </p:cNvPr>
          <p:cNvPicPr>
            <a:picLocks noChangeAspect="1"/>
          </p:cNvPicPr>
          <p:nvPr/>
        </p:nvPicPr>
        <p:blipFill>
          <a:blip r:embed="rId2"/>
          <a:stretch>
            <a:fillRect/>
          </a:stretch>
        </p:blipFill>
        <p:spPr>
          <a:xfrm>
            <a:off x="334614" y="2743200"/>
            <a:ext cx="4834394" cy="3139440"/>
          </a:xfrm>
          <a:prstGeom prst="rect">
            <a:avLst/>
          </a:prstGeom>
        </p:spPr>
      </p:pic>
      <p:pic>
        <p:nvPicPr>
          <p:cNvPr id="4" name="Picture 3">
            <a:extLst>
              <a:ext uri="{FF2B5EF4-FFF2-40B4-BE49-F238E27FC236}">
                <a16:creationId xmlns:a16="http://schemas.microsoft.com/office/drawing/2014/main" id="{DB41F2A0-2EAC-4490-9BE6-02F8E1425E61}"/>
              </a:ext>
            </a:extLst>
          </p:cNvPr>
          <p:cNvPicPr>
            <a:picLocks noChangeAspect="1"/>
          </p:cNvPicPr>
          <p:nvPr/>
        </p:nvPicPr>
        <p:blipFill>
          <a:blip r:embed="rId3"/>
          <a:stretch>
            <a:fillRect/>
          </a:stretch>
        </p:blipFill>
        <p:spPr>
          <a:xfrm>
            <a:off x="5914901" y="487142"/>
            <a:ext cx="4724277" cy="3042072"/>
          </a:xfrm>
          <a:prstGeom prst="rect">
            <a:avLst/>
          </a:prstGeom>
        </p:spPr>
      </p:pic>
      <p:pic>
        <p:nvPicPr>
          <p:cNvPr id="6" name="Picture 5">
            <a:extLst>
              <a:ext uri="{FF2B5EF4-FFF2-40B4-BE49-F238E27FC236}">
                <a16:creationId xmlns:a16="http://schemas.microsoft.com/office/drawing/2014/main" id="{A3E717AC-6F0A-42B7-857D-6E0B42086F6C}"/>
              </a:ext>
            </a:extLst>
          </p:cNvPr>
          <p:cNvPicPr>
            <a:picLocks noChangeAspect="1"/>
          </p:cNvPicPr>
          <p:nvPr/>
        </p:nvPicPr>
        <p:blipFill>
          <a:blip r:embed="rId4"/>
          <a:stretch>
            <a:fillRect/>
          </a:stretch>
        </p:blipFill>
        <p:spPr>
          <a:xfrm>
            <a:off x="5914901" y="3675624"/>
            <a:ext cx="4724277" cy="3063214"/>
          </a:xfrm>
          <a:prstGeom prst="rect">
            <a:avLst/>
          </a:prstGeom>
        </p:spPr>
      </p:pic>
      <p:sp>
        <p:nvSpPr>
          <p:cNvPr id="9" name="TextBox 8">
            <a:extLst>
              <a:ext uri="{FF2B5EF4-FFF2-40B4-BE49-F238E27FC236}">
                <a16:creationId xmlns:a16="http://schemas.microsoft.com/office/drawing/2014/main" id="{99B28304-1D83-4BAC-B908-E316EFE71C55}"/>
              </a:ext>
            </a:extLst>
          </p:cNvPr>
          <p:cNvSpPr txBox="1"/>
          <p:nvPr/>
        </p:nvSpPr>
        <p:spPr>
          <a:xfrm>
            <a:off x="2018712" y="2909922"/>
            <a:ext cx="44121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Variant mean depth</a:t>
            </a:r>
          </a:p>
        </p:txBody>
      </p:sp>
      <p:sp>
        <p:nvSpPr>
          <p:cNvPr id="10" name="TextBox 9">
            <a:extLst>
              <a:ext uri="{FF2B5EF4-FFF2-40B4-BE49-F238E27FC236}">
                <a16:creationId xmlns:a16="http://schemas.microsoft.com/office/drawing/2014/main" id="{8A81052D-7AD0-4228-BC84-3F6FFC198472}"/>
              </a:ext>
            </a:extLst>
          </p:cNvPr>
          <p:cNvSpPr txBox="1"/>
          <p:nvPr/>
        </p:nvSpPr>
        <p:spPr>
          <a:xfrm>
            <a:off x="7132745" y="562902"/>
            <a:ext cx="44121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Mean depth per individual</a:t>
            </a:r>
          </a:p>
        </p:txBody>
      </p:sp>
      <p:sp>
        <p:nvSpPr>
          <p:cNvPr id="13" name="TextBox 12">
            <a:extLst>
              <a:ext uri="{FF2B5EF4-FFF2-40B4-BE49-F238E27FC236}">
                <a16:creationId xmlns:a16="http://schemas.microsoft.com/office/drawing/2014/main" id="{438C65DD-4C72-489D-A272-00A8BB44CDB6}"/>
              </a:ext>
            </a:extLst>
          </p:cNvPr>
          <p:cNvSpPr txBox="1"/>
          <p:nvPr/>
        </p:nvSpPr>
        <p:spPr>
          <a:xfrm>
            <a:off x="7762458" y="3649124"/>
            <a:ext cx="287672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Missing data per individual</a:t>
            </a:r>
          </a:p>
        </p:txBody>
      </p:sp>
    </p:spTree>
    <p:extLst>
      <p:ext uri="{BB962C8B-B14F-4D97-AF65-F5344CB8AC3E}">
        <p14:creationId xmlns:p14="http://schemas.microsoft.com/office/powerpoint/2010/main" val="3403352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BDBEB8-62D2-410C-9EDF-68A32B16182F}"/>
              </a:ext>
            </a:extLst>
          </p:cNvPr>
          <p:cNvSpPr txBox="1"/>
          <p:nvPr/>
        </p:nvSpPr>
        <p:spPr>
          <a:xfrm>
            <a:off x="240949" y="1196283"/>
            <a:ext cx="44121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Bismarckia</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nobilis</a:t>
            </a:r>
            <a:endPar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63 individuals</a:t>
            </a:r>
          </a:p>
        </p:txBody>
      </p:sp>
      <p:pic>
        <p:nvPicPr>
          <p:cNvPr id="5" name="Picture 4">
            <a:extLst>
              <a:ext uri="{FF2B5EF4-FFF2-40B4-BE49-F238E27FC236}">
                <a16:creationId xmlns:a16="http://schemas.microsoft.com/office/drawing/2014/main" id="{86346696-7F4D-4B65-8689-F402DA146D7A}"/>
              </a:ext>
            </a:extLst>
          </p:cNvPr>
          <p:cNvPicPr>
            <a:picLocks noChangeAspect="1"/>
          </p:cNvPicPr>
          <p:nvPr/>
        </p:nvPicPr>
        <p:blipFill>
          <a:blip r:embed="rId2"/>
          <a:stretch>
            <a:fillRect/>
          </a:stretch>
        </p:blipFill>
        <p:spPr>
          <a:xfrm>
            <a:off x="240949" y="2524949"/>
            <a:ext cx="4983321" cy="3208876"/>
          </a:xfrm>
          <a:prstGeom prst="rect">
            <a:avLst/>
          </a:prstGeom>
        </p:spPr>
      </p:pic>
      <p:sp>
        <p:nvSpPr>
          <p:cNvPr id="9" name="TextBox 8">
            <a:extLst>
              <a:ext uri="{FF2B5EF4-FFF2-40B4-BE49-F238E27FC236}">
                <a16:creationId xmlns:a16="http://schemas.microsoft.com/office/drawing/2014/main" id="{99B28304-1D83-4BAC-B908-E316EFE71C55}"/>
              </a:ext>
            </a:extLst>
          </p:cNvPr>
          <p:cNvSpPr txBox="1"/>
          <p:nvPr/>
        </p:nvSpPr>
        <p:spPr>
          <a:xfrm>
            <a:off x="1853249" y="3602957"/>
            <a:ext cx="44121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Variant mean depth</a:t>
            </a:r>
          </a:p>
        </p:txBody>
      </p:sp>
      <p:pic>
        <p:nvPicPr>
          <p:cNvPr id="7" name="Picture 6">
            <a:extLst>
              <a:ext uri="{FF2B5EF4-FFF2-40B4-BE49-F238E27FC236}">
                <a16:creationId xmlns:a16="http://schemas.microsoft.com/office/drawing/2014/main" id="{F8E9A03E-A19D-4627-B519-61B52065BB36}"/>
              </a:ext>
            </a:extLst>
          </p:cNvPr>
          <p:cNvPicPr>
            <a:picLocks noChangeAspect="1"/>
          </p:cNvPicPr>
          <p:nvPr/>
        </p:nvPicPr>
        <p:blipFill>
          <a:blip r:embed="rId3"/>
          <a:stretch>
            <a:fillRect/>
          </a:stretch>
        </p:blipFill>
        <p:spPr>
          <a:xfrm>
            <a:off x="6052830" y="466885"/>
            <a:ext cx="4524559" cy="2918035"/>
          </a:xfrm>
          <a:prstGeom prst="rect">
            <a:avLst/>
          </a:prstGeom>
        </p:spPr>
      </p:pic>
      <p:sp>
        <p:nvSpPr>
          <p:cNvPr id="10" name="TextBox 9">
            <a:extLst>
              <a:ext uri="{FF2B5EF4-FFF2-40B4-BE49-F238E27FC236}">
                <a16:creationId xmlns:a16="http://schemas.microsoft.com/office/drawing/2014/main" id="{8A81052D-7AD0-4228-BC84-3F6FFC198472}"/>
              </a:ext>
            </a:extLst>
          </p:cNvPr>
          <p:cNvSpPr txBox="1"/>
          <p:nvPr/>
        </p:nvSpPr>
        <p:spPr>
          <a:xfrm>
            <a:off x="7062359" y="607088"/>
            <a:ext cx="44121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Mean depth per individual</a:t>
            </a:r>
          </a:p>
        </p:txBody>
      </p:sp>
      <p:pic>
        <p:nvPicPr>
          <p:cNvPr id="8" name="Picture 7">
            <a:extLst>
              <a:ext uri="{FF2B5EF4-FFF2-40B4-BE49-F238E27FC236}">
                <a16:creationId xmlns:a16="http://schemas.microsoft.com/office/drawing/2014/main" id="{97251B50-4EA4-4068-B566-1DD87EA50CEE}"/>
              </a:ext>
            </a:extLst>
          </p:cNvPr>
          <p:cNvPicPr>
            <a:picLocks noChangeAspect="1"/>
          </p:cNvPicPr>
          <p:nvPr/>
        </p:nvPicPr>
        <p:blipFill>
          <a:blip r:embed="rId4"/>
          <a:stretch>
            <a:fillRect/>
          </a:stretch>
        </p:blipFill>
        <p:spPr>
          <a:xfrm>
            <a:off x="6052830" y="3620221"/>
            <a:ext cx="4524559" cy="2929362"/>
          </a:xfrm>
          <a:prstGeom prst="rect">
            <a:avLst/>
          </a:prstGeom>
        </p:spPr>
      </p:pic>
      <p:sp>
        <p:nvSpPr>
          <p:cNvPr id="13" name="TextBox 12">
            <a:extLst>
              <a:ext uri="{FF2B5EF4-FFF2-40B4-BE49-F238E27FC236}">
                <a16:creationId xmlns:a16="http://schemas.microsoft.com/office/drawing/2014/main" id="{438C65DD-4C72-489D-A272-00A8BB44CDB6}"/>
              </a:ext>
            </a:extLst>
          </p:cNvPr>
          <p:cNvSpPr txBox="1"/>
          <p:nvPr/>
        </p:nvSpPr>
        <p:spPr>
          <a:xfrm>
            <a:off x="6173987" y="3657210"/>
            <a:ext cx="35883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Missing data per individual</a:t>
            </a:r>
          </a:p>
        </p:txBody>
      </p:sp>
    </p:spTree>
    <p:extLst>
      <p:ext uri="{BB962C8B-B14F-4D97-AF65-F5344CB8AC3E}">
        <p14:creationId xmlns:p14="http://schemas.microsoft.com/office/powerpoint/2010/main" val="186167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25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371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253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1377406-F527-4FCE-8AB5-315D697F4409}"/>
              </a:ext>
            </a:extLst>
          </p:cNvPr>
          <p:cNvPicPr>
            <a:picLocks noChangeAspect="1"/>
          </p:cNvPicPr>
          <p:nvPr/>
        </p:nvPicPr>
        <p:blipFill>
          <a:blip r:embed="rId2"/>
          <a:stretch>
            <a:fillRect/>
          </a:stretch>
        </p:blipFill>
        <p:spPr>
          <a:xfrm>
            <a:off x="3097503" y="4084043"/>
            <a:ext cx="6096000" cy="2489658"/>
          </a:xfrm>
          <a:prstGeom prst="rect">
            <a:avLst/>
          </a:prstGeom>
        </p:spPr>
      </p:pic>
    </p:spTree>
    <p:extLst>
      <p:ext uri="{BB962C8B-B14F-4D97-AF65-F5344CB8AC3E}">
        <p14:creationId xmlns:p14="http://schemas.microsoft.com/office/powerpoint/2010/main" val="3311127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280FB912-D11E-4080-AB5C-CA0E251F0D7E}"/>
              </a:ext>
            </a:extLst>
          </p:cNvPr>
          <p:cNvSpPr/>
          <p:nvPr/>
        </p:nvSpPr>
        <p:spPr>
          <a:xfrm>
            <a:off x="6356801" y="3828680"/>
            <a:ext cx="386491" cy="183191"/>
          </a:xfrm>
          <a:prstGeom prst="rightArrow">
            <a:avLst/>
          </a:prstGeom>
          <a:solidFill>
            <a:srgbClr val="C67C9A"/>
          </a:solidFill>
          <a:ln>
            <a:solidFill>
              <a:srgbClr val="C67C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744E745-F11F-4781-8D80-1B7BB25E0CA5}"/>
              </a:ext>
            </a:extLst>
          </p:cNvPr>
          <p:cNvSpPr/>
          <p:nvPr/>
        </p:nvSpPr>
        <p:spPr>
          <a:xfrm>
            <a:off x="6752867" y="3686144"/>
            <a:ext cx="4005584" cy="369332"/>
          </a:xfrm>
          <a:prstGeom prst="rect">
            <a:avLst/>
          </a:prstGeom>
        </p:spPr>
        <p:txBody>
          <a:bodyPr wrap="none">
            <a:spAutoFit/>
          </a:bodyPr>
          <a:lstStyle/>
          <a:p>
            <a:r>
              <a:rPr lang="en-US" dirty="0">
                <a:solidFill>
                  <a:srgbClr val="E094AC"/>
                </a:solidFill>
                <a:latin typeface="Calibri" panose="020F0502020204030204" pitchFamily="34" charset="0"/>
              </a:rPr>
              <a:t>proportion of missing data per individual</a:t>
            </a:r>
            <a:endParaRPr lang="en-US" dirty="0"/>
          </a:p>
        </p:txBody>
      </p:sp>
    </p:spTree>
    <p:extLst>
      <p:ext uri="{BB962C8B-B14F-4D97-AF65-F5344CB8AC3E}">
        <p14:creationId xmlns:p14="http://schemas.microsoft.com/office/powerpoint/2010/main" val="2241195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ight Brace 29">
            <a:extLst>
              <a:ext uri="{FF2B5EF4-FFF2-40B4-BE49-F238E27FC236}">
                <a16:creationId xmlns:a16="http://schemas.microsoft.com/office/drawing/2014/main" id="{2E58B600-184F-4B2A-BF70-28FE9FD4143A}"/>
              </a:ext>
            </a:extLst>
          </p:cNvPr>
          <p:cNvSpPr/>
          <p:nvPr/>
        </p:nvSpPr>
        <p:spPr>
          <a:xfrm rot="10800000">
            <a:off x="6508042" y="3938054"/>
            <a:ext cx="315010" cy="1173601"/>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C8085200-5749-46D5-AF03-6EDA965F5AE1}"/>
              </a:ext>
            </a:extLst>
          </p:cNvPr>
          <p:cNvSpPr txBox="1"/>
          <p:nvPr/>
        </p:nvSpPr>
        <p:spPr>
          <a:xfrm>
            <a:off x="6665546" y="4308507"/>
            <a:ext cx="39118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Delete individuals &gt; 90% missing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6279ED80-C943-4D56-ADD8-F846BE420918}"/>
              </a:ext>
            </a:extLst>
          </p:cNvPr>
          <p:cNvSpPr/>
          <p:nvPr/>
        </p:nvSpPr>
        <p:spPr>
          <a:xfrm>
            <a:off x="4400113" y="5783543"/>
            <a:ext cx="4212563" cy="369332"/>
          </a:xfrm>
          <a:prstGeom prst="rect">
            <a:avLst/>
          </a:prstGeom>
        </p:spPr>
        <p:txBody>
          <a:bodyPr wrap="none">
            <a:spAutoFit/>
          </a:bodyPr>
          <a:lstStyle/>
          <a:p>
            <a:r>
              <a:rPr lang="en-US" dirty="0">
                <a:solidFill>
                  <a:srgbClr val="E094AC"/>
                </a:solidFill>
                <a:latin typeface="Calibri" panose="020F0502020204030204" pitchFamily="34" charset="0"/>
              </a:rPr>
              <a:t>“helps recovering a higher number of loci” </a:t>
            </a:r>
            <a:endParaRPr lang="en-US" dirty="0"/>
          </a:p>
        </p:txBody>
      </p:sp>
    </p:spTree>
    <p:extLst>
      <p:ext uri="{BB962C8B-B14F-4D97-AF65-F5344CB8AC3E}">
        <p14:creationId xmlns:p14="http://schemas.microsoft.com/office/powerpoint/2010/main" val="917723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ight Brace 29">
            <a:extLst>
              <a:ext uri="{FF2B5EF4-FFF2-40B4-BE49-F238E27FC236}">
                <a16:creationId xmlns:a16="http://schemas.microsoft.com/office/drawing/2014/main" id="{2E58B600-184F-4B2A-BF70-28FE9FD4143A}"/>
              </a:ext>
            </a:extLst>
          </p:cNvPr>
          <p:cNvSpPr/>
          <p:nvPr/>
        </p:nvSpPr>
        <p:spPr>
          <a:xfrm rot="10800000">
            <a:off x="6508042" y="3938054"/>
            <a:ext cx="315010" cy="1173601"/>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C8085200-5749-46D5-AF03-6EDA965F5AE1}"/>
              </a:ext>
            </a:extLst>
          </p:cNvPr>
          <p:cNvSpPr txBox="1"/>
          <p:nvPr/>
        </p:nvSpPr>
        <p:spPr>
          <a:xfrm>
            <a:off x="6665546" y="4308507"/>
            <a:ext cx="39118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Deleted individuals &gt; 90% missing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6C7E13CD-C9E4-48EC-BF65-F0C0429BD05B}"/>
              </a:ext>
            </a:extLst>
          </p:cNvPr>
          <p:cNvSpPr txBox="1"/>
          <p:nvPr/>
        </p:nvSpPr>
        <p:spPr>
          <a:xfrm>
            <a:off x="8301951" y="3171392"/>
            <a:ext cx="41777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New population map -&gt; popmap_90</a:t>
            </a:r>
          </a:p>
        </p:txBody>
      </p:sp>
      <p:sp>
        <p:nvSpPr>
          <p:cNvPr id="33" name="Arrow: Up 32">
            <a:extLst>
              <a:ext uri="{FF2B5EF4-FFF2-40B4-BE49-F238E27FC236}">
                <a16:creationId xmlns:a16="http://schemas.microsoft.com/office/drawing/2014/main" id="{96AA20CA-8917-4B14-8E6E-BF399836E537}"/>
              </a:ext>
            </a:extLst>
          </p:cNvPr>
          <p:cNvSpPr/>
          <p:nvPr/>
        </p:nvSpPr>
        <p:spPr>
          <a:xfrm>
            <a:off x="9762673" y="3652861"/>
            <a:ext cx="444137" cy="570386"/>
          </a:xfrm>
          <a:prstGeom prst="upArrow">
            <a:avLst/>
          </a:prstGeom>
          <a:solidFill>
            <a:srgbClr val="C67C9A"/>
          </a:solidFill>
          <a:ln>
            <a:solidFill>
              <a:srgbClr val="C67C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544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BDBEB8-62D2-410C-9EDF-68A32B16182F}"/>
              </a:ext>
            </a:extLst>
          </p:cNvPr>
          <p:cNvSpPr txBox="1"/>
          <p:nvPr/>
        </p:nvSpPr>
        <p:spPr>
          <a:xfrm>
            <a:off x="240949" y="1196283"/>
            <a:ext cx="441212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Bismarckia</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nobilis</a:t>
            </a:r>
            <a:endPar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63 individuals</a:t>
            </a:r>
          </a:p>
        </p:txBody>
      </p:sp>
      <p:pic>
        <p:nvPicPr>
          <p:cNvPr id="5" name="Picture 4">
            <a:extLst>
              <a:ext uri="{FF2B5EF4-FFF2-40B4-BE49-F238E27FC236}">
                <a16:creationId xmlns:a16="http://schemas.microsoft.com/office/drawing/2014/main" id="{86346696-7F4D-4B65-8689-F402DA146D7A}"/>
              </a:ext>
            </a:extLst>
          </p:cNvPr>
          <p:cNvPicPr>
            <a:picLocks noChangeAspect="1"/>
          </p:cNvPicPr>
          <p:nvPr/>
        </p:nvPicPr>
        <p:blipFill>
          <a:blip r:embed="rId2"/>
          <a:stretch>
            <a:fillRect/>
          </a:stretch>
        </p:blipFill>
        <p:spPr>
          <a:xfrm>
            <a:off x="240949" y="2524949"/>
            <a:ext cx="4983321" cy="3208876"/>
          </a:xfrm>
          <a:prstGeom prst="rect">
            <a:avLst/>
          </a:prstGeom>
        </p:spPr>
      </p:pic>
      <p:sp>
        <p:nvSpPr>
          <p:cNvPr id="9" name="TextBox 8">
            <a:extLst>
              <a:ext uri="{FF2B5EF4-FFF2-40B4-BE49-F238E27FC236}">
                <a16:creationId xmlns:a16="http://schemas.microsoft.com/office/drawing/2014/main" id="{99B28304-1D83-4BAC-B908-E316EFE71C55}"/>
              </a:ext>
            </a:extLst>
          </p:cNvPr>
          <p:cNvSpPr txBox="1"/>
          <p:nvPr/>
        </p:nvSpPr>
        <p:spPr>
          <a:xfrm>
            <a:off x="1853249" y="3602957"/>
            <a:ext cx="44121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Variant mean depth</a:t>
            </a:r>
          </a:p>
        </p:txBody>
      </p:sp>
      <p:pic>
        <p:nvPicPr>
          <p:cNvPr id="7" name="Picture 6">
            <a:extLst>
              <a:ext uri="{FF2B5EF4-FFF2-40B4-BE49-F238E27FC236}">
                <a16:creationId xmlns:a16="http://schemas.microsoft.com/office/drawing/2014/main" id="{F8E9A03E-A19D-4627-B519-61B52065BB36}"/>
              </a:ext>
            </a:extLst>
          </p:cNvPr>
          <p:cNvPicPr>
            <a:picLocks noChangeAspect="1"/>
          </p:cNvPicPr>
          <p:nvPr/>
        </p:nvPicPr>
        <p:blipFill>
          <a:blip r:embed="rId3"/>
          <a:stretch>
            <a:fillRect/>
          </a:stretch>
        </p:blipFill>
        <p:spPr>
          <a:xfrm>
            <a:off x="6052830" y="466885"/>
            <a:ext cx="4524559" cy="2918035"/>
          </a:xfrm>
          <a:prstGeom prst="rect">
            <a:avLst/>
          </a:prstGeom>
        </p:spPr>
      </p:pic>
      <p:sp>
        <p:nvSpPr>
          <p:cNvPr id="10" name="TextBox 9">
            <a:extLst>
              <a:ext uri="{FF2B5EF4-FFF2-40B4-BE49-F238E27FC236}">
                <a16:creationId xmlns:a16="http://schemas.microsoft.com/office/drawing/2014/main" id="{8A81052D-7AD0-4228-BC84-3F6FFC198472}"/>
              </a:ext>
            </a:extLst>
          </p:cNvPr>
          <p:cNvSpPr txBox="1"/>
          <p:nvPr/>
        </p:nvSpPr>
        <p:spPr>
          <a:xfrm>
            <a:off x="7062359" y="607088"/>
            <a:ext cx="44121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Mean depth per individual</a:t>
            </a:r>
          </a:p>
        </p:txBody>
      </p:sp>
      <p:pic>
        <p:nvPicPr>
          <p:cNvPr id="8" name="Picture 7">
            <a:extLst>
              <a:ext uri="{FF2B5EF4-FFF2-40B4-BE49-F238E27FC236}">
                <a16:creationId xmlns:a16="http://schemas.microsoft.com/office/drawing/2014/main" id="{97251B50-4EA4-4068-B566-1DD87EA50CEE}"/>
              </a:ext>
            </a:extLst>
          </p:cNvPr>
          <p:cNvPicPr>
            <a:picLocks noChangeAspect="1"/>
          </p:cNvPicPr>
          <p:nvPr/>
        </p:nvPicPr>
        <p:blipFill>
          <a:blip r:embed="rId4"/>
          <a:stretch>
            <a:fillRect/>
          </a:stretch>
        </p:blipFill>
        <p:spPr>
          <a:xfrm>
            <a:off x="6052830" y="3620221"/>
            <a:ext cx="4524559" cy="2929362"/>
          </a:xfrm>
          <a:prstGeom prst="rect">
            <a:avLst/>
          </a:prstGeom>
        </p:spPr>
      </p:pic>
      <p:sp>
        <p:nvSpPr>
          <p:cNvPr id="13" name="TextBox 12">
            <a:extLst>
              <a:ext uri="{FF2B5EF4-FFF2-40B4-BE49-F238E27FC236}">
                <a16:creationId xmlns:a16="http://schemas.microsoft.com/office/drawing/2014/main" id="{438C65DD-4C72-489D-A272-00A8BB44CDB6}"/>
              </a:ext>
            </a:extLst>
          </p:cNvPr>
          <p:cNvSpPr txBox="1"/>
          <p:nvPr/>
        </p:nvSpPr>
        <p:spPr>
          <a:xfrm>
            <a:off x="6173987" y="3657210"/>
            <a:ext cx="35883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Missing data per individual</a:t>
            </a:r>
          </a:p>
        </p:txBody>
      </p:sp>
    </p:spTree>
    <p:extLst>
      <p:ext uri="{BB962C8B-B14F-4D97-AF65-F5344CB8AC3E}">
        <p14:creationId xmlns:p14="http://schemas.microsoft.com/office/powerpoint/2010/main" val="2501183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280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5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986A538-7783-4D3A-AB9B-BE395A5506DD}"/>
              </a:ext>
            </a:extLst>
          </p:cNvPr>
          <p:cNvSpPr/>
          <p:nvPr/>
        </p:nvSpPr>
        <p:spPr>
          <a:xfrm rot="10800000">
            <a:off x="6426434" y="4716224"/>
            <a:ext cx="315010" cy="1173601"/>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F33A9A8-FC47-492B-B354-37C6920B9264}"/>
              </a:ext>
            </a:extLst>
          </p:cNvPr>
          <p:cNvSpPr txBox="1"/>
          <p:nvPr/>
        </p:nvSpPr>
        <p:spPr>
          <a:xfrm>
            <a:off x="6661596" y="4709832"/>
            <a:ext cx="464006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remove-indels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max-missing 0.50 (max of </a:t>
            </a:r>
            <a:r>
              <a:rPr lang="en-US" dirty="0">
                <a:solidFill>
                  <a:srgbClr val="E094AC"/>
                </a:solidFill>
                <a:latin typeface="Calibri" panose="020F0502020204030204"/>
              </a:rPr>
              <a:t>50</a:t>
            </a: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 missing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min-alleles 2, max-alleles 2 (only biallelic)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E094AC"/>
                </a:solidFill>
                <a:effectLst/>
                <a:uLnTx/>
                <a:uFillTx/>
                <a:latin typeface="Calibri" panose="020F0502020204030204"/>
                <a:ea typeface="+mn-ea"/>
                <a:cs typeface="+mn-cs"/>
              </a:rPr>
              <a:t>minDP</a:t>
            </a: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 5, </a:t>
            </a:r>
            <a:r>
              <a:rPr kumimoji="0" lang="en-US" sz="1800" b="0" i="0" u="none" strike="noStrike" kern="1200" cap="none" spc="0" normalizeH="0" baseline="0" noProof="0" dirty="0" err="1">
                <a:ln>
                  <a:noFill/>
                </a:ln>
                <a:solidFill>
                  <a:srgbClr val="E094AC"/>
                </a:solidFill>
                <a:effectLst/>
                <a:uLnTx/>
                <a:uFillTx/>
                <a:latin typeface="Calibri" panose="020F0502020204030204"/>
                <a:ea typeface="+mn-ea"/>
                <a:cs typeface="+mn-cs"/>
              </a:rPr>
              <a:t>maxDP</a:t>
            </a: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 100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973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BE6E588-C957-472E-B536-12807451C97D}"/>
              </a:ext>
            </a:extLst>
          </p:cNvPr>
          <p:cNvSpPr txBox="1"/>
          <p:nvPr/>
        </p:nvSpPr>
        <p:spPr>
          <a:xfrm>
            <a:off x="6600114" y="980742"/>
            <a:ext cx="25670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3CC33"/>
                </a:solidFill>
                <a:effectLst/>
                <a:uLnTx/>
                <a:uFillTx/>
                <a:latin typeface="Calibri" panose="020F0502020204030204"/>
                <a:ea typeface="+mn-ea"/>
                <a:cs typeface="+mn-cs"/>
              </a:rPr>
              <a:t>Demultiplexing the data</a:t>
            </a:r>
          </a:p>
        </p:txBody>
      </p:sp>
      <p:sp>
        <p:nvSpPr>
          <p:cNvPr id="9" name="Left Brace 8">
            <a:extLst>
              <a:ext uri="{FF2B5EF4-FFF2-40B4-BE49-F238E27FC236}">
                <a16:creationId xmlns:a16="http://schemas.microsoft.com/office/drawing/2014/main" id="{0EF39D66-4F82-451B-92D8-85C5825E1ACF}"/>
              </a:ext>
            </a:extLst>
          </p:cNvPr>
          <p:cNvSpPr/>
          <p:nvPr/>
        </p:nvSpPr>
        <p:spPr>
          <a:xfrm>
            <a:off x="9167202" y="400093"/>
            <a:ext cx="263080" cy="1562100"/>
          </a:xfrm>
          <a:prstGeom prst="leftBrace">
            <a:avLst>
              <a:gd name="adj1" fmla="val 80744"/>
              <a:gd name="adj2" fmla="val 50000"/>
            </a:avLst>
          </a:prstGeom>
          <a:noFill/>
          <a:ln w="19050">
            <a:solidFill>
              <a:srgbClr val="33CC3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CC33"/>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319F939-80D9-46A3-BBA6-0CD46902229B}"/>
              </a:ext>
            </a:extLst>
          </p:cNvPr>
          <p:cNvSpPr txBox="1"/>
          <p:nvPr/>
        </p:nvSpPr>
        <p:spPr>
          <a:xfrm>
            <a:off x="9430282" y="580979"/>
            <a:ext cx="174503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CC33"/>
                </a:solidFill>
                <a:effectLst/>
                <a:uLnTx/>
                <a:uFillTx/>
                <a:latin typeface="Calibri" panose="020F0502020204030204"/>
                <a:ea typeface="+mn-ea"/>
                <a:cs typeface="+mn-cs"/>
              </a:rPr>
              <a:t>Sample.1.fq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CC33"/>
                </a:solidFill>
                <a:effectLst/>
                <a:uLnTx/>
                <a:uFillTx/>
                <a:latin typeface="Calibri" panose="020F0502020204030204"/>
                <a:ea typeface="+mn-ea"/>
                <a:cs typeface="+mn-cs"/>
              </a:rPr>
              <a:t>Sample.rem.1.fq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CC33"/>
                </a:solidFill>
                <a:effectLst/>
                <a:uLnTx/>
                <a:uFillTx/>
                <a:latin typeface="Calibri" panose="020F0502020204030204"/>
                <a:ea typeface="+mn-ea"/>
                <a:cs typeface="+mn-cs"/>
              </a:rPr>
              <a:t>Sample.2.fq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CC33"/>
                </a:solidFill>
                <a:effectLst/>
                <a:uLnTx/>
                <a:uFillTx/>
                <a:latin typeface="Calibri" panose="020F0502020204030204"/>
                <a:ea typeface="+mn-ea"/>
                <a:cs typeface="+mn-cs"/>
              </a:rPr>
              <a:t>Sample.rem.2.fq</a:t>
            </a:r>
          </a:p>
        </p:txBody>
      </p:sp>
    </p:spTree>
    <p:extLst>
      <p:ext uri="{BB962C8B-B14F-4D97-AF65-F5344CB8AC3E}">
        <p14:creationId xmlns:p14="http://schemas.microsoft.com/office/powerpoint/2010/main" val="3239265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986A538-7783-4D3A-AB9B-BE395A5506DD}"/>
              </a:ext>
            </a:extLst>
          </p:cNvPr>
          <p:cNvSpPr/>
          <p:nvPr/>
        </p:nvSpPr>
        <p:spPr>
          <a:xfrm rot="10800000">
            <a:off x="6426434" y="4716224"/>
            <a:ext cx="315010" cy="1173601"/>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F33A9A8-FC47-492B-B354-37C6920B9264}"/>
              </a:ext>
            </a:extLst>
          </p:cNvPr>
          <p:cNvSpPr txBox="1"/>
          <p:nvPr/>
        </p:nvSpPr>
        <p:spPr>
          <a:xfrm>
            <a:off x="6661596" y="4709832"/>
            <a:ext cx="464006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remove-indels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max-missing 0.25 (max of 75% missing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min-alleles 2, max-alleles 2 (only biallelic)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E094AC"/>
                </a:solidFill>
                <a:effectLst/>
                <a:uLnTx/>
                <a:uFillTx/>
                <a:latin typeface="Calibri" panose="020F0502020204030204"/>
                <a:ea typeface="+mn-ea"/>
                <a:cs typeface="+mn-cs"/>
              </a:rPr>
              <a:t>minDP</a:t>
            </a: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 5, </a:t>
            </a:r>
            <a:r>
              <a:rPr kumimoji="0" lang="en-US" sz="1800" b="0" i="0" u="none" strike="noStrike" kern="1200" cap="none" spc="0" normalizeH="0" baseline="0" noProof="0" dirty="0" err="1">
                <a:ln>
                  <a:noFill/>
                </a:ln>
                <a:solidFill>
                  <a:srgbClr val="E094AC"/>
                </a:solidFill>
                <a:effectLst/>
                <a:uLnTx/>
                <a:uFillTx/>
                <a:latin typeface="Calibri" panose="020F0502020204030204"/>
                <a:ea typeface="+mn-ea"/>
                <a:cs typeface="+mn-cs"/>
              </a:rPr>
              <a:t>maxDP</a:t>
            </a: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 100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B5243D5C-B340-47EB-8634-5AD837F6ADA5}"/>
              </a:ext>
            </a:extLst>
          </p:cNvPr>
          <p:cNvSpPr/>
          <p:nvPr/>
        </p:nvSpPr>
        <p:spPr>
          <a:xfrm>
            <a:off x="8161186" y="3548122"/>
            <a:ext cx="314047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T</a:t>
            </a:r>
            <a:r>
              <a:rPr kumimoji="0" lang="en-US" sz="18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Times New Roman" panose="02020603050405020304" pitchFamily="18" charset="0"/>
              </a:rPr>
              <a:t>o control for false-positive loci</a:t>
            </a: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5" name="Arrow: Up 34">
            <a:extLst>
              <a:ext uri="{FF2B5EF4-FFF2-40B4-BE49-F238E27FC236}">
                <a16:creationId xmlns:a16="http://schemas.microsoft.com/office/drawing/2014/main" id="{5B88135D-3121-4CEF-B594-2FCACDFF4888}"/>
              </a:ext>
            </a:extLst>
          </p:cNvPr>
          <p:cNvSpPr/>
          <p:nvPr/>
        </p:nvSpPr>
        <p:spPr>
          <a:xfrm>
            <a:off x="9613877" y="4029297"/>
            <a:ext cx="473987" cy="507601"/>
          </a:xfrm>
          <a:prstGeom prst="upArrow">
            <a:avLst/>
          </a:prstGeom>
          <a:solidFill>
            <a:srgbClr val="C67C9A"/>
          </a:solidFill>
          <a:ln>
            <a:solidFill>
              <a:srgbClr val="C67C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819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0" name="Rectángulo 10">
            <a:extLst>
              <a:ext uri="{FF2B5EF4-FFF2-40B4-BE49-F238E27FC236}">
                <a16:creationId xmlns:a16="http://schemas.microsoft.com/office/drawing/2014/main" id="{34BE4F40-423D-45B5-99B0-19DA29B42ACA}"/>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05_VCFtools_filtering</a:t>
            </a:r>
          </a:p>
        </p:txBody>
      </p:sp>
      <p:pic>
        <p:nvPicPr>
          <p:cNvPr id="3" name="Picture 2">
            <a:extLst>
              <a:ext uri="{FF2B5EF4-FFF2-40B4-BE49-F238E27FC236}">
                <a16:creationId xmlns:a16="http://schemas.microsoft.com/office/drawing/2014/main" id="{F326CF86-A417-4C7D-A329-3351A83F4EE0}"/>
              </a:ext>
            </a:extLst>
          </p:cNvPr>
          <p:cNvPicPr>
            <a:picLocks noChangeAspect="1"/>
          </p:cNvPicPr>
          <p:nvPr/>
        </p:nvPicPr>
        <p:blipFill>
          <a:blip r:embed="rId2"/>
          <a:stretch>
            <a:fillRect/>
          </a:stretch>
        </p:blipFill>
        <p:spPr>
          <a:xfrm>
            <a:off x="477489" y="1185705"/>
            <a:ext cx="11237022" cy="4658503"/>
          </a:xfrm>
          <a:prstGeom prst="rect">
            <a:avLst/>
          </a:prstGeom>
        </p:spPr>
      </p:pic>
    </p:spTree>
    <p:extLst>
      <p:ext uri="{BB962C8B-B14F-4D97-AF65-F5344CB8AC3E}">
        <p14:creationId xmlns:p14="http://schemas.microsoft.com/office/powerpoint/2010/main" val="14179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796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04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6ACFDBE3-8E51-469B-B68A-2E4A8E1CF3B6}"/>
              </a:ext>
            </a:extLst>
          </p:cNvPr>
          <p:cNvSpPr/>
          <p:nvPr/>
        </p:nvSpPr>
        <p:spPr>
          <a:xfrm rot="10800000">
            <a:off x="6613487" y="5104844"/>
            <a:ext cx="315010" cy="1639432"/>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FEAA8ED2-0D0C-4C67-BD6D-768AC26108BE}"/>
              </a:ext>
            </a:extLst>
          </p:cNvPr>
          <p:cNvSpPr txBox="1"/>
          <p:nvPr/>
        </p:nvSpPr>
        <p:spPr>
          <a:xfrm>
            <a:off x="6872744" y="5319577"/>
            <a:ext cx="213608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r - 0.75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9313709B-EA7C-49E1-A19F-E1105FD4ABE0}"/>
              </a:ext>
            </a:extLst>
          </p:cNvPr>
          <p:cNvSpPr/>
          <p:nvPr/>
        </p:nvSpPr>
        <p:spPr>
          <a:xfrm>
            <a:off x="7402546" y="3590863"/>
            <a:ext cx="4081946"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“a locus must be found in 75% of individuals of a single population to be processed”</a:t>
            </a: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8054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6ACFDBE3-8E51-469B-B68A-2E4A8E1CF3B6}"/>
              </a:ext>
            </a:extLst>
          </p:cNvPr>
          <p:cNvSpPr/>
          <p:nvPr/>
        </p:nvSpPr>
        <p:spPr>
          <a:xfrm rot="10800000">
            <a:off x="6613487" y="5104844"/>
            <a:ext cx="315010" cy="1639432"/>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FEAA8ED2-0D0C-4C67-BD6D-768AC26108BE}"/>
              </a:ext>
            </a:extLst>
          </p:cNvPr>
          <p:cNvSpPr txBox="1"/>
          <p:nvPr/>
        </p:nvSpPr>
        <p:spPr>
          <a:xfrm>
            <a:off x="6872744" y="5319577"/>
            <a:ext cx="213608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r - 0.75</a:t>
            </a:r>
          </a:p>
          <a:p>
            <a:pPr>
              <a:defRPr/>
            </a:pPr>
            <a:r>
              <a:rPr lang="en-US" dirty="0">
                <a:solidFill>
                  <a:srgbClr val="E094AC"/>
                </a:solidFill>
              </a:rPr>
              <a:t>min-</a:t>
            </a:r>
            <a:r>
              <a:rPr lang="en-US" dirty="0" err="1">
                <a:solidFill>
                  <a:srgbClr val="E094AC"/>
                </a:solidFill>
              </a:rPr>
              <a:t>maf</a:t>
            </a:r>
            <a:r>
              <a:rPr lang="en-US" dirty="0">
                <a:solidFill>
                  <a:srgbClr val="E094AC"/>
                </a:solidFill>
              </a:rPr>
              <a:t> - 0.05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27986C7F-A299-431B-B5D3-D75766F825E4}"/>
              </a:ext>
            </a:extLst>
          </p:cNvPr>
          <p:cNvSpPr/>
          <p:nvPr/>
        </p:nvSpPr>
        <p:spPr>
          <a:xfrm>
            <a:off x="7089333" y="3836729"/>
            <a:ext cx="410179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“a variable site must possess a minimum allele frequency of 5% to be included”</a:t>
            </a: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2023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6ACFDBE3-8E51-469B-B68A-2E4A8E1CF3B6}"/>
              </a:ext>
            </a:extLst>
          </p:cNvPr>
          <p:cNvSpPr/>
          <p:nvPr/>
        </p:nvSpPr>
        <p:spPr>
          <a:xfrm rot="10800000">
            <a:off x="6613487" y="5104844"/>
            <a:ext cx="315010" cy="1639432"/>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FEAA8ED2-0D0C-4C67-BD6D-768AC26108BE}"/>
              </a:ext>
            </a:extLst>
          </p:cNvPr>
          <p:cNvSpPr txBox="1"/>
          <p:nvPr/>
        </p:nvSpPr>
        <p:spPr>
          <a:xfrm>
            <a:off x="6872744" y="5319577"/>
            <a:ext cx="213608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r - 0.75</a:t>
            </a:r>
          </a:p>
          <a:p>
            <a:pPr>
              <a:defRPr/>
            </a:pPr>
            <a:r>
              <a:rPr lang="en-US" dirty="0">
                <a:solidFill>
                  <a:srgbClr val="E094AC"/>
                </a:solidFill>
              </a:rPr>
              <a:t>min-</a:t>
            </a:r>
            <a:r>
              <a:rPr lang="en-US" dirty="0" err="1">
                <a:solidFill>
                  <a:srgbClr val="E094AC"/>
                </a:solidFill>
              </a:rPr>
              <a:t>maf</a:t>
            </a:r>
            <a:r>
              <a:rPr lang="en-US" dirty="0">
                <a:solidFill>
                  <a:srgbClr val="E094AC"/>
                </a:solidFill>
              </a:rPr>
              <a:t> - 0.05</a:t>
            </a:r>
          </a:p>
          <a:p>
            <a:pPr>
              <a:defRPr/>
            </a:pPr>
            <a:r>
              <a:rPr lang="en-US" dirty="0">
                <a:solidFill>
                  <a:srgbClr val="E094AC"/>
                </a:solidFill>
              </a:rPr>
              <a:t>max-</a:t>
            </a:r>
            <a:r>
              <a:rPr lang="en-US" dirty="0" err="1">
                <a:solidFill>
                  <a:srgbClr val="E094AC"/>
                </a:solidFill>
              </a:rPr>
              <a:t>obs</a:t>
            </a:r>
            <a:r>
              <a:rPr lang="en-US" dirty="0">
                <a:solidFill>
                  <a:srgbClr val="E094AC"/>
                </a:solidFill>
              </a:rPr>
              <a:t>-het 0.7</a:t>
            </a:r>
          </a:p>
          <a:p>
            <a:pPr>
              <a:defRPr/>
            </a:pPr>
            <a:endParaRPr lang="en-US" dirty="0">
              <a:solidFill>
                <a:srgbClr val="E094AC"/>
              </a:solidFill>
            </a:endParaRPr>
          </a:p>
          <a:p>
            <a:pPr>
              <a:defRPr/>
            </a:pPr>
            <a:endParaRPr lang="en-US" dirty="0">
              <a:solidFill>
                <a:srgbClr val="E094A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392FAF99-ECFD-4B2C-8256-32610E8FF690}"/>
              </a:ext>
            </a:extLst>
          </p:cNvPr>
          <p:cNvSpPr/>
          <p:nvPr/>
        </p:nvSpPr>
        <p:spPr>
          <a:xfrm>
            <a:off x="7047536" y="3741273"/>
            <a:ext cx="39225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“variable sites with a maximum level of 0.7 heterozygosity will be included”</a:t>
            </a: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448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6ACFDBE3-8E51-469B-B68A-2E4A8E1CF3B6}"/>
              </a:ext>
            </a:extLst>
          </p:cNvPr>
          <p:cNvSpPr/>
          <p:nvPr/>
        </p:nvSpPr>
        <p:spPr>
          <a:xfrm rot="10800000">
            <a:off x="6613487" y="5104844"/>
            <a:ext cx="315010" cy="1639432"/>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FEAA8ED2-0D0C-4C67-BD6D-768AC26108BE}"/>
              </a:ext>
            </a:extLst>
          </p:cNvPr>
          <p:cNvSpPr txBox="1"/>
          <p:nvPr/>
        </p:nvSpPr>
        <p:spPr>
          <a:xfrm>
            <a:off x="6872744" y="5319577"/>
            <a:ext cx="213608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r - 0.75</a:t>
            </a:r>
          </a:p>
          <a:p>
            <a:pPr>
              <a:defRPr/>
            </a:pPr>
            <a:r>
              <a:rPr lang="en-US" dirty="0">
                <a:solidFill>
                  <a:srgbClr val="E094AC"/>
                </a:solidFill>
              </a:rPr>
              <a:t>min-</a:t>
            </a:r>
            <a:r>
              <a:rPr lang="en-US" dirty="0" err="1">
                <a:solidFill>
                  <a:srgbClr val="E094AC"/>
                </a:solidFill>
              </a:rPr>
              <a:t>maf</a:t>
            </a:r>
            <a:r>
              <a:rPr lang="en-US" dirty="0">
                <a:solidFill>
                  <a:srgbClr val="E094AC"/>
                </a:solidFill>
              </a:rPr>
              <a:t> - 0.05</a:t>
            </a:r>
          </a:p>
          <a:p>
            <a:pPr>
              <a:defRPr/>
            </a:pPr>
            <a:r>
              <a:rPr lang="en-US" dirty="0">
                <a:solidFill>
                  <a:srgbClr val="E094AC"/>
                </a:solidFill>
              </a:rPr>
              <a:t>max-</a:t>
            </a:r>
            <a:r>
              <a:rPr lang="en-US" dirty="0" err="1">
                <a:solidFill>
                  <a:srgbClr val="E094AC"/>
                </a:solidFill>
              </a:rPr>
              <a:t>obs</a:t>
            </a:r>
            <a:r>
              <a:rPr lang="en-US" dirty="0">
                <a:solidFill>
                  <a:srgbClr val="E094AC"/>
                </a:solidFill>
              </a:rPr>
              <a:t>-het 0.7</a:t>
            </a:r>
          </a:p>
          <a:p>
            <a:pPr>
              <a:defRPr/>
            </a:pPr>
            <a:r>
              <a:rPr lang="en-GB" dirty="0">
                <a:solidFill>
                  <a:srgbClr val="E094AC"/>
                </a:solidFill>
                <a:latin typeface="Calibri" panose="020F0502020204030204" pitchFamily="34" charset="0"/>
                <a:ea typeface="Calibri" panose="020F0502020204030204" pitchFamily="34" charset="0"/>
              </a:rPr>
              <a:t>write-single-</a:t>
            </a:r>
            <a:r>
              <a:rPr lang="en-GB" dirty="0" err="1">
                <a:solidFill>
                  <a:srgbClr val="E094AC"/>
                </a:solidFill>
                <a:latin typeface="Calibri" panose="020F0502020204030204" pitchFamily="34" charset="0"/>
                <a:ea typeface="Calibri" panose="020F0502020204030204" pitchFamily="34" charset="0"/>
              </a:rPr>
              <a:t>snp</a:t>
            </a:r>
            <a:endParaRPr lang="en-US" dirty="0">
              <a:solidFill>
                <a:srgbClr val="E094AC"/>
              </a:solidFill>
            </a:endParaRPr>
          </a:p>
          <a:p>
            <a:pPr>
              <a:defRPr/>
            </a:pPr>
            <a:endParaRPr lang="en-US" dirty="0">
              <a:solidFill>
                <a:srgbClr val="E094AC"/>
              </a:solidFill>
            </a:endParaRPr>
          </a:p>
          <a:p>
            <a:pPr>
              <a:defRPr/>
            </a:pPr>
            <a:endParaRPr lang="en-US" dirty="0">
              <a:solidFill>
                <a:srgbClr val="E094AC"/>
              </a:solidFill>
            </a:endParaRPr>
          </a:p>
          <a:p>
            <a:pPr>
              <a:defRPr/>
            </a:pPr>
            <a:endParaRPr lang="en-US" dirty="0">
              <a:solidFill>
                <a:srgbClr val="E094A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E56EBC2-0691-47A9-842C-914BDB55AC7B}"/>
              </a:ext>
            </a:extLst>
          </p:cNvPr>
          <p:cNvSpPr/>
          <p:nvPr/>
        </p:nvSpPr>
        <p:spPr>
          <a:xfrm>
            <a:off x="7211654" y="3857789"/>
            <a:ext cx="39225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“decreases linkage disequilibrium and increases reproducibility”</a:t>
            </a: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780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6ACFDBE3-8E51-469B-B68A-2E4A8E1CF3B6}"/>
              </a:ext>
            </a:extLst>
          </p:cNvPr>
          <p:cNvSpPr/>
          <p:nvPr/>
        </p:nvSpPr>
        <p:spPr>
          <a:xfrm rot="10800000">
            <a:off x="6613487" y="5104844"/>
            <a:ext cx="315010" cy="1639432"/>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FEAA8ED2-0D0C-4C67-BD6D-768AC26108BE}"/>
              </a:ext>
            </a:extLst>
          </p:cNvPr>
          <p:cNvSpPr txBox="1"/>
          <p:nvPr/>
        </p:nvSpPr>
        <p:spPr>
          <a:xfrm>
            <a:off x="6872744" y="5319577"/>
            <a:ext cx="213608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r - 0.75</a:t>
            </a:r>
          </a:p>
          <a:p>
            <a:pPr>
              <a:defRPr/>
            </a:pPr>
            <a:r>
              <a:rPr lang="en-US" dirty="0">
                <a:solidFill>
                  <a:srgbClr val="E094AC"/>
                </a:solidFill>
              </a:rPr>
              <a:t>min-</a:t>
            </a:r>
            <a:r>
              <a:rPr lang="en-US" dirty="0" err="1">
                <a:solidFill>
                  <a:srgbClr val="E094AC"/>
                </a:solidFill>
              </a:rPr>
              <a:t>maf</a:t>
            </a:r>
            <a:r>
              <a:rPr lang="en-US" dirty="0">
                <a:solidFill>
                  <a:srgbClr val="E094AC"/>
                </a:solidFill>
              </a:rPr>
              <a:t> - 0.05</a:t>
            </a:r>
          </a:p>
          <a:p>
            <a:pPr>
              <a:defRPr/>
            </a:pPr>
            <a:r>
              <a:rPr lang="en-US" dirty="0">
                <a:solidFill>
                  <a:srgbClr val="E094AC"/>
                </a:solidFill>
              </a:rPr>
              <a:t>max-</a:t>
            </a:r>
            <a:r>
              <a:rPr lang="en-US" dirty="0" err="1">
                <a:solidFill>
                  <a:srgbClr val="E094AC"/>
                </a:solidFill>
              </a:rPr>
              <a:t>obs</a:t>
            </a:r>
            <a:r>
              <a:rPr lang="en-US" dirty="0">
                <a:solidFill>
                  <a:srgbClr val="E094AC"/>
                </a:solidFill>
              </a:rPr>
              <a:t>-het 0.7</a:t>
            </a:r>
          </a:p>
          <a:p>
            <a:pPr>
              <a:defRPr/>
            </a:pPr>
            <a:r>
              <a:rPr lang="en-GB" dirty="0">
                <a:solidFill>
                  <a:srgbClr val="E094AC"/>
                </a:solidFill>
                <a:latin typeface="Calibri" panose="020F0502020204030204" pitchFamily="34" charset="0"/>
                <a:ea typeface="Calibri" panose="020F0502020204030204" pitchFamily="34" charset="0"/>
              </a:rPr>
              <a:t>write-single-</a:t>
            </a:r>
            <a:r>
              <a:rPr lang="en-GB" dirty="0" err="1">
                <a:solidFill>
                  <a:srgbClr val="E094AC"/>
                </a:solidFill>
                <a:latin typeface="Calibri" panose="020F0502020204030204" pitchFamily="34" charset="0"/>
                <a:ea typeface="Calibri" panose="020F0502020204030204" pitchFamily="34" charset="0"/>
              </a:rPr>
              <a:t>snp</a:t>
            </a:r>
            <a:endParaRPr lang="en-US" dirty="0">
              <a:solidFill>
                <a:srgbClr val="E094AC"/>
              </a:solidFill>
            </a:endParaRPr>
          </a:p>
          <a:p>
            <a:pPr>
              <a:defRPr/>
            </a:pPr>
            <a:endParaRPr lang="en-US" dirty="0">
              <a:solidFill>
                <a:srgbClr val="E094AC"/>
              </a:solidFill>
            </a:endParaRPr>
          </a:p>
          <a:p>
            <a:pPr>
              <a:defRPr/>
            </a:pPr>
            <a:endParaRPr lang="en-US" dirty="0">
              <a:solidFill>
                <a:srgbClr val="E094AC"/>
              </a:solidFill>
            </a:endParaRPr>
          </a:p>
          <a:p>
            <a:pPr>
              <a:defRPr/>
            </a:pPr>
            <a:endParaRPr lang="en-US" dirty="0">
              <a:solidFill>
                <a:srgbClr val="E094A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EBEBBD8F-3112-4209-A2A3-6BBC60D54B16}"/>
              </a:ext>
            </a:extLst>
          </p:cNvPr>
          <p:cNvSpPr/>
          <p:nvPr/>
        </p:nvSpPr>
        <p:spPr>
          <a:xfrm>
            <a:off x="7089333" y="4126736"/>
            <a:ext cx="314047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mn-cs"/>
              </a:rPr>
              <a:t>T</a:t>
            </a:r>
            <a:r>
              <a:rPr kumimoji="0" lang="en-US" sz="1800" b="0" i="0" u="none" strike="noStrike" kern="1200" cap="none" spc="0" normalizeH="0" baseline="0" noProof="0" dirty="0">
                <a:ln>
                  <a:noFill/>
                </a:ln>
                <a:solidFill>
                  <a:srgbClr val="E094AC"/>
                </a:solidFill>
                <a:effectLst/>
                <a:uLnTx/>
                <a:uFillTx/>
                <a:latin typeface="Calibri" panose="020F0502020204030204" pitchFamily="34" charset="0"/>
                <a:ea typeface="Calibri" panose="020F0502020204030204" pitchFamily="34" charset="0"/>
                <a:cs typeface="Times New Roman" panose="02020603050405020304" pitchFamily="18" charset="0"/>
              </a:rPr>
              <a:t>o control for false-positive loci</a:t>
            </a: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sp>
        <p:nvSpPr>
          <p:cNvPr id="39" name="Arrow: Up 38">
            <a:extLst>
              <a:ext uri="{FF2B5EF4-FFF2-40B4-BE49-F238E27FC236}">
                <a16:creationId xmlns:a16="http://schemas.microsoft.com/office/drawing/2014/main" id="{DB0AC9E4-DB99-40AE-B2A7-0131F23337FD}"/>
              </a:ext>
            </a:extLst>
          </p:cNvPr>
          <p:cNvSpPr/>
          <p:nvPr/>
        </p:nvSpPr>
        <p:spPr>
          <a:xfrm>
            <a:off x="7770192" y="4606634"/>
            <a:ext cx="473987" cy="507601"/>
          </a:xfrm>
          <a:prstGeom prst="upArrow">
            <a:avLst/>
          </a:prstGeom>
          <a:solidFill>
            <a:srgbClr val="C67C9A"/>
          </a:solidFill>
          <a:ln>
            <a:solidFill>
              <a:srgbClr val="C67C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62141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6ACFDBE3-8E51-469B-B68A-2E4A8E1CF3B6}"/>
              </a:ext>
            </a:extLst>
          </p:cNvPr>
          <p:cNvSpPr/>
          <p:nvPr/>
        </p:nvSpPr>
        <p:spPr>
          <a:xfrm rot="10800000">
            <a:off x="6613487" y="5104844"/>
            <a:ext cx="315010" cy="1639432"/>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FEAA8ED2-0D0C-4C67-BD6D-768AC26108BE}"/>
              </a:ext>
            </a:extLst>
          </p:cNvPr>
          <p:cNvSpPr txBox="1"/>
          <p:nvPr/>
        </p:nvSpPr>
        <p:spPr>
          <a:xfrm>
            <a:off x="6872744" y="5319577"/>
            <a:ext cx="213608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r - 0.75</a:t>
            </a:r>
          </a:p>
          <a:p>
            <a:pPr>
              <a:defRPr/>
            </a:pPr>
            <a:r>
              <a:rPr lang="en-US" dirty="0">
                <a:solidFill>
                  <a:srgbClr val="E094AC"/>
                </a:solidFill>
              </a:rPr>
              <a:t>min-</a:t>
            </a:r>
            <a:r>
              <a:rPr lang="en-US" dirty="0" err="1">
                <a:solidFill>
                  <a:srgbClr val="E094AC"/>
                </a:solidFill>
              </a:rPr>
              <a:t>maf</a:t>
            </a:r>
            <a:r>
              <a:rPr lang="en-US" dirty="0">
                <a:solidFill>
                  <a:srgbClr val="E094AC"/>
                </a:solidFill>
              </a:rPr>
              <a:t> - 0.05</a:t>
            </a:r>
          </a:p>
          <a:p>
            <a:pPr>
              <a:defRPr/>
            </a:pPr>
            <a:r>
              <a:rPr lang="en-US" dirty="0">
                <a:solidFill>
                  <a:srgbClr val="E094AC"/>
                </a:solidFill>
              </a:rPr>
              <a:t>max-</a:t>
            </a:r>
            <a:r>
              <a:rPr lang="en-US" dirty="0" err="1">
                <a:solidFill>
                  <a:srgbClr val="E094AC"/>
                </a:solidFill>
              </a:rPr>
              <a:t>obs</a:t>
            </a:r>
            <a:r>
              <a:rPr lang="en-US" dirty="0">
                <a:solidFill>
                  <a:srgbClr val="E094AC"/>
                </a:solidFill>
              </a:rPr>
              <a:t>-het 0.7</a:t>
            </a:r>
          </a:p>
          <a:p>
            <a:pPr>
              <a:defRPr/>
            </a:pPr>
            <a:r>
              <a:rPr lang="en-GB" dirty="0">
                <a:solidFill>
                  <a:srgbClr val="E094AC"/>
                </a:solidFill>
                <a:latin typeface="Calibri" panose="020F0502020204030204" pitchFamily="34" charset="0"/>
                <a:ea typeface="Calibri" panose="020F0502020204030204" pitchFamily="34" charset="0"/>
              </a:rPr>
              <a:t>write-single-</a:t>
            </a:r>
            <a:r>
              <a:rPr lang="en-GB" dirty="0" err="1">
                <a:solidFill>
                  <a:srgbClr val="E094AC"/>
                </a:solidFill>
                <a:latin typeface="Calibri" panose="020F0502020204030204" pitchFamily="34" charset="0"/>
                <a:ea typeface="Calibri" panose="020F0502020204030204" pitchFamily="34" charset="0"/>
              </a:rPr>
              <a:t>snp</a:t>
            </a:r>
            <a:endParaRPr lang="en-US" dirty="0">
              <a:solidFill>
                <a:srgbClr val="E094AC"/>
              </a:solidFill>
            </a:endParaRPr>
          </a:p>
          <a:p>
            <a:pPr>
              <a:defRPr/>
            </a:pPr>
            <a:endParaRPr lang="en-US" dirty="0">
              <a:solidFill>
                <a:srgbClr val="E094AC"/>
              </a:solidFill>
            </a:endParaRPr>
          </a:p>
          <a:p>
            <a:pPr>
              <a:defRPr/>
            </a:pPr>
            <a:endParaRPr lang="en-US" dirty="0">
              <a:solidFill>
                <a:srgbClr val="E094AC"/>
              </a:solidFill>
            </a:endParaRPr>
          </a:p>
          <a:p>
            <a:pPr>
              <a:defRPr/>
            </a:pPr>
            <a:endParaRPr lang="en-US" dirty="0">
              <a:solidFill>
                <a:srgbClr val="E094A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pic>
        <p:nvPicPr>
          <p:cNvPr id="40" name="Graphic 39" descr="Add">
            <a:extLst>
              <a:ext uri="{FF2B5EF4-FFF2-40B4-BE49-F238E27FC236}">
                <a16:creationId xmlns:a16="http://schemas.microsoft.com/office/drawing/2014/main" id="{49B2FF46-B4EE-4FFE-943F-66C94FD55C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23905" y="5540590"/>
            <a:ext cx="794649" cy="794649"/>
          </a:xfrm>
          <a:prstGeom prst="rect">
            <a:avLst/>
          </a:prstGeom>
        </p:spPr>
      </p:pic>
    </p:spTree>
    <p:extLst>
      <p:ext uri="{BB962C8B-B14F-4D97-AF65-F5344CB8AC3E}">
        <p14:creationId xmlns:p14="http://schemas.microsoft.com/office/powerpoint/2010/main" val="25433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1351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6ACFDBE3-8E51-469B-B68A-2E4A8E1CF3B6}"/>
              </a:ext>
            </a:extLst>
          </p:cNvPr>
          <p:cNvSpPr/>
          <p:nvPr/>
        </p:nvSpPr>
        <p:spPr>
          <a:xfrm rot="10800000">
            <a:off x="6613487" y="5104844"/>
            <a:ext cx="315010" cy="1639432"/>
          </a:xfrm>
          <a:prstGeom prst="rightBrace">
            <a:avLst>
              <a:gd name="adj1" fmla="val 48630"/>
              <a:gd name="adj2" fmla="val 50000"/>
            </a:avLst>
          </a:prstGeom>
          <a:ln w="28575">
            <a:solidFill>
              <a:srgbClr val="C67C9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FEAA8ED2-0D0C-4C67-BD6D-768AC26108BE}"/>
              </a:ext>
            </a:extLst>
          </p:cNvPr>
          <p:cNvSpPr txBox="1"/>
          <p:nvPr/>
        </p:nvSpPr>
        <p:spPr>
          <a:xfrm>
            <a:off x="6872744" y="5319577"/>
            <a:ext cx="213608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rPr>
              <a:t>r - 0.75</a:t>
            </a:r>
          </a:p>
          <a:p>
            <a:pPr>
              <a:defRPr/>
            </a:pPr>
            <a:r>
              <a:rPr lang="en-US" dirty="0">
                <a:solidFill>
                  <a:srgbClr val="E094AC"/>
                </a:solidFill>
              </a:rPr>
              <a:t>min-</a:t>
            </a:r>
            <a:r>
              <a:rPr lang="en-US" dirty="0" err="1">
                <a:solidFill>
                  <a:srgbClr val="E094AC"/>
                </a:solidFill>
              </a:rPr>
              <a:t>maf</a:t>
            </a:r>
            <a:r>
              <a:rPr lang="en-US" dirty="0">
                <a:solidFill>
                  <a:srgbClr val="E094AC"/>
                </a:solidFill>
              </a:rPr>
              <a:t> - 0.05</a:t>
            </a:r>
          </a:p>
          <a:p>
            <a:pPr>
              <a:defRPr/>
            </a:pPr>
            <a:r>
              <a:rPr lang="en-US" dirty="0">
                <a:solidFill>
                  <a:srgbClr val="E094AC"/>
                </a:solidFill>
              </a:rPr>
              <a:t>max-</a:t>
            </a:r>
            <a:r>
              <a:rPr lang="en-US" dirty="0" err="1">
                <a:solidFill>
                  <a:srgbClr val="E094AC"/>
                </a:solidFill>
              </a:rPr>
              <a:t>obs</a:t>
            </a:r>
            <a:r>
              <a:rPr lang="en-US" dirty="0">
                <a:solidFill>
                  <a:srgbClr val="E094AC"/>
                </a:solidFill>
              </a:rPr>
              <a:t>-het 0.7</a:t>
            </a:r>
          </a:p>
          <a:p>
            <a:pPr>
              <a:defRPr/>
            </a:pPr>
            <a:r>
              <a:rPr lang="en-GB" dirty="0">
                <a:solidFill>
                  <a:srgbClr val="E094AC"/>
                </a:solidFill>
                <a:latin typeface="Calibri" panose="020F0502020204030204" pitchFamily="34" charset="0"/>
                <a:ea typeface="Calibri" panose="020F0502020204030204" pitchFamily="34" charset="0"/>
              </a:rPr>
              <a:t>write-single-</a:t>
            </a:r>
            <a:r>
              <a:rPr lang="en-GB" dirty="0" err="1">
                <a:solidFill>
                  <a:srgbClr val="E094AC"/>
                </a:solidFill>
                <a:latin typeface="Calibri" panose="020F0502020204030204" pitchFamily="34" charset="0"/>
                <a:ea typeface="Calibri" panose="020F0502020204030204" pitchFamily="34" charset="0"/>
              </a:rPr>
              <a:t>snp</a:t>
            </a:r>
            <a:endParaRPr lang="en-US" dirty="0">
              <a:solidFill>
                <a:srgbClr val="E094AC"/>
              </a:solidFill>
            </a:endParaRPr>
          </a:p>
          <a:p>
            <a:pPr>
              <a:defRPr/>
            </a:pPr>
            <a:endParaRPr lang="en-US" dirty="0">
              <a:solidFill>
                <a:srgbClr val="E094AC"/>
              </a:solidFill>
            </a:endParaRPr>
          </a:p>
          <a:p>
            <a:pPr>
              <a:defRPr/>
            </a:pPr>
            <a:endParaRPr lang="en-US" dirty="0">
              <a:solidFill>
                <a:srgbClr val="E094AC"/>
              </a:solidFill>
            </a:endParaRPr>
          </a:p>
          <a:p>
            <a:pPr>
              <a:defRPr/>
            </a:pPr>
            <a:endParaRPr lang="en-US" dirty="0">
              <a:solidFill>
                <a:srgbClr val="E094AC"/>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094AC"/>
              </a:solidFill>
              <a:effectLst/>
              <a:uLnTx/>
              <a:uFillTx/>
              <a:latin typeface="Calibri" panose="020F0502020204030204"/>
              <a:ea typeface="+mn-ea"/>
              <a:cs typeface="+mn-cs"/>
            </a:endParaRPr>
          </a:p>
        </p:txBody>
      </p:sp>
      <p:pic>
        <p:nvPicPr>
          <p:cNvPr id="40" name="Graphic 39" descr="Add">
            <a:extLst>
              <a:ext uri="{FF2B5EF4-FFF2-40B4-BE49-F238E27FC236}">
                <a16:creationId xmlns:a16="http://schemas.microsoft.com/office/drawing/2014/main" id="{49B2FF46-B4EE-4FFE-943F-66C94FD55C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23905" y="5540590"/>
            <a:ext cx="794649" cy="794649"/>
          </a:xfrm>
          <a:prstGeom prst="rect">
            <a:avLst/>
          </a:prstGeom>
        </p:spPr>
      </p:pic>
      <p:sp>
        <p:nvSpPr>
          <p:cNvPr id="37" name="Arrow: Bent-Up 36">
            <a:extLst>
              <a:ext uri="{FF2B5EF4-FFF2-40B4-BE49-F238E27FC236}">
                <a16:creationId xmlns:a16="http://schemas.microsoft.com/office/drawing/2014/main" id="{248E8540-D434-4929-A2DB-03509DA44D4F}"/>
              </a:ext>
            </a:extLst>
          </p:cNvPr>
          <p:cNvSpPr/>
          <p:nvPr/>
        </p:nvSpPr>
        <p:spPr>
          <a:xfrm flipV="1">
            <a:off x="6550048" y="4457954"/>
            <a:ext cx="4021593" cy="870917"/>
          </a:xfrm>
          <a:prstGeom prst="bentUpArrow">
            <a:avLst>
              <a:gd name="adj1" fmla="val 7008"/>
              <a:gd name="adj2" fmla="val 12163"/>
              <a:gd name="adj3" fmla="val 25900"/>
            </a:avLst>
          </a:prstGeom>
          <a:solidFill>
            <a:srgbClr val="C67C9A"/>
          </a:solidFill>
          <a:ln>
            <a:solidFill>
              <a:srgbClr val="C67C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C60C29-16F1-492F-AEE3-43B79F99A7DB}"/>
              </a:ext>
            </a:extLst>
          </p:cNvPr>
          <p:cNvSpPr txBox="1"/>
          <p:nvPr/>
        </p:nvSpPr>
        <p:spPr>
          <a:xfrm>
            <a:off x="9738403" y="5707081"/>
            <a:ext cx="1677971" cy="461665"/>
          </a:xfrm>
          <a:prstGeom prst="rect">
            <a:avLst/>
          </a:prstGeom>
          <a:noFill/>
        </p:spPr>
        <p:txBody>
          <a:bodyPr wrap="square" rtlCol="0">
            <a:spAutoFit/>
          </a:bodyPr>
          <a:lstStyle/>
          <a:p>
            <a:r>
              <a:rPr lang="en-US" sz="2400" dirty="0">
                <a:solidFill>
                  <a:srgbClr val="E094AC"/>
                </a:solidFill>
              </a:rPr>
              <a:t>Popmap_90</a:t>
            </a:r>
          </a:p>
        </p:txBody>
      </p:sp>
    </p:spTree>
    <p:extLst>
      <p:ext uri="{BB962C8B-B14F-4D97-AF65-F5344CB8AC3E}">
        <p14:creationId xmlns:p14="http://schemas.microsoft.com/office/powerpoint/2010/main" val="40393759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0" name="Rectángulo 10">
            <a:extLst>
              <a:ext uri="{FF2B5EF4-FFF2-40B4-BE49-F238E27FC236}">
                <a16:creationId xmlns:a16="http://schemas.microsoft.com/office/drawing/2014/main" id="{34BE4F40-423D-45B5-99B0-19DA29B42ACA}"/>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06_populations_filtering</a:t>
            </a:r>
          </a:p>
        </p:txBody>
      </p:sp>
      <p:pic>
        <p:nvPicPr>
          <p:cNvPr id="2" name="Picture 1">
            <a:extLst>
              <a:ext uri="{FF2B5EF4-FFF2-40B4-BE49-F238E27FC236}">
                <a16:creationId xmlns:a16="http://schemas.microsoft.com/office/drawing/2014/main" id="{28AD119F-3B7A-4D9B-B21D-6D4DAACC8957}"/>
              </a:ext>
            </a:extLst>
          </p:cNvPr>
          <p:cNvPicPr>
            <a:picLocks noChangeAspect="1"/>
          </p:cNvPicPr>
          <p:nvPr/>
        </p:nvPicPr>
        <p:blipFill>
          <a:blip r:embed="rId2"/>
          <a:stretch>
            <a:fillRect/>
          </a:stretch>
        </p:blipFill>
        <p:spPr>
          <a:xfrm>
            <a:off x="830911" y="2303333"/>
            <a:ext cx="10530177" cy="2251334"/>
          </a:xfrm>
          <a:prstGeom prst="rect">
            <a:avLst/>
          </a:prstGeom>
        </p:spPr>
      </p:pic>
    </p:spTree>
    <p:extLst>
      <p:ext uri="{BB962C8B-B14F-4D97-AF65-F5344CB8AC3E}">
        <p14:creationId xmlns:p14="http://schemas.microsoft.com/office/powerpoint/2010/main" val="3072205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0" name="Rectángulo 10">
            <a:extLst>
              <a:ext uri="{FF2B5EF4-FFF2-40B4-BE49-F238E27FC236}">
                <a16:creationId xmlns:a16="http://schemas.microsoft.com/office/drawing/2014/main" id="{34BE4F40-423D-45B5-99B0-19DA29B42ACA}"/>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06_populations_filtering</a:t>
            </a:r>
          </a:p>
        </p:txBody>
      </p:sp>
      <p:pic>
        <p:nvPicPr>
          <p:cNvPr id="2" name="Picture 1">
            <a:extLst>
              <a:ext uri="{FF2B5EF4-FFF2-40B4-BE49-F238E27FC236}">
                <a16:creationId xmlns:a16="http://schemas.microsoft.com/office/drawing/2014/main" id="{28AD119F-3B7A-4D9B-B21D-6D4DAACC8957}"/>
              </a:ext>
            </a:extLst>
          </p:cNvPr>
          <p:cNvPicPr>
            <a:picLocks noChangeAspect="1"/>
          </p:cNvPicPr>
          <p:nvPr/>
        </p:nvPicPr>
        <p:blipFill>
          <a:blip r:embed="rId2"/>
          <a:stretch>
            <a:fillRect/>
          </a:stretch>
        </p:blipFill>
        <p:spPr>
          <a:xfrm>
            <a:off x="830911" y="421592"/>
            <a:ext cx="10530177" cy="2251334"/>
          </a:xfrm>
          <a:prstGeom prst="rect">
            <a:avLst/>
          </a:prstGeom>
        </p:spPr>
      </p:pic>
      <p:pic>
        <p:nvPicPr>
          <p:cNvPr id="4" name="Picture 3">
            <a:extLst>
              <a:ext uri="{FF2B5EF4-FFF2-40B4-BE49-F238E27FC236}">
                <a16:creationId xmlns:a16="http://schemas.microsoft.com/office/drawing/2014/main" id="{7D080E50-136D-4AF0-8B6E-A98410F55AD7}"/>
              </a:ext>
            </a:extLst>
          </p:cNvPr>
          <p:cNvPicPr>
            <a:picLocks noChangeAspect="1"/>
          </p:cNvPicPr>
          <p:nvPr/>
        </p:nvPicPr>
        <p:blipFill>
          <a:blip r:embed="rId3"/>
          <a:stretch>
            <a:fillRect/>
          </a:stretch>
        </p:blipFill>
        <p:spPr>
          <a:xfrm>
            <a:off x="830910" y="421592"/>
            <a:ext cx="10530177" cy="4830530"/>
          </a:xfrm>
          <a:prstGeom prst="rect">
            <a:avLst/>
          </a:prstGeom>
        </p:spPr>
      </p:pic>
    </p:spTree>
    <p:extLst>
      <p:ext uri="{BB962C8B-B14F-4D97-AF65-F5344CB8AC3E}">
        <p14:creationId xmlns:p14="http://schemas.microsoft.com/office/powerpoint/2010/main" val="15705036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0329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Rectangle 48">
            <a:extLst>
              <a:ext uri="{FF2B5EF4-FFF2-40B4-BE49-F238E27FC236}">
                <a16:creationId xmlns:a16="http://schemas.microsoft.com/office/drawing/2014/main" id="{FFF3EA05-A37B-4D82-A305-ADFEECD48181}"/>
              </a:ext>
            </a:extLst>
          </p:cNvPr>
          <p:cNvSpPr/>
          <p:nvPr/>
        </p:nvSpPr>
        <p:spPr>
          <a:xfrm>
            <a:off x="3311406" y="2593354"/>
            <a:ext cx="4884905" cy="4068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sp>
        <p:nvSpPr>
          <p:cNvPr id="56" name="Rectangle 55">
            <a:extLst>
              <a:ext uri="{FF2B5EF4-FFF2-40B4-BE49-F238E27FC236}">
                <a16:creationId xmlns:a16="http://schemas.microsoft.com/office/drawing/2014/main" id="{329A5FF1-931D-4DDB-A19D-99608AFA74C7}"/>
              </a:ext>
            </a:extLst>
          </p:cNvPr>
          <p:cNvSpPr/>
          <p:nvPr/>
        </p:nvSpPr>
        <p:spPr>
          <a:xfrm>
            <a:off x="4909238" y="2052843"/>
            <a:ext cx="1690876" cy="29609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 novo assembly</a:t>
            </a:r>
          </a:p>
        </p:txBody>
      </p:sp>
      <p:sp>
        <p:nvSpPr>
          <p:cNvPr id="57" name="Rectangle 56">
            <a:extLst>
              <a:ext uri="{FF2B5EF4-FFF2-40B4-BE49-F238E27FC236}">
                <a16:creationId xmlns:a16="http://schemas.microsoft.com/office/drawing/2014/main" id="{998D5CCA-5241-4130-8492-66A26EFACF95}"/>
              </a:ext>
            </a:extLst>
          </p:cNvPr>
          <p:cNvSpPr/>
          <p:nvPr/>
        </p:nvSpPr>
        <p:spPr>
          <a:xfrm>
            <a:off x="5140553" y="3244631"/>
            <a:ext cx="1225823"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sp>
        <p:nvSpPr>
          <p:cNvPr id="58" name="Rectangle 57">
            <a:extLst>
              <a:ext uri="{FF2B5EF4-FFF2-40B4-BE49-F238E27FC236}">
                <a16:creationId xmlns:a16="http://schemas.microsoft.com/office/drawing/2014/main" id="{D288910C-B173-416F-8295-E5B0216BB993}"/>
              </a:ext>
            </a:extLst>
          </p:cNvPr>
          <p:cNvSpPr/>
          <p:nvPr/>
        </p:nvSpPr>
        <p:spPr>
          <a:xfrm>
            <a:off x="5262261" y="3768346"/>
            <a:ext cx="986240" cy="296093"/>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A9C3FDE-E754-4835-8B69-E6198BF97EC3}"/>
              </a:ext>
            </a:extLst>
          </p:cNvPr>
          <p:cNvSpPr/>
          <p:nvPr/>
        </p:nvSpPr>
        <p:spPr>
          <a:xfrm>
            <a:off x="3404794" y="2686747"/>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DFBE70E3-8324-4E90-A4D2-A8DDE657FA8A}"/>
              </a:ext>
            </a:extLst>
          </p:cNvPr>
          <p:cNvSpPr/>
          <p:nvPr/>
        </p:nvSpPr>
        <p:spPr>
          <a:xfrm>
            <a:off x="4369059" y="2686746"/>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11903833-9507-403D-92CA-E5F0F2474089}"/>
              </a:ext>
            </a:extLst>
          </p:cNvPr>
          <p:cNvSpPr/>
          <p:nvPr/>
        </p:nvSpPr>
        <p:spPr>
          <a:xfrm>
            <a:off x="5315354" y="2687810"/>
            <a:ext cx="698579"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25C6B4B8-F61C-4028-88EE-70BD88C95362}"/>
              </a:ext>
            </a:extLst>
          </p:cNvPr>
          <p:cNvSpPr/>
          <p:nvPr/>
        </p:nvSpPr>
        <p:spPr>
          <a:xfrm>
            <a:off x="6265925" y="2689179"/>
            <a:ext cx="823408"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tsv2bam</a:t>
            </a:r>
          </a:p>
        </p:txBody>
      </p:sp>
      <p:sp>
        <p:nvSpPr>
          <p:cNvPr id="69" name="Rectangle 68">
            <a:extLst>
              <a:ext uri="{FF2B5EF4-FFF2-40B4-BE49-F238E27FC236}">
                <a16:creationId xmlns:a16="http://schemas.microsoft.com/office/drawing/2014/main" id="{85DCDE96-D404-4285-BF22-60A20FCA35DB}"/>
              </a:ext>
            </a:extLst>
          </p:cNvPr>
          <p:cNvSpPr/>
          <p:nvPr/>
        </p:nvSpPr>
        <p:spPr>
          <a:xfrm>
            <a:off x="7333975" y="2684655"/>
            <a:ext cx="715825" cy="2204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gstacks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EF5464F3-4034-4340-B572-E41760A5CB2C}"/>
              </a:ext>
            </a:extLst>
          </p:cNvPr>
          <p:cNvCxnSpPr>
            <a:cxnSpLocks/>
            <a:stCxn id="65" idx="3"/>
            <a:endCxn id="66" idx="1"/>
          </p:cNvCxnSpPr>
          <p:nvPr/>
        </p:nvCxnSpPr>
        <p:spPr>
          <a:xfrm flipV="1">
            <a:off x="4120619" y="2796961"/>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F3EAA0B-1233-4AF2-B6D2-08808060A349}"/>
              </a:ext>
            </a:extLst>
          </p:cNvPr>
          <p:cNvCxnSpPr>
            <a:cxnSpLocks/>
          </p:cNvCxnSpPr>
          <p:nvPr/>
        </p:nvCxnSpPr>
        <p:spPr>
          <a:xfrm flipV="1">
            <a:off x="5063362"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DD227-8780-4CF3-B265-F786168F089E}"/>
              </a:ext>
            </a:extLst>
          </p:cNvPr>
          <p:cNvCxnSpPr>
            <a:cxnSpLocks/>
          </p:cNvCxnSpPr>
          <p:nvPr/>
        </p:nvCxnSpPr>
        <p:spPr>
          <a:xfrm flipV="1">
            <a:off x="6021283"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8CA17-4F7C-4C3A-9C87-A00C830C6948}"/>
              </a:ext>
            </a:extLst>
          </p:cNvPr>
          <p:cNvCxnSpPr>
            <a:cxnSpLocks/>
          </p:cNvCxnSpPr>
          <p:nvPr/>
        </p:nvCxnSpPr>
        <p:spPr>
          <a:xfrm flipV="1">
            <a:off x="7087434" y="2794869"/>
            <a:ext cx="24844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45D6E5A-E966-42FC-ADEA-00A4F53FD436}"/>
              </a:ext>
            </a:extLst>
          </p:cNvPr>
          <p:cNvSpPr txBox="1"/>
          <p:nvPr/>
        </p:nvSpPr>
        <p:spPr>
          <a:xfrm>
            <a:off x="3279817" y="2362519"/>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denovo_map.pl</a:t>
            </a:r>
          </a:p>
        </p:txBody>
      </p:sp>
      <p:cxnSp>
        <p:nvCxnSpPr>
          <p:cNvPr id="75" name="Straight Arrow Connector 74">
            <a:extLst>
              <a:ext uri="{FF2B5EF4-FFF2-40B4-BE49-F238E27FC236}">
                <a16:creationId xmlns:a16="http://schemas.microsoft.com/office/drawing/2014/main" id="{E6208DAC-98C0-4EEF-949C-131501EAD048}"/>
              </a:ext>
            </a:extLst>
          </p:cNvPr>
          <p:cNvCxnSpPr>
            <a:cxnSpLocks/>
            <a:stCxn id="56" idx="2"/>
            <a:endCxn id="49" idx="0"/>
          </p:cNvCxnSpPr>
          <p:nvPr/>
        </p:nvCxnSpPr>
        <p:spPr>
          <a:xfrm flipH="1">
            <a:off x="5753859" y="2348935"/>
            <a:ext cx="817"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2C9E17F-7A38-45B4-9236-D4070B5FE2B6}"/>
              </a:ext>
            </a:extLst>
          </p:cNvPr>
          <p:cNvCxnSpPr>
            <a:cxnSpLocks/>
            <a:stCxn id="55" idx="2"/>
            <a:endCxn id="56" idx="0"/>
          </p:cNvCxnSpPr>
          <p:nvPr/>
        </p:nvCxnSpPr>
        <p:spPr>
          <a:xfrm>
            <a:off x="5752896" y="1825220"/>
            <a:ext cx="1780" cy="227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EA936E0-4842-4B79-B1B9-D8D3385AA1BB}"/>
              </a:ext>
            </a:extLst>
          </p:cNvPr>
          <p:cNvCxnSpPr>
            <a:cxnSpLocks/>
            <a:stCxn id="49" idx="2"/>
            <a:endCxn id="57" idx="0"/>
          </p:cNvCxnSpPr>
          <p:nvPr/>
        </p:nvCxnSpPr>
        <p:spPr>
          <a:xfrm flipH="1">
            <a:off x="5753465" y="3000212"/>
            <a:ext cx="394" cy="244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017501A-A372-4571-BDE5-B5EDEF484E31}"/>
              </a:ext>
            </a:extLst>
          </p:cNvPr>
          <p:cNvCxnSpPr>
            <a:cxnSpLocks/>
            <a:stCxn id="57" idx="2"/>
            <a:endCxn id="58" idx="0"/>
          </p:cNvCxnSpPr>
          <p:nvPr/>
        </p:nvCxnSpPr>
        <p:spPr>
          <a:xfrm>
            <a:off x="5753465" y="3540724"/>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7CFB5859-5BA5-491D-8188-D6326BA15DEE}"/>
              </a:ext>
            </a:extLst>
          </p:cNvPr>
          <p:cNvSpPr/>
          <p:nvPr/>
        </p:nvSpPr>
        <p:spPr>
          <a:xfrm>
            <a:off x="5195744" y="4294127"/>
            <a:ext cx="1121757"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Identifying bad apples</a:t>
            </a:r>
          </a:p>
        </p:txBody>
      </p:sp>
      <p:cxnSp>
        <p:nvCxnSpPr>
          <p:cNvPr id="29" name="Straight Arrow Connector 28">
            <a:extLst>
              <a:ext uri="{FF2B5EF4-FFF2-40B4-BE49-F238E27FC236}">
                <a16:creationId xmlns:a16="http://schemas.microsoft.com/office/drawing/2014/main" id="{FD3BCA17-6485-495B-9794-0C7CB2576F49}"/>
              </a:ext>
            </a:extLst>
          </p:cNvPr>
          <p:cNvCxnSpPr>
            <a:cxnSpLocks/>
          </p:cNvCxnSpPr>
          <p:nvPr/>
        </p:nvCxnSpPr>
        <p:spPr>
          <a:xfrm>
            <a:off x="5760334" y="4055476"/>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8A6154-0AE9-4809-8A7A-E17B28B0593E}"/>
              </a:ext>
            </a:extLst>
          </p:cNvPr>
          <p:cNvSpPr/>
          <p:nvPr/>
        </p:nvSpPr>
        <p:spPr>
          <a:xfrm>
            <a:off x="5283089" y="5036501"/>
            <a:ext cx="95078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VCFtools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CA6191E1-A098-42C0-8EDE-2A2B559A643B}"/>
              </a:ext>
            </a:extLst>
          </p:cNvPr>
          <p:cNvCxnSpPr>
            <a:cxnSpLocks/>
          </p:cNvCxnSpPr>
          <p:nvPr/>
        </p:nvCxnSpPr>
        <p:spPr>
          <a:xfrm>
            <a:off x="5763652" y="4791855"/>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26C2F8-80EA-4EFA-A21E-E8A357F05B7D}"/>
              </a:ext>
            </a:extLst>
          </p:cNvPr>
          <p:cNvSpPr/>
          <p:nvPr/>
        </p:nvSpPr>
        <p:spPr>
          <a:xfrm>
            <a:off x="5153920" y="5762178"/>
            <a:ext cx="1271250" cy="498055"/>
          </a:xfrm>
          <a:prstGeom prst="rect">
            <a:avLst/>
          </a:prstGeom>
          <a:solidFill>
            <a:srgbClr val="C67C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Filtering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populations</a:t>
            </a:r>
          </a:p>
        </p:txBody>
      </p:sp>
      <p:cxnSp>
        <p:nvCxnSpPr>
          <p:cNvPr id="33" name="Straight Arrow Connector 32">
            <a:extLst>
              <a:ext uri="{FF2B5EF4-FFF2-40B4-BE49-F238E27FC236}">
                <a16:creationId xmlns:a16="http://schemas.microsoft.com/office/drawing/2014/main" id="{FCDFFE1C-8882-480F-9E79-2AB85564685E}"/>
              </a:ext>
            </a:extLst>
          </p:cNvPr>
          <p:cNvCxnSpPr>
            <a:cxnSpLocks/>
          </p:cNvCxnSpPr>
          <p:nvPr/>
        </p:nvCxnSpPr>
        <p:spPr>
          <a:xfrm>
            <a:off x="5764916" y="5540590"/>
            <a:ext cx="1916" cy="2276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A7DC9C-B76D-462B-BC41-DEA4720B5F8A}"/>
              </a:ext>
            </a:extLst>
          </p:cNvPr>
          <p:cNvCxnSpPr>
            <a:cxnSpLocks/>
          </p:cNvCxnSpPr>
          <p:nvPr/>
        </p:nvCxnSpPr>
        <p:spPr>
          <a:xfrm>
            <a:off x="5764610" y="6257922"/>
            <a:ext cx="1916" cy="22762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AB291E34-7784-4356-BDC8-106D0A5E3BA7}"/>
              </a:ext>
            </a:extLst>
          </p:cNvPr>
          <p:cNvSpPr/>
          <p:nvPr/>
        </p:nvSpPr>
        <p:spPr>
          <a:xfrm>
            <a:off x="5286929" y="6473476"/>
            <a:ext cx="986240" cy="296093"/>
          </a:xfrm>
          <a:prstGeom prst="rect">
            <a:avLst/>
          </a:prstGeom>
          <a:solidFill>
            <a:srgbClr val="41D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RAxML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1F3AA22F-78B5-42E6-AFD7-0833DD136BE9}"/>
              </a:ext>
            </a:extLst>
          </p:cNvPr>
          <p:cNvSpPr txBox="1"/>
          <p:nvPr/>
        </p:nvSpPr>
        <p:spPr>
          <a:xfrm>
            <a:off x="6215578" y="6492570"/>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Phylogenetic reconstruction</a:t>
            </a:r>
          </a:p>
        </p:txBody>
      </p:sp>
      <p:cxnSp>
        <p:nvCxnSpPr>
          <p:cNvPr id="53" name="Straight Arrow Connector 52">
            <a:extLst>
              <a:ext uri="{FF2B5EF4-FFF2-40B4-BE49-F238E27FC236}">
                <a16:creationId xmlns:a16="http://schemas.microsoft.com/office/drawing/2014/main" id="{4627950C-17ED-46E1-829F-C215B5131418}"/>
              </a:ext>
            </a:extLst>
          </p:cNvPr>
          <p:cNvCxnSpPr>
            <a:cxnSpLocks/>
          </p:cNvCxnSpPr>
          <p:nvPr/>
        </p:nvCxnSpPr>
        <p:spPr>
          <a:xfrm>
            <a:off x="6425016" y="6026986"/>
            <a:ext cx="254069"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3BA3A79-5118-45A9-A548-53D340B61771}"/>
              </a:ext>
            </a:extLst>
          </p:cNvPr>
          <p:cNvSpPr/>
          <p:nvPr/>
        </p:nvSpPr>
        <p:spPr>
          <a:xfrm>
            <a:off x="6679085" y="5868443"/>
            <a:ext cx="1273904" cy="296093"/>
          </a:xfrm>
          <a:prstGeom prst="rect">
            <a:avLst/>
          </a:prstGeom>
          <a:solidFill>
            <a:srgbClr val="41D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ADMIXTURE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96A8E27C-CDAA-44E3-A142-3AF8E9661E24}"/>
              </a:ext>
            </a:extLst>
          </p:cNvPr>
          <p:cNvSpPr txBox="1"/>
          <p:nvPr/>
        </p:nvSpPr>
        <p:spPr>
          <a:xfrm>
            <a:off x="6616864" y="5597973"/>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Genetic structure</a:t>
            </a:r>
          </a:p>
        </p:txBody>
      </p:sp>
      <p:sp>
        <p:nvSpPr>
          <p:cNvPr id="60" name="Rectangle 59">
            <a:extLst>
              <a:ext uri="{FF2B5EF4-FFF2-40B4-BE49-F238E27FC236}">
                <a16:creationId xmlns:a16="http://schemas.microsoft.com/office/drawing/2014/main" id="{3747DB41-6072-4CFF-BAED-83D9EB11E9D8}"/>
              </a:ext>
            </a:extLst>
          </p:cNvPr>
          <p:cNvSpPr/>
          <p:nvPr/>
        </p:nvSpPr>
        <p:spPr>
          <a:xfrm>
            <a:off x="3492917" y="5639538"/>
            <a:ext cx="1273904" cy="296093"/>
          </a:xfrm>
          <a:prstGeom prst="rect">
            <a:avLst/>
          </a:prstGeom>
          <a:solidFill>
            <a:srgbClr val="41D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He, Ho,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Fis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l-GR" sz="1600" b="0" i="0" u="none" strike="noStrike" kern="1200" cap="none" spc="0" normalizeH="0" baseline="0" noProof="0" dirty="0">
                <a:ln>
                  <a:noFill/>
                </a:ln>
                <a:solidFill>
                  <a:prstClr val="black"/>
                </a:solidFill>
                <a:effectLst/>
                <a:uLnTx/>
                <a:uFillTx/>
                <a:latin typeface="Calibri" panose="020F0502020204030204"/>
                <a:ea typeface="+mn-ea"/>
                <a:cs typeface="+mn-cs"/>
              </a:rPr>
              <a:t>π</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1F9FB438-4A21-4173-924C-D68920262B17}"/>
              </a:ext>
            </a:extLst>
          </p:cNvPr>
          <p:cNvSpPr/>
          <p:nvPr/>
        </p:nvSpPr>
        <p:spPr>
          <a:xfrm>
            <a:off x="3491102" y="6084258"/>
            <a:ext cx="1273904" cy="296093"/>
          </a:xfrm>
          <a:prstGeom prst="rect">
            <a:avLst/>
          </a:prstGeom>
          <a:solidFill>
            <a:srgbClr val="41D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Fst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2" name="Connector: Elbow 61">
            <a:extLst>
              <a:ext uri="{FF2B5EF4-FFF2-40B4-BE49-F238E27FC236}">
                <a16:creationId xmlns:a16="http://schemas.microsoft.com/office/drawing/2014/main" id="{C2EE8F05-501E-4107-9004-4B7FD9B957C0}"/>
              </a:ext>
            </a:extLst>
          </p:cNvPr>
          <p:cNvCxnSpPr>
            <a:cxnSpLocks/>
            <a:endCxn id="60" idx="3"/>
          </p:cNvCxnSpPr>
          <p:nvPr/>
        </p:nvCxnSpPr>
        <p:spPr>
          <a:xfrm rot="10800000">
            <a:off x="4766822" y="5787585"/>
            <a:ext cx="396349" cy="233168"/>
          </a:xfrm>
          <a:prstGeom prst="bentConnector3">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CE77531-9E3F-4615-8565-ACA35FE43797}"/>
              </a:ext>
            </a:extLst>
          </p:cNvPr>
          <p:cNvCxnSpPr>
            <a:cxnSpLocks/>
          </p:cNvCxnSpPr>
          <p:nvPr/>
        </p:nvCxnSpPr>
        <p:spPr>
          <a:xfrm rot="10800000" flipV="1">
            <a:off x="4765007" y="6020753"/>
            <a:ext cx="406115" cy="211552"/>
          </a:xfrm>
          <a:prstGeom prst="bentConnector3">
            <a:avLst>
              <a:gd name="adj1" fmla="val 4931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5EFB5C97-FEB9-424D-ABDD-594CEEAC4100}"/>
              </a:ext>
            </a:extLst>
          </p:cNvPr>
          <p:cNvSpPr txBox="1"/>
          <p:nvPr/>
        </p:nvSpPr>
        <p:spPr>
          <a:xfrm>
            <a:off x="3414044" y="5396056"/>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Genetic diversity</a:t>
            </a:r>
          </a:p>
        </p:txBody>
      </p:sp>
      <p:sp>
        <p:nvSpPr>
          <p:cNvPr id="81" name="TextBox 80">
            <a:extLst>
              <a:ext uri="{FF2B5EF4-FFF2-40B4-BE49-F238E27FC236}">
                <a16:creationId xmlns:a16="http://schemas.microsoft.com/office/drawing/2014/main" id="{96B11133-2FBA-4AE4-B680-4D53C3E190D4}"/>
              </a:ext>
            </a:extLst>
          </p:cNvPr>
          <p:cNvSpPr txBox="1"/>
          <p:nvPr/>
        </p:nvSpPr>
        <p:spPr>
          <a:xfrm>
            <a:off x="3414044" y="6345078"/>
            <a:ext cx="224059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rPr>
              <a:t>Genetic differentiation</a:t>
            </a:r>
          </a:p>
        </p:txBody>
      </p:sp>
    </p:spTree>
    <p:extLst>
      <p:ext uri="{BB962C8B-B14F-4D97-AF65-F5344CB8AC3E}">
        <p14:creationId xmlns:p14="http://schemas.microsoft.com/office/powerpoint/2010/main" val="198914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16AB669-6E33-4BA3-8A5D-CE02A7BF8699}"/>
              </a:ext>
            </a:extLst>
          </p:cNvPr>
          <p:cNvPicPr>
            <a:picLocks noChangeAspect="1"/>
          </p:cNvPicPr>
          <p:nvPr/>
        </p:nvPicPr>
        <p:blipFill>
          <a:blip r:embed="rId2"/>
          <a:stretch>
            <a:fillRect/>
          </a:stretch>
        </p:blipFill>
        <p:spPr>
          <a:xfrm>
            <a:off x="1919542" y="3429000"/>
            <a:ext cx="7487863" cy="1754299"/>
          </a:xfrm>
          <a:prstGeom prst="rect">
            <a:avLst/>
          </a:prstGeom>
        </p:spPr>
      </p:pic>
    </p:spTree>
    <p:extLst>
      <p:ext uri="{BB962C8B-B14F-4D97-AF65-F5344CB8AC3E}">
        <p14:creationId xmlns:p14="http://schemas.microsoft.com/office/powerpoint/2010/main" val="388603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390FCE8D-DFA5-439D-AF32-3059597711E5}"/>
              </a:ext>
            </a:extLst>
          </p:cNvPr>
          <p:cNvSpPr txBox="1">
            <a:spLocks/>
          </p:cNvSpPr>
          <p:nvPr/>
        </p:nvSpPr>
        <p:spPr>
          <a:xfrm>
            <a:off x="61789" y="-18961"/>
            <a:ext cx="10515600" cy="16578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Light" panose="020F0302020204030204"/>
                <a:ea typeface="+mj-ea"/>
                <a:cs typeface="+mj-cs"/>
              </a:rPr>
              <a:t>Bioinformatics</a:t>
            </a:r>
          </a:p>
        </p:txBody>
      </p:sp>
      <p:sp>
        <p:nvSpPr>
          <p:cNvPr id="11" name="Rectángulo 10">
            <a:extLst>
              <a:ext uri="{FF2B5EF4-FFF2-40B4-BE49-F238E27FC236}">
                <a16:creationId xmlns:a16="http://schemas.microsoft.com/office/drawing/2014/main" id="{1116116A-DE0F-4CCB-BFAE-09972404D19C}"/>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8FC389E-A9DE-41FC-BCAE-3D71862BAC03}"/>
              </a:ext>
            </a:extLst>
          </p:cNvPr>
          <p:cNvSpPr txBox="1"/>
          <p:nvPr/>
        </p:nvSpPr>
        <p:spPr>
          <a:xfrm>
            <a:off x="904530" y="996183"/>
            <a:ext cx="291963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Light" panose="020F0302020204030204"/>
                <a:ea typeface="+mn-ea"/>
                <a:cs typeface="+mn-cs"/>
              </a:rPr>
              <a:t>Workflow</a:t>
            </a:r>
            <a:endParaRPr kumimoji="0" lang="en-US" sz="4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0" name="Rectangle 49">
            <a:extLst>
              <a:ext uri="{FF2B5EF4-FFF2-40B4-BE49-F238E27FC236}">
                <a16:creationId xmlns:a16="http://schemas.microsoft.com/office/drawing/2014/main" id="{7D085243-13BF-4003-9ADF-EBD329A3CCD3}"/>
              </a:ext>
            </a:extLst>
          </p:cNvPr>
          <p:cNvSpPr/>
          <p:nvPr/>
        </p:nvSpPr>
        <p:spPr>
          <a:xfrm>
            <a:off x="4749093" y="488399"/>
            <a:ext cx="2003774" cy="29609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ddRAD</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sequence data</a:t>
            </a:r>
          </a:p>
        </p:txBody>
      </p:sp>
      <p:sp>
        <p:nvSpPr>
          <p:cNvPr id="52" name="Rectangle 51">
            <a:extLst>
              <a:ext uri="{FF2B5EF4-FFF2-40B4-BE49-F238E27FC236}">
                <a16:creationId xmlns:a16="http://schemas.microsoft.com/office/drawing/2014/main" id="{72BFA381-67B4-4C0E-A1C9-F6EF23809C4D}"/>
              </a:ext>
            </a:extLst>
          </p:cNvPr>
          <p:cNvSpPr/>
          <p:nvPr/>
        </p:nvSpPr>
        <p:spPr>
          <a:xfrm>
            <a:off x="4955745" y="1005413"/>
            <a:ext cx="1594302" cy="29609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process_radtags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F761051-12CB-43AF-8A16-9AFF178BEB6E}"/>
              </a:ext>
            </a:extLst>
          </p:cNvPr>
          <p:cNvSpPr/>
          <p:nvPr/>
        </p:nvSpPr>
        <p:spPr>
          <a:xfrm>
            <a:off x="4672638" y="1529128"/>
            <a:ext cx="2160516" cy="2960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parameter optimization</a:t>
            </a:r>
          </a:p>
        </p:txBody>
      </p:sp>
      <p:cxnSp>
        <p:nvCxnSpPr>
          <p:cNvPr id="64" name="Straight Arrow Connector 63">
            <a:extLst>
              <a:ext uri="{FF2B5EF4-FFF2-40B4-BE49-F238E27FC236}">
                <a16:creationId xmlns:a16="http://schemas.microsoft.com/office/drawing/2014/main" id="{7C81B0EF-FF14-43CD-9E81-4BAC214E3C93}"/>
              </a:ext>
            </a:extLst>
          </p:cNvPr>
          <p:cNvCxnSpPr>
            <a:cxnSpLocks/>
          </p:cNvCxnSpPr>
          <p:nvPr/>
        </p:nvCxnSpPr>
        <p:spPr>
          <a:xfrm>
            <a:off x="5754705" y="1301505"/>
            <a:ext cx="0" cy="215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6A791F1-F1E4-4E65-B6DF-438EF32C95A9}"/>
              </a:ext>
            </a:extLst>
          </p:cNvPr>
          <p:cNvCxnSpPr>
            <a:cxnSpLocks/>
          </p:cNvCxnSpPr>
          <p:nvPr/>
        </p:nvCxnSpPr>
        <p:spPr>
          <a:xfrm flipH="1">
            <a:off x="5758478" y="780986"/>
            <a:ext cx="1" cy="232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EA96CC64-29FA-4AA8-B846-0528FE69B485}"/>
              </a:ext>
            </a:extLst>
          </p:cNvPr>
          <p:cNvSpPr/>
          <p:nvPr/>
        </p:nvSpPr>
        <p:spPr>
          <a:xfrm>
            <a:off x="6955042" y="1091668"/>
            <a:ext cx="263080" cy="1171057"/>
          </a:xfrm>
          <a:prstGeom prst="leftBrace">
            <a:avLst>
              <a:gd name="adj1" fmla="val 80744"/>
              <a:gd name="adj2" fmla="val 50000"/>
            </a:avLst>
          </a:prstGeom>
          <a:noFill/>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6FF33"/>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4F944E4-1E18-404B-9398-34625A40BC3E}"/>
              </a:ext>
            </a:extLst>
          </p:cNvPr>
          <p:cNvSpPr txBox="1"/>
          <p:nvPr/>
        </p:nvSpPr>
        <p:spPr>
          <a:xfrm>
            <a:off x="7143907" y="1192437"/>
            <a:ext cx="48840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m - depth coverage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M - mismatches allowed within </a:t>
            </a:r>
            <a:r>
              <a:rPr kumimoji="0" lang="en-US" sz="1800" b="0" i="0" u="none" strike="noStrike" kern="1200" cap="none" spc="0" normalizeH="0" baseline="0" noProof="0" dirty="0" err="1">
                <a:ln>
                  <a:noFill/>
                </a:ln>
                <a:solidFill>
                  <a:srgbClr val="FFC000"/>
                </a:solidFill>
                <a:effectLst/>
                <a:uLnTx/>
                <a:uFillTx/>
                <a:latin typeface="Calibri" panose="020F0502020204030204"/>
                <a:ea typeface="+mn-ea"/>
                <a:cs typeface="+mn-cs"/>
              </a:rPr>
              <a:t>indv</a:t>
            </a: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FFC000"/>
                </a:solidFill>
                <a:effectLst/>
                <a:uLnTx/>
                <a:uFillTx/>
                <a:latin typeface="Calibri" panose="020F0502020204030204"/>
                <a:ea typeface="+mn-ea"/>
                <a:cs typeface="+mn-cs"/>
              </a:rPr>
              <a:t>ustacks</a:t>
            </a: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n - mismatches allowed between </a:t>
            </a:r>
            <a:r>
              <a:rPr kumimoji="0" lang="en-US" sz="1800" b="0" i="0" u="none" strike="noStrike" kern="1200" cap="none" spc="0" normalizeH="0" baseline="0" noProof="0" dirty="0" err="1">
                <a:ln>
                  <a:noFill/>
                </a:ln>
                <a:solidFill>
                  <a:srgbClr val="FFC000"/>
                </a:solidFill>
                <a:effectLst/>
                <a:uLnTx/>
                <a:uFillTx/>
                <a:latin typeface="Calibri" panose="020F0502020204030204"/>
                <a:ea typeface="+mn-ea"/>
                <a:cs typeface="+mn-cs"/>
              </a:rPr>
              <a:t>indv</a:t>
            </a: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FFC000"/>
                </a:solidFill>
                <a:effectLst/>
                <a:uLnTx/>
                <a:uFillTx/>
                <a:latin typeface="Calibri" panose="020F0502020204030204"/>
                <a:ea typeface="+mn-ea"/>
                <a:cs typeface="+mn-cs"/>
              </a:rPr>
              <a:t>cstacks</a:t>
            </a:r>
            <a:r>
              <a:rPr kumimoji="0" lang="en-US" sz="1800" b="0" i="0" u="none" strike="noStrike" kern="1200" cap="none" spc="0" normalizeH="0" baseline="0" noProof="0" dirty="0">
                <a:ln>
                  <a:noFill/>
                </a:ln>
                <a:solidFill>
                  <a:srgbClr val="FFC000"/>
                </a:solidFill>
                <a:effectLst/>
                <a:uLnTx/>
                <a:uFillTx/>
                <a:latin typeface="Calibri" panose="020F0502020204030204"/>
                <a:ea typeface="+mn-ea"/>
                <a:cs typeface="+mn-cs"/>
              </a:rPr>
              <a:t>)</a:t>
            </a:r>
          </a:p>
        </p:txBody>
      </p:sp>
      <p:sp>
        <p:nvSpPr>
          <p:cNvPr id="2" name="Rectangle 1">
            <a:extLst>
              <a:ext uri="{FF2B5EF4-FFF2-40B4-BE49-F238E27FC236}">
                <a16:creationId xmlns:a16="http://schemas.microsoft.com/office/drawing/2014/main" id="{5856645A-11F9-4F61-8DE6-12C037238011}"/>
              </a:ext>
            </a:extLst>
          </p:cNvPr>
          <p:cNvSpPr/>
          <p:nvPr/>
        </p:nvSpPr>
        <p:spPr>
          <a:xfrm>
            <a:off x="3771488" y="2779544"/>
            <a:ext cx="6096000" cy="646331"/>
          </a:xfrm>
          <a:prstGeom prst="rect">
            <a:avLst/>
          </a:prstGeom>
        </p:spPr>
        <p:txBody>
          <a:bodyPr>
            <a:spAutoFit/>
          </a:bodyPr>
          <a:lstStyle/>
          <a:p>
            <a:r>
              <a:rPr lang="en-US" dirty="0">
                <a:solidFill>
                  <a:srgbClr val="FFC000"/>
                </a:solidFill>
              </a:rPr>
              <a:t>“Find a balance between obtaining true polymorphism and introducing sequencing error”</a:t>
            </a:r>
          </a:p>
        </p:txBody>
      </p:sp>
    </p:spTree>
    <p:extLst>
      <p:ext uri="{BB962C8B-B14F-4D97-AF65-F5344CB8AC3E}">
        <p14:creationId xmlns:p14="http://schemas.microsoft.com/office/powerpoint/2010/main" val="354736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4C189-3B7F-4A14-9059-545A53DC18F0}"/>
              </a:ext>
            </a:extLst>
          </p:cNvPr>
          <p:cNvSpPr>
            <a:spLocks noGrp="1"/>
          </p:cNvSpPr>
          <p:nvPr>
            <p:ph type="title"/>
          </p:nvPr>
        </p:nvSpPr>
        <p:spPr>
          <a:xfrm>
            <a:off x="299777" y="270330"/>
            <a:ext cx="10515600" cy="1325563"/>
          </a:xfrm>
        </p:spPr>
        <p:txBody>
          <a:bodyPr>
            <a:normAutofit/>
          </a:bodyPr>
          <a:lstStyle/>
          <a:p>
            <a:r>
              <a:rPr lang="en-US" sz="2800" b="1" dirty="0">
                <a:solidFill>
                  <a:schemeClr val="bg1"/>
                </a:solidFill>
              </a:rPr>
              <a:t>m - Minimum depth coverage (minimum stack depth parameter)</a:t>
            </a:r>
            <a:br>
              <a:rPr lang="en-US" sz="2800" b="1" dirty="0">
                <a:solidFill>
                  <a:schemeClr val="bg1"/>
                </a:solidFill>
              </a:rPr>
            </a:br>
            <a:r>
              <a:rPr lang="en-US" sz="2800" b="1" dirty="0" err="1">
                <a:solidFill>
                  <a:schemeClr val="bg1"/>
                </a:solidFill>
              </a:rPr>
              <a:t>ustacks</a:t>
            </a:r>
            <a:endParaRPr lang="en-US" sz="2800" b="1" dirty="0">
              <a:solidFill>
                <a:schemeClr val="bg1"/>
              </a:solidFill>
            </a:endParaRPr>
          </a:p>
        </p:txBody>
      </p:sp>
      <p:sp>
        <p:nvSpPr>
          <p:cNvPr id="28" name="Rectángulo 10">
            <a:extLst>
              <a:ext uri="{FF2B5EF4-FFF2-40B4-BE49-F238E27FC236}">
                <a16:creationId xmlns:a16="http://schemas.microsoft.com/office/drawing/2014/main" id="{61DCC4FF-1EF4-4FC2-AC87-4D7C01B13618}"/>
              </a:ext>
            </a:extLst>
          </p:cNvPr>
          <p:cNvSpPr/>
          <p:nvPr/>
        </p:nvSpPr>
        <p:spPr>
          <a:xfrm>
            <a:off x="0" y="-18960"/>
            <a:ext cx="12203654" cy="329212"/>
          </a:xfrm>
          <a:prstGeom prst="rect">
            <a:avLst/>
          </a:prstGeom>
          <a:gradFill flip="none" rotWithShape="1">
            <a:gsLst>
              <a:gs pos="0">
                <a:schemeClr val="accent4">
                  <a:lumMod val="60000"/>
                  <a:lumOff val="40000"/>
                </a:schemeClr>
              </a:gs>
              <a:gs pos="46000">
                <a:schemeClr val="accent6">
                  <a:lumMod val="60000"/>
                  <a:lumOff val="40000"/>
                </a:schemeClr>
              </a:gs>
              <a:gs pos="98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74D0A80-CB2E-4B2F-9E93-465FAEEDA3E0}"/>
              </a:ext>
            </a:extLst>
          </p:cNvPr>
          <p:cNvPicPr>
            <a:picLocks noChangeAspect="1"/>
          </p:cNvPicPr>
          <p:nvPr/>
        </p:nvPicPr>
        <p:blipFill>
          <a:blip r:embed="rId2"/>
          <a:stretch>
            <a:fillRect/>
          </a:stretch>
        </p:blipFill>
        <p:spPr>
          <a:xfrm>
            <a:off x="6096000" y="1449602"/>
            <a:ext cx="5972322" cy="3958796"/>
          </a:xfrm>
          <a:prstGeom prst="rect">
            <a:avLst/>
          </a:prstGeom>
        </p:spPr>
      </p:pic>
      <p:sp>
        <p:nvSpPr>
          <p:cNvPr id="4" name="Rectangle 3">
            <a:extLst>
              <a:ext uri="{FF2B5EF4-FFF2-40B4-BE49-F238E27FC236}">
                <a16:creationId xmlns:a16="http://schemas.microsoft.com/office/drawing/2014/main" id="{F7BD45E6-9315-418A-8D3E-3151BFB8EF16}"/>
              </a:ext>
            </a:extLst>
          </p:cNvPr>
          <p:cNvSpPr/>
          <p:nvPr/>
        </p:nvSpPr>
        <p:spPr>
          <a:xfrm>
            <a:off x="205945" y="1969453"/>
            <a:ext cx="5717059" cy="3416320"/>
          </a:xfrm>
          <a:prstGeom prst="rect">
            <a:avLst/>
          </a:prstGeom>
        </p:spPr>
        <p:txBody>
          <a:bodyPr wrap="square">
            <a:spAutoFit/>
          </a:bodyPr>
          <a:lstStyle/>
          <a:p>
            <a:pPr marL="285750" indent="-285750">
              <a:buFontTx/>
              <a:buChar char="-"/>
            </a:pPr>
            <a:r>
              <a:rPr lang="en-US" dirty="0">
                <a:solidFill>
                  <a:schemeClr val="bg1"/>
                </a:solidFill>
              </a:rPr>
              <a:t>Controls the number of raw reads required to form an initial stack. </a:t>
            </a:r>
          </a:p>
          <a:p>
            <a:pPr marL="285750" indent="-285750">
              <a:buFontTx/>
              <a:buChar char="-"/>
            </a:pPr>
            <a:r>
              <a:rPr lang="en-US" dirty="0">
                <a:solidFill>
                  <a:schemeClr val="bg1"/>
                </a:solidFill>
              </a:rPr>
              <a:t>If set to a value of 3 then three or more identical reads must be found to consider those reads a stack. If a stack is formed with only two reads, then those reads are set aside and a stack is not constructed.</a:t>
            </a:r>
          </a:p>
          <a:p>
            <a:pPr marL="285750" indent="-285750">
              <a:buFontTx/>
              <a:buChar char="-"/>
            </a:pPr>
            <a:r>
              <a:rPr lang="en-US" dirty="0">
                <a:solidFill>
                  <a:schemeClr val="bg1"/>
                </a:solidFill>
              </a:rPr>
              <a:t>If this parameter is set too low, then reads with convergent sequencing errors are likely to be erroneously labeled as stacks.</a:t>
            </a:r>
          </a:p>
          <a:p>
            <a:pPr marL="285750" indent="-285750">
              <a:buFontTx/>
              <a:buChar char="-"/>
            </a:pPr>
            <a:r>
              <a:rPr lang="en-US" dirty="0">
                <a:solidFill>
                  <a:schemeClr val="bg1"/>
                </a:solidFill>
              </a:rPr>
              <a:t>If this parameter too high, then true alleles will not be recorded and will drop out of the analysis.</a:t>
            </a:r>
          </a:p>
          <a:p>
            <a:pPr marL="285750" indent="-285750">
              <a:buFontTx/>
              <a:buChar char="-"/>
            </a:pPr>
            <a:endParaRPr lang="en-US" dirty="0"/>
          </a:p>
        </p:txBody>
      </p:sp>
    </p:spTree>
    <p:extLst>
      <p:ext uri="{BB962C8B-B14F-4D97-AF65-F5344CB8AC3E}">
        <p14:creationId xmlns:p14="http://schemas.microsoft.com/office/powerpoint/2010/main" val="285652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2391</Words>
  <Application>Microsoft Office PowerPoint</Application>
  <PresentationFormat>Widescreen</PresentationFormat>
  <Paragraphs>707</Paragraphs>
  <Slides>64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64</vt:i4>
      </vt:variant>
    </vt:vector>
  </HeadingPairs>
  <TitlesOfParts>
    <vt:vector size="71" baseType="lpstr">
      <vt:lpstr>Arial</vt:lpstr>
      <vt:lpstr>Bookman Old Style</vt:lpstr>
      <vt:lpstr>Calibri</vt:lpstr>
      <vt:lpstr>Calibri Light</vt:lpstr>
      <vt:lpstr>Times New Roman</vt:lpstr>
      <vt:lpstr>Office Theme</vt:lpstr>
      <vt:lpstr>1_Office Theme</vt:lpstr>
      <vt:lpstr>Estimating genetic diversity and population information from short read (ddRAD-seq) type data</vt:lpstr>
      <vt:lpstr>ddRAD sequencing</vt:lpstr>
      <vt:lpstr>ddRAD sequencing</vt:lpstr>
      <vt:lpstr>PowerPoint Presentation</vt:lpstr>
      <vt:lpstr>PowerPoint Presentation</vt:lpstr>
      <vt:lpstr>PowerPoint Presentation</vt:lpstr>
      <vt:lpstr>PowerPoint Presentation</vt:lpstr>
      <vt:lpstr>PowerPoint Presentation</vt:lpstr>
      <vt:lpstr>m - Minimum depth coverage (minimum stack depth parameter) ustacks</vt:lpstr>
      <vt:lpstr>M - Mismatches allowed within indv. (Distance Allowed Between Stacks) ustacks</vt:lpstr>
      <vt:lpstr>n - mismatches allowed between indv. (Distance Between Catalog Loci) cstacks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ddRAD sequencing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Mendez, Laura</cp:lastModifiedBy>
  <cp:revision>44</cp:revision>
  <dcterms:created xsi:type="dcterms:W3CDTF">2022-06-13T13:06:39Z</dcterms:created>
  <dcterms:modified xsi:type="dcterms:W3CDTF">2022-06-17T15:53:19Z</dcterms:modified>
</cp:coreProperties>
</file>