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4"/>
  </p:notesMasterIdLst>
  <p:sldIdLst>
    <p:sldId id="302" r:id="rId3"/>
    <p:sldId id="414" r:id="rId4"/>
    <p:sldId id="495" r:id="rId5"/>
    <p:sldId id="440" r:id="rId6"/>
    <p:sldId id="507" r:id="rId7"/>
    <p:sldId id="505" r:id="rId8"/>
    <p:sldId id="508" r:id="rId9"/>
    <p:sldId id="509" r:id="rId10"/>
    <p:sldId id="510" r:id="rId11"/>
    <p:sldId id="512" r:id="rId12"/>
    <p:sldId id="513" r:id="rId13"/>
    <p:sldId id="558" r:id="rId14"/>
    <p:sldId id="552" r:id="rId15"/>
    <p:sldId id="553" r:id="rId16"/>
    <p:sldId id="554" r:id="rId17"/>
    <p:sldId id="555" r:id="rId18"/>
    <p:sldId id="556" r:id="rId19"/>
    <p:sldId id="557" r:id="rId20"/>
    <p:sldId id="449" r:id="rId21"/>
    <p:sldId id="450" r:id="rId22"/>
    <p:sldId id="451" r:id="rId23"/>
    <p:sldId id="452" r:id="rId24"/>
    <p:sldId id="493" r:id="rId25"/>
    <p:sldId id="514" r:id="rId26"/>
    <p:sldId id="504" r:id="rId27"/>
    <p:sldId id="518" r:id="rId28"/>
    <p:sldId id="519" r:id="rId29"/>
    <p:sldId id="521" r:id="rId30"/>
    <p:sldId id="516" r:id="rId31"/>
    <p:sldId id="559" r:id="rId32"/>
    <p:sldId id="540" r:id="rId33"/>
    <p:sldId id="528" r:id="rId34"/>
    <p:sldId id="541" r:id="rId35"/>
    <p:sldId id="560" r:id="rId36"/>
    <p:sldId id="464" r:id="rId37"/>
    <p:sldId id="465" r:id="rId38"/>
    <p:sldId id="517" r:id="rId39"/>
    <p:sldId id="531" r:id="rId40"/>
    <p:sldId id="550" r:id="rId41"/>
    <p:sldId id="561" r:id="rId42"/>
    <p:sldId id="532" r:id="rId43"/>
    <p:sldId id="533" r:id="rId44"/>
    <p:sldId id="562" r:id="rId45"/>
    <p:sldId id="534" r:id="rId46"/>
    <p:sldId id="535" r:id="rId47"/>
    <p:sldId id="536" r:id="rId48"/>
    <p:sldId id="542" r:id="rId49"/>
    <p:sldId id="563" r:id="rId50"/>
    <p:sldId id="537" r:id="rId51"/>
    <p:sldId id="538" r:id="rId52"/>
    <p:sldId id="564" r:id="rId53"/>
    <p:sldId id="565" r:id="rId54"/>
    <p:sldId id="566" r:id="rId55"/>
    <p:sldId id="567" r:id="rId56"/>
    <p:sldId id="568" r:id="rId57"/>
    <p:sldId id="569" r:id="rId58"/>
    <p:sldId id="570" r:id="rId59"/>
    <p:sldId id="573" r:id="rId60"/>
    <p:sldId id="574" r:id="rId61"/>
    <p:sldId id="571" r:id="rId62"/>
    <p:sldId id="57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7C9A"/>
    <a:srgbClr val="E094AC"/>
    <a:srgbClr val="41D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20" d="100"/>
          <a:sy n="120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DE3B7-37CC-F746-9A91-3F0D14B680AC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37476-E714-5E4F-BFDA-E18B05FB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C616-7FB6-E937-806E-D882446AD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F3AC2-A479-EA2F-C5CD-5841A889E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87C0F-7CAC-40BD-73D1-3F385026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CAFB-ACF0-F547-BB9B-7C1C2636E0F0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FC15B-DBC0-F88E-158C-844F0D6D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B8618-9CCE-B71D-3DD2-5DAD0E8E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1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F512-C6A9-160A-E1A4-C63C8866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BE7A6-E130-AD25-2C77-2DFB77474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BD431-007D-4C3B-DE5B-9996ED74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CAFB-ACF0-F547-BB9B-7C1C2636E0F0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1B6C8-87D7-A7C4-FB00-5E8FC4BA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296E2-12AA-386E-5F04-E069B42F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30943-AB65-B0A0-A1BE-C2FBBC14E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4CCD4-DF70-F0FA-D43B-917388FA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520A2-B81F-7747-BEC3-B76CAD09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CAFB-ACF0-F547-BB9B-7C1C2636E0F0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A5D05-C112-68E4-70EE-38F2E3BC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8EC8E-AB9B-337B-CE55-272152A0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87C0-74A5-4F89-9C78-671321BB361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67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87C0-74A5-4F89-9C78-671321BB361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0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87C0-74A5-4F89-9C78-671321BB361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75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87C0-74A5-4F89-9C78-671321BB361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6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87C0-74A5-4F89-9C78-671321BB361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24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87C0-74A5-4F89-9C78-671321BB361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27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87C0-74A5-4F89-9C78-671321BB361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7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87C0-74A5-4F89-9C78-671321BB361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9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78FA-E9B2-672B-784C-FA2F3748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C97C-019F-4388-DDFB-C4FFB4F7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DB0DA-3BCC-57AB-082F-2713369C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CAFB-ACF0-F547-BB9B-7C1C2636E0F0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CBC0-6C42-769B-441C-F46FD42E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583E8-BD5A-C024-1C35-24A35B32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89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87C0-74A5-4F89-9C78-671321BB361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32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87C0-74A5-4F89-9C78-671321BB361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02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87C0-74A5-4F89-9C78-671321BB361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7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C350-AF95-B7B1-D188-CF2A30D5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550D7-E000-E2F3-DE63-2F2FB3555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9B25-1EED-B334-AE55-9B5EA63D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CAFB-ACF0-F547-BB9B-7C1C2636E0F0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59E05-3E1B-5BCD-0015-C793BD12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01601-C1D9-AB38-BBE3-047EC2EC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31B7-56B7-6DC7-B8F9-51CCC4CC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62465-55BD-CEB9-CC71-A3B14C14C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5FBE1-9137-48C0-408D-501458E9A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11D5D-2423-E32A-EFE1-F6427343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CAFB-ACF0-F547-BB9B-7C1C2636E0F0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3E86F-DD19-FD5C-EA69-EF4F1F1D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C520D-1F26-C381-8B77-733AEFC4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CCFE-412B-F380-82B9-8E91E166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8BC61-AD4B-2050-71EF-7AC36D6B5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D11ED-0D93-AB22-8901-740EE90FB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940CA-B1A8-A303-5F30-4E531B5C9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355A2-08E4-BDDB-E582-043F2C6AA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63954-17FA-5C28-7444-EF323479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CAFB-ACF0-F547-BB9B-7C1C2636E0F0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EFA13-CFDC-7BC0-71AB-1E7D57C8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84C1E-4368-E4B9-A148-85CE4132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0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A74-D43D-5C35-8E03-2D657DA0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71049-CDD5-1936-60F5-38C64160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CAFB-ACF0-F547-BB9B-7C1C2636E0F0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451E4-FA26-D06D-234B-4573F8DB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F4A8D-4FF0-A48F-C991-1A106CED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E4F13-E1E8-733D-495B-2AE29CE3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CAFB-ACF0-F547-BB9B-7C1C2636E0F0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82B14-0815-3494-951D-46C5A79A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C33F3-1EEF-E8F3-D3E9-5BD6437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342A-EA2F-8AB9-A686-4E091270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DE1D-066A-16B2-D5A8-C52F2A7AF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CCD97-17D9-F8E6-3771-CA05A5AD3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85077-A39B-0E87-5AD0-D6FEF8AE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CAFB-ACF0-F547-BB9B-7C1C2636E0F0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67699-B6A5-8547-9537-B9B2071A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341B8-C0B4-5FA7-73A6-D3AE35F3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4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FD55-EF1F-C179-E1E3-0CB13CBD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3E494-39B2-5757-04E8-75E97C741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6B0BB-9C52-1116-3588-41320244A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92CDF-2049-35B0-E55E-D5162B05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CAFB-ACF0-F547-BB9B-7C1C2636E0F0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B13D8-22FC-FE55-7900-FB8DF416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15E8-7B45-3EF3-53C4-E0E224F0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FAC58-E541-EDB9-3530-E912B654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2DEB5-9A01-A136-75BC-C130CD428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259E0-0DEF-B603-8025-CDDBB3DDA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CAFB-ACF0-F547-BB9B-7C1C2636E0F0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88372-81C9-761E-77DE-81AE4C287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C163-29AF-6AFE-E9C8-17D10A889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2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F87C0-74A5-4F89-9C78-671321BB361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1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3352-631B-B3EB-5AC4-28049273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00" y="2119101"/>
            <a:ext cx="615648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Bookman Old Style" panose="02050604050505020204" pitchFamily="18" charset="0"/>
              </a:rPr>
              <a:t>Estimating genetic diversity and population information from short read (ddRAD-seq) type data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080A8A-A6A3-48A1-BF09-3A97B45E65D1}"/>
              </a:ext>
            </a:extLst>
          </p:cNvPr>
          <p:cNvSpPr txBox="1">
            <a:spLocks/>
          </p:cNvSpPr>
          <p:nvPr/>
        </p:nvSpPr>
        <p:spPr>
          <a:xfrm>
            <a:off x="-497855" y="43506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F81BD"/>
                </a:solidFill>
                <a:latin typeface="Bookman Old Style" panose="02050604050505020204" pitchFamily="18" charset="0"/>
              </a:rPr>
              <a:t>03 – </a:t>
            </a:r>
            <a:r>
              <a:rPr lang="en-US" dirty="0" err="1">
                <a:solidFill>
                  <a:srgbClr val="4F81BD"/>
                </a:solidFill>
                <a:latin typeface="Bookman Old Style" panose="02050604050505020204" pitchFamily="18" charset="0"/>
              </a:rPr>
              <a:t>denovo_map</a:t>
            </a:r>
            <a:endParaRPr lang="en-US" dirty="0">
              <a:solidFill>
                <a:srgbClr val="4F81BD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Picture 4" descr="Stacks Pipeline">
            <a:extLst>
              <a:ext uri="{FF2B5EF4-FFF2-40B4-BE49-F238E27FC236}">
                <a16:creationId xmlns:a16="http://schemas.microsoft.com/office/drawing/2014/main" id="{F461E396-E726-463F-A83D-D58124B7A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67" y="901436"/>
            <a:ext cx="4755312" cy="559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70B9B44-BD3C-42C7-B9DC-968DB8B48749}"/>
              </a:ext>
            </a:extLst>
          </p:cNvPr>
          <p:cNvSpPr txBox="1">
            <a:spLocks/>
          </p:cNvSpPr>
          <p:nvPr/>
        </p:nvSpPr>
        <p:spPr>
          <a:xfrm>
            <a:off x="334121" y="5080264"/>
            <a:ext cx="8460009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Bookman Old Style" panose="02050604050505020204" pitchFamily="18" charset="0"/>
              </a:rPr>
              <a:t>Chris Barratt 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Bookman Old Style" panose="02050604050505020204" pitchFamily="18" charset="0"/>
              </a:rPr>
              <a:t>sDiv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Bookman Old Style" panose="02050604050505020204" pitchFamily="18" charset="0"/>
              </a:rPr>
              <a:t> / Evolution and Adaptation)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Bookman Old Style" panose="02050604050505020204" pitchFamily="18" charset="0"/>
              </a:rPr>
              <a:t>Laura Mendez (Evolution and Adaptation)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Bookman Old Style" panose="02050604050505020204" pitchFamily="18" charset="0"/>
              </a:rPr>
              <a:t>Assistant: Dimas Calderon (Evolution and Adaptation)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3ECDEA-2A19-4D46-8FFE-A9987BF6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42" y="378937"/>
            <a:ext cx="2149655" cy="728868"/>
          </a:xfrm>
          <a:prstGeom prst="rect">
            <a:avLst/>
          </a:prstGeom>
        </p:spPr>
      </p:pic>
      <p:sp>
        <p:nvSpPr>
          <p:cNvPr id="10" name="Rectángulo 10">
            <a:extLst>
              <a:ext uri="{FF2B5EF4-FFF2-40B4-BE49-F238E27FC236}">
                <a16:creationId xmlns:a16="http://schemas.microsoft.com/office/drawing/2014/main" id="{61DACE5A-F879-401C-B1D4-ECCFB578402A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19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671BF4F7-237F-4CA8-9ED2-554D058A1801}"/>
              </a:ext>
            </a:extLst>
          </p:cNvPr>
          <p:cNvSpPr/>
          <p:nvPr/>
        </p:nvSpPr>
        <p:spPr>
          <a:xfrm>
            <a:off x="6957793" y="1123214"/>
            <a:ext cx="263080" cy="1171057"/>
          </a:xfrm>
          <a:prstGeom prst="leftBrace">
            <a:avLst>
              <a:gd name="adj1" fmla="val 80744"/>
              <a:gd name="adj2" fmla="val 50000"/>
            </a:avLst>
          </a:prstGeom>
          <a:noFill/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21ED05-54C2-4AC8-A636-E6D3B2311756}"/>
              </a:ext>
            </a:extLst>
          </p:cNvPr>
          <p:cNvSpPr txBox="1"/>
          <p:nvPr/>
        </p:nvSpPr>
        <p:spPr>
          <a:xfrm>
            <a:off x="7089333" y="1074169"/>
            <a:ext cx="4884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= 3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= 1-9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 </a:t>
            </a:r>
            <a:r>
              <a:rPr lang="en-US" b="1" dirty="0">
                <a:solidFill>
                  <a:srgbClr val="FFC000"/>
                </a:solidFill>
              </a:rPr>
              <a:t>-&gt; populations -r 0.80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1-9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09F12A-8BF7-4387-BF03-B86F2FE6953F}"/>
              </a:ext>
            </a:extLst>
          </p:cNvPr>
          <p:cNvSpPr/>
          <p:nvPr/>
        </p:nvSpPr>
        <p:spPr>
          <a:xfrm>
            <a:off x="4669856" y="2735757"/>
            <a:ext cx="3760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“a locus must be found in 80% of individuals of a single population to be processed”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46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AD47C309-5AFA-47CE-9D7F-7F04F7E0D848}"/>
              </a:ext>
            </a:extLst>
          </p:cNvPr>
          <p:cNvSpPr/>
          <p:nvPr/>
        </p:nvSpPr>
        <p:spPr>
          <a:xfrm>
            <a:off x="6955042" y="1108564"/>
            <a:ext cx="263080" cy="1171057"/>
          </a:xfrm>
          <a:prstGeom prst="leftBrace">
            <a:avLst>
              <a:gd name="adj1" fmla="val 80744"/>
              <a:gd name="adj2" fmla="val 50000"/>
            </a:avLst>
          </a:prstGeom>
          <a:noFill/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AC00C-4981-4223-AE65-459755BA1C23}"/>
              </a:ext>
            </a:extLst>
          </p:cNvPr>
          <p:cNvSpPr txBox="1"/>
          <p:nvPr/>
        </p:nvSpPr>
        <p:spPr>
          <a:xfrm>
            <a:off x="7143907" y="1209333"/>
            <a:ext cx="4884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Number of r80 polymorphic loci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Number of new polymorphic found for each iteration of M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36C7C-2072-4CD9-977F-6C5159D96CFA}"/>
              </a:ext>
            </a:extLst>
          </p:cNvPr>
          <p:cNvSpPr/>
          <p:nvPr/>
        </p:nvSpPr>
        <p:spPr>
          <a:xfrm>
            <a:off x="3907042" y="26443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“Find a balance between obtaining true polymorphism and introducing sequencing error”</a:t>
            </a:r>
          </a:p>
        </p:txBody>
      </p:sp>
    </p:spTree>
    <p:extLst>
      <p:ext uri="{BB962C8B-B14F-4D97-AF65-F5344CB8AC3E}">
        <p14:creationId xmlns:p14="http://schemas.microsoft.com/office/powerpoint/2010/main" val="420037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AD47C309-5AFA-47CE-9D7F-7F04F7E0D848}"/>
              </a:ext>
            </a:extLst>
          </p:cNvPr>
          <p:cNvSpPr/>
          <p:nvPr/>
        </p:nvSpPr>
        <p:spPr>
          <a:xfrm>
            <a:off x="6955042" y="1108564"/>
            <a:ext cx="263080" cy="1171057"/>
          </a:xfrm>
          <a:prstGeom prst="leftBrace">
            <a:avLst>
              <a:gd name="adj1" fmla="val 80744"/>
              <a:gd name="adj2" fmla="val 50000"/>
            </a:avLst>
          </a:prstGeom>
          <a:noFill/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AC00C-4981-4223-AE65-459755BA1C23}"/>
              </a:ext>
            </a:extLst>
          </p:cNvPr>
          <p:cNvSpPr txBox="1"/>
          <p:nvPr/>
        </p:nvSpPr>
        <p:spPr>
          <a:xfrm>
            <a:off x="7143907" y="1209333"/>
            <a:ext cx="4884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Number of r80 polymorphic loci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Number of new polymorphic found for each iteration of M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36C7C-2072-4CD9-977F-6C5159D96CFA}"/>
              </a:ext>
            </a:extLst>
          </p:cNvPr>
          <p:cNvSpPr/>
          <p:nvPr/>
        </p:nvSpPr>
        <p:spPr>
          <a:xfrm>
            <a:off x="3907042" y="26443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“Find a balance between obtaining true polymorphism and introducing sequencing error”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15F964-13B8-43F1-A4B8-9522482F74AE}"/>
              </a:ext>
            </a:extLst>
          </p:cNvPr>
          <p:cNvSpPr/>
          <p:nvPr/>
        </p:nvSpPr>
        <p:spPr>
          <a:xfrm>
            <a:off x="4170122" y="36420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14 hours with a population map including 14 individuals</a:t>
            </a:r>
          </a:p>
        </p:txBody>
      </p:sp>
    </p:spTree>
    <p:extLst>
      <p:ext uri="{BB962C8B-B14F-4D97-AF65-F5344CB8AC3E}">
        <p14:creationId xmlns:p14="http://schemas.microsoft.com/office/powerpoint/2010/main" val="400491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0BE5DE-BA0B-4566-BADE-BE96B7E4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19" y="368097"/>
            <a:ext cx="8321362" cy="6489903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01_denovo_map_test.parameters</a:t>
            </a:r>
          </a:p>
        </p:txBody>
      </p:sp>
    </p:spTree>
    <p:extLst>
      <p:ext uri="{BB962C8B-B14F-4D97-AF65-F5344CB8AC3E}">
        <p14:creationId xmlns:p14="http://schemas.microsoft.com/office/powerpoint/2010/main" val="102874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C6337C-2156-4A1F-A471-A67D47C14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66" y="423374"/>
            <a:ext cx="9151468" cy="6434626"/>
          </a:xfrm>
          <a:prstGeom prst="rect">
            <a:avLst/>
          </a:prstGeom>
        </p:spPr>
      </p:pic>
      <p:sp>
        <p:nvSpPr>
          <p:cNvPr id="6" name="Rectángulo 10">
            <a:extLst>
              <a:ext uri="{FF2B5EF4-FFF2-40B4-BE49-F238E27FC236}">
                <a16:creationId xmlns:a16="http://schemas.microsoft.com/office/drawing/2014/main" id="{EA162903-45D4-4C8B-846C-C1338E2E1CB8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01_denovo_map_test.parameters</a:t>
            </a:r>
          </a:p>
        </p:txBody>
      </p:sp>
    </p:spTree>
    <p:extLst>
      <p:ext uri="{BB962C8B-B14F-4D97-AF65-F5344CB8AC3E}">
        <p14:creationId xmlns:p14="http://schemas.microsoft.com/office/powerpoint/2010/main" val="1752257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9F6669-5BCD-49F8-BCB9-38B3722A1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02" y="349096"/>
            <a:ext cx="11322396" cy="6508903"/>
          </a:xfrm>
          <a:prstGeom prst="rect">
            <a:avLst/>
          </a:prstGeom>
        </p:spPr>
      </p:pic>
      <p:sp>
        <p:nvSpPr>
          <p:cNvPr id="5" name="Rectángulo 10">
            <a:extLst>
              <a:ext uri="{FF2B5EF4-FFF2-40B4-BE49-F238E27FC236}">
                <a16:creationId xmlns:a16="http://schemas.microsoft.com/office/drawing/2014/main" id="{4750437E-4E3D-4C09-9463-A41AA02F089E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01_denovo_map_test.parameters</a:t>
            </a:r>
          </a:p>
        </p:txBody>
      </p:sp>
    </p:spTree>
    <p:extLst>
      <p:ext uri="{BB962C8B-B14F-4D97-AF65-F5344CB8AC3E}">
        <p14:creationId xmlns:p14="http://schemas.microsoft.com/office/powerpoint/2010/main" val="158958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C968E-FAEA-43E9-96E6-F0B8C2AF6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34" y="653953"/>
            <a:ext cx="11163300" cy="1781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B6696B-1697-45BC-9E56-E542F9043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34" y="2551210"/>
            <a:ext cx="3400425" cy="3743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0D2309-9BA4-4238-BFFF-02C442551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463" y="3603556"/>
            <a:ext cx="26003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1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C968E-FAEA-43E9-96E6-F0B8C2AF6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34" y="653953"/>
            <a:ext cx="11163300" cy="1781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B6696B-1697-45BC-9E56-E542F9043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34" y="2551210"/>
            <a:ext cx="3400425" cy="3743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0D2309-9BA4-4238-BFFF-02C442551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91" y="3603556"/>
            <a:ext cx="2600325" cy="1400175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C80219A-8EAA-46C1-BA66-DD02896EB99E}"/>
              </a:ext>
            </a:extLst>
          </p:cNvPr>
          <p:cNvSpPr/>
          <p:nvPr/>
        </p:nvSpPr>
        <p:spPr>
          <a:xfrm>
            <a:off x="6742706" y="4182386"/>
            <a:ext cx="978011" cy="33395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383A1-115D-4E37-930B-BB6E37517761}"/>
              </a:ext>
            </a:extLst>
          </p:cNvPr>
          <p:cNvSpPr txBox="1"/>
          <p:nvPr/>
        </p:nvSpPr>
        <p:spPr>
          <a:xfrm>
            <a:off x="7957807" y="3841978"/>
            <a:ext cx="3754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 this information: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 of r80 polymorphic loci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Number of new polymorphic found for each iteration of M </a:t>
            </a:r>
          </a:p>
        </p:txBody>
      </p:sp>
    </p:spTree>
    <p:extLst>
      <p:ext uri="{BB962C8B-B14F-4D97-AF65-F5344CB8AC3E}">
        <p14:creationId xmlns:p14="http://schemas.microsoft.com/office/powerpoint/2010/main" val="4207840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0">
            <a:extLst>
              <a:ext uri="{FF2B5EF4-FFF2-40B4-BE49-F238E27FC236}">
                <a16:creationId xmlns:a16="http://schemas.microsoft.com/office/drawing/2014/main" id="{34BE4F40-423D-45B5-99B0-19DA29B42ACA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02_extract_results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6B3979-C8D2-4A40-A7B3-86001DA43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41" y="855532"/>
            <a:ext cx="11120717" cy="496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81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A9992E-F2C9-4FBC-BB50-AA292BCC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5" y="2115786"/>
            <a:ext cx="9588346" cy="28964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BDBEB8-62D2-410C-9EDF-68A32B16182F}"/>
              </a:ext>
            </a:extLst>
          </p:cNvPr>
          <p:cNvSpPr txBox="1"/>
          <p:nvPr/>
        </p:nvSpPr>
        <p:spPr>
          <a:xfrm>
            <a:off x="1143945" y="1610753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Bismarckia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nobilis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27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4C189-3B7F-4A14-9059-545A53DC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77" y="27033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ddRAD sequencing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5178D0-16FB-421E-BF4A-357C083C3CF7}"/>
              </a:ext>
            </a:extLst>
          </p:cNvPr>
          <p:cNvSpPr txBox="1"/>
          <p:nvPr/>
        </p:nvSpPr>
        <p:spPr>
          <a:xfrm>
            <a:off x="6772275" y="364210"/>
            <a:ext cx="611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Rochette, Rivera-Col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ón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Catchen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2019 - Mol. Ecology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9B5448-15BC-483E-93D6-D360A30FD7C1}"/>
              </a:ext>
            </a:extLst>
          </p:cNvPr>
          <p:cNvSpPr txBox="1"/>
          <p:nvPr/>
        </p:nvSpPr>
        <p:spPr>
          <a:xfrm>
            <a:off x="566153" y="1595893"/>
            <a:ext cx="2948324" cy="58477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ddRADseq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9715613C-64CE-4BA6-8F5F-612158F640C4}"/>
              </a:ext>
            </a:extLst>
          </p:cNvPr>
          <p:cNvSpPr/>
          <p:nvPr/>
        </p:nvSpPr>
        <p:spPr>
          <a:xfrm rot="10800000" flipH="1">
            <a:off x="668384" y="2294050"/>
            <a:ext cx="852618" cy="1045029"/>
          </a:xfrm>
          <a:prstGeom prst="bent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3">
            <a:extLst>
              <a:ext uri="{FF2B5EF4-FFF2-40B4-BE49-F238E27FC236}">
                <a16:creationId xmlns:a16="http://schemas.microsoft.com/office/drawing/2014/main" id="{6F5EFCB6-C1FA-4F33-AA70-16FA6C49DB84}"/>
              </a:ext>
            </a:extLst>
          </p:cNvPr>
          <p:cNvSpPr txBox="1"/>
          <p:nvPr/>
        </p:nvSpPr>
        <p:spPr>
          <a:xfrm>
            <a:off x="1632953" y="2518683"/>
            <a:ext cx="2190110" cy="107721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HPC cluster (EVE) - UFZ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uadroTexto 13">
            <a:extLst>
              <a:ext uri="{FF2B5EF4-FFF2-40B4-BE49-F238E27FC236}">
                <a16:creationId xmlns:a16="http://schemas.microsoft.com/office/drawing/2014/main" id="{D6A5B181-0051-4553-BF3E-5BBDBAE367EE}"/>
              </a:ext>
            </a:extLst>
          </p:cNvPr>
          <p:cNvSpPr txBox="1"/>
          <p:nvPr/>
        </p:nvSpPr>
        <p:spPr>
          <a:xfrm>
            <a:off x="3823063" y="2764904"/>
            <a:ext cx="2390407" cy="58477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Stacks v2.61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uadroTexto 13">
            <a:extLst>
              <a:ext uri="{FF2B5EF4-FFF2-40B4-BE49-F238E27FC236}">
                <a16:creationId xmlns:a16="http://schemas.microsoft.com/office/drawing/2014/main" id="{CA87017A-0671-4AB3-9737-EE45D3288851}"/>
              </a:ext>
            </a:extLst>
          </p:cNvPr>
          <p:cNvSpPr txBox="1"/>
          <p:nvPr/>
        </p:nvSpPr>
        <p:spPr>
          <a:xfrm>
            <a:off x="6604002" y="1336693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rocess_radtags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3">
            <a:extLst>
              <a:ext uri="{FF2B5EF4-FFF2-40B4-BE49-F238E27FC236}">
                <a16:creationId xmlns:a16="http://schemas.microsoft.com/office/drawing/2014/main" id="{CE2C90AB-CFA6-428B-ABFD-407C959136BB}"/>
              </a:ext>
            </a:extLst>
          </p:cNvPr>
          <p:cNvSpPr txBox="1"/>
          <p:nvPr/>
        </p:nvSpPr>
        <p:spPr>
          <a:xfrm>
            <a:off x="6604002" y="2032440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13">
            <a:extLst>
              <a:ext uri="{FF2B5EF4-FFF2-40B4-BE49-F238E27FC236}">
                <a16:creationId xmlns:a16="http://schemas.microsoft.com/office/drawing/2014/main" id="{8C2C654E-D1E5-49EE-8C4D-E09126B50BC5}"/>
              </a:ext>
            </a:extLst>
          </p:cNvPr>
          <p:cNvSpPr txBox="1"/>
          <p:nvPr/>
        </p:nvSpPr>
        <p:spPr>
          <a:xfrm>
            <a:off x="6604002" y="2728187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uadroTexto 13">
            <a:extLst>
              <a:ext uri="{FF2B5EF4-FFF2-40B4-BE49-F238E27FC236}">
                <a16:creationId xmlns:a16="http://schemas.microsoft.com/office/drawing/2014/main" id="{BF545EC1-7C0E-43AE-A5FE-F99A7E5E042B}"/>
              </a:ext>
            </a:extLst>
          </p:cNvPr>
          <p:cNvSpPr txBox="1"/>
          <p:nvPr/>
        </p:nvSpPr>
        <p:spPr>
          <a:xfrm>
            <a:off x="6604002" y="3423934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uadroTexto 13">
            <a:extLst>
              <a:ext uri="{FF2B5EF4-FFF2-40B4-BE49-F238E27FC236}">
                <a16:creationId xmlns:a16="http://schemas.microsoft.com/office/drawing/2014/main" id="{99A7D0BC-1BA4-4496-970B-2DB6AFCF1B6B}"/>
              </a:ext>
            </a:extLst>
          </p:cNvPr>
          <p:cNvSpPr txBox="1"/>
          <p:nvPr/>
        </p:nvSpPr>
        <p:spPr>
          <a:xfrm>
            <a:off x="6604003" y="4901871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uadroTexto 13">
            <a:extLst>
              <a:ext uri="{FF2B5EF4-FFF2-40B4-BE49-F238E27FC236}">
                <a16:creationId xmlns:a16="http://schemas.microsoft.com/office/drawing/2014/main" id="{BDF84AD2-25AD-4683-81E0-CC9F50120D51}"/>
              </a:ext>
            </a:extLst>
          </p:cNvPr>
          <p:cNvSpPr txBox="1"/>
          <p:nvPr/>
        </p:nvSpPr>
        <p:spPr>
          <a:xfrm>
            <a:off x="6604003" y="5592632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22A50B5E-C628-4851-94BB-C30C15E2CA20}"/>
              </a:ext>
            </a:extLst>
          </p:cNvPr>
          <p:cNvSpPr/>
          <p:nvPr/>
        </p:nvSpPr>
        <p:spPr>
          <a:xfrm>
            <a:off x="4716101" y="1365765"/>
            <a:ext cx="1743796" cy="1189895"/>
          </a:xfrm>
          <a:prstGeom prst="bentArrow">
            <a:avLst>
              <a:gd name="adj1" fmla="val 19877"/>
              <a:gd name="adj2" fmla="val 22438"/>
              <a:gd name="adj3" fmla="val 26464"/>
              <a:gd name="adj4" fmla="val 45214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D8B4A813-2C49-492D-ABAF-DA941A52808D}"/>
              </a:ext>
            </a:extLst>
          </p:cNvPr>
          <p:cNvSpPr/>
          <p:nvPr/>
        </p:nvSpPr>
        <p:spPr>
          <a:xfrm rot="10800000">
            <a:off x="6213470" y="6271477"/>
            <a:ext cx="1642419" cy="356746"/>
          </a:xfrm>
          <a:prstGeom prst="bentArrow">
            <a:avLst>
              <a:gd name="adj1" fmla="val 51658"/>
              <a:gd name="adj2" fmla="val 50000"/>
              <a:gd name="adj3" fmla="val 50000"/>
              <a:gd name="adj4" fmla="val 45214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uadroTexto 13">
            <a:extLst>
              <a:ext uri="{FF2B5EF4-FFF2-40B4-BE49-F238E27FC236}">
                <a16:creationId xmlns:a16="http://schemas.microsoft.com/office/drawing/2014/main" id="{CA202606-677F-4FD2-9A66-75A98611C33E}"/>
              </a:ext>
            </a:extLst>
          </p:cNvPr>
          <p:cNvSpPr txBox="1"/>
          <p:nvPr/>
        </p:nvSpPr>
        <p:spPr>
          <a:xfrm>
            <a:off x="1094692" y="5492235"/>
            <a:ext cx="4963886" cy="1200329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files for population structure analyses, phylogenetics, demographic history…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10">
            <a:extLst>
              <a:ext uri="{FF2B5EF4-FFF2-40B4-BE49-F238E27FC236}">
                <a16:creationId xmlns:a16="http://schemas.microsoft.com/office/drawing/2014/main" id="{61DCC4FF-1EF4-4FC2-AC87-4D7C01B13618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F57344-063F-4CFF-B693-639385C4F407}"/>
              </a:ext>
            </a:extLst>
          </p:cNvPr>
          <p:cNvSpPr txBox="1"/>
          <p:nvPr/>
        </p:nvSpPr>
        <p:spPr>
          <a:xfrm>
            <a:off x="9235442" y="1467783"/>
            <a:ext cx="256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 and demultiplex the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B9E608-152A-4523-B826-D72DF10123A1}"/>
              </a:ext>
            </a:extLst>
          </p:cNvPr>
          <p:cNvSpPr txBox="1"/>
          <p:nvPr/>
        </p:nvSpPr>
        <p:spPr>
          <a:xfrm>
            <a:off x="9235440" y="2128067"/>
            <a:ext cx="256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 loci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</a:t>
            </a:r>
            <a:r>
              <a:rPr kumimoji="0" lang="en-US" sz="14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each sample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2A7B55-4CBA-4907-B88E-53796CAE82E7}"/>
              </a:ext>
            </a:extLst>
          </p:cNvPr>
          <p:cNvSpPr txBox="1"/>
          <p:nvPr/>
        </p:nvSpPr>
        <p:spPr>
          <a:xfrm>
            <a:off x="9235440" y="3446157"/>
            <a:ext cx="256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Match each sample against the catalog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2261B7-68C7-4E33-89D7-02F658A9D41E}"/>
              </a:ext>
            </a:extLst>
          </p:cNvPr>
          <p:cNvSpPr txBox="1"/>
          <p:nvPr/>
        </p:nvSpPr>
        <p:spPr>
          <a:xfrm>
            <a:off x="9235439" y="5484910"/>
            <a:ext cx="2562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 level statistics and output in different formats. Possibility for further filtering</a:t>
            </a:r>
          </a:p>
        </p:txBody>
      </p:sp>
      <p:sp>
        <p:nvSpPr>
          <p:cNvPr id="35" name="CuadroTexto 13">
            <a:extLst>
              <a:ext uri="{FF2B5EF4-FFF2-40B4-BE49-F238E27FC236}">
                <a16:creationId xmlns:a16="http://schemas.microsoft.com/office/drawing/2014/main" id="{77A5D290-0B47-491F-9DE5-7B04599BBA86}"/>
              </a:ext>
            </a:extLst>
          </p:cNvPr>
          <p:cNvSpPr txBox="1"/>
          <p:nvPr/>
        </p:nvSpPr>
        <p:spPr>
          <a:xfrm>
            <a:off x="6604000" y="4164127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152F9D-CD08-4E80-A09C-7BCA85BB7F3C}"/>
              </a:ext>
            </a:extLst>
          </p:cNvPr>
          <p:cNvSpPr txBox="1"/>
          <p:nvPr/>
        </p:nvSpPr>
        <p:spPr>
          <a:xfrm>
            <a:off x="9235439" y="4055945"/>
            <a:ext cx="2739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Transpose the data to be organized by RAD locus. Paired-end reads are fetched and stored for later use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40002F-21CA-49D8-A7B8-F30C63CC9594}"/>
              </a:ext>
            </a:extLst>
          </p:cNvPr>
          <p:cNvSpPr txBox="1"/>
          <p:nvPr/>
        </p:nvSpPr>
        <p:spPr>
          <a:xfrm>
            <a:off x="9235443" y="2627363"/>
            <a:ext cx="2562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Creates a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all loci across the populations </a:t>
            </a: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according to sequence similarity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852D91-03AA-4338-A450-E68D480A4081}"/>
              </a:ext>
            </a:extLst>
          </p:cNvPr>
          <p:cNvSpPr txBox="1"/>
          <p:nvPr/>
        </p:nvSpPr>
        <p:spPr>
          <a:xfrm>
            <a:off x="9235439" y="4794149"/>
            <a:ext cx="2739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A contig is assembled from pair-end reads and overlapped with the single-end locus. SNP calling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807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A9992E-F2C9-4FBC-BB50-AA292BCC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5" y="2115786"/>
            <a:ext cx="9588346" cy="28964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BDBEB8-62D2-410C-9EDF-68A32B16182F}"/>
              </a:ext>
            </a:extLst>
          </p:cNvPr>
          <p:cNvSpPr txBox="1"/>
          <p:nvPr/>
        </p:nvSpPr>
        <p:spPr>
          <a:xfrm>
            <a:off x="1143945" y="1610753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Bismarckia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nobilis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17580D-4BF1-4523-9B8E-55EE546CACE1}"/>
              </a:ext>
            </a:extLst>
          </p:cNvPr>
          <p:cNvSpPr/>
          <p:nvPr/>
        </p:nvSpPr>
        <p:spPr>
          <a:xfrm>
            <a:off x="3196046" y="2725783"/>
            <a:ext cx="627017" cy="52251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4CE19D-821F-42E9-A2E1-157FB5E3DA1B}"/>
              </a:ext>
            </a:extLst>
          </p:cNvPr>
          <p:cNvSpPr/>
          <p:nvPr/>
        </p:nvSpPr>
        <p:spPr>
          <a:xfrm>
            <a:off x="7807235" y="3740332"/>
            <a:ext cx="627017" cy="52251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38104A-6D5E-480F-8234-CFCC58A6FB73}"/>
              </a:ext>
            </a:extLst>
          </p:cNvPr>
          <p:cNvSpPr/>
          <p:nvPr/>
        </p:nvSpPr>
        <p:spPr>
          <a:xfrm>
            <a:off x="2890118" y="54776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“Find a balance between obtaining true polymorphism and introducing sequencing error”</a:t>
            </a:r>
          </a:p>
        </p:txBody>
      </p:sp>
    </p:spTree>
    <p:extLst>
      <p:ext uri="{BB962C8B-B14F-4D97-AF65-F5344CB8AC3E}">
        <p14:creationId xmlns:p14="http://schemas.microsoft.com/office/powerpoint/2010/main" val="2359909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A9992E-F2C9-4FBC-BB50-AA292BCC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5" y="2115786"/>
            <a:ext cx="9588346" cy="28964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BDBEB8-62D2-410C-9EDF-68A32B16182F}"/>
              </a:ext>
            </a:extLst>
          </p:cNvPr>
          <p:cNvSpPr txBox="1"/>
          <p:nvPr/>
        </p:nvSpPr>
        <p:spPr>
          <a:xfrm>
            <a:off x="1143945" y="1610753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Bismarckia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nobilis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17580D-4BF1-4523-9B8E-55EE546CACE1}"/>
              </a:ext>
            </a:extLst>
          </p:cNvPr>
          <p:cNvSpPr/>
          <p:nvPr/>
        </p:nvSpPr>
        <p:spPr>
          <a:xfrm>
            <a:off x="3196046" y="2725783"/>
            <a:ext cx="627017" cy="52251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4CE19D-821F-42E9-A2E1-157FB5E3DA1B}"/>
              </a:ext>
            </a:extLst>
          </p:cNvPr>
          <p:cNvSpPr/>
          <p:nvPr/>
        </p:nvSpPr>
        <p:spPr>
          <a:xfrm>
            <a:off x="7807235" y="3740332"/>
            <a:ext cx="627017" cy="52251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D49B6-F355-4E40-B7AC-B493FC2286DF}"/>
              </a:ext>
            </a:extLst>
          </p:cNvPr>
          <p:cNvSpPr txBox="1"/>
          <p:nvPr/>
        </p:nvSpPr>
        <p:spPr>
          <a:xfrm>
            <a:off x="5677989" y="5625737"/>
            <a:ext cx="87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=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= n</a:t>
            </a:r>
          </a:p>
        </p:txBody>
      </p:sp>
    </p:spTree>
    <p:extLst>
      <p:ext uri="{BB962C8B-B14F-4D97-AF65-F5344CB8AC3E}">
        <p14:creationId xmlns:p14="http://schemas.microsoft.com/office/powerpoint/2010/main" val="2209963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BEB8-62D2-410C-9EDF-68A32B16182F}"/>
              </a:ext>
            </a:extLst>
          </p:cNvPr>
          <p:cNvSpPr txBox="1"/>
          <p:nvPr/>
        </p:nvSpPr>
        <p:spPr>
          <a:xfrm>
            <a:off x="1143945" y="1610753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Dypsis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pinnatifrons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2C457-7FBD-41A1-A701-12BEDF7A5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76" y="2175782"/>
            <a:ext cx="10091448" cy="282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18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BEB8-62D2-410C-9EDF-68A32B16182F}"/>
              </a:ext>
            </a:extLst>
          </p:cNvPr>
          <p:cNvSpPr txBox="1"/>
          <p:nvPr/>
        </p:nvSpPr>
        <p:spPr>
          <a:xfrm>
            <a:off x="1143945" y="1610753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Dypsis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pinnatifrons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2C457-7FBD-41A1-A701-12BEDF7A5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76" y="2175782"/>
            <a:ext cx="10091448" cy="2822938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8C03BE78-1C81-4C09-9BB2-73277F625BAF}"/>
              </a:ext>
            </a:extLst>
          </p:cNvPr>
          <p:cNvSpPr txBox="1"/>
          <p:nvPr/>
        </p:nvSpPr>
        <p:spPr>
          <a:xfrm>
            <a:off x="5677989" y="5625737"/>
            <a:ext cx="87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=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= n</a:t>
            </a:r>
          </a:p>
        </p:txBody>
      </p:sp>
    </p:spTree>
    <p:extLst>
      <p:ext uri="{BB962C8B-B14F-4D97-AF65-F5344CB8AC3E}">
        <p14:creationId xmlns:p14="http://schemas.microsoft.com/office/powerpoint/2010/main" val="588430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17F268-3782-46D4-B982-7600A0DB32D9}"/>
              </a:ext>
            </a:extLst>
          </p:cNvPr>
          <p:cNvCxnSpPr/>
          <p:nvPr/>
        </p:nvCxnSpPr>
        <p:spPr>
          <a:xfrm>
            <a:off x="6916289" y="1691194"/>
            <a:ext cx="715825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AE8381-86E1-416B-84F0-6531612AD5D7}"/>
              </a:ext>
            </a:extLst>
          </p:cNvPr>
          <p:cNvSpPr txBox="1"/>
          <p:nvPr/>
        </p:nvSpPr>
        <p:spPr>
          <a:xfrm>
            <a:off x="7676812" y="1514005"/>
            <a:ext cx="114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m, M, n</a:t>
            </a:r>
          </a:p>
        </p:txBody>
      </p:sp>
    </p:spTree>
    <p:extLst>
      <p:ext uri="{BB962C8B-B14F-4D97-AF65-F5344CB8AC3E}">
        <p14:creationId xmlns:p14="http://schemas.microsoft.com/office/powerpoint/2010/main" val="3927490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7D3D23-1ECF-4AE7-807C-7118CA91AA2F}"/>
              </a:ext>
            </a:extLst>
          </p:cNvPr>
          <p:cNvCxnSpPr/>
          <p:nvPr/>
        </p:nvCxnSpPr>
        <p:spPr>
          <a:xfrm>
            <a:off x="6916289" y="1691194"/>
            <a:ext cx="715825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77F9B9E-5BA8-4C7F-8943-C8934B9122B7}"/>
              </a:ext>
            </a:extLst>
          </p:cNvPr>
          <p:cNvSpPr txBox="1"/>
          <p:nvPr/>
        </p:nvSpPr>
        <p:spPr>
          <a:xfrm>
            <a:off x="7676812" y="1514005"/>
            <a:ext cx="114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m, M, n</a:t>
            </a:r>
          </a:p>
        </p:txBody>
      </p:sp>
    </p:spTree>
    <p:extLst>
      <p:ext uri="{BB962C8B-B14F-4D97-AF65-F5344CB8AC3E}">
        <p14:creationId xmlns:p14="http://schemas.microsoft.com/office/powerpoint/2010/main" val="2866625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7D3D23-1ECF-4AE7-807C-7118CA91AA2F}"/>
              </a:ext>
            </a:extLst>
          </p:cNvPr>
          <p:cNvCxnSpPr/>
          <p:nvPr/>
        </p:nvCxnSpPr>
        <p:spPr>
          <a:xfrm>
            <a:off x="6916289" y="1691194"/>
            <a:ext cx="715825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77F9B9E-5BA8-4C7F-8943-C8934B9122B7}"/>
              </a:ext>
            </a:extLst>
          </p:cNvPr>
          <p:cNvSpPr txBox="1"/>
          <p:nvPr/>
        </p:nvSpPr>
        <p:spPr>
          <a:xfrm>
            <a:off x="7676812" y="1514005"/>
            <a:ext cx="114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m, M, 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AD8F8AE-5908-4F1E-9B66-5DBB183FE214}"/>
              </a:ext>
            </a:extLst>
          </p:cNvPr>
          <p:cNvSpPr/>
          <p:nvPr/>
        </p:nvSpPr>
        <p:spPr>
          <a:xfrm rot="10800000">
            <a:off x="6846737" y="1935612"/>
            <a:ext cx="1361620" cy="369325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635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7D3D23-1ECF-4AE7-807C-7118CA91AA2F}"/>
              </a:ext>
            </a:extLst>
          </p:cNvPr>
          <p:cNvCxnSpPr/>
          <p:nvPr/>
        </p:nvCxnSpPr>
        <p:spPr>
          <a:xfrm>
            <a:off x="6916289" y="1691194"/>
            <a:ext cx="715825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77F9B9E-5BA8-4C7F-8943-C8934B9122B7}"/>
              </a:ext>
            </a:extLst>
          </p:cNvPr>
          <p:cNvSpPr txBox="1"/>
          <p:nvPr/>
        </p:nvSpPr>
        <p:spPr>
          <a:xfrm>
            <a:off x="7676812" y="1514005"/>
            <a:ext cx="114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m, M, 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AD8F8AE-5908-4F1E-9B66-5DBB183FE214}"/>
              </a:ext>
            </a:extLst>
          </p:cNvPr>
          <p:cNvSpPr/>
          <p:nvPr/>
        </p:nvSpPr>
        <p:spPr>
          <a:xfrm rot="10800000">
            <a:off x="6846737" y="1935612"/>
            <a:ext cx="1361620" cy="369325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29BD1-9A87-4C45-96DC-91D3AF54A4E9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0C621-6063-4690-A7F1-73948AA7B1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CB2562-976D-4162-820B-D1A91365F58C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9F92DE-C863-430F-A1F4-315C151A7FEB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B9D9FF-CE9B-4E16-AF27-50193510AC6D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2562F6-DE46-4EFF-8D1A-22249717ABC4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9072BD-C6DC-439F-B6B8-90C0A09D4432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269AE6-28A0-44F0-8AE4-5795952E81D3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C1042E-3505-4F0B-8186-8001F3A2687D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761468-9D2C-497E-8F4D-08ECDB3D723B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65E5FB-CC4D-4043-BD20-395411BEC2E9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F0ACCA-3834-4762-AAC7-12A4A7D63988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95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4C189-3B7F-4A14-9059-545A53DC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77" y="27033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ddRAD sequencing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5178D0-16FB-421E-BF4A-357C083C3CF7}"/>
              </a:ext>
            </a:extLst>
          </p:cNvPr>
          <p:cNvSpPr txBox="1"/>
          <p:nvPr/>
        </p:nvSpPr>
        <p:spPr>
          <a:xfrm>
            <a:off x="6772275" y="364210"/>
            <a:ext cx="611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Rochette, Rivera-Col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ón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Catchen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2019 - Mol. Ecology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9B5448-15BC-483E-93D6-D360A30FD7C1}"/>
              </a:ext>
            </a:extLst>
          </p:cNvPr>
          <p:cNvSpPr txBox="1"/>
          <p:nvPr/>
        </p:nvSpPr>
        <p:spPr>
          <a:xfrm>
            <a:off x="566153" y="1595893"/>
            <a:ext cx="2948324" cy="58477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ddRADseq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9715613C-64CE-4BA6-8F5F-612158F640C4}"/>
              </a:ext>
            </a:extLst>
          </p:cNvPr>
          <p:cNvSpPr/>
          <p:nvPr/>
        </p:nvSpPr>
        <p:spPr>
          <a:xfrm rot="10800000" flipH="1">
            <a:off x="668384" y="2294050"/>
            <a:ext cx="852618" cy="1045029"/>
          </a:xfrm>
          <a:prstGeom prst="bent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3">
            <a:extLst>
              <a:ext uri="{FF2B5EF4-FFF2-40B4-BE49-F238E27FC236}">
                <a16:creationId xmlns:a16="http://schemas.microsoft.com/office/drawing/2014/main" id="{6F5EFCB6-C1FA-4F33-AA70-16FA6C49DB84}"/>
              </a:ext>
            </a:extLst>
          </p:cNvPr>
          <p:cNvSpPr txBox="1"/>
          <p:nvPr/>
        </p:nvSpPr>
        <p:spPr>
          <a:xfrm>
            <a:off x="1632953" y="2518683"/>
            <a:ext cx="2190110" cy="107721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HPC cluster (EVE) - UFZ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uadroTexto 13">
            <a:extLst>
              <a:ext uri="{FF2B5EF4-FFF2-40B4-BE49-F238E27FC236}">
                <a16:creationId xmlns:a16="http://schemas.microsoft.com/office/drawing/2014/main" id="{D6A5B181-0051-4553-BF3E-5BBDBAE367EE}"/>
              </a:ext>
            </a:extLst>
          </p:cNvPr>
          <p:cNvSpPr txBox="1"/>
          <p:nvPr/>
        </p:nvSpPr>
        <p:spPr>
          <a:xfrm>
            <a:off x="3823063" y="2764904"/>
            <a:ext cx="2390407" cy="58477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Stacks v2.61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uadroTexto 13">
            <a:extLst>
              <a:ext uri="{FF2B5EF4-FFF2-40B4-BE49-F238E27FC236}">
                <a16:creationId xmlns:a16="http://schemas.microsoft.com/office/drawing/2014/main" id="{CA87017A-0671-4AB3-9737-EE45D3288851}"/>
              </a:ext>
            </a:extLst>
          </p:cNvPr>
          <p:cNvSpPr txBox="1"/>
          <p:nvPr/>
        </p:nvSpPr>
        <p:spPr>
          <a:xfrm>
            <a:off x="6604002" y="1336693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rocess_radtags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3">
            <a:extLst>
              <a:ext uri="{FF2B5EF4-FFF2-40B4-BE49-F238E27FC236}">
                <a16:creationId xmlns:a16="http://schemas.microsoft.com/office/drawing/2014/main" id="{CE2C90AB-CFA6-428B-ABFD-407C959136BB}"/>
              </a:ext>
            </a:extLst>
          </p:cNvPr>
          <p:cNvSpPr txBox="1"/>
          <p:nvPr/>
        </p:nvSpPr>
        <p:spPr>
          <a:xfrm>
            <a:off x="6604002" y="2032440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13">
            <a:extLst>
              <a:ext uri="{FF2B5EF4-FFF2-40B4-BE49-F238E27FC236}">
                <a16:creationId xmlns:a16="http://schemas.microsoft.com/office/drawing/2014/main" id="{8C2C654E-D1E5-49EE-8C4D-E09126B50BC5}"/>
              </a:ext>
            </a:extLst>
          </p:cNvPr>
          <p:cNvSpPr txBox="1"/>
          <p:nvPr/>
        </p:nvSpPr>
        <p:spPr>
          <a:xfrm>
            <a:off x="6604002" y="2728187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uadroTexto 13">
            <a:extLst>
              <a:ext uri="{FF2B5EF4-FFF2-40B4-BE49-F238E27FC236}">
                <a16:creationId xmlns:a16="http://schemas.microsoft.com/office/drawing/2014/main" id="{BF545EC1-7C0E-43AE-A5FE-F99A7E5E042B}"/>
              </a:ext>
            </a:extLst>
          </p:cNvPr>
          <p:cNvSpPr txBox="1"/>
          <p:nvPr/>
        </p:nvSpPr>
        <p:spPr>
          <a:xfrm>
            <a:off x="6604002" y="3423934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uadroTexto 13">
            <a:extLst>
              <a:ext uri="{FF2B5EF4-FFF2-40B4-BE49-F238E27FC236}">
                <a16:creationId xmlns:a16="http://schemas.microsoft.com/office/drawing/2014/main" id="{99A7D0BC-1BA4-4496-970B-2DB6AFCF1B6B}"/>
              </a:ext>
            </a:extLst>
          </p:cNvPr>
          <p:cNvSpPr txBox="1"/>
          <p:nvPr/>
        </p:nvSpPr>
        <p:spPr>
          <a:xfrm>
            <a:off x="6604003" y="4901871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uadroTexto 13">
            <a:extLst>
              <a:ext uri="{FF2B5EF4-FFF2-40B4-BE49-F238E27FC236}">
                <a16:creationId xmlns:a16="http://schemas.microsoft.com/office/drawing/2014/main" id="{BDF84AD2-25AD-4683-81E0-CC9F50120D51}"/>
              </a:ext>
            </a:extLst>
          </p:cNvPr>
          <p:cNvSpPr txBox="1"/>
          <p:nvPr/>
        </p:nvSpPr>
        <p:spPr>
          <a:xfrm>
            <a:off x="6604003" y="5592632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22A50B5E-C628-4851-94BB-C30C15E2CA20}"/>
              </a:ext>
            </a:extLst>
          </p:cNvPr>
          <p:cNvSpPr/>
          <p:nvPr/>
        </p:nvSpPr>
        <p:spPr>
          <a:xfrm>
            <a:off x="4716101" y="1365765"/>
            <a:ext cx="1743796" cy="1189895"/>
          </a:xfrm>
          <a:prstGeom prst="bentArrow">
            <a:avLst>
              <a:gd name="adj1" fmla="val 19877"/>
              <a:gd name="adj2" fmla="val 22438"/>
              <a:gd name="adj3" fmla="val 26464"/>
              <a:gd name="adj4" fmla="val 45214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D8B4A813-2C49-492D-ABAF-DA941A52808D}"/>
              </a:ext>
            </a:extLst>
          </p:cNvPr>
          <p:cNvSpPr/>
          <p:nvPr/>
        </p:nvSpPr>
        <p:spPr>
          <a:xfrm rot="10800000">
            <a:off x="6213470" y="6271477"/>
            <a:ext cx="1642419" cy="356746"/>
          </a:xfrm>
          <a:prstGeom prst="bentArrow">
            <a:avLst>
              <a:gd name="adj1" fmla="val 51658"/>
              <a:gd name="adj2" fmla="val 50000"/>
              <a:gd name="adj3" fmla="val 50000"/>
              <a:gd name="adj4" fmla="val 45214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uadroTexto 13">
            <a:extLst>
              <a:ext uri="{FF2B5EF4-FFF2-40B4-BE49-F238E27FC236}">
                <a16:creationId xmlns:a16="http://schemas.microsoft.com/office/drawing/2014/main" id="{CA202606-677F-4FD2-9A66-75A98611C33E}"/>
              </a:ext>
            </a:extLst>
          </p:cNvPr>
          <p:cNvSpPr txBox="1"/>
          <p:nvPr/>
        </p:nvSpPr>
        <p:spPr>
          <a:xfrm>
            <a:off x="1094692" y="5492235"/>
            <a:ext cx="4963886" cy="1200329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files for population structure analyses, phylogenetics, demographic history…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10">
            <a:extLst>
              <a:ext uri="{FF2B5EF4-FFF2-40B4-BE49-F238E27FC236}">
                <a16:creationId xmlns:a16="http://schemas.microsoft.com/office/drawing/2014/main" id="{61DCC4FF-1EF4-4FC2-AC87-4D7C01B13618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F57344-063F-4CFF-B693-639385C4F407}"/>
              </a:ext>
            </a:extLst>
          </p:cNvPr>
          <p:cNvSpPr txBox="1"/>
          <p:nvPr/>
        </p:nvSpPr>
        <p:spPr>
          <a:xfrm>
            <a:off x="9235442" y="1467783"/>
            <a:ext cx="256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 and demultiplex the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B9E608-152A-4523-B826-D72DF10123A1}"/>
              </a:ext>
            </a:extLst>
          </p:cNvPr>
          <p:cNvSpPr txBox="1"/>
          <p:nvPr/>
        </p:nvSpPr>
        <p:spPr>
          <a:xfrm>
            <a:off x="9235440" y="2128067"/>
            <a:ext cx="256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 loci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each sample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2A7B55-4CBA-4907-B88E-53796CAE82E7}"/>
              </a:ext>
            </a:extLst>
          </p:cNvPr>
          <p:cNvSpPr txBox="1"/>
          <p:nvPr/>
        </p:nvSpPr>
        <p:spPr>
          <a:xfrm>
            <a:off x="9235440" y="3446157"/>
            <a:ext cx="256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Match each sample against the catalog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2261B7-68C7-4E33-89D7-02F658A9D41E}"/>
              </a:ext>
            </a:extLst>
          </p:cNvPr>
          <p:cNvSpPr txBox="1"/>
          <p:nvPr/>
        </p:nvSpPr>
        <p:spPr>
          <a:xfrm>
            <a:off x="9235439" y="5484910"/>
            <a:ext cx="2562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 level statistics and output in different formats. Possibility for further filtering</a:t>
            </a:r>
          </a:p>
        </p:txBody>
      </p:sp>
      <p:sp>
        <p:nvSpPr>
          <p:cNvPr id="35" name="CuadroTexto 13">
            <a:extLst>
              <a:ext uri="{FF2B5EF4-FFF2-40B4-BE49-F238E27FC236}">
                <a16:creationId xmlns:a16="http://schemas.microsoft.com/office/drawing/2014/main" id="{77A5D290-0B47-491F-9DE5-7B04599BBA86}"/>
              </a:ext>
            </a:extLst>
          </p:cNvPr>
          <p:cNvSpPr txBox="1"/>
          <p:nvPr/>
        </p:nvSpPr>
        <p:spPr>
          <a:xfrm>
            <a:off x="6604000" y="4164127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152F9D-CD08-4E80-A09C-7BCA85BB7F3C}"/>
              </a:ext>
            </a:extLst>
          </p:cNvPr>
          <p:cNvSpPr txBox="1"/>
          <p:nvPr/>
        </p:nvSpPr>
        <p:spPr>
          <a:xfrm>
            <a:off x="9235439" y="4055945"/>
            <a:ext cx="2739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Transpose the data to be organized by RAD locus. Paired-end reads are fetched and stored for later use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40002F-21CA-49D8-A7B8-F30C63CC9594}"/>
              </a:ext>
            </a:extLst>
          </p:cNvPr>
          <p:cNvSpPr txBox="1"/>
          <p:nvPr/>
        </p:nvSpPr>
        <p:spPr>
          <a:xfrm>
            <a:off x="9235443" y="2627363"/>
            <a:ext cx="2562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Creates a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all loci across the populations according to sequence similarity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852D91-03AA-4338-A450-E68D480A4081}"/>
              </a:ext>
            </a:extLst>
          </p:cNvPr>
          <p:cNvSpPr txBox="1"/>
          <p:nvPr/>
        </p:nvSpPr>
        <p:spPr>
          <a:xfrm>
            <a:off x="9235439" y="4794149"/>
            <a:ext cx="2739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contig is assembled from pair-end reads and overlapped with the single-end locus. SNP calling</a:t>
            </a:r>
          </a:p>
        </p:txBody>
      </p:sp>
    </p:spTree>
    <p:extLst>
      <p:ext uri="{BB962C8B-B14F-4D97-AF65-F5344CB8AC3E}">
        <p14:creationId xmlns:p14="http://schemas.microsoft.com/office/powerpoint/2010/main" val="916450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65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4C189-3B7F-4A14-9059-545A53DC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77" y="27033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ddRAD sequencing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5178D0-16FB-421E-BF4A-357C083C3CF7}"/>
              </a:ext>
            </a:extLst>
          </p:cNvPr>
          <p:cNvSpPr txBox="1"/>
          <p:nvPr/>
        </p:nvSpPr>
        <p:spPr>
          <a:xfrm>
            <a:off x="6772275" y="364210"/>
            <a:ext cx="611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Rochette, Rivera-Col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ón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Catchen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2019 - Mol. Ecology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9B5448-15BC-483E-93D6-D360A30FD7C1}"/>
              </a:ext>
            </a:extLst>
          </p:cNvPr>
          <p:cNvSpPr txBox="1"/>
          <p:nvPr/>
        </p:nvSpPr>
        <p:spPr>
          <a:xfrm>
            <a:off x="566153" y="1595893"/>
            <a:ext cx="2948324" cy="58477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ddRADseq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9715613C-64CE-4BA6-8F5F-612158F640C4}"/>
              </a:ext>
            </a:extLst>
          </p:cNvPr>
          <p:cNvSpPr/>
          <p:nvPr/>
        </p:nvSpPr>
        <p:spPr>
          <a:xfrm rot="10800000" flipH="1">
            <a:off x="668384" y="2294050"/>
            <a:ext cx="852618" cy="1045029"/>
          </a:xfrm>
          <a:prstGeom prst="bent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3">
            <a:extLst>
              <a:ext uri="{FF2B5EF4-FFF2-40B4-BE49-F238E27FC236}">
                <a16:creationId xmlns:a16="http://schemas.microsoft.com/office/drawing/2014/main" id="{6F5EFCB6-C1FA-4F33-AA70-16FA6C49DB84}"/>
              </a:ext>
            </a:extLst>
          </p:cNvPr>
          <p:cNvSpPr txBox="1"/>
          <p:nvPr/>
        </p:nvSpPr>
        <p:spPr>
          <a:xfrm>
            <a:off x="1632953" y="2518683"/>
            <a:ext cx="2190110" cy="107721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HPC cluster (EVE) - UFZ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uadroTexto 13">
            <a:extLst>
              <a:ext uri="{FF2B5EF4-FFF2-40B4-BE49-F238E27FC236}">
                <a16:creationId xmlns:a16="http://schemas.microsoft.com/office/drawing/2014/main" id="{D6A5B181-0051-4553-BF3E-5BBDBAE367EE}"/>
              </a:ext>
            </a:extLst>
          </p:cNvPr>
          <p:cNvSpPr txBox="1"/>
          <p:nvPr/>
        </p:nvSpPr>
        <p:spPr>
          <a:xfrm>
            <a:off x="3823063" y="2764904"/>
            <a:ext cx="2390407" cy="58477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Stacks v2.61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uadroTexto 13">
            <a:extLst>
              <a:ext uri="{FF2B5EF4-FFF2-40B4-BE49-F238E27FC236}">
                <a16:creationId xmlns:a16="http://schemas.microsoft.com/office/drawing/2014/main" id="{CA87017A-0671-4AB3-9737-EE45D3288851}"/>
              </a:ext>
            </a:extLst>
          </p:cNvPr>
          <p:cNvSpPr txBox="1"/>
          <p:nvPr/>
        </p:nvSpPr>
        <p:spPr>
          <a:xfrm>
            <a:off x="6604002" y="1336693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rocess_radtags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3">
            <a:extLst>
              <a:ext uri="{FF2B5EF4-FFF2-40B4-BE49-F238E27FC236}">
                <a16:creationId xmlns:a16="http://schemas.microsoft.com/office/drawing/2014/main" id="{CE2C90AB-CFA6-428B-ABFD-407C959136BB}"/>
              </a:ext>
            </a:extLst>
          </p:cNvPr>
          <p:cNvSpPr txBox="1"/>
          <p:nvPr/>
        </p:nvSpPr>
        <p:spPr>
          <a:xfrm>
            <a:off x="6604002" y="2032440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13">
            <a:extLst>
              <a:ext uri="{FF2B5EF4-FFF2-40B4-BE49-F238E27FC236}">
                <a16:creationId xmlns:a16="http://schemas.microsoft.com/office/drawing/2014/main" id="{8C2C654E-D1E5-49EE-8C4D-E09126B50BC5}"/>
              </a:ext>
            </a:extLst>
          </p:cNvPr>
          <p:cNvSpPr txBox="1"/>
          <p:nvPr/>
        </p:nvSpPr>
        <p:spPr>
          <a:xfrm>
            <a:off x="6604002" y="2728187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uadroTexto 13">
            <a:extLst>
              <a:ext uri="{FF2B5EF4-FFF2-40B4-BE49-F238E27FC236}">
                <a16:creationId xmlns:a16="http://schemas.microsoft.com/office/drawing/2014/main" id="{BF545EC1-7C0E-43AE-A5FE-F99A7E5E042B}"/>
              </a:ext>
            </a:extLst>
          </p:cNvPr>
          <p:cNvSpPr txBox="1"/>
          <p:nvPr/>
        </p:nvSpPr>
        <p:spPr>
          <a:xfrm>
            <a:off x="6604002" y="3423934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uadroTexto 13">
            <a:extLst>
              <a:ext uri="{FF2B5EF4-FFF2-40B4-BE49-F238E27FC236}">
                <a16:creationId xmlns:a16="http://schemas.microsoft.com/office/drawing/2014/main" id="{99A7D0BC-1BA4-4496-970B-2DB6AFCF1B6B}"/>
              </a:ext>
            </a:extLst>
          </p:cNvPr>
          <p:cNvSpPr txBox="1"/>
          <p:nvPr/>
        </p:nvSpPr>
        <p:spPr>
          <a:xfrm>
            <a:off x="6604003" y="4901871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uadroTexto 13">
            <a:extLst>
              <a:ext uri="{FF2B5EF4-FFF2-40B4-BE49-F238E27FC236}">
                <a16:creationId xmlns:a16="http://schemas.microsoft.com/office/drawing/2014/main" id="{BDF84AD2-25AD-4683-81E0-CC9F50120D51}"/>
              </a:ext>
            </a:extLst>
          </p:cNvPr>
          <p:cNvSpPr txBox="1"/>
          <p:nvPr/>
        </p:nvSpPr>
        <p:spPr>
          <a:xfrm>
            <a:off x="6604003" y="5592632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22A50B5E-C628-4851-94BB-C30C15E2CA20}"/>
              </a:ext>
            </a:extLst>
          </p:cNvPr>
          <p:cNvSpPr/>
          <p:nvPr/>
        </p:nvSpPr>
        <p:spPr>
          <a:xfrm>
            <a:off x="4716101" y="1365765"/>
            <a:ext cx="1743796" cy="1189895"/>
          </a:xfrm>
          <a:prstGeom prst="bentArrow">
            <a:avLst>
              <a:gd name="adj1" fmla="val 19877"/>
              <a:gd name="adj2" fmla="val 22438"/>
              <a:gd name="adj3" fmla="val 26464"/>
              <a:gd name="adj4" fmla="val 45214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D8B4A813-2C49-492D-ABAF-DA941A52808D}"/>
              </a:ext>
            </a:extLst>
          </p:cNvPr>
          <p:cNvSpPr/>
          <p:nvPr/>
        </p:nvSpPr>
        <p:spPr>
          <a:xfrm rot="10800000">
            <a:off x="6213470" y="6271477"/>
            <a:ext cx="1642419" cy="356746"/>
          </a:xfrm>
          <a:prstGeom prst="bentArrow">
            <a:avLst>
              <a:gd name="adj1" fmla="val 51658"/>
              <a:gd name="adj2" fmla="val 50000"/>
              <a:gd name="adj3" fmla="val 50000"/>
              <a:gd name="adj4" fmla="val 45214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uadroTexto 13">
            <a:extLst>
              <a:ext uri="{FF2B5EF4-FFF2-40B4-BE49-F238E27FC236}">
                <a16:creationId xmlns:a16="http://schemas.microsoft.com/office/drawing/2014/main" id="{CA202606-677F-4FD2-9A66-75A98611C33E}"/>
              </a:ext>
            </a:extLst>
          </p:cNvPr>
          <p:cNvSpPr txBox="1"/>
          <p:nvPr/>
        </p:nvSpPr>
        <p:spPr>
          <a:xfrm>
            <a:off x="1094692" y="5492235"/>
            <a:ext cx="4963886" cy="1200329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files for population structure analyses, phylogenetics, demographic history…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10">
            <a:extLst>
              <a:ext uri="{FF2B5EF4-FFF2-40B4-BE49-F238E27FC236}">
                <a16:creationId xmlns:a16="http://schemas.microsoft.com/office/drawing/2014/main" id="{61DCC4FF-1EF4-4FC2-AC87-4D7C01B13618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F57344-063F-4CFF-B693-639385C4F407}"/>
              </a:ext>
            </a:extLst>
          </p:cNvPr>
          <p:cNvSpPr txBox="1"/>
          <p:nvPr/>
        </p:nvSpPr>
        <p:spPr>
          <a:xfrm>
            <a:off x="9235442" y="1467783"/>
            <a:ext cx="256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 and demultiplex the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B9E608-152A-4523-B826-D72DF10123A1}"/>
              </a:ext>
            </a:extLst>
          </p:cNvPr>
          <p:cNvSpPr txBox="1"/>
          <p:nvPr/>
        </p:nvSpPr>
        <p:spPr>
          <a:xfrm>
            <a:off x="9235440" y="2128067"/>
            <a:ext cx="256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 loci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</a:t>
            </a:r>
            <a:r>
              <a:rPr kumimoji="0" lang="en-US" sz="14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each sample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2A7B55-4CBA-4907-B88E-53796CAE82E7}"/>
              </a:ext>
            </a:extLst>
          </p:cNvPr>
          <p:cNvSpPr txBox="1"/>
          <p:nvPr/>
        </p:nvSpPr>
        <p:spPr>
          <a:xfrm>
            <a:off x="9235440" y="3446157"/>
            <a:ext cx="256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Match each sample against the catalog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E6881D-AD1D-47B3-8A75-09E6EBE83862}"/>
              </a:ext>
            </a:extLst>
          </p:cNvPr>
          <p:cNvSpPr txBox="1"/>
          <p:nvPr/>
        </p:nvSpPr>
        <p:spPr>
          <a:xfrm>
            <a:off x="9235439" y="4794149"/>
            <a:ext cx="2739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A contig is assembled from pair-end reads and overlapped with the single-end locus. SNP calling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2261B7-68C7-4E33-89D7-02F658A9D41E}"/>
              </a:ext>
            </a:extLst>
          </p:cNvPr>
          <p:cNvSpPr txBox="1"/>
          <p:nvPr/>
        </p:nvSpPr>
        <p:spPr>
          <a:xfrm>
            <a:off x="9230698" y="5484910"/>
            <a:ext cx="2562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 level statistics and output in different formats. Possibility for further filtering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158097-E3B6-45CF-87BE-85FA5566E785}"/>
              </a:ext>
            </a:extLst>
          </p:cNvPr>
          <p:cNvSpPr txBox="1"/>
          <p:nvPr/>
        </p:nvSpPr>
        <p:spPr>
          <a:xfrm>
            <a:off x="9235443" y="2620925"/>
            <a:ext cx="2562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Creates a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all loci across the populations </a:t>
            </a: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according to sequence similarity</a:t>
            </a:r>
          </a:p>
        </p:txBody>
      </p:sp>
      <p:sp>
        <p:nvSpPr>
          <p:cNvPr id="35" name="CuadroTexto 13">
            <a:extLst>
              <a:ext uri="{FF2B5EF4-FFF2-40B4-BE49-F238E27FC236}">
                <a16:creationId xmlns:a16="http://schemas.microsoft.com/office/drawing/2014/main" id="{77A5D290-0B47-491F-9DE5-7B04599BBA86}"/>
              </a:ext>
            </a:extLst>
          </p:cNvPr>
          <p:cNvSpPr txBox="1"/>
          <p:nvPr/>
        </p:nvSpPr>
        <p:spPr>
          <a:xfrm>
            <a:off x="6604000" y="4164127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152F9D-CD08-4E80-A09C-7BCA85BB7F3C}"/>
              </a:ext>
            </a:extLst>
          </p:cNvPr>
          <p:cNvSpPr txBox="1"/>
          <p:nvPr/>
        </p:nvSpPr>
        <p:spPr>
          <a:xfrm>
            <a:off x="9235439" y="4055945"/>
            <a:ext cx="2739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Transpose the data to be organized by RAD locus. Paired-end reads are fetched and stored for later use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6DECC9-8324-41AC-B285-41B3FA57E1B2}"/>
              </a:ext>
            </a:extLst>
          </p:cNvPr>
          <p:cNvSpPr/>
          <p:nvPr/>
        </p:nvSpPr>
        <p:spPr>
          <a:xfrm>
            <a:off x="6459897" y="1922045"/>
            <a:ext cx="5541603" cy="43494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E3BF6C-5009-4C9B-B53E-6889357E64B1}"/>
              </a:ext>
            </a:extLst>
          </p:cNvPr>
          <p:cNvSpPr txBox="1"/>
          <p:nvPr/>
        </p:nvSpPr>
        <p:spPr>
          <a:xfrm>
            <a:off x="9639548" y="6334276"/>
            <a:ext cx="264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</p:spTree>
    <p:extLst>
      <p:ext uri="{BB962C8B-B14F-4D97-AF65-F5344CB8AC3E}">
        <p14:creationId xmlns:p14="http://schemas.microsoft.com/office/powerpoint/2010/main" val="439638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0">
            <a:extLst>
              <a:ext uri="{FF2B5EF4-FFF2-40B4-BE49-F238E27FC236}">
                <a16:creationId xmlns:a16="http://schemas.microsoft.com/office/drawing/2014/main" id="{34BE4F40-423D-45B5-99B0-19DA29B42ACA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03_denovo_map_full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E0738-601D-433C-AF8F-0AAD9237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2743200"/>
            <a:ext cx="90773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52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14B6ED5-4F11-48A6-9CD6-4C8C1C42754D}"/>
              </a:ext>
            </a:extLst>
          </p:cNvPr>
          <p:cNvSpPr/>
          <p:nvPr/>
        </p:nvSpPr>
        <p:spPr>
          <a:xfrm>
            <a:off x="6438143" y="3156578"/>
            <a:ext cx="922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vcf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file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FF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226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BD39AA-34D2-42AD-ACD2-22BB7B8A751E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2261E3-CFD8-4AEF-AC60-234A4C0ED82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">
            <a:extLst>
              <a:ext uri="{FF2B5EF4-FFF2-40B4-BE49-F238E27FC236}">
                <a16:creationId xmlns:a16="http://schemas.microsoft.com/office/drawing/2014/main" id="{C7B0D2B7-324A-44E2-89EC-237175F228A8}"/>
              </a:ext>
            </a:extLst>
          </p:cNvPr>
          <p:cNvSpPr/>
          <p:nvPr/>
        </p:nvSpPr>
        <p:spPr>
          <a:xfrm>
            <a:off x="6299289" y="3716337"/>
            <a:ext cx="1911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Data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exploration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793557-8DD1-413D-8F6D-D5361927F8F7}"/>
              </a:ext>
            </a:extLst>
          </p:cNvPr>
          <p:cNvSpPr/>
          <p:nvPr/>
        </p:nvSpPr>
        <p:spPr>
          <a:xfrm>
            <a:off x="6438143" y="3156578"/>
            <a:ext cx="922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vcf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file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FF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254C89BB-8B1D-4CE7-8126-0828E2FC3056}"/>
              </a:ext>
            </a:extLst>
          </p:cNvPr>
          <p:cNvSpPr/>
          <p:nvPr/>
        </p:nvSpPr>
        <p:spPr>
          <a:xfrm>
            <a:off x="8331391" y="3349933"/>
            <a:ext cx="533025" cy="646905"/>
          </a:xfrm>
          <a:prstGeom prst="curvedLeftArrow">
            <a:avLst/>
          </a:prstGeom>
          <a:solidFill>
            <a:srgbClr val="C67C9A"/>
          </a:solidFill>
          <a:ln>
            <a:solidFill>
              <a:srgbClr val="C67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52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BD39AA-34D2-42AD-ACD2-22BB7B8A751E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2261E3-CFD8-4AEF-AC60-234A4C0ED82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">
            <a:extLst>
              <a:ext uri="{FF2B5EF4-FFF2-40B4-BE49-F238E27FC236}">
                <a16:creationId xmlns:a16="http://schemas.microsoft.com/office/drawing/2014/main" id="{C7B0D2B7-324A-44E2-89EC-237175F228A8}"/>
              </a:ext>
            </a:extLst>
          </p:cNvPr>
          <p:cNvSpPr/>
          <p:nvPr/>
        </p:nvSpPr>
        <p:spPr>
          <a:xfrm>
            <a:off x="6299289" y="3716337"/>
            <a:ext cx="1911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Data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exploration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793557-8DD1-413D-8F6D-D5361927F8F7}"/>
              </a:ext>
            </a:extLst>
          </p:cNvPr>
          <p:cNvSpPr/>
          <p:nvPr/>
        </p:nvSpPr>
        <p:spPr>
          <a:xfrm>
            <a:off x="6438143" y="3156578"/>
            <a:ext cx="922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vcf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file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FF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254C89BB-8B1D-4CE7-8126-0828E2FC3056}"/>
              </a:ext>
            </a:extLst>
          </p:cNvPr>
          <p:cNvSpPr/>
          <p:nvPr/>
        </p:nvSpPr>
        <p:spPr>
          <a:xfrm>
            <a:off x="8331391" y="3349933"/>
            <a:ext cx="533025" cy="646905"/>
          </a:xfrm>
          <a:prstGeom prst="curvedLeftArrow">
            <a:avLst/>
          </a:prstGeom>
          <a:solidFill>
            <a:srgbClr val="C67C9A"/>
          </a:solidFill>
          <a:ln>
            <a:solidFill>
              <a:srgbClr val="C67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0A1580-6384-4F4E-9DEB-EB1318E68FD0}"/>
              </a:ext>
            </a:extLst>
          </p:cNvPr>
          <p:cNvSpPr/>
          <p:nvPr/>
        </p:nvSpPr>
        <p:spPr>
          <a:xfrm>
            <a:off x="289557" y="3921563"/>
            <a:ext cx="7069214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E094AC"/>
                </a:solidFill>
                <a:latin typeface="Calibri" panose="020F0502020204030204" pitchFamily="34" charset="0"/>
              </a:rPr>
              <a:t>--freq2 = allele frequency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E094AC"/>
                </a:solidFill>
                <a:latin typeface="Calibri" panose="020F0502020204030204" pitchFamily="34" charset="0"/>
              </a:rPr>
              <a:t>--depth = mean depth per individual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E094AC"/>
                </a:solidFill>
                <a:latin typeface="Calibri" panose="020F0502020204030204" pitchFamily="34" charset="0"/>
              </a:rPr>
              <a:t>--site-mean-depth = mean depth per site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E094AC"/>
                </a:solidFill>
                <a:latin typeface="Calibri" panose="020F0502020204030204" pitchFamily="34" charset="0"/>
              </a:rPr>
              <a:t>--missing-</a:t>
            </a:r>
            <a:r>
              <a:rPr lang="en-US" sz="2000" dirty="0" err="1">
                <a:solidFill>
                  <a:srgbClr val="E094AC"/>
                </a:solidFill>
                <a:latin typeface="Calibri" panose="020F0502020204030204" pitchFamily="34" charset="0"/>
              </a:rPr>
              <a:t>indv</a:t>
            </a:r>
            <a:r>
              <a:rPr lang="en-US" sz="2000" dirty="0">
                <a:solidFill>
                  <a:srgbClr val="E094AC"/>
                </a:solidFill>
                <a:latin typeface="Calibri" panose="020F0502020204030204" pitchFamily="34" charset="0"/>
              </a:rPr>
              <a:t> = proportion of missing data per individual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E094AC"/>
                </a:solidFill>
                <a:latin typeface="Calibri" panose="020F0502020204030204" pitchFamily="34" charset="0"/>
              </a:rPr>
              <a:t>--missing-site = proportion of missing data per site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E094AC"/>
                </a:solidFill>
                <a:latin typeface="Calibri" panose="020F0502020204030204" pitchFamily="34" charset="0"/>
              </a:rPr>
              <a:t>--het = heterozygosity and inbreeding coefficient per individual</a:t>
            </a:r>
          </a:p>
        </p:txBody>
      </p:sp>
    </p:spTree>
    <p:extLst>
      <p:ext uri="{BB962C8B-B14F-4D97-AF65-F5344CB8AC3E}">
        <p14:creationId xmlns:p14="http://schemas.microsoft.com/office/powerpoint/2010/main" val="4055414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0">
            <a:extLst>
              <a:ext uri="{FF2B5EF4-FFF2-40B4-BE49-F238E27FC236}">
                <a16:creationId xmlns:a16="http://schemas.microsoft.com/office/drawing/2014/main" id="{34BE4F40-423D-45B5-99B0-19DA29B42ACA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04_extract_results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069128-F277-4C54-9632-30520FD49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66" y="898497"/>
            <a:ext cx="10852267" cy="52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25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BEB8-62D2-410C-9EDF-68A32B16182F}"/>
              </a:ext>
            </a:extLst>
          </p:cNvPr>
          <p:cNvSpPr txBox="1"/>
          <p:nvPr/>
        </p:nvSpPr>
        <p:spPr>
          <a:xfrm>
            <a:off x="240949" y="1196283"/>
            <a:ext cx="4412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Borassus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madagascariensis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 individuals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F6392C-2F56-4CE5-969E-4427AFEA2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14" y="2743200"/>
            <a:ext cx="4834394" cy="31394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41F2A0-2EAC-4490-9BE6-02F8E1425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901" y="487142"/>
            <a:ext cx="4724277" cy="3042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E717AC-6F0A-42B7-857D-6E0B42086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901" y="3675624"/>
            <a:ext cx="4724277" cy="3063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B28304-1D83-4BAC-B908-E316EFE71C55}"/>
              </a:ext>
            </a:extLst>
          </p:cNvPr>
          <p:cNvSpPr txBox="1"/>
          <p:nvPr/>
        </p:nvSpPr>
        <p:spPr>
          <a:xfrm>
            <a:off x="2018712" y="2909922"/>
            <a:ext cx="441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Variant mean depth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1052D-7AD0-4228-BC84-3F6FFC198472}"/>
              </a:ext>
            </a:extLst>
          </p:cNvPr>
          <p:cNvSpPr txBox="1"/>
          <p:nvPr/>
        </p:nvSpPr>
        <p:spPr>
          <a:xfrm>
            <a:off x="7132745" y="562902"/>
            <a:ext cx="441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 depth per individual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C65DD-4C72-489D-A272-00A8BB44CDB6}"/>
              </a:ext>
            </a:extLst>
          </p:cNvPr>
          <p:cNvSpPr txBox="1"/>
          <p:nvPr/>
        </p:nvSpPr>
        <p:spPr>
          <a:xfrm>
            <a:off x="7762458" y="3649124"/>
            <a:ext cx="2876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data per individual</a:t>
            </a:r>
          </a:p>
        </p:txBody>
      </p:sp>
    </p:spTree>
    <p:extLst>
      <p:ext uri="{BB962C8B-B14F-4D97-AF65-F5344CB8AC3E}">
        <p14:creationId xmlns:p14="http://schemas.microsoft.com/office/powerpoint/2010/main" val="3403352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BEB8-62D2-410C-9EDF-68A32B16182F}"/>
              </a:ext>
            </a:extLst>
          </p:cNvPr>
          <p:cNvSpPr txBox="1"/>
          <p:nvPr/>
        </p:nvSpPr>
        <p:spPr>
          <a:xfrm>
            <a:off x="240949" y="1196283"/>
            <a:ext cx="4412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Bismarckia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nobilis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63 individuals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46696-7F4D-4B65-8689-F402DA146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9" y="2524949"/>
            <a:ext cx="4983321" cy="32088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B28304-1D83-4BAC-B908-E316EFE71C55}"/>
              </a:ext>
            </a:extLst>
          </p:cNvPr>
          <p:cNvSpPr txBox="1"/>
          <p:nvPr/>
        </p:nvSpPr>
        <p:spPr>
          <a:xfrm>
            <a:off x="1853249" y="3602957"/>
            <a:ext cx="441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Variant mean depth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9A03E-A19D-4627-B519-61B52065B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30" y="466885"/>
            <a:ext cx="4524559" cy="29180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81052D-7AD0-4228-BC84-3F6FFC198472}"/>
              </a:ext>
            </a:extLst>
          </p:cNvPr>
          <p:cNvSpPr txBox="1"/>
          <p:nvPr/>
        </p:nvSpPr>
        <p:spPr>
          <a:xfrm>
            <a:off x="7062359" y="607088"/>
            <a:ext cx="441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 depth per individual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51B50-4EA4-4068-B566-1DD87EA50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830" y="3620221"/>
            <a:ext cx="4524559" cy="2929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8C65DD-4C72-489D-A272-00A8BB44CDB6}"/>
              </a:ext>
            </a:extLst>
          </p:cNvPr>
          <p:cNvSpPr txBox="1"/>
          <p:nvPr/>
        </p:nvSpPr>
        <p:spPr>
          <a:xfrm>
            <a:off x="6173987" y="3657210"/>
            <a:ext cx="358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data per individual</a:t>
            </a:r>
          </a:p>
        </p:txBody>
      </p:sp>
    </p:spTree>
    <p:extLst>
      <p:ext uri="{BB962C8B-B14F-4D97-AF65-F5344CB8AC3E}">
        <p14:creationId xmlns:p14="http://schemas.microsoft.com/office/powerpoint/2010/main" val="1861671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71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253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1377406-F527-4FCE-8AB5-315D697F4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03" y="4084043"/>
            <a:ext cx="6096000" cy="248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2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253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280FB912-D11E-4080-AB5C-CA0E251F0D7E}"/>
              </a:ext>
            </a:extLst>
          </p:cNvPr>
          <p:cNvSpPr/>
          <p:nvPr/>
        </p:nvSpPr>
        <p:spPr>
          <a:xfrm>
            <a:off x="6356801" y="3828680"/>
            <a:ext cx="386491" cy="183191"/>
          </a:xfrm>
          <a:prstGeom prst="rightArrow">
            <a:avLst/>
          </a:prstGeom>
          <a:solidFill>
            <a:srgbClr val="C67C9A"/>
          </a:solidFill>
          <a:ln>
            <a:solidFill>
              <a:srgbClr val="C67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44E745-F11F-4781-8D80-1B7BB25E0CA5}"/>
              </a:ext>
            </a:extLst>
          </p:cNvPr>
          <p:cNvSpPr/>
          <p:nvPr/>
        </p:nvSpPr>
        <p:spPr>
          <a:xfrm>
            <a:off x="6752867" y="3686144"/>
            <a:ext cx="4005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094AC"/>
                </a:solidFill>
                <a:latin typeface="Calibri" panose="020F0502020204030204" pitchFamily="34" charset="0"/>
              </a:rPr>
              <a:t>proportion of missing data per 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95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>
            <a:extLst>
              <a:ext uri="{FF2B5EF4-FFF2-40B4-BE49-F238E27FC236}">
                <a16:creationId xmlns:a16="http://schemas.microsoft.com/office/drawing/2014/main" id="{2E58B600-184F-4B2A-BF70-28FE9FD4143A}"/>
              </a:ext>
            </a:extLst>
          </p:cNvPr>
          <p:cNvSpPr/>
          <p:nvPr/>
        </p:nvSpPr>
        <p:spPr>
          <a:xfrm rot="10800000">
            <a:off x="6508042" y="3938054"/>
            <a:ext cx="315010" cy="1173601"/>
          </a:xfrm>
          <a:prstGeom prst="rightBrace">
            <a:avLst>
              <a:gd name="adj1" fmla="val 48630"/>
              <a:gd name="adj2" fmla="val 50000"/>
            </a:avLst>
          </a:prstGeom>
          <a:ln w="28575">
            <a:solidFill>
              <a:srgbClr val="C67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085200-5749-46D5-AF03-6EDA965F5AE1}"/>
              </a:ext>
            </a:extLst>
          </p:cNvPr>
          <p:cNvSpPr txBox="1"/>
          <p:nvPr/>
        </p:nvSpPr>
        <p:spPr>
          <a:xfrm>
            <a:off x="6665546" y="4308507"/>
            <a:ext cx="391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Delete individuals &gt; 90% missing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79ED80-C943-4D56-ADD8-F846BE420918}"/>
              </a:ext>
            </a:extLst>
          </p:cNvPr>
          <p:cNvSpPr/>
          <p:nvPr/>
        </p:nvSpPr>
        <p:spPr>
          <a:xfrm>
            <a:off x="4400113" y="5783543"/>
            <a:ext cx="4212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094AC"/>
                </a:solidFill>
                <a:latin typeface="Calibri" panose="020F0502020204030204" pitchFamily="34" charset="0"/>
              </a:rPr>
              <a:t>“helps recovering a higher number of loci”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23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>
            <a:extLst>
              <a:ext uri="{FF2B5EF4-FFF2-40B4-BE49-F238E27FC236}">
                <a16:creationId xmlns:a16="http://schemas.microsoft.com/office/drawing/2014/main" id="{2E58B600-184F-4B2A-BF70-28FE9FD4143A}"/>
              </a:ext>
            </a:extLst>
          </p:cNvPr>
          <p:cNvSpPr/>
          <p:nvPr/>
        </p:nvSpPr>
        <p:spPr>
          <a:xfrm rot="10800000">
            <a:off x="6508042" y="3938054"/>
            <a:ext cx="315010" cy="1173601"/>
          </a:xfrm>
          <a:prstGeom prst="rightBrace">
            <a:avLst>
              <a:gd name="adj1" fmla="val 48630"/>
              <a:gd name="adj2" fmla="val 50000"/>
            </a:avLst>
          </a:prstGeom>
          <a:ln w="28575">
            <a:solidFill>
              <a:srgbClr val="C67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085200-5749-46D5-AF03-6EDA965F5AE1}"/>
              </a:ext>
            </a:extLst>
          </p:cNvPr>
          <p:cNvSpPr txBox="1"/>
          <p:nvPr/>
        </p:nvSpPr>
        <p:spPr>
          <a:xfrm>
            <a:off x="6665546" y="4308507"/>
            <a:ext cx="391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Deleted individuals &gt; 90% missing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7E13CD-C9E4-48EC-BF65-F0C0429BD05B}"/>
              </a:ext>
            </a:extLst>
          </p:cNvPr>
          <p:cNvSpPr txBox="1"/>
          <p:nvPr/>
        </p:nvSpPr>
        <p:spPr>
          <a:xfrm>
            <a:off x="8301951" y="3171392"/>
            <a:ext cx="41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population map -&gt; popmap_90</a:t>
            </a: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96AA20CA-8917-4B14-8E6E-BF399836E537}"/>
              </a:ext>
            </a:extLst>
          </p:cNvPr>
          <p:cNvSpPr/>
          <p:nvPr/>
        </p:nvSpPr>
        <p:spPr>
          <a:xfrm>
            <a:off x="9762673" y="3652861"/>
            <a:ext cx="444137" cy="570386"/>
          </a:xfrm>
          <a:prstGeom prst="upArrow">
            <a:avLst/>
          </a:prstGeom>
          <a:solidFill>
            <a:srgbClr val="C67C9A"/>
          </a:solidFill>
          <a:ln>
            <a:solidFill>
              <a:srgbClr val="C67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544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BEB8-62D2-410C-9EDF-68A32B16182F}"/>
              </a:ext>
            </a:extLst>
          </p:cNvPr>
          <p:cNvSpPr txBox="1"/>
          <p:nvPr/>
        </p:nvSpPr>
        <p:spPr>
          <a:xfrm>
            <a:off x="240949" y="1196283"/>
            <a:ext cx="4412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Bismarckia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nobilis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63 individuals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46696-7F4D-4B65-8689-F402DA146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9" y="2524949"/>
            <a:ext cx="4983321" cy="32088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B28304-1D83-4BAC-B908-E316EFE71C55}"/>
              </a:ext>
            </a:extLst>
          </p:cNvPr>
          <p:cNvSpPr txBox="1"/>
          <p:nvPr/>
        </p:nvSpPr>
        <p:spPr>
          <a:xfrm>
            <a:off x="1853249" y="3602957"/>
            <a:ext cx="441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Variant mean depth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9A03E-A19D-4627-B519-61B52065B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30" y="466885"/>
            <a:ext cx="4524559" cy="29180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81052D-7AD0-4228-BC84-3F6FFC198472}"/>
              </a:ext>
            </a:extLst>
          </p:cNvPr>
          <p:cNvSpPr txBox="1"/>
          <p:nvPr/>
        </p:nvSpPr>
        <p:spPr>
          <a:xfrm>
            <a:off x="7062359" y="607088"/>
            <a:ext cx="441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 depth per individual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51B50-4EA4-4068-B566-1DD87EA50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830" y="3620221"/>
            <a:ext cx="4524559" cy="2929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8C65DD-4C72-489D-A272-00A8BB44CDB6}"/>
              </a:ext>
            </a:extLst>
          </p:cNvPr>
          <p:cNvSpPr txBox="1"/>
          <p:nvPr/>
        </p:nvSpPr>
        <p:spPr>
          <a:xfrm>
            <a:off x="6173987" y="3657210"/>
            <a:ext cx="358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data per individual</a:t>
            </a:r>
          </a:p>
        </p:txBody>
      </p:sp>
    </p:spTree>
    <p:extLst>
      <p:ext uri="{BB962C8B-B14F-4D97-AF65-F5344CB8AC3E}">
        <p14:creationId xmlns:p14="http://schemas.microsoft.com/office/powerpoint/2010/main" val="2501183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80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5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986A538-7783-4D3A-AB9B-BE395A5506DD}"/>
              </a:ext>
            </a:extLst>
          </p:cNvPr>
          <p:cNvSpPr/>
          <p:nvPr/>
        </p:nvSpPr>
        <p:spPr>
          <a:xfrm rot="10800000">
            <a:off x="6426434" y="4716224"/>
            <a:ext cx="315010" cy="1173601"/>
          </a:xfrm>
          <a:prstGeom prst="rightBrace">
            <a:avLst>
              <a:gd name="adj1" fmla="val 48630"/>
              <a:gd name="adj2" fmla="val 50000"/>
            </a:avLst>
          </a:prstGeom>
          <a:ln w="28575">
            <a:solidFill>
              <a:srgbClr val="C67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33A9A8-FC47-492B-B354-37C6920B9264}"/>
              </a:ext>
            </a:extLst>
          </p:cNvPr>
          <p:cNvSpPr txBox="1"/>
          <p:nvPr/>
        </p:nvSpPr>
        <p:spPr>
          <a:xfrm>
            <a:off x="6661596" y="4709832"/>
            <a:ext cx="4640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remove-indels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max-missing 0.50 (max of </a:t>
            </a:r>
            <a:r>
              <a:rPr lang="en-US" dirty="0">
                <a:solidFill>
                  <a:srgbClr val="E094AC"/>
                </a:solidFill>
                <a:latin typeface="Calibri" panose="020F0502020204030204"/>
              </a:rPr>
              <a:t>50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 missing 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min-alleles 2, max-alleles 2 (only biallelic)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739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986A538-7783-4D3A-AB9B-BE395A5506DD}"/>
              </a:ext>
            </a:extLst>
          </p:cNvPr>
          <p:cNvSpPr/>
          <p:nvPr/>
        </p:nvSpPr>
        <p:spPr>
          <a:xfrm rot="10800000">
            <a:off x="6426434" y="4716224"/>
            <a:ext cx="315010" cy="1173601"/>
          </a:xfrm>
          <a:prstGeom prst="rightBrace">
            <a:avLst>
              <a:gd name="adj1" fmla="val 48630"/>
              <a:gd name="adj2" fmla="val 50000"/>
            </a:avLst>
          </a:prstGeom>
          <a:ln w="28575">
            <a:solidFill>
              <a:srgbClr val="C67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33A9A8-FC47-492B-B354-37C6920B9264}"/>
              </a:ext>
            </a:extLst>
          </p:cNvPr>
          <p:cNvSpPr txBox="1"/>
          <p:nvPr/>
        </p:nvSpPr>
        <p:spPr>
          <a:xfrm>
            <a:off x="6661596" y="4709832"/>
            <a:ext cx="4640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remove-indels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max-missing 0.25 (max of 75% missing 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min-alleles 2, max-alleles 2 (only biallelic)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243D5C-B340-47EB-8634-5AD837F6ADA5}"/>
              </a:ext>
            </a:extLst>
          </p:cNvPr>
          <p:cNvSpPr/>
          <p:nvPr/>
        </p:nvSpPr>
        <p:spPr>
          <a:xfrm>
            <a:off x="8161186" y="3548122"/>
            <a:ext cx="3140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control for false-positive loci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5B88135D-3121-4CEF-B594-2FCACDFF4888}"/>
              </a:ext>
            </a:extLst>
          </p:cNvPr>
          <p:cNvSpPr/>
          <p:nvPr/>
        </p:nvSpPr>
        <p:spPr>
          <a:xfrm>
            <a:off x="9613877" y="4029297"/>
            <a:ext cx="473987" cy="507601"/>
          </a:xfrm>
          <a:prstGeom prst="upArrow">
            <a:avLst/>
          </a:prstGeom>
          <a:solidFill>
            <a:srgbClr val="C67C9A"/>
          </a:solidFill>
          <a:ln>
            <a:solidFill>
              <a:srgbClr val="C67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819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0">
            <a:extLst>
              <a:ext uri="{FF2B5EF4-FFF2-40B4-BE49-F238E27FC236}">
                <a16:creationId xmlns:a16="http://schemas.microsoft.com/office/drawing/2014/main" id="{34BE4F40-423D-45B5-99B0-19DA29B42ACA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05_VCFtools_filtering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6CF86-A417-4C7D-A329-3351A83F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89" y="1185705"/>
            <a:ext cx="11237022" cy="465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5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79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E6E588-C957-472E-B536-12807451C97D}"/>
              </a:ext>
            </a:extLst>
          </p:cNvPr>
          <p:cNvSpPr txBox="1"/>
          <p:nvPr/>
        </p:nvSpPr>
        <p:spPr>
          <a:xfrm>
            <a:off x="6600114" y="980742"/>
            <a:ext cx="256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Demultiplexing the data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EF39D66-4F82-451B-92D8-85C5825E1ACF}"/>
              </a:ext>
            </a:extLst>
          </p:cNvPr>
          <p:cNvSpPr/>
          <p:nvPr/>
        </p:nvSpPr>
        <p:spPr>
          <a:xfrm>
            <a:off x="9167202" y="400093"/>
            <a:ext cx="263080" cy="1562100"/>
          </a:xfrm>
          <a:prstGeom prst="leftBrace">
            <a:avLst>
              <a:gd name="adj1" fmla="val 80744"/>
              <a:gd name="adj2" fmla="val 50000"/>
            </a:avLst>
          </a:prstGeom>
          <a:noFill/>
          <a:ln w="1905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19F939-80D9-46A3-BBA6-0CD46902229B}"/>
              </a:ext>
            </a:extLst>
          </p:cNvPr>
          <p:cNvSpPr txBox="1"/>
          <p:nvPr/>
        </p:nvSpPr>
        <p:spPr>
          <a:xfrm>
            <a:off x="9430282" y="580979"/>
            <a:ext cx="1745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Sample.1.fq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Sample.rem.1.fq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Sample.2.fq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Sample.rem.2.fq</a:t>
            </a:r>
          </a:p>
        </p:txBody>
      </p:sp>
    </p:spTree>
    <p:extLst>
      <p:ext uri="{BB962C8B-B14F-4D97-AF65-F5344CB8AC3E}">
        <p14:creationId xmlns:p14="http://schemas.microsoft.com/office/powerpoint/2010/main" val="32392650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426C2F8-80EA-4EFA-A21E-E8A357F05B7D}"/>
              </a:ext>
            </a:extLst>
          </p:cNvPr>
          <p:cNvSpPr/>
          <p:nvPr/>
        </p:nvSpPr>
        <p:spPr>
          <a:xfrm>
            <a:off x="5153920" y="5762178"/>
            <a:ext cx="127125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DFFE1C-8882-480F-9E79-2AB85564685E}"/>
              </a:ext>
            </a:extLst>
          </p:cNvPr>
          <p:cNvCxnSpPr>
            <a:cxnSpLocks/>
          </p:cNvCxnSpPr>
          <p:nvPr/>
        </p:nvCxnSpPr>
        <p:spPr>
          <a:xfrm>
            <a:off x="5764916" y="5540590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044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426C2F8-80EA-4EFA-A21E-E8A357F05B7D}"/>
              </a:ext>
            </a:extLst>
          </p:cNvPr>
          <p:cNvSpPr/>
          <p:nvPr/>
        </p:nvSpPr>
        <p:spPr>
          <a:xfrm>
            <a:off x="5153920" y="5762178"/>
            <a:ext cx="127125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DFFE1C-8882-480F-9E79-2AB85564685E}"/>
              </a:ext>
            </a:extLst>
          </p:cNvPr>
          <p:cNvCxnSpPr>
            <a:cxnSpLocks/>
          </p:cNvCxnSpPr>
          <p:nvPr/>
        </p:nvCxnSpPr>
        <p:spPr>
          <a:xfrm>
            <a:off x="5764916" y="5540590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ACFDBE3-8E51-469B-B68A-2E4A8E1CF3B6}"/>
              </a:ext>
            </a:extLst>
          </p:cNvPr>
          <p:cNvSpPr/>
          <p:nvPr/>
        </p:nvSpPr>
        <p:spPr>
          <a:xfrm rot="10800000">
            <a:off x="6613487" y="5104844"/>
            <a:ext cx="315010" cy="1639432"/>
          </a:xfrm>
          <a:prstGeom prst="rightBrace">
            <a:avLst>
              <a:gd name="adj1" fmla="val 48630"/>
              <a:gd name="adj2" fmla="val 50000"/>
            </a:avLst>
          </a:prstGeom>
          <a:ln w="28575">
            <a:solidFill>
              <a:srgbClr val="C67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AA8ED2-0D0C-4C67-BD6D-768AC26108BE}"/>
              </a:ext>
            </a:extLst>
          </p:cNvPr>
          <p:cNvSpPr txBox="1"/>
          <p:nvPr/>
        </p:nvSpPr>
        <p:spPr>
          <a:xfrm>
            <a:off x="6872744" y="5319577"/>
            <a:ext cx="213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- 0.75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13709B-EA7C-49E1-A19F-E1105FD4ABE0}"/>
              </a:ext>
            </a:extLst>
          </p:cNvPr>
          <p:cNvSpPr/>
          <p:nvPr/>
        </p:nvSpPr>
        <p:spPr>
          <a:xfrm>
            <a:off x="7402546" y="3590863"/>
            <a:ext cx="4081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“a locus must be found in 75% of individuals of a single population to be processed”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0549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426C2F8-80EA-4EFA-A21E-E8A357F05B7D}"/>
              </a:ext>
            </a:extLst>
          </p:cNvPr>
          <p:cNvSpPr/>
          <p:nvPr/>
        </p:nvSpPr>
        <p:spPr>
          <a:xfrm>
            <a:off x="5153920" y="5762178"/>
            <a:ext cx="127125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DFFE1C-8882-480F-9E79-2AB85564685E}"/>
              </a:ext>
            </a:extLst>
          </p:cNvPr>
          <p:cNvCxnSpPr>
            <a:cxnSpLocks/>
          </p:cNvCxnSpPr>
          <p:nvPr/>
        </p:nvCxnSpPr>
        <p:spPr>
          <a:xfrm>
            <a:off x="5764916" y="5540590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ACFDBE3-8E51-469B-B68A-2E4A8E1CF3B6}"/>
              </a:ext>
            </a:extLst>
          </p:cNvPr>
          <p:cNvSpPr/>
          <p:nvPr/>
        </p:nvSpPr>
        <p:spPr>
          <a:xfrm rot="10800000">
            <a:off x="6613487" y="5104844"/>
            <a:ext cx="315010" cy="1639432"/>
          </a:xfrm>
          <a:prstGeom prst="rightBrace">
            <a:avLst>
              <a:gd name="adj1" fmla="val 48630"/>
              <a:gd name="adj2" fmla="val 50000"/>
            </a:avLst>
          </a:prstGeom>
          <a:ln w="28575">
            <a:solidFill>
              <a:srgbClr val="C67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AA8ED2-0D0C-4C67-BD6D-768AC26108BE}"/>
              </a:ext>
            </a:extLst>
          </p:cNvPr>
          <p:cNvSpPr txBox="1"/>
          <p:nvPr/>
        </p:nvSpPr>
        <p:spPr>
          <a:xfrm>
            <a:off x="6872744" y="5319577"/>
            <a:ext cx="2136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- 0.75</a:t>
            </a:r>
          </a:p>
          <a:p>
            <a:pPr>
              <a:defRPr/>
            </a:pPr>
            <a:r>
              <a:rPr lang="en-US" dirty="0">
                <a:solidFill>
                  <a:srgbClr val="E094AC"/>
                </a:solidFill>
              </a:rPr>
              <a:t>min-</a:t>
            </a:r>
            <a:r>
              <a:rPr lang="en-US" dirty="0" err="1">
                <a:solidFill>
                  <a:srgbClr val="E094AC"/>
                </a:solidFill>
              </a:rPr>
              <a:t>maf</a:t>
            </a:r>
            <a:r>
              <a:rPr lang="en-US" dirty="0">
                <a:solidFill>
                  <a:srgbClr val="E094AC"/>
                </a:solidFill>
              </a:rPr>
              <a:t> - 0.05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86C7F-A299-431B-B5D3-D75766F825E4}"/>
              </a:ext>
            </a:extLst>
          </p:cNvPr>
          <p:cNvSpPr/>
          <p:nvPr/>
        </p:nvSpPr>
        <p:spPr>
          <a:xfrm>
            <a:off x="7089333" y="3836729"/>
            <a:ext cx="4101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“a variable site must possess a minimum allele frequency of 5% to be included”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0233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426C2F8-80EA-4EFA-A21E-E8A357F05B7D}"/>
              </a:ext>
            </a:extLst>
          </p:cNvPr>
          <p:cNvSpPr/>
          <p:nvPr/>
        </p:nvSpPr>
        <p:spPr>
          <a:xfrm>
            <a:off x="5153920" y="5762178"/>
            <a:ext cx="127125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DFFE1C-8882-480F-9E79-2AB85564685E}"/>
              </a:ext>
            </a:extLst>
          </p:cNvPr>
          <p:cNvCxnSpPr>
            <a:cxnSpLocks/>
          </p:cNvCxnSpPr>
          <p:nvPr/>
        </p:nvCxnSpPr>
        <p:spPr>
          <a:xfrm>
            <a:off x="5764916" y="5540590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ACFDBE3-8E51-469B-B68A-2E4A8E1CF3B6}"/>
              </a:ext>
            </a:extLst>
          </p:cNvPr>
          <p:cNvSpPr/>
          <p:nvPr/>
        </p:nvSpPr>
        <p:spPr>
          <a:xfrm rot="10800000">
            <a:off x="6613487" y="5104844"/>
            <a:ext cx="315010" cy="1639432"/>
          </a:xfrm>
          <a:prstGeom prst="rightBrace">
            <a:avLst>
              <a:gd name="adj1" fmla="val 48630"/>
              <a:gd name="adj2" fmla="val 50000"/>
            </a:avLst>
          </a:prstGeom>
          <a:ln w="28575">
            <a:solidFill>
              <a:srgbClr val="C67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AA8ED2-0D0C-4C67-BD6D-768AC26108BE}"/>
              </a:ext>
            </a:extLst>
          </p:cNvPr>
          <p:cNvSpPr txBox="1"/>
          <p:nvPr/>
        </p:nvSpPr>
        <p:spPr>
          <a:xfrm>
            <a:off x="6872744" y="5319577"/>
            <a:ext cx="21360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- 0.75</a:t>
            </a:r>
          </a:p>
          <a:p>
            <a:pPr>
              <a:defRPr/>
            </a:pPr>
            <a:r>
              <a:rPr lang="en-US" dirty="0">
                <a:solidFill>
                  <a:srgbClr val="E094AC"/>
                </a:solidFill>
              </a:rPr>
              <a:t>min-</a:t>
            </a:r>
            <a:r>
              <a:rPr lang="en-US" dirty="0" err="1">
                <a:solidFill>
                  <a:srgbClr val="E094AC"/>
                </a:solidFill>
              </a:rPr>
              <a:t>maf</a:t>
            </a:r>
            <a:r>
              <a:rPr lang="en-US" dirty="0">
                <a:solidFill>
                  <a:srgbClr val="E094AC"/>
                </a:solidFill>
              </a:rPr>
              <a:t> - 0.05</a:t>
            </a:r>
          </a:p>
          <a:p>
            <a:pPr>
              <a:defRPr/>
            </a:pPr>
            <a:r>
              <a:rPr lang="en-US" dirty="0">
                <a:solidFill>
                  <a:srgbClr val="E094AC"/>
                </a:solidFill>
              </a:rPr>
              <a:t>max-</a:t>
            </a:r>
            <a:r>
              <a:rPr lang="en-US" dirty="0" err="1">
                <a:solidFill>
                  <a:srgbClr val="E094AC"/>
                </a:solidFill>
              </a:rPr>
              <a:t>obs</a:t>
            </a:r>
            <a:r>
              <a:rPr lang="en-US" dirty="0">
                <a:solidFill>
                  <a:srgbClr val="E094AC"/>
                </a:solidFill>
              </a:rPr>
              <a:t>-het 0.7</a:t>
            </a: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2FAF99-ECFD-4B2C-8256-32610E8FF690}"/>
              </a:ext>
            </a:extLst>
          </p:cNvPr>
          <p:cNvSpPr/>
          <p:nvPr/>
        </p:nvSpPr>
        <p:spPr>
          <a:xfrm>
            <a:off x="7047536" y="3741273"/>
            <a:ext cx="3922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“variable sites with a maximum level of 0.7 heterozygosity will be included”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4488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426C2F8-80EA-4EFA-A21E-E8A357F05B7D}"/>
              </a:ext>
            </a:extLst>
          </p:cNvPr>
          <p:cNvSpPr/>
          <p:nvPr/>
        </p:nvSpPr>
        <p:spPr>
          <a:xfrm>
            <a:off x="5153920" y="5762178"/>
            <a:ext cx="127125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DFFE1C-8882-480F-9E79-2AB85564685E}"/>
              </a:ext>
            </a:extLst>
          </p:cNvPr>
          <p:cNvCxnSpPr>
            <a:cxnSpLocks/>
          </p:cNvCxnSpPr>
          <p:nvPr/>
        </p:nvCxnSpPr>
        <p:spPr>
          <a:xfrm>
            <a:off x="5764916" y="5540590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ACFDBE3-8E51-469B-B68A-2E4A8E1CF3B6}"/>
              </a:ext>
            </a:extLst>
          </p:cNvPr>
          <p:cNvSpPr/>
          <p:nvPr/>
        </p:nvSpPr>
        <p:spPr>
          <a:xfrm rot="10800000">
            <a:off x="6613487" y="5104844"/>
            <a:ext cx="315010" cy="1639432"/>
          </a:xfrm>
          <a:prstGeom prst="rightBrace">
            <a:avLst>
              <a:gd name="adj1" fmla="val 48630"/>
              <a:gd name="adj2" fmla="val 50000"/>
            </a:avLst>
          </a:prstGeom>
          <a:ln w="28575">
            <a:solidFill>
              <a:srgbClr val="C67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AA8ED2-0D0C-4C67-BD6D-768AC26108BE}"/>
              </a:ext>
            </a:extLst>
          </p:cNvPr>
          <p:cNvSpPr txBox="1"/>
          <p:nvPr/>
        </p:nvSpPr>
        <p:spPr>
          <a:xfrm>
            <a:off x="6872744" y="5319577"/>
            <a:ext cx="21360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- 0.75</a:t>
            </a:r>
          </a:p>
          <a:p>
            <a:pPr>
              <a:defRPr/>
            </a:pPr>
            <a:r>
              <a:rPr lang="en-US" dirty="0">
                <a:solidFill>
                  <a:srgbClr val="E094AC"/>
                </a:solidFill>
              </a:rPr>
              <a:t>min-</a:t>
            </a:r>
            <a:r>
              <a:rPr lang="en-US" dirty="0" err="1">
                <a:solidFill>
                  <a:srgbClr val="E094AC"/>
                </a:solidFill>
              </a:rPr>
              <a:t>maf</a:t>
            </a:r>
            <a:r>
              <a:rPr lang="en-US" dirty="0">
                <a:solidFill>
                  <a:srgbClr val="E094AC"/>
                </a:solidFill>
              </a:rPr>
              <a:t> - 0.05</a:t>
            </a:r>
          </a:p>
          <a:p>
            <a:pPr>
              <a:defRPr/>
            </a:pPr>
            <a:r>
              <a:rPr lang="en-US" dirty="0">
                <a:solidFill>
                  <a:srgbClr val="E094AC"/>
                </a:solidFill>
              </a:rPr>
              <a:t>max-</a:t>
            </a:r>
            <a:r>
              <a:rPr lang="en-US" dirty="0" err="1">
                <a:solidFill>
                  <a:srgbClr val="E094AC"/>
                </a:solidFill>
              </a:rPr>
              <a:t>obs</a:t>
            </a:r>
            <a:r>
              <a:rPr lang="en-US" dirty="0">
                <a:solidFill>
                  <a:srgbClr val="E094AC"/>
                </a:solidFill>
              </a:rPr>
              <a:t>-het 0.7</a:t>
            </a:r>
          </a:p>
          <a:p>
            <a:pPr>
              <a:defRPr/>
            </a:pPr>
            <a:r>
              <a:rPr lang="en-GB" dirty="0">
                <a:solidFill>
                  <a:srgbClr val="E094A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write-single-</a:t>
            </a:r>
            <a:r>
              <a:rPr lang="en-GB" dirty="0" err="1">
                <a:solidFill>
                  <a:srgbClr val="E094A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snp</a:t>
            </a:r>
            <a:endParaRPr lang="en-US" dirty="0">
              <a:solidFill>
                <a:srgbClr val="E094AC"/>
              </a:solidFill>
            </a:endParaRP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56EBC2-0691-47A9-842C-914BDB55AC7B}"/>
              </a:ext>
            </a:extLst>
          </p:cNvPr>
          <p:cNvSpPr/>
          <p:nvPr/>
        </p:nvSpPr>
        <p:spPr>
          <a:xfrm>
            <a:off x="7211654" y="3857789"/>
            <a:ext cx="3922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“decreases linkage disequilibrium and increases reproducibility”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7801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426C2F8-80EA-4EFA-A21E-E8A357F05B7D}"/>
              </a:ext>
            </a:extLst>
          </p:cNvPr>
          <p:cNvSpPr/>
          <p:nvPr/>
        </p:nvSpPr>
        <p:spPr>
          <a:xfrm>
            <a:off x="5153920" y="5762178"/>
            <a:ext cx="127125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DFFE1C-8882-480F-9E79-2AB85564685E}"/>
              </a:ext>
            </a:extLst>
          </p:cNvPr>
          <p:cNvCxnSpPr>
            <a:cxnSpLocks/>
          </p:cNvCxnSpPr>
          <p:nvPr/>
        </p:nvCxnSpPr>
        <p:spPr>
          <a:xfrm>
            <a:off x="5764916" y="5540590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ACFDBE3-8E51-469B-B68A-2E4A8E1CF3B6}"/>
              </a:ext>
            </a:extLst>
          </p:cNvPr>
          <p:cNvSpPr/>
          <p:nvPr/>
        </p:nvSpPr>
        <p:spPr>
          <a:xfrm rot="10800000">
            <a:off x="6613487" y="5104844"/>
            <a:ext cx="315010" cy="1639432"/>
          </a:xfrm>
          <a:prstGeom prst="rightBrace">
            <a:avLst>
              <a:gd name="adj1" fmla="val 48630"/>
              <a:gd name="adj2" fmla="val 50000"/>
            </a:avLst>
          </a:prstGeom>
          <a:ln w="28575">
            <a:solidFill>
              <a:srgbClr val="C67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AA8ED2-0D0C-4C67-BD6D-768AC26108BE}"/>
              </a:ext>
            </a:extLst>
          </p:cNvPr>
          <p:cNvSpPr txBox="1"/>
          <p:nvPr/>
        </p:nvSpPr>
        <p:spPr>
          <a:xfrm>
            <a:off x="6872744" y="5319577"/>
            <a:ext cx="21360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- 0.75</a:t>
            </a:r>
          </a:p>
          <a:p>
            <a:pPr>
              <a:defRPr/>
            </a:pPr>
            <a:r>
              <a:rPr lang="en-US" dirty="0">
                <a:solidFill>
                  <a:srgbClr val="E094AC"/>
                </a:solidFill>
              </a:rPr>
              <a:t>min-</a:t>
            </a:r>
            <a:r>
              <a:rPr lang="en-US" dirty="0" err="1">
                <a:solidFill>
                  <a:srgbClr val="E094AC"/>
                </a:solidFill>
              </a:rPr>
              <a:t>maf</a:t>
            </a:r>
            <a:r>
              <a:rPr lang="en-US" dirty="0">
                <a:solidFill>
                  <a:srgbClr val="E094AC"/>
                </a:solidFill>
              </a:rPr>
              <a:t> - 0.05</a:t>
            </a:r>
          </a:p>
          <a:p>
            <a:pPr>
              <a:defRPr/>
            </a:pPr>
            <a:r>
              <a:rPr lang="en-US" dirty="0">
                <a:solidFill>
                  <a:srgbClr val="E094AC"/>
                </a:solidFill>
              </a:rPr>
              <a:t>max-</a:t>
            </a:r>
            <a:r>
              <a:rPr lang="en-US" dirty="0" err="1">
                <a:solidFill>
                  <a:srgbClr val="E094AC"/>
                </a:solidFill>
              </a:rPr>
              <a:t>obs</a:t>
            </a:r>
            <a:r>
              <a:rPr lang="en-US" dirty="0">
                <a:solidFill>
                  <a:srgbClr val="E094AC"/>
                </a:solidFill>
              </a:rPr>
              <a:t>-het 0.7</a:t>
            </a:r>
          </a:p>
          <a:p>
            <a:pPr>
              <a:defRPr/>
            </a:pPr>
            <a:r>
              <a:rPr lang="en-GB" dirty="0">
                <a:solidFill>
                  <a:srgbClr val="E094A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write-single-</a:t>
            </a:r>
            <a:r>
              <a:rPr lang="en-GB" dirty="0" err="1">
                <a:solidFill>
                  <a:srgbClr val="E094A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snp</a:t>
            </a:r>
            <a:endParaRPr lang="en-US" dirty="0">
              <a:solidFill>
                <a:srgbClr val="E094AC"/>
              </a:solidFill>
            </a:endParaRP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EBBD8F-3112-4209-A2A3-6BBC60D54B16}"/>
              </a:ext>
            </a:extLst>
          </p:cNvPr>
          <p:cNvSpPr/>
          <p:nvPr/>
        </p:nvSpPr>
        <p:spPr>
          <a:xfrm>
            <a:off x="7089333" y="4126736"/>
            <a:ext cx="3140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control for false-positive loci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DB0AC9E4-DB99-40AE-B2A7-0131F23337FD}"/>
              </a:ext>
            </a:extLst>
          </p:cNvPr>
          <p:cNvSpPr/>
          <p:nvPr/>
        </p:nvSpPr>
        <p:spPr>
          <a:xfrm>
            <a:off x="7770192" y="4606634"/>
            <a:ext cx="473987" cy="507601"/>
          </a:xfrm>
          <a:prstGeom prst="upArrow">
            <a:avLst/>
          </a:prstGeom>
          <a:solidFill>
            <a:srgbClr val="C67C9A"/>
          </a:solidFill>
          <a:ln>
            <a:solidFill>
              <a:srgbClr val="C67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2141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426C2F8-80EA-4EFA-A21E-E8A357F05B7D}"/>
              </a:ext>
            </a:extLst>
          </p:cNvPr>
          <p:cNvSpPr/>
          <p:nvPr/>
        </p:nvSpPr>
        <p:spPr>
          <a:xfrm>
            <a:off x="5153920" y="5762178"/>
            <a:ext cx="127125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DFFE1C-8882-480F-9E79-2AB85564685E}"/>
              </a:ext>
            </a:extLst>
          </p:cNvPr>
          <p:cNvCxnSpPr>
            <a:cxnSpLocks/>
          </p:cNvCxnSpPr>
          <p:nvPr/>
        </p:nvCxnSpPr>
        <p:spPr>
          <a:xfrm>
            <a:off x="5764916" y="5540590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ACFDBE3-8E51-469B-B68A-2E4A8E1CF3B6}"/>
              </a:ext>
            </a:extLst>
          </p:cNvPr>
          <p:cNvSpPr/>
          <p:nvPr/>
        </p:nvSpPr>
        <p:spPr>
          <a:xfrm rot="10800000">
            <a:off x="6613487" y="5104844"/>
            <a:ext cx="315010" cy="1639432"/>
          </a:xfrm>
          <a:prstGeom prst="rightBrace">
            <a:avLst>
              <a:gd name="adj1" fmla="val 48630"/>
              <a:gd name="adj2" fmla="val 50000"/>
            </a:avLst>
          </a:prstGeom>
          <a:ln w="28575">
            <a:solidFill>
              <a:srgbClr val="C67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AA8ED2-0D0C-4C67-BD6D-768AC26108BE}"/>
              </a:ext>
            </a:extLst>
          </p:cNvPr>
          <p:cNvSpPr txBox="1"/>
          <p:nvPr/>
        </p:nvSpPr>
        <p:spPr>
          <a:xfrm>
            <a:off x="6872744" y="5319577"/>
            <a:ext cx="21360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- 0.75</a:t>
            </a:r>
          </a:p>
          <a:p>
            <a:pPr>
              <a:defRPr/>
            </a:pPr>
            <a:r>
              <a:rPr lang="en-US" dirty="0">
                <a:solidFill>
                  <a:srgbClr val="E094AC"/>
                </a:solidFill>
              </a:rPr>
              <a:t>min-</a:t>
            </a:r>
            <a:r>
              <a:rPr lang="en-US" dirty="0" err="1">
                <a:solidFill>
                  <a:srgbClr val="E094AC"/>
                </a:solidFill>
              </a:rPr>
              <a:t>maf</a:t>
            </a:r>
            <a:r>
              <a:rPr lang="en-US" dirty="0">
                <a:solidFill>
                  <a:srgbClr val="E094AC"/>
                </a:solidFill>
              </a:rPr>
              <a:t> - 0.05</a:t>
            </a:r>
          </a:p>
          <a:p>
            <a:pPr>
              <a:defRPr/>
            </a:pPr>
            <a:r>
              <a:rPr lang="en-US" dirty="0">
                <a:solidFill>
                  <a:srgbClr val="E094AC"/>
                </a:solidFill>
              </a:rPr>
              <a:t>max-</a:t>
            </a:r>
            <a:r>
              <a:rPr lang="en-US" dirty="0" err="1">
                <a:solidFill>
                  <a:srgbClr val="E094AC"/>
                </a:solidFill>
              </a:rPr>
              <a:t>obs</a:t>
            </a:r>
            <a:r>
              <a:rPr lang="en-US" dirty="0">
                <a:solidFill>
                  <a:srgbClr val="E094AC"/>
                </a:solidFill>
              </a:rPr>
              <a:t>-het 0.7</a:t>
            </a:r>
          </a:p>
          <a:p>
            <a:pPr>
              <a:defRPr/>
            </a:pPr>
            <a:r>
              <a:rPr lang="en-GB" dirty="0">
                <a:solidFill>
                  <a:srgbClr val="E094A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write-single-</a:t>
            </a:r>
            <a:r>
              <a:rPr lang="en-GB" dirty="0" err="1">
                <a:solidFill>
                  <a:srgbClr val="E094A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snp</a:t>
            </a:r>
            <a:endParaRPr lang="en-US" dirty="0">
              <a:solidFill>
                <a:srgbClr val="E094AC"/>
              </a:solidFill>
            </a:endParaRP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Graphic 39" descr="Add">
            <a:extLst>
              <a:ext uri="{FF2B5EF4-FFF2-40B4-BE49-F238E27FC236}">
                <a16:creationId xmlns:a16="http://schemas.microsoft.com/office/drawing/2014/main" id="{49B2FF46-B4EE-4FFE-943F-66C94FD55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3905" y="5540590"/>
            <a:ext cx="794649" cy="7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47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426C2F8-80EA-4EFA-A21E-E8A357F05B7D}"/>
              </a:ext>
            </a:extLst>
          </p:cNvPr>
          <p:cNvSpPr/>
          <p:nvPr/>
        </p:nvSpPr>
        <p:spPr>
          <a:xfrm>
            <a:off x="5153920" y="5762178"/>
            <a:ext cx="127125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DFFE1C-8882-480F-9E79-2AB85564685E}"/>
              </a:ext>
            </a:extLst>
          </p:cNvPr>
          <p:cNvCxnSpPr>
            <a:cxnSpLocks/>
          </p:cNvCxnSpPr>
          <p:nvPr/>
        </p:nvCxnSpPr>
        <p:spPr>
          <a:xfrm>
            <a:off x="5764916" y="5540590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ACFDBE3-8E51-469B-B68A-2E4A8E1CF3B6}"/>
              </a:ext>
            </a:extLst>
          </p:cNvPr>
          <p:cNvSpPr/>
          <p:nvPr/>
        </p:nvSpPr>
        <p:spPr>
          <a:xfrm rot="10800000">
            <a:off x="6613487" y="5104844"/>
            <a:ext cx="315010" cy="1639432"/>
          </a:xfrm>
          <a:prstGeom prst="rightBrace">
            <a:avLst>
              <a:gd name="adj1" fmla="val 48630"/>
              <a:gd name="adj2" fmla="val 50000"/>
            </a:avLst>
          </a:prstGeom>
          <a:ln w="28575">
            <a:solidFill>
              <a:srgbClr val="C67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AA8ED2-0D0C-4C67-BD6D-768AC26108BE}"/>
              </a:ext>
            </a:extLst>
          </p:cNvPr>
          <p:cNvSpPr txBox="1"/>
          <p:nvPr/>
        </p:nvSpPr>
        <p:spPr>
          <a:xfrm>
            <a:off x="6872744" y="5319577"/>
            <a:ext cx="21360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- 0.75</a:t>
            </a:r>
          </a:p>
          <a:p>
            <a:pPr>
              <a:defRPr/>
            </a:pPr>
            <a:r>
              <a:rPr lang="en-US" dirty="0">
                <a:solidFill>
                  <a:srgbClr val="E094AC"/>
                </a:solidFill>
              </a:rPr>
              <a:t>min-</a:t>
            </a:r>
            <a:r>
              <a:rPr lang="en-US" dirty="0" err="1">
                <a:solidFill>
                  <a:srgbClr val="E094AC"/>
                </a:solidFill>
              </a:rPr>
              <a:t>maf</a:t>
            </a:r>
            <a:r>
              <a:rPr lang="en-US" dirty="0">
                <a:solidFill>
                  <a:srgbClr val="E094AC"/>
                </a:solidFill>
              </a:rPr>
              <a:t> - 0.05</a:t>
            </a:r>
          </a:p>
          <a:p>
            <a:pPr>
              <a:defRPr/>
            </a:pPr>
            <a:r>
              <a:rPr lang="en-US" dirty="0">
                <a:solidFill>
                  <a:srgbClr val="E094AC"/>
                </a:solidFill>
              </a:rPr>
              <a:t>max-</a:t>
            </a:r>
            <a:r>
              <a:rPr lang="en-US" dirty="0" err="1">
                <a:solidFill>
                  <a:srgbClr val="E094AC"/>
                </a:solidFill>
              </a:rPr>
              <a:t>obs</a:t>
            </a:r>
            <a:r>
              <a:rPr lang="en-US" dirty="0">
                <a:solidFill>
                  <a:srgbClr val="E094AC"/>
                </a:solidFill>
              </a:rPr>
              <a:t>-het 0.7</a:t>
            </a:r>
          </a:p>
          <a:p>
            <a:pPr>
              <a:defRPr/>
            </a:pPr>
            <a:r>
              <a:rPr lang="en-GB" dirty="0">
                <a:solidFill>
                  <a:srgbClr val="E094A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write-single-</a:t>
            </a:r>
            <a:r>
              <a:rPr lang="en-GB" dirty="0" err="1">
                <a:solidFill>
                  <a:srgbClr val="E094A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snp</a:t>
            </a:r>
            <a:endParaRPr lang="en-US" dirty="0">
              <a:solidFill>
                <a:srgbClr val="E094AC"/>
              </a:solidFill>
            </a:endParaRP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Graphic 39" descr="Add">
            <a:extLst>
              <a:ext uri="{FF2B5EF4-FFF2-40B4-BE49-F238E27FC236}">
                <a16:creationId xmlns:a16="http://schemas.microsoft.com/office/drawing/2014/main" id="{49B2FF46-B4EE-4FFE-943F-66C94FD55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3905" y="5540590"/>
            <a:ext cx="794649" cy="794649"/>
          </a:xfrm>
          <a:prstGeom prst="rect">
            <a:avLst/>
          </a:prstGeom>
        </p:spPr>
      </p:pic>
      <p:sp>
        <p:nvSpPr>
          <p:cNvPr id="37" name="Arrow: Bent-Up 36">
            <a:extLst>
              <a:ext uri="{FF2B5EF4-FFF2-40B4-BE49-F238E27FC236}">
                <a16:creationId xmlns:a16="http://schemas.microsoft.com/office/drawing/2014/main" id="{248E8540-D434-4929-A2DB-03509DA44D4F}"/>
              </a:ext>
            </a:extLst>
          </p:cNvPr>
          <p:cNvSpPr/>
          <p:nvPr/>
        </p:nvSpPr>
        <p:spPr>
          <a:xfrm flipV="1">
            <a:off x="6550048" y="4457954"/>
            <a:ext cx="4021593" cy="870917"/>
          </a:xfrm>
          <a:prstGeom prst="bentUpArrow">
            <a:avLst>
              <a:gd name="adj1" fmla="val 7008"/>
              <a:gd name="adj2" fmla="val 12163"/>
              <a:gd name="adj3" fmla="val 25900"/>
            </a:avLst>
          </a:prstGeom>
          <a:solidFill>
            <a:srgbClr val="C67C9A"/>
          </a:solidFill>
          <a:ln>
            <a:solidFill>
              <a:srgbClr val="C67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C60C29-16F1-492F-AEE3-43B79F99A7DB}"/>
              </a:ext>
            </a:extLst>
          </p:cNvPr>
          <p:cNvSpPr txBox="1"/>
          <p:nvPr/>
        </p:nvSpPr>
        <p:spPr>
          <a:xfrm>
            <a:off x="9738403" y="5707081"/>
            <a:ext cx="1677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094AC"/>
                </a:solidFill>
              </a:rPr>
              <a:t>Popmap_90</a:t>
            </a:r>
          </a:p>
        </p:txBody>
      </p:sp>
    </p:spTree>
    <p:extLst>
      <p:ext uri="{BB962C8B-B14F-4D97-AF65-F5344CB8AC3E}">
        <p14:creationId xmlns:p14="http://schemas.microsoft.com/office/powerpoint/2010/main" val="4039375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0">
            <a:extLst>
              <a:ext uri="{FF2B5EF4-FFF2-40B4-BE49-F238E27FC236}">
                <a16:creationId xmlns:a16="http://schemas.microsoft.com/office/drawing/2014/main" id="{34BE4F40-423D-45B5-99B0-19DA29B42ACA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06_populations_filtering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D119F-3B7A-4D9B-B21D-6D4DAACC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11" y="2303333"/>
            <a:ext cx="10530177" cy="225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058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0">
            <a:extLst>
              <a:ext uri="{FF2B5EF4-FFF2-40B4-BE49-F238E27FC236}">
                <a16:creationId xmlns:a16="http://schemas.microsoft.com/office/drawing/2014/main" id="{34BE4F40-423D-45B5-99B0-19DA29B42ACA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06_populations_filtering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D119F-3B7A-4D9B-B21D-6D4DAACC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11" y="421592"/>
            <a:ext cx="10530177" cy="22513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080E50-136D-4AF0-8B6E-A98410F55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10" y="421592"/>
            <a:ext cx="10530177" cy="483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0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1351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426C2F8-80EA-4EFA-A21E-E8A357F05B7D}"/>
              </a:ext>
            </a:extLst>
          </p:cNvPr>
          <p:cNvSpPr/>
          <p:nvPr/>
        </p:nvSpPr>
        <p:spPr>
          <a:xfrm>
            <a:off x="5153920" y="5762178"/>
            <a:ext cx="127125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DFFE1C-8882-480F-9E79-2AB85564685E}"/>
              </a:ext>
            </a:extLst>
          </p:cNvPr>
          <p:cNvCxnSpPr>
            <a:cxnSpLocks/>
          </p:cNvCxnSpPr>
          <p:nvPr/>
        </p:nvCxnSpPr>
        <p:spPr>
          <a:xfrm>
            <a:off x="5764916" y="5540590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0329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426C2F8-80EA-4EFA-A21E-E8A357F05B7D}"/>
              </a:ext>
            </a:extLst>
          </p:cNvPr>
          <p:cNvSpPr/>
          <p:nvPr/>
        </p:nvSpPr>
        <p:spPr>
          <a:xfrm>
            <a:off x="5153920" y="5762178"/>
            <a:ext cx="127125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DFFE1C-8882-480F-9E79-2AB85564685E}"/>
              </a:ext>
            </a:extLst>
          </p:cNvPr>
          <p:cNvCxnSpPr>
            <a:cxnSpLocks/>
          </p:cNvCxnSpPr>
          <p:nvPr/>
        </p:nvCxnSpPr>
        <p:spPr>
          <a:xfrm>
            <a:off x="5764916" y="5540590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A7DC9C-B76D-462B-BC41-DEA4720B5F8A}"/>
              </a:ext>
            </a:extLst>
          </p:cNvPr>
          <p:cNvCxnSpPr>
            <a:cxnSpLocks/>
          </p:cNvCxnSpPr>
          <p:nvPr/>
        </p:nvCxnSpPr>
        <p:spPr>
          <a:xfrm>
            <a:off x="5764610" y="6257922"/>
            <a:ext cx="1916" cy="22762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B291E34-7784-4356-BDC8-106D0A5E3BA7}"/>
              </a:ext>
            </a:extLst>
          </p:cNvPr>
          <p:cNvSpPr/>
          <p:nvPr/>
        </p:nvSpPr>
        <p:spPr>
          <a:xfrm>
            <a:off x="5286929" y="6473476"/>
            <a:ext cx="986240" cy="296093"/>
          </a:xfrm>
          <a:prstGeom prst="rect">
            <a:avLst/>
          </a:prstGeom>
          <a:solidFill>
            <a:srgbClr val="41D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RAxML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3AA22F-78B5-42E6-AFD7-0833DD136BE9}"/>
              </a:ext>
            </a:extLst>
          </p:cNvPr>
          <p:cNvSpPr txBox="1"/>
          <p:nvPr/>
        </p:nvSpPr>
        <p:spPr>
          <a:xfrm>
            <a:off x="6215578" y="6492570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Phylogenetic reconstruction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627950C-17ED-46E1-829F-C215B5131418}"/>
              </a:ext>
            </a:extLst>
          </p:cNvPr>
          <p:cNvCxnSpPr>
            <a:cxnSpLocks/>
          </p:cNvCxnSpPr>
          <p:nvPr/>
        </p:nvCxnSpPr>
        <p:spPr>
          <a:xfrm>
            <a:off x="6425016" y="6026986"/>
            <a:ext cx="254069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3BA3A79-5118-45A9-A548-53D340B61771}"/>
              </a:ext>
            </a:extLst>
          </p:cNvPr>
          <p:cNvSpPr/>
          <p:nvPr/>
        </p:nvSpPr>
        <p:spPr>
          <a:xfrm>
            <a:off x="6679085" y="5868443"/>
            <a:ext cx="1273904" cy="296093"/>
          </a:xfrm>
          <a:prstGeom prst="rect">
            <a:avLst/>
          </a:prstGeom>
          <a:solidFill>
            <a:srgbClr val="41D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ADMIXTURE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A8E27C-CDAA-44E3-A142-3AF8E9661E24}"/>
              </a:ext>
            </a:extLst>
          </p:cNvPr>
          <p:cNvSpPr txBox="1"/>
          <p:nvPr/>
        </p:nvSpPr>
        <p:spPr>
          <a:xfrm>
            <a:off x="6616864" y="5597973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Genetic structure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747DB41-6072-4CFF-BAED-83D9EB11E9D8}"/>
              </a:ext>
            </a:extLst>
          </p:cNvPr>
          <p:cNvSpPr/>
          <p:nvPr/>
        </p:nvSpPr>
        <p:spPr>
          <a:xfrm>
            <a:off x="3492917" y="5639538"/>
            <a:ext cx="1273904" cy="296093"/>
          </a:xfrm>
          <a:prstGeom prst="rect">
            <a:avLst/>
          </a:prstGeom>
          <a:solidFill>
            <a:srgbClr val="41D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He, Ho,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π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9FB438-4A21-4173-924C-D68920262B17}"/>
              </a:ext>
            </a:extLst>
          </p:cNvPr>
          <p:cNvSpPr/>
          <p:nvPr/>
        </p:nvSpPr>
        <p:spPr>
          <a:xfrm>
            <a:off x="3491102" y="6084258"/>
            <a:ext cx="1273904" cy="296093"/>
          </a:xfrm>
          <a:prstGeom prst="rect">
            <a:avLst/>
          </a:prstGeom>
          <a:solidFill>
            <a:srgbClr val="41D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2EE8F05-501E-4107-9004-4B7FD9B957C0}"/>
              </a:ext>
            </a:extLst>
          </p:cNvPr>
          <p:cNvCxnSpPr>
            <a:cxnSpLocks/>
            <a:endCxn id="60" idx="3"/>
          </p:cNvCxnSpPr>
          <p:nvPr/>
        </p:nvCxnSpPr>
        <p:spPr>
          <a:xfrm rot="10800000">
            <a:off x="4766822" y="5787585"/>
            <a:ext cx="396349" cy="233168"/>
          </a:xfrm>
          <a:prstGeom prst="bentConnector3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CE77531-9E3F-4615-8565-ACA35FE4379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65007" y="6020753"/>
            <a:ext cx="406115" cy="211552"/>
          </a:xfrm>
          <a:prstGeom prst="bentConnector3">
            <a:avLst>
              <a:gd name="adj1" fmla="val 4931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EFB5C97-FEB9-424D-ABDD-594CEEAC4100}"/>
              </a:ext>
            </a:extLst>
          </p:cNvPr>
          <p:cNvSpPr txBox="1"/>
          <p:nvPr/>
        </p:nvSpPr>
        <p:spPr>
          <a:xfrm>
            <a:off x="3414044" y="5396056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Genetic diversity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B11133-2FBA-4AE4-B680-4D53C3E190D4}"/>
              </a:ext>
            </a:extLst>
          </p:cNvPr>
          <p:cNvSpPr txBox="1"/>
          <p:nvPr/>
        </p:nvSpPr>
        <p:spPr>
          <a:xfrm>
            <a:off x="3414044" y="6345078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198914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16AB669-6E33-4BA3-8A5D-CE02A7BF8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42" y="3429000"/>
            <a:ext cx="7487863" cy="175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3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EA96CC64-29FA-4AA8-B846-0528FE69B485}"/>
              </a:ext>
            </a:extLst>
          </p:cNvPr>
          <p:cNvSpPr/>
          <p:nvPr/>
        </p:nvSpPr>
        <p:spPr>
          <a:xfrm>
            <a:off x="6955042" y="1091668"/>
            <a:ext cx="263080" cy="1171057"/>
          </a:xfrm>
          <a:prstGeom prst="leftBrace">
            <a:avLst>
              <a:gd name="adj1" fmla="val 80744"/>
              <a:gd name="adj2" fmla="val 50000"/>
            </a:avLst>
          </a:prstGeom>
          <a:noFill/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F944E4-1E18-404B-9398-34625A40BC3E}"/>
              </a:ext>
            </a:extLst>
          </p:cNvPr>
          <p:cNvSpPr txBox="1"/>
          <p:nvPr/>
        </p:nvSpPr>
        <p:spPr>
          <a:xfrm>
            <a:off x="7143907" y="1192437"/>
            <a:ext cx="4884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- depth coverage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- mismatches allowed within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- mismatches allowed between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56645A-11F9-4F61-8DE6-12C037238011}"/>
              </a:ext>
            </a:extLst>
          </p:cNvPr>
          <p:cNvSpPr/>
          <p:nvPr/>
        </p:nvSpPr>
        <p:spPr>
          <a:xfrm>
            <a:off x="3771488" y="27795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“Find a balance between obtaining true polymorphism and introducing sequencing error”</a:t>
            </a:r>
          </a:p>
        </p:txBody>
      </p:sp>
    </p:spTree>
    <p:extLst>
      <p:ext uri="{BB962C8B-B14F-4D97-AF65-F5344CB8AC3E}">
        <p14:creationId xmlns:p14="http://schemas.microsoft.com/office/powerpoint/2010/main" val="354736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671BF4F7-237F-4CA8-9ED2-554D058A1801}"/>
              </a:ext>
            </a:extLst>
          </p:cNvPr>
          <p:cNvSpPr/>
          <p:nvPr/>
        </p:nvSpPr>
        <p:spPr>
          <a:xfrm>
            <a:off x="6957793" y="1123214"/>
            <a:ext cx="263080" cy="1171057"/>
          </a:xfrm>
          <a:prstGeom prst="leftBrace">
            <a:avLst>
              <a:gd name="adj1" fmla="val 80744"/>
              <a:gd name="adj2" fmla="val 50000"/>
            </a:avLst>
          </a:prstGeom>
          <a:noFill/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21ED05-54C2-4AC8-A636-E6D3B2311756}"/>
              </a:ext>
            </a:extLst>
          </p:cNvPr>
          <p:cNvSpPr txBox="1"/>
          <p:nvPr/>
        </p:nvSpPr>
        <p:spPr>
          <a:xfrm>
            <a:off x="7089333" y="1074169"/>
            <a:ext cx="4884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= 1-9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1-9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0A652C-DA24-4413-8CA8-A485B99DC3B3}"/>
              </a:ext>
            </a:extLst>
          </p:cNvPr>
          <p:cNvSpPr/>
          <p:nvPr/>
        </p:nvSpPr>
        <p:spPr>
          <a:xfrm>
            <a:off x="3771488" y="27795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“Find a balance between obtaining true polymorphism and introducing sequencing error”</a:t>
            </a:r>
          </a:p>
        </p:txBody>
      </p:sp>
    </p:spTree>
    <p:extLst>
      <p:ext uri="{BB962C8B-B14F-4D97-AF65-F5344CB8AC3E}">
        <p14:creationId xmlns:p14="http://schemas.microsoft.com/office/powerpoint/2010/main" val="318215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1980</Words>
  <Application>Microsoft Office PowerPoint</Application>
  <PresentationFormat>Widescreen</PresentationFormat>
  <Paragraphs>691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Bookman Old Style</vt:lpstr>
      <vt:lpstr>Calibri</vt:lpstr>
      <vt:lpstr>Calibri Light</vt:lpstr>
      <vt:lpstr>Times New Roman</vt:lpstr>
      <vt:lpstr>Office Theme</vt:lpstr>
      <vt:lpstr>1_Office Theme</vt:lpstr>
      <vt:lpstr>Estimating genetic diversity and population information from short read (ddRAD-seq) type data</vt:lpstr>
      <vt:lpstr>ddRAD sequencing</vt:lpstr>
      <vt:lpstr>ddRAD sequencing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ddRAD sequencing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Mendez, Laura</cp:lastModifiedBy>
  <cp:revision>36</cp:revision>
  <dcterms:created xsi:type="dcterms:W3CDTF">2022-06-13T13:06:39Z</dcterms:created>
  <dcterms:modified xsi:type="dcterms:W3CDTF">2022-06-17T13:26:13Z</dcterms:modified>
</cp:coreProperties>
</file>