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7"/>
  </p:notesMasterIdLst>
  <p:sldIdLst>
    <p:sldId id="302" r:id="rId3"/>
    <p:sldId id="414" r:id="rId4"/>
    <p:sldId id="495" r:id="rId5"/>
    <p:sldId id="440" r:id="rId6"/>
    <p:sldId id="507" r:id="rId7"/>
    <p:sldId id="505" r:id="rId8"/>
    <p:sldId id="508" r:id="rId9"/>
    <p:sldId id="509" r:id="rId10"/>
    <p:sldId id="510" r:id="rId11"/>
    <p:sldId id="511" r:id="rId12"/>
    <p:sldId id="512" r:id="rId13"/>
    <p:sldId id="513" r:id="rId14"/>
    <p:sldId id="552" r:id="rId15"/>
    <p:sldId id="553" r:id="rId16"/>
    <p:sldId id="554" r:id="rId17"/>
    <p:sldId id="555" r:id="rId18"/>
    <p:sldId id="556" r:id="rId19"/>
    <p:sldId id="557" r:id="rId20"/>
    <p:sldId id="449" r:id="rId21"/>
    <p:sldId id="450" r:id="rId22"/>
    <p:sldId id="451" r:id="rId23"/>
    <p:sldId id="452" r:id="rId24"/>
    <p:sldId id="493" r:id="rId25"/>
    <p:sldId id="514" r:id="rId26"/>
    <p:sldId id="504" r:id="rId27"/>
    <p:sldId id="518" r:id="rId28"/>
    <p:sldId id="519" r:id="rId29"/>
    <p:sldId id="521" r:id="rId30"/>
    <p:sldId id="516" r:id="rId31"/>
    <p:sldId id="540" r:id="rId32"/>
    <p:sldId id="528" r:id="rId33"/>
    <p:sldId id="541" r:id="rId34"/>
    <p:sldId id="464" r:id="rId35"/>
    <p:sldId id="465" r:id="rId36"/>
    <p:sldId id="517" r:id="rId37"/>
    <p:sldId id="531" r:id="rId38"/>
    <p:sldId id="550" r:id="rId39"/>
    <p:sldId id="532" r:id="rId40"/>
    <p:sldId id="533" r:id="rId41"/>
    <p:sldId id="534" r:id="rId42"/>
    <p:sldId id="535" r:id="rId43"/>
    <p:sldId id="536" r:id="rId44"/>
    <p:sldId id="542" r:id="rId45"/>
    <p:sldId id="537" r:id="rId46"/>
    <p:sldId id="538" r:id="rId47"/>
    <p:sldId id="539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3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4AC"/>
    <a:srgbClr val="C67C9A"/>
    <a:srgbClr val="41D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0" d="100"/>
          <a:sy n="120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E3B7-37CC-F746-9A91-3F0D14B680AC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37476-E714-5E4F-BFDA-E18B05FB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C616-7FB6-E937-806E-D882446AD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3AC2-A479-EA2F-C5CD-5841A889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87C0F-7CAC-40BD-73D1-3F385026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C15B-DBC0-F88E-158C-844F0D6D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8618-9CCE-B71D-3DD2-5DAD0E8E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1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F512-C6A9-160A-E1A4-C63C8866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BE7A6-E130-AD25-2C77-2DFB77474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D431-007D-4C3B-DE5B-9996ED7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B6C8-87D7-A7C4-FB00-5E8FC4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96E2-12AA-386E-5F04-E069B42F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30943-AB65-B0A0-A1BE-C2FBBC14E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CCD4-DF70-F0FA-D43B-917388FA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20A2-B81F-7747-BEC3-B76CAD0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5D05-C112-68E4-70EE-38F2E3BC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EC8E-AB9B-337B-CE55-272152A0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7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4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78FA-E9B2-672B-784C-FA2F3748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C97C-019F-4388-DDFB-C4FFB4F7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B0DA-3BCC-57AB-082F-2713369C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CBC0-6C42-769B-441C-F46FD42E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83E8-BD5A-C024-1C35-24A35B32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9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2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2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7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C350-AF95-B7B1-D188-CF2A30D5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50D7-E000-E2F3-DE63-2F2FB355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9B25-1EED-B334-AE55-9B5EA63D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9E05-3E1B-5BCD-0015-C793BD12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1601-C1D9-AB38-BBE3-047EC2EC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31B7-56B7-6DC7-B8F9-51CCC4C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2465-55BD-CEB9-CC71-A3B14C14C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FBE1-9137-48C0-408D-501458E9A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11D5D-2423-E32A-EFE1-F642734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E86F-DD19-FD5C-EA69-EF4F1F1D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C520D-1F26-C381-8B77-733AEFC4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CCFE-412B-F380-82B9-8E91E166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BC61-AD4B-2050-71EF-7AC36D6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D11ED-0D93-AB22-8901-740EE90F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940CA-B1A8-A303-5F30-4E531B5C9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55A2-08E4-BDDB-E582-043F2C6AA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63954-17FA-5C28-7444-EF323479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EFA13-CFDC-7BC0-71AB-1E7D57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84C1E-4368-E4B9-A148-85CE4132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A74-D43D-5C35-8E03-2D657DA0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71049-CDD5-1936-60F5-38C6416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451E4-FA26-D06D-234B-4573F8D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F4A8D-4FF0-A48F-C991-1A106CE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E4F13-E1E8-733D-495B-2AE29CE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2B14-0815-3494-951D-46C5A79A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C33F3-1EEF-E8F3-D3E9-5BD6437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42A-EA2F-8AB9-A686-4E091270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E1D-066A-16B2-D5A8-C52F2A7A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CD97-17D9-F8E6-3771-CA05A5AD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5077-A39B-0E87-5AD0-D6FEF8AE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67699-B6A5-8547-9537-B9B2071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41B8-C0B4-5FA7-73A6-D3AE35F3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FD55-EF1F-C179-E1E3-0CB13CBD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3E494-39B2-5757-04E8-75E97C741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B0BB-9C52-1116-3588-41320244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2CDF-2049-35B0-E55E-D5162B05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B13D8-22FC-FE55-7900-FB8DF416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15E8-7B45-3EF3-53C4-E0E224F0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FAC58-E541-EDB9-3530-E912B654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2DEB5-9A01-A136-75BC-C130CD42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59E0-0DEF-B603-8025-CDDBB3DDA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CAFB-ACF0-F547-BB9B-7C1C2636E0F0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88372-81C9-761E-77DE-81AE4C28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C163-29AF-6AFE-E9C8-17D10A889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8FA5-0F49-634A-B726-58A6248C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87C0-74A5-4F89-9C78-671321BB3612}" type="datetimeFigureOut">
              <a:rPr lang="en-US" smtClean="0"/>
              <a:t>16-Jun-22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AC61-EE21-4588-848A-91C0D256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3352-631B-B3EB-5AC4-28049273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00" y="2119101"/>
            <a:ext cx="615648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ookman Old Style" panose="02050604050505020204" pitchFamily="18" charset="0"/>
              </a:rPr>
              <a:t>Estimating genetic diversity and population information from short read (ddRAD-seq) type data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080A8A-A6A3-48A1-BF09-3A97B45E65D1}"/>
              </a:ext>
            </a:extLst>
          </p:cNvPr>
          <p:cNvSpPr txBox="1">
            <a:spLocks/>
          </p:cNvSpPr>
          <p:nvPr/>
        </p:nvSpPr>
        <p:spPr>
          <a:xfrm>
            <a:off x="-497855" y="43506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F81BD"/>
                </a:solidFill>
                <a:latin typeface="Bookman Old Style" panose="02050604050505020204" pitchFamily="18" charset="0"/>
              </a:rPr>
              <a:t>03 – </a:t>
            </a:r>
            <a:r>
              <a:rPr lang="en-US" dirty="0" err="1">
                <a:solidFill>
                  <a:srgbClr val="4F81BD"/>
                </a:solidFill>
                <a:latin typeface="Bookman Old Style" panose="02050604050505020204" pitchFamily="18" charset="0"/>
              </a:rPr>
              <a:t>denovo_map</a:t>
            </a:r>
            <a:endParaRPr lang="en-US" dirty="0">
              <a:solidFill>
                <a:srgbClr val="4F81BD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4" descr="Stacks Pipeline">
            <a:extLst>
              <a:ext uri="{FF2B5EF4-FFF2-40B4-BE49-F238E27FC236}">
                <a16:creationId xmlns:a16="http://schemas.microsoft.com/office/drawing/2014/main" id="{F461E396-E726-463F-A83D-D58124B7A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67" y="901436"/>
            <a:ext cx="4755312" cy="559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70B9B44-BD3C-42C7-B9DC-968DB8B48749}"/>
              </a:ext>
            </a:extLst>
          </p:cNvPr>
          <p:cNvSpPr txBox="1">
            <a:spLocks/>
          </p:cNvSpPr>
          <p:nvPr/>
        </p:nvSpPr>
        <p:spPr>
          <a:xfrm>
            <a:off x="334121" y="5080264"/>
            <a:ext cx="846000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Chris Barratt (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sDiv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 / Evolution and Adaptation)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Laura Mendez (Evolution and Adaptation)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Assistant: Dimas Calderon (Evolution and Adaptation)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ECDEA-2A19-4D46-8FFE-A9987BF6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" y="378937"/>
            <a:ext cx="2149655" cy="728868"/>
          </a:xfrm>
          <a:prstGeom prst="rect">
            <a:avLst/>
          </a:prstGeom>
        </p:spPr>
      </p:pic>
      <p:sp>
        <p:nvSpPr>
          <p:cNvPr id="10" name="Rectángulo 10">
            <a:extLst>
              <a:ext uri="{FF2B5EF4-FFF2-40B4-BE49-F238E27FC236}">
                <a16:creationId xmlns:a16="http://schemas.microsoft.com/office/drawing/2014/main" id="{61DACE5A-F879-401C-B1D4-ECCFB578402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9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671BF4F7-237F-4CA8-9ED2-554D058A1801}"/>
              </a:ext>
            </a:extLst>
          </p:cNvPr>
          <p:cNvSpPr/>
          <p:nvPr/>
        </p:nvSpPr>
        <p:spPr>
          <a:xfrm>
            <a:off x="6957793" y="112321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1ED05-54C2-4AC8-A636-E6D3B2311756}"/>
              </a:ext>
            </a:extLst>
          </p:cNvPr>
          <p:cNvSpPr txBox="1"/>
          <p:nvPr/>
        </p:nvSpPr>
        <p:spPr>
          <a:xfrm>
            <a:off x="7089333" y="1074169"/>
            <a:ext cx="488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3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1-9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 </a:t>
            </a:r>
            <a:r>
              <a:rPr lang="en-US" b="1" dirty="0">
                <a:solidFill>
                  <a:srgbClr val="FFC000"/>
                </a:solidFill>
              </a:rPr>
              <a:t>-&gt; populations -r 0.80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1-9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M</a:t>
            </a:r>
          </a:p>
        </p:txBody>
      </p:sp>
    </p:spTree>
    <p:extLst>
      <p:ext uri="{BB962C8B-B14F-4D97-AF65-F5344CB8AC3E}">
        <p14:creationId xmlns:p14="http://schemas.microsoft.com/office/powerpoint/2010/main" val="251862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671BF4F7-237F-4CA8-9ED2-554D058A1801}"/>
              </a:ext>
            </a:extLst>
          </p:cNvPr>
          <p:cNvSpPr/>
          <p:nvPr/>
        </p:nvSpPr>
        <p:spPr>
          <a:xfrm>
            <a:off x="6957793" y="112321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1ED05-54C2-4AC8-A636-E6D3B2311756}"/>
              </a:ext>
            </a:extLst>
          </p:cNvPr>
          <p:cNvSpPr txBox="1"/>
          <p:nvPr/>
        </p:nvSpPr>
        <p:spPr>
          <a:xfrm>
            <a:off x="7089333" y="1074169"/>
            <a:ext cx="488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3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1-9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 </a:t>
            </a:r>
            <a:r>
              <a:rPr lang="en-US" b="1" dirty="0">
                <a:solidFill>
                  <a:srgbClr val="FFC000"/>
                </a:solidFill>
              </a:rPr>
              <a:t>-&gt; populations -r 0.80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1-9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09F12A-8BF7-4387-BF03-B86F2FE6953F}"/>
              </a:ext>
            </a:extLst>
          </p:cNvPr>
          <p:cNvSpPr/>
          <p:nvPr/>
        </p:nvSpPr>
        <p:spPr>
          <a:xfrm>
            <a:off x="4129807" y="2857794"/>
            <a:ext cx="3760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“a locus must be found in 80% of individuals of a single population to be processed”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6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AD47C309-5AFA-47CE-9D7F-7F04F7E0D848}"/>
              </a:ext>
            </a:extLst>
          </p:cNvPr>
          <p:cNvSpPr/>
          <p:nvPr/>
        </p:nvSpPr>
        <p:spPr>
          <a:xfrm>
            <a:off x="6955042" y="110856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C00C-4981-4223-AE65-459755BA1C23}"/>
              </a:ext>
            </a:extLst>
          </p:cNvPr>
          <p:cNvSpPr txBox="1"/>
          <p:nvPr/>
        </p:nvSpPr>
        <p:spPr>
          <a:xfrm>
            <a:off x="7143907" y="1209333"/>
            <a:ext cx="488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r80 polymorphic loci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new polymorphic found for each iteration of M </a:t>
            </a:r>
          </a:p>
        </p:txBody>
      </p:sp>
    </p:spTree>
    <p:extLst>
      <p:ext uri="{BB962C8B-B14F-4D97-AF65-F5344CB8AC3E}">
        <p14:creationId xmlns:p14="http://schemas.microsoft.com/office/powerpoint/2010/main" val="420037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BE5DE-BA0B-4566-BADE-BE96B7E4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19" y="368097"/>
            <a:ext cx="8321362" cy="648990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01_denovo_map_test.parameters</a:t>
            </a:r>
          </a:p>
        </p:txBody>
      </p:sp>
    </p:spTree>
    <p:extLst>
      <p:ext uri="{BB962C8B-B14F-4D97-AF65-F5344CB8AC3E}">
        <p14:creationId xmlns:p14="http://schemas.microsoft.com/office/powerpoint/2010/main" val="102874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6337C-2156-4A1F-A471-A67D47C1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66" y="423374"/>
            <a:ext cx="9151468" cy="6434626"/>
          </a:xfrm>
          <a:prstGeom prst="rect">
            <a:avLst/>
          </a:prstGeom>
        </p:spPr>
      </p:pic>
      <p:sp>
        <p:nvSpPr>
          <p:cNvPr id="6" name="Rectángulo 10">
            <a:extLst>
              <a:ext uri="{FF2B5EF4-FFF2-40B4-BE49-F238E27FC236}">
                <a16:creationId xmlns:a16="http://schemas.microsoft.com/office/drawing/2014/main" id="{EA162903-45D4-4C8B-846C-C1338E2E1CB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01_denovo_map_test.parameters</a:t>
            </a:r>
          </a:p>
        </p:txBody>
      </p:sp>
    </p:spTree>
    <p:extLst>
      <p:ext uri="{BB962C8B-B14F-4D97-AF65-F5344CB8AC3E}">
        <p14:creationId xmlns:p14="http://schemas.microsoft.com/office/powerpoint/2010/main" val="175225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9F6669-5BCD-49F8-BCB9-38B3722A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2" y="349096"/>
            <a:ext cx="11322396" cy="6508903"/>
          </a:xfrm>
          <a:prstGeom prst="rect">
            <a:avLst/>
          </a:prstGeom>
        </p:spPr>
      </p:pic>
      <p:sp>
        <p:nvSpPr>
          <p:cNvPr id="5" name="Rectángulo 10">
            <a:extLst>
              <a:ext uri="{FF2B5EF4-FFF2-40B4-BE49-F238E27FC236}">
                <a16:creationId xmlns:a16="http://schemas.microsoft.com/office/drawing/2014/main" id="{4750437E-4E3D-4C09-9463-A41AA02F089E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01_denovo_map_test.parameters</a:t>
            </a:r>
          </a:p>
        </p:txBody>
      </p:sp>
    </p:spTree>
    <p:extLst>
      <p:ext uri="{BB962C8B-B14F-4D97-AF65-F5344CB8AC3E}">
        <p14:creationId xmlns:p14="http://schemas.microsoft.com/office/powerpoint/2010/main" val="1589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C968E-FAEA-43E9-96E6-F0B8C2AF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4" y="653953"/>
            <a:ext cx="11163300" cy="178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6696B-1697-45BC-9E56-E542F90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" y="2551210"/>
            <a:ext cx="340042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D2309-9BA4-4238-BFFF-02C442551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63" y="3603556"/>
            <a:ext cx="2600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C968E-FAEA-43E9-96E6-F0B8C2AF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4" y="653953"/>
            <a:ext cx="11163300" cy="1781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6696B-1697-45BC-9E56-E542F904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" y="2551210"/>
            <a:ext cx="340042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D2309-9BA4-4238-BFFF-02C442551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91" y="3603556"/>
            <a:ext cx="2600325" cy="140017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C80219A-8EAA-46C1-BA66-DD02896EB99E}"/>
              </a:ext>
            </a:extLst>
          </p:cNvPr>
          <p:cNvSpPr/>
          <p:nvPr/>
        </p:nvSpPr>
        <p:spPr>
          <a:xfrm>
            <a:off x="6742706" y="4182386"/>
            <a:ext cx="978011" cy="33395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383A1-115D-4E37-930B-BB6E37517761}"/>
              </a:ext>
            </a:extLst>
          </p:cNvPr>
          <p:cNvSpPr txBox="1"/>
          <p:nvPr/>
        </p:nvSpPr>
        <p:spPr>
          <a:xfrm>
            <a:off x="7957807" y="3841978"/>
            <a:ext cx="375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r80 polymorphic loci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Number of new polymorphic found for each iteration of M </a:t>
            </a:r>
          </a:p>
        </p:txBody>
      </p:sp>
    </p:spTree>
    <p:extLst>
      <p:ext uri="{BB962C8B-B14F-4D97-AF65-F5344CB8AC3E}">
        <p14:creationId xmlns:p14="http://schemas.microsoft.com/office/powerpoint/2010/main" val="420784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9E4059-F48B-48B1-8316-19854F89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0" y="1065475"/>
            <a:ext cx="11640259" cy="4962258"/>
          </a:xfrm>
          <a:prstGeom prst="rect">
            <a:avLst/>
          </a:prstGeom>
        </p:spPr>
      </p:pic>
      <p:sp>
        <p:nvSpPr>
          <p:cNvPr id="10" name="Rectángulo 10">
            <a:extLst>
              <a:ext uri="{FF2B5EF4-FFF2-40B4-BE49-F238E27FC236}">
                <a16:creationId xmlns:a16="http://schemas.microsoft.com/office/drawing/2014/main" id="{34BE4F40-423D-45B5-99B0-19DA29B42ACA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02_extract_results</a:t>
            </a:r>
          </a:p>
        </p:txBody>
      </p:sp>
    </p:spTree>
    <p:extLst>
      <p:ext uri="{BB962C8B-B14F-4D97-AF65-F5344CB8AC3E}">
        <p14:creationId xmlns:p14="http://schemas.microsoft.com/office/powerpoint/2010/main" val="418078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9992E-F2C9-4FBC-BB50-AA292BC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5" y="2115786"/>
            <a:ext cx="9588346" cy="289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27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C189-3B7F-4A14-9059-545A53DC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7" y="2703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ddRAD sequencing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178D0-16FB-421E-BF4A-357C083C3CF7}"/>
              </a:ext>
            </a:extLst>
          </p:cNvPr>
          <p:cNvSpPr txBox="1"/>
          <p:nvPr/>
        </p:nvSpPr>
        <p:spPr>
          <a:xfrm>
            <a:off x="6772275" y="364210"/>
            <a:ext cx="61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Rochette, Rivera-Col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2019 - Mol. Ecology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B5448-15BC-483E-93D6-D360A30FD7C1}"/>
              </a:ext>
            </a:extLst>
          </p:cNvPr>
          <p:cNvSpPr txBox="1"/>
          <p:nvPr/>
        </p:nvSpPr>
        <p:spPr>
          <a:xfrm>
            <a:off x="566153" y="1595893"/>
            <a:ext cx="2948324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ddRADseq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715613C-64CE-4BA6-8F5F-612158F640C4}"/>
              </a:ext>
            </a:extLst>
          </p:cNvPr>
          <p:cNvSpPr/>
          <p:nvPr/>
        </p:nvSpPr>
        <p:spPr>
          <a:xfrm rot="10800000" flipH="1">
            <a:off x="668384" y="2294050"/>
            <a:ext cx="852618" cy="1045029"/>
          </a:xfrm>
          <a:prstGeom prst="ben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F5EFCB6-C1FA-4F33-AA70-16FA6C49DB84}"/>
              </a:ext>
            </a:extLst>
          </p:cNvPr>
          <p:cNvSpPr txBox="1"/>
          <p:nvPr/>
        </p:nvSpPr>
        <p:spPr>
          <a:xfrm>
            <a:off x="1632953" y="2518683"/>
            <a:ext cx="219011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cluster (EVE) - UFZ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D6A5B181-0051-4553-BF3E-5BBDBAE367EE}"/>
              </a:ext>
            </a:extLst>
          </p:cNvPr>
          <p:cNvSpPr txBox="1"/>
          <p:nvPr/>
        </p:nvSpPr>
        <p:spPr>
          <a:xfrm>
            <a:off x="3823063" y="2764904"/>
            <a:ext cx="2390407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Stacks v2.61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CA87017A-0671-4AB3-9737-EE45D3288851}"/>
              </a:ext>
            </a:extLst>
          </p:cNvPr>
          <p:cNvSpPr txBox="1"/>
          <p:nvPr/>
        </p:nvSpPr>
        <p:spPr>
          <a:xfrm>
            <a:off x="6604002" y="1336693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rocess_radtags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3">
            <a:extLst>
              <a:ext uri="{FF2B5EF4-FFF2-40B4-BE49-F238E27FC236}">
                <a16:creationId xmlns:a16="http://schemas.microsoft.com/office/drawing/2014/main" id="{CE2C90AB-CFA6-428B-ABFD-407C959136BB}"/>
              </a:ext>
            </a:extLst>
          </p:cNvPr>
          <p:cNvSpPr txBox="1"/>
          <p:nvPr/>
        </p:nvSpPr>
        <p:spPr>
          <a:xfrm>
            <a:off x="6604002" y="2032440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13">
            <a:extLst>
              <a:ext uri="{FF2B5EF4-FFF2-40B4-BE49-F238E27FC236}">
                <a16:creationId xmlns:a16="http://schemas.microsoft.com/office/drawing/2014/main" id="{8C2C654E-D1E5-49EE-8C4D-E09126B50BC5}"/>
              </a:ext>
            </a:extLst>
          </p:cNvPr>
          <p:cNvSpPr txBox="1"/>
          <p:nvPr/>
        </p:nvSpPr>
        <p:spPr>
          <a:xfrm>
            <a:off x="6604002" y="272818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13">
            <a:extLst>
              <a:ext uri="{FF2B5EF4-FFF2-40B4-BE49-F238E27FC236}">
                <a16:creationId xmlns:a16="http://schemas.microsoft.com/office/drawing/2014/main" id="{BF545EC1-7C0E-43AE-A5FE-F99A7E5E042B}"/>
              </a:ext>
            </a:extLst>
          </p:cNvPr>
          <p:cNvSpPr txBox="1"/>
          <p:nvPr/>
        </p:nvSpPr>
        <p:spPr>
          <a:xfrm>
            <a:off x="6604002" y="3423934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99A7D0BC-1BA4-4496-970B-2DB6AFCF1B6B}"/>
              </a:ext>
            </a:extLst>
          </p:cNvPr>
          <p:cNvSpPr txBox="1"/>
          <p:nvPr/>
        </p:nvSpPr>
        <p:spPr>
          <a:xfrm>
            <a:off x="6604003" y="4901871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13">
            <a:extLst>
              <a:ext uri="{FF2B5EF4-FFF2-40B4-BE49-F238E27FC236}">
                <a16:creationId xmlns:a16="http://schemas.microsoft.com/office/drawing/2014/main" id="{BDF84AD2-25AD-4683-81E0-CC9F50120D51}"/>
              </a:ext>
            </a:extLst>
          </p:cNvPr>
          <p:cNvSpPr txBox="1"/>
          <p:nvPr/>
        </p:nvSpPr>
        <p:spPr>
          <a:xfrm>
            <a:off x="6604003" y="5592632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2A50B5E-C628-4851-94BB-C30C15E2CA20}"/>
              </a:ext>
            </a:extLst>
          </p:cNvPr>
          <p:cNvSpPr/>
          <p:nvPr/>
        </p:nvSpPr>
        <p:spPr>
          <a:xfrm>
            <a:off x="4716101" y="1365765"/>
            <a:ext cx="1743796" cy="1189895"/>
          </a:xfrm>
          <a:prstGeom prst="bentArrow">
            <a:avLst>
              <a:gd name="adj1" fmla="val 19877"/>
              <a:gd name="adj2" fmla="val 22438"/>
              <a:gd name="adj3" fmla="val 26464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D8B4A813-2C49-492D-ABAF-DA941A52808D}"/>
              </a:ext>
            </a:extLst>
          </p:cNvPr>
          <p:cNvSpPr/>
          <p:nvPr/>
        </p:nvSpPr>
        <p:spPr>
          <a:xfrm rot="10800000">
            <a:off x="6213470" y="6271477"/>
            <a:ext cx="1642419" cy="356746"/>
          </a:xfrm>
          <a:prstGeom prst="bentArrow">
            <a:avLst>
              <a:gd name="adj1" fmla="val 51658"/>
              <a:gd name="adj2" fmla="val 50000"/>
              <a:gd name="adj3" fmla="val 50000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CA202606-677F-4FD2-9A66-75A98611C33E}"/>
              </a:ext>
            </a:extLst>
          </p:cNvPr>
          <p:cNvSpPr txBox="1"/>
          <p:nvPr/>
        </p:nvSpPr>
        <p:spPr>
          <a:xfrm>
            <a:off x="1094692" y="5492235"/>
            <a:ext cx="4963886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files for population structure analyses, phylogenetics, demographic history…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61DCC4FF-1EF4-4FC2-AC87-4D7C01B1361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57344-063F-4CFF-B693-639385C4F407}"/>
              </a:ext>
            </a:extLst>
          </p:cNvPr>
          <p:cNvSpPr txBox="1"/>
          <p:nvPr/>
        </p:nvSpPr>
        <p:spPr>
          <a:xfrm>
            <a:off x="9235442" y="1467783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demultiplex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9E608-152A-4523-B826-D72DF10123A1}"/>
              </a:ext>
            </a:extLst>
          </p:cNvPr>
          <p:cNvSpPr txBox="1"/>
          <p:nvPr/>
        </p:nvSpPr>
        <p:spPr>
          <a:xfrm>
            <a:off x="9235440" y="212806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loci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</a:t>
            </a:r>
            <a:r>
              <a:rPr kumimoji="0" lang="en-US" sz="14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7B55-4CBA-4907-B88E-53796CAE82E7}"/>
              </a:ext>
            </a:extLst>
          </p:cNvPr>
          <p:cNvSpPr txBox="1"/>
          <p:nvPr/>
        </p:nvSpPr>
        <p:spPr>
          <a:xfrm>
            <a:off x="9235440" y="344615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each sample against the catalog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261B7-68C7-4E33-89D7-02F658A9D41E}"/>
              </a:ext>
            </a:extLst>
          </p:cNvPr>
          <p:cNvSpPr txBox="1"/>
          <p:nvPr/>
        </p:nvSpPr>
        <p:spPr>
          <a:xfrm>
            <a:off x="9235439" y="5484910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 level statistics and output in different formats. Possibility for further filtering</a:t>
            </a:r>
          </a:p>
        </p:txBody>
      </p:sp>
      <p:sp>
        <p:nvSpPr>
          <p:cNvPr id="35" name="CuadroTexto 13">
            <a:extLst>
              <a:ext uri="{FF2B5EF4-FFF2-40B4-BE49-F238E27FC236}">
                <a16:creationId xmlns:a16="http://schemas.microsoft.com/office/drawing/2014/main" id="{77A5D290-0B47-491F-9DE5-7B04599BBA86}"/>
              </a:ext>
            </a:extLst>
          </p:cNvPr>
          <p:cNvSpPr txBox="1"/>
          <p:nvPr/>
        </p:nvSpPr>
        <p:spPr>
          <a:xfrm>
            <a:off x="6604000" y="416412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2F9D-CD08-4E80-A09C-7BCA85BB7F3C}"/>
              </a:ext>
            </a:extLst>
          </p:cNvPr>
          <p:cNvSpPr txBox="1"/>
          <p:nvPr/>
        </p:nvSpPr>
        <p:spPr>
          <a:xfrm>
            <a:off x="9235439" y="4055945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Transpose the data to be organized by RAD locus. Paired-end reads are fetched and stored for later use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40002F-21CA-49D8-A7B8-F30C63CC9594}"/>
              </a:ext>
            </a:extLst>
          </p:cNvPr>
          <p:cNvSpPr txBox="1"/>
          <p:nvPr/>
        </p:nvSpPr>
        <p:spPr>
          <a:xfrm>
            <a:off x="9235443" y="2627363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a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all loci across the populations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according to sequence similarity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52D91-03AA-4338-A450-E68D480A4081}"/>
              </a:ext>
            </a:extLst>
          </p:cNvPr>
          <p:cNvSpPr txBox="1"/>
          <p:nvPr/>
        </p:nvSpPr>
        <p:spPr>
          <a:xfrm>
            <a:off x="9235439" y="4794149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 contig is assembled from pair-end reads and overlapped with the single-end locus. SNP calling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80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9992E-F2C9-4FBC-BB50-AA292BC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5" y="2115786"/>
            <a:ext cx="9588346" cy="289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17580D-4BF1-4523-9B8E-55EE546CACE1}"/>
              </a:ext>
            </a:extLst>
          </p:cNvPr>
          <p:cNvSpPr/>
          <p:nvPr/>
        </p:nvSpPr>
        <p:spPr>
          <a:xfrm>
            <a:off x="3196046" y="2725783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4CE19D-821F-42E9-A2E1-157FB5E3DA1B}"/>
              </a:ext>
            </a:extLst>
          </p:cNvPr>
          <p:cNvSpPr/>
          <p:nvPr/>
        </p:nvSpPr>
        <p:spPr>
          <a:xfrm>
            <a:off x="7807235" y="3740332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90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9992E-F2C9-4FBC-BB50-AA292BC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5" y="2115786"/>
            <a:ext cx="9588346" cy="2896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17580D-4BF1-4523-9B8E-55EE546CACE1}"/>
              </a:ext>
            </a:extLst>
          </p:cNvPr>
          <p:cNvSpPr/>
          <p:nvPr/>
        </p:nvSpPr>
        <p:spPr>
          <a:xfrm>
            <a:off x="3196046" y="2725783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4CE19D-821F-42E9-A2E1-157FB5E3DA1B}"/>
              </a:ext>
            </a:extLst>
          </p:cNvPr>
          <p:cNvSpPr/>
          <p:nvPr/>
        </p:nvSpPr>
        <p:spPr>
          <a:xfrm>
            <a:off x="7807235" y="3740332"/>
            <a:ext cx="627017" cy="5225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D49B6-F355-4E40-B7AC-B493FC2286DF}"/>
              </a:ext>
            </a:extLst>
          </p:cNvPr>
          <p:cNvSpPr txBox="1"/>
          <p:nvPr/>
        </p:nvSpPr>
        <p:spPr>
          <a:xfrm>
            <a:off x="5677989" y="5625737"/>
            <a:ext cx="87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n</a:t>
            </a:r>
          </a:p>
        </p:txBody>
      </p:sp>
    </p:spTree>
    <p:extLst>
      <p:ext uri="{BB962C8B-B14F-4D97-AF65-F5344CB8AC3E}">
        <p14:creationId xmlns:p14="http://schemas.microsoft.com/office/powerpoint/2010/main" val="220996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Dypsis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pinnatifrons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2C457-7FBD-41A1-A701-12BEDF7A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6" y="2175782"/>
            <a:ext cx="10091448" cy="28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1143945" y="1610753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Dypsis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pinnatifrons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2C457-7FBD-41A1-A701-12BEDF7A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6" y="2175782"/>
            <a:ext cx="10091448" cy="2822938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C03BE78-1C81-4C09-9BB2-73277F625BAF}"/>
              </a:ext>
            </a:extLst>
          </p:cNvPr>
          <p:cNvSpPr txBox="1"/>
          <p:nvPr/>
        </p:nvSpPr>
        <p:spPr>
          <a:xfrm>
            <a:off x="5677989" y="5625737"/>
            <a:ext cx="87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n</a:t>
            </a:r>
          </a:p>
        </p:txBody>
      </p:sp>
    </p:spTree>
    <p:extLst>
      <p:ext uri="{BB962C8B-B14F-4D97-AF65-F5344CB8AC3E}">
        <p14:creationId xmlns:p14="http://schemas.microsoft.com/office/powerpoint/2010/main" val="58843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17F268-3782-46D4-B982-7600A0DB32D9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AE8381-86E1-416B-84F0-6531612AD5D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</p:spTree>
    <p:extLst>
      <p:ext uri="{BB962C8B-B14F-4D97-AF65-F5344CB8AC3E}">
        <p14:creationId xmlns:p14="http://schemas.microsoft.com/office/powerpoint/2010/main" val="392749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D3D23-1ECF-4AE7-807C-7118CA91AA2F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7F9B9E-5BA8-4C7F-8943-C8934B9122B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</p:spTree>
    <p:extLst>
      <p:ext uri="{BB962C8B-B14F-4D97-AF65-F5344CB8AC3E}">
        <p14:creationId xmlns:p14="http://schemas.microsoft.com/office/powerpoint/2010/main" val="286662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D3D23-1ECF-4AE7-807C-7118CA91AA2F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7F9B9E-5BA8-4C7F-8943-C8934B9122B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D8F8AE-5908-4F1E-9B66-5DBB183FE214}"/>
              </a:ext>
            </a:extLst>
          </p:cNvPr>
          <p:cNvSpPr/>
          <p:nvPr/>
        </p:nvSpPr>
        <p:spPr>
          <a:xfrm rot="10800000">
            <a:off x="6846737" y="1935612"/>
            <a:ext cx="1361620" cy="36932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63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D3D23-1ECF-4AE7-807C-7118CA91AA2F}"/>
              </a:ext>
            </a:extLst>
          </p:cNvPr>
          <p:cNvCxnSpPr/>
          <p:nvPr/>
        </p:nvCxnSpPr>
        <p:spPr>
          <a:xfrm>
            <a:off x="6916289" y="1691194"/>
            <a:ext cx="715825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7F9B9E-5BA8-4C7F-8943-C8934B9122B7}"/>
              </a:ext>
            </a:extLst>
          </p:cNvPr>
          <p:cNvSpPr txBox="1"/>
          <p:nvPr/>
        </p:nvSpPr>
        <p:spPr>
          <a:xfrm>
            <a:off x="7676812" y="1514005"/>
            <a:ext cx="11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m, M, 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D8F8AE-5908-4F1E-9B66-5DBB183FE214}"/>
              </a:ext>
            </a:extLst>
          </p:cNvPr>
          <p:cNvSpPr/>
          <p:nvPr/>
        </p:nvSpPr>
        <p:spPr>
          <a:xfrm rot="10800000">
            <a:off x="6846737" y="1935612"/>
            <a:ext cx="1361620" cy="36932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529BD1-9A87-4C45-96DC-91D3AF54A4E9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0C621-6063-4690-A7F1-73948AA7B1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B2562-976D-4162-820B-D1A91365F58C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9F92DE-C863-430F-A1F4-315C151A7FEB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9D9FF-CE9B-4E16-AF27-50193510AC6D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562F6-DE46-4EFF-8D1A-22249717ABC4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9072BD-C6DC-439F-B6B8-90C0A09D443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269AE6-28A0-44F0-8AE4-5795952E81D3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1042E-3505-4F0B-8186-8001F3A2687D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61468-9D2C-497E-8F4D-08ECDB3D723B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65E5FB-CC4D-4043-BD20-395411BEC2E9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F0ACCA-3834-4762-AAC7-12A4A7D6398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95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C189-3B7F-4A14-9059-545A53DC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7" y="2703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ddRAD sequencing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178D0-16FB-421E-BF4A-357C083C3CF7}"/>
              </a:ext>
            </a:extLst>
          </p:cNvPr>
          <p:cNvSpPr txBox="1"/>
          <p:nvPr/>
        </p:nvSpPr>
        <p:spPr>
          <a:xfrm>
            <a:off x="6772275" y="364210"/>
            <a:ext cx="61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Rochette, Rivera-Col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2019 - Mol. Ecology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B5448-15BC-483E-93D6-D360A30FD7C1}"/>
              </a:ext>
            </a:extLst>
          </p:cNvPr>
          <p:cNvSpPr txBox="1"/>
          <p:nvPr/>
        </p:nvSpPr>
        <p:spPr>
          <a:xfrm>
            <a:off x="566153" y="1595893"/>
            <a:ext cx="2948324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ddRADseq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715613C-64CE-4BA6-8F5F-612158F640C4}"/>
              </a:ext>
            </a:extLst>
          </p:cNvPr>
          <p:cNvSpPr/>
          <p:nvPr/>
        </p:nvSpPr>
        <p:spPr>
          <a:xfrm rot="10800000" flipH="1">
            <a:off x="668384" y="2294050"/>
            <a:ext cx="852618" cy="1045029"/>
          </a:xfrm>
          <a:prstGeom prst="ben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F5EFCB6-C1FA-4F33-AA70-16FA6C49DB84}"/>
              </a:ext>
            </a:extLst>
          </p:cNvPr>
          <p:cNvSpPr txBox="1"/>
          <p:nvPr/>
        </p:nvSpPr>
        <p:spPr>
          <a:xfrm>
            <a:off x="1632953" y="2518683"/>
            <a:ext cx="219011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cluster (EVE) - UFZ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D6A5B181-0051-4553-BF3E-5BBDBAE367EE}"/>
              </a:ext>
            </a:extLst>
          </p:cNvPr>
          <p:cNvSpPr txBox="1"/>
          <p:nvPr/>
        </p:nvSpPr>
        <p:spPr>
          <a:xfrm>
            <a:off x="3823063" y="2764904"/>
            <a:ext cx="2390407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Stacks v2.61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CA87017A-0671-4AB3-9737-EE45D3288851}"/>
              </a:ext>
            </a:extLst>
          </p:cNvPr>
          <p:cNvSpPr txBox="1"/>
          <p:nvPr/>
        </p:nvSpPr>
        <p:spPr>
          <a:xfrm>
            <a:off x="6604002" y="1336693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rocess_radtags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3">
            <a:extLst>
              <a:ext uri="{FF2B5EF4-FFF2-40B4-BE49-F238E27FC236}">
                <a16:creationId xmlns:a16="http://schemas.microsoft.com/office/drawing/2014/main" id="{CE2C90AB-CFA6-428B-ABFD-407C959136BB}"/>
              </a:ext>
            </a:extLst>
          </p:cNvPr>
          <p:cNvSpPr txBox="1"/>
          <p:nvPr/>
        </p:nvSpPr>
        <p:spPr>
          <a:xfrm>
            <a:off x="6604002" y="2032440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13">
            <a:extLst>
              <a:ext uri="{FF2B5EF4-FFF2-40B4-BE49-F238E27FC236}">
                <a16:creationId xmlns:a16="http://schemas.microsoft.com/office/drawing/2014/main" id="{8C2C654E-D1E5-49EE-8C4D-E09126B50BC5}"/>
              </a:ext>
            </a:extLst>
          </p:cNvPr>
          <p:cNvSpPr txBox="1"/>
          <p:nvPr/>
        </p:nvSpPr>
        <p:spPr>
          <a:xfrm>
            <a:off x="6604002" y="272818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13">
            <a:extLst>
              <a:ext uri="{FF2B5EF4-FFF2-40B4-BE49-F238E27FC236}">
                <a16:creationId xmlns:a16="http://schemas.microsoft.com/office/drawing/2014/main" id="{BF545EC1-7C0E-43AE-A5FE-F99A7E5E042B}"/>
              </a:ext>
            </a:extLst>
          </p:cNvPr>
          <p:cNvSpPr txBox="1"/>
          <p:nvPr/>
        </p:nvSpPr>
        <p:spPr>
          <a:xfrm>
            <a:off x="6604002" y="3423934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99A7D0BC-1BA4-4496-970B-2DB6AFCF1B6B}"/>
              </a:ext>
            </a:extLst>
          </p:cNvPr>
          <p:cNvSpPr txBox="1"/>
          <p:nvPr/>
        </p:nvSpPr>
        <p:spPr>
          <a:xfrm>
            <a:off x="6604003" y="4901871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13">
            <a:extLst>
              <a:ext uri="{FF2B5EF4-FFF2-40B4-BE49-F238E27FC236}">
                <a16:creationId xmlns:a16="http://schemas.microsoft.com/office/drawing/2014/main" id="{BDF84AD2-25AD-4683-81E0-CC9F50120D51}"/>
              </a:ext>
            </a:extLst>
          </p:cNvPr>
          <p:cNvSpPr txBox="1"/>
          <p:nvPr/>
        </p:nvSpPr>
        <p:spPr>
          <a:xfrm>
            <a:off x="6604003" y="5592632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2A50B5E-C628-4851-94BB-C30C15E2CA20}"/>
              </a:ext>
            </a:extLst>
          </p:cNvPr>
          <p:cNvSpPr/>
          <p:nvPr/>
        </p:nvSpPr>
        <p:spPr>
          <a:xfrm>
            <a:off x="4716101" y="1365765"/>
            <a:ext cx="1743796" cy="1189895"/>
          </a:xfrm>
          <a:prstGeom prst="bentArrow">
            <a:avLst>
              <a:gd name="adj1" fmla="val 19877"/>
              <a:gd name="adj2" fmla="val 22438"/>
              <a:gd name="adj3" fmla="val 26464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D8B4A813-2C49-492D-ABAF-DA941A52808D}"/>
              </a:ext>
            </a:extLst>
          </p:cNvPr>
          <p:cNvSpPr/>
          <p:nvPr/>
        </p:nvSpPr>
        <p:spPr>
          <a:xfrm rot="10800000">
            <a:off x="6213470" y="6271477"/>
            <a:ext cx="1642419" cy="356746"/>
          </a:xfrm>
          <a:prstGeom prst="bentArrow">
            <a:avLst>
              <a:gd name="adj1" fmla="val 51658"/>
              <a:gd name="adj2" fmla="val 50000"/>
              <a:gd name="adj3" fmla="val 50000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CA202606-677F-4FD2-9A66-75A98611C33E}"/>
              </a:ext>
            </a:extLst>
          </p:cNvPr>
          <p:cNvSpPr txBox="1"/>
          <p:nvPr/>
        </p:nvSpPr>
        <p:spPr>
          <a:xfrm>
            <a:off x="1094692" y="5492235"/>
            <a:ext cx="4963886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files for population structure analyses, phylogenetics, demographic history…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61DCC4FF-1EF4-4FC2-AC87-4D7C01B1361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57344-063F-4CFF-B693-639385C4F407}"/>
              </a:ext>
            </a:extLst>
          </p:cNvPr>
          <p:cNvSpPr txBox="1"/>
          <p:nvPr/>
        </p:nvSpPr>
        <p:spPr>
          <a:xfrm>
            <a:off x="9235442" y="1467783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demultiplex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9E608-152A-4523-B826-D72DF10123A1}"/>
              </a:ext>
            </a:extLst>
          </p:cNvPr>
          <p:cNvSpPr txBox="1"/>
          <p:nvPr/>
        </p:nvSpPr>
        <p:spPr>
          <a:xfrm>
            <a:off x="9235440" y="212806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loci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7B55-4CBA-4907-B88E-53796CAE82E7}"/>
              </a:ext>
            </a:extLst>
          </p:cNvPr>
          <p:cNvSpPr txBox="1"/>
          <p:nvPr/>
        </p:nvSpPr>
        <p:spPr>
          <a:xfrm>
            <a:off x="9235440" y="344615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each sample against the catalog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261B7-68C7-4E33-89D7-02F658A9D41E}"/>
              </a:ext>
            </a:extLst>
          </p:cNvPr>
          <p:cNvSpPr txBox="1"/>
          <p:nvPr/>
        </p:nvSpPr>
        <p:spPr>
          <a:xfrm>
            <a:off x="9235439" y="5484910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 level statistics and output in different formats. Possibility for further filtering</a:t>
            </a:r>
          </a:p>
        </p:txBody>
      </p:sp>
      <p:sp>
        <p:nvSpPr>
          <p:cNvPr id="35" name="CuadroTexto 13">
            <a:extLst>
              <a:ext uri="{FF2B5EF4-FFF2-40B4-BE49-F238E27FC236}">
                <a16:creationId xmlns:a16="http://schemas.microsoft.com/office/drawing/2014/main" id="{77A5D290-0B47-491F-9DE5-7B04599BBA86}"/>
              </a:ext>
            </a:extLst>
          </p:cNvPr>
          <p:cNvSpPr txBox="1"/>
          <p:nvPr/>
        </p:nvSpPr>
        <p:spPr>
          <a:xfrm>
            <a:off x="6604000" y="416412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2F9D-CD08-4E80-A09C-7BCA85BB7F3C}"/>
              </a:ext>
            </a:extLst>
          </p:cNvPr>
          <p:cNvSpPr txBox="1"/>
          <p:nvPr/>
        </p:nvSpPr>
        <p:spPr>
          <a:xfrm>
            <a:off x="9235439" y="4055945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Transpose the data to be organized by RAD locus. Paired-end reads are fetched and stored for later use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40002F-21CA-49D8-A7B8-F30C63CC9594}"/>
              </a:ext>
            </a:extLst>
          </p:cNvPr>
          <p:cNvSpPr txBox="1"/>
          <p:nvPr/>
        </p:nvSpPr>
        <p:spPr>
          <a:xfrm>
            <a:off x="9235443" y="2627363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a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all loci across the populations according to sequence similarity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52D91-03AA-4338-A450-E68D480A4081}"/>
              </a:ext>
            </a:extLst>
          </p:cNvPr>
          <p:cNvSpPr txBox="1"/>
          <p:nvPr/>
        </p:nvSpPr>
        <p:spPr>
          <a:xfrm>
            <a:off x="9235439" y="4794149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contig is assembled from pair-end reads and overlapped with the single-end locus. SNP calling</a:t>
            </a:r>
          </a:p>
        </p:txBody>
      </p:sp>
    </p:spTree>
    <p:extLst>
      <p:ext uri="{BB962C8B-B14F-4D97-AF65-F5344CB8AC3E}">
        <p14:creationId xmlns:p14="http://schemas.microsoft.com/office/powerpoint/2010/main" val="91645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5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C189-3B7F-4A14-9059-545A53DC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7" y="27033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ddRAD sequencing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5178D0-16FB-421E-BF4A-357C083C3CF7}"/>
              </a:ext>
            </a:extLst>
          </p:cNvPr>
          <p:cNvSpPr txBox="1"/>
          <p:nvPr/>
        </p:nvSpPr>
        <p:spPr>
          <a:xfrm>
            <a:off x="6772275" y="364210"/>
            <a:ext cx="611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Rochette, Rivera-Col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Catchen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2019 - Mol. Ecology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B5448-15BC-483E-93D6-D360A30FD7C1}"/>
              </a:ext>
            </a:extLst>
          </p:cNvPr>
          <p:cNvSpPr txBox="1"/>
          <p:nvPr/>
        </p:nvSpPr>
        <p:spPr>
          <a:xfrm>
            <a:off x="566153" y="1595893"/>
            <a:ext cx="2948324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ddRADseq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715613C-64CE-4BA6-8F5F-612158F640C4}"/>
              </a:ext>
            </a:extLst>
          </p:cNvPr>
          <p:cNvSpPr/>
          <p:nvPr/>
        </p:nvSpPr>
        <p:spPr>
          <a:xfrm rot="10800000" flipH="1">
            <a:off x="668384" y="2294050"/>
            <a:ext cx="852618" cy="1045029"/>
          </a:xfrm>
          <a:prstGeom prst="bent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F5EFCB6-C1FA-4F33-AA70-16FA6C49DB84}"/>
              </a:ext>
            </a:extLst>
          </p:cNvPr>
          <p:cNvSpPr txBox="1"/>
          <p:nvPr/>
        </p:nvSpPr>
        <p:spPr>
          <a:xfrm>
            <a:off x="1632953" y="2518683"/>
            <a:ext cx="2190110" cy="107721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cluster (EVE) - UFZ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D6A5B181-0051-4553-BF3E-5BBDBAE367EE}"/>
              </a:ext>
            </a:extLst>
          </p:cNvPr>
          <p:cNvSpPr txBox="1"/>
          <p:nvPr/>
        </p:nvSpPr>
        <p:spPr>
          <a:xfrm>
            <a:off x="3823063" y="2764904"/>
            <a:ext cx="2390407" cy="58477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Stacks v2.61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CA87017A-0671-4AB3-9737-EE45D3288851}"/>
              </a:ext>
            </a:extLst>
          </p:cNvPr>
          <p:cNvSpPr txBox="1"/>
          <p:nvPr/>
        </p:nvSpPr>
        <p:spPr>
          <a:xfrm>
            <a:off x="6604002" y="1336693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rocess_radtags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3">
            <a:extLst>
              <a:ext uri="{FF2B5EF4-FFF2-40B4-BE49-F238E27FC236}">
                <a16:creationId xmlns:a16="http://schemas.microsoft.com/office/drawing/2014/main" id="{CE2C90AB-CFA6-428B-ABFD-407C959136BB}"/>
              </a:ext>
            </a:extLst>
          </p:cNvPr>
          <p:cNvSpPr txBox="1"/>
          <p:nvPr/>
        </p:nvSpPr>
        <p:spPr>
          <a:xfrm>
            <a:off x="6604002" y="2032440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13">
            <a:extLst>
              <a:ext uri="{FF2B5EF4-FFF2-40B4-BE49-F238E27FC236}">
                <a16:creationId xmlns:a16="http://schemas.microsoft.com/office/drawing/2014/main" id="{8C2C654E-D1E5-49EE-8C4D-E09126B50BC5}"/>
              </a:ext>
            </a:extLst>
          </p:cNvPr>
          <p:cNvSpPr txBox="1"/>
          <p:nvPr/>
        </p:nvSpPr>
        <p:spPr>
          <a:xfrm>
            <a:off x="6604002" y="272818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13">
            <a:extLst>
              <a:ext uri="{FF2B5EF4-FFF2-40B4-BE49-F238E27FC236}">
                <a16:creationId xmlns:a16="http://schemas.microsoft.com/office/drawing/2014/main" id="{BF545EC1-7C0E-43AE-A5FE-F99A7E5E042B}"/>
              </a:ext>
            </a:extLst>
          </p:cNvPr>
          <p:cNvSpPr txBox="1"/>
          <p:nvPr/>
        </p:nvSpPr>
        <p:spPr>
          <a:xfrm>
            <a:off x="6604002" y="3423934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13">
            <a:extLst>
              <a:ext uri="{FF2B5EF4-FFF2-40B4-BE49-F238E27FC236}">
                <a16:creationId xmlns:a16="http://schemas.microsoft.com/office/drawing/2014/main" id="{99A7D0BC-1BA4-4496-970B-2DB6AFCF1B6B}"/>
              </a:ext>
            </a:extLst>
          </p:cNvPr>
          <p:cNvSpPr txBox="1"/>
          <p:nvPr/>
        </p:nvSpPr>
        <p:spPr>
          <a:xfrm>
            <a:off x="6604003" y="4901871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13">
            <a:extLst>
              <a:ext uri="{FF2B5EF4-FFF2-40B4-BE49-F238E27FC236}">
                <a16:creationId xmlns:a16="http://schemas.microsoft.com/office/drawing/2014/main" id="{BDF84AD2-25AD-4683-81E0-CC9F50120D51}"/>
              </a:ext>
            </a:extLst>
          </p:cNvPr>
          <p:cNvSpPr txBox="1"/>
          <p:nvPr/>
        </p:nvSpPr>
        <p:spPr>
          <a:xfrm>
            <a:off x="6604003" y="5592632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2A50B5E-C628-4851-94BB-C30C15E2CA20}"/>
              </a:ext>
            </a:extLst>
          </p:cNvPr>
          <p:cNvSpPr/>
          <p:nvPr/>
        </p:nvSpPr>
        <p:spPr>
          <a:xfrm>
            <a:off x="4716101" y="1365765"/>
            <a:ext cx="1743796" cy="1189895"/>
          </a:xfrm>
          <a:prstGeom prst="bentArrow">
            <a:avLst>
              <a:gd name="adj1" fmla="val 19877"/>
              <a:gd name="adj2" fmla="val 22438"/>
              <a:gd name="adj3" fmla="val 26464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D8B4A813-2C49-492D-ABAF-DA941A52808D}"/>
              </a:ext>
            </a:extLst>
          </p:cNvPr>
          <p:cNvSpPr/>
          <p:nvPr/>
        </p:nvSpPr>
        <p:spPr>
          <a:xfrm rot="10800000">
            <a:off x="6213470" y="6271477"/>
            <a:ext cx="1642419" cy="356746"/>
          </a:xfrm>
          <a:prstGeom prst="bentArrow">
            <a:avLst>
              <a:gd name="adj1" fmla="val 51658"/>
              <a:gd name="adj2" fmla="val 50000"/>
              <a:gd name="adj3" fmla="val 50000"/>
              <a:gd name="adj4" fmla="val 45214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CA202606-677F-4FD2-9A66-75A98611C33E}"/>
              </a:ext>
            </a:extLst>
          </p:cNvPr>
          <p:cNvSpPr txBox="1"/>
          <p:nvPr/>
        </p:nvSpPr>
        <p:spPr>
          <a:xfrm>
            <a:off x="1094692" y="5492235"/>
            <a:ext cx="4963886" cy="120032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files for population structure analyses, phylogenetics, demographic history…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10">
            <a:extLst>
              <a:ext uri="{FF2B5EF4-FFF2-40B4-BE49-F238E27FC236}">
                <a16:creationId xmlns:a16="http://schemas.microsoft.com/office/drawing/2014/main" id="{61DCC4FF-1EF4-4FC2-AC87-4D7C01B13618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57344-063F-4CFF-B693-639385C4F407}"/>
              </a:ext>
            </a:extLst>
          </p:cNvPr>
          <p:cNvSpPr txBox="1"/>
          <p:nvPr/>
        </p:nvSpPr>
        <p:spPr>
          <a:xfrm>
            <a:off x="9235442" y="1467783"/>
            <a:ext cx="256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and demultiplex the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9E608-152A-4523-B826-D72DF10123A1}"/>
              </a:ext>
            </a:extLst>
          </p:cNvPr>
          <p:cNvSpPr txBox="1"/>
          <p:nvPr/>
        </p:nvSpPr>
        <p:spPr>
          <a:xfrm>
            <a:off x="9235440" y="212806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loci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</a:t>
            </a:r>
            <a:r>
              <a:rPr kumimoji="0" lang="en-US" sz="14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2A7B55-4CBA-4907-B88E-53796CAE82E7}"/>
              </a:ext>
            </a:extLst>
          </p:cNvPr>
          <p:cNvSpPr txBox="1"/>
          <p:nvPr/>
        </p:nvSpPr>
        <p:spPr>
          <a:xfrm>
            <a:off x="9235440" y="3446157"/>
            <a:ext cx="256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Match each sample against the catalog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6881D-AD1D-47B3-8A75-09E6EBE83862}"/>
              </a:ext>
            </a:extLst>
          </p:cNvPr>
          <p:cNvSpPr txBox="1"/>
          <p:nvPr/>
        </p:nvSpPr>
        <p:spPr>
          <a:xfrm>
            <a:off x="9235439" y="4794149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 contig is assembled from pair-end reads and overlapped with the single-end locus. SNP calling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261B7-68C7-4E33-89D7-02F658A9D41E}"/>
              </a:ext>
            </a:extLst>
          </p:cNvPr>
          <p:cNvSpPr txBox="1"/>
          <p:nvPr/>
        </p:nvSpPr>
        <p:spPr>
          <a:xfrm>
            <a:off x="9230698" y="5484910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 level statistics and output in different formats. Possibility for further filtering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58097-E3B6-45CF-87BE-85FA5566E785}"/>
              </a:ext>
            </a:extLst>
          </p:cNvPr>
          <p:cNvSpPr txBox="1"/>
          <p:nvPr/>
        </p:nvSpPr>
        <p:spPr>
          <a:xfrm>
            <a:off x="9235443" y="2620925"/>
            <a:ext cx="256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Creates a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all loci across the populations </a:t>
            </a: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according to sequence similarity</a:t>
            </a:r>
          </a:p>
        </p:txBody>
      </p:sp>
      <p:sp>
        <p:nvSpPr>
          <p:cNvPr id="35" name="CuadroTexto 13">
            <a:extLst>
              <a:ext uri="{FF2B5EF4-FFF2-40B4-BE49-F238E27FC236}">
                <a16:creationId xmlns:a16="http://schemas.microsoft.com/office/drawing/2014/main" id="{77A5D290-0B47-491F-9DE5-7B04599BBA86}"/>
              </a:ext>
            </a:extLst>
          </p:cNvPr>
          <p:cNvSpPr txBox="1"/>
          <p:nvPr/>
        </p:nvSpPr>
        <p:spPr>
          <a:xfrm>
            <a:off x="6604000" y="4164127"/>
            <a:ext cx="2631440" cy="52322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52F9D-CD08-4E80-A09C-7BCA85BB7F3C}"/>
              </a:ext>
            </a:extLst>
          </p:cNvPr>
          <p:cNvSpPr txBox="1"/>
          <p:nvPr/>
        </p:nvSpPr>
        <p:spPr>
          <a:xfrm>
            <a:off x="9235439" y="4055945"/>
            <a:ext cx="273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Transpose the data to be organized by RAD locus. Paired-end reads are fetched and stored for later use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6DECC9-8324-41AC-B285-41B3FA57E1B2}"/>
              </a:ext>
            </a:extLst>
          </p:cNvPr>
          <p:cNvSpPr/>
          <p:nvPr/>
        </p:nvSpPr>
        <p:spPr>
          <a:xfrm>
            <a:off x="6459897" y="1922045"/>
            <a:ext cx="5541603" cy="43494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E3BF6C-5009-4C9B-B53E-6889357E64B1}"/>
              </a:ext>
            </a:extLst>
          </p:cNvPr>
          <p:cNvSpPr txBox="1"/>
          <p:nvPr/>
        </p:nvSpPr>
        <p:spPr>
          <a:xfrm>
            <a:off x="9639548" y="6334276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</p:spTree>
    <p:extLst>
      <p:ext uri="{BB962C8B-B14F-4D97-AF65-F5344CB8AC3E}">
        <p14:creationId xmlns:p14="http://schemas.microsoft.com/office/powerpoint/2010/main" val="439638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14B6ED5-4F11-48A6-9CD6-4C8C1C42754D}"/>
              </a:ext>
            </a:extLst>
          </p:cNvPr>
          <p:cNvSpPr/>
          <p:nvPr/>
        </p:nvSpPr>
        <p:spPr>
          <a:xfrm>
            <a:off x="6438143" y="3156578"/>
            <a:ext cx="92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vcf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22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BD39AA-34D2-42AD-ACD2-22BB7B8A751E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261E3-CFD8-4AEF-AC60-234A4C0ED82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C7B0D2B7-324A-44E2-89EC-237175F228A8}"/>
              </a:ext>
            </a:extLst>
          </p:cNvPr>
          <p:cNvSpPr/>
          <p:nvPr/>
        </p:nvSpPr>
        <p:spPr>
          <a:xfrm>
            <a:off x="6299289" y="3716337"/>
            <a:ext cx="1911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Data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exploration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93557-8DD1-413D-8F6D-D5361927F8F7}"/>
              </a:ext>
            </a:extLst>
          </p:cNvPr>
          <p:cNvSpPr/>
          <p:nvPr/>
        </p:nvSpPr>
        <p:spPr>
          <a:xfrm>
            <a:off x="6438143" y="3156578"/>
            <a:ext cx="92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vcf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54C89BB-8B1D-4CE7-8126-0828E2FC3056}"/>
              </a:ext>
            </a:extLst>
          </p:cNvPr>
          <p:cNvSpPr/>
          <p:nvPr/>
        </p:nvSpPr>
        <p:spPr>
          <a:xfrm>
            <a:off x="8331391" y="3349933"/>
            <a:ext cx="533025" cy="646905"/>
          </a:xfrm>
          <a:prstGeom prst="curvedLeft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52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BD39AA-34D2-42AD-ACD2-22BB7B8A751E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2261E3-CFD8-4AEF-AC60-234A4C0ED82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>
            <a:extLst>
              <a:ext uri="{FF2B5EF4-FFF2-40B4-BE49-F238E27FC236}">
                <a16:creationId xmlns:a16="http://schemas.microsoft.com/office/drawing/2014/main" id="{C7B0D2B7-324A-44E2-89EC-237175F228A8}"/>
              </a:ext>
            </a:extLst>
          </p:cNvPr>
          <p:cNvSpPr/>
          <p:nvPr/>
        </p:nvSpPr>
        <p:spPr>
          <a:xfrm>
            <a:off x="6299289" y="3716337"/>
            <a:ext cx="1911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Data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exploration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93557-8DD1-413D-8F6D-D5361927F8F7}"/>
              </a:ext>
            </a:extLst>
          </p:cNvPr>
          <p:cNvSpPr/>
          <p:nvPr/>
        </p:nvSpPr>
        <p:spPr>
          <a:xfrm>
            <a:off x="6438143" y="3156578"/>
            <a:ext cx="922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vcf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C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FF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254C89BB-8B1D-4CE7-8126-0828E2FC3056}"/>
              </a:ext>
            </a:extLst>
          </p:cNvPr>
          <p:cNvSpPr/>
          <p:nvPr/>
        </p:nvSpPr>
        <p:spPr>
          <a:xfrm>
            <a:off x="8331391" y="3349933"/>
            <a:ext cx="533025" cy="646905"/>
          </a:xfrm>
          <a:prstGeom prst="curvedLeft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0A1580-6384-4F4E-9DEB-EB1318E68FD0}"/>
              </a:ext>
            </a:extLst>
          </p:cNvPr>
          <p:cNvSpPr/>
          <p:nvPr/>
        </p:nvSpPr>
        <p:spPr>
          <a:xfrm>
            <a:off x="289557" y="3921563"/>
            <a:ext cx="706921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--freq2 = allele frequency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--depth = mean depth per individual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--site-mean-depth = mean depth per site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--missing-</a:t>
            </a:r>
            <a:r>
              <a:rPr lang="en-US" sz="2000" dirty="0" err="1">
                <a:solidFill>
                  <a:srgbClr val="E094AC"/>
                </a:solidFill>
                <a:latin typeface="Calibri" panose="020F0502020204030204" pitchFamily="34" charset="0"/>
              </a:rPr>
              <a:t>indv</a:t>
            </a: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 = proportion of missing data per individual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--missing-site = proportion of missing data per site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E094AC"/>
                </a:solidFill>
                <a:latin typeface="Calibri" panose="020F0502020204030204" pitchFamily="34" charset="0"/>
              </a:rPr>
              <a:t>--het = heterozygosity and inbreeding coefficient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405541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240949" y="1196283"/>
            <a:ext cx="4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Borassus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madagascariensis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 individuals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6392C-2F56-4CE5-969E-4427AFEA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4" y="2743200"/>
            <a:ext cx="4834394" cy="3139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41F2A0-2EAC-4490-9BE6-02F8E142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01" y="487142"/>
            <a:ext cx="4724277" cy="3042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717AC-6F0A-42B7-857D-6E0B42086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901" y="3675624"/>
            <a:ext cx="4724277" cy="3063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28304-1D83-4BAC-B908-E316EFE71C55}"/>
              </a:ext>
            </a:extLst>
          </p:cNvPr>
          <p:cNvSpPr txBox="1"/>
          <p:nvPr/>
        </p:nvSpPr>
        <p:spPr>
          <a:xfrm>
            <a:off x="2018712" y="2909922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 mean depth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1052D-7AD0-4228-BC84-3F6FFC198472}"/>
              </a:ext>
            </a:extLst>
          </p:cNvPr>
          <p:cNvSpPr txBox="1"/>
          <p:nvPr/>
        </p:nvSpPr>
        <p:spPr>
          <a:xfrm>
            <a:off x="7132745" y="562902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depth per individual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C65DD-4C72-489D-A272-00A8BB44CDB6}"/>
              </a:ext>
            </a:extLst>
          </p:cNvPr>
          <p:cNvSpPr txBox="1"/>
          <p:nvPr/>
        </p:nvSpPr>
        <p:spPr>
          <a:xfrm>
            <a:off x="7762458" y="3649124"/>
            <a:ext cx="287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3403352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BEB8-62D2-410C-9EDF-68A32B16182F}"/>
              </a:ext>
            </a:extLst>
          </p:cNvPr>
          <p:cNvSpPr txBox="1"/>
          <p:nvPr/>
        </p:nvSpPr>
        <p:spPr>
          <a:xfrm>
            <a:off x="240949" y="1196283"/>
            <a:ext cx="4412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Bismarckia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nobilis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 individuals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46696-7F4D-4B65-8689-F402DA14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" y="2524949"/>
            <a:ext cx="4983321" cy="3208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28304-1D83-4BAC-B908-E316EFE71C55}"/>
              </a:ext>
            </a:extLst>
          </p:cNvPr>
          <p:cNvSpPr txBox="1"/>
          <p:nvPr/>
        </p:nvSpPr>
        <p:spPr>
          <a:xfrm>
            <a:off x="1853249" y="3602957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Variant mean depth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9A03E-A19D-4627-B519-61B52065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30" y="466885"/>
            <a:ext cx="4524559" cy="2918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1052D-7AD0-4228-BC84-3F6FFC198472}"/>
              </a:ext>
            </a:extLst>
          </p:cNvPr>
          <p:cNvSpPr txBox="1"/>
          <p:nvPr/>
        </p:nvSpPr>
        <p:spPr>
          <a:xfrm>
            <a:off x="7062359" y="607088"/>
            <a:ext cx="441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depth per individual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51B50-4EA4-4068-B566-1DD87EA5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30" y="3620221"/>
            <a:ext cx="4524559" cy="292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8C65DD-4C72-489D-A272-00A8BB44CDB6}"/>
              </a:ext>
            </a:extLst>
          </p:cNvPr>
          <p:cNvSpPr txBox="1"/>
          <p:nvPr/>
        </p:nvSpPr>
        <p:spPr>
          <a:xfrm>
            <a:off x="6173987" y="3657210"/>
            <a:ext cx="358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1861671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7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5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1377406-F527-4FCE-8AB5-315D697F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03" y="4084043"/>
            <a:ext cx="6096000" cy="24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7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E58B600-184F-4B2A-BF70-28FE9FD4143A}"/>
              </a:ext>
            </a:extLst>
          </p:cNvPr>
          <p:cNvSpPr/>
          <p:nvPr/>
        </p:nvSpPr>
        <p:spPr>
          <a:xfrm rot="10800000">
            <a:off x="6508042" y="393805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85200-5749-46D5-AF03-6EDA965F5AE1}"/>
              </a:ext>
            </a:extLst>
          </p:cNvPr>
          <p:cNvSpPr txBox="1"/>
          <p:nvPr/>
        </p:nvSpPr>
        <p:spPr>
          <a:xfrm>
            <a:off x="6665546" y="4308507"/>
            <a:ext cx="3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Deleted individuals &gt; 90% missing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72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E58B600-184F-4B2A-BF70-28FE9FD4143A}"/>
              </a:ext>
            </a:extLst>
          </p:cNvPr>
          <p:cNvSpPr/>
          <p:nvPr/>
        </p:nvSpPr>
        <p:spPr>
          <a:xfrm rot="10800000">
            <a:off x="6508042" y="393805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085200-5749-46D5-AF03-6EDA965F5AE1}"/>
              </a:ext>
            </a:extLst>
          </p:cNvPr>
          <p:cNvSpPr txBox="1"/>
          <p:nvPr/>
        </p:nvSpPr>
        <p:spPr>
          <a:xfrm>
            <a:off x="6665546" y="4308507"/>
            <a:ext cx="391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Deleted individuals &gt; 90% missing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7E13CD-C9E4-48EC-BF65-F0C0429BD05B}"/>
              </a:ext>
            </a:extLst>
          </p:cNvPr>
          <p:cNvSpPr txBox="1"/>
          <p:nvPr/>
        </p:nvSpPr>
        <p:spPr>
          <a:xfrm>
            <a:off x="8301951" y="3171392"/>
            <a:ext cx="417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population map -&gt; popmap_90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96AA20CA-8917-4B14-8E6E-BF399836E537}"/>
              </a:ext>
            </a:extLst>
          </p:cNvPr>
          <p:cNvSpPr/>
          <p:nvPr/>
        </p:nvSpPr>
        <p:spPr>
          <a:xfrm>
            <a:off x="9762673" y="3652861"/>
            <a:ext cx="444137" cy="570386"/>
          </a:xfrm>
          <a:prstGeom prst="up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5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53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80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986A538-7783-4D3A-AB9B-BE395A5506DD}"/>
              </a:ext>
            </a:extLst>
          </p:cNvPr>
          <p:cNvSpPr/>
          <p:nvPr/>
        </p:nvSpPr>
        <p:spPr>
          <a:xfrm rot="10800000">
            <a:off x="6426434" y="471622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3A9A8-FC47-492B-B354-37C6920B9264}"/>
              </a:ext>
            </a:extLst>
          </p:cNvPr>
          <p:cNvSpPr txBox="1"/>
          <p:nvPr/>
        </p:nvSpPr>
        <p:spPr>
          <a:xfrm>
            <a:off x="6661596" y="4709832"/>
            <a:ext cx="464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remove-indels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max-missing 0.25 (max of 75% missing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min-alleles 2, max-alleles 2 (only biallelic)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739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986A538-7783-4D3A-AB9B-BE395A5506DD}"/>
              </a:ext>
            </a:extLst>
          </p:cNvPr>
          <p:cNvSpPr/>
          <p:nvPr/>
        </p:nvSpPr>
        <p:spPr>
          <a:xfrm rot="10800000">
            <a:off x="6426434" y="4716224"/>
            <a:ext cx="315010" cy="1173601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3A9A8-FC47-492B-B354-37C6920B9264}"/>
              </a:ext>
            </a:extLst>
          </p:cNvPr>
          <p:cNvSpPr txBox="1"/>
          <p:nvPr/>
        </p:nvSpPr>
        <p:spPr>
          <a:xfrm>
            <a:off x="6661596" y="4709832"/>
            <a:ext cx="464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remove-indels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max-missing 0.25 (max of 75% missing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min-alleles 2, max-alleles 2 (only biallelic)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243D5C-B340-47EB-8634-5AD837F6ADA5}"/>
              </a:ext>
            </a:extLst>
          </p:cNvPr>
          <p:cNvSpPr/>
          <p:nvPr/>
        </p:nvSpPr>
        <p:spPr>
          <a:xfrm>
            <a:off x="8161186" y="3548122"/>
            <a:ext cx="3140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control for false-positive loci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5B88135D-3121-4CEF-B594-2FCACDFF4888}"/>
              </a:ext>
            </a:extLst>
          </p:cNvPr>
          <p:cNvSpPr/>
          <p:nvPr/>
        </p:nvSpPr>
        <p:spPr>
          <a:xfrm>
            <a:off x="9613877" y="4029297"/>
            <a:ext cx="473987" cy="507601"/>
          </a:xfrm>
          <a:prstGeom prst="up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19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96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04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7FF1BE-8E3F-4701-8E03-6F0421C5AF7A}"/>
              </a:ext>
            </a:extLst>
          </p:cNvPr>
          <p:cNvSpPr/>
          <p:nvPr/>
        </p:nvSpPr>
        <p:spPr>
          <a:xfrm>
            <a:off x="7402546" y="3590863"/>
            <a:ext cx="4081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“a locus must be found in 75% of individuals of a single population to be processed”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132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2B4BA5-108C-4D41-BF61-5CFE90588B27}"/>
              </a:ext>
            </a:extLst>
          </p:cNvPr>
          <p:cNvSpPr/>
          <p:nvPr/>
        </p:nvSpPr>
        <p:spPr>
          <a:xfrm>
            <a:off x="7089333" y="3836729"/>
            <a:ext cx="4101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“a variable site must possess a minimum allele frequency of 5% to be included”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578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68E6D5-2154-439E-8451-39DF24186E1B}"/>
              </a:ext>
            </a:extLst>
          </p:cNvPr>
          <p:cNvSpPr/>
          <p:nvPr/>
        </p:nvSpPr>
        <p:spPr>
          <a:xfrm>
            <a:off x="7047536" y="3741273"/>
            <a:ext cx="392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“variable sites with a maximum level of 0.7 heterozygosity will be included”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725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2B28F-32DC-40BF-8571-932E64BCABD0}"/>
              </a:ext>
            </a:extLst>
          </p:cNvPr>
          <p:cNvSpPr/>
          <p:nvPr/>
        </p:nvSpPr>
        <p:spPr>
          <a:xfrm>
            <a:off x="7211654" y="3857789"/>
            <a:ext cx="392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“decreases linkage disequilibrium and increases reproducibility”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2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E6E588-C957-472E-B536-12807451C97D}"/>
              </a:ext>
            </a:extLst>
          </p:cNvPr>
          <p:cNvSpPr txBox="1"/>
          <p:nvPr/>
        </p:nvSpPr>
        <p:spPr>
          <a:xfrm>
            <a:off x="6600114" y="980742"/>
            <a:ext cx="25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Demultiplexing the data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EF39D66-4F82-451B-92D8-85C5825E1ACF}"/>
              </a:ext>
            </a:extLst>
          </p:cNvPr>
          <p:cNvSpPr/>
          <p:nvPr/>
        </p:nvSpPr>
        <p:spPr>
          <a:xfrm>
            <a:off x="9167202" y="400093"/>
            <a:ext cx="263080" cy="1562100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9F939-80D9-46A3-BBA6-0CD46902229B}"/>
              </a:ext>
            </a:extLst>
          </p:cNvPr>
          <p:cNvSpPr txBox="1"/>
          <p:nvPr/>
        </p:nvSpPr>
        <p:spPr>
          <a:xfrm>
            <a:off x="9430282" y="580979"/>
            <a:ext cx="174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Sample.1.fq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Sample.rem.1.fq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Sample.2.fq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Sample.rem.2.fq</a:t>
            </a:r>
          </a:p>
        </p:txBody>
      </p:sp>
    </p:spTree>
    <p:extLst>
      <p:ext uri="{BB962C8B-B14F-4D97-AF65-F5344CB8AC3E}">
        <p14:creationId xmlns:p14="http://schemas.microsoft.com/office/powerpoint/2010/main" val="3239265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59B346-E748-4379-BC38-DF422519FB0F}"/>
              </a:ext>
            </a:extLst>
          </p:cNvPr>
          <p:cNvSpPr/>
          <p:nvPr/>
        </p:nvSpPr>
        <p:spPr>
          <a:xfrm>
            <a:off x="7089333" y="4126736"/>
            <a:ext cx="3140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control for false-positive loci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A8D4D0A2-4A6E-463C-ADFD-AF47F15168B9}"/>
              </a:ext>
            </a:extLst>
          </p:cNvPr>
          <p:cNvSpPr/>
          <p:nvPr/>
        </p:nvSpPr>
        <p:spPr>
          <a:xfrm>
            <a:off x="7770192" y="4606634"/>
            <a:ext cx="473987" cy="507601"/>
          </a:xfrm>
          <a:prstGeom prst="upArrow">
            <a:avLst/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174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7BA753B1-64EA-4F0E-8D44-A554CFC9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905" y="5540590"/>
            <a:ext cx="794649" cy="7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5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25B11ED-45BE-4E9B-8C15-981604D63AAF}"/>
              </a:ext>
            </a:extLst>
          </p:cNvPr>
          <p:cNvSpPr/>
          <p:nvPr/>
        </p:nvSpPr>
        <p:spPr>
          <a:xfrm rot="10800000">
            <a:off x="6613487" y="5104844"/>
            <a:ext cx="315010" cy="1639432"/>
          </a:xfrm>
          <a:prstGeom prst="rightBrace">
            <a:avLst>
              <a:gd name="adj1" fmla="val 48630"/>
              <a:gd name="adj2" fmla="val 50000"/>
            </a:avLst>
          </a:prstGeom>
          <a:ln w="28575">
            <a:solidFill>
              <a:srgbClr val="C67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63A5C-199D-4ABB-9B9B-E579E58C4D15}"/>
              </a:ext>
            </a:extLst>
          </p:cNvPr>
          <p:cNvSpPr txBox="1"/>
          <p:nvPr/>
        </p:nvSpPr>
        <p:spPr>
          <a:xfrm>
            <a:off x="6872744" y="5319577"/>
            <a:ext cx="213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4A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- 0.75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min-</a:t>
            </a:r>
            <a:r>
              <a:rPr lang="en-US" dirty="0" err="1">
                <a:solidFill>
                  <a:srgbClr val="E094AC"/>
                </a:solidFill>
              </a:rPr>
              <a:t>maf</a:t>
            </a:r>
            <a:r>
              <a:rPr lang="en-US" dirty="0">
                <a:solidFill>
                  <a:srgbClr val="E094AC"/>
                </a:solidFill>
              </a:rPr>
              <a:t> - 0.05</a:t>
            </a:r>
          </a:p>
          <a:p>
            <a:pPr>
              <a:defRPr/>
            </a:pPr>
            <a:r>
              <a:rPr lang="en-US" dirty="0">
                <a:solidFill>
                  <a:srgbClr val="E094AC"/>
                </a:solidFill>
              </a:rPr>
              <a:t>max-</a:t>
            </a:r>
            <a:r>
              <a:rPr lang="en-US" dirty="0" err="1">
                <a:solidFill>
                  <a:srgbClr val="E094AC"/>
                </a:solidFill>
              </a:rPr>
              <a:t>obs</a:t>
            </a:r>
            <a:r>
              <a:rPr lang="en-US" dirty="0">
                <a:solidFill>
                  <a:srgbClr val="E094AC"/>
                </a:solidFill>
              </a:rPr>
              <a:t>-het 0.7</a:t>
            </a:r>
          </a:p>
          <a:p>
            <a:pPr>
              <a:defRPr/>
            </a:pPr>
            <a:r>
              <a:rPr lang="en-GB" dirty="0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write-single-</a:t>
            </a:r>
            <a:r>
              <a:rPr lang="en-GB" dirty="0" err="1">
                <a:solidFill>
                  <a:srgbClr val="E094A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snp</a:t>
            </a: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>
              <a:defRPr/>
            </a:pPr>
            <a:endParaRPr lang="en-US" dirty="0">
              <a:solidFill>
                <a:srgbClr val="E094A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094A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7BA753B1-64EA-4F0E-8D44-A554CFC9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905" y="5540590"/>
            <a:ext cx="794649" cy="794649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AC44F972-FE0F-4E2B-83F1-67DD148ACBC2}"/>
              </a:ext>
            </a:extLst>
          </p:cNvPr>
          <p:cNvSpPr/>
          <p:nvPr/>
        </p:nvSpPr>
        <p:spPr>
          <a:xfrm flipV="1">
            <a:off x="6550048" y="4457954"/>
            <a:ext cx="4021593" cy="870917"/>
          </a:xfrm>
          <a:prstGeom prst="bentUpArrow">
            <a:avLst>
              <a:gd name="adj1" fmla="val 7008"/>
              <a:gd name="adj2" fmla="val 12163"/>
              <a:gd name="adj3" fmla="val 25900"/>
            </a:avLst>
          </a:prstGeom>
          <a:solidFill>
            <a:srgbClr val="C67C9A"/>
          </a:solidFill>
          <a:ln>
            <a:solidFill>
              <a:srgbClr val="C67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F1F8B-0B6F-4459-89F6-EB09BABABFD6}"/>
              </a:ext>
            </a:extLst>
          </p:cNvPr>
          <p:cNvSpPr txBox="1"/>
          <p:nvPr/>
        </p:nvSpPr>
        <p:spPr>
          <a:xfrm>
            <a:off x="9738403" y="5707081"/>
            <a:ext cx="167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094AC"/>
                </a:solidFill>
              </a:rPr>
              <a:t>Popmap_90</a:t>
            </a:r>
          </a:p>
        </p:txBody>
      </p:sp>
    </p:spTree>
    <p:extLst>
      <p:ext uri="{BB962C8B-B14F-4D97-AF65-F5344CB8AC3E}">
        <p14:creationId xmlns:p14="http://schemas.microsoft.com/office/powerpoint/2010/main" val="105997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B5859-5BA5-491D-8188-D6326BA15DEE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BCA17-6485-495B-9794-0C7CB2576F4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A6154-0AE9-4809-8A7A-E17B28B0593E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6191E1-A098-42C0-8EDE-2A2B559A643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6C2F8-80EA-4EFA-A21E-E8A357F05B7D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DFFE1C-8882-480F-9E79-2AB85564685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3EA05-A37B-4D82-A305-ADFEECD48181}"/>
              </a:ext>
            </a:extLst>
          </p:cNvPr>
          <p:cNvSpPr/>
          <p:nvPr/>
        </p:nvSpPr>
        <p:spPr>
          <a:xfrm>
            <a:off x="3311406" y="2593354"/>
            <a:ext cx="4884905" cy="406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9A5FF1-931D-4DDB-A19D-99608AFA74C7}"/>
              </a:ext>
            </a:extLst>
          </p:cNvPr>
          <p:cNvSpPr/>
          <p:nvPr/>
        </p:nvSpPr>
        <p:spPr>
          <a:xfrm>
            <a:off x="4909238" y="2052843"/>
            <a:ext cx="1690876" cy="2960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novo assembly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8D5CCA-5241-4130-8492-66A26EFACF95}"/>
              </a:ext>
            </a:extLst>
          </p:cNvPr>
          <p:cNvSpPr/>
          <p:nvPr/>
        </p:nvSpPr>
        <p:spPr>
          <a:xfrm>
            <a:off x="5140553" y="3244631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8910C-B173-416F-8295-E5B0216BB993}"/>
              </a:ext>
            </a:extLst>
          </p:cNvPr>
          <p:cNvSpPr/>
          <p:nvPr/>
        </p:nvSpPr>
        <p:spPr>
          <a:xfrm>
            <a:off x="5262261" y="3768346"/>
            <a:ext cx="986240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D9670A-FF11-4E50-8891-C08333C94BFF}"/>
              </a:ext>
            </a:extLst>
          </p:cNvPr>
          <p:cNvSpPr/>
          <p:nvPr/>
        </p:nvSpPr>
        <p:spPr>
          <a:xfrm>
            <a:off x="5195744" y="4294127"/>
            <a:ext cx="1121757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Identifying bad apples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A9C3FDE-E754-4835-8B69-E6198BF97EC3}"/>
              </a:ext>
            </a:extLst>
          </p:cNvPr>
          <p:cNvSpPr/>
          <p:nvPr/>
        </p:nvSpPr>
        <p:spPr>
          <a:xfrm>
            <a:off x="3404794" y="2686747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BE70E3-8324-4E90-A4D2-A8DDE657FA8A}"/>
              </a:ext>
            </a:extLst>
          </p:cNvPr>
          <p:cNvSpPr/>
          <p:nvPr/>
        </p:nvSpPr>
        <p:spPr>
          <a:xfrm>
            <a:off x="4369059" y="2686746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03833-9507-403D-92CA-E5F0F2474089}"/>
              </a:ext>
            </a:extLst>
          </p:cNvPr>
          <p:cNvSpPr/>
          <p:nvPr/>
        </p:nvSpPr>
        <p:spPr>
          <a:xfrm>
            <a:off x="5315354" y="2687810"/>
            <a:ext cx="698579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6B4B8-F61C-4028-88EE-70BD88C95362}"/>
              </a:ext>
            </a:extLst>
          </p:cNvPr>
          <p:cNvSpPr/>
          <p:nvPr/>
        </p:nvSpPr>
        <p:spPr>
          <a:xfrm>
            <a:off x="6265925" y="2689179"/>
            <a:ext cx="823408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tsv2bam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DCDE96-D404-4285-BF22-60A20FCA35DB}"/>
              </a:ext>
            </a:extLst>
          </p:cNvPr>
          <p:cNvSpPr/>
          <p:nvPr/>
        </p:nvSpPr>
        <p:spPr>
          <a:xfrm>
            <a:off x="7333975" y="2684655"/>
            <a:ext cx="715825" cy="22042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gstacks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5464F3-4034-4340-B572-E41760A5CB2C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4120619" y="2796961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3EAA0B-1233-4AF2-B6D2-08808060A349}"/>
              </a:ext>
            </a:extLst>
          </p:cNvPr>
          <p:cNvCxnSpPr>
            <a:cxnSpLocks/>
          </p:cNvCxnSpPr>
          <p:nvPr/>
        </p:nvCxnSpPr>
        <p:spPr>
          <a:xfrm flipV="1">
            <a:off x="5063362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2DD227-8780-4CF3-B265-F786168F089E}"/>
              </a:ext>
            </a:extLst>
          </p:cNvPr>
          <p:cNvCxnSpPr>
            <a:cxnSpLocks/>
          </p:cNvCxnSpPr>
          <p:nvPr/>
        </p:nvCxnSpPr>
        <p:spPr>
          <a:xfrm flipV="1">
            <a:off x="6021283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8CA17-4F7C-4C3A-9C87-A00C830C6948}"/>
              </a:ext>
            </a:extLst>
          </p:cNvPr>
          <p:cNvCxnSpPr>
            <a:cxnSpLocks/>
          </p:cNvCxnSpPr>
          <p:nvPr/>
        </p:nvCxnSpPr>
        <p:spPr>
          <a:xfrm flipV="1">
            <a:off x="7087434" y="2794869"/>
            <a:ext cx="24844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45D6E5A-E966-42FC-ADEA-00A4F53FD436}"/>
              </a:ext>
            </a:extLst>
          </p:cNvPr>
          <p:cNvSpPr txBox="1"/>
          <p:nvPr/>
        </p:nvSpPr>
        <p:spPr>
          <a:xfrm>
            <a:off x="3279817" y="236251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208DAC-98C0-4EEF-949C-131501EAD048}"/>
              </a:ext>
            </a:extLst>
          </p:cNvPr>
          <p:cNvCxnSpPr>
            <a:cxnSpLocks/>
            <a:stCxn id="56" idx="2"/>
            <a:endCxn id="49" idx="0"/>
          </p:cNvCxnSpPr>
          <p:nvPr/>
        </p:nvCxnSpPr>
        <p:spPr>
          <a:xfrm flipH="1">
            <a:off x="5753859" y="2348935"/>
            <a:ext cx="817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C9E17F-7A38-45B4-9236-D4070B5FE2B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752896" y="1825220"/>
            <a:ext cx="1780" cy="227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A936E0-4842-4B79-B1B9-D8D3385AA1BB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flipH="1">
            <a:off x="5753465" y="3000212"/>
            <a:ext cx="394" cy="24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017501A-A372-4571-BDE5-B5EDEF484E31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5753465" y="3540724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6A817-BB72-4D1F-BC04-92BD1D2DDEED}"/>
              </a:ext>
            </a:extLst>
          </p:cNvPr>
          <p:cNvSpPr/>
          <p:nvPr/>
        </p:nvSpPr>
        <p:spPr>
          <a:xfrm>
            <a:off x="5283089" y="5036501"/>
            <a:ext cx="950780" cy="498055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VCFtools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CE43D3-2892-4A08-90F9-6828CE7A4E99}"/>
              </a:ext>
            </a:extLst>
          </p:cNvPr>
          <p:cNvCxnSpPr>
            <a:cxnSpLocks/>
          </p:cNvCxnSpPr>
          <p:nvPr/>
        </p:nvCxnSpPr>
        <p:spPr>
          <a:xfrm>
            <a:off x="5760334" y="4055476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3BB4ED-5031-4A0F-B7C8-288F2863202B}"/>
              </a:ext>
            </a:extLst>
          </p:cNvPr>
          <p:cNvCxnSpPr>
            <a:cxnSpLocks/>
          </p:cNvCxnSpPr>
          <p:nvPr/>
        </p:nvCxnSpPr>
        <p:spPr>
          <a:xfrm>
            <a:off x="5763652" y="4791855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42C0072-983F-4209-8C0B-FD2B2439F0AB}"/>
              </a:ext>
            </a:extLst>
          </p:cNvPr>
          <p:cNvSpPr/>
          <p:nvPr/>
        </p:nvSpPr>
        <p:spPr>
          <a:xfrm>
            <a:off x="5153920" y="5762178"/>
            <a:ext cx="1225823" cy="296093"/>
          </a:xfrm>
          <a:prstGeom prst="rect">
            <a:avLst/>
          </a:prstGeom>
          <a:solidFill>
            <a:srgbClr val="C67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2C30AA-4548-4443-8F74-83A054E6483E}"/>
              </a:ext>
            </a:extLst>
          </p:cNvPr>
          <p:cNvCxnSpPr>
            <a:cxnSpLocks/>
          </p:cNvCxnSpPr>
          <p:nvPr/>
        </p:nvCxnSpPr>
        <p:spPr>
          <a:xfrm>
            <a:off x="5764916" y="5540590"/>
            <a:ext cx="1916" cy="22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822D34-F713-4F8C-AA50-BFA3E274F3A8}"/>
              </a:ext>
            </a:extLst>
          </p:cNvPr>
          <p:cNvCxnSpPr>
            <a:cxnSpLocks/>
          </p:cNvCxnSpPr>
          <p:nvPr/>
        </p:nvCxnSpPr>
        <p:spPr>
          <a:xfrm>
            <a:off x="5764610" y="6052237"/>
            <a:ext cx="1916" cy="22762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68EA1B-8BCB-431D-8164-9ADCA5052787}"/>
              </a:ext>
            </a:extLst>
          </p:cNvPr>
          <p:cNvSpPr/>
          <p:nvPr/>
        </p:nvSpPr>
        <p:spPr>
          <a:xfrm>
            <a:off x="5286929" y="6267791"/>
            <a:ext cx="986240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RAxML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FCC05E-2E67-40A6-87DD-269EB4A5C5EA}"/>
              </a:ext>
            </a:extLst>
          </p:cNvPr>
          <p:cNvSpPr txBox="1"/>
          <p:nvPr/>
        </p:nvSpPr>
        <p:spPr>
          <a:xfrm>
            <a:off x="5197205" y="6521659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Phylogenetic reconstruction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B614A0-F131-4145-AA16-CC657883CCFF}"/>
              </a:ext>
            </a:extLst>
          </p:cNvPr>
          <p:cNvCxnSpPr>
            <a:cxnSpLocks/>
          </p:cNvCxnSpPr>
          <p:nvPr/>
        </p:nvCxnSpPr>
        <p:spPr>
          <a:xfrm>
            <a:off x="6379743" y="5910224"/>
            <a:ext cx="25406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7CF117E-A057-4AC0-9E44-CFBFA305ABB8}"/>
              </a:ext>
            </a:extLst>
          </p:cNvPr>
          <p:cNvSpPr/>
          <p:nvPr/>
        </p:nvSpPr>
        <p:spPr>
          <a:xfrm>
            <a:off x="6633812" y="5751681"/>
            <a:ext cx="1273904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ADMIXTURE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17683B-CB22-4C71-B140-2A75DC4FB75D}"/>
              </a:ext>
            </a:extLst>
          </p:cNvPr>
          <p:cNvSpPr txBox="1"/>
          <p:nvPr/>
        </p:nvSpPr>
        <p:spPr>
          <a:xfrm>
            <a:off x="6571591" y="5481211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Genetic structure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85822B-D2D9-4B67-8354-1072A8720F2B}"/>
              </a:ext>
            </a:extLst>
          </p:cNvPr>
          <p:cNvSpPr/>
          <p:nvPr/>
        </p:nvSpPr>
        <p:spPr>
          <a:xfrm>
            <a:off x="3483667" y="5529010"/>
            <a:ext cx="1273904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He, Ho,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π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DB13E6-04BF-44F8-BE11-5546DD493C1C}"/>
              </a:ext>
            </a:extLst>
          </p:cNvPr>
          <p:cNvSpPr/>
          <p:nvPr/>
        </p:nvSpPr>
        <p:spPr>
          <a:xfrm>
            <a:off x="3473901" y="5973730"/>
            <a:ext cx="1273904" cy="296093"/>
          </a:xfrm>
          <a:prstGeom prst="rect">
            <a:avLst/>
          </a:prstGeom>
          <a:solidFill>
            <a:srgbClr val="41D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F0AD8C1-0D25-4CBF-80B8-01570EC556E7}"/>
              </a:ext>
            </a:extLst>
          </p:cNvPr>
          <p:cNvCxnSpPr>
            <a:cxnSpLocks/>
            <a:stCxn id="63" idx="1"/>
            <a:endCxn id="93" idx="3"/>
          </p:cNvCxnSpPr>
          <p:nvPr/>
        </p:nvCxnSpPr>
        <p:spPr>
          <a:xfrm rot="10800000">
            <a:off x="4757572" y="5677057"/>
            <a:ext cx="396349" cy="233168"/>
          </a:xfrm>
          <a:prstGeom prst="bentConnector3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34F2006-EDA6-418D-BEDF-3985A5AB0A1B}"/>
              </a:ext>
            </a:extLst>
          </p:cNvPr>
          <p:cNvCxnSpPr>
            <a:cxnSpLocks/>
            <a:stCxn id="63" idx="1"/>
            <a:endCxn id="94" idx="3"/>
          </p:cNvCxnSpPr>
          <p:nvPr/>
        </p:nvCxnSpPr>
        <p:spPr>
          <a:xfrm rot="10800000" flipV="1">
            <a:off x="4747806" y="5910225"/>
            <a:ext cx="406115" cy="211552"/>
          </a:xfrm>
          <a:prstGeom prst="bentConnector3">
            <a:avLst>
              <a:gd name="adj1" fmla="val 4931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26317E9-89D2-4C30-B622-C67875AEA964}"/>
              </a:ext>
            </a:extLst>
          </p:cNvPr>
          <p:cNvSpPr txBox="1"/>
          <p:nvPr/>
        </p:nvSpPr>
        <p:spPr>
          <a:xfrm>
            <a:off x="3404794" y="5285528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Genetic diversity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197D42-E3E1-497D-85D9-882E523F3FF0}"/>
              </a:ext>
            </a:extLst>
          </p:cNvPr>
          <p:cNvSpPr txBox="1"/>
          <p:nvPr/>
        </p:nvSpPr>
        <p:spPr>
          <a:xfrm>
            <a:off x="3404794" y="6234550"/>
            <a:ext cx="2240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072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3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16AB669-6E33-4BA3-8A5D-CE02A7BF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42" y="3429000"/>
            <a:ext cx="7487863" cy="17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EA96CC64-29FA-4AA8-B846-0528FE69B485}"/>
              </a:ext>
            </a:extLst>
          </p:cNvPr>
          <p:cNvSpPr/>
          <p:nvPr/>
        </p:nvSpPr>
        <p:spPr>
          <a:xfrm>
            <a:off x="6955042" y="1091668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F944E4-1E18-404B-9398-34625A40BC3E}"/>
              </a:ext>
            </a:extLst>
          </p:cNvPr>
          <p:cNvSpPr txBox="1"/>
          <p:nvPr/>
        </p:nvSpPr>
        <p:spPr>
          <a:xfrm>
            <a:off x="7143907" y="1192437"/>
            <a:ext cx="488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depth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mismatches allowed within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ustacks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- mismatches allowed between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cstacks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3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390FCE8D-DFA5-439D-AF32-3059597711E5}"/>
              </a:ext>
            </a:extLst>
          </p:cNvPr>
          <p:cNvSpPr txBox="1">
            <a:spLocks/>
          </p:cNvSpPr>
          <p:nvPr/>
        </p:nvSpPr>
        <p:spPr>
          <a:xfrm>
            <a:off x="61789" y="-18961"/>
            <a:ext cx="10515600" cy="165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Bioinformatics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16116A-DE0F-4CCB-BFAE-09972404D19C}"/>
              </a:ext>
            </a:extLst>
          </p:cNvPr>
          <p:cNvSpPr/>
          <p:nvPr/>
        </p:nvSpPr>
        <p:spPr>
          <a:xfrm>
            <a:off x="0" y="-18960"/>
            <a:ext cx="12203654" cy="32921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C389E-A9DE-41FC-BCAE-3D71862BAC03}"/>
              </a:ext>
            </a:extLst>
          </p:cNvPr>
          <p:cNvSpPr txBox="1"/>
          <p:nvPr/>
        </p:nvSpPr>
        <p:spPr>
          <a:xfrm>
            <a:off x="904530" y="996183"/>
            <a:ext cx="291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Workflow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085243-13BF-4003-9ADF-EBD329A3CCD3}"/>
              </a:ext>
            </a:extLst>
          </p:cNvPr>
          <p:cNvSpPr/>
          <p:nvPr/>
        </p:nvSpPr>
        <p:spPr>
          <a:xfrm>
            <a:off x="4749093" y="488399"/>
            <a:ext cx="2003774" cy="29609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ddRAD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sequence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BFA381-67B4-4C0E-A1C9-F6EF23809C4D}"/>
              </a:ext>
            </a:extLst>
          </p:cNvPr>
          <p:cNvSpPr/>
          <p:nvPr/>
        </p:nvSpPr>
        <p:spPr>
          <a:xfrm>
            <a:off x="4955745" y="1005413"/>
            <a:ext cx="1594302" cy="2960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process_radtags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051-12CB-43AF-8A16-9AFF178BEB6E}"/>
              </a:ext>
            </a:extLst>
          </p:cNvPr>
          <p:cNvSpPr/>
          <p:nvPr/>
        </p:nvSpPr>
        <p:spPr>
          <a:xfrm>
            <a:off x="4672638" y="1529128"/>
            <a:ext cx="2160516" cy="29609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 optimization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B0EF-FF14-43CD-9E81-4BAC214E3C93}"/>
              </a:ext>
            </a:extLst>
          </p:cNvPr>
          <p:cNvCxnSpPr>
            <a:cxnSpLocks/>
          </p:cNvCxnSpPr>
          <p:nvPr/>
        </p:nvCxnSpPr>
        <p:spPr>
          <a:xfrm>
            <a:off x="5754705" y="1301505"/>
            <a:ext cx="0" cy="215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A791F1-F1E4-4E65-B6DF-438EF32C95A9}"/>
              </a:ext>
            </a:extLst>
          </p:cNvPr>
          <p:cNvCxnSpPr>
            <a:cxnSpLocks/>
          </p:cNvCxnSpPr>
          <p:nvPr/>
        </p:nvCxnSpPr>
        <p:spPr>
          <a:xfrm flipH="1">
            <a:off x="5758478" y="780986"/>
            <a:ext cx="1" cy="2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671BF4F7-237F-4CA8-9ED2-554D058A1801}"/>
              </a:ext>
            </a:extLst>
          </p:cNvPr>
          <p:cNvSpPr/>
          <p:nvPr/>
        </p:nvSpPr>
        <p:spPr>
          <a:xfrm>
            <a:off x="6957793" y="1123214"/>
            <a:ext cx="263080" cy="1171057"/>
          </a:xfrm>
          <a:prstGeom prst="leftBrace">
            <a:avLst>
              <a:gd name="adj1" fmla="val 80744"/>
              <a:gd name="adj2" fmla="val 50000"/>
            </a:avLst>
          </a:prstGeom>
          <a:noFill/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1ED05-54C2-4AC8-A636-E6D3B2311756}"/>
              </a:ext>
            </a:extLst>
          </p:cNvPr>
          <p:cNvSpPr txBox="1"/>
          <p:nvPr/>
        </p:nvSpPr>
        <p:spPr>
          <a:xfrm>
            <a:off x="7089333" y="1074169"/>
            <a:ext cx="4884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= 1-9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denovo_map.pl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1-9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= M</a:t>
            </a:r>
          </a:p>
        </p:txBody>
      </p:sp>
    </p:spTree>
    <p:extLst>
      <p:ext uri="{BB962C8B-B14F-4D97-AF65-F5344CB8AC3E}">
        <p14:creationId xmlns:p14="http://schemas.microsoft.com/office/powerpoint/2010/main" val="31821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</Words>
  <Application>Microsoft Office PowerPoint</Application>
  <PresentationFormat>Widescreen</PresentationFormat>
  <Paragraphs>638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Calibri</vt:lpstr>
      <vt:lpstr>Calibri Light</vt:lpstr>
      <vt:lpstr>Times New Roman</vt:lpstr>
      <vt:lpstr>Office Theme</vt:lpstr>
      <vt:lpstr>1_Office Theme</vt:lpstr>
      <vt:lpstr>Estimating genetic diversity and population information from short read (ddRAD-seq) type data</vt:lpstr>
      <vt:lpstr>ddRAD sequencing</vt:lpstr>
      <vt:lpstr>ddRAD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ddRAD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Mendez, Laura</cp:lastModifiedBy>
  <cp:revision>26</cp:revision>
  <dcterms:created xsi:type="dcterms:W3CDTF">2022-06-13T13:06:39Z</dcterms:created>
  <dcterms:modified xsi:type="dcterms:W3CDTF">2022-06-16T14:53:25Z</dcterms:modified>
</cp:coreProperties>
</file>