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6"/>
  </p:notesMasterIdLst>
  <p:sldIdLst>
    <p:sldId id="256" r:id="rId2"/>
    <p:sldId id="257" r:id="rId3"/>
    <p:sldId id="258" r:id="rId4"/>
    <p:sldId id="259" r:id="rId5"/>
    <p:sldId id="260" r:id="rId6"/>
    <p:sldId id="261" r:id="rId7"/>
    <p:sldId id="262" r:id="rId8"/>
    <p:sldId id="268" r:id="rId9"/>
    <p:sldId id="267" r:id="rId10"/>
    <p:sldId id="265" r:id="rId11"/>
    <p:sldId id="263" r:id="rId12"/>
    <p:sldId id="264"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eena" initials="RM" lastIdx="1" clrIdx="0">
    <p:extLst>
      <p:ext uri="{19B8F6BF-5375-455C-9EA6-DF929625EA0E}">
        <p15:presenceInfo xmlns:p15="http://schemas.microsoft.com/office/powerpoint/2012/main" userId="f23b364cf0c58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2" d="100"/>
          <a:sy n="72"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A1F06-CA4B-4C18-B734-DBFE46D5C5FB}" type="datetimeFigureOut">
              <a:rPr lang="en-IN" smtClean="0"/>
              <a:t>29-09-2018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471B3-2E59-47FD-8531-F3AA964E0AEA}" type="slidenum">
              <a:rPr lang="en-IN" smtClean="0"/>
              <a:t>‹#›</a:t>
            </a:fld>
            <a:endParaRPr lang="en-IN"/>
          </a:p>
        </p:txBody>
      </p:sp>
    </p:spTree>
    <p:extLst>
      <p:ext uri="{BB962C8B-B14F-4D97-AF65-F5344CB8AC3E}">
        <p14:creationId xmlns:p14="http://schemas.microsoft.com/office/powerpoint/2010/main" val="276374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9/29/2018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28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036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3246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9295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410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74702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8529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405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949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7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9/29/2018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764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78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9/29/2018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48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9/29/2018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770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9/29/2018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37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33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9/29/2018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50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9/29/2018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603519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61BA-1161-484B-BF85-B2C4374DE78E}"/>
              </a:ext>
            </a:extLst>
          </p:cNvPr>
          <p:cNvSpPr>
            <a:spLocks noGrp="1"/>
          </p:cNvSpPr>
          <p:nvPr>
            <p:ph type="ctrTitle" idx="4294967295"/>
          </p:nvPr>
        </p:nvSpPr>
        <p:spPr>
          <a:xfrm>
            <a:off x="1317045" y="541139"/>
            <a:ext cx="9557908" cy="636588"/>
          </a:xfrm>
        </p:spPr>
        <p:txBody>
          <a:bodyPr>
            <a:noAutofit/>
          </a:bodyPr>
          <a:lstStyle/>
          <a:p>
            <a:r>
              <a:rPr lang="en-IN" sz="3600" b="1" u="sng" dirty="0">
                <a:latin typeface="Eras Bold ITC" panose="020B0907030504020204" pitchFamily="34" charset="0"/>
                <a:cs typeface="Arial" panose="020B0604020202020204" pitchFamily="34" charset="0"/>
              </a:rPr>
              <a:t>FINAL REPORT :- DIH SUMMER PROJECT</a:t>
            </a:r>
          </a:p>
        </p:txBody>
      </p:sp>
      <p:sp>
        <p:nvSpPr>
          <p:cNvPr id="4" name="TextBox 3">
            <a:extLst>
              <a:ext uri="{FF2B5EF4-FFF2-40B4-BE49-F238E27FC236}">
                <a16:creationId xmlns:a16="http://schemas.microsoft.com/office/drawing/2014/main" id="{A4BB186E-142E-4004-A330-07205DC37724}"/>
              </a:ext>
            </a:extLst>
          </p:cNvPr>
          <p:cNvSpPr txBox="1"/>
          <p:nvPr/>
        </p:nvSpPr>
        <p:spPr>
          <a:xfrm>
            <a:off x="871490" y="1741488"/>
            <a:ext cx="10449017" cy="1754326"/>
          </a:xfrm>
          <a:prstGeom prst="rect">
            <a:avLst/>
          </a:prstGeom>
          <a:noFill/>
        </p:spPr>
        <p:txBody>
          <a:bodyPr wrap="square" rtlCol="0">
            <a:spAutoFit/>
          </a:bodyPr>
          <a:lstStyle/>
          <a:p>
            <a:pPr algn="ctr"/>
            <a:r>
              <a:rPr lang="en-IN" sz="3600" b="1" dirty="0">
                <a:latin typeface="Dubai Medium" panose="020B0603030403030204" pitchFamily="34" charset="-78"/>
                <a:cs typeface="Dubai Medium" panose="020B0603030403030204" pitchFamily="34" charset="-78"/>
              </a:rPr>
              <a:t>TITLE  :-  PROBABILISTIC  APPROACH  BASED ANOMALY  DETECTION  TECHNIQUES  FOR  REAL TIME  SYSTEMS</a:t>
            </a:r>
          </a:p>
        </p:txBody>
      </p:sp>
      <p:sp>
        <p:nvSpPr>
          <p:cNvPr id="5" name="TextBox 4">
            <a:extLst>
              <a:ext uri="{FF2B5EF4-FFF2-40B4-BE49-F238E27FC236}">
                <a16:creationId xmlns:a16="http://schemas.microsoft.com/office/drawing/2014/main" id="{5B679EC3-88B0-4069-8C43-34DE877242A6}"/>
              </a:ext>
            </a:extLst>
          </p:cNvPr>
          <p:cNvSpPr txBox="1"/>
          <p:nvPr/>
        </p:nvSpPr>
        <p:spPr>
          <a:xfrm>
            <a:off x="475147" y="4059575"/>
            <a:ext cx="5879975" cy="1938992"/>
          </a:xfrm>
          <a:prstGeom prst="rect">
            <a:avLst/>
          </a:prstGeom>
          <a:noFill/>
        </p:spPr>
        <p:txBody>
          <a:bodyPr wrap="square" rtlCol="0">
            <a:spAutoFit/>
          </a:bodyPr>
          <a:lstStyle/>
          <a:p>
            <a:r>
              <a:rPr lang="en-IN" sz="2400" i="1" dirty="0">
                <a:latin typeface="Arial Rounded MT Bold" panose="020F0704030504030204" pitchFamily="34" charset="0"/>
                <a:cs typeface="Arial" panose="020B0604020202020204" pitchFamily="34" charset="0"/>
              </a:rPr>
              <a:t>  Prepared by:- </a:t>
            </a:r>
          </a:p>
          <a:p>
            <a:r>
              <a:rPr lang="en-IN" sz="2400" i="1" dirty="0">
                <a:latin typeface="Arial Rounded MT Bold" panose="020F0704030504030204" pitchFamily="34" charset="0"/>
                <a:cs typeface="Arial" panose="020B0604020202020204" pitchFamily="34" charset="0"/>
              </a:rPr>
              <a:t>                 Shikhar Gupta(15035040)</a:t>
            </a:r>
          </a:p>
          <a:p>
            <a:r>
              <a:rPr lang="en-IN" sz="2400" i="1" dirty="0">
                <a:latin typeface="Arial Rounded MT Bold" panose="020F0704030504030204" pitchFamily="34" charset="0"/>
                <a:cs typeface="Arial" panose="020B0604020202020204" pitchFamily="34" charset="0"/>
              </a:rPr>
              <a:t>                    [Ceramic Engg. &amp; 4</a:t>
            </a:r>
            <a:r>
              <a:rPr lang="en-IN" sz="2400" i="1" baseline="30000" dirty="0">
                <a:latin typeface="Arial Rounded MT Bold" panose="020F0704030504030204" pitchFamily="34" charset="0"/>
                <a:cs typeface="Arial" panose="020B0604020202020204" pitchFamily="34" charset="0"/>
              </a:rPr>
              <a:t>th</a:t>
            </a:r>
            <a:r>
              <a:rPr lang="en-IN" sz="2400" i="1" dirty="0">
                <a:latin typeface="Arial Rounded MT Bold" panose="020F0704030504030204" pitchFamily="34" charset="0"/>
                <a:cs typeface="Arial" panose="020B0604020202020204" pitchFamily="34" charset="0"/>
              </a:rPr>
              <a:t> year]</a:t>
            </a:r>
          </a:p>
          <a:p>
            <a:r>
              <a:rPr lang="en-IN" sz="2400" i="1" dirty="0">
                <a:latin typeface="Arial Rounded MT Bold" panose="020F0704030504030204" pitchFamily="34" charset="0"/>
                <a:cs typeface="Arial" panose="020B0604020202020204" pitchFamily="34" charset="0"/>
              </a:rPr>
              <a:t>                 Rahul Meena  (16084012)</a:t>
            </a:r>
          </a:p>
          <a:p>
            <a:r>
              <a:rPr lang="en-IN" sz="2400" i="1" dirty="0">
                <a:latin typeface="Arial Rounded MT Bold" panose="020F0704030504030204" pitchFamily="34" charset="0"/>
                <a:cs typeface="Arial" panose="020B0604020202020204" pitchFamily="34" charset="0"/>
              </a:rPr>
              <a:t>                   [Electrical Engg. &amp; 3</a:t>
            </a:r>
            <a:r>
              <a:rPr lang="en-IN" sz="2400" i="1" baseline="30000" dirty="0">
                <a:latin typeface="Arial Rounded MT Bold" panose="020F0704030504030204" pitchFamily="34" charset="0"/>
                <a:cs typeface="Arial" panose="020B0604020202020204" pitchFamily="34" charset="0"/>
              </a:rPr>
              <a:t>rd</a:t>
            </a:r>
            <a:r>
              <a:rPr lang="en-IN" sz="2400" i="1" dirty="0">
                <a:latin typeface="Arial Rounded MT Bold" panose="020F0704030504030204" pitchFamily="34" charset="0"/>
                <a:cs typeface="Arial" panose="020B0604020202020204" pitchFamily="34" charset="0"/>
              </a:rPr>
              <a:t> year</a:t>
            </a:r>
            <a:r>
              <a:rPr lang="en-IN" sz="2000" i="1" dirty="0">
                <a:latin typeface="Arial Rounded MT Bold" panose="020F070403050403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66C15FA2-A1DF-459D-9873-15ACDD9D6BBD}"/>
              </a:ext>
            </a:extLst>
          </p:cNvPr>
          <p:cNvSpPr txBox="1"/>
          <p:nvPr/>
        </p:nvSpPr>
        <p:spPr>
          <a:xfrm>
            <a:off x="6355122" y="4059575"/>
            <a:ext cx="5879975" cy="1200329"/>
          </a:xfrm>
          <a:prstGeom prst="rect">
            <a:avLst/>
          </a:prstGeom>
          <a:noFill/>
        </p:spPr>
        <p:txBody>
          <a:bodyPr wrap="square" rtlCol="0">
            <a:spAutoFit/>
          </a:bodyPr>
          <a:lstStyle/>
          <a:p>
            <a:r>
              <a:rPr lang="en-IN" sz="2400" i="1" dirty="0">
                <a:latin typeface="Arial Rounded MT Bold" panose="020F0704030504030204" pitchFamily="34" charset="0"/>
                <a:cs typeface="Arial" panose="020B0604020202020204" pitchFamily="34" charset="0"/>
              </a:rPr>
              <a:t>Supervised By :-</a:t>
            </a:r>
          </a:p>
          <a:p>
            <a:r>
              <a:rPr lang="en-IN" sz="2400" i="1" dirty="0">
                <a:latin typeface="Arial Rounded MT Bold" panose="020F0704030504030204" pitchFamily="34" charset="0"/>
                <a:cs typeface="Arial" panose="020B0604020202020204" pitchFamily="34" charset="0"/>
              </a:rPr>
              <a:t>                  Dr. Hari Prabhat Gupta</a:t>
            </a:r>
          </a:p>
          <a:p>
            <a:r>
              <a:rPr lang="en-IN" sz="2400" i="1" dirty="0">
                <a:latin typeface="Arial Rounded MT Bold" panose="020F0704030504030204" pitchFamily="34" charset="0"/>
                <a:cs typeface="Arial" panose="020B0604020202020204" pitchFamily="34" charset="0"/>
              </a:rPr>
              <a:t>           (Dept. of Computer Science)</a:t>
            </a:r>
          </a:p>
        </p:txBody>
      </p:sp>
    </p:spTree>
    <p:extLst>
      <p:ext uri="{BB962C8B-B14F-4D97-AF65-F5344CB8AC3E}">
        <p14:creationId xmlns:p14="http://schemas.microsoft.com/office/powerpoint/2010/main" val="184033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AB25B-33B1-423E-8716-70DB5EAF2E34}"/>
              </a:ext>
            </a:extLst>
          </p:cNvPr>
          <p:cNvSpPr txBox="1"/>
          <p:nvPr/>
        </p:nvSpPr>
        <p:spPr>
          <a:xfrm>
            <a:off x="798990" y="701336"/>
            <a:ext cx="3494714"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Code Output</a:t>
            </a:r>
            <a:r>
              <a:rPr lang="en-IN" sz="2800" b="1" dirty="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477E50CA-BF02-4C52-AE5D-8266B01F413C}"/>
              </a:ext>
            </a:extLst>
          </p:cNvPr>
          <p:cNvSpPr txBox="1"/>
          <p:nvPr/>
        </p:nvSpPr>
        <p:spPr>
          <a:xfrm>
            <a:off x="798990" y="1210658"/>
            <a:ext cx="10049523" cy="4893647"/>
          </a:xfrm>
          <a:prstGeom prst="rect">
            <a:avLst/>
          </a:prstGeom>
          <a:noFill/>
        </p:spPr>
        <p:txBody>
          <a:bodyPr wrap="square" rtlCol="0">
            <a:spAutoFit/>
          </a:bodyPr>
          <a:lstStyle/>
          <a:p>
            <a:pPr marL="342900" indent="-342900">
              <a:buFont typeface="Wingdings" panose="05000000000000000000" pitchFamily="2" charset="2"/>
              <a:buChar char="Ø"/>
            </a:pPr>
            <a:r>
              <a:rPr lang="en-US" sz="2400" i="1" u="sng" dirty="0">
                <a:latin typeface="Arial" panose="020B0604020202020204" pitchFamily="34" charset="0"/>
                <a:cs typeface="Arial" panose="020B0604020202020204" pitchFamily="34" charset="0"/>
              </a:rPr>
              <a:t>Visualization of sensor reading based vertical data distribution </a:t>
            </a:r>
            <a:r>
              <a:rPr lang="en-US" sz="2400" dirty="0">
                <a:latin typeface="Arial" panose="020B0604020202020204" pitchFamily="34" charset="0"/>
                <a:cs typeface="Arial" panose="020B0604020202020204" pitchFamily="34" charset="0"/>
              </a:rPr>
              <a:t>of both training and testing data was yielded on code execution. </a:t>
            </a:r>
          </a:p>
          <a:p>
            <a:pPr marL="342900" indent="-342900">
              <a:buFont typeface="Wingdings" panose="05000000000000000000" pitchFamily="2" charset="2"/>
              <a:buChar char="Ø"/>
            </a:pPr>
            <a:r>
              <a:rPr lang="en-US" sz="2400" i="1" u="sng" dirty="0">
                <a:latin typeface="Arial" panose="020B0604020202020204" pitchFamily="34" charset="0"/>
                <a:cs typeface="Arial" panose="020B0604020202020204" pitchFamily="34" charset="0"/>
              </a:rPr>
              <a:t>A line chart with one chart showing progression of time series of all 8 gas sensors was used</a:t>
            </a:r>
            <a:r>
              <a:rPr lang="en-US" sz="24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 Difference b/w these </a:t>
            </a:r>
            <a:r>
              <a:rPr lang="en-US" sz="2400" i="1" u="sng" dirty="0">
                <a:latin typeface="Arial" panose="020B0604020202020204" pitchFamily="34" charset="0"/>
                <a:cs typeface="Arial" panose="020B0604020202020204" pitchFamily="34" charset="0"/>
              </a:rPr>
              <a:t>vertical distributions of each sensors which were used to calculate emission probabilities </a:t>
            </a:r>
            <a:r>
              <a:rPr lang="en-US" sz="2400" dirty="0">
                <a:latin typeface="Arial" panose="020B0604020202020204" pitchFamily="34" charset="0"/>
                <a:cs typeface="Arial" panose="020B0604020202020204" pitchFamily="34" charset="0"/>
              </a:rPr>
              <a:t>were also drawn on a line chart. </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Finally</a:t>
            </a:r>
            <a:r>
              <a:rPr lang="en-US" sz="2400" i="1" u="sng" dirty="0">
                <a:latin typeface="Arial" panose="020B0604020202020204" pitchFamily="34" charset="0"/>
                <a:cs typeface="Arial" panose="020B0604020202020204" pitchFamily="34" charset="0"/>
              </a:rPr>
              <a:t>, sequential output carrying the following items</a:t>
            </a:r>
            <a:r>
              <a:rPr lang="en-US" sz="2400" dirty="0">
                <a:latin typeface="Arial" panose="020B0604020202020204" pitchFamily="34" charset="0"/>
                <a:cs typeface="Arial" panose="020B0604020202020204" pitchFamily="34" charset="0"/>
              </a:rPr>
              <a:t> was yielded as a result of the code execution: - </a:t>
            </a:r>
          </a:p>
          <a:p>
            <a:r>
              <a:rPr lang="en-US" sz="2400" dirty="0">
                <a:latin typeface="Arial" panose="020B0604020202020204" pitchFamily="34" charset="0"/>
                <a:cs typeface="Arial" panose="020B0604020202020204" pitchFamily="34" charset="0"/>
              </a:rPr>
              <a:t>• </a:t>
            </a:r>
            <a:r>
              <a:rPr lang="en-US" sz="2400" i="1" u="sng" dirty="0">
                <a:latin typeface="Arial" panose="020B0604020202020204" pitchFamily="34" charset="0"/>
                <a:cs typeface="Arial" panose="020B0604020202020204" pitchFamily="34" charset="0"/>
              </a:rPr>
              <a:t>Anomalous Sensors (b/w 0 to 7)</a:t>
            </a:r>
            <a:r>
              <a:rPr lang="en-US" sz="2400" dirty="0">
                <a:latin typeface="Arial" panose="020B0604020202020204" pitchFamily="34" charset="0"/>
                <a:cs typeface="Arial" panose="020B0604020202020204" pitchFamily="34" charset="0"/>
              </a:rPr>
              <a:t> caught by the Model. </a:t>
            </a:r>
          </a:p>
          <a:p>
            <a:r>
              <a:rPr lang="en-US" sz="2400" dirty="0">
                <a:latin typeface="Arial" panose="020B0604020202020204" pitchFamily="34" charset="0"/>
                <a:cs typeface="Arial" panose="020B0604020202020204" pitchFamily="34" charset="0"/>
              </a:rPr>
              <a:t>• Their respective </a:t>
            </a:r>
            <a:r>
              <a:rPr lang="en-US" sz="2400" i="1" u="sng" dirty="0">
                <a:latin typeface="Arial" panose="020B0604020202020204" pitchFamily="34" charset="0"/>
                <a:cs typeface="Arial" panose="020B0604020202020204" pitchFamily="34" charset="0"/>
              </a:rPr>
              <a:t>probability of anomaly</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Sequential </a:t>
            </a:r>
            <a:r>
              <a:rPr lang="en-US" sz="2400" i="1" u="sng" dirty="0">
                <a:latin typeface="Arial" panose="020B0604020202020204" pitchFamily="34" charset="0"/>
                <a:cs typeface="Arial" panose="020B0604020202020204" pitchFamily="34" charset="0"/>
              </a:rPr>
              <a:t>location of the anomaly</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a:t>
            </a:r>
            <a:r>
              <a:rPr lang="en-US" sz="2400" i="1" u="sng" dirty="0">
                <a:latin typeface="Arial" panose="020B0604020202020204" pitchFamily="34" charset="0"/>
                <a:cs typeface="Arial" panose="020B0604020202020204" pitchFamily="34" charset="0"/>
              </a:rPr>
              <a:t>Intensity</a:t>
            </a:r>
            <a:r>
              <a:rPr lang="en-US" sz="2400" dirty="0">
                <a:latin typeface="Arial" panose="020B0604020202020204" pitchFamily="34" charset="0"/>
                <a:cs typeface="Arial" panose="020B0604020202020204" pitchFamily="34" charset="0"/>
              </a:rPr>
              <a:t> describing, for how long does this anomaly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419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4875B-BC55-4A1A-9A83-55B66A01464D}"/>
              </a:ext>
            </a:extLst>
          </p:cNvPr>
          <p:cNvSpPr txBox="1"/>
          <p:nvPr/>
        </p:nvSpPr>
        <p:spPr>
          <a:xfrm>
            <a:off x="443883" y="-9124"/>
            <a:ext cx="5652117"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OUTPUT</a:t>
            </a:r>
            <a:r>
              <a:rPr lang="en-IN" sz="28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VISUALISATION :-</a:t>
            </a:r>
            <a:r>
              <a:rPr lang="en-IN" sz="2800" b="1" dirty="0">
                <a:latin typeface="Arial" panose="020B0604020202020204" pitchFamily="34" charset="0"/>
                <a:cs typeface="Arial" panose="020B0604020202020204" pitchFamily="34" charset="0"/>
              </a:rPr>
              <a:t> </a:t>
            </a:r>
          </a:p>
        </p:txBody>
      </p:sp>
      <p:pic>
        <p:nvPicPr>
          <p:cNvPr id="12" name="Picture 11">
            <a:extLst>
              <a:ext uri="{FF2B5EF4-FFF2-40B4-BE49-F238E27FC236}">
                <a16:creationId xmlns:a16="http://schemas.microsoft.com/office/drawing/2014/main" id="{0E3E455B-C18D-4423-AEAB-8C1C2036A8F3}"/>
              </a:ext>
            </a:extLst>
          </p:cNvPr>
          <p:cNvPicPr>
            <a:picLocks noChangeAspect="1"/>
          </p:cNvPicPr>
          <p:nvPr/>
        </p:nvPicPr>
        <p:blipFill>
          <a:blip r:embed="rId2"/>
          <a:stretch>
            <a:fillRect/>
          </a:stretch>
        </p:blipFill>
        <p:spPr>
          <a:xfrm>
            <a:off x="744374" y="888181"/>
            <a:ext cx="4990600" cy="2491526"/>
          </a:xfrm>
          <a:prstGeom prst="rect">
            <a:avLst/>
          </a:prstGeom>
        </p:spPr>
      </p:pic>
      <p:pic>
        <p:nvPicPr>
          <p:cNvPr id="14" name="Picture 13">
            <a:extLst>
              <a:ext uri="{FF2B5EF4-FFF2-40B4-BE49-F238E27FC236}">
                <a16:creationId xmlns:a16="http://schemas.microsoft.com/office/drawing/2014/main" id="{6474DFED-51AC-415B-8B07-2367764E2491}"/>
              </a:ext>
            </a:extLst>
          </p:cNvPr>
          <p:cNvPicPr>
            <a:picLocks noChangeAspect="1"/>
          </p:cNvPicPr>
          <p:nvPr/>
        </p:nvPicPr>
        <p:blipFill>
          <a:blip r:embed="rId3"/>
          <a:stretch>
            <a:fillRect/>
          </a:stretch>
        </p:blipFill>
        <p:spPr>
          <a:xfrm>
            <a:off x="744374" y="3852378"/>
            <a:ext cx="4990600" cy="2491526"/>
          </a:xfrm>
          <a:prstGeom prst="rect">
            <a:avLst/>
          </a:prstGeom>
        </p:spPr>
      </p:pic>
      <p:pic>
        <p:nvPicPr>
          <p:cNvPr id="16" name="Picture 15">
            <a:extLst>
              <a:ext uri="{FF2B5EF4-FFF2-40B4-BE49-F238E27FC236}">
                <a16:creationId xmlns:a16="http://schemas.microsoft.com/office/drawing/2014/main" id="{6D99AB78-0876-41B2-B09F-C0D9C6693C0F}"/>
              </a:ext>
            </a:extLst>
          </p:cNvPr>
          <p:cNvPicPr>
            <a:picLocks noChangeAspect="1"/>
          </p:cNvPicPr>
          <p:nvPr/>
        </p:nvPicPr>
        <p:blipFill>
          <a:blip r:embed="rId4"/>
          <a:stretch>
            <a:fillRect/>
          </a:stretch>
        </p:blipFill>
        <p:spPr>
          <a:xfrm>
            <a:off x="6641582" y="888181"/>
            <a:ext cx="4990600" cy="2495884"/>
          </a:xfrm>
          <a:prstGeom prst="rect">
            <a:avLst/>
          </a:prstGeom>
        </p:spPr>
      </p:pic>
      <p:pic>
        <p:nvPicPr>
          <p:cNvPr id="18" name="Picture 17">
            <a:extLst>
              <a:ext uri="{FF2B5EF4-FFF2-40B4-BE49-F238E27FC236}">
                <a16:creationId xmlns:a16="http://schemas.microsoft.com/office/drawing/2014/main" id="{08A9ED8C-46E2-4B2C-B747-DEFE923F2A87}"/>
              </a:ext>
            </a:extLst>
          </p:cNvPr>
          <p:cNvPicPr>
            <a:picLocks noChangeAspect="1"/>
          </p:cNvPicPr>
          <p:nvPr/>
        </p:nvPicPr>
        <p:blipFill>
          <a:blip r:embed="rId5"/>
          <a:stretch>
            <a:fillRect/>
          </a:stretch>
        </p:blipFill>
        <p:spPr>
          <a:xfrm>
            <a:off x="6641582" y="3852378"/>
            <a:ext cx="4990600" cy="2495884"/>
          </a:xfrm>
          <a:prstGeom prst="rect">
            <a:avLst/>
          </a:prstGeom>
        </p:spPr>
      </p:pic>
      <p:sp>
        <p:nvSpPr>
          <p:cNvPr id="19" name="TextBox 18">
            <a:extLst>
              <a:ext uri="{FF2B5EF4-FFF2-40B4-BE49-F238E27FC236}">
                <a16:creationId xmlns:a16="http://schemas.microsoft.com/office/drawing/2014/main" id="{19085138-0E76-420F-BC53-26CFD4449113}"/>
              </a:ext>
            </a:extLst>
          </p:cNvPr>
          <p:cNvSpPr txBox="1"/>
          <p:nvPr/>
        </p:nvSpPr>
        <p:spPr>
          <a:xfrm>
            <a:off x="2262531" y="3307866"/>
            <a:ext cx="238809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Training Data</a:t>
            </a:r>
          </a:p>
        </p:txBody>
      </p:sp>
      <p:sp>
        <p:nvSpPr>
          <p:cNvPr id="20" name="TextBox 19">
            <a:extLst>
              <a:ext uri="{FF2B5EF4-FFF2-40B4-BE49-F238E27FC236}">
                <a16:creationId xmlns:a16="http://schemas.microsoft.com/office/drawing/2014/main" id="{D3E68D4E-AFFC-4FE1-A26A-AE64AFB6BC9F}"/>
              </a:ext>
            </a:extLst>
          </p:cNvPr>
          <p:cNvSpPr txBox="1"/>
          <p:nvPr/>
        </p:nvSpPr>
        <p:spPr>
          <a:xfrm>
            <a:off x="8351544" y="3307866"/>
            <a:ext cx="183767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Testing Data</a:t>
            </a:r>
          </a:p>
        </p:txBody>
      </p:sp>
      <p:sp>
        <p:nvSpPr>
          <p:cNvPr id="21" name="TextBox 20">
            <a:extLst>
              <a:ext uri="{FF2B5EF4-FFF2-40B4-BE49-F238E27FC236}">
                <a16:creationId xmlns:a16="http://schemas.microsoft.com/office/drawing/2014/main" id="{1874924A-C83E-4117-88BA-F7A696BB7A40}"/>
              </a:ext>
            </a:extLst>
          </p:cNvPr>
          <p:cNvSpPr txBox="1"/>
          <p:nvPr/>
        </p:nvSpPr>
        <p:spPr>
          <a:xfrm>
            <a:off x="955493" y="6255128"/>
            <a:ext cx="495913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Vertical assignment of training data plot</a:t>
            </a:r>
          </a:p>
        </p:txBody>
      </p:sp>
      <p:sp>
        <p:nvSpPr>
          <p:cNvPr id="22" name="TextBox 21">
            <a:extLst>
              <a:ext uri="{FF2B5EF4-FFF2-40B4-BE49-F238E27FC236}">
                <a16:creationId xmlns:a16="http://schemas.microsoft.com/office/drawing/2014/main" id="{6BBBF051-12F8-486F-98EE-AC034A8E2BD5}"/>
              </a:ext>
            </a:extLst>
          </p:cNvPr>
          <p:cNvSpPr txBox="1"/>
          <p:nvPr/>
        </p:nvSpPr>
        <p:spPr>
          <a:xfrm>
            <a:off x="6908585" y="6255128"/>
            <a:ext cx="472359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Vertical assignment of testing data plot</a:t>
            </a:r>
          </a:p>
        </p:txBody>
      </p:sp>
      <p:sp>
        <p:nvSpPr>
          <p:cNvPr id="23" name="TextBox 22">
            <a:extLst>
              <a:ext uri="{FF2B5EF4-FFF2-40B4-BE49-F238E27FC236}">
                <a16:creationId xmlns:a16="http://schemas.microsoft.com/office/drawing/2014/main" id="{F26B93F3-B30B-4B97-8695-3F928159C040}"/>
              </a:ext>
            </a:extLst>
          </p:cNvPr>
          <p:cNvSpPr txBox="1"/>
          <p:nvPr/>
        </p:nvSpPr>
        <p:spPr>
          <a:xfrm>
            <a:off x="11214988" y="6559690"/>
            <a:ext cx="1144150"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209562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7580F8-3EA1-4BBE-B1F9-DC002402EA55}"/>
              </a:ext>
            </a:extLst>
          </p:cNvPr>
          <p:cNvPicPr>
            <a:picLocks noChangeAspect="1"/>
          </p:cNvPicPr>
          <p:nvPr/>
        </p:nvPicPr>
        <p:blipFill>
          <a:blip r:embed="rId2"/>
          <a:stretch>
            <a:fillRect/>
          </a:stretch>
        </p:blipFill>
        <p:spPr>
          <a:xfrm>
            <a:off x="873760" y="709137"/>
            <a:ext cx="4478682" cy="2620408"/>
          </a:xfrm>
          <a:prstGeom prst="rect">
            <a:avLst/>
          </a:prstGeom>
        </p:spPr>
      </p:pic>
      <p:sp>
        <p:nvSpPr>
          <p:cNvPr id="5" name="TextBox 4">
            <a:extLst>
              <a:ext uri="{FF2B5EF4-FFF2-40B4-BE49-F238E27FC236}">
                <a16:creationId xmlns:a16="http://schemas.microsoft.com/office/drawing/2014/main" id="{27B26F96-6DBF-4081-AF13-D8608807ABDA}"/>
              </a:ext>
            </a:extLst>
          </p:cNvPr>
          <p:cNvSpPr txBox="1"/>
          <p:nvPr/>
        </p:nvSpPr>
        <p:spPr>
          <a:xfrm>
            <a:off x="5578005" y="1436244"/>
            <a:ext cx="616110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Training and Testing data difference plot</a:t>
            </a:r>
          </a:p>
        </p:txBody>
      </p:sp>
      <p:pic>
        <p:nvPicPr>
          <p:cNvPr id="7" name="Picture 6">
            <a:extLst>
              <a:ext uri="{FF2B5EF4-FFF2-40B4-BE49-F238E27FC236}">
                <a16:creationId xmlns:a16="http://schemas.microsoft.com/office/drawing/2014/main" id="{EC4DEA4C-28A5-462D-A4ED-24A58A293136}"/>
              </a:ext>
            </a:extLst>
          </p:cNvPr>
          <p:cNvPicPr>
            <a:picLocks noChangeAspect="1"/>
          </p:cNvPicPr>
          <p:nvPr/>
        </p:nvPicPr>
        <p:blipFill>
          <a:blip r:embed="rId3"/>
          <a:stretch>
            <a:fillRect/>
          </a:stretch>
        </p:blipFill>
        <p:spPr>
          <a:xfrm>
            <a:off x="1311965" y="3429000"/>
            <a:ext cx="9037983" cy="2324100"/>
          </a:xfrm>
          <a:prstGeom prst="rect">
            <a:avLst/>
          </a:prstGeom>
        </p:spPr>
      </p:pic>
    </p:spTree>
    <p:extLst>
      <p:ext uri="{BB962C8B-B14F-4D97-AF65-F5344CB8AC3E}">
        <p14:creationId xmlns:p14="http://schemas.microsoft.com/office/powerpoint/2010/main" val="406963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AB25B-33B1-423E-8716-70DB5EAF2E34}"/>
              </a:ext>
            </a:extLst>
          </p:cNvPr>
          <p:cNvSpPr txBox="1"/>
          <p:nvPr/>
        </p:nvSpPr>
        <p:spPr>
          <a:xfrm>
            <a:off x="798990" y="701336"/>
            <a:ext cx="2583402"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RESULT</a:t>
            </a:r>
            <a:r>
              <a:rPr lang="en-IN" sz="2800" b="1"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477E50CA-BF02-4C52-AE5D-8266B01F413C}"/>
              </a:ext>
            </a:extLst>
          </p:cNvPr>
          <p:cNvSpPr txBox="1"/>
          <p:nvPr/>
        </p:nvSpPr>
        <p:spPr>
          <a:xfrm>
            <a:off x="798990" y="1351508"/>
            <a:ext cx="10049523" cy="4154984"/>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Following observations were obtained out of numerous test cases that the algorithm was put through:  </a:t>
            </a:r>
          </a:p>
          <a:p>
            <a:pPr lvl="0" fontAlgn="base"/>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Anomaly detection becomes easier &amp; its probability  increases as % change in attributes values is increased </a:t>
            </a:r>
            <a:r>
              <a:rPr lang="en-IN" sz="2400" dirty="0">
                <a:latin typeface="Arial" panose="020B0604020202020204" pitchFamily="34" charset="0"/>
                <a:cs typeface="Arial" panose="020B0604020202020204" pitchFamily="34" charset="0"/>
              </a:rPr>
              <a:t>(say from 30% to 50%).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Anomaly detection is easier at the start </a:t>
            </a:r>
            <a:r>
              <a:rPr lang="en-IN" sz="2400" dirty="0">
                <a:latin typeface="Arial" panose="020B0604020202020204" pitchFamily="34" charset="0"/>
                <a:cs typeface="Arial" panose="020B0604020202020204" pitchFamily="34" charset="0"/>
              </a:rPr>
              <a:t>&amp; medium but becomes difficult at the end of the dataset.</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Sensors whose output value range is larger (sensor no. 5,6 &amp; 7) are detected at a higher % increase in their values</a:t>
            </a:r>
            <a:r>
              <a:rPr lang="en-IN" sz="2400" dirty="0">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63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780F-E08A-4CB0-99FF-8018EE1B421F}"/>
              </a:ext>
            </a:extLst>
          </p:cNvPr>
          <p:cNvSpPr>
            <a:spLocks noGrp="1"/>
          </p:cNvSpPr>
          <p:nvPr>
            <p:ph type="ctrTitle"/>
          </p:nvPr>
        </p:nvSpPr>
        <p:spPr>
          <a:xfrm>
            <a:off x="3256672" y="1002979"/>
            <a:ext cx="5678655" cy="2541431"/>
          </a:xfrm>
        </p:spPr>
        <p:txBody>
          <a:bodyPr/>
          <a:lstStyle/>
          <a:p>
            <a:r>
              <a:rPr lang="en-IN" b="1" i="1"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3932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C6086-9EE9-4947-BD8C-05F96DAC048E}"/>
              </a:ext>
            </a:extLst>
          </p:cNvPr>
          <p:cNvSpPr txBox="1"/>
          <p:nvPr/>
        </p:nvSpPr>
        <p:spPr>
          <a:xfrm>
            <a:off x="790112" y="727969"/>
            <a:ext cx="8238478"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KEY POINTS :-</a:t>
            </a:r>
          </a:p>
        </p:txBody>
      </p:sp>
      <p:sp>
        <p:nvSpPr>
          <p:cNvPr id="3" name="TextBox 2">
            <a:extLst>
              <a:ext uri="{FF2B5EF4-FFF2-40B4-BE49-F238E27FC236}">
                <a16:creationId xmlns:a16="http://schemas.microsoft.com/office/drawing/2014/main" id="{825395C9-6327-4BFA-8892-A54F2BA512C9}"/>
              </a:ext>
            </a:extLst>
          </p:cNvPr>
          <p:cNvSpPr txBox="1"/>
          <p:nvPr/>
        </p:nvSpPr>
        <p:spPr>
          <a:xfrm>
            <a:off x="790112" y="1438183"/>
            <a:ext cx="10857390" cy="4801314"/>
          </a:xfrm>
          <a:prstGeom prst="rect">
            <a:avLst/>
          </a:prstGeom>
          <a:noFill/>
        </p:spPr>
        <p:txBody>
          <a:bodyPr wrap="square" rtlCol="0">
            <a:spAutoFit/>
          </a:bodyPr>
          <a:lstStyle/>
          <a:p>
            <a:pPr marL="285750" indent="-285750">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Anomaly detection </a:t>
            </a:r>
            <a:r>
              <a:rPr lang="en-IN" sz="2400" dirty="0">
                <a:latin typeface="Arial" panose="020B0604020202020204" pitchFamily="34" charset="0"/>
                <a:cs typeface="Arial" panose="020B0604020202020204" pitchFamily="34" charset="0"/>
              </a:rPr>
              <a:t>is a identification of rare items , data and observations which is different from majority of the data.</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Due to anomalous data some kind of problem such as </a:t>
            </a:r>
            <a:r>
              <a:rPr lang="en-IN" sz="2400" i="1" u="sng" dirty="0">
                <a:latin typeface="Arial" panose="020B0604020202020204" pitchFamily="34" charset="0"/>
                <a:cs typeface="Arial" panose="020B0604020202020204" pitchFamily="34" charset="0"/>
              </a:rPr>
              <a:t>bank fraud , a structural defect ,medical problems or errors in text may remain undetected</a:t>
            </a:r>
            <a:r>
              <a:rPr lang="en-IN" sz="2400" dirty="0">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Lack of accurate, timely or relevant data from across the business </a:t>
            </a:r>
            <a:r>
              <a:rPr lang="en-IN" sz="2400" dirty="0">
                <a:latin typeface="Arial" panose="020B0604020202020204" pitchFamily="34" charset="0"/>
                <a:cs typeface="Arial" panose="020B0604020202020204" pitchFamily="34" charset="0"/>
              </a:rPr>
              <a:t>is also a major concern among companies when making major project.</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In this project we are solely focused </a:t>
            </a:r>
            <a:r>
              <a:rPr lang="en-IN" sz="2400" i="1" u="sng" dirty="0">
                <a:latin typeface="Arial" panose="020B0604020202020204" pitchFamily="34" charset="0"/>
                <a:cs typeface="Arial" panose="020B0604020202020204" pitchFamily="34" charset="0"/>
              </a:rPr>
              <a:t>on Anomaly detection concerning with Sensor output data.</a:t>
            </a:r>
            <a:r>
              <a:rPr lang="en-IN" sz="2400" dirty="0">
                <a:latin typeface="Arial" panose="020B0604020202020204" pitchFamily="34" charset="0"/>
                <a:cs typeface="Arial" panose="020B0604020202020204" pitchFamily="34" charset="0"/>
              </a:rPr>
              <a:t> Our objective will be limited to detect Sensor giving anomalous output (if any) based on past precedents of it.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92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ED918-EBA1-4C2C-A85B-F40610392658}"/>
              </a:ext>
            </a:extLst>
          </p:cNvPr>
          <p:cNvSpPr txBox="1"/>
          <p:nvPr/>
        </p:nvSpPr>
        <p:spPr>
          <a:xfrm>
            <a:off x="967666" y="807867"/>
            <a:ext cx="7803471"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ANOMALY DETECTION IN SENSORS :-</a:t>
            </a:r>
          </a:p>
        </p:txBody>
      </p:sp>
      <p:sp>
        <p:nvSpPr>
          <p:cNvPr id="3" name="TextBox 2">
            <a:extLst>
              <a:ext uri="{FF2B5EF4-FFF2-40B4-BE49-F238E27FC236}">
                <a16:creationId xmlns:a16="http://schemas.microsoft.com/office/drawing/2014/main" id="{CD7AF6B5-BC52-4AD3-A65C-A671960E8A26}"/>
              </a:ext>
            </a:extLst>
          </p:cNvPr>
          <p:cNvSpPr txBox="1"/>
          <p:nvPr/>
        </p:nvSpPr>
        <p:spPr>
          <a:xfrm>
            <a:off x="1029810" y="1473693"/>
            <a:ext cx="10520039" cy="3877985"/>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Expanding IOT industries is rapidly using sensors</a:t>
            </a:r>
            <a:r>
              <a:rPr lang="en-IN" sz="2400" dirty="0">
                <a:latin typeface="Arial" panose="020B0604020202020204" pitchFamily="34" charset="0"/>
                <a:cs typeface="Arial" panose="020B0604020202020204" pitchFamily="34" charset="0"/>
              </a:rPr>
              <a:t>. For ex. self-driving car, auto-pilot in airplanes, self-functioning household appliances etc</a:t>
            </a:r>
            <a:r>
              <a:rPr lang="en-IN" sz="2400" dirty="0"/>
              <a:t>.</a:t>
            </a:r>
          </a:p>
          <a:p>
            <a:endParaRPr lang="en-IN" dirty="0"/>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Entire </a:t>
            </a:r>
            <a:r>
              <a:rPr lang="en-IN" sz="2400" i="1" u="sng" dirty="0">
                <a:latin typeface="Arial" panose="020B0604020202020204" pitchFamily="34" charset="0"/>
                <a:cs typeface="Arial" panose="020B0604020202020204" pitchFamily="34" charset="0"/>
              </a:rPr>
              <a:t>decisions making</a:t>
            </a:r>
            <a:r>
              <a:rPr lang="en-IN" sz="2400" dirty="0">
                <a:latin typeface="Arial" panose="020B0604020202020204" pitchFamily="34" charset="0"/>
                <a:cs typeface="Arial" panose="020B0604020202020204" pitchFamily="34" charset="0"/>
              </a:rPr>
              <a:t> by these IOT </a:t>
            </a:r>
            <a:r>
              <a:rPr lang="en-IN" sz="2400" dirty="0" err="1">
                <a:latin typeface="Arial" panose="020B0604020202020204" pitchFamily="34" charset="0"/>
                <a:cs typeface="Arial" panose="020B0604020202020204" pitchFamily="34" charset="0"/>
              </a:rPr>
              <a:t>applicances</a:t>
            </a:r>
            <a:r>
              <a:rPr lang="en-IN" sz="2400" dirty="0">
                <a:latin typeface="Arial" panose="020B0604020202020204" pitchFamily="34" charset="0"/>
                <a:cs typeface="Arial" panose="020B0604020202020204" pitchFamily="34" charset="0"/>
              </a:rPr>
              <a:t> depend on what data their sensors are giving to them.</a:t>
            </a:r>
            <a:r>
              <a:rPr lang="en-IN"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Sensor anomaly will influence decision making </a:t>
            </a:r>
            <a:r>
              <a:rPr lang="en-IN" sz="2400" dirty="0">
                <a:latin typeface="Arial" panose="020B0604020202020204" pitchFamily="34" charset="0"/>
                <a:cs typeface="Arial" panose="020B0604020202020204" pitchFamily="34" charset="0"/>
              </a:rPr>
              <a:t>&amp; this can have </a:t>
            </a:r>
            <a:r>
              <a:rPr lang="en-IN" sz="2400" i="1" u="sng" dirty="0">
                <a:latin typeface="Arial" panose="020B0604020202020204" pitchFamily="34" charset="0"/>
                <a:cs typeface="Arial" panose="020B0604020202020204" pitchFamily="34" charset="0"/>
              </a:rPr>
              <a:t>moderate to severe consequences </a:t>
            </a:r>
            <a:r>
              <a:rPr lang="en-IN" sz="2400" dirty="0">
                <a:latin typeface="Arial" panose="020B0604020202020204" pitchFamily="34" charset="0"/>
                <a:cs typeface="Arial" panose="020B0604020202020204" pitchFamily="34" charset="0"/>
              </a:rPr>
              <a:t>on the functioning of device. Ex. Speed sensor malfunctioning in self-driving car and overheating due to fault in temperature measuring devices.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07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2A68F-294D-4118-8380-63FDE980A478}"/>
              </a:ext>
            </a:extLst>
          </p:cNvPr>
          <p:cNvSpPr txBox="1"/>
          <p:nvPr/>
        </p:nvSpPr>
        <p:spPr>
          <a:xfrm>
            <a:off x="772099" y="706658"/>
            <a:ext cx="4998128" cy="584775"/>
          </a:xfrm>
          <a:prstGeom prst="rect">
            <a:avLst/>
          </a:prstGeom>
          <a:noFill/>
        </p:spPr>
        <p:txBody>
          <a:bodyPr wrap="square" rtlCol="0">
            <a:spAutoFit/>
          </a:bodyPr>
          <a:lstStyle/>
          <a:p>
            <a:r>
              <a:rPr lang="en-IN" sz="3200" b="1" dirty="0">
                <a:latin typeface="Arial Rounded MT Bold" panose="020F0704030504030204" pitchFamily="34" charset="0"/>
                <a:cs typeface="Arial" panose="020B0604020202020204" pitchFamily="34" charset="0"/>
              </a:rPr>
              <a:t>OUR APPROACH :-</a:t>
            </a:r>
          </a:p>
        </p:txBody>
      </p:sp>
      <p:sp>
        <p:nvSpPr>
          <p:cNvPr id="3" name="TextBox 2">
            <a:extLst>
              <a:ext uri="{FF2B5EF4-FFF2-40B4-BE49-F238E27FC236}">
                <a16:creationId xmlns:a16="http://schemas.microsoft.com/office/drawing/2014/main" id="{52466856-CE44-434D-B11F-30332775E433}"/>
              </a:ext>
            </a:extLst>
          </p:cNvPr>
          <p:cNvSpPr txBox="1"/>
          <p:nvPr/>
        </p:nvSpPr>
        <p:spPr>
          <a:xfrm>
            <a:off x="538578" y="1558095"/>
            <a:ext cx="11114843" cy="563231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For anomaly detection, we used a technique called </a:t>
            </a:r>
            <a:r>
              <a:rPr lang="en-IN" sz="2400" b="1" i="1" u="sng" dirty="0">
                <a:latin typeface="Arial" panose="020B0604020202020204" pitchFamily="34" charset="0"/>
                <a:cs typeface="Arial" panose="020B0604020202020204" pitchFamily="34" charset="0"/>
              </a:rPr>
              <a:t>Hidden markov model</a:t>
            </a:r>
            <a:r>
              <a:rPr lang="en-IN" sz="2400" dirty="0">
                <a:latin typeface="Arial" panose="020B0604020202020204" pitchFamily="34" charset="0"/>
                <a:cs typeface="Arial" panose="020B0604020202020204" pitchFamily="34" charset="0"/>
              </a:rPr>
              <a:t>. A HMM is a finite no. of states, each states linked with a probability distribution.</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Transitions among its hidden states are conducted by the set of probabilities called </a:t>
            </a:r>
            <a:r>
              <a:rPr lang="en-IN" sz="2400" b="1" i="1" u="sng" dirty="0">
                <a:latin typeface="Arial" panose="020B0604020202020204" pitchFamily="34" charset="0"/>
                <a:cs typeface="Arial" panose="020B0604020202020204" pitchFamily="34" charset="0"/>
              </a:rPr>
              <a:t>Transitions probability</a:t>
            </a:r>
            <a:r>
              <a:rPr lang="en-IN" sz="24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a particular state a possible outcome or observation can be generated which is related to observation of probability distribution also called </a:t>
            </a:r>
            <a:r>
              <a:rPr lang="en-IN" sz="2400" b="1" i="1" u="sng" dirty="0">
                <a:latin typeface="Arial" panose="020B0604020202020204" pitchFamily="34" charset="0"/>
                <a:cs typeface="Arial" panose="020B0604020202020204" pitchFamily="34" charset="0"/>
              </a:rPr>
              <a:t>Emission probabilities</a:t>
            </a:r>
            <a:r>
              <a:rPr lang="en-IN" sz="2400" i="1" u="sng"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a:t>
            </a:r>
            <a:r>
              <a:rPr lang="en-IN" sz="2400" i="1" u="sng" dirty="0">
                <a:latin typeface="Arial" panose="020B0604020202020204" pitchFamily="34" charset="0"/>
                <a:cs typeface="Arial" panose="020B0604020202020204" pitchFamily="34" charset="0"/>
              </a:rPr>
              <a:t>sequence of emission probabilities </a:t>
            </a:r>
            <a:r>
              <a:rPr lang="en-IN" sz="2400" dirty="0">
                <a:latin typeface="Arial" panose="020B0604020202020204" pitchFamily="34" charset="0"/>
                <a:cs typeface="Arial" panose="020B0604020202020204" pitchFamily="34" charset="0"/>
              </a:rPr>
              <a:t>generated by an HMM gives some information about the sequence of states. </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44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F9111-F749-4209-9DCE-702B08221C63}"/>
              </a:ext>
            </a:extLst>
          </p:cNvPr>
          <p:cNvSpPr txBox="1"/>
          <p:nvPr/>
        </p:nvSpPr>
        <p:spPr>
          <a:xfrm>
            <a:off x="708585" y="679428"/>
            <a:ext cx="8620217" cy="523220"/>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DECODING PROBLEM OF HMM :-</a:t>
            </a:r>
          </a:p>
        </p:txBody>
      </p:sp>
      <p:sp>
        <p:nvSpPr>
          <p:cNvPr id="3" name="TextBox 2">
            <a:extLst>
              <a:ext uri="{FF2B5EF4-FFF2-40B4-BE49-F238E27FC236}">
                <a16:creationId xmlns:a16="http://schemas.microsoft.com/office/drawing/2014/main" id="{2789F237-F42A-4055-943F-FBE7319137EE}"/>
              </a:ext>
            </a:extLst>
          </p:cNvPr>
          <p:cNvSpPr txBox="1"/>
          <p:nvPr/>
        </p:nvSpPr>
        <p:spPr>
          <a:xfrm>
            <a:off x="1927602" y="1117103"/>
            <a:ext cx="9880847"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We are using decoding problem of HMM modelling which is as follow :</a:t>
            </a:r>
          </a:p>
        </p:txBody>
      </p:sp>
      <p:sp>
        <p:nvSpPr>
          <p:cNvPr id="4" name="TextBox 3">
            <a:extLst>
              <a:ext uri="{FF2B5EF4-FFF2-40B4-BE49-F238E27FC236}">
                <a16:creationId xmlns:a16="http://schemas.microsoft.com/office/drawing/2014/main" id="{7832C992-8474-495F-8DB5-17C9261E310A}"/>
              </a:ext>
            </a:extLst>
          </p:cNvPr>
          <p:cNvSpPr txBox="1"/>
          <p:nvPr/>
        </p:nvSpPr>
        <p:spPr>
          <a:xfrm>
            <a:off x="561587" y="1477071"/>
            <a:ext cx="11373924" cy="89255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decoding problem we want to find state sequence with most probability of observations</a:t>
            </a:r>
            <a:r>
              <a:rPr lang="en-IN" sz="2800" dirty="0">
                <a:latin typeface="Arial" panose="020B0604020202020204" pitchFamily="34" charset="0"/>
                <a:cs typeface="Arial" panose="020B0604020202020204" pitchFamily="34" charset="0"/>
              </a:rPr>
              <a:t>,  </a:t>
            </a:r>
          </a:p>
        </p:txBody>
      </p:sp>
      <p:pic>
        <p:nvPicPr>
          <p:cNvPr id="2058" name="Picture 10" descr="tex2html_wrap_inline2682">
            <a:extLst>
              <a:ext uri="{FF2B5EF4-FFF2-40B4-BE49-F238E27FC236}">
                <a16:creationId xmlns:a16="http://schemas.microsoft.com/office/drawing/2014/main" id="{6146541A-B654-44A2-9E70-5C3EEA72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616" y="2245804"/>
            <a:ext cx="2264408" cy="4438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1A5951-3A3E-406B-A597-17B7A174D9A3}"/>
              </a:ext>
            </a:extLst>
          </p:cNvPr>
          <p:cNvSpPr txBox="1"/>
          <p:nvPr/>
        </p:nvSpPr>
        <p:spPr>
          <a:xfrm>
            <a:off x="923275" y="2467745"/>
            <a:ext cx="2636669"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and a model,</a:t>
            </a:r>
          </a:p>
        </p:txBody>
      </p:sp>
      <p:pic>
        <p:nvPicPr>
          <p:cNvPr id="2060" name="Picture 12" descr="tex2html_wrap_inline2762">
            <a:extLst>
              <a:ext uri="{FF2B5EF4-FFF2-40B4-BE49-F238E27FC236}">
                <a16:creationId xmlns:a16="http://schemas.microsoft.com/office/drawing/2014/main" id="{A5E9278C-439B-4295-96A9-B001BAFF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741" y="2922370"/>
            <a:ext cx="1222158" cy="4883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89EF61-0C94-45AB-BA9E-ECEA13C36960}"/>
              </a:ext>
            </a:extLst>
          </p:cNvPr>
          <p:cNvSpPr txBox="1"/>
          <p:nvPr/>
        </p:nvSpPr>
        <p:spPr>
          <a:xfrm>
            <a:off x="781235" y="3289378"/>
            <a:ext cx="10934628"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The whole state sequence with the maximum probability is found,</a:t>
            </a:r>
          </a:p>
        </p:txBody>
      </p:sp>
      <p:pic>
        <p:nvPicPr>
          <p:cNvPr id="2064" name="Picture 16" descr="displaymath2770">
            <a:extLst>
              <a:ext uri="{FF2B5EF4-FFF2-40B4-BE49-F238E27FC236}">
                <a16:creationId xmlns:a16="http://schemas.microsoft.com/office/drawing/2014/main" id="{D1A641D2-9950-4D0E-9EB7-BCC27EA7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194" y="3947288"/>
            <a:ext cx="7261934" cy="5889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F3BED0-0BBB-49A8-BD66-D690BEACFA75}"/>
              </a:ext>
            </a:extLst>
          </p:cNvPr>
          <p:cNvSpPr txBox="1"/>
          <p:nvPr/>
        </p:nvSpPr>
        <p:spPr>
          <a:xfrm>
            <a:off x="605526" y="4679806"/>
            <a:ext cx="765418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We observe the following recursive relationship, </a:t>
            </a:r>
          </a:p>
        </p:txBody>
      </p:sp>
      <p:pic>
        <p:nvPicPr>
          <p:cNvPr id="2066" name="Picture 18" descr="equation322">
            <a:extLst>
              <a:ext uri="{FF2B5EF4-FFF2-40B4-BE49-F238E27FC236}">
                <a16:creationId xmlns:a16="http://schemas.microsoft.com/office/drawing/2014/main" id="{925955D6-F66D-41F4-9A39-C64BFA344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9644" y="5285026"/>
            <a:ext cx="8521416" cy="588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AA4548-020A-4D62-BBDA-ACE743B1DCF3}"/>
              </a:ext>
            </a:extLst>
          </p:cNvPr>
          <p:cNvSpPr txBox="1"/>
          <p:nvPr/>
        </p:nvSpPr>
        <p:spPr>
          <a:xfrm>
            <a:off x="10907697" y="6400799"/>
            <a:ext cx="1121546" cy="369332"/>
          </a:xfrm>
          <a:prstGeom prst="rect">
            <a:avLst/>
          </a:prstGeom>
          <a:noFill/>
        </p:spPr>
        <p:txBody>
          <a:bodyPr wrap="square" rtlCol="0">
            <a:spAutoFit/>
          </a:bodyPr>
          <a:lstStyle/>
          <a:p>
            <a:r>
              <a:rPr lang="en-IN" dirty="0"/>
              <a:t>CONTD.</a:t>
            </a:r>
          </a:p>
        </p:txBody>
      </p:sp>
    </p:spTree>
    <p:extLst>
      <p:ext uri="{BB962C8B-B14F-4D97-AF65-F5344CB8AC3E}">
        <p14:creationId xmlns:p14="http://schemas.microsoft.com/office/powerpoint/2010/main" val="115720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8680A-EFB7-46E6-B26C-36F8B0513F78}"/>
              </a:ext>
            </a:extLst>
          </p:cNvPr>
          <p:cNvSpPr txBox="1"/>
          <p:nvPr/>
        </p:nvSpPr>
        <p:spPr>
          <a:xfrm>
            <a:off x="818223" y="2137243"/>
            <a:ext cx="8558074"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So we find the state sequence with highest probability from,</a:t>
            </a:r>
          </a:p>
        </p:txBody>
      </p:sp>
      <p:pic>
        <p:nvPicPr>
          <p:cNvPr id="1026" name="Picture 2" descr="tex2html_wrap_inline2780">
            <a:extLst>
              <a:ext uri="{FF2B5EF4-FFF2-40B4-BE49-F238E27FC236}">
                <a16:creationId xmlns:a16="http://schemas.microsoft.com/office/drawing/2014/main" id="{B8A9E5CC-0D64-4A50-9AED-FDD99553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433" y="2861108"/>
            <a:ext cx="1427132" cy="525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9B7C3E-7804-4F5E-9AB2-122036D33C06}"/>
              </a:ext>
            </a:extLst>
          </p:cNvPr>
          <p:cNvSpPr txBox="1"/>
          <p:nvPr/>
        </p:nvSpPr>
        <p:spPr>
          <a:xfrm>
            <a:off x="818223" y="3462506"/>
            <a:ext cx="11212498"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Using recursion in eq. 1.8, finally the </a:t>
            </a:r>
            <a:r>
              <a:rPr lang="en-IN" sz="2400" b="1" i="1" dirty="0">
                <a:latin typeface="Arial" panose="020B0604020202020204" pitchFamily="34" charset="0"/>
                <a:cs typeface="Arial" panose="020B0604020202020204" pitchFamily="34" charset="0"/>
              </a:rPr>
              <a:t>j*</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found.</a:t>
            </a:r>
            <a:endParaRPr lang="en-IN" sz="2400" b="1" dirty="0">
              <a:latin typeface="Arial" panose="020B0604020202020204" pitchFamily="34" charset="0"/>
              <a:cs typeface="Arial" panose="020B0604020202020204" pitchFamily="34" charset="0"/>
            </a:endParaRPr>
          </a:p>
        </p:txBody>
      </p:sp>
      <p:pic>
        <p:nvPicPr>
          <p:cNvPr id="1030" name="Picture 6" descr="displaymath2784">
            <a:extLst>
              <a:ext uri="{FF2B5EF4-FFF2-40B4-BE49-F238E27FC236}">
                <a16:creationId xmlns:a16="http://schemas.microsoft.com/office/drawing/2014/main" id="{4A4489EF-4FCF-4E2E-A0CF-472B49FA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5" y="4196567"/>
            <a:ext cx="6116714" cy="50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11C64-1295-4C0F-9FE9-8F2E5F283B10}"/>
              </a:ext>
            </a:extLst>
          </p:cNvPr>
          <p:cNvSpPr txBox="1"/>
          <p:nvPr/>
        </p:nvSpPr>
        <p:spPr>
          <a:xfrm>
            <a:off x="818223" y="4870811"/>
            <a:ext cx="11212498"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This whole algorithm can be interpreted as a search in a graph whose nodes are formed by the states of the HMM in each of the time instant </a:t>
            </a:r>
            <a:r>
              <a:rPr lang="en-IN" sz="2400" b="1" i="1" dirty="0">
                <a:latin typeface="Arial" panose="020B0604020202020204" pitchFamily="34" charset="0"/>
                <a:cs typeface="Arial" panose="020B0604020202020204" pitchFamily="34" charset="0"/>
              </a:rPr>
              <a:t>t</a:t>
            </a:r>
            <a:r>
              <a:rPr lang="en-IN" sz="2400" b="1" dirty="0">
                <a:latin typeface="Arial" panose="020B0604020202020204" pitchFamily="34" charset="0"/>
                <a:cs typeface="Arial" panose="020B0604020202020204" pitchFamily="34" charset="0"/>
              </a:rPr>
              <a:t> (1&lt;t&lt;T).</a:t>
            </a:r>
          </a:p>
        </p:txBody>
      </p:sp>
      <p:sp>
        <p:nvSpPr>
          <p:cNvPr id="6" name="TextBox 5">
            <a:extLst>
              <a:ext uri="{FF2B5EF4-FFF2-40B4-BE49-F238E27FC236}">
                <a16:creationId xmlns:a16="http://schemas.microsoft.com/office/drawing/2014/main" id="{6F50A0FC-2EE9-411F-9400-C8FFEBC69F1B}"/>
              </a:ext>
            </a:extLst>
          </p:cNvPr>
          <p:cNvSpPr txBox="1"/>
          <p:nvPr/>
        </p:nvSpPr>
        <p:spPr>
          <a:xfrm>
            <a:off x="818223" y="759254"/>
            <a:ext cx="199747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where,</a:t>
            </a:r>
          </a:p>
        </p:txBody>
      </p:sp>
      <p:pic>
        <p:nvPicPr>
          <p:cNvPr id="7" name="Picture 2" descr="displaymath2778">
            <a:extLst>
              <a:ext uri="{FF2B5EF4-FFF2-40B4-BE49-F238E27FC236}">
                <a16:creationId xmlns:a16="http://schemas.microsoft.com/office/drawing/2014/main" id="{B1AD0EE7-7909-43AE-9506-6BC2C5CD7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974" y="1402987"/>
            <a:ext cx="5896844" cy="46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9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0DD11-9050-47A5-B5D0-2BE830084396}"/>
              </a:ext>
            </a:extLst>
          </p:cNvPr>
          <p:cNvSpPr txBox="1"/>
          <p:nvPr/>
        </p:nvSpPr>
        <p:spPr>
          <a:xfrm>
            <a:off x="798990" y="654975"/>
            <a:ext cx="5370990" cy="584775"/>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DATASET </a:t>
            </a:r>
            <a:r>
              <a:rPr lang="en-IN" sz="3200" b="1" dirty="0">
                <a:latin typeface="Arial Rounded MT Bold" panose="020F0704030504030204" pitchFamily="34" charset="0"/>
                <a:cs typeface="Arial" panose="020B0604020202020204" pitchFamily="34" charset="0"/>
              </a:rPr>
              <a:t>INFORMATION</a:t>
            </a:r>
            <a:r>
              <a:rPr lang="en-IN" sz="2800" b="1" dirty="0">
                <a:latin typeface="Arial Rounded MT Bold" panose="020F070403050403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1831BD1D-254F-4D1E-B496-F58E9079DDDD}"/>
              </a:ext>
            </a:extLst>
          </p:cNvPr>
          <p:cNvSpPr txBox="1"/>
          <p:nvPr/>
        </p:nvSpPr>
        <p:spPr>
          <a:xfrm>
            <a:off x="798990" y="5724074"/>
            <a:ext cx="9420684" cy="369332"/>
          </a:xfrm>
          <a:prstGeom prst="rect">
            <a:avLst/>
          </a:prstGeom>
          <a:noFill/>
        </p:spPr>
        <p:txBody>
          <a:bodyPr wrap="square" rtlCol="0">
            <a:spAutoFit/>
          </a:bodyPr>
          <a:lstStyle/>
          <a:p>
            <a:r>
              <a:rPr lang="en-IN" i="1" dirty="0">
                <a:latin typeface="Arial" panose="020B0604020202020204" pitchFamily="34" charset="0"/>
                <a:cs typeface="Arial" panose="020B0604020202020204" pitchFamily="34" charset="0"/>
              </a:rPr>
              <a:t> link for dataset :-</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https://archive.ics.uci.edu/ml/machine-learning-databases/00362/</a:t>
            </a:r>
          </a:p>
        </p:txBody>
      </p:sp>
      <p:sp>
        <p:nvSpPr>
          <p:cNvPr id="6" name="TextBox 5">
            <a:extLst>
              <a:ext uri="{FF2B5EF4-FFF2-40B4-BE49-F238E27FC236}">
                <a16:creationId xmlns:a16="http://schemas.microsoft.com/office/drawing/2014/main" id="{9C868050-6093-434A-8ACE-484E98EA5C79}"/>
              </a:ext>
            </a:extLst>
          </p:cNvPr>
          <p:cNvSpPr txBox="1"/>
          <p:nvPr/>
        </p:nvSpPr>
        <p:spPr>
          <a:xfrm>
            <a:off x="625874" y="1236679"/>
            <a:ext cx="10901779"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i="1" u="sng" dirty="0">
                <a:latin typeface="Arial" panose="020B0604020202020204" pitchFamily="34" charset="0"/>
                <a:cs typeface="Arial" panose="020B0604020202020204" pitchFamily="34" charset="0"/>
              </a:rPr>
              <a:t>Time series data generated from 8 MOX gas-sensors </a:t>
            </a:r>
            <a:r>
              <a:rPr lang="en-IN" sz="2400" dirty="0">
                <a:latin typeface="Arial" panose="020B0604020202020204" pitchFamily="34" charset="0"/>
                <a:cs typeface="Arial" panose="020B0604020202020204" pitchFamily="34" charset="0"/>
              </a:rPr>
              <a:t>were used for sensor anomaly detection modelling.</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dataset has recordings of </a:t>
            </a:r>
            <a:r>
              <a:rPr lang="en-IN" sz="2400" i="1" u="sng" dirty="0">
                <a:latin typeface="Arial" panose="020B0604020202020204" pitchFamily="34" charset="0"/>
                <a:cs typeface="Arial" panose="020B0604020202020204" pitchFamily="34" charset="0"/>
              </a:rPr>
              <a:t>8 gas sensors , a temperature sensor , a   humidity sensor in array with respect to time</a:t>
            </a:r>
            <a:r>
              <a:rPr lang="en-IN" sz="2400"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93834D37-7210-4075-B6B8-9881EC1664B3}"/>
              </a:ext>
            </a:extLst>
          </p:cNvPr>
          <p:cNvSpPr txBox="1"/>
          <p:nvPr/>
        </p:nvSpPr>
        <p:spPr>
          <a:xfrm>
            <a:off x="625874" y="3234155"/>
            <a:ext cx="10697591" cy="2431435"/>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   Attributes :-</a:t>
            </a: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This data-set have 11 attributes of which sensor data is in </a:t>
            </a:r>
            <a:r>
              <a:rPr lang="en-IN" sz="2400" i="1" u="sng" dirty="0">
                <a:latin typeface="Arial" panose="020B0604020202020204" pitchFamily="34" charset="0"/>
                <a:cs typeface="Arial" panose="020B0604020202020204" pitchFamily="34" charset="0"/>
              </a:rPr>
              <a:t>3-10 (total 8 chemical sensors) attributes.</a:t>
            </a:r>
            <a:r>
              <a:rPr lang="en-IN" sz="2400" dirty="0">
                <a:latin typeface="Arial" panose="020B0604020202020204" pitchFamily="34" charset="0"/>
                <a:cs typeface="Arial" panose="020B0604020202020204" pitchFamily="34" charset="0"/>
              </a:rPr>
              <a:t> </a:t>
            </a:r>
          </a:p>
          <a:p>
            <a:pPr marL="342900" indent="-342900">
              <a:buFont typeface="Wingdings" panose="05000000000000000000" pitchFamily="2" charset="2"/>
              <a:buChar char="Ø"/>
            </a:pPr>
            <a:endParaRPr lang="en-IN"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Data is in </a:t>
            </a:r>
            <a:r>
              <a:rPr lang="en-IN" sz="2400" i="1" u="sng" dirty="0">
                <a:latin typeface="Arial" panose="020B0604020202020204" pitchFamily="34" charset="0"/>
                <a:cs typeface="Arial" panose="020B0604020202020204" pitchFamily="34" charset="0"/>
              </a:rPr>
              <a:t>time series and down-sampled to 10 instances per second </a:t>
            </a:r>
            <a:r>
              <a:rPr lang="en-IN" sz="2400" dirty="0">
                <a:latin typeface="Arial" panose="020B0604020202020204" pitchFamily="34" charset="0"/>
                <a:cs typeface="Arial" panose="020B0604020202020204" pitchFamily="34" charset="0"/>
              </a:rPr>
              <a:t>for 300 seconds i.e. a total of ~2970 instances.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0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AA31C-D9FC-420F-B207-BDB00A8D6A21}"/>
              </a:ext>
            </a:extLst>
          </p:cNvPr>
          <p:cNvSpPr txBox="1"/>
          <p:nvPr/>
        </p:nvSpPr>
        <p:spPr>
          <a:xfrm>
            <a:off x="651029" y="604244"/>
            <a:ext cx="3595456" cy="954107"/>
          </a:xfrm>
          <a:prstGeom prst="rect">
            <a:avLst/>
          </a:prstGeom>
          <a:noFill/>
        </p:spPr>
        <p:txBody>
          <a:bodyPr wrap="square" rtlCol="0">
            <a:spAutoFit/>
          </a:bodyPr>
          <a:lstStyle/>
          <a:p>
            <a:r>
              <a:rPr lang="en-IN" sz="2800" b="1" dirty="0">
                <a:latin typeface="Arial Rounded MT Bold" panose="020F0704030504030204" pitchFamily="34" charset="0"/>
                <a:cs typeface="Arial" panose="020B0604020202020204" pitchFamily="34" charset="0"/>
              </a:rPr>
              <a:t>IMPLEMENTATION:-</a:t>
            </a:r>
          </a:p>
        </p:txBody>
      </p:sp>
      <p:sp>
        <p:nvSpPr>
          <p:cNvPr id="3" name="TextBox 2">
            <a:extLst>
              <a:ext uri="{FF2B5EF4-FFF2-40B4-BE49-F238E27FC236}">
                <a16:creationId xmlns:a16="http://schemas.microsoft.com/office/drawing/2014/main" id="{8340B4B5-980E-4CB3-84C6-22961A8C95E3}"/>
              </a:ext>
            </a:extLst>
          </p:cNvPr>
          <p:cNvSpPr txBox="1"/>
          <p:nvPr/>
        </p:nvSpPr>
        <p:spPr>
          <a:xfrm>
            <a:off x="727969" y="1127464"/>
            <a:ext cx="10813002" cy="5386090"/>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                      Sequential steps followed in the implementation is as follows: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First of all, </a:t>
            </a:r>
            <a:r>
              <a:rPr lang="en-IN" sz="2400" i="1" u="sng" dirty="0">
                <a:latin typeface="Arial" panose="020B0604020202020204" pitchFamily="34" charset="0"/>
                <a:cs typeface="Arial" panose="020B0604020202020204" pitchFamily="34" charset="0"/>
              </a:rPr>
              <a:t>manipulation of dataset values</a:t>
            </a:r>
            <a:r>
              <a:rPr lang="en-IN" sz="2400" dirty="0">
                <a:latin typeface="Arial" panose="020B0604020202020204" pitchFamily="34" charset="0"/>
                <a:cs typeface="Arial" panose="020B0604020202020204" pitchFamily="34" charset="0"/>
              </a:rPr>
              <a:t> was done so as to make them workable i.e. from csv file to lists etc. Data belonging to each sensor was put in ‘Lists’ for both base(training) data and testing data.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Time-Series data from each sensor was assigned </a:t>
            </a:r>
            <a:r>
              <a:rPr lang="en-IN" sz="2400" i="1" u="sng" dirty="0">
                <a:latin typeface="Arial" panose="020B0604020202020204" pitchFamily="34" charset="0"/>
                <a:cs typeface="Arial" panose="020B0604020202020204" pitchFamily="34" charset="0"/>
              </a:rPr>
              <a:t>sequentially to a fixed no. of vertical blocks based on its absolute value distribution</a:t>
            </a:r>
            <a:r>
              <a:rPr lang="en-IN" sz="2400" dirty="0">
                <a:latin typeface="Arial" panose="020B0604020202020204" pitchFamily="34" charset="0"/>
                <a:cs typeface="Arial" panose="020B0604020202020204" pitchFamily="34" charset="0"/>
              </a:rPr>
              <a:t>.</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Each </a:t>
            </a:r>
            <a:r>
              <a:rPr lang="en-IN" sz="2400" i="1" u="sng" dirty="0">
                <a:latin typeface="Arial" panose="020B0604020202020204" pitchFamily="34" charset="0"/>
                <a:cs typeface="Arial" panose="020B0604020202020204" pitchFamily="34" charset="0"/>
              </a:rPr>
              <a:t>instance</a:t>
            </a:r>
            <a:r>
              <a:rPr lang="en-IN" sz="2400" dirty="0">
                <a:latin typeface="Arial" panose="020B0604020202020204" pitchFamily="34" charset="0"/>
                <a:cs typeface="Arial" panose="020B0604020202020204" pitchFamily="34" charset="0"/>
              </a:rPr>
              <a:t> of the dataset was considered as </a:t>
            </a:r>
            <a:r>
              <a:rPr lang="en-IN" sz="2400" i="1" u="sng" dirty="0">
                <a:latin typeface="Arial" panose="020B0604020202020204" pitchFamily="34" charset="0"/>
                <a:cs typeface="Arial" panose="020B0604020202020204" pitchFamily="34" charset="0"/>
              </a:rPr>
              <a:t>an observation</a:t>
            </a:r>
            <a:r>
              <a:rPr lang="en-IN" sz="2400" dirty="0">
                <a:latin typeface="Arial" panose="020B0604020202020204" pitchFamily="34" charset="0"/>
                <a:cs typeface="Arial" panose="020B0604020202020204" pitchFamily="34" charset="0"/>
              </a:rPr>
              <a:t>, continuous sets of </a:t>
            </a:r>
            <a:r>
              <a:rPr lang="en-IN" sz="2400" i="1" u="sng" dirty="0">
                <a:latin typeface="Arial" panose="020B0604020202020204" pitchFamily="34" charset="0"/>
                <a:cs typeface="Arial" panose="020B0604020202020204" pitchFamily="34" charset="0"/>
              </a:rPr>
              <a:t>these observations were used to calculate the probability of hidden/underlying anomalous sequences</a:t>
            </a:r>
            <a:r>
              <a:rPr lang="en-IN" sz="2400" dirty="0">
                <a:latin typeface="Arial" panose="020B0604020202020204" pitchFamily="34" charset="0"/>
                <a:cs typeface="Arial" panose="020B0604020202020204" pitchFamily="34" charset="0"/>
              </a:rPr>
              <a:t> using Hidden-Markov model.</a:t>
            </a:r>
          </a:p>
          <a:p>
            <a:pPr lvl="0" fontAlgn="base"/>
            <a:r>
              <a:rPr lang="en-IN"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12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BE4EAE-DE1A-4F86-BAB8-C209C3700F6A}"/>
              </a:ext>
            </a:extLst>
          </p:cNvPr>
          <p:cNvSpPr txBox="1"/>
          <p:nvPr/>
        </p:nvSpPr>
        <p:spPr>
          <a:xfrm>
            <a:off x="1016429" y="1905506"/>
            <a:ext cx="10771572" cy="3323987"/>
          </a:xfrm>
          <a:prstGeom prst="rect">
            <a:avLst/>
          </a:prstGeom>
          <a:noFill/>
        </p:spPr>
        <p:txBody>
          <a:bodyPr wrap="square" rtlCol="0">
            <a:spAutoFit/>
          </a:bodyPr>
          <a:lstStyle/>
          <a:p>
            <a:endParaRPr lang="en-US" dirty="0"/>
          </a:p>
          <a:p>
            <a:pPr marL="342900" indent="-342900">
              <a:buFont typeface="Wingdings" panose="05000000000000000000" pitchFamily="2" charset="2"/>
              <a:buChar char="Ø"/>
            </a:pPr>
            <a:r>
              <a:rPr lang="en-US" sz="2400" i="1" u="sng" dirty="0">
                <a:latin typeface="Arial" panose="020B0604020202020204" pitchFamily="34" charset="0"/>
                <a:cs typeface="Arial" panose="020B0604020202020204" pitchFamily="34" charset="0"/>
              </a:rPr>
              <a:t>Deviations in no. of blocks b/w base data &amp; test data results in the probability of anomaly of the maximum deviation sensor </a:t>
            </a:r>
            <a:r>
              <a:rPr lang="en-US" sz="2400" dirty="0">
                <a:latin typeface="Arial" panose="020B0604020202020204" pitchFamily="34" charset="0"/>
                <a:cs typeface="Arial" panose="020B0604020202020204" pitchFamily="34" charset="0"/>
              </a:rPr>
              <a:t>for each observation to form Emission Matrix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For a given no. of </a:t>
            </a:r>
            <a:r>
              <a:rPr lang="en-IN" sz="2400" i="1" u="sng" dirty="0">
                <a:latin typeface="Arial" panose="020B0604020202020204" pitchFamily="34" charset="0"/>
                <a:cs typeface="Arial" panose="020B0604020202020204" pitchFamily="34" charset="0"/>
              </a:rPr>
              <a:t>continuous such deviations, each such sensor was categorized as anomalous unless maximum deviation sensor changes</a:t>
            </a:r>
            <a:r>
              <a:rPr lang="en-IN" sz="2400" dirty="0">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 </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798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1691</TotalTime>
  <Words>1001</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Calibri</vt:lpstr>
      <vt:lpstr>Dubai Medium</vt:lpstr>
      <vt:lpstr>Eras Bold ITC</vt:lpstr>
      <vt:lpstr>Garamond</vt:lpstr>
      <vt:lpstr>Wingdings</vt:lpstr>
      <vt:lpstr>Organic</vt:lpstr>
      <vt:lpstr>FINAL REPORT :- DIH SUMMER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DIH SUMMER PROJECT</dc:title>
  <dc:creator>Rahul Meena</dc:creator>
  <cp:lastModifiedBy>SHIKHAR GUPTA</cp:lastModifiedBy>
  <cp:revision>52</cp:revision>
  <dcterms:created xsi:type="dcterms:W3CDTF">2018-09-25T14:48:58Z</dcterms:created>
  <dcterms:modified xsi:type="dcterms:W3CDTF">2018-09-29T03:49:31Z</dcterms:modified>
</cp:coreProperties>
</file>