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notesMasterIdLst>
    <p:notesMasterId r:id="rId15"/>
  </p:notesMasterIdLst>
  <p:sldIdLst>
    <p:sldId id="256" r:id="rId2"/>
    <p:sldId id="257" r:id="rId3"/>
    <p:sldId id="258" r:id="rId4"/>
    <p:sldId id="259" r:id="rId5"/>
    <p:sldId id="260" r:id="rId6"/>
    <p:sldId id="261" r:id="rId7"/>
    <p:sldId id="262" r:id="rId8"/>
    <p:sldId id="268" r:id="rId9"/>
    <p:sldId id="267"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ul Meena" initials="RM" lastIdx="1" clrIdx="0">
    <p:extLst>
      <p:ext uri="{19B8F6BF-5375-455C-9EA6-DF929625EA0E}">
        <p15:presenceInfo xmlns:p15="http://schemas.microsoft.com/office/powerpoint/2012/main" userId="f23b364cf0c58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10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A1F06-CA4B-4C18-B734-DBFE46D5C5FB}" type="datetimeFigureOut">
              <a:rPr lang="en-IN" smtClean="0"/>
              <a:t>27-09-2018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471B3-2E59-47FD-8531-F3AA964E0AEA}" type="slidenum">
              <a:rPr lang="en-IN" smtClean="0"/>
              <a:t>‹#›</a:t>
            </a:fld>
            <a:endParaRPr lang="en-IN"/>
          </a:p>
        </p:txBody>
      </p:sp>
    </p:spTree>
    <p:extLst>
      <p:ext uri="{BB962C8B-B14F-4D97-AF65-F5344CB8AC3E}">
        <p14:creationId xmlns:p14="http://schemas.microsoft.com/office/powerpoint/2010/main" val="276374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9/27/2018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106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9/27/2018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12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9/27/2018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399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9/27/2018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2270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9/27/2018</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3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9/27/2018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34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9/27/2018</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342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9/27/2018</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926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9/27/2018</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414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9/27/2018</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103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9/27/2018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447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9/27/2018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8366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7.xml"/><Relationship Id="rId5" Type="http://schemas.openxmlformats.org/officeDocument/2006/relationships/image" Target="../media/image5.gif"/><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61BA-1161-484B-BF85-B2C4374DE78E}"/>
              </a:ext>
            </a:extLst>
          </p:cNvPr>
          <p:cNvSpPr>
            <a:spLocks noGrp="1"/>
          </p:cNvSpPr>
          <p:nvPr>
            <p:ph type="ctrTitle" idx="4294967295"/>
          </p:nvPr>
        </p:nvSpPr>
        <p:spPr>
          <a:xfrm>
            <a:off x="2036331" y="0"/>
            <a:ext cx="8637587" cy="636588"/>
          </a:xfrm>
        </p:spPr>
        <p:txBody>
          <a:bodyPr>
            <a:normAutofit/>
          </a:bodyPr>
          <a:lstStyle/>
          <a:p>
            <a:r>
              <a:rPr lang="en-IN" sz="3200" b="1" u="sng" dirty="0">
                <a:latin typeface="Arial" panose="020B0604020202020204" pitchFamily="34" charset="0"/>
                <a:cs typeface="Arial" panose="020B0604020202020204" pitchFamily="34" charset="0"/>
              </a:rPr>
              <a:t>Final REPORT :- DIH SUMMER PROJECT</a:t>
            </a:r>
          </a:p>
        </p:txBody>
      </p:sp>
      <p:sp>
        <p:nvSpPr>
          <p:cNvPr id="4" name="TextBox 3">
            <a:extLst>
              <a:ext uri="{FF2B5EF4-FFF2-40B4-BE49-F238E27FC236}">
                <a16:creationId xmlns:a16="http://schemas.microsoft.com/office/drawing/2014/main" id="{A4BB186E-142E-4004-A330-07205DC37724}"/>
              </a:ext>
            </a:extLst>
          </p:cNvPr>
          <p:cNvSpPr txBox="1"/>
          <p:nvPr/>
        </p:nvSpPr>
        <p:spPr>
          <a:xfrm>
            <a:off x="1130615" y="1614676"/>
            <a:ext cx="10449017" cy="1077218"/>
          </a:xfrm>
          <a:prstGeom prst="rect">
            <a:avLst/>
          </a:prstGeom>
          <a:noFill/>
        </p:spPr>
        <p:txBody>
          <a:bodyPr wrap="square" rtlCol="0">
            <a:spAutoFit/>
          </a:bodyPr>
          <a:lstStyle/>
          <a:p>
            <a:pPr algn="ctr"/>
            <a:r>
              <a:rPr lang="en-IN" sz="3200" dirty="0">
                <a:latin typeface="Arial" panose="020B0604020202020204" pitchFamily="34" charset="0"/>
                <a:cs typeface="Arial" panose="020B0604020202020204" pitchFamily="34" charset="0"/>
              </a:rPr>
              <a:t>TITLE :- PROBABILISTIC BASED ANOMALY DETECTION TECNIQUES FOR REAL TIME SYSTEMS</a:t>
            </a:r>
          </a:p>
        </p:txBody>
      </p:sp>
      <p:sp>
        <p:nvSpPr>
          <p:cNvPr id="5" name="TextBox 4">
            <a:extLst>
              <a:ext uri="{FF2B5EF4-FFF2-40B4-BE49-F238E27FC236}">
                <a16:creationId xmlns:a16="http://schemas.microsoft.com/office/drawing/2014/main" id="{5B679EC3-88B0-4069-8C43-34DE877242A6}"/>
              </a:ext>
            </a:extLst>
          </p:cNvPr>
          <p:cNvSpPr txBox="1"/>
          <p:nvPr/>
        </p:nvSpPr>
        <p:spPr>
          <a:xfrm>
            <a:off x="216025" y="4166107"/>
            <a:ext cx="5879975" cy="1938992"/>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Prepared by:- </a:t>
            </a:r>
          </a:p>
          <a:p>
            <a:r>
              <a:rPr lang="en-IN" sz="2400" dirty="0">
                <a:latin typeface="Arial" panose="020B0604020202020204" pitchFamily="34" charset="0"/>
                <a:cs typeface="Arial" panose="020B0604020202020204" pitchFamily="34" charset="0"/>
              </a:rPr>
              <a:t>                    Shikhar Gupta(15035040)</a:t>
            </a:r>
          </a:p>
          <a:p>
            <a:r>
              <a:rPr lang="en-IN" sz="2400" dirty="0">
                <a:latin typeface="Arial" panose="020B0604020202020204" pitchFamily="34" charset="0"/>
                <a:cs typeface="Arial" panose="020B0604020202020204" pitchFamily="34" charset="0"/>
              </a:rPr>
              <a:t>                            [Ceramic Engineering]</a:t>
            </a:r>
          </a:p>
          <a:p>
            <a:r>
              <a:rPr lang="en-IN" sz="2400" dirty="0">
                <a:latin typeface="Arial" panose="020B0604020202020204" pitchFamily="34" charset="0"/>
                <a:cs typeface="Arial" panose="020B0604020202020204" pitchFamily="34" charset="0"/>
              </a:rPr>
              <a:t>                    Rahul Meena  (16084012)</a:t>
            </a:r>
          </a:p>
          <a:p>
            <a:r>
              <a:rPr lang="en-IN" sz="2400" dirty="0">
                <a:latin typeface="Arial" panose="020B0604020202020204" pitchFamily="34" charset="0"/>
                <a:cs typeface="Arial" panose="020B0604020202020204" pitchFamily="34" charset="0"/>
              </a:rPr>
              <a:t>                            [Electrical Engineering</a:t>
            </a:r>
            <a:r>
              <a:rPr lang="en-IN" sz="2000"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C15FA2-A1DF-459D-9873-15ACDD9D6BBD}"/>
              </a:ext>
            </a:extLst>
          </p:cNvPr>
          <p:cNvSpPr txBox="1"/>
          <p:nvPr/>
        </p:nvSpPr>
        <p:spPr>
          <a:xfrm>
            <a:off x="6096000" y="4166107"/>
            <a:ext cx="5879975" cy="1200329"/>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Supervised By :-</a:t>
            </a:r>
          </a:p>
          <a:p>
            <a:r>
              <a:rPr lang="en-IN" sz="2400" dirty="0">
                <a:latin typeface="Arial" panose="020B0604020202020204" pitchFamily="34" charset="0"/>
                <a:cs typeface="Arial" panose="020B0604020202020204" pitchFamily="34" charset="0"/>
              </a:rPr>
              <a:t>                         Dr. Hari Prabhat Gupta</a:t>
            </a:r>
          </a:p>
          <a:p>
            <a:r>
              <a:rPr lang="en-IN" sz="2400" dirty="0">
                <a:latin typeface="Arial" panose="020B0604020202020204" pitchFamily="34" charset="0"/>
                <a:cs typeface="Arial" panose="020B0604020202020204" pitchFamily="34" charset="0"/>
              </a:rPr>
              <a:t>                    (Dept. of Computer Science)</a:t>
            </a:r>
          </a:p>
        </p:txBody>
      </p:sp>
    </p:spTree>
    <p:extLst>
      <p:ext uri="{BB962C8B-B14F-4D97-AF65-F5344CB8AC3E}">
        <p14:creationId xmlns:p14="http://schemas.microsoft.com/office/powerpoint/2010/main" val="184033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74875B-BC55-4A1A-9A83-55B66A01464D}"/>
              </a:ext>
            </a:extLst>
          </p:cNvPr>
          <p:cNvSpPr txBox="1"/>
          <p:nvPr/>
        </p:nvSpPr>
        <p:spPr>
          <a:xfrm>
            <a:off x="594803" y="142043"/>
            <a:ext cx="5140171"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OUTPUT VISUALISATION :-</a:t>
            </a:r>
          </a:p>
        </p:txBody>
      </p:sp>
      <p:pic>
        <p:nvPicPr>
          <p:cNvPr id="12" name="Picture 11">
            <a:extLst>
              <a:ext uri="{FF2B5EF4-FFF2-40B4-BE49-F238E27FC236}">
                <a16:creationId xmlns:a16="http://schemas.microsoft.com/office/drawing/2014/main" id="{0E3E455B-C18D-4423-AEAB-8C1C2036A8F3}"/>
              </a:ext>
            </a:extLst>
          </p:cNvPr>
          <p:cNvPicPr>
            <a:picLocks noChangeAspect="1"/>
          </p:cNvPicPr>
          <p:nvPr/>
        </p:nvPicPr>
        <p:blipFill>
          <a:blip r:embed="rId2"/>
          <a:stretch>
            <a:fillRect/>
          </a:stretch>
        </p:blipFill>
        <p:spPr>
          <a:xfrm>
            <a:off x="744374" y="888181"/>
            <a:ext cx="4990600" cy="2491526"/>
          </a:xfrm>
          <a:prstGeom prst="rect">
            <a:avLst/>
          </a:prstGeom>
        </p:spPr>
      </p:pic>
      <p:pic>
        <p:nvPicPr>
          <p:cNvPr id="14" name="Picture 13">
            <a:extLst>
              <a:ext uri="{FF2B5EF4-FFF2-40B4-BE49-F238E27FC236}">
                <a16:creationId xmlns:a16="http://schemas.microsoft.com/office/drawing/2014/main" id="{6474DFED-51AC-415B-8B07-2367764E2491}"/>
              </a:ext>
            </a:extLst>
          </p:cNvPr>
          <p:cNvPicPr>
            <a:picLocks noChangeAspect="1"/>
          </p:cNvPicPr>
          <p:nvPr/>
        </p:nvPicPr>
        <p:blipFill>
          <a:blip r:embed="rId3"/>
          <a:stretch>
            <a:fillRect/>
          </a:stretch>
        </p:blipFill>
        <p:spPr>
          <a:xfrm>
            <a:off x="744374" y="3852378"/>
            <a:ext cx="4990600" cy="2491526"/>
          </a:xfrm>
          <a:prstGeom prst="rect">
            <a:avLst/>
          </a:prstGeom>
        </p:spPr>
      </p:pic>
      <p:pic>
        <p:nvPicPr>
          <p:cNvPr id="16" name="Picture 15">
            <a:extLst>
              <a:ext uri="{FF2B5EF4-FFF2-40B4-BE49-F238E27FC236}">
                <a16:creationId xmlns:a16="http://schemas.microsoft.com/office/drawing/2014/main" id="{6D99AB78-0876-41B2-B09F-C0D9C6693C0F}"/>
              </a:ext>
            </a:extLst>
          </p:cNvPr>
          <p:cNvPicPr>
            <a:picLocks noChangeAspect="1"/>
          </p:cNvPicPr>
          <p:nvPr/>
        </p:nvPicPr>
        <p:blipFill>
          <a:blip r:embed="rId4"/>
          <a:stretch>
            <a:fillRect/>
          </a:stretch>
        </p:blipFill>
        <p:spPr>
          <a:xfrm>
            <a:off x="6641582" y="888181"/>
            <a:ext cx="4990600" cy="2495884"/>
          </a:xfrm>
          <a:prstGeom prst="rect">
            <a:avLst/>
          </a:prstGeom>
        </p:spPr>
      </p:pic>
      <p:pic>
        <p:nvPicPr>
          <p:cNvPr id="18" name="Picture 17">
            <a:extLst>
              <a:ext uri="{FF2B5EF4-FFF2-40B4-BE49-F238E27FC236}">
                <a16:creationId xmlns:a16="http://schemas.microsoft.com/office/drawing/2014/main" id="{08A9ED8C-46E2-4B2C-B747-DEFE923F2A87}"/>
              </a:ext>
            </a:extLst>
          </p:cNvPr>
          <p:cNvPicPr>
            <a:picLocks noChangeAspect="1"/>
          </p:cNvPicPr>
          <p:nvPr/>
        </p:nvPicPr>
        <p:blipFill>
          <a:blip r:embed="rId5"/>
          <a:stretch>
            <a:fillRect/>
          </a:stretch>
        </p:blipFill>
        <p:spPr>
          <a:xfrm>
            <a:off x="6641582" y="3852378"/>
            <a:ext cx="4990600" cy="2495884"/>
          </a:xfrm>
          <a:prstGeom prst="rect">
            <a:avLst/>
          </a:prstGeom>
        </p:spPr>
      </p:pic>
      <p:sp>
        <p:nvSpPr>
          <p:cNvPr id="19" name="TextBox 18">
            <a:extLst>
              <a:ext uri="{FF2B5EF4-FFF2-40B4-BE49-F238E27FC236}">
                <a16:creationId xmlns:a16="http://schemas.microsoft.com/office/drawing/2014/main" id="{19085138-0E76-420F-BC53-26CFD4449113}"/>
              </a:ext>
            </a:extLst>
          </p:cNvPr>
          <p:cNvSpPr txBox="1"/>
          <p:nvPr/>
        </p:nvSpPr>
        <p:spPr>
          <a:xfrm>
            <a:off x="2262531" y="3307866"/>
            <a:ext cx="2388093"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Training Data</a:t>
            </a:r>
          </a:p>
        </p:txBody>
      </p:sp>
      <p:sp>
        <p:nvSpPr>
          <p:cNvPr id="20" name="TextBox 19">
            <a:extLst>
              <a:ext uri="{FF2B5EF4-FFF2-40B4-BE49-F238E27FC236}">
                <a16:creationId xmlns:a16="http://schemas.microsoft.com/office/drawing/2014/main" id="{D3E68D4E-AFFC-4FE1-A26A-AE64AFB6BC9F}"/>
              </a:ext>
            </a:extLst>
          </p:cNvPr>
          <p:cNvSpPr txBox="1"/>
          <p:nvPr/>
        </p:nvSpPr>
        <p:spPr>
          <a:xfrm>
            <a:off x="8351544" y="3307866"/>
            <a:ext cx="1837677" cy="400110"/>
          </a:xfrm>
          <a:prstGeom prst="rect">
            <a:avLst/>
          </a:prstGeom>
          <a:noFill/>
        </p:spPr>
        <p:txBody>
          <a:bodyPr wrap="square" rtlCol="0">
            <a:spAutoFit/>
          </a:bodyPr>
          <a:lstStyle/>
          <a:p>
            <a:r>
              <a:rPr lang="en-IN" sz="2000" dirty="0">
                <a:latin typeface="Arial" panose="020B0604020202020204" pitchFamily="34" charset="0"/>
                <a:cs typeface="Arial" panose="020B0604020202020204" pitchFamily="34" charset="0"/>
              </a:rPr>
              <a:t>Testing Data</a:t>
            </a:r>
          </a:p>
        </p:txBody>
      </p:sp>
      <p:sp>
        <p:nvSpPr>
          <p:cNvPr id="21" name="TextBox 20">
            <a:extLst>
              <a:ext uri="{FF2B5EF4-FFF2-40B4-BE49-F238E27FC236}">
                <a16:creationId xmlns:a16="http://schemas.microsoft.com/office/drawing/2014/main" id="{1874924A-C83E-4117-88BA-F7A696BB7A40}"/>
              </a:ext>
            </a:extLst>
          </p:cNvPr>
          <p:cNvSpPr txBox="1"/>
          <p:nvPr/>
        </p:nvSpPr>
        <p:spPr>
          <a:xfrm>
            <a:off x="977012" y="6255128"/>
            <a:ext cx="4959133" cy="400110"/>
          </a:xfrm>
          <a:prstGeom prst="rect">
            <a:avLst/>
          </a:prstGeom>
          <a:noFill/>
        </p:spPr>
        <p:txBody>
          <a:bodyPr wrap="square" rtlCol="0">
            <a:spAutoFit/>
          </a:bodyPr>
          <a:lstStyle/>
          <a:p>
            <a:r>
              <a:rPr lang="en-IN" sz="2000" dirty="0">
                <a:solidFill>
                  <a:schemeClr val="accent3">
                    <a:lumMod val="20000"/>
                    <a:lumOff val="80000"/>
                  </a:schemeClr>
                </a:solidFill>
                <a:latin typeface="Arial" panose="020B0604020202020204" pitchFamily="34" charset="0"/>
                <a:cs typeface="Arial" panose="020B0604020202020204" pitchFamily="34" charset="0"/>
              </a:rPr>
              <a:t>Vertical assignment of training data plot</a:t>
            </a:r>
          </a:p>
        </p:txBody>
      </p:sp>
      <p:sp>
        <p:nvSpPr>
          <p:cNvPr id="22" name="TextBox 21">
            <a:extLst>
              <a:ext uri="{FF2B5EF4-FFF2-40B4-BE49-F238E27FC236}">
                <a16:creationId xmlns:a16="http://schemas.microsoft.com/office/drawing/2014/main" id="{6BBBF051-12F8-486F-98EE-AC034A8E2BD5}"/>
              </a:ext>
            </a:extLst>
          </p:cNvPr>
          <p:cNvSpPr txBox="1"/>
          <p:nvPr/>
        </p:nvSpPr>
        <p:spPr>
          <a:xfrm>
            <a:off x="6908585" y="6255128"/>
            <a:ext cx="4723597" cy="400110"/>
          </a:xfrm>
          <a:prstGeom prst="rect">
            <a:avLst/>
          </a:prstGeom>
          <a:noFill/>
        </p:spPr>
        <p:txBody>
          <a:bodyPr wrap="square" rtlCol="0">
            <a:spAutoFit/>
          </a:bodyPr>
          <a:lstStyle/>
          <a:p>
            <a:r>
              <a:rPr lang="en-IN" sz="2000" dirty="0">
                <a:solidFill>
                  <a:schemeClr val="accent3">
                    <a:lumMod val="20000"/>
                    <a:lumOff val="80000"/>
                  </a:schemeClr>
                </a:solidFill>
                <a:latin typeface="Arial" panose="020B0604020202020204" pitchFamily="34" charset="0"/>
                <a:cs typeface="Arial" panose="020B0604020202020204" pitchFamily="34" charset="0"/>
              </a:rPr>
              <a:t>Vertical assignment of testing data plot</a:t>
            </a:r>
          </a:p>
        </p:txBody>
      </p:sp>
      <p:sp>
        <p:nvSpPr>
          <p:cNvPr id="23" name="TextBox 22">
            <a:extLst>
              <a:ext uri="{FF2B5EF4-FFF2-40B4-BE49-F238E27FC236}">
                <a16:creationId xmlns:a16="http://schemas.microsoft.com/office/drawing/2014/main" id="{F26B93F3-B30B-4B97-8695-3F928159C040}"/>
              </a:ext>
            </a:extLst>
          </p:cNvPr>
          <p:cNvSpPr txBox="1"/>
          <p:nvPr/>
        </p:nvSpPr>
        <p:spPr>
          <a:xfrm>
            <a:off x="11214988" y="6559690"/>
            <a:ext cx="1144150" cy="369332"/>
          </a:xfrm>
          <a:prstGeom prst="rect">
            <a:avLst/>
          </a:prstGeom>
          <a:noFill/>
        </p:spPr>
        <p:txBody>
          <a:bodyPr wrap="square" rtlCol="0">
            <a:spAutoFit/>
          </a:bodyPr>
          <a:lstStyle/>
          <a:p>
            <a:r>
              <a:rPr lang="en-IN" dirty="0">
                <a:solidFill>
                  <a:schemeClr val="accent4">
                    <a:lumMod val="20000"/>
                    <a:lumOff val="80000"/>
                  </a:schemeClr>
                </a:solidFill>
              </a:rPr>
              <a:t>CONTD.</a:t>
            </a:r>
          </a:p>
        </p:txBody>
      </p:sp>
    </p:spTree>
    <p:extLst>
      <p:ext uri="{BB962C8B-B14F-4D97-AF65-F5344CB8AC3E}">
        <p14:creationId xmlns:p14="http://schemas.microsoft.com/office/powerpoint/2010/main" val="209562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7580F8-3EA1-4BBE-B1F9-DC002402EA55}"/>
              </a:ext>
            </a:extLst>
          </p:cNvPr>
          <p:cNvPicPr>
            <a:picLocks noChangeAspect="1"/>
          </p:cNvPicPr>
          <p:nvPr/>
        </p:nvPicPr>
        <p:blipFill>
          <a:blip r:embed="rId2"/>
          <a:stretch>
            <a:fillRect/>
          </a:stretch>
        </p:blipFill>
        <p:spPr>
          <a:xfrm>
            <a:off x="4052759" y="319596"/>
            <a:ext cx="4478682" cy="2620408"/>
          </a:xfrm>
          <a:prstGeom prst="rect">
            <a:avLst/>
          </a:prstGeom>
        </p:spPr>
      </p:pic>
      <p:sp>
        <p:nvSpPr>
          <p:cNvPr id="5" name="TextBox 4">
            <a:extLst>
              <a:ext uri="{FF2B5EF4-FFF2-40B4-BE49-F238E27FC236}">
                <a16:creationId xmlns:a16="http://schemas.microsoft.com/office/drawing/2014/main" id="{27B26F96-6DBF-4081-AF13-D8608807ABDA}"/>
              </a:ext>
            </a:extLst>
          </p:cNvPr>
          <p:cNvSpPr txBox="1"/>
          <p:nvPr/>
        </p:nvSpPr>
        <p:spPr>
          <a:xfrm>
            <a:off x="4181381" y="2868983"/>
            <a:ext cx="616110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Training and Testing data difference plot</a:t>
            </a:r>
          </a:p>
        </p:txBody>
      </p:sp>
      <p:sp>
        <p:nvSpPr>
          <p:cNvPr id="6" name="TextBox 5">
            <a:extLst>
              <a:ext uri="{FF2B5EF4-FFF2-40B4-BE49-F238E27FC236}">
                <a16:creationId xmlns:a16="http://schemas.microsoft.com/office/drawing/2014/main" id="{A9C03B73-6180-4EDF-9CD6-A1C7479B3AE2}"/>
              </a:ext>
            </a:extLst>
          </p:cNvPr>
          <p:cNvSpPr txBox="1"/>
          <p:nvPr/>
        </p:nvSpPr>
        <p:spPr>
          <a:xfrm>
            <a:off x="418730" y="3220021"/>
            <a:ext cx="11354540" cy="3077766"/>
          </a:xfrm>
          <a:prstGeom prst="rect">
            <a:avLst/>
          </a:prstGeom>
          <a:noFill/>
        </p:spPr>
        <p:txBody>
          <a:bodyPr wrap="square" rtlCol="0">
            <a:spAutoFit/>
          </a:bodyPr>
          <a:lstStyle/>
          <a:p>
            <a:r>
              <a:rPr lang="en-IN" u="sng" dirty="0">
                <a:latin typeface="Arial" panose="020B0604020202020204" pitchFamily="34" charset="0"/>
                <a:cs typeface="Arial" panose="020B0604020202020204" pitchFamily="34" charset="0"/>
              </a:rPr>
              <a:t>RESULT OF CODE EXECUTION </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Anomalous Sensors (b/w 0 to 7) caught by the Model. </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Their respective probability of anomaly.</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Sequential location of the anomaly. </a:t>
            </a:r>
          </a:p>
          <a:p>
            <a:pPr marL="285750" lvl="0" indent="-285750" fontAlgn="base">
              <a:buFont typeface="Wingdings" panose="05000000000000000000" pitchFamily="2" charset="2"/>
              <a:buChar char="Ø"/>
            </a:pPr>
            <a:endParaRPr lang="en-IN" sz="2000" dirty="0">
              <a:latin typeface="Arial" panose="020B0604020202020204" pitchFamily="34" charset="0"/>
              <a:cs typeface="Arial" panose="020B0604020202020204" pitchFamily="34" charset="0"/>
            </a:endParaRPr>
          </a:p>
          <a:p>
            <a:pPr marL="285750" lvl="0" indent="-285750" fontAlgn="base">
              <a:buFont typeface="Wingdings" panose="05000000000000000000" pitchFamily="2" charset="2"/>
              <a:buChar char="Ø"/>
            </a:pPr>
            <a:r>
              <a:rPr lang="en-IN" sz="2000" dirty="0">
                <a:latin typeface="Arial" panose="020B0604020202020204" pitchFamily="34" charset="0"/>
                <a:cs typeface="Arial" panose="020B0604020202020204" pitchFamily="34" charset="0"/>
              </a:rPr>
              <a:t>Intensity describing, for how long does this anomaly remains.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6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6AB25B-33B1-423E-8716-70DB5EAF2E34}"/>
              </a:ext>
            </a:extLst>
          </p:cNvPr>
          <p:cNvSpPr txBox="1"/>
          <p:nvPr/>
        </p:nvSpPr>
        <p:spPr>
          <a:xfrm>
            <a:off x="798990" y="399495"/>
            <a:ext cx="2583402"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RESULT :-</a:t>
            </a:r>
          </a:p>
        </p:txBody>
      </p:sp>
      <p:sp>
        <p:nvSpPr>
          <p:cNvPr id="3" name="TextBox 2">
            <a:extLst>
              <a:ext uri="{FF2B5EF4-FFF2-40B4-BE49-F238E27FC236}">
                <a16:creationId xmlns:a16="http://schemas.microsoft.com/office/drawing/2014/main" id="{477E50CA-BF02-4C52-AE5D-8266B01F413C}"/>
              </a:ext>
            </a:extLst>
          </p:cNvPr>
          <p:cNvSpPr txBox="1"/>
          <p:nvPr/>
        </p:nvSpPr>
        <p:spPr>
          <a:xfrm>
            <a:off x="754601" y="994298"/>
            <a:ext cx="10049523" cy="4154984"/>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Following observations were obtained out of numerous test cases that the algorithm was put through:  </a:t>
            </a:r>
          </a:p>
          <a:p>
            <a:pPr lvl="0" fontAlgn="base"/>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becomes easier &amp; its probability  increases as % change in attributes values is increased (say from 30% to 50%). </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is easier at the start &amp; medium but becomes difficult at the end of the dataset.</a:t>
            </a:r>
          </a:p>
          <a:p>
            <a:pPr marL="342900" lvl="0" indent="-342900" fontAlgn="base">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lvl="0" indent="-342900" fontAlgn="base">
              <a:buFont typeface="Wingdings" panose="05000000000000000000" pitchFamily="2" charset="2"/>
              <a:buChar char="Ø"/>
            </a:pPr>
            <a:r>
              <a:rPr lang="en-IN" sz="2400" dirty="0">
                <a:latin typeface="Arial" panose="020B0604020202020204" pitchFamily="34" charset="0"/>
                <a:cs typeface="Arial" panose="020B0604020202020204" pitchFamily="34" charset="0"/>
              </a:rPr>
              <a:t>Sensors whose output value range is larger (sensor no. 5,6 &amp; 7) are detected at a higher % increase in their values.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641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780F-E08A-4CB0-99FF-8018EE1B421F}"/>
              </a:ext>
            </a:extLst>
          </p:cNvPr>
          <p:cNvSpPr>
            <a:spLocks noGrp="1"/>
          </p:cNvSpPr>
          <p:nvPr>
            <p:ph type="ctrTitle"/>
          </p:nvPr>
        </p:nvSpPr>
        <p:spPr>
          <a:xfrm>
            <a:off x="3256672" y="1002979"/>
            <a:ext cx="5678655" cy="2541431"/>
          </a:xfrm>
        </p:spPr>
        <p:txBody>
          <a:bodyPr/>
          <a:lstStyle/>
          <a:p>
            <a:r>
              <a:rPr lang="en-IN" b="1" i="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393221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C6086-9EE9-4947-BD8C-05F96DAC048E}"/>
              </a:ext>
            </a:extLst>
          </p:cNvPr>
          <p:cNvSpPr txBox="1"/>
          <p:nvPr/>
        </p:nvSpPr>
        <p:spPr>
          <a:xfrm>
            <a:off x="790112" y="488272"/>
            <a:ext cx="8238478"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PROBLEM STATEMENT :-</a:t>
            </a:r>
          </a:p>
        </p:txBody>
      </p:sp>
      <p:sp>
        <p:nvSpPr>
          <p:cNvPr id="3" name="TextBox 2">
            <a:extLst>
              <a:ext uri="{FF2B5EF4-FFF2-40B4-BE49-F238E27FC236}">
                <a16:creationId xmlns:a16="http://schemas.microsoft.com/office/drawing/2014/main" id="{825395C9-6327-4BFA-8892-A54F2BA512C9}"/>
              </a:ext>
            </a:extLst>
          </p:cNvPr>
          <p:cNvSpPr txBox="1"/>
          <p:nvPr/>
        </p:nvSpPr>
        <p:spPr>
          <a:xfrm>
            <a:off x="790112" y="1438183"/>
            <a:ext cx="10857390" cy="4801314"/>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Anomaly detection is a identification of rare items , data and observations which is different from majority of the data.</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Due to anomalous data some kind of problem such as bank fraud , a structural defect , medical problems or errors in text occurred.</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Lack of accurate, timely or relevant data from across the business is also a major concern among companies when making major decisions.</a:t>
            </a:r>
          </a:p>
          <a:p>
            <a:pPr marL="285750" indent="-28575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In this project we are solely focused on Anomaly detection concerning with Sensor output data. Our objective will be limited to detect Sensor giving anomalous output (if any) based on past precedents of it.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9927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ED918-EBA1-4C2C-A85B-F40610392658}"/>
              </a:ext>
            </a:extLst>
          </p:cNvPr>
          <p:cNvSpPr txBox="1"/>
          <p:nvPr/>
        </p:nvSpPr>
        <p:spPr>
          <a:xfrm>
            <a:off x="807866" y="470516"/>
            <a:ext cx="6995605"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ANOMALY DETECTION IN SENSORS :-</a:t>
            </a:r>
          </a:p>
        </p:txBody>
      </p:sp>
      <p:sp>
        <p:nvSpPr>
          <p:cNvPr id="3" name="TextBox 2">
            <a:extLst>
              <a:ext uri="{FF2B5EF4-FFF2-40B4-BE49-F238E27FC236}">
                <a16:creationId xmlns:a16="http://schemas.microsoft.com/office/drawing/2014/main" id="{CD7AF6B5-BC52-4AD3-A65C-A671960E8A26}"/>
              </a:ext>
            </a:extLst>
          </p:cNvPr>
          <p:cNvSpPr txBox="1"/>
          <p:nvPr/>
        </p:nvSpPr>
        <p:spPr>
          <a:xfrm>
            <a:off x="1029810" y="1473693"/>
            <a:ext cx="10520039" cy="4247317"/>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By reason of improving IOT industries rapidly using of sensors are increasing. Ex. self-driving car, auto-pilot in airplanes, self-functioning household appliances etc</a:t>
            </a:r>
            <a:r>
              <a:rPr lang="en-IN" sz="2400" dirty="0"/>
              <a:t>.</a:t>
            </a:r>
          </a:p>
          <a:p>
            <a:endParaRPr lang="en-IN" dirty="0"/>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Entire decisions making by these IOT applications calculate on what data their sensors are giving to them.</a:t>
            </a:r>
            <a:r>
              <a:rPr lang="en-IN"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Sensor anomaly will influence decision making &amp; this can have moderate to severe consequences on the functioning of device. Ex. Speed sensor malfunctioning in self-driving car and overheating due to fault in temperature measuring devices.</a:t>
            </a:r>
          </a:p>
          <a:p>
            <a:pPr marL="285750" indent="-285750">
              <a:buFont typeface="Wingdings" panose="05000000000000000000" pitchFamily="2" charset="2"/>
              <a:buChar char="Ø"/>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7076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72A68F-294D-4118-8380-63FDE980A478}"/>
              </a:ext>
            </a:extLst>
          </p:cNvPr>
          <p:cNvSpPr txBox="1"/>
          <p:nvPr/>
        </p:nvSpPr>
        <p:spPr>
          <a:xfrm>
            <a:off x="648070" y="310718"/>
            <a:ext cx="4998128"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OUR APPROACH :-</a:t>
            </a:r>
          </a:p>
        </p:txBody>
      </p:sp>
      <p:sp>
        <p:nvSpPr>
          <p:cNvPr id="3" name="TextBox 2">
            <a:extLst>
              <a:ext uri="{FF2B5EF4-FFF2-40B4-BE49-F238E27FC236}">
                <a16:creationId xmlns:a16="http://schemas.microsoft.com/office/drawing/2014/main" id="{52466856-CE44-434D-B11F-30332775E433}"/>
              </a:ext>
            </a:extLst>
          </p:cNvPr>
          <p:cNvSpPr txBox="1"/>
          <p:nvPr/>
        </p:nvSpPr>
        <p:spPr>
          <a:xfrm>
            <a:off x="648069" y="1083075"/>
            <a:ext cx="11114843" cy="575542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For anomaly detection, we used a technique called </a:t>
            </a:r>
            <a:r>
              <a:rPr lang="en-IN" sz="2400" b="1" dirty="0">
                <a:latin typeface="Arial" panose="020B0604020202020204" pitchFamily="34" charset="0"/>
                <a:cs typeface="Arial" panose="020B0604020202020204" pitchFamily="34" charset="0"/>
              </a:rPr>
              <a:t>Hidden markov model</a:t>
            </a:r>
            <a:r>
              <a:rPr lang="en-IN" sz="2400" dirty="0">
                <a:latin typeface="Arial" panose="020B0604020202020204" pitchFamily="34" charset="0"/>
                <a:cs typeface="Arial" panose="020B0604020202020204" pitchFamily="34" charset="0"/>
              </a:rPr>
              <a:t>. A HMM is a finite no. of states, each states linked with a probability distribution.</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Transitions among these states are conducted by the set of probabilities called</a:t>
            </a:r>
          </a:p>
          <a:p>
            <a:r>
              <a:rPr lang="en-IN" sz="2400" dirty="0">
                <a:latin typeface="Arial" panose="020B0604020202020204" pitchFamily="34" charset="0"/>
                <a:cs typeface="Arial" panose="020B0604020202020204" pitchFamily="34" charset="0"/>
              </a:rPr>
              <a:t>    </a:t>
            </a:r>
            <a:r>
              <a:rPr lang="en-IN" sz="2400" b="1" dirty="0">
                <a:latin typeface="Arial" panose="020B0604020202020204" pitchFamily="34" charset="0"/>
                <a:cs typeface="Arial" panose="020B0604020202020204" pitchFamily="34" charset="0"/>
              </a:rPr>
              <a:t>Transitions probability</a:t>
            </a:r>
            <a:r>
              <a:rPr lang="en-IN" sz="24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a particular state a possible outcome or observation can be generated which is related to observation of probability distribution also called </a:t>
            </a:r>
            <a:r>
              <a:rPr lang="en-IN" sz="2400" b="1" dirty="0">
                <a:latin typeface="Arial" panose="020B0604020202020204" pitchFamily="34" charset="0"/>
                <a:cs typeface="Arial" panose="020B0604020202020204" pitchFamily="34" charset="0"/>
              </a:rPr>
              <a:t>Emission probabilities</a:t>
            </a:r>
            <a:r>
              <a:rPr lang="en-IN" sz="2400" dirty="0">
                <a:latin typeface="Arial" panose="020B0604020202020204" pitchFamily="34" charset="0"/>
                <a:cs typeface="Arial" panose="020B0604020202020204" pitchFamily="34" charset="0"/>
              </a:rPr>
              <a:t>.</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sequence of emission probabilities generated by an HMM gives some information about the sequence of states. </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1447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F9111-F749-4209-9DCE-702B08221C63}"/>
              </a:ext>
            </a:extLst>
          </p:cNvPr>
          <p:cNvSpPr txBox="1"/>
          <p:nvPr/>
        </p:nvSpPr>
        <p:spPr>
          <a:xfrm>
            <a:off x="385877" y="229108"/>
            <a:ext cx="8620217"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DECODING PROBLEM OF HMM :-</a:t>
            </a:r>
          </a:p>
        </p:txBody>
      </p:sp>
      <p:sp>
        <p:nvSpPr>
          <p:cNvPr id="3" name="TextBox 2">
            <a:extLst>
              <a:ext uri="{FF2B5EF4-FFF2-40B4-BE49-F238E27FC236}">
                <a16:creationId xmlns:a16="http://schemas.microsoft.com/office/drawing/2014/main" id="{2789F237-F42A-4055-943F-FBE7319137EE}"/>
              </a:ext>
            </a:extLst>
          </p:cNvPr>
          <p:cNvSpPr txBox="1"/>
          <p:nvPr/>
        </p:nvSpPr>
        <p:spPr>
          <a:xfrm>
            <a:off x="1860020" y="852439"/>
            <a:ext cx="9880847"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We are using decoding problem of HMM modelling which is as follow :</a:t>
            </a:r>
          </a:p>
        </p:txBody>
      </p:sp>
      <p:sp>
        <p:nvSpPr>
          <p:cNvPr id="4" name="TextBox 3">
            <a:extLst>
              <a:ext uri="{FF2B5EF4-FFF2-40B4-BE49-F238E27FC236}">
                <a16:creationId xmlns:a16="http://schemas.microsoft.com/office/drawing/2014/main" id="{7832C992-8474-495F-8DB5-17C9261E310A}"/>
              </a:ext>
            </a:extLst>
          </p:cNvPr>
          <p:cNvSpPr txBox="1"/>
          <p:nvPr/>
        </p:nvSpPr>
        <p:spPr>
          <a:xfrm>
            <a:off x="628686" y="1241641"/>
            <a:ext cx="11373924" cy="5232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In decoding problem we want to find most likely state sequence of observations</a:t>
            </a:r>
            <a:r>
              <a:rPr lang="en-IN" sz="2800" dirty="0">
                <a:latin typeface="Arial" panose="020B0604020202020204" pitchFamily="34" charset="0"/>
                <a:cs typeface="Arial" panose="020B0604020202020204" pitchFamily="34" charset="0"/>
              </a:rPr>
              <a:t>,  </a:t>
            </a:r>
          </a:p>
        </p:txBody>
      </p:sp>
      <p:pic>
        <p:nvPicPr>
          <p:cNvPr id="2058" name="Picture 10" descr="tex2html_wrap_inline2682">
            <a:extLst>
              <a:ext uri="{FF2B5EF4-FFF2-40B4-BE49-F238E27FC236}">
                <a16:creationId xmlns:a16="http://schemas.microsoft.com/office/drawing/2014/main" id="{6146541A-B654-44A2-9E70-5C3EEA72C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986" y="1927323"/>
            <a:ext cx="2264408" cy="44388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D1A5951-3A3E-406B-A597-17B7A174D9A3}"/>
              </a:ext>
            </a:extLst>
          </p:cNvPr>
          <p:cNvSpPr txBox="1"/>
          <p:nvPr/>
        </p:nvSpPr>
        <p:spPr>
          <a:xfrm>
            <a:off x="1091951" y="2019071"/>
            <a:ext cx="2636669"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and a model,</a:t>
            </a:r>
          </a:p>
        </p:txBody>
      </p:sp>
      <p:pic>
        <p:nvPicPr>
          <p:cNvPr id="2060" name="Picture 12" descr="tex2html_wrap_inline2762">
            <a:extLst>
              <a:ext uri="{FF2B5EF4-FFF2-40B4-BE49-F238E27FC236}">
                <a16:creationId xmlns:a16="http://schemas.microsoft.com/office/drawing/2014/main" id="{A5E9278C-439B-4295-96A9-B001BAFF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790" y="2674007"/>
            <a:ext cx="1182210" cy="47238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289EF61-0C94-45AB-BA9E-ECEA13C36960}"/>
              </a:ext>
            </a:extLst>
          </p:cNvPr>
          <p:cNvSpPr txBox="1"/>
          <p:nvPr/>
        </p:nvSpPr>
        <p:spPr>
          <a:xfrm>
            <a:off x="603682" y="3214380"/>
            <a:ext cx="10934628"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The whole state sequence with the maximum probability is found,</a:t>
            </a:r>
          </a:p>
        </p:txBody>
      </p:sp>
      <p:pic>
        <p:nvPicPr>
          <p:cNvPr id="2064" name="Picture 16" descr="displaymath2770">
            <a:extLst>
              <a:ext uri="{FF2B5EF4-FFF2-40B4-BE49-F238E27FC236}">
                <a16:creationId xmlns:a16="http://schemas.microsoft.com/office/drawing/2014/main" id="{D1A641D2-9950-4D0E-9EB7-BCC27EA7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8295" y="3876267"/>
            <a:ext cx="7261934" cy="5889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AF3BED0-0BBB-49A8-BD66-D690BEACFA75}"/>
              </a:ext>
            </a:extLst>
          </p:cNvPr>
          <p:cNvSpPr txBox="1"/>
          <p:nvPr/>
        </p:nvSpPr>
        <p:spPr>
          <a:xfrm>
            <a:off x="628686" y="4612559"/>
            <a:ext cx="765418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We observe the following recursive relationship, </a:t>
            </a:r>
          </a:p>
        </p:txBody>
      </p:sp>
      <p:pic>
        <p:nvPicPr>
          <p:cNvPr id="2066" name="Picture 18" descr="equation322">
            <a:extLst>
              <a:ext uri="{FF2B5EF4-FFF2-40B4-BE49-F238E27FC236}">
                <a16:creationId xmlns:a16="http://schemas.microsoft.com/office/drawing/2014/main" id="{925955D6-F66D-41F4-9A39-C64BFA344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9745" y="5214005"/>
            <a:ext cx="8521416" cy="588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DAA4548-020A-4D62-BBDA-ACE743B1DCF3}"/>
              </a:ext>
            </a:extLst>
          </p:cNvPr>
          <p:cNvSpPr txBox="1"/>
          <p:nvPr/>
        </p:nvSpPr>
        <p:spPr>
          <a:xfrm>
            <a:off x="10827798" y="6329778"/>
            <a:ext cx="1121546" cy="369332"/>
          </a:xfrm>
          <a:prstGeom prst="rect">
            <a:avLst/>
          </a:prstGeom>
          <a:noFill/>
        </p:spPr>
        <p:txBody>
          <a:bodyPr wrap="square" rtlCol="0">
            <a:spAutoFit/>
          </a:bodyPr>
          <a:lstStyle/>
          <a:p>
            <a:r>
              <a:rPr lang="en-IN" dirty="0">
                <a:solidFill>
                  <a:schemeClr val="accent3">
                    <a:lumMod val="20000"/>
                    <a:lumOff val="80000"/>
                  </a:schemeClr>
                </a:solidFill>
              </a:rPr>
              <a:t>CONTD.</a:t>
            </a:r>
          </a:p>
        </p:txBody>
      </p:sp>
    </p:spTree>
    <p:extLst>
      <p:ext uri="{BB962C8B-B14F-4D97-AF65-F5344CB8AC3E}">
        <p14:creationId xmlns:p14="http://schemas.microsoft.com/office/powerpoint/2010/main" val="1157207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8680A-EFB7-46E6-B26C-36F8B0513F78}"/>
              </a:ext>
            </a:extLst>
          </p:cNvPr>
          <p:cNvSpPr txBox="1"/>
          <p:nvPr/>
        </p:nvSpPr>
        <p:spPr>
          <a:xfrm>
            <a:off x="489750" y="2151328"/>
            <a:ext cx="8558074"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So we find the state sequence with highest probability from,</a:t>
            </a:r>
          </a:p>
        </p:txBody>
      </p:sp>
      <p:pic>
        <p:nvPicPr>
          <p:cNvPr id="1026" name="Picture 2" descr="tex2html_wrap_inline2780">
            <a:extLst>
              <a:ext uri="{FF2B5EF4-FFF2-40B4-BE49-F238E27FC236}">
                <a16:creationId xmlns:a16="http://schemas.microsoft.com/office/drawing/2014/main" id="{B8A9E5CC-0D64-4A50-9AED-FDD99553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433" y="2861108"/>
            <a:ext cx="1427132" cy="5258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9B7C3E-7804-4F5E-9AB2-122036D33C06}"/>
              </a:ext>
            </a:extLst>
          </p:cNvPr>
          <p:cNvSpPr txBox="1"/>
          <p:nvPr/>
        </p:nvSpPr>
        <p:spPr>
          <a:xfrm>
            <a:off x="489750" y="3460129"/>
            <a:ext cx="11212498"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Using recursion in eq. 1.8, finally the </a:t>
            </a:r>
            <a:r>
              <a:rPr lang="en-IN" sz="2400" b="1" i="1" dirty="0">
                <a:latin typeface="Arial" panose="020B0604020202020204" pitchFamily="34" charset="0"/>
                <a:cs typeface="Arial" panose="020B0604020202020204" pitchFamily="34" charset="0"/>
              </a:rPr>
              <a:t>j*</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found.</a:t>
            </a:r>
            <a:endParaRPr lang="en-IN" sz="2400" b="1" dirty="0">
              <a:latin typeface="Arial" panose="020B0604020202020204" pitchFamily="34" charset="0"/>
              <a:cs typeface="Arial" panose="020B0604020202020204" pitchFamily="34" charset="0"/>
            </a:endParaRPr>
          </a:p>
        </p:txBody>
      </p:sp>
      <p:pic>
        <p:nvPicPr>
          <p:cNvPr id="1030" name="Picture 6" descr="displaymath2784">
            <a:extLst>
              <a:ext uri="{FF2B5EF4-FFF2-40B4-BE49-F238E27FC236}">
                <a16:creationId xmlns:a16="http://schemas.microsoft.com/office/drawing/2014/main" id="{4A4489EF-4FCF-4E2E-A0CF-472B49FA2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5" y="4196567"/>
            <a:ext cx="6116714" cy="50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311C64-1295-4C0F-9FE9-8F2E5F283B10}"/>
              </a:ext>
            </a:extLst>
          </p:cNvPr>
          <p:cNvSpPr txBox="1"/>
          <p:nvPr/>
        </p:nvSpPr>
        <p:spPr>
          <a:xfrm>
            <a:off x="489750" y="4879689"/>
            <a:ext cx="11212498" cy="83099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This whole algorithm can be interpreted as a search in a graph whose nodes are formed by the states of the HMM in each of the time instant </a:t>
            </a:r>
            <a:r>
              <a:rPr lang="en-IN" sz="2400" b="1" i="1" dirty="0">
                <a:latin typeface="Arial" panose="020B0604020202020204" pitchFamily="34" charset="0"/>
                <a:cs typeface="Arial" panose="020B0604020202020204" pitchFamily="34" charset="0"/>
              </a:rPr>
              <a:t>t</a:t>
            </a:r>
            <a:r>
              <a:rPr lang="en-IN" sz="2400" b="1" dirty="0">
                <a:latin typeface="Arial" panose="020B0604020202020204" pitchFamily="34" charset="0"/>
                <a:cs typeface="Arial" panose="020B0604020202020204" pitchFamily="34" charset="0"/>
              </a:rPr>
              <a:t> (1&lt;t&lt;T).</a:t>
            </a:r>
          </a:p>
        </p:txBody>
      </p:sp>
      <p:sp>
        <p:nvSpPr>
          <p:cNvPr id="6" name="TextBox 5">
            <a:extLst>
              <a:ext uri="{FF2B5EF4-FFF2-40B4-BE49-F238E27FC236}">
                <a16:creationId xmlns:a16="http://schemas.microsoft.com/office/drawing/2014/main" id="{6F50A0FC-2EE9-411F-9400-C8FFEBC69F1B}"/>
              </a:ext>
            </a:extLst>
          </p:cNvPr>
          <p:cNvSpPr txBox="1"/>
          <p:nvPr/>
        </p:nvSpPr>
        <p:spPr>
          <a:xfrm>
            <a:off x="489750" y="776182"/>
            <a:ext cx="1997476" cy="4616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where,</a:t>
            </a:r>
          </a:p>
        </p:txBody>
      </p:sp>
      <p:pic>
        <p:nvPicPr>
          <p:cNvPr id="7" name="Picture 2" descr="displaymath2778">
            <a:extLst>
              <a:ext uri="{FF2B5EF4-FFF2-40B4-BE49-F238E27FC236}">
                <a16:creationId xmlns:a16="http://schemas.microsoft.com/office/drawing/2014/main" id="{B1AD0EE7-7909-43AE-9506-6BC2C5CD7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4974" y="1411865"/>
            <a:ext cx="5896844" cy="463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790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20DD11-9050-47A5-B5D0-2BE830084396}"/>
              </a:ext>
            </a:extLst>
          </p:cNvPr>
          <p:cNvSpPr txBox="1"/>
          <p:nvPr/>
        </p:nvSpPr>
        <p:spPr>
          <a:xfrm>
            <a:off x="523782" y="319596"/>
            <a:ext cx="5370990"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DATASET INFORMATION :-</a:t>
            </a:r>
          </a:p>
        </p:txBody>
      </p:sp>
      <p:sp>
        <p:nvSpPr>
          <p:cNvPr id="4" name="TextBox 3">
            <a:extLst>
              <a:ext uri="{FF2B5EF4-FFF2-40B4-BE49-F238E27FC236}">
                <a16:creationId xmlns:a16="http://schemas.microsoft.com/office/drawing/2014/main" id="{1831BD1D-254F-4D1E-B496-F58E9079DDDD}"/>
              </a:ext>
            </a:extLst>
          </p:cNvPr>
          <p:cNvSpPr txBox="1"/>
          <p:nvPr/>
        </p:nvSpPr>
        <p:spPr>
          <a:xfrm>
            <a:off x="523782" y="931593"/>
            <a:ext cx="9037469" cy="369332"/>
          </a:xfrm>
          <a:prstGeom prst="rect">
            <a:avLst/>
          </a:prstGeom>
          <a:noFill/>
        </p:spPr>
        <p:txBody>
          <a:bodyPr wrap="square" rtlCol="0">
            <a:spAutoFit/>
          </a:bodyPr>
          <a:lstStyle/>
          <a:p>
            <a:r>
              <a:rPr lang="en-IN" i="1" dirty="0">
                <a:latin typeface="Arial" panose="020B0604020202020204" pitchFamily="34" charset="0"/>
                <a:cs typeface="Arial" panose="020B0604020202020204" pitchFamily="34" charset="0"/>
              </a:rPr>
              <a:t>Download link :-</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https://archive.ics.uci.edu/ml/machine-learning-databases/00362/</a:t>
            </a:r>
          </a:p>
        </p:txBody>
      </p:sp>
      <p:sp>
        <p:nvSpPr>
          <p:cNvPr id="6" name="TextBox 5">
            <a:extLst>
              <a:ext uri="{FF2B5EF4-FFF2-40B4-BE49-F238E27FC236}">
                <a16:creationId xmlns:a16="http://schemas.microsoft.com/office/drawing/2014/main" id="{9C868050-6093-434A-8ACE-484E98EA5C79}"/>
              </a:ext>
            </a:extLst>
          </p:cNvPr>
          <p:cNvSpPr txBox="1"/>
          <p:nvPr/>
        </p:nvSpPr>
        <p:spPr>
          <a:xfrm>
            <a:off x="523781" y="1535837"/>
            <a:ext cx="10901779" cy="193899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Time series data generated from 8 MOX gas-sensors were used for sensor anomaly detection modelling.</a:t>
            </a:r>
          </a:p>
          <a:p>
            <a:pPr marL="342900" indent="-342900">
              <a:buFont typeface="Wingdings" panose="05000000000000000000" pitchFamily="2" charset="2"/>
              <a:buChar char="Ø"/>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The dataset has recordings of 8 gas sensors , a temperature sensor , a   humidity sensor in array with respect to time.</a:t>
            </a:r>
            <a:r>
              <a:rPr lang="en-IN" sz="2000" dirty="0">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93834D37-7210-4075-B6B8-9881EC1664B3}"/>
              </a:ext>
            </a:extLst>
          </p:cNvPr>
          <p:cNvSpPr txBox="1"/>
          <p:nvPr/>
        </p:nvSpPr>
        <p:spPr>
          <a:xfrm>
            <a:off x="545976" y="3514778"/>
            <a:ext cx="10697591" cy="2616101"/>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Attributes :-</a:t>
            </a:r>
          </a:p>
          <a:p>
            <a:endParaRPr lang="en-IN" sz="20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This data-set have 11 attributes of which sensor data is in 3-10 (total 8 chemical sensors) attributes. </a:t>
            </a:r>
          </a:p>
          <a:p>
            <a:pPr marL="285750" indent="-285750">
              <a:buFont typeface="Wingdings" panose="05000000000000000000" pitchFamily="2" charset="2"/>
              <a:buChar char="Ø"/>
            </a:pPr>
            <a:endParaRPr lang="en-IN"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2400" dirty="0">
                <a:latin typeface="Arial" panose="020B0604020202020204" pitchFamily="34" charset="0"/>
                <a:cs typeface="Arial" panose="020B0604020202020204" pitchFamily="34" charset="0"/>
              </a:rPr>
              <a:t>Data is in time series and down-sampled to 10 instances per second for 300 seconds i.e. a total of ~2970 instances.</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805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AA31C-D9FC-420F-B207-BDB00A8D6A21}"/>
              </a:ext>
            </a:extLst>
          </p:cNvPr>
          <p:cNvSpPr txBox="1"/>
          <p:nvPr/>
        </p:nvSpPr>
        <p:spPr>
          <a:xfrm>
            <a:off x="594804" y="452760"/>
            <a:ext cx="3595456"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IMPLEMENTATION:-</a:t>
            </a:r>
          </a:p>
        </p:txBody>
      </p:sp>
    </p:spTree>
    <p:extLst>
      <p:ext uri="{BB962C8B-B14F-4D97-AF65-F5344CB8AC3E}">
        <p14:creationId xmlns:p14="http://schemas.microsoft.com/office/powerpoint/2010/main" val="416712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97984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1511</TotalTime>
  <Words>733</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vt:lpstr>
      <vt:lpstr>Gallery</vt:lpstr>
      <vt:lpstr>Final REPORT :- DIH SUMMER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REPORT :- DIH SUMMER PROJECT</dc:title>
  <dc:creator>Rahul Meena</dc:creator>
  <cp:lastModifiedBy>Rahul Meena</cp:lastModifiedBy>
  <cp:revision>37</cp:revision>
  <dcterms:created xsi:type="dcterms:W3CDTF">2018-09-25T14:48:58Z</dcterms:created>
  <dcterms:modified xsi:type="dcterms:W3CDTF">2018-09-27T08:37:44Z</dcterms:modified>
</cp:coreProperties>
</file>