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8"/>
  </p:notesMasterIdLst>
  <p:sldIdLst>
    <p:sldId id="338" r:id="rId2"/>
    <p:sldId id="340" r:id="rId3"/>
    <p:sldId id="269" r:id="rId4"/>
    <p:sldId id="372" r:id="rId5"/>
    <p:sldId id="363" r:id="rId6"/>
    <p:sldId id="364" r:id="rId7"/>
    <p:sldId id="366" r:id="rId8"/>
    <p:sldId id="367" r:id="rId9"/>
    <p:sldId id="373" r:id="rId10"/>
    <p:sldId id="350" r:id="rId11"/>
    <p:sldId id="368" r:id="rId12"/>
    <p:sldId id="362" r:id="rId13"/>
    <p:sldId id="361" r:id="rId14"/>
    <p:sldId id="365" r:id="rId15"/>
    <p:sldId id="369" r:id="rId16"/>
    <p:sldId id="370" r:id="rId17"/>
    <p:sldId id="371" r:id="rId18"/>
    <p:sldId id="374" r:id="rId19"/>
    <p:sldId id="375" r:id="rId20"/>
    <p:sldId id="376" r:id="rId21"/>
    <p:sldId id="377" r:id="rId22"/>
    <p:sldId id="378" r:id="rId23"/>
    <p:sldId id="379" r:id="rId24"/>
    <p:sldId id="381" r:id="rId25"/>
    <p:sldId id="384" r:id="rId26"/>
    <p:sldId id="382" r:id="rId27"/>
    <p:sldId id="383" r:id="rId28"/>
    <p:sldId id="385" r:id="rId29"/>
    <p:sldId id="387" r:id="rId30"/>
    <p:sldId id="389" r:id="rId31"/>
    <p:sldId id="388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9" r:id="rId41"/>
    <p:sldId id="398" r:id="rId42"/>
    <p:sldId id="400" r:id="rId43"/>
    <p:sldId id="401" r:id="rId44"/>
    <p:sldId id="402" r:id="rId45"/>
    <p:sldId id="404" r:id="rId46"/>
    <p:sldId id="403" r:id="rId47"/>
    <p:sldId id="409" r:id="rId48"/>
    <p:sldId id="410" r:id="rId49"/>
    <p:sldId id="408" r:id="rId50"/>
    <p:sldId id="405" r:id="rId51"/>
    <p:sldId id="411" r:id="rId52"/>
    <p:sldId id="412" r:id="rId53"/>
    <p:sldId id="413" r:id="rId54"/>
    <p:sldId id="414" r:id="rId55"/>
    <p:sldId id="415" r:id="rId56"/>
    <p:sldId id="416" r:id="rId5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 userDrawn="1">
          <p15:clr>
            <a:srgbClr val="A4A3A4"/>
          </p15:clr>
        </p15:guide>
        <p15:guide id="4" orient="horz" pos="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386">
          <p15:clr>
            <a:srgbClr val="A4A3A4"/>
          </p15:clr>
        </p15:guide>
        <p15:guide id="4" orient="horz" pos="7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EC1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Objects="1">
      <p:cViewPr>
        <p:scale>
          <a:sx n="120" d="100"/>
          <a:sy n="120" d="100"/>
        </p:scale>
        <p:origin x="1128" y="-60"/>
      </p:cViewPr>
      <p:guideLst>
        <p:guide orient="horz" pos="2386"/>
        <p:guide orient="horz" pos="7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-4020" y="-72"/>
      </p:cViewPr>
      <p:guideLst>
        <p:guide orient="horz" pos="3127"/>
        <p:guide pos="2141"/>
        <p:guide orient="horz" pos="2386"/>
        <p:guide orient="horz" pos="7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B477-485B-4D4D-AF06-A660EFB9C285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4348-BB5C-4BF9-8CCA-10D19F85F4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0"/>
          <a:stretch>
            <a:fillRect/>
          </a:stretch>
        </p:blipFill>
        <p:spPr>
          <a:xfrm>
            <a:off x="8244408" y="6453336"/>
            <a:ext cx="640769" cy="268299"/>
          </a:xfrm>
          <a:custGeom>
            <a:avLst/>
            <a:gdLst>
              <a:gd name="connsiteX0" fmla="*/ 0 w 1704975"/>
              <a:gd name="connsiteY0" fmla="*/ 0 h 713899"/>
              <a:gd name="connsiteX1" fmla="*/ 1704975 w 1704975"/>
              <a:gd name="connsiteY1" fmla="*/ 0 h 713899"/>
              <a:gd name="connsiteX2" fmla="*/ 1704975 w 1704975"/>
              <a:gd name="connsiteY2" fmla="*/ 713899 h 713899"/>
              <a:gd name="connsiteX3" fmla="*/ 0 w 1704975"/>
              <a:gd name="connsiteY3" fmla="*/ 713899 h 7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713899">
                <a:moveTo>
                  <a:pt x="0" y="0"/>
                </a:moveTo>
                <a:lnTo>
                  <a:pt x="1704975" y="0"/>
                </a:lnTo>
                <a:lnTo>
                  <a:pt x="1704975" y="713899"/>
                </a:lnTo>
                <a:lnTo>
                  <a:pt x="0" y="713899"/>
                </a:lnTo>
                <a:close/>
              </a:path>
            </a:pathLst>
          </a:cu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306824" y="188640"/>
            <a:ext cx="447534" cy="1939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18764" y="130679"/>
            <a:ext cx="903311" cy="3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5599221"/>
              </p:ext>
            </p:extLst>
          </p:nvPr>
        </p:nvGraphicFramePr>
        <p:xfrm>
          <a:off x="198382" y="127293"/>
          <a:ext cx="8778159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9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9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75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09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963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프로젝트명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관련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작성버전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 userDrawn="1"/>
        </p:nvSpPr>
        <p:spPr>
          <a:xfrm>
            <a:off x="200025" y="764704"/>
            <a:ext cx="6748239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Page Location :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7041233" y="764704"/>
            <a:ext cx="1935308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Description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00025" y="764704"/>
            <a:ext cx="6748239" cy="590465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7041231" y="764704"/>
            <a:ext cx="1935309" cy="590438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날짜 개체 틀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E0DA-AB79-4C41-A0C8-5CEB3C84E0EA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6" name="바닥글 개체 틀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슬라이드 번호 개체 틀 56"/>
          <p:cNvSpPr>
            <a:spLocks noGrp="1"/>
          </p:cNvSpPr>
          <p:nvPr>
            <p:ph type="sldNum" sz="quarter" idx="12"/>
          </p:nvPr>
        </p:nvSpPr>
        <p:spPr>
          <a:xfrm>
            <a:off x="8701608" y="6577299"/>
            <a:ext cx="442392" cy="365125"/>
          </a:xfrm>
        </p:spPr>
        <p:txBody>
          <a:bodyPr/>
          <a:lstStyle>
            <a:lvl1pPr>
              <a:defRPr sz="1050"/>
            </a:lvl1pPr>
          </a:lstStyle>
          <a:p>
            <a:fld id="{51BDD4EA-B9A7-4ED0-9CCE-DEBB12F7EB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8" name="직사각형 57"/>
          <p:cNvSpPr/>
          <p:nvPr userDrawn="1"/>
        </p:nvSpPr>
        <p:spPr>
          <a:xfrm>
            <a:off x="200025" y="124583"/>
            <a:ext cx="8776516" cy="50405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1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9BC-E53D-4D46-9738-383E716E39DA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D4EA-B9A7-4ED0-9CCE-DEBB12F7EB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1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CE48-326F-4FD3-98FD-D99F6D73ABD5}" type="datetime1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01608" y="6525344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D4EA-B9A7-4ED0-9CCE-DEBB12F7EB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71"/>
          <p:cNvSpPr>
            <a:spLocks noChangeArrowheads="1"/>
          </p:cNvSpPr>
          <p:nvPr/>
        </p:nvSpPr>
        <p:spPr bwMode="auto">
          <a:xfrm>
            <a:off x="3347720" y="2077085"/>
            <a:ext cx="549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0" indent="457200" algn="r" eaLnBrk="1" fontAlgn="base" hangingPunct="1">
              <a:spcAft>
                <a:spcPct val="0"/>
              </a:spcAft>
              <a:tabLst>
                <a:tab pos="2743200" algn="ctr"/>
                <a:tab pos="5486400" algn="r"/>
              </a:tabLst>
            </a:pPr>
            <a:r>
              <a:rPr lang="en-US" altLang="ko-KR" sz="2000" b="1" u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고딕" panose="020D0604000000000000" pitchFamily="50" charset="-127"/>
                <a:cs typeface="Times New Roman" pitchFamily="18" charset="0"/>
              </a:rPr>
              <a:t>SK </a:t>
            </a:r>
            <a:r>
              <a:rPr lang="en-US" altLang="ko-KR" sz="2000" b="1" u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고딕" panose="020D0604000000000000" pitchFamily="50" charset="-127"/>
                <a:cs typeface="Times New Roman" pitchFamily="18" charset="0"/>
              </a:rPr>
              <a:t>hynix</a:t>
            </a:r>
            <a:r>
              <a:rPr lang="en-US" altLang="ko-KR" sz="2000" b="1" u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고딕" panose="020D0604000000000000" pitchFamily="50" charset="-127"/>
                <a:cs typeface="Times New Roman" pitchFamily="18" charset="0"/>
              </a:rPr>
              <a:t> HR </a:t>
            </a:r>
            <a:r>
              <a:rPr lang="ko-KR" altLang="en-US" sz="2000" b="1" u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고딕" panose="020D0604000000000000" pitchFamily="50" charset="-127"/>
                <a:cs typeface="Times New Roman" pitchFamily="18" charset="0"/>
              </a:rPr>
              <a:t>인증</a:t>
            </a:r>
            <a:r>
              <a:rPr lang="en-US" altLang="ko-KR" sz="2000" b="1" u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고딕" panose="020D0604000000000000" pitchFamily="50" charset="-127"/>
                <a:cs typeface="Times New Roman" pitchFamily="18" charset="0"/>
              </a:rPr>
              <a:t>  </a:t>
            </a:r>
            <a:endParaRPr lang="ko-KR" altLang="en-US" sz="700" u="none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2" name="Rectangle 672"/>
          <p:cNvSpPr>
            <a:spLocks noChangeArrowheads="1"/>
          </p:cNvSpPr>
          <p:nvPr/>
        </p:nvSpPr>
        <p:spPr bwMode="auto">
          <a:xfrm>
            <a:off x="3203575" y="2835910"/>
            <a:ext cx="5640070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0" algn="r" eaLnBrk="1" hangingPunct="1"/>
            <a:r>
              <a:rPr lang="ko-KR" altLang="en-US" sz="3200" b="1" u="none" dirty="0" smtClean="0">
                <a:latin typeface="HY견고딕" pitchFamily="18" charset="-127"/>
                <a:ea typeface="HY견고딕" pitchFamily="18" charset="-127"/>
              </a:rPr>
              <a:t>화면구성</a:t>
            </a:r>
            <a:endParaRPr lang="en-US" altLang="ko-KR" sz="3200" b="1" u="none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Rectangle 673"/>
          <p:cNvSpPr>
            <a:spLocks noChangeArrowheads="1"/>
          </p:cNvSpPr>
          <p:nvPr/>
        </p:nvSpPr>
        <p:spPr bwMode="auto">
          <a:xfrm>
            <a:off x="6832600" y="3522345"/>
            <a:ext cx="201168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 u="none" dirty="0" smtClean="0">
                <a:latin typeface="+mn-lt"/>
                <a:ea typeface="나눔고딕" panose="020D0604000000000000" pitchFamily="50" charset="-127"/>
                <a:cs typeface="Times New Roman" pitchFamily="18" charset="0"/>
              </a:rPr>
              <a:t>Version 0.1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7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88595"/>
            <a:ext cx="1296035" cy="72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153795" cy="24574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채용정보(홈화면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68712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 정보  </a:t>
            </a:r>
            <a:r>
              <a:rPr lang="ko-KR" altLang="en-US" sz="1000" b="1" dirty="0" smtClean="0"/>
              <a:t>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5605" y="1739265"/>
            <a:ext cx="10026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6"/>
                </a:solidFill>
              </a:rPr>
              <a:t>채용정</a:t>
            </a:r>
            <a:r>
              <a:rPr lang="ko-KR" altLang="en-US" sz="1200" b="1" dirty="0">
                <a:solidFill>
                  <a:schemeClr val="accent6"/>
                </a:solidFill>
              </a:rPr>
              <a:t>보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45970" y="2087245"/>
            <a:ext cx="100266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공고상태 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630295" y="2066290"/>
            <a:ext cx="100266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공고명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436235" y="2087245"/>
            <a:ext cx="514985" cy="2241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2727325" y="2159000"/>
            <a:ext cx="897255" cy="1238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/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04490" y="2087245"/>
            <a:ext cx="479425" cy="23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</a:t>
            </a:r>
          </a:p>
        </p:txBody>
      </p:sp>
      <p:pic>
        <p:nvPicPr>
          <p:cNvPr id="97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5" y="2113915"/>
            <a:ext cx="8972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49985"/>
              </p:ext>
            </p:extLst>
          </p:nvPr>
        </p:nvGraphicFramePr>
        <p:xfrm>
          <a:off x="461956" y="2564900"/>
          <a:ext cx="5694220" cy="302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067"/>
                <a:gridCol w="702711"/>
                <a:gridCol w="2132464"/>
                <a:gridCol w="694221"/>
                <a:gridCol w="416532"/>
                <a:gridCol w="694225"/>
              </a:tblGrid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공고기업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협력사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공고일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공고명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접수마감일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공고상태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SK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err="1" smtClean="0"/>
                        <a:t>하이닉스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2018.12.05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#######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2018.12.31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D-20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SK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err="1" smtClean="0"/>
                        <a:t>하이닉스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2018.12.04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@@@@@</a:t>
                      </a:r>
                      <a:r>
                        <a:rPr lang="en-US" altLang="ko-KR" sz="700" u="sng" baseline="0" dirty="0" smtClean="0"/>
                        <a:t> </a:t>
                      </a:r>
                      <a:r>
                        <a:rPr lang="ko-KR" altLang="en-US" sz="700" u="sng" baseline="0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2018.12.31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D-20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SK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err="1" smtClean="0"/>
                        <a:t>하이닉스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%%%%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2018.12.31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D-20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2018.11.28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$$$$$$$$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2018.12.31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D-20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B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2018.11.27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신입</a:t>
                      </a:r>
                      <a:r>
                        <a:rPr lang="en-US" altLang="ko-KR" sz="700" u="sng" dirty="0" smtClean="0"/>
                        <a:t>] </a:t>
                      </a:r>
                      <a:r>
                        <a:rPr lang="ko-KR" altLang="en-US" sz="700" u="sng" dirty="0" smtClean="0"/>
                        <a:t>공채 </a:t>
                      </a:r>
                      <a:r>
                        <a:rPr lang="en-US" altLang="ko-KR" sz="700" u="sng" dirty="0" smtClean="0"/>
                        <a:t>00</a:t>
                      </a:r>
                      <a:r>
                        <a:rPr lang="ko-KR" altLang="en-US" sz="700" u="sng" dirty="0" smtClean="0"/>
                        <a:t>기 모집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2018.12.31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D-20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C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2018.11.26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********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2018.12.24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D-13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장학생</a:t>
                      </a:r>
                      <a:r>
                        <a:rPr lang="en-US" altLang="ko-KR" sz="700" u="sng" dirty="0" smtClean="0"/>
                        <a:t>] &amp;&amp;&amp;&amp;&amp;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2018.12.24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D-13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서류접수중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2018.11.5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\\\\\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2018.11.30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마감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/>
                        <a:t>전형진행중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B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2018.11.02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장학생</a:t>
                      </a:r>
                      <a:r>
                        <a:rPr lang="en-US" altLang="ko-KR" sz="700" u="sng" dirty="0" smtClean="0"/>
                        <a:t>] ////////// </a:t>
                      </a:r>
                      <a:r>
                        <a:rPr lang="ko-KR" altLang="en-US" sz="700" u="sng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2018.11.30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마감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/>
                        <a:t>전형진행중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</a:t>
                      </a:r>
                      <a:r>
                        <a:rPr lang="ko-KR" altLang="en-US" sz="700" dirty="0" smtClean="0"/>
                        <a:t>사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2018.11.01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smtClean="0"/>
                        <a:t>[</a:t>
                      </a:r>
                      <a:r>
                        <a:rPr lang="ko-KR" altLang="en-US" sz="700" u="sng" dirty="0" smtClean="0"/>
                        <a:t>경력</a:t>
                      </a:r>
                      <a:r>
                        <a:rPr lang="en-US" altLang="ko-KR" sz="700" u="sng" dirty="0" smtClean="0"/>
                        <a:t>] ~~~~~~~</a:t>
                      </a:r>
                      <a:r>
                        <a:rPr lang="en-US" altLang="ko-KR" sz="700" u="sng" baseline="0" dirty="0" smtClean="0"/>
                        <a:t> </a:t>
                      </a:r>
                      <a:r>
                        <a:rPr lang="ko-KR" altLang="en-US" sz="700" u="sng" baseline="0" dirty="0" smtClean="0"/>
                        <a:t>모집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2018.11.30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마감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/>
                        <a:t>전형진행중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1741170" y="5733415"/>
            <a:ext cx="267081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 ◀ 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|  2  |  3  |  4  |  5  |   6  |   7  |   8  |  9  |  10  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 ▶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endParaRPr kumimoji="0" lang="ko-KR" altLang="en-US" sz="8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645" y="2060575"/>
            <a:ext cx="100266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기업별 </a:t>
            </a:r>
            <a:endParaRPr lang="ko-KR" altLang="en-US" sz="1000" dirty="0"/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1038225" y="2132965"/>
            <a:ext cx="897255" cy="1238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4125" y="2060575"/>
            <a:ext cx="4794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2116455" cy="24574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채용정보(홈화면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) – </a:t>
            </a: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공고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상세화면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20208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5605" y="2077085"/>
            <a:ext cx="5832475" cy="41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경력</a:t>
            </a:r>
            <a:r>
              <a:rPr lang="en-US" altLang="ko-KR" sz="1100" dirty="0"/>
              <a:t>] ####### </a:t>
            </a:r>
            <a:r>
              <a:rPr lang="ko-KR" altLang="en-US" sz="1100" dirty="0"/>
              <a:t>모집</a:t>
            </a:r>
          </a:p>
          <a:p>
            <a:r>
              <a:rPr lang="ko-KR" altLang="en-US" sz="900" dirty="0"/>
              <a:t>공고기업 </a:t>
            </a:r>
            <a:r>
              <a:rPr lang="en-US" altLang="ko-KR" sz="900" dirty="0"/>
              <a:t>: SK</a:t>
            </a:r>
            <a:r>
              <a:rPr lang="ko-KR" altLang="en-US" sz="900" dirty="0" err="1"/>
              <a:t>하이닉스</a:t>
            </a:r>
            <a:r>
              <a:rPr lang="ko-KR" altLang="en-US" sz="900" dirty="0"/>
              <a:t>  공고상태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전형진행중</a:t>
            </a:r>
            <a:endParaRPr lang="ko-KR" altLang="en-US" sz="9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328930" y="2493010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10845" y="2637155"/>
          <a:ext cx="5816600" cy="366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35"/>
                <a:gridCol w="1188720"/>
                <a:gridCol w="347345"/>
                <a:gridCol w="1536065"/>
                <a:gridCol w="1537335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접수기간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 ~ 2018.12.31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채용직무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기술전략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근무지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서울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근부부서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기술개발팀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채용인원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00명 / 정규직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rowSpan="6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자격요건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해외여행 및 건강상 결격 사유가 없는 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400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학사이상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전공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전기전자 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영어 필수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해당경력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5년 이상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개발 경력 5년 이상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전형절차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 &gt; 인적성검사 &gt; 실무면접 &gt; 임원면접 &gt; 건강검진 &gt; 처우협의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주요수행업무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제품 마케팅 및 기획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협업/ 소통 능력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남자의 경우 병역을 필하거나 면제된 자에 한해 지원 가능합니다.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보훈 대상자는 관련벙에 의거해 우대합니다.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장애인 고용촉진 및 직업재활법에 따라 장애인 등록증 소지자는 우대됩니다.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입사지원서 내용이 사실과 다를 경우 합격(입사)이 취소됩니다.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문의처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SK하이닉스 인사팀 000 책임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 주소 : abcdef@skhynic.com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4831080" y="2172970"/>
            <a:ext cx="1181100" cy="2241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입사 지원하기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605" y="1739265"/>
            <a:ext cx="10026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6"/>
                </a:solidFill>
              </a:rPr>
              <a:t>채용정</a:t>
            </a:r>
            <a:r>
              <a:rPr lang="ko-KR" altLang="en-US" sz="1200" b="1" dirty="0">
                <a:solidFill>
                  <a:schemeClr val="accent6"/>
                </a:solidFill>
              </a:rPr>
              <a:t>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아래쪽 화살표 43"/>
          <p:cNvSpPr/>
          <p:nvPr/>
        </p:nvSpPr>
        <p:spPr>
          <a:xfrm rot="19829460">
            <a:off x="6214110" y="2304415"/>
            <a:ext cx="156845" cy="1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588125" y="3416935"/>
            <a:ext cx="2060575" cy="1225550"/>
            <a:chOff x="6588125" y="3416935"/>
            <a:chExt cx="2060575" cy="1225550"/>
          </a:xfrm>
        </p:grpSpPr>
        <p:sp>
          <p:nvSpPr>
            <p:cNvPr id="46" name="직사각형 45"/>
            <p:cNvSpPr/>
            <p:nvPr/>
          </p:nvSpPr>
          <p:spPr>
            <a:xfrm>
              <a:off x="6588125" y="3482340"/>
              <a:ext cx="2016125" cy="116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06540" y="3482340"/>
              <a:ext cx="1782445" cy="3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u="sng" dirty="0" smtClean="0"/>
                <a:t>입사 지원하기 </a:t>
              </a:r>
              <a:r>
                <a:rPr lang="en-US" altLang="ko-KR" sz="700" dirty="0" smtClean="0"/>
                <a:t>   </a:t>
              </a:r>
              <a:r>
                <a:rPr lang="ko-KR" altLang="en-US" sz="700" dirty="0" smtClean="0"/>
                <a:t> </a:t>
              </a:r>
              <a:endParaRPr lang="ko-KR" altLang="en-US" sz="700" dirty="0"/>
            </a:p>
          </p:txBody>
        </p:sp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>
              <a:off x="6883400" y="3782695"/>
              <a:ext cx="143319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저장된 이력서로 지원하기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AutoShape 30"/>
            <p:cNvSpPr>
              <a:spLocks noChangeArrowheads="1"/>
            </p:cNvSpPr>
            <p:nvPr/>
          </p:nvSpPr>
          <p:spPr bwMode="auto">
            <a:xfrm>
              <a:off x="7380605" y="4366260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61045" y="3416935"/>
              <a:ext cx="288290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800" dirty="0" smtClean="0"/>
                <a:t>X</a:t>
              </a:r>
              <a:endParaRPr lang="ko-KR" altLang="en-US" sz="600" dirty="0"/>
            </a:p>
          </p:txBody>
        </p:sp>
        <p:sp>
          <p:nvSpPr>
            <p:cNvPr id="52" name="AutoShape 30"/>
            <p:cNvSpPr>
              <a:spLocks noChangeArrowheads="1"/>
            </p:cNvSpPr>
            <p:nvPr/>
          </p:nvSpPr>
          <p:spPr bwMode="auto">
            <a:xfrm>
              <a:off x="6876415" y="4004945"/>
              <a:ext cx="143319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이력서 확인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수정하기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 정보  </a:t>
            </a:r>
            <a:r>
              <a:rPr lang="ko-KR" altLang="en-US" sz="1000" b="1" dirty="0" smtClean="0"/>
              <a:t>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62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16713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이력서 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관리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286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+버튼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 항목별 +버튼을 누르면 항목별 상세 입력창이 아래로 펼쳐짐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(상세 입력창이 펼쳐지면 +버튼은 –버튼으로 변경)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82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 버튼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항목이 인증되기 전 : ‘인증되지 않은 항목이 있습니다’ alert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항목이 인증된 후 : ‘제출하시겠습니까?’ alert → 예 / 아니오 선택 → 예 선택: 제출이 완료되었습니다. alert / 아니오 선택: 취소되었습니다. Alert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 smtClean="0"/>
              <a:t>OO (</a:t>
            </a:r>
            <a:r>
              <a:rPr lang="ko-KR" altLang="en-US" sz="1000" dirty="0" smtClean="0"/>
              <a:t>여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0825" y="2964815"/>
            <a:ext cx="5977255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7015" y="3489325"/>
            <a:ext cx="5981065" cy="484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715" y="4014470"/>
            <a:ext cx="5977255" cy="470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6380" y="4518660"/>
            <a:ext cx="5981700" cy="452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380" y="4998085"/>
            <a:ext cx="5981700" cy="456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5436235" y="5805170"/>
            <a:ext cx="755650" cy="2235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제출</a:t>
            </a:r>
            <a:endParaRPr lang="ko-KR" altLang="en-US" sz="1400" b="1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925830" y="2853055"/>
            <a:ext cx="0" cy="23914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2950" y="30067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13305" y="3118485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2950" y="35629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4855" y="406654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3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  <a:ea typeface="맑은 고딕"/>
              </a:rPr>
              <a:t>경력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950" y="457073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950" y="507492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5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5"/>
                </a:solidFill>
                <a:ea typeface="맑은 고딕"/>
              </a:rPr>
              <a:t>기</a:t>
            </a:r>
            <a:r>
              <a:rPr lang="ko-KR" altLang="en-US" sz="1200" dirty="0">
                <a:solidFill>
                  <a:schemeClr val="accent5"/>
                </a:solidFill>
                <a:ea typeface="맑은 고딕"/>
              </a:rPr>
              <a:t>타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13305" y="366395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3305" y="418401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13305" y="470090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13305" y="519112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AutoShape 30"/>
          <p:cNvSpPr>
            <a:spLocks noChangeArrowheads="1"/>
          </p:cNvSpPr>
          <p:nvPr/>
        </p:nvSpPr>
        <p:spPr bwMode="auto">
          <a:xfrm>
            <a:off x="4643755" y="5807075"/>
            <a:ext cx="755650" cy="2235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인증요청</a:t>
            </a:r>
            <a:endParaRPr lang="ko-KR" altLang="en-US" sz="1400" b="1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94" name="AutoShape 30"/>
          <p:cNvSpPr>
            <a:spLocks noChangeArrowheads="1"/>
          </p:cNvSpPr>
          <p:nvPr/>
        </p:nvSpPr>
        <p:spPr bwMode="auto">
          <a:xfrm>
            <a:off x="3851910" y="5807710"/>
            <a:ext cx="755650" cy="2235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임시저장</a:t>
            </a:r>
            <a:endParaRPr lang="ko-KR" altLang="en-US" sz="1400" b="1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95" name="AutoShape 30"/>
          <p:cNvSpPr>
            <a:spLocks noChangeArrowheads="1"/>
          </p:cNvSpPr>
          <p:nvPr/>
        </p:nvSpPr>
        <p:spPr bwMode="auto">
          <a:xfrm>
            <a:off x="3060065" y="5805170"/>
            <a:ext cx="755650" cy="2235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 smtClean="0">
                <a:solidFill>
                  <a:schemeClr val="bg1"/>
                </a:solidFill>
                <a:latin typeface="+mn-lt"/>
                <a:ea typeface="나눔고딕" panose="020D0604000000000000" pitchFamily="50" charset="-127"/>
              </a:rPr>
              <a:t>수정</a:t>
            </a:r>
            <a:endParaRPr lang="ko-KR" altLang="en-US" sz="1400" b="1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19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28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4622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-버튼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-버튼을 누르면 ‘항목을 임시저장합니다’ alert 뜨고 입력창이 닫힘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문과계열 / 이과계열 / 전문(실업)계 / 예체능계 / 특성화(마이스터고) / 특수목적고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 선택(년, 월까지만)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첨부파일 등록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클릭시 팝업 호출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수료 / 졸업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졸업증명서 / 성적증명서 / 논문 / 기타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1115695" y="142240"/>
            <a:ext cx="164782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15695" y="388620"/>
            <a:ext cx="142303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ea typeface="나눔고딕 ExtraBold" panose="020D0904000000000000" pitchFamily="50" charset="-127"/>
              </a:rPr>
              <a:t>이력서 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학력사항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250825" y="2966085"/>
            <a:ext cx="5989955" cy="1831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015" y="4861560"/>
            <a:ext cx="5986145" cy="575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825" y="5481955"/>
            <a:ext cx="5982335" cy="575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380" y="6093460"/>
            <a:ext cx="5986145" cy="575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/>
          <p:nvPr/>
        </p:nvCxnSpPr>
        <p:spPr>
          <a:xfrm>
            <a:off x="925830" y="2435860"/>
            <a:ext cx="11430" cy="42335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2950" y="30448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13305" y="3157220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2950" y="498411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855" y="561657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3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  <a:ea typeface="맑은 고딕"/>
              </a:rPr>
              <a:t>경력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2950" y="62172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13305" y="508508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13305" y="573341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3305" y="634746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967740" y="3399790"/>
            <a:ext cx="713740" cy="1130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고등학교 : 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대학       :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대학교    :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대학원    :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AutoShape 30"/>
          <p:cNvSpPr>
            <a:spLocks/>
          </p:cNvSpPr>
          <p:nvPr/>
        </p:nvSpPr>
        <p:spPr bwMode="auto">
          <a:xfrm>
            <a:off x="5398135" y="4570095"/>
            <a:ext cx="54229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numCol="1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저장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55875" y="3425825"/>
            <a:ext cx="897255" cy="233045"/>
            <a:chOff x="2555875" y="3425825"/>
            <a:chExt cx="897255" cy="233045"/>
          </a:xfrm>
        </p:grpSpPr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2555875" y="3502660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▼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2695575" y="3425825"/>
              <a:ext cx="598805" cy="2336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전공선택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562860" y="3628390"/>
            <a:ext cx="897255" cy="254000"/>
            <a:chOff x="2562860" y="3628390"/>
            <a:chExt cx="897255" cy="254000"/>
          </a:xfrm>
        </p:grpSpPr>
        <p:sp>
          <p:nvSpPr>
            <p:cNvPr id="53" name="Rectangle 55"/>
            <p:cNvSpPr>
              <a:spLocks/>
            </p:cNvSpPr>
            <p:nvPr/>
          </p:nvSpPr>
          <p:spPr bwMode="auto">
            <a:xfrm>
              <a:off x="2562860" y="3704590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54" name="TextBox 53"/>
            <p:cNvSpPr txBox="1">
              <a:spLocks/>
            </p:cNvSpPr>
            <p:nvPr/>
          </p:nvSpPr>
          <p:spPr>
            <a:xfrm>
              <a:off x="2702560" y="3628390"/>
              <a:ext cx="718185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전공 입력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62860" y="3829685"/>
            <a:ext cx="897255" cy="254000"/>
            <a:chOff x="2562860" y="3829685"/>
            <a:chExt cx="897255" cy="254000"/>
          </a:xfrm>
        </p:grpSpPr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2562860" y="3905885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57" name="TextBox 56"/>
            <p:cNvSpPr txBox="1">
              <a:spLocks/>
            </p:cNvSpPr>
            <p:nvPr/>
          </p:nvSpPr>
          <p:spPr>
            <a:xfrm>
              <a:off x="2635250" y="3829685"/>
              <a:ext cx="713105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주전공 입력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496945" y="3830320"/>
            <a:ext cx="897255" cy="253365"/>
            <a:chOff x="3496945" y="3830320"/>
            <a:chExt cx="897255" cy="253365"/>
          </a:xfrm>
        </p:grpSpPr>
        <p:sp>
          <p:nvSpPr>
            <p:cNvPr id="62" name="Rectangle 55"/>
            <p:cNvSpPr>
              <a:spLocks/>
            </p:cNvSpPr>
            <p:nvPr/>
          </p:nvSpPr>
          <p:spPr bwMode="auto">
            <a:xfrm>
              <a:off x="3496945" y="3907790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63" name="TextBox 62"/>
            <p:cNvSpPr txBox="1">
              <a:spLocks/>
            </p:cNvSpPr>
            <p:nvPr/>
          </p:nvSpPr>
          <p:spPr>
            <a:xfrm>
              <a:off x="3569335" y="3830320"/>
              <a:ext cx="715645" cy="254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부전공 입력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62860" y="4264025"/>
            <a:ext cx="897255" cy="233045"/>
            <a:chOff x="2562860" y="4264025"/>
            <a:chExt cx="897255" cy="233045"/>
          </a:xfrm>
        </p:grpSpPr>
        <p:sp>
          <p:nvSpPr>
            <p:cNvPr id="65" name="Rectangle 55"/>
            <p:cNvSpPr>
              <a:spLocks/>
            </p:cNvSpPr>
            <p:nvPr/>
          </p:nvSpPr>
          <p:spPr bwMode="auto">
            <a:xfrm>
              <a:off x="2562860" y="4340225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66" name="TextBox 65"/>
            <p:cNvSpPr txBox="1">
              <a:spLocks/>
            </p:cNvSpPr>
            <p:nvPr/>
          </p:nvSpPr>
          <p:spPr>
            <a:xfrm>
              <a:off x="2702560" y="4264025"/>
              <a:ext cx="598805" cy="2336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전공 입력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8" name="TextBox 67"/>
          <p:cNvSpPr txBox="1">
            <a:spLocks/>
          </p:cNvSpPr>
          <p:nvPr/>
        </p:nvSpPr>
        <p:spPr>
          <a:xfrm>
            <a:off x="4356100" y="3239770"/>
            <a:ext cx="697230" cy="2336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입학 년월</a:t>
            </a:r>
            <a:endParaRPr lang="ko-KR" altLang="en-US" sz="7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Rectangle 58"/>
          <p:cNvSpPr>
            <a:spLocks/>
          </p:cNvSpPr>
          <p:nvPr/>
        </p:nvSpPr>
        <p:spPr bwMode="auto">
          <a:xfrm>
            <a:off x="4427855" y="3477895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70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0" y="3460750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6" name="TextBox 75"/>
          <p:cNvSpPr txBox="1">
            <a:spLocks/>
          </p:cNvSpPr>
          <p:nvPr/>
        </p:nvSpPr>
        <p:spPr>
          <a:xfrm>
            <a:off x="5171440" y="3239135"/>
            <a:ext cx="697230" cy="2546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졸업 년월</a:t>
            </a:r>
            <a:endParaRPr lang="ko-KR" altLang="en-US" sz="7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5067935" y="3406140"/>
            <a:ext cx="138430" cy="299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9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Rectangle 58"/>
          <p:cNvSpPr>
            <a:spLocks/>
          </p:cNvSpPr>
          <p:nvPr/>
        </p:nvSpPr>
        <p:spPr bwMode="auto">
          <a:xfrm>
            <a:off x="5220335" y="3470910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0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35" y="3453765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1" name="Rectangle 58"/>
          <p:cNvSpPr>
            <a:spLocks/>
          </p:cNvSpPr>
          <p:nvPr/>
        </p:nvSpPr>
        <p:spPr bwMode="auto">
          <a:xfrm>
            <a:off x="4427855" y="3679825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2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0" y="3662680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3" name="TextBox 82"/>
          <p:cNvSpPr txBox="1">
            <a:spLocks/>
          </p:cNvSpPr>
          <p:nvPr/>
        </p:nvSpPr>
        <p:spPr>
          <a:xfrm>
            <a:off x="5080000" y="3593465"/>
            <a:ext cx="114300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Rectangle 58"/>
          <p:cNvSpPr>
            <a:spLocks/>
          </p:cNvSpPr>
          <p:nvPr/>
        </p:nvSpPr>
        <p:spPr bwMode="auto">
          <a:xfrm>
            <a:off x="5220335" y="3672840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5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35" y="3655695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6" name="Rectangle 58"/>
          <p:cNvSpPr>
            <a:spLocks/>
          </p:cNvSpPr>
          <p:nvPr/>
        </p:nvSpPr>
        <p:spPr bwMode="auto">
          <a:xfrm>
            <a:off x="4427855" y="3870325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7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0" y="3853180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8" name="TextBox 87"/>
          <p:cNvSpPr txBox="1">
            <a:spLocks/>
          </p:cNvSpPr>
          <p:nvPr/>
        </p:nvSpPr>
        <p:spPr>
          <a:xfrm>
            <a:off x="5080000" y="3806825"/>
            <a:ext cx="114300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Rectangle 58"/>
          <p:cNvSpPr>
            <a:spLocks/>
          </p:cNvSpPr>
          <p:nvPr/>
        </p:nvSpPr>
        <p:spPr bwMode="auto">
          <a:xfrm>
            <a:off x="5220335" y="3863340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90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35" y="3846195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91" name="Rectangle 58"/>
          <p:cNvSpPr>
            <a:spLocks/>
          </p:cNvSpPr>
          <p:nvPr/>
        </p:nvSpPr>
        <p:spPr bwMode="auto">
          <a:xfrm>
            <a:off x="4426585" y="4328795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92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85" y="4311650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93" name="TextBox 92"/>
          <p:cNvSpPr txBox="1">
            <a:spLocks/>
          </p:cNvSpPr>
          <p:nvPr/>
        </p:nvSpPr>
        <p:spPr>
          <a:xfrm>
            <a:off x="5086350" y="4262120"/>
            <a:ext cx="114300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Rectangle 58"/>
          <p:cNvSpPr>
            <a:spLocks/>
          </p:cNvSpPr>
          <p:nvPr/>
        </p:nvSpPr>
        <p:spPr bwMode="auto">
          <a:xfrm>
            <a:off x="5218430" y="4321810"/>
            <a:ext cx="415925" cy="1543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numCol="1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95" name="Picture 62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65" y="4304665"/>
            <a:ext cx="193040" cy="19304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97" name="AutoShape 30"/>
          <p:cNvSpPr>
            <a:spLocks/>
          </p:cNvSpPr>
          <p:nvPr/>
        </p:nvSpPr>
        <p:spPr bwMode="auto">
          <a:xfrm>
            <a:off x="4318000" y="4570095"/>
            <a:ext cx="902335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numCol="1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첨부파일 등록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33065" y="5012055"/>
            <a:ext cx="2414270" cy="1274445"/>
            <a:chOff x="2933065" y="5012055"/>
            <a:chExt cx="2414270" cy="1274445"/>
          </a:xfrm>
        </p:grpSpPr>
        <p:sp>
          <p:nvSpPr>
            <p:cNvPr id="2" name="직사각형 1"/>
            <p:cNvSpPr/>
            <p:nvPr/>
          </p:nvSpPr>
          <p:spPr>
            <a:xfrm>
              <a:off x="2933065" y="5126355"/>
              <a:ext cx="2296795" cy="116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50845" y="5126355"/>
              <a:ext cx="2304415" cy="3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u="sng" dirty="0" smtClean="0"/>
                <a:t>첨부파일 등록</a:t>
              </a:r>
              <a:r>
                <a:rPr lang="en-US" altLang="ko-KR" sz="700" u="sng" dirty="0" smtClean="0"/>
                <a:t>(</a:t>
              </a:r>
              <a:r>
                <a:rPr lang="ko-KR" altLang="en-US" sz="700" u="sng" dirty="0" smtClean="0"/>
                <a:t>개별파일 </a:t>
              </a:r>
              <a:r>
                <a:rPr lang="en-US" altLang="ko-KR" sz="700" u="sng" dirty="0" smtClean="0"/>
                <a:t>10MB, </a:t>
              </a:r>
              <a:r>
                <a:rPr lang="ko-KR" altLang="en-US" sz="700" u="sng" dirty="0" smtClean="0"/>
                <a:t>총 </a:t>
              </a:r>
              <a:r>
                <a:rPr lang="en-US" altLang="ko-KR" sz="700" u="sng" dirty="0" smtClean="0"/>
                <a:t>100MB</a:t>
              </a:r>
              <a:r>
                <a:rPr lang="ko-KR" altLang="en-US" sz="700" u="sng" dirty="0" smtClean="0"/>
                <a:t>까지</a:t>
              </a:r>
              <a:r>
                <a:rPr lang="en-US" altLang="ko-KR" sz="700" u="sng" dirty="0" smtClean="0"/>
                <a:t>)</a:t>
              </a:r>
              <a:r>
                <a:rPr lang="en-US" altLang="ko-KR" sz="700" dirty="0" smtClean="0"/>
                <a:t>   </a:t>
              </a:r>
              <a:r>
                <a:rPr lang="ko-KR" altLang="en-US" sz="700" dirty="0" smtClean="0"/>
                <a:t> </a:t>
              </a:r>
              <a:endParaRPr lang="ko-KR" altLang="en-US" sz="7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51175" y="5383530"/>
              <a:ext cx="73850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파일구분  </a:t>
              </a:r>
              <a:r>
                <a:rPr lang="en-US" altLang="ko-KR" sz="800" dirty="0" smtClean="0"/>
                <a:t>: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파일 찾기 </a:t>
              </a:r>
              <a:r>
                <a:rPr lang="en-US" altLang="ko-KR" sz="800" dirty="0" smtClean="0"/>
                <a:t>: </a:t>
              </a:r>
              <a:endParaRPr lang="ko-KR" altLang="en-US" sz="600" dirty="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3717925" y="5448300"/>
              <a:ext cx="897255" cy="254000"/>
              <a:chOff x="3717925" y="5448300"/>
              <a:chExt cx="897255" cy="254000"/>
            </a:xfrm>
          </p:grpSpPr>
          <p:sp>
            <p:nvSpPr>
              <p:cNvPr id="101" name="Rectangle 55"/>
              <p:cNvSpPr>
                <a:spLocks noChangeArrowheads="1"/>
              </p:cNvSpPr>
              <p:nvPr/>
            </p:nvSpPr>
            <p:spPr bwMode="auto">
              <a:xfrm>
                <a:off x="3717925" y="5525135"/>
                <a:ext cx="897255" cy="1238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latinLnBrk="0"/>
                <a:r>
                  <a:rPr lang="en-US" altLang="ko-KR" sz="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▼ 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750945" y="5448300"/>
                <a:ext cx="704850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졸업증명서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3" name="AutoShape 6"/>
            <p:cNvSpPr>
              <a:spLocks noChangeArrowheads="1"/>
            </p:cNvSpPr>
            <p:nvPr/>
          </p:nvSpPr>
          <p:spPr bwMode="auto">
            <a:xfrm>
              <a:off x="3717925" y="5744845"/>
              <a:ext cx="897255" cy="179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defRPr/>
              </a:pPr>
              <a:endParaRPr lang="ko-KR" altLang="ko-KR" sz="7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AutoShape 6"/>
            <p:cNvSpPr>
              <a:spLocks noChangeArrowheads="1"/>
            </p:cNvSpPr>
            <p:nvPr/>
          </p:nvSpPr>
          <p:spPr bwMode="auto">
            <a:xfrm>
              <a:off x="4610100" y="5744845"/>
              <a:ext cx="448310" cy="179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ko-KR" altLang="en-US" sz="700" dirty="0" smtClean="0">
                  <a:ea typeface="나눔고딕" panose="020D0604000000000000" pitchFamily="50" charset="-127"/>
                </a:rPr>
                <a:t>찾아보기</a:t>
              </a:r>
              <a:endParaRPr lang="ko-KR" altLang="ko-KR" sz="700" dirty="0">
                <a:ea typeface="나눔고딕" panose="020D0604000000000000" pitchFamily="50" charset="-127"/>
              </a:endParaRPr>
            </a:p>
          </p:txBody>
        </p:sp>
        <p:sp>
          <p:nvSpPr>
            <p:cNvPr id="105" name="AutoShape 30"/>
            <p:cNvSpPr>
              <a:spLocks noChangeArrowheads="1"/>
            </p:cNvSpPr>
            <p:nvPr/>
          </p:nvSpPr>
          <p:spPr bwMode="auto">
            <a:xfrm>
              <a:off x="3553460" y="6010275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완료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AutoShape 30"/>
            <p:cNvSpPr>
              <a:spLocks noChangeArrowheads="1"/>
            </p:cNvSpPr>
            <p:nvPr/>
          </p:nvSpPr>
          <p:spPr bwMode="auto">
            <a:xfrm>
              <a:off x="4128135" y="6010275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59045" y="5012055"/>
              <a:ext cx="288290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800" dirty="0" smtClean="0"/>
                <a:t>X</a:t>
              </a:r>
              <a:endParaRPr lang="ko-KR" altLang="en-US" sz="600" dirty="0"/>
            </a:p>
          </p:txBody>
        </p:sp>
      </p:grpSp>
      <p:cxnSp>
        <p:nvCxnSpPr>
          <p:cNvPr id="7" name="직선 화살표 연결선 6"/>
          <p:cNvCxnSpPr>
            <a:stCxn id="97" idx="2"/>
            <a:endCxn id="98" idx="0"/>
          </p:cNvCxnSpPr>
          <p:nvPr/>
        </p:nvCxnSpPr>
        <p:spPr>
          <a:xfrm flipH="1">
            <a:off x="4102735" y="4739640"/>
            <a:ext cx="666750" cy="387350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1619885" y="3421380"/>
            <a:ext cx="897255" cy="254000"/>
            <a:chOff x="1619885" y="3421380"/>
            <a:chExt cx="897255" cy="254000"/>
          </a:xfrm>
        </p:grpSpPr>
        <p:sp>
          <p:nvSpPr>
            <p:cNvPr id="121" name="Rectangle 55"/>
            <p:cNvSpPr>
              <a:spLocks/>
            </p:cNvSpPr>
            <p:nvPr/>
          </p:nvSpPr>
          <p:spPr bwMode="auto">
            <a:xfrm>
              <a:off x="1619885" y="3497580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>
              <a:off x="1759585" y="3421380"/>
              <a:ext cx="758190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학교명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619885" y="3622040"/>
            <a:ext cx="897255" cy="254000"/>
            <a:chOff x="1619885" y="3622040"/>
            <a:chExt cx="897255" cy="254000"/>
          </a:xfrm>
        </p:grpSpPr>
        <p:sp>
          <p:nvSpPr>
            <p:cNvPr id="124" name="Rectangle 55"/>
            <p:cNvSpPr>
              <a:spLocks/>
            </p:cNvSpPr>
            <p:nvPr/>
          </p:nvSpPr>
          <p:spPr bwMode="auto">
            <a:xfrm>
              <a:off x="1619885" y="3698875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5" name="TextBox 124"/>
            <p:cNvSpPr txBox="1">
              <a:spLocks/>
            </p:cNvSpPr>
            <p:nvPr/>
          </p:nvSpPr>
          <p:spPr>
            <a:xfrm>
              <a:off x="1759585" y="3622040"/>
              <a:ext cx="758190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학교명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619885" y="3833495"/>
            <a:ext cx="897255" cy="254000"/>
            <a:chOff x="1619885" y="3833495"/>
            <a:chExt cx="897255" cy="254000"/>
          </a:xfrm>
        </p:grpSpPr>
        <p:sp>
          <p:nvSpPr>
            <p:cNvPr id="127" name="Rectangle 55"/>
            <p:cNvSpPr>
              <a:spLocks/>
            </p:cNvSpPr>
            <p:nvPr/>
          </p:nvSpPr>
          <p:spPr bwMode="auto">
            <a:xfrm>
              <a:off x="1619885" y="3909695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28" name="TextBox 127"/>
            <p:cNvSpPr txBox="1">
              <a:spLocks/>
            </p:cNvSpPr>
            <p:nvPr/>
          </p:nvSpPr>
          <p:spPr>
            <a:xfrm>
              <a:off x="1759585" y="3833495"/>
              <a:ext cx="758190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학교명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619885" y="4265295"/>
            <a:ext cx="897255" cy="254000"/>
            <a:chOff x="1619885" y="4265295"/>
            <a:chExt cx="897255" cy="254000"/>
          </a:xfrm>
        </p:grpSpPr>
        <p:sp>
          <p:nvSpPr>
            <p:cNvPr id="130" name="Rectangle 55"/>
            <p:cNvSpPr>
              <a:spLocks/>
            </p:cNvSpPr>
            <p:nvPr/>
          </p:nvSpPr>
          <p:spPr bwMode="auto">
            <a:xfrm>
              <a:off x="1619885" y="4342130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31" name="TextBox 130"/>
            <p:cNvSpPr txBox="1">
              <a:spLocks/>
            </p:cNvSpPr>
            <p:nvPr/>
          </p:nvSpPr>
          <p:spPr>
            <a:xfrm>
              <a:off x="1759585" y="4265295"/>
              <a:ext cx="758190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학교명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46" name="TextBox 145"/>
          <p:cNvSpPr txBox="1">
            <a:spLocks/>
          </p:cNvSpPr>
          <p:nvPr/>
        </p:nvSpPr>
        <p:spPr>
          <a:xfrm>
            <a:off x="3476625" y="3655060"/>
            <a:ext cx="407670" cy="2533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학점</a:t>
            </a:r>
            <a:endParaRPr lang="ko-KR" altLang="en-US" sz="7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839845" y="3656330"/>
            <a:ext cx="507365" cy="253365"/>
            <a:chOff x="3839845" y="3656330"/>
            <a:chExt cx="507365" cy="253365"/>
          </a:xfrm>
        </p:grpSpPr>
        <p:sp>
          <p:nvSpPr>
            <p:cNvPr id="148" name="Rectangle 147"/>
            <p:cNvSpPr>
              <a:spLocks/>
            </p:cNvSpPr>
            <p:nvPr/>
          </p:nvSpPr>
          <p:spPr bwMode="auto">
            <a:xfrm>
              <a:off x="3895725" y="3683000"/>
              <a:ext cx="422910" cy="18415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49" name="TextBox 148"/>
            <p:cNvSpPr txBox="1">
              <a:spLocks/>
            </p:cNvSpPr>
            <p:nvPr/>
          </p:nvSpPr>
          <p:spPr>
            <a:xfrm>
              <a:off x="3839845" y="3656330"/>
              <a:ext cx="507365" cy="2533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   /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0" name="TextBox 149"/>
          <p:cNvSpPr txBox="1">
            <a:spLocks/>
          </p:cNvSpPr>
          <p:nvPr/>
        </p:nvSpPr>
        <p:spPr>
          <a:xfrm>
            <a:off x="3479800" y="4035425"/>
            <a:ext cx="407670" cy="2533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학점</a:t>
            </a:r>
            <a:endParaRPr lang="ko-KR" altLang="en-US" sz="7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3843019" y="4036695"/>
            <a:ext cx="507365" cy="253365"/>
            <a:chOff x="3843019" y="4036695"/>
            <a:chExt cx="507365" cy="253365"/>
          </a:xfrm>
        </p:grpSpPr>
        <p:sp>
          <p:nvSpPr>
            <p:cNvPr id="152" name="Rectangle 151"/>
            <p:cNvSpPr>
              <a:spLocks/>
            </p:cNvSpPr>
            <p:nvPr/>
          </p:nvSpPr>
          <p:spPr bwMode="auto">
            <a:xfrm>
              <a:off x="3898900" y="4063365"/>
              <a:ext cx="422910" cy="18415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3" name="TextBox 152"/>
            <p:cNvSpPr txBox="1">
              <a:spLocks/>
            </p:cNvSpPr>
            <p:nvPr/>
          </p:nvSpPr>
          <p:spPr>
            <a:xfrm>
              <a:off x="3843019" y="4036695"/>
              <a:ext cx="507365" cy="2533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   /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493135" y="4269105"/>
            <a:ext cx="844550" cy="253365"/>
            <a:chOff x="3493135" y="4269105"/>
            <a:chExt cx="844550" cy="253365"/>
          </a:xfrm>
        </p:grpSpPr>
        <p:sp>
          <p:nvSpPr>
            <p:cNvPr id="155" name="Rectangle 154"/>
            <p:cNvSpPr>
              <a:spLocks/>
            </p:cNvSpPr>
            <p:nvPr/>
          </p:nvSpPr>
          <p:spPr bwMode="auto">
            <a:xfrm>
              <a:off x="3493135" y="4345940"/>
              <a:ext cx="844550" cy="12382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▼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56" name="TextBox 155"/>
            <p:cNvSpPr txBox="1">
              <a:spLocks/>
            </p:cNvSpPr>
            <p:nvPr/>
          </p:nvSpPr>
          <p:spPr>
            <a:xfrm>
              <a:off x="3624580" y="4269105"/>
              <a:ext cx="563245" cy="2533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수료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50825" y="2964815"/>
            <a:ext cx="5977255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015" y="3500755"/>
            <a:ext cx="5981065" cy="195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715" y="5496560"/>
            <a:ext cx="5977255" cy="470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6380" y="6000750"/>
            <a:ext cx="5981700" cy="452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925830" y="2853055"/>
            <a:ext cx="0" cy="32778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95" y="142240"/>
            <a:ext cx="164782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15695" y="388620"/>
            <a:ext cx="172720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ea typeface="나눔고딕 ExtraBold" panose="020D0904000000000000" pitchFamily="50" charset="-127"/>
              </a:rPr>
              <a:t>이력서 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외국어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자격증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36593"/>
              </p:ext>
            </p:extLst>
          </p:nvPr>
        </p:nvGraphicFramePr>
        <p:xfrm>
          <a:off x="7045787" y="1051113"/>
          <a:ext cx="1944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자격증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면허증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어학시험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수상내역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공모전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2950" y="30067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3305" y="3118485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2950" y="35629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4855" y="554863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3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  <a:ea typeface="맑은 고딕"/>
              </a:rPr>
              <a:t>경력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2950" y="605282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13305" y="366395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13305" y="566610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13305" y="618299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043305" y="3967480"/>
            <a:ext cx="900430" cy="254000"/>
            <a:chOff x="1043305" y="3967480"/>
            <a:chExt cx="900430" cy="254000"/>
          </a:xfrm>
        </p:grpSpPr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1043305" y="4032885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43305" y="3967480"/>
              <a:ext cx="836295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자격증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면허증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979930" y="3952240"/>
            <a:ext cx="909320" cy="233045"/>
            <a:chOff x="1979930" y="3952240"/>
            <a:chExt cx="909320" cy="233045"/>
          </a:xfrm>
        </p:grpSpPr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991360" y="4028440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930" y="3952240"/>
              <a:ext cx="71755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자격증명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27985" y="3952240"/>
            <a:ext cx="909320" cy="254000"/>
            <a:chOff x="2927985" y="3952240"/>
            <a:chExt cx="909320" cy="254000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939415" y="4028440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7985" y="3952240"/>
              <a:ext cx="717550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발행처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기관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368165" y="4030980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9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65" y="4013835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935730" y="3967480"/>
            <a:ext cx="48196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취득일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31765" y="4065270"/>
            <a:ext cx="98425" cy="1060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043305" y="4255135"/>
            <a:ext cx="900430" cy="233045"/>
            <a:chOff x="1043305" y="4255135"/>
            <a:chExt cx="900430" cy="233045"/>
          </a:xfrm>
        </p:grpSpPr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1043305" y="4320540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3305" y="4255135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어학시험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979930" y="4239895"/>
            <a:ext cx="566420" cy="233045"/>
            <a:chOff x="1979930" y="4239895"/>
            <a:chExt cx="566420" cy="233045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986915" y="4316730"/>
              <a:ext cx="558800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930" y="4239895"/>
              <a:ext cx="44704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언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309110" y="4239895"/>
            <a:ext cx="767080" cy="254000"/>
            <a:chOff x="4309110" y="4239895"/>
            <a:chExt cx="767080" cy="254000"/>
          </a:xfrm>
        </p:grpSpPr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4309110" y="4316730"/>
              <a:ext cx="63500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09110" y="4239895"/>
              <a:ext cx="767080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발행처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기관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5311775" y="4318635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2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302125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4932045" y="4255135"/>
            <a:ext cx="48196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취득일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86145" y="4352925"/>
            <a:ext cx="98425" cy="1060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565400" y="4239260"/>
            <a:ext cx="566420" cy="254000"/>
            <a:chOff x="2565400" y="4239260"/>
            <a:chExt cx="566420" cy="254000"/>
          </a:xfrm>
        </p:grpSpPr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2573020" y="4315460"/>
              <a:ext cx="558800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65400" y="4239260"/>
              <a:ext cx="566420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시험종류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141980" y="4239895"/>
            <a:ext cx="566420" cy="233045"/>
            <a:chOff x="3141980" y="4239895"/>
            <a:chExt cx="566420" cy="233045"/>
          </a:xfrm>
        </p:grpSpPr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3148965" y="4316730"/>
              <a:ext cx="558800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41980" y="4239895"/>
              <a:ext cx="44704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점수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717925" y="4239260"/>
            <a:ext cx="566420" cy="233045"/>
            <a:chOff x="3717925" y="4239260"/>
            <a:chExt cx="566420" cy="233045"/>
          </a:xfrm>
        </p:grpSpPr>
        <p:sp>
          <p:nvSpPr>
            <p:cNvPr id="88" name="Rectangle 55"/>
            <p:cNvSpPr>
              <a:spLocks noChangeArrowheads="1"/>
            </p:cNvSpPr>
            <p:nvPr/>
          </p:nvSpPr>
          <p:spPr bwMode="auto">
            <a:xfrm>
              <a:off x="3725545" y="4315460"/>
              <a:ext cx="558800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7925" y="4239260"/>
              <a:ext cx="44704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급수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43305" y="4543425"/>
            <a:ext cx="900430" cy="254000"/>
            <a:chOff x="1043305" y="4543425"/>
            <a:chExt cx="900430" cy="254000"/>
          </a:xfrm>
        </p:grpSpPr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1043305" y="4608830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43305" y="4543425"/>
              <a:ext cx="900430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수상내역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공모전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979930" y="4528185"/>
            <a:ext cx="909320" cy="233045"/>
            <a:chOff x="1979930" y="4528185"/>
            <a:chExt cx="909320" cy="233045"/>
          </a:xfrm>
        </p:grpSpPr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1991360" y="4605020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79930" y="4528185"/>
              <a:ext cx="71755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수상명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927985" y="4528185"/>
            <a:ext cx="909320" cy="233045"/>
            <a:chOff x="2927985" y="4528185"/>
            <a:chExt cx="909320" cy="233045"/>
          </a:xfrm>
        </p:grpSpPr>
        <p:sp>
          <p:nvSpPr>
            <p:cNvPr id="97" name="Rectangle 55"/>
            <p:cNvSpPr>
              <a:spLocks noChangeArrowheads="1"/>
            </p:cNvSpPr>
            <p:nvPr/>
          </p:nvSpPr>
          <p:spPr bwMode="auto">
            <a:xfrm>
              <a:off x="2939415" y="4605020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7985" y="4528185"/>
              <a:ext cx="717550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수여기관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Rectangle 58"/>
          <p:cNvSpPr>
            <a:spLocks noChangeArrowheads="1"/>
          </p:cNvSpPr>
          <p:nvPr/>
        </p:nvSpPr>
        <p:spPr bwMode="auto">
          <a:xfrm>
            <a:off x="4500245" y="4606925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0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5" y="4589780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851910" y="4543425"/>
            <a:ext cx="72009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수상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공모일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363845" y="4641215"/>
            <a:ext cx="98425" cy="1060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AutoShape 30"/>
          <p:cNvSpPr>
            <a:spLocks noChangeArrowheads="1"/>
          </p:cNvSpPr>
          <p:nvPr/>
        </p:nvSpPr>
        <p:spPr bwMode="auto">
          <a:xfrm>
            <a:off x="5398135" y="4956175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AutoShape 30"/>
          <p:cNvSpPr>
            <a:spLocks noChangeArrowheads="1"/>
          </p:cNvSpPr>
          <p:nvPr/>
        </p:nvSpPr>
        <p:spPr bwMode="auto">
          <a:xfrm>
            <a:off x="4318000" y="4956175"/>
            <a:ext cx="90170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등록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933065" y="5466715"/>
            <a:ext cx="2414270" cy="1274445"/>
            <a:chOff x="2933065" y="5466715"/>
            <a:chExt cx="2414270" cy="1274445"/>
          </a:xfrm>
        </p:grpSpPr>
        <p:sp>
          <p:nvSpPr>
            <p:cNvPr id="106" name="직사각형 105"/>
            <p:cNvSpPr/>
            <p:nvPr/>
          </p:nvSpPr>
          <p:spPr>
            <a:xfrm>
              <a:off x="2933065" y="5581650"/>
              <a:ext cx="2296795" cy="116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50845" y="5581650"/>
              <a:ext cx="2304415" cy="3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u="sng" dirty="0" smtClean="0"/>
                <a:t>첨부파일 등록</a:t>
              </a:r>
              <a:r>
                <a:rPr lang="en-US" altLang="ko-KR" sz="700" u="sng" dirty="0" smtClean="0"/>
                <a:t>(</a:t>
              </a:r>
              <a:r>
                <a:rPr lang="ko-KR" altLang="en-US" sz="700" u="sng" dirty="0" smtClean="0"/>
                <a:t>개별파일 </a:t>
              </a:r>
              <a:r>
                <a:rPr lang="en-US" altLang="ko-KR" sz="700" u="sng" dirty="0" smtClean="0"/>
                <a:t>10MB, </a:t>
              </a:r>
              <a:r>
                <a:rPr lang="ko-KR" altLang="en-US" sz="700" u="sng" dirty="0" smtClean="0"/>
                <a:t>총 </a:t>
              </a:r>
              <a:r>
                <a:rPr lang="en-US" altLang="ko-KR" sz="700" u="sng" dirty="0" smtClean="0"/>
                <a:t>100MB</a:t>
              </a:r>
              <a:r>
                <a:rPr lang="ko-KR" altLang="en-US" sz="700" u="sng" dirty="0" smtClean="0"/>
                <a:t>까지</a:t>
              </a:r>
              <a:r>
                <a:rPr lang="en-US" altLang="ko-KR" sz="700" u="sng" dirty="0" smtClean="0"/>
                <a:t>)</a:t>
              </a:r>
              <a:r>
                <a:rPr lang="en-US" altLang="ko-KR" sz="700" dirty="0" smtClean="0"/>
                <a:t>   </a:t>
              </a:r>
              <a:r>
                <a:rPr lang="ko-KR" altLang="en-US" sz="700" dirty="0" smtClean="0"/>
                <a:t> </a:t>
              </a:r>
              <a:endParaRPr lang="ko-KR" altLang="en-US" sz="7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51175" y="5838825"/>
              <a:ext cx="73850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파일구분  </a:t>
              </a:r>
              <a:r>
                <a:rPr lang="en-US" altLang="ko-KR" sz="800" dirty="0" smtClean="0"/>
                <a:t>: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파일 찾기 </a:t>
              </a:r>
              <a:r>
                <a:rPr lang="en-US" altLang="ko-KR" sz="800" dirty="0" smtClean="0"/>
                <a:t>: </a:t>
              </a:r>
              <a:endParaRPr lang="ko-KR" altLang="en-US" sz="600" dirty="0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717925" y="5903595"/>
              <a:ext cx="897255" cy="254000"/>
              <a:chOff x="3717925" y="5903595"/>
              <a:chExt cx="897255" cy="254000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717925" y="5979795"/>
                <a:ext cx="897255" cy="1238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defTabSz="982663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defTabSz="98266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latinLnBrk="0"/>
                <a:r>
                  <a:rPr lang="en-US" altLang="ko-KR" sz="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▼ 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750945" y="5903595"/>
                <a:ext cx="704850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졸업증명서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0" name="AutoShape 6"/>
            <p:cNvSpPr>
              <a:spLocks noChangeArrowheads="1"/>
            </p:cNvSpPr>
            <p:nvPr/>
          </p:nvSpPr>
          <p:spPr bwMode="auto">
            <a:xfrm>
              <a:off x="3717925" y="6200140"/>
              <a:ext cx="897255" cy="179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defRPr/>
              </a:pPr>
              <a:endParaRPr lang="ko-KR" altLang="ko-KR" sz="7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AutoShape 6"/>
            <p:cNvSpPr>
              <a:spLocks noChangeArrowheads="1"/>
            </p:cNvSpPr>
            <p:nvPr/>
          </p:nvSpPr>
          <p:spPr bwMode="auto">
            <a:xfrm>
              <a:off x="4610100" y="6200140"/>
              <a:ext cx="448310" cy="179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ko-KR" altLang="en-US" sz="700" dirty="0" smtClean="0">
                  <a:ea typeface="나눔고딕" panose="020D0604000000000000" pitchFamily="50" charset="-127"/>
                </a:rPr>
                <a:t>찾아보기</a:t>
              </a:r>
              <a:endParaRPr lang="ko-KR" altLang="ko-KR" sz="700" dirty="0">
                <a:ea typeface="나눔고딕" panose="020D0604000000000000" pitchFamily="50" charset="-127"/>
              </a:endParaRPr>
            </a:p>
          </p:txBody>
        </p:sp>
        <p:sp>
          <p:nvSpPr>
            <p:cNvPr id="112" name="AutoShape 30"/>
            <p:cNvSpPr>
              <a:spLocks noChangeArrowheads="1"/>
            </p:cNvSpPr>
            <p:nvPr/>
          </p:nvSpPr>
          <p:spPr bwMode="auto">
            <a:xfrm>
              <a:off x="3553460" y="6464935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완료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AutoShape 30"/>
            <p:cNvSpPr>
              <a:spLocks noChangeArrowheads="1"/>
            </p:cNvSpPr>
            <p:nvPr/>
          </p:nvSpPr>
          <p:spPr bwMode="auto">
            <a:xfrm>
              <a:off x="4128135" y="6464935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59045" y="5466715"/>
              <a:ext cx="288290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800" dirty="0" smtClean="0"/>
                <a:t>X</a:t>
              </a:r>
              <a:endParaRPr lang="ko-KR" altLang="en-US" sz="600" dirty="0"/>
            </a:p>
          </p:txBody>
        </p:sp>
      </p:grpSp>
      <p:cxnSp>
        <p:nvCxnSpPr>
          <p:cNvPr id="117" name="직선 화살표 연결선 116"/>
          <p:cNvCxnSpPr>
            <a:stCxn id="104" idx="2"/>
            <a:endCxn id="107" idx="0"/>
          </p:cNvCxnSpPr>
          <p:nvPr/>
        </p:nvCxnSpPr>
        <p:spPr>
          <a:xfrm flipH="1">
            <a:off x="4103370" y="5126355"/>
            <a:ext cx="66611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72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16903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이력서 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경력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36405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0825" y="2964815"/>
            <a:ext cx="5977255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7015" y="3489325"/>
            <a:ext cx="5981065" cy="484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715" y="4014470"/>
            <a:ext cx="5977255" cy="135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6380" y="5445125"/>
            <a:ext cx="5981700" cy="452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380" y="5925185"/>
            <a:ext cx="5981700" cy="456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0" name="직선 연결선 79"/>
          <p:cNvCxnSpPr/>
          <p:nvPr/>
        </p:nvCxnSpPr>
        <p:spPr>
          <a:xfrm>
            <a:off x="925830" y="2853055"/>
            <a:ext cx="0" cy="33000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2950" y="30067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13305" y="3118485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2950" y="35629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744855" y="4066539"/>
            <a:ext cx="187261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●</a:t>
            </a:r>
            <a:r>
              <a:rPr lang="en-US" altLang="ko-KR" sz="1400" b="0" strike="noStrike" cap="none" dirty="0" smtClean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경력</a:t>
            </a:r>
            <a:endParaRPr lang="ko-KR" altLang="en-US" sz="1200" b="0" strike="noStrike" cap="none" dirty="0" smtClean="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950" y="549719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</a:t>
            </a:r>
            <a:r>
              <a:rPr lang="ko-KR" altLang="en-US" sz="1200" dirty="0">
                <a:solidFill>
                  <a:schemeClr val="accent4"/>
                </a:solidFill>
                <a:ea typeface="맑은 고딕"/>
              </a:rPr>
              <a:t>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950" y="60013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5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5"/>
                </a:solidFill>
                <a:ea typeface="맑은 고딕"/>
              </a:rPr>
              <a:t>기</a:t>
            </a:r>
            <a:r>
              <a:rPr lang="ko-KR" altLang="en-US" sz="1200" dirty="0">
                <a:solidFill>
                  <a:schemeClr val="accent5"/>
                </a:solidFill>
                <a:ea typeface="맑은 고딕"/>
              </a:rPr>
              <a:t>타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13305" y="366395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3305" y="418401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13305" y="562737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13305" y="611759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0300" y="4368165"/>
            <a:ext cx="1511935" cy="30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회사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기관</a:t>
            </a:r>
            <a:endParaRPr lang="ko-KR" altLang="en-US" sz="9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835785" y="4399280"/>
            <a:ext cx="897255" cy="254000"/>
            <a:chOff x="1835785" y="4399280"/>
            <a:chExt cx="897255" cy="254000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1835785" y="4476115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5485" y="4399280"/>
              <a:ext cx="757555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기관명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3371215" y="4465320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4437380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4523740" y="4453890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3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40" y="4437380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843530" y="4399280"/>
            <a:ext cx="64198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입사년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0015" y="4399280"/>
            <a:ext cx="641985" cy="23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퇴사년월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20335" y="4399280"/>
            <a:ext cx="504190" cy="254000"/>
            <a:chOff x="5220335" y="4399280"/>
            <a:chExt cx="504190" cy="254000"/>
          </a:xfrm>
        </p:grpSpPr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220335" y="4476115"/>
              <a:ext cx="50419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87645" y="4399280"/>
              <a:ext cx="364490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퇴사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187450" y="4615180"/>
            <a:ext cx="897255" cy="233045"/>
            <a:chOff x="1187450" y="4615180"/>
            <a:chExt cx="897255" cy="233045"/>
          </a:xfrm>
        </p:grpSpPr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1187450" y="4692015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27150" y="4615180"/>
              <a:ext cx="75755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근무부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92550" y="4617720"/>
            <a:ext cx="1515745" cy="233045"/>
            <a:chOff x="3892550" y="4617720"/>
            <a:chExt cx="1515745" cy="233045"/>
          </a:xfrm>
        </p:grpSpPr>
        <p:sp>
          <p:nvSpPr>
            <p:cNvPr id="71" name="Rectangle 55"/>
            <p:cNvSpPr>
              <a:spLocks/>
            </p:cNvSpPr>
            <p:nvPr/>
          </p:nvSpPr>
          <p:spPr bwMode="auto">
            <a:xfrm>
              <a:off x="3892550" y="4693920"/>
              <a:ext cx="151638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4128770" y="4617720"/>
              <a:ext cx="1280160" cy="2336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퇴사사유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128520" y="4615180"/>
            <a:ext cx="897255" cy="254000"/>
            <a:chOff x="2128520" y="4615180"/>
            <a:chExt cx="897255" cy="254000"/>
          </a:xfrm>
        </p:grpSpPr>
        <p:sp>
          <p:nvSpPr>
            <p:cNvPr id="74" name="Rectangle 55"/>
            <p:cNvSpPr>
              <a:spLocks/>
            </p:cNvSpPr>
            <p:nvPr/>
          </p:nvSpPr>
          <p:spPr bwMode="auto">
            <a:xfrm>
              <a:off x="2128520" y="4692015"/>
              <a:ext cx="897890" cy="12446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2161540" y="4615180"/>
              <a:ext cx="864870" cy="25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최종 직급(직책)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079750" y="4614545"/>
            <a:ext cx="785495" cy="233045"/>
            <a:chOff x="3079750" y="4614545"/>
            <a:chExt cx="785495" cy="233045"/>
          </a:xfrm>
        </p:grpSpPr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3079750" y="4691380"/>
              <a:ext cx="78549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08325" y="4614545"/>
              <a:ext cx="75628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직종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186180" y="4767580"/>
            <a:ext cx="4762500" cy="254000"/>
            <a:chOff x="1186180" y="4767580"/>
            <a:chExt cx="4762500" cy="254000"/>
          </a:xfrm>
        </p:grpSpPr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1186180" y="4843780"/>
              <a:ext cx="476186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62075" y="4767580"/>
              <a:ext cx="4586605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담당업무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(200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 이내로 기술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6" name="직사각형 95"/>
          <p:cNvSpPr>
            <a:spLocks/>
          </p:cNvSpPr>
          <p:nvPr/>
        </p:nvSpPr>
        <p:spPr>
          <a:xfrm>
            <a:off x="1228090" y="5100955"/>
            <a:ext cx="99060" cy="10668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000" b="1" strike="noStrike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AutoShape 30"/>
          <p:cNvSpPr>
            <a:spLocks noChangeArrowheads="1"/>
          </p:cNvSpPr>
          <p:nvPr/>
        </p:nvSpPr>
        <p:spPr bwMode="auto">
          <a:xfrm>
            <a:off x="5398135" y="5085080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AutoShape 30"/>
          <p:cNvSpPr>
            <a:spLocks noChangeArrowheads="1"/>
          </p:cNvSpPr>
          <p:nvPr/>
        </p:nvSpPr>
        <p:spPr bwMode="auto">
          <a:xfrm>
            <a:off x="4318000" y="5085080"/>
            <a:ext cx="90170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등록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391785" y="4632325"/>
            <a:ext cx="612140" cy="253365"/>
            <a:chOff x="5391785" y="4632325"/>
            <a:chExt cx="612140" cy="253365"/>
          </a:xfrm>
        </p:grpSpPr>
        <p:sp>
          <p:nvSpPr>
            <p:cNvPr id="101" name="Rectangle 100"/>
            <p:cNvSpPr>
              <a:spLocks/>
            </p:cNvSpPr>
            <p:nvPr/>
          </p:nvSpPr>
          <p:spPr bwMode="auto">
            <a:xfrm>
              <a:off x="5434965" y="4697730"/>
              <a:ext cx="495935" cy="12382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0" tIns="0" rIns="0" bIns="0" anchor="t">
              <a:spAutoFit/>
            </a:bodyPr>
            <a:lstStyle/>
            <a:p>
              <a:pPr marL="0" indent="0" algn="r" defTabSz="98298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rPr>
                <a:t>▼ </a:t>
              </a:r>
              <a:endParaRPr lang="ko-KR" altLang="en-US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02" name="TextBox 101"/>
            <p:cNvSpPr txBox="1">
              <a:spLocks/>
            </p:cNvSpPr>
            <p:nvPr/>
          </p:nvSpPr>
          <p:spPr>
            <a:xfrm>
              <a:off x="5391785" y="4632325"/>
              <a:ext cx="612140" cy="2533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정규직</a:t>
              </a:r>
              <a:endParaRPr lang="ko-KR" altLang="en-US" sz="7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7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55003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이력서 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자기소개서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10105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0825" y="2964815"/>
            <a:ext cx="5977255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7015" y="3489325"/>
            <a:ext cx="5981065" cy="484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715" y="4014470"/>
            <a:ext cx="5977255" cy="470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6380" y="4518660"/>
            <a:ext cx="5981700" cy="2078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0" name="직선 연결선 79"/>
          <p:cNvCxnSpPr/>
          <p:nvPr/>
        </p:nvCxnSpPr>
        <p:spPr>
          <a:xfrm>
            <a:off x="925830" y="2853055"/>
            <a:ext cx="0" cy="37445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2950" y="30067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13305" y="3118485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2950" y="35629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4855" y="406654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3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  <a:ea typeface="맑은 고딕"/>
              </a:rPr>
              <a:t>경력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950" y="457073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13305" y="366395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3305" y="418401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13305" y="470090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8475"/>
              </p:ext>
            </p:extLst>
          </p:nvPr>
        </p:nvGraphicFramePr>
        <p:xfrm>
          <a:off x="1186116" y="4869160"/>
          <a:ext cx="4610020" cy="1417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95"/>
                <a:gridCol w="3421025"/>
              </a:tblGrid>
              <a:tr h="1829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935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내용입력</a:t>
                      </a:r>
                      <a:r>
                        <a:rPr lang="en-US" altLang="ko-KR" sz="700" dirty="0" smtClean="0"/>
                        <a:t>(2,000</a:t>
                      </a:r>
                      <a:r>
                        <a:rPr lang="ko-KR" altLang="en-US" sz="700" dirty="0" smtClean="0"/>
                        <a:t>자 이내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>
            <a:spLocks/>
          </p:cNvSpPr>
          <p:nvPr/>
        </p:nvSpPr>
        <p:spPr>
          <a:xfrm>
            <a:off x="1187450" y="6253480"/>
            <a:ext cx="831215" cy="253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글자수   </a:t>
            </a:r>
            <a:r>
              <a:rPr lang="en-US" altLang="ko-KR" sz="700" b="0" u="sng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$$$</a:t>
            </a:r>
            <a:r>
              <a:rPr lang="en-US" altLang="ko-KR" sz="7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자</a:t>
            </a:r>
            <a:endParaRPr lang="ko-KR" altLang="en-US" sz="7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5326380" y="6355715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29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16903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이력서 등록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기타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3886"/>
              </p:ext>
            </p:extLst>
          </p:nvPr>
        </p:nvGraphicFramePr>
        <p:xfrm>
          <a:off x="7045787" y="1051113"/>
          <a:ext cx="1944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교내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자원봉사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동아리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아르바이트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사회활동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수행과제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해외연수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교육이수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보훈 비대상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보훈 대상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복무중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경력기술서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39395" y="1628775"/>
            <a:ext cx="5988685" cy="1296035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15745" y="1668145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910" y="2082800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0825" y="2964815"/>
            <a:ext cx="5977255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7015" y="3489325"/>
            <a:ext cx="5981065" cy="484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9715" y="4014470"/>
            <a:ext cx="5977255" cy="470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6380" y="4518660"/>
            <a:ext cx="5981700" cy="452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380" y="4998085"/>
            <a:ext cx="5981700" cy="1670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0" name="직선 연결선 79"/>
          <p:cNvCxnSpPr/>
          <p:nvPr/>
        </p:nvCxnSpPr>
        <p:spPr>
          <a:xfrm>
            <a:off x="925830" y="2853055"/>
            <a:ext cx="0" cy="23914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2950" y="300672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ea typeface="맑은 고딕"/>
              </a:rPr>
              <a:t>●</a:t>
            </a:r>
            <a:r>
              <a:rPr lang="ko-KR" altLang="en-US" sz="1400" dirty="0" smtClean="0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ea typeface="맑은 고딕"/>
              </a:rPr>
              <a:t>학력사항   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13305" y="3118485"/>
            <a:ext cx="98425" cy="10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2950" y="3562985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외국어</a:t>
            </a:r>
            <a:r>
              <a:rPr lang="en-US" altLang="ko-KR" sz="1200" dirty="0" smtClean="0">
                <a:solidFill>
                  <a:schemeClr val="accent2"/>
                </a:solidFill>
                <a:ea typeface="맑은 고딕"/>
              </a:rPr>
              <a:t>/</a:t>
            </a:r>
            <a:r>
              <a:rPr lang="ko-KR" altLang="en-US" sz="1200" dirty="0" smtClean="0">
                <a:solidFill>
                  <a:schemeClr val="accent2"/>
                </a:solidFill>
                <a:ea typeface="맑은 고딕"/>
              </a:rPr>
              <a:t>자격증   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4855" y="406654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3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  <a:ea typeface="맑은 고딕"/>
              </a:rPr>
              <a:t>경력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950" y="457073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4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  <a:ea typeface="맑은 고딕"/>
              </a:rPr>
              <a:t>자기소개서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950" y="5074920"/>
            <a:ext cx="18719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●</a:t>
            </a:r>
            <a:r>
              <a:rPr lang="ko-KR" altLang="en-US" sz="1400" dirty="0" smtClean="0">
                <a:solidFill>
                  <a:schemeClr val="accent5"/>
                </a:solidFill>
                <a:ea typeface="맑은 고딕"/>
              </a:rPr>
              <a:t> </a:t>
            </a:r>
            <a:r>
              <a:rPr lang="ko-KR" altLang="en-US" sz="1200" dirty="0" smtClean="0">
                <a:solidFill>
                  <a:schemeClr val="accent5"/>
                </a:solidFill>
                <a:ea typeface="맑은 고딕"/>
              </a:rPr>
              <a:t>기</a:t>
            </a:r>
            <a:r>
              <a:rPr lang="ko-KR" altLang="en-US" sz="1200" dirty="0">
                <a:solidFill>
                  <a:schemeClr val="accent5"/>
                </a:solidFill>
                <a:ea typeface="맑은 고딕"/>
              </a:rPr>
              <a:t>타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13305" y="3663950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3305" y="418401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13305" y="470090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13305" y="5191125"/>
            <a:ext cx="98425" cy="1060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405" y="5386070"/>
            <a:ext cx="164719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대외활동</a:t>
            </a:r>
            <a:endParaRPr lang="en-US" altLang="ko-KR" sz="900" dirty="0" smtClean="0"/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900" dirty="0" smtClean="0"/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취업 우대사항</a:t>
            </a:r>
            <a:endParaRPr lang="en-US" altLang="ko-KR" sz="900" dirty="0" smtClean="0"/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900" dirty="0" smtClean="0"/>
              <a:t>포트폴리오 및 기타문서</a:t>
            </a:r>
            <a:endParaRPr lang="ko-KR" altLang="en-US" sz="9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91640" y="5479415"/>
            <a:ext cx="900430" cy="233045"/>
            <a:chOff x="1691640" y="5479415"/>
            <a:chExt cx="900430" cy="233045"/>
          </a:xfrm>
        </p:grpSpPr>
        <p:sp>
          <p:nvSpPr>
            <p:cNvPr id="41" name="Rectangle 55"/>
            <p:cNvSpPr>
              <a:spLocks noChangeArrowheads="1"/>
            </p:cNvSpPr>
            <p:nvPr/>
          </p:nvSpPr>
          <p:spPr bwMode="auto">
            <a:xfrm>
              <a:off x="1691640" y="5544820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40" y="5479415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활동 구분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27630" y="5479415"/>
            <a:ext cx="897255" cy="254000"/>
            <a:chOff x="2627630" y="5479415"/>
            <a:chExt cx="897255" cy="254000"/>
          </a:xfrm>
        </p:grpSpPr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2627630" y="5555615"/>
              <a:ext cx="89725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67330" y="5479415"/>
              <a:ext cx="757555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기관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장소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4019550" y="5545455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7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5517515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4739640" y="5534025"/>
            <a:ext cx="415290" cy="15367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</a:t>
            </a:r>
            <a:endParaRPr kumimoji="0" lang="ko-KR" altLang="en-US" sz="7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Picture 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40" y="5517515"/>
            <a:ext cx="192405" cy="1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491865" y="5479415"/>
            <a:ext cx="641985" cy="23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활동기간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8350" y="5479415"/>
            <a:ext cx="210185" cy="23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691640" y="5695315"/>
            <a:ext cx="3672205" cy="254000"/>
            <a:chOff x="1691640" y="5695315"/>
            <a:chExt cx="3672205" cy="254000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691640" y="5772150"/>
              <a:ext cx="3672205" cy="123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63775" y="5695315"/>
              <a:ext cx="3100705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활동내용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(200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 이내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507990" y="5699125"/>
            <a:ext cx="98425" cy="1060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015490" y="6021070"/>
            <a:ext cx="900430" cy="233045"/>
            <a:chOff x="2015490" y="6021070"/>
            <a:chExt cx="900430" cy="233045"/>
          </a:xfrm>
        </p:grpSpPr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2015490" y="6086475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15490" y="6021070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보훈 비대상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023235" y="6021070"/>
            <a:ext cx="900430" cy="233045"/>
            <a:chOff x="3023235" y="6021070"/>
            <a:chExt cx="900430" cy="233045"/>
          </a:xfrm>
        </p:grpSpPr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3023235" y="6086475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3235" y="6021070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병역대상 선택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2397125" y="6355715"/>
            <a:ext cx="90170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등록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8" name="직선 화살표 연결선 97"/>
          <p:cNvCxnSpPr>
            <a:stCxn id="73" idx="3"/>
          </p:cNvCxnSpPr>
          <p:nvPr/>
        </p:nvCxnSpPr>
        <p:spPr>
          <a:xfrm flipV="1">
            <a:off x="3298825" y="5790565"/>
            <a:ext cx="2524125" cy="65087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822315" y="4873625"/>
            <a:ext cx="2414270" cy="1718945"/>
            <a:chOff x="5822315" y="4873625"/>
            <a:chExt cx="2414270" cy="1718945"/>
          </a:xfrm>
        </p:grpSpPr>
        <p:sp>
          <p:nvSpPr>
            <p:cNvPr id="75" name="직사각형 74"/>
            <p:cNvSpPr>
              <a:spLocks/>
            </p:cNvSpPr>
            <p:nvPr/>
          </p:nvSpPr>
          <p:spPr>
            <a:xfrm>
              <a:off x="5822315" y="4988560"/>
              <a:ext cx="2297430" cy="160464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840095" y="4988560"/>
              <a:ext cx="2305050" cy="3009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b="0" u="sng" strike="noStrike" cap="none" dirty="0" smtClean="0">
                  <a:latin typeface="맑은 고딕" charset="0"/>
                  <a:ea typeface="맑은 고딕" charset="0"/>
                </a:rPr>
                <a:t>첨부파일 등록</a:t>
              </a:r>
              <a:r>
                <a:rPr lang="en-US" altLang="ko-KR" sz="700" b="0" u="sng" strike="noStrike" cap="none" dirty="0" smtClean="0">
                  <a:latin typeface="맑은 고딕" charset="0"/>
                  <a:ea typeface="맑은 고딕" charset="0"/>
                </a:rPr>
                <a:t>(개별파일 10MB, 총 100MB까지)</a:t>
              </a:r>
              <a:r>
                <a:rPr lang="en-US" altLang="ko-KR" sz="700" b="0" strike="noStrike" cap="none" dirty="0" smtClean="0">
                  <a:latin typeface="맑은 고딕" charset="0"/>
                  <a:ea typeface="맑은 고딕" charset="0"/>
                </a:rPr>
                <a:t>    </a:t>
              </a:r>
              <a:endParaRPr lang="ko-KR" altLang="en-US" sz="7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TextBox 76"/>
            <p:cNvSpPr txBox="1">
              <a:spLocks/>
            </p:cNvSpPr>
            <p:nvPr/>
          </p:nvSpPr>
          <p:spPr>
            <a:xfrm>
              <a:off x="5940425" y="5245735"/>
              <a:ext cx="739140" cy="5854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latin typeface="맑은 고딕" charset="0"/>
                  <a:ea typeface="맑은 고딕" charset="0"/>
                </a:rPr>
                <a:t>파일구분  :</a:t>
              </a:r>
              <a:endParaRPr lang="ko-KR" altLang="en-US" sz="800" b="0" strike="noStrike" cap="none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latin typeface="맑은 고딕" charset="0"/>
                  <a:ea typeface="맑은 고딕" charset="0"/>
                </a:rPr>
                <a:t>파일 찾기 : </a:t>
              </a:r>
              <a:endParaRPr lang="ko-KR" altLang="en-US" sz="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6607175" y="5310505"/>
              <a:ext cx="897255" cy="254000"/>
              <a:chOff x="6607175" y="5310505"/>
              <a:chExt cx="897255" cy="254000"/>
            </a:xfrm>
          </p:grpSpPr>
          <p:sp>
            <p:nvSpPr>
              <p:cNvPr id="96" name="Rectangle 55"/>
              <p:cNvSpPr>
                <a:spLocks/>
              </p:cNvSpPr>
              <p:nvPr/>
            </p:nvSpPr>
            <p:spPr bwMode="auto">
              <a:xfrm>
                <a:off x="6607175" y="5387340"/>
                <a:ext cx="897890" cy="124460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</a:ln>
            </p:spPr>
            <p:txBody>
              <a:bodyPr vert="horz" wrap="square" lIns="0" tIns="0" rIns="0" bIns="0" numCol="1" anchor="t">
                <a:spAutoFit/>
              </a:bodyPr>
              <a:lstStyle/>
              <a:p>
                <a:pPr marL="0" indent="0" algn="r" defTabSz="98298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b="0" strike="noStrike" cap="none" dirty="0" smtClean="0">
                    <a:solidFill>
                      <a:schemeClr val="tx1"/>
                    </a:solidFill>
                    <a:latin typeface="나눔고딕" charset="0"/>
                    <a:ea typeface="나눔고딕" charset="0"/>
                  </a:rPr>
                  <a:t>▼ </a:t>
                </a:r>
                <a:endParaRPr lang="ko-KR" altLang="en-US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endParaRPr>
              </a:p>
            </p:txBody>
          </p:sp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6640195" y="5310505"/>
                <a:ext cx="705485" cy="25463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700" b="0" strike="noStrike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졸업증명서</a:t>
                </a:r>
                <a:endParaRPr lang="ko-KR" altLang="en-US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91" name="AutoShape 6"/>
            <p:cNvSpPr>
              <a:spLocks/>
            </p:cNvSpPr>
            <p:nvPr/>
          </p:nvSpPr>
          <p:spPr bwMode="auto">
            <a:xfrm>
              <a:off x="6318885" y="5803265"/>
              <a:ext cx="897890" cy="180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17780" tIns="10795" rIns="17780" bIns="10795" numCol="1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700" b="0" strike="noStrike" cap="none" dirty="0" smtClean="0">
                <a:solidFill>
                  <a:schemeClr val="tx2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92" name="AutoShape 6"/>
            <p:cNvSpPr>
              <a:spLocks/>
            </p:cNvSpPr>
            <p:nvPr/>
          </p:nvSpPr>
          <p:spPr bwMode="auto">
            <a:xfrm>
              <a:off x="7211695" y="5803265"/>
              <a:ext cx="448945" cy="180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17780" tIns="10795" rIns="17780" bIns="10795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00" b="0" strike="noStrike" cap="none" dirty="0" smtClean="0">
                  <a:latin typeface="나눔고딕" charset="0"/>
                  <a:ea typeface="나눔고딕" charset="0"/>
                </a:rPr>
                <a:t>찾아보기</a:t>
              </a:r>
              <a:endParaRPr lang="ko-KR" altLang="en-US" sz="700" b="0" strike="noStrike" cap="none" dirty="0" smtClean="0">
                <a:latin typeface="나눔고딕" charset="0"/>
                <a:ea typeface="나눔고딕" charset="0"/>
              </a:endParaRPr>
            </a:p>
          </p:txBody>
        </p:sp>
        <p:sp>
          <p:nvSpPr>
            <p:cNvPr id="93" name="AutoShape 30"/>
            <p:cNvSpPr>
              <a:spLocks/>
            </p:cNvSpPr>
            <p:nvPr/>
          </p:nvSpPr>
          <p:spPr bwMode="auto">
            <a:xfrm>
              <a:off x="6442710" y="6282055"/>
              <a:ext cx="542290" cy="17018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 cap="flat" cmpd="sng">
              <a:solidFill>
                <a:srgbClr val="80808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79375" tIns="39370" rIns="79375" bIns="39370" numCol="1" anchor="ctr">
              <a:noAutofit/>
            </a:bodyPr>
            <a:lstStyle/>
            <a:p>
              <a:pPr marL="0" indent="0" algn="ctr" defTabSz="7937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완료</a:t>
              </a:r>
              <a:endParaRPr lang="ko-KR" altLang="en-US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94" name="AutoShape 30"/>
            <p:cNvSpPr>
              <a:spLocks/>
            </p:cNvSpPr>
            <p:nvPr/>
          </p:nvSpPr>
          <p:spPr bwMode="auto">
            <a:xfrm>
              <a:off x="7017385" y="6282055"/>
              <a:ext cx="542290" cy="17018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 cap="flat" cmpd="sng">
              <a:solidFill>
                <a:srgbClr val="80808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79375" tIns="39370" rIns="79375" bIns="39370" numCol="1" anchor="ctr">
              <a:noAutofit/>
            </a:bodyPr>
            <a:lstStyle/>
            <a:p>
              <a:pPr marL="0" indent="0" algn="ctr" defTabSz="7937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strike="noStrike" cap="none" dirty="0" smtClean="0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취소</a:t>
              </a:r>
              <a:endParaRPr lang="ko-KR" altLang="en-US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95" name="TextBox 94"/>
            <p:cNvSpPr txBox="1">
              <a:spLocks/>
            </p:cNvSpPr>
            <p:nvPr/>
          </p:nvSpPr>
          <p:spPr>
            <a:xfrm>
              <a:off x="7948295" y="4873625"/>
              <a:ext cx="288925" cy="3390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latin typeface="맑은 고딕" charset="0"/>
                  <a:ea typeface="맑은 고딕" charset="0"/>
                </a:rPr>
                <a:t>X</a:t>
              </a:r>
              <a:endParaRPr lang="ko-KR" altLang="en-US" sz="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99" name="Picture 3" descr="C:/Users/CIDOW/AppData/Roaming/PolarisOffice/ETemp/6700_2131080/image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9870" y="5587365"/>
              <a:ext cx="143510" cy="1435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100" name="Picture 4" descr="C:/Users/CIDOW/AppData/Roaming/PolarisOffice/ETemp/6700_2131080/image8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195" y="5612130"/>
              <a:ext cx="143510" cy="13398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6652260" y="5549900"/>
              <a:ext cx="403860" cy="27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파일</a:t>
              </a:r>
              <a:endParaRPr lang="ko-KR" altLang="en-US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TextBox 101"/>
            <p:cNvSpPr txBox="1">
              <a:spLocks/>
            </p:cNvSpPr>
            <p:nvPr/>
          </p:nvSpPr>
          <p:spPr>
            <a:xfrm>
              <a:off x="7155815" y="5552440"/>
              <a:ext cx="403860" cy="254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URL</a:t>
              </a:r>
              <a:endParaRPr lang="ko-KR" altLang="en-US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993765" y="5993130"/>
              <a:ext cx="2026285" cy="233045"/>
              <a:chOff x="5993765" y="5993130"/>
              <a:chExt cx="2026285" cy="233045"/>
            </a:xfrm>
          </p:grpSpPr>
          <p:sp>
            <p:nvSpPr>
              <p:cNvPr id="104" name="Rectangle 55"/>
              <p:cNvSpPr>
                <a:spLocks/>
              </p:cNvSpPr>
              <p:nvPr/>
            </p:nvSpPr>
            <p:spPr bwMode="auto">
              <a:xfrm>
                <a:off x="5993765" y="6069965"/>
                <a:ext cx="2026920" cy="124460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chemeClr val="bg2">
                    <a:alpha val="100000"/>
                  </a:schemeClr>
                </a:solidFill>
                <a:prstDash val="solid"/>
                <a:miter lim="800000"/>
              </a:ln>
            </p:spPr>
            <p:txBody>
              <a:bodyPr vert="horz" wrap="square" lIns="0" tIns="0" rIns="0" bIns="0" numCol="1" anchor="t">
                <a:spAutoFit/>
              </a:bodyPr>
              <a:lstStyle/>
              <a:p>
                <a:pPr marL="0" indent="0" algn="r" defTabSz="98298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b="0" strike="noStrike" cap="none" dirty="0" smtClean="0">
                    <a:solidFill>
                      <a:schemeClr val="tx1"/>
                    </a:solidFill>
                    <a:latin typeface="나눔고딕" charset="0"/>
                    <a:ea typeface="나눔고딕" charset="0"/>
                  </a:rPr>
                  <a:t> </a:t>
                </a:r>
                <a:endParaRPr lang="ko-KR" altLang="en-US" sz="800" b="0" strike="noStrike" cap="none" dirty="0" smtClean="0">
                  <a:solidFill>
                    <a:schemeClr val="tx1"/>
                  </a:solidFill>
                  <a:latin typeface="나눔고딕" charset="0"/>
                  <a:ea typeface="나눔고딕" charset="0"/>
                </a:endParaRPr>
              </a:p>
            </p:txBody>
          </p:sp>
          <p:sp>
            <p:nvSpPr>
              <p:cNvPr id="105" name="TextBox 104"/>
              <p:cNvSpPr txBox="1">
                <a:spLocks/>
              </p:cNvSpPr>
              <p:nvPr/>
            </p:nvSpPr>
            <p:spPr>
              <a:xfrm>
                <a:off x="6003925" y="5993130"/>
                <a:ext cx="2016760" cy="23368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700" b="0" strike="noStrike" cap="none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http://</a:t>
                </a:r>
                <a:endParaRPr lang="ko-KR" altLang="en-US" sz="700" b="0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이력서 등록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16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817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ea typeface="나눔고딕 ExtraBold" panose="020D0904000000000000" pitchFamily="50" charset="-127"/>
              </a:rPr>
              <a:t>마이페이지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59967"/>
              </p:ext>
            </p:extLst>
          </p:nvPr>
        </p:nvGraphicFramePr>
        <p:xfrm>
          <a:off x="7045787" y="1051113"/>
          <a:ext cx="1944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기본정보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생년월일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주소 초기화면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전화번호는 옆에 인증버튼 추가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변경 없이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변경할 사항이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 완료되었습니다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인증없이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미인증되었습니다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미저장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건수 나타남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공고 상세내용 보임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 상세내용의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입사지원하기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버튼은 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?’ 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누르면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발송되며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 정책에 따라 회원 정보는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유지된 후 삭제됩니다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1640" y="1739900"/>
            <a:ext cx="2664460" cy="11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ko-KR" altLang="en-US" sz="1200" dirty="0" smtClean="0"/>
              <a:t>개인기본사항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</a:t>
            </a:r>
            <a:r>
              <a:rPr lang="en-US" altLang="ko-KR" sz="1000" dirty="0"/>
              <a:t>OO (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: 19XX.XX.XX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경기 이천시 </a:t>
            </a:r>
            <a:r>
              <a:rPr lang="ko-KR" altLang="en-US" sz="1000" dirty="0" err="1"/>
              <a:t>부발읍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경충대로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2091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0200" y="2132965"/>
            <a:ext cx="216027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aaaaa@skhynix.co.kr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(HP) : 000-0000-0000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700530"/>
            <a:ext cx="1060450" cy="115189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2" name="Photo"/>
          <p:cNvSpPr>
            <a:spLocks noEditPoints="1" noChangeArrowheads="1"/>
          </p:cNvSpPr>
          <p:nvPr/>
        </p:nvSpPr>
        <p:spPr bwMode="auto">
          <a:xfrm>
            <a:off x="1187450" y="2726690"/>
            <a:ext cx="196850" cy="126365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7" name="AutoShape 30"/>
          <p:cNvSpPr>
            <a:spLocks noChangeArrowheads="1"/>
          </p:cNvSpPr>
          <p:nvPr/>
        </p:nvSpPr>
        <p:spPr bwMode="auto">
          <a:xfrm>
            <a:off x="4214495" y="2839720"/>
            <a:ext cx="100520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기본정보 변경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3140710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77520" y="3213100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지원 현황</a:t>
            </a:r>
            <a:endParaRPr lang="en-US" altLang="ko-KR" sz="1000" dirty="0" smtClean="0"/>
          </a:p>
        </p:txBody>
      </p:sp>
      <p:graphicFrame>
        <p:nvGraphicFramePr>
          <p:cNvPr id="113" name="표 112"/>
          <p:cNvGraphicFramePr>
            <a:graphicFrameLocks noGrp="1"/>
          </p:cNvGraphicFramePr>
          <p:nvPr/>
        </p:nvGraphicFramePr>
        <p:xfrm>
          <a:off x="395605" y="3933190"/>
          <a:ext cx="5694680" cy="82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674370"/>
                <a:gridCol w="1584325"/>
                <a:gridCol w="648335"/>
                <a:gridCol w="431800"/>
                <a:gridCol w="648335"/>
                <a:gridCol w="653415"/>
              </a:tblGrid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공고기업(협력사)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접수마감일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공고상태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전형결과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SK 하이닉스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2018.12.10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#######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D-20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서류접수중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A사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$$$$$$$$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D-20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서류접수중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서류합격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3491865" y="3644900"/>
            <a:ext cx="266446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총 </a:t>
            </a:r>
            <a:r>
              <a:rPr lang="en-US" altLang="ko-KR" sz="1000" u="sng" dirty="0" smtClean="0"/>
              <a:t>2</a:t>
            </a:r>
            <a:r>
              <a:rPr lang="ko-KR" altLang="en-US" sz="1000" dirty="0" smtClean="0"/>
              <a:t>건</a:t>
            </a:r>
            <a:endParaRPr lang="en-US" altLang="ko-KR" sz="1000" dirty="0" smtClean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323215" y="494093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7520" y="5085080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회원 탈퇴</a:t>
            </a:r>
            <a:endParaRPr lang="en-US" altLang="ko-KR" sz="1000" dirty="0" smtClean="0"/>
          </a:p>
        </p:txBody>
      </p:sp>
      <p:sp>
        <p:nvSpPr>
          <p:cNvPr id="117" name="AutoShape 30"/>
          <p:cNvSpPr>
            <a:spLocks noChangeArrowheads="1"/>
          </p:cNvSpPr>
          <p:nvPr/>
        </p:nvSpPr>
        <p:spPr bwMode="auto">
          <a:xfrm>
            <a:off x="1709420" y="5154295"/>
            <a:ext cx="113411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탈퇴 신청하기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AutoShape 30"/>
          <p:cNvSpPr>
            <a:spLocks noChangeArrowheads="1"/>
          </p:cNvSpPr>
          <p:nvPr/>
        </p:nvSpPr>
        <p:spPr bwMode="auto">
          <a:xfrm>
            <a:off x="5292090" y="2839720"/>
            <a:ext cx="86423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변경저장 완료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Oval 723"/>
          <p:cNvSpPr>
            <a:spLocks noChangeArrowheads="1"/>
          </p:cNvSpPr>
          <p:nvPr/>
        </p:nvSpPr>
        <p:spPr bwMode="auto">
          <a:xfrm>
            <a:off x="4140200" y="2788920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Oval 723"/>
          <p:cNvSpPr>
            <a:spLocks noChangeArrowheads="1"/>
          </p:cNvSpPr>
          <p:nvPr/>
        </p:nvSpPr>
        <p:spPr bwMode="auto">
          <a:xfrm>
            <a:off x="5260975" y="276796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Oval 723"/>
          <p:cNvSpPr>
            <a:spLocks noChangeArrowheads="1"/>
          </p:cNvSpPr>
          <p:nvPr/>
        </p:nvSpPr>
        <p:spPr bwMode="auto">
          <a:xfrm>
            <a:off x="5796280" y="356806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Oval 723"/>
          <p:cNvSpPr>
            <a:spLocks noChangeArrowheads="1"/>
          </p:cNvSpPr>
          <p:nvPr/>
        </p:nvSpPr>
        <p:spPr bwMode="auto">
          <a:xfrm>
            <a:off x="2097405" y="422084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Oval 723"/>
          <p:cNvSpPr>
            <a:spLocks noChangeArrowheads="1"/>
          </p:cNvSpPr>
          <p:nvPr/>
        </p:nvSpPr>
        <p:spPr bwMode="auto">
          <a:xfrm>
            <a:off x="1709420" y="5012690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1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99504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공지사항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알림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53007"/>
              </p:ext>
            </p:extLst>
          </p:nvPr>
        </p:nvGraphicFramePr>
        <p:xfrm>
          <a:off x="7045787" y="1051113"/>
          <a:ext cx="1944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제목클릭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상세내용이 아래에 보여짐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다른 제목이나 항목을 클릭하면 다시 제목만 보임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4020" y="1628775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공지 사항</a:t>
            </a:r>
            <a:r>
              <a:rPr lang="en-US" altLang="ko-KR" sz="1400" dirty="0" smtClean="0">
                <a:ea typeface="맑은 고딕"/>
              </a:rPr>
              <a:t>/ </a:t>
            </a:r>
            <a:r>
              <a:rPr lang="ko-KR" altLang="en-US" sz="1400" dirty="0" smtClean="0">
                <a:ea typeface="맑은 고딕"/>
              </a:rPr>
              <a:t>알림</a:t>
            </a:r>
            <a:endParaRPr lang="en-US" altLang="ko-KR" sz="1000" dirty="0" smtClean="0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51001"/>
              </p:ext>
            </p:extLst>
          </p:nvPr>
        </p:nvGraphicFramePr>
        <p:xfrm>
          <a:off x="413717" y="2188498"/>
          <a:ext cx="5598442" cy="172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891"/>
                <a:gridCol w="936104"/>
                <a:gridCol w="4032447"/>
              </a:tblGrid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공지일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2018.12.06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/>
                        <a:t>협력사에서</a:t>
                      </a:r>
                      <a:r>
                        <a:rPr lang="ko-KR" altLang="en-US" sz="700" u="sng" dirty="0" smtClean="0"/>
                        <a:t> 공채 공고를 올렸습니다</a:t>
                      </a:r>
                      <a:r>
                        <a:rPr lang="en-US" altLang="ko-KR" sz="700" u="sng" dirty="0" smtClean="0"/>
                        <a:t>.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2018.12.05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기타 항목이 수정되었습니다</a:t>
                      </a:r>
                      <a:r>
                        <a:rPr lang="en-US" altLang="ko-KR" sz="700" u="sng" dirty="0" smtClean="0"/>
                        <a:t>.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2018.11.30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업데이트 예정입니다</a:t>
                      </a:r>
                      <a:r>
                        <a:rPr lang="en-US" altLang="ko-KR" sz="700" u="sng" dirty="0" smtClean="0"/>
                        <a:t>.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2018.11.28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채용사이트가 </a:t>
                      </a:r>
                      <a:r>
                        <a:rPr lang="ko-KR" altLang="en-US" sz="700" u="sng" dirty="0" err="1" smtClean="0"/>
                        <a:t>오픈되었습니다</a:t>
                      </a:r>
                      <a:r>
                        <a:rPr lang="en-US" altLang="ko-KR" sz="700" u="sng" dirty="0" smtClean="0"/>
                        <a:t>. ∧</a:t>
                      </a:r>
                    </a:p>
                    <a:p>
                      <a:pPr algn="l" latinLnBrk="1"/>
                      <a:endParaRPr lang="en-US" altLang="ko-KR" sz="700" u="sng" dirty="0" smtClean="0"/>
                    </a:p>
                    <a:p>
                      <a:pPr algn="l" latinLnBrk="1"/>
                      <a:r>
                        <a:rPr lang="en-US" altLang="ko-KR" sz="700" u="none" dirty="0" smtClean="0"/>
                        <a:t>2018.11.28</a:t>
                      </a:r>
                      <a:r>
                        <a:rPr lang="ko-KR" altLang="en-US" sz="700" u="none" dirty="0" smtClean="0"/>
                        <a:t>부로 채용사이트가 </a:t>
                      </a:r>
                      <a:r>
                        <a:rPr lang="ko-KR" altLang="en-US" sz="700" u="none" dirty="0" err="1" smtClean="0"/>
                        <a:t>오픈되었습니다</a:t>
                      </a:r>
                      <a:r>
                        <a:rPr lang="en-US" altLang="ko-KR" sz="700" u="none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u="none" dirty="0" smtClean="0"/>
                        <a:t>함께 좋은 사이트를 만들어가길 바랍니다</a:t>
                      </a:r>
                      <a:r>
                        <a:rPr lang="en-US" altLang="ko-KR" sz="700" u="none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u="none" dirty="0" smtClean="0"/>
                        <a:t>많은 이용 </a:t>
                      </a:r>
                      <a:r>
                        <a:rPr lang="ko-KR" altLang="en-US" sz="700" u="none" dirty="0" err="1" smtClean="0"/>
                        <a:t>부탁드립니다</a:t>
                      </a:r>
                      <a:r>
                        <a:rPr lang="en-US" altLang="ko-KR" sz="700" u="none" dirty="0" smtClean="0"/>
                        <a:t>.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" name="Oval 723"/>
          <p:cNvSpPr>
            <a:spLocks noChangeArrowheads="1"/>
          </p:cNvSpPr>
          <p:nvPr/>
        </p:nvSpPr>
        <p:spPr bwMode="auto">
          <a:xfrm>
            <a:off x="1947545" y="328485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820160" y="1988820"/>
            <a:ext cx="1346200" cy="338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7"/>
              </p:ext>
            </p:extLst>
          </p:nvPr>
        </p:nvGraphicFramePr>
        <p:xfrm>
          <a:off x="262030" y="2471409"/>
          <a:ext cx="8635834" cy="1127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017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340705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  <a:gridCol w="1118746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2"/>
                    </a:ext>
                  </a:extLst>
                </a:gridCol>
                <a:gridCol w="1121903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3"/>
                    </a:ext>
                  </a:extLst>
                </a:gridCol>
                <a:gridCol w="849843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4"/>
                    </a:ext>
                  </a:extLst>
                </a:gridCol>
                <a:gridCol w="12501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5"/>
                    </a:ext>
                  </a:extLst>
                </a:gridCol>
                <a:gridCol w="1096427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6"/>
                    </a:ext>
                  </a:extLst>
                </a:gridCol>
                <a:gridCol w="1120994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7"/>
                    </a:ext>
                  </a:extLst>
                </a:gridCol>
              </a:tblGrid>
              <a:tr h="327741">
                <a:tc gridSpan="4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SK</a:t>
                      </a:r>
                      <a:r>
                        <a:rPr lang="en-US" altLang="ko-KR" sz="1000" b="1" baseline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하이닉스</a:t>
                      </a:r>
                      <a:r>
                        <a:rPr lang="ko-KR" altLang="en-US" sz="1000" b="1" baseline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1" baseline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HR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시도우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0"/>
                  </a:ext>
                </a:extLst>
              </a:tr>
              <a:tr h="18674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구분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성명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날짜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서명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구분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성명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날짜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서명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담당자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 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 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작성자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차지혜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lt"/>
                        </a:rPr>
                        <a:t>2018.12.04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+mn-lt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2"/>
                  </a:ext>
                </a:extLst>
              </a:tr>
              <a:tr h="27901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검토자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-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 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 </a:t>
                      </a: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lt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n-lt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3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251460" y="6370955"/>
            <a:ext cx="86721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72"/>
          <p:cNvSpPr>
            <a:spLocks noChangeArrowheads="1"/>
          </p:cNvSpPr>
          <p:nvPr/>
        </p:nvSpPr>
        <p:spPr bwMode="auto">
          <a:xfrm>
            <a:off x="3563620" y="996315"/>
            <a:ext cx="528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0"/>
              </a:spcBef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 sz="24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0" algn="r" eaLnBrk="1" hangingPunct="1"/>
            <a:r>
              <a:rPr lang="ko-KR" altLang="en-US" sz="2000" b="1" u="none" dirty="0" smtClean="0">
                <a:latin typeface="HY견고딕" pitchFamily="18" charset="-127"/>
                <a:ea typeface="HY견고딕" pitchFamily="18" charset="-127"/>
              </a:rPr>
              <a:t>화면정의</a:t>
            </a:r>
            <a:r>
              <a:rPr lang="en-US" altLang="ko-KR" sz="2000" b="1" u="none" dirty="0" smtClean="0">
                <a:latin typeface="HY견고딕" pitchFamily="18" charset="-127"/>
                <a:ea typeface="HY견고딕" pitchFamily="18" charset="-127"/>
              </a:rPr>
              <a:t>_ SK</a:t>
            </a:r>
            <a:r>
              <a:rPr lang="ko-KR" altLang="en-US" sz="2000" b="1" u="none" dirty="0" err="1" smtClean="0">
                <a:latin typeface="HY견고딕" pitchFamily="18" charset="-127"/>
                <a:ea typeface="HY견고딕" pitchFamily="18" charset="-127"/>
              </a:rPr>
              <a:t>하이닉스</a:t>
            </a:r>
            <a:r>
              <a:rPr lang="ko-KR" altLang="en-US" sz="2000" b="1" u="none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u="none" dirty="0" smtClean="0">
                <a:latin typeface="HY견고딕" pitchFamily="18" charset="-127"/>
                <a:ea typeface="HY견고딕" pitchFamily="18" charset="-127"/>
              </a:rPr>
              <a:t>HR </a:t>
            </a:r>
            <a:r>
              <a:rPr lang="ko-KR" altLang="en-US" sz="2000" b="1" u="none" dirty="0" smtClean="0">
                <a:latin typeface="HY견고딕" pitchFamily="18" charset="-127"/>
                <a:ea typeface="HY견고딕" pitchFamily="18" charset="-127"/>
              </a:rPr>
              <a:t>인증</a:t>
            </a:r>
            <a:endParaRPr lang="en-US" altLang="ko-KR" sz="2000" b="1" u="none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70291"/>
              </p:ext>
            </p:extLst>
          </p:nvPr>
        </p:nvGraphicFramePr>
        <p:xfrm>
          <a:off x="251520" y="3654638"/>
          <a:ext cx="8672490" cy="187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1080120"/>
                <a:gridCol w="1080120"/>
                <a:gridCol w="1008112"/>
                <a:gridCol w="1039642"/>
              </a:tblGrid>
              <a:tr h="334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최종버전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승인자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5513">
                <a:tc>
                  <a:txBody>
                    <a:bodyPr/>
                    <a:lstStyle/>
                    <a:p>
                      <a:pPr lvl="1" algn="l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초안</a:t>
                      </a: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900" b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0.1</a:t>
                      </a: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en-US" sz="900" b="0" dirty="0" smtClean="0"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2018.12.04</a:t>
                      </a: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900" b="0" dirty="0" smtClean="0">
                          <a:effectLst/>
                          <a:latin typeface="+mn-lt"/>
                          <a:ea typeface="나눔고딕" panose="020D0604000000000000" pitchFamily="50" charset="-127"/>
                          <a:cs typeface="Times New Roman"/>
                        </a:rPr>
                        <a:t>차지혜</a:t>
                      </a: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4257">
                <a:tc>
                  <a:txBody>
                    <a:bodyPr/>
                    <a:lstStyle/>
                    <a:p>
                      <a:pPr lvl="1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dirty="0" smtClean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ko-KR" sz="900" b="0" dirty="0">
                        <a:effectLst/>
                        <a:latin typeface="+mn-lt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45513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4596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336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200279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공지사항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알림 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– 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자주 묻는 질문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55412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Tab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4020" y="1628775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en-US" altLang="ko-KR" sz="1400" dirty="0" smtClean="0">
                <a:ea typeface="맑은 고딕"/>
              </a:rPr>
              <a:t>FAQ</a:t>
            </a:r>
            <a:endParaRPr lang="en-US" altLang="ko-KR" sz="1000" dirty="0" smtClean="0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88765"/>
              </p:ext>
            </p:extLst>
          </p:nvPr>
        </p:nvGraphicFramePr>
        <p:xfrm>
          <a:off x="413717" y="2600908"/>
          <a:ext cx="5670451" cy="1908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306"/>
                <a:gridCol w="5024145"/>
              </a:tblGrid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개인정보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핸드폰번호를 바꿨는데 다시 </a:t>
                      </a:r>
                      <a:r>
                        <a:rPr lang="ko-KR" altLang="en-US" sz="700" u="sng" dirty="0" err="1" smtClean="0"/>
                        <a:t>인증받아야</a:t>
                      </a:r>
                      <a:r>
                        <a:rPr lang="ko-KR" altLang="en-US" sz="700" u="sng" dirty="0" smtClean="0"/>
                        <a:t> 하나요</a:t>
                      </a:r>
                      <a:r>
                        <a:rPr lang="en-US" altLang="ko-KR" sz="700" u="sng" dirty="0" smtClean="0"/>
                        <a:t>?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가입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탈퇴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회원 가입은 어떻게 해야 하나요</a:t>
                      </a:r>
                      <a:r>
                        <a:rPr lang="en-US" altLang="ko-KR" sz="700" u="sng" dirty="0" smtClean="0"/>
                        <a:t>?∨.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입사지원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입사 지원 후 진행 현황을 볼 수 있나요</a:t>
                      </a:r>
                      <a:r>
                        <a:rPr lang="en-US" altLang="ko-KR" sz="700" u="sng" dirty="0" smtClean="0"/>
                        <a:t>?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채용정보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회사 공고의 </a:t>
                      </a:r>
                      <a:r>
                        <a:rPr lang="en-US" altLang="ko-KR" sz="700" u="sng" dirty="0" smtClean="0"/>
                        <a:t>‘</a:t>
                      </a:r>
                      <a:r>
                        <a:rPr lang="ko-KR" altLang="en-US" sz="700" u="sng" dirty="0" smtClean="0"/>
                        <a:t>입사 지원하기</a:t>
                      </a:r>
                      <a:r>
                        <a:rPr lang="en-US" altLang="ko-KR" sz="700" u="sng" dirty="0" smtClean="0"/>
                        <a:t>’</a:t>
                      </a:r>
                      <a:r>
                        <a:rPr lang="ko-KR" altLang="en-US" sz="700" u="sng" dirty="0" smtClean="0"/>
                        <a:t>를 누르면 바로 지원이 </a:t>
                      </a:r>
                      <a:r>
                        <a:rPr lang="ko-KR" altLang="en-US" sz="700" u="sng" dirty="0" err="1" smtClean="0"/>
                        <a:t>되는거죠</a:t>
                      </a:r>
                      <a:r>
                        <a:rPr lang="en-US" altLang="ko-KR" sz="700" u="sng" dirty="0" smtClean="0"/>
                        <a:t>? ∧</a:t>
                      </a:r>
                      <a:r>
                        <a:rPr lang="ko-KR" altLang="en-US" sz="700" u="sng" dirty="0" smtClean="0"/>
                        <a:t> </a:t>
                      </a:r>
                      <a:endParaRPr lang="en-US" altLang="ko-KR" sz="700" u="sng" dirty="0" smtClean="0"/>
                    </a:p>
                    <a:p>
                      <a:pPr algn="l" latinLnBrk="1"/>
                      <a:endParaRPr lang="en-US" altLang="ko-KR" sz="700" u="none" dirty="0" smtClean="0"/>
                    </a:p>
                    <a:p>
                      <a:pPr algn="l" latinLnBrk="1"/>
                      <a:r>
                        <a:rPr lang="ko-KR" altLang="en-US" sz="700" u="none" dirty="0" smtClean="0"/>
                        <a:t>네</a:t>
                      </a:r>
                      <a:r>
                        <a:rPr lang="en-US" altLang="ko-KR" sz="700" u="none" dirty="0" smtClean="0"/>
                        <a:t>, </a:t>
                      </a:r>
                      <a:r>
                        <a:rPr lang="ko-KR" altLang="en-US" sz="700" u="none" dirty="0" smtClean="0"/>
                        <a:t>맞습니다</a:t>
                      </a:r>
                      <a:r>
                        <a:rPr lang="en-US" altLang="ko-KR" sz="700" u="none" dirty="0" smtClean="0"/>
                        <a:t>. </a:t>
                      </a:r>
                      <a:r>
                        <a:rPr lang="ko-KR" altLang="en-US" sz="700" u="none" dirty="0" smtClean="0"/>
                        <a:t>기존에 작성하여 저장하신 이력서가 있다면 언제든지 지원이 가능합니다</a:t>
                      </a:r>
                      <a:r>
                        <a:rPr lang="en-US" altLang="ko-KR" sz="700" u="none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u="none" dirty="0" smtClean="0"/>
                        <a:t>다만 이력서 업데이트한지 시일이 좀 지났거나 인증되지 않은 항목이 있다면 이력서 수정을 권장해 드립니다</a:t>
                      </a:r>
                      <a:r>
                        <a:rPr lang="en-US" altLang="ko-KR" sz="700" u="none" dirty="0" smtClean="0"/>
                        <a:t>.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403350" y="2179320"/>
            <a:ext cx="115189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lIns="79341" tIns="39671" rIns="79341" bIns="39671" anchor="ctr"/>
          <a:lstStyle/>
          <a:p>
            <a:pPr algn="ctr" defTabSz="793750">
              <a:defRPr/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질문 목록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등록하기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67360" y="2179320"/>
            <a:ext cx="92773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자주 묻는 질문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Oval 723"/>
          <p:cNvSpPr>
            <a:spLocks noChangeArrowheads="1"/>
          </p:cNvSpPr>
          <p:nvPr/>
        </p:nvSpPr>
        <p:spPr bwMode="auto">
          <a:xfrm>
            <a:off x="392430" y="2119630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8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226187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공지사항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알림 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– 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질문 목록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/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등록하기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2518"/>
              </p:ext>
            </p:extLst>
          </p:nvPr>
        </p:nvGraphicFramePr>
        <p:xfrm>
          <a:off x="7045787" y="1051113"/>
          <a:ext cx="1944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제목클릭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상세내용이 아래에 보여짐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 질문내역과 관리자 답변까지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다른 제목이나 항목을 클릭하면 다시 제목만 보임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유형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드롭다운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개인정보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입사지원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채용정보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질문유형 선택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안했을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질문유형을 선택하지 않았습니다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미작성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미작성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작성된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질문이 등록되었습니다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4020" y="1628775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</a:t>
            </a:r>
            <a:r>
              <a:rPr lang="en-US" altLang="ko-KR" sz="1400" dirty="0" smtClean="0">
                <a:ea typeface="맑은 고딕"/>
              </a:rPr>
              <a:t>FAQ</a:t>
            </a:r>
            <a:endParaRPr lang="en-US" altLang="ko-KR" sz="1000" dirty="0" smtClean="0"/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403350" y="2179320"/>
            <a:ext cx="115189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lIns="79341" tIns="39671" rIns="79341" bIns="39671" anchor="ctr"/>
          <a:lstStyle/>
          <a:p>
            <a:pPr algn="ctr" defTabSz="793750">
              <a:defRPr/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질문 목록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67360" y="2179320"/>
            <a:ext cx="92773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자주 묻는 질문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58052"/>
              </p:ext>
            </p:extLst>
          </p:nvPr>
        </p:nvGraphicFramePr>
        <p:xfrm>
          <a:off x="467544" y="5059338"/>
          <a:ext cx="5688632" cy="10339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810"/>
                <a:gridCol w="4358822"/>
              </a:tblGrid>
              <a:tr h="225088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제목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</a:tr>
              <a:tr h="80887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내용입력</a:t>
                      </a:r>
                      <a:r>
                        <a:rPr lang="en-US" altLang="ko-KR" sz="700" dirty="0" smtClean="0"/>
                        <a:t>(500</a:t>
                      </a:r>
                      <a:r>
                        <a:rPr lang="ko-KR" altLang="en-US" sz="700" dirty="0" smtClean="0"/>
                        <a:t>자 이내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3260" y="5059045"/>
            <a:ext cx="900430" cy="233045"/>
            <a:chOff x="683260" y="5059045"/>
            <a:chExt cx="900430" cy="233045"/>
          </a:xfrm>
        </p:grpSpPr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683260" y="5124450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260" y="5059045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질문 유형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5470525" y="6139180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04773"/>
              </p:ext>
            </p:extLst>
          </p:nvPr>
        </p:nvGraphicFramePr>
        <p:xfrm>
          <a:off x="467544" y="2492896"/>
          <a:ext cx="5670451" cy="2161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504056"/>
                <a:gridCol w="648072"/>
                <a:gridCol w="3222179"/>
              </a:tblGrid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답변여부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개인정보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2018.12.05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김</a:t>
                      </a:r>
                      <a:r>
                        <a:rPr lang="en-US" altLang="ko-KR" sz="700" u="none" dirty="0" smtClean="0"/>
                        <a:t>*</a:t>
                      </a:r>
                      <a:r>
                        <a:rPr lang="ko-KR" altLang="en-US" sz="700" u="none" dirty="0" smtClean="0"/>
                        <a:t>영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미답변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핸드폰번호를 바꿨는데 다시 </a:t>
                      </a:r>
                      <a:r>
                        <a:rPr lang="ko-KR" altLang="en-US" sz="700" u="sng" dirty="0" err="1" smtClean="0"/>
                        <a:t>인증받아야</a:t>
                      </a:r>
                      <a:r>
                        <a:rPr lang="ko-KR" altLang="en-US" sz="700" u="sng" dirty="0" smtClean="0"/>
                        <a:t> 하나요</a:t>
                      </a:r>
                      <a:r>
                        <a:rPr lang="en-US" altLang="ko-KR" sz="700" u="sng" dirty="0" smtClean="0"/>
                        <a:t>?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가입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탈퇴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2018.12.04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강</a:t>
                      </a:r>
                      <a:r>
                        <a:rPr lang="en-US" altLang="ko-KR" sz="700" u="none" dirty="0" smtClean="0"/>
                        <a:t>*</a:t>
                      </a:r>
                      <a:r>
                        <a:rPr lang="ko-KR" altLang="en-US" sz="700" u="none" dirty="0" smtClean="0"/>
                        <a:t>철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답변완료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회원 가입은 어떻게 해야 하나요</a:t>
                      </a:r>
                      <a:r>
                        <a:rPr lang="en-US" altLang="ko-KR" sz="700" u="sng" dirty="0" smtClean="0"/>
                        <a:t>?∨.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입사지원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2018.11.30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이</a:t>
                      </a:r>
                      <a:r>
                        <a:rPr lang="en-US" altLang="ko-KR" sz="700" u="none" dirty="0" smtClean="0"/>
                        <a:t>*</a:t>
                      </a:r>
                      <a:r>
                        <a:rPr lang="ko-KR" altLang="en-US" sz="700" u="none" dirty="0" smtClean="0"/>
                        <a:t>주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smtClean="0"/>
                        <a:t>답변완료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입사 지원 후 진행 현황을 볼 수 있나요</a:t>
                      </a:r>
                      <a:r>
                        <a:rPr lang="en-US" altLang="ko-KR" sz="700" u="sng" dirty="0" smtClean="0"/>
                        <a:t>? ∨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채용정보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2018.11.29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박</a:t>
                      </a:r>
                      <a:r>
                        <a:rPr lang="en-US" altLang="ko-KR" sz="700" u="none" dirty="0" smtClean="0"/>
                        <a:t>*</a:t>
                      </a:r>
                      <a:r>
                        <a:rPr lang="ko-KR" altLang="en-US" sz="700" u="none" dirty="0" smtClean="0"/>
                        <a:t>한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/>
                        <a:t>답변완료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smtClean="0"/>
                        <a:t>회사 공고의 </a:t>
                      </a:r>
                      <a:r>
                        <a:rPr lang="en-US" altLang="ko-KR" sz="700" u="sng" dirty="0" smtClean="0"/>
                        <a:t>‘</a:t>
                      </a:r>
                      <a:r>
                        <a:rPr lang="ko-KR" altLang="en-US" sz="700" u="sng" dirty="0" smtClean="0"/>
                        <a:t>입사 지원하기</a:t>
                      </a:r>
                      <a:r>
                        <a:rPr lang="en-US" altLang="ko-KR" sz="700" u="sng" dirty="0" smtClean="0"/>
                        <a:t>’</a:t>
                      </a:r>
                      <a:r>
                        <a:rPr lang="ko-KR" altLang="en-US" sz="700" u="sng" dirty="0" smtClean="0"/>
                        <a:t>를 누르면 바로 지원이 </a:t>
                      </a:r>
                      <a:r>
                        <a:rPr lang="ko-KR" altLang="en-US" sz="700" u="sng" dirty="0" err="1" smtClean="0"/>
                        <a:t>되는거죠</a:t>
                      </a:r>
                      <a:r>
                        <a:rPr lang="en-US" altLang="ko-KR" sz="700" u="sng" dirty="0" smtClean="0"/>
                        <a:t>? ∧</a:t>
                      </a:r>
                      <a:r>
                        <a:rPr lang="ko-KR" altLang="en-US" sz="700" u="sng" dirty="0" smtClean="0"/>
                        <a:t> </a:t>
                      </a:r>
                      <a:endParaRPr lang="en-US" altLang="ko-KR" sz="700" u="sng" dirty="0" smtClean="0"/>
                    </a:p>
                    <a:p>
                      <a:pPr algn="l" latinLnBrk="1"/>
                      <a:r>
                        <a:rPr lang="ko-KR" altLang="en-US" sz="700" u="none" dirty="0" smtClean="0"/>
                        <a:t>바로 지원되는 것이 신기해서 조금 불안합니다</a:t>
                      </a:r>
                      <a:r>
                        <a:rPr lang="en-US" altLang="ko-KR" sz="700" u="none" dirty="0" smtClean="0"/>
                        <a:t>. </a:t>
                      </a:r>
                      <a:r>
                        <a:rPr lang="ko-KR" altLang="en-US" sz="700" u="none" dirty="0" smtClean="0"/>
                        <a:t>기존에 저장된 이력서가 지원되는 것 맞지요</a:t>
                      </a:r>
                      <a:r>
                        <a:rPr lang="en-US" altLang="ko-KR" sz="700" u="none" dirty="0" smtClean="0"/>
                        <a:t>.</a:t>
                      </a:r>
                    </a:p>
                    <a:p>
                      <a:pPr algn="l" latinLnBrk="1"/>
                      <a:endParaRPr lang="en-US" altLang="ko-KR" sz="700" u="none" dirty="0" smtClean="0"/>
                    </a:p>
                    <a:p>
                      <a:pPr algn="l" latinLnBrk="1"/>
                      <a:r>
                        <a:rPr lang="ko-KR" altLang="en-US" sz="700" u="none" dirty="0" smtClean="0"/>
                        <a:t>답변 </a:t>
                      </a:r>
                      <a:r>
                        <a:rPr lang="en-US" altLang="ko-KR" sz="700" u="none" dirty="0" smtClean="0"/>
                        <a:t>: </a:t>
                      </a:r>
                      <a:r>
                        <a:rPr lang="ko-KR" altLang="en-US" sz="700" u="none" dirty="0" smtClean="0"/>
                        <a:t>네</a:t>
                      </a:r>
                      <a:r>
                        <a:rPr lang="en-US" altLang="ko-KR" sz="700" u="none" dirty="0" smtClean="0"/>
                        <a:t>, </a:t>
                      </a:r>
                      <a:r>
                        <a:rPr lang="ko-KR" altLang="en-US" sz="700" u="none" dirty="0" smtClean="0"/>
                        <a:t>맞습니다</a:t>
                      </a:r>
                      <a:r>
                        <a:rPr lang="en-US" altLang="ko-KR" sz="700" u="none" dirty="0" smtClean="0"/>
                        <a:t>. </a:t>
                      </a:r>
                      <a:r>
                        <a:rPr lang="ko-KR" altLang="en-US" sz="700" u="none" dirty="0" smtClean="0"/>
                        <a:t>기존에 작성하여 저장하신 이력서가 있다면 언제든지 지원이 가능합니다</a:t>
                      </a:r>
                      <a:r>
                        <a:rPr lang="en-US" altLang="ko-KR" sz="700" u="none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700" u="none" dirty="0" smtClean="0"/>
                        <a:t>다만 이력서 업데이트한지 시일이 좀 지났거나 인증되지 않은 항목이 있다면 이력서 수정을 권장해 드립니다</a:t>
                      </a:r>
                      <a:r>
                        <a:rPr lang="en-US" altLang="ko-KR" sz="700" u="none" dirty="0" smtClean="0"/>
                        <a:t>.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725" y="4811395"/>
            <a:ext cx="266446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smtClean="0"/>
              <a:t>질문하기</a:t>
            </a:r>
            <a:endParaRPr lang="en-US" altLang="ko-KR" sz="1000" dirty="0" smtClean="0"/>
          </a:p>
        </p:txBody>
      </p:sp>
      <p:sp>
        <p:nvSpPr>
          <p:cNvPr id="31" name="Oval 723"/>
          <p:cNvSpPr>
            <a:spLocks noChangeArrowheads="1"/>
          </p:cNvSpPr>
          <p:nvPr/>
        </p:nvSpPr>
        <p:spPr bwMode="auto">
          <a:xfrm>
            <a:off x="608965" y="503110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723"/>
          <p:cNvSpPr>
            <a:spLocks noChangeArrowheads="1"/>
          </p:cNvSpPr>
          <p:nvPr/>
        </p:nvSpPr>
        <p:spPr bwMode="auto">
          <a:xfrm>
            <a:off x="5395595" y="606742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723"/>
          <p:cNvSpPr>
            <a:spLocks noChangeArrowheads="1"/>
          </p:cNvSpPr>
          <p:nvPr/>
        </p:nvSpPr>
        <p:spPr bwMode="auto">
          <a:xfrm>
            <a:off x="2901315" y="3717290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979930" y="4653280"/>
            <a:ext cx="270383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 ◀ 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|  2  |  3  |  4  |  5  |   6  |   7  |   8  |  9  |  10  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 ▶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endParaRPr kumimoji="0" lang="ko-KR" altLang="en-US" sz="8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24396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개인정보 처리방침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10245"/>
              </p:ext>
            </p:extLst>
          </p:nvPr>
        </p:nvGraphicFramePr>
        <p:xfrm>
          <a:off x="7045787" y="1051113"/>
          <a:ext cx="194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개인정보 처리방침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 처리방침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4020" y="1628775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개인정보 처리 방침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215" y="2204720"/>
            <a:ext cx="5832475" cy="40316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현행 시행 </a:t>
            </a:r>
            <a:r>
              <a:rPr lang="en-US" altLang="ko-KR" sz="800" dirty="0" err="1"/>
              <a:t>Ver</a:t>
            </a:r>
            <a:r>
              <a:rPr lang="en-US" altLang="ko-KR" sz="800" dirty="0"/>
              <a:t> 1.02(2014-08-21 17:23:44)</a:t>
            </a:r>
          </a:p>
          <a:p>
            <a:endParaRPr lang="en-US" altLang="ko-KR" sz="800" dirty="0"/>
          </a:p>
          <a:p>
            <a:r>
              <a:rPr lang="en-US" altLang="ko-KR" sz="800" dirty="0"/>
              <a:t>◆</a:t>
            </a:r>
            <a:r>
              <a:rPr lang="ko-KR" altLang="en-US" sz="800" dirty="0"/>
              <a:t>개인정보의 수집범위 및 이용목적</a:t>
            </a:r>
          </a:p>
          <a:p>
            <a:r>
              <a:rPr lang="ko-KR" altLang="en-US" sz="800" dirty="0"/>
              <a:t>◆개인정보 수집에 대한 동의 </a:t>
            </a:r>
          </a:p>
          <a:p>
            <a:r>
              <a:rPr lang="ko-KR" altLang="en-US" sz="800" dirty="0"/>
              <a:t>◆쿠키에 의한 개인정보 수집 </a:t>
            </a:r>
          </a:p>
          <a:p>
            <a:r>
              <a:rPr lang="ko-KR" altLang="en-US" sz="800" dirty="0"/>
              <a:t>◆목적 외 사용 및 제</a:t>
            </a:r>
            <a:r>
              <a:rPr lang="en-US" altLang="ko-KR" sz="800" dirty="0"/>
              <a:t>3</a:t>
            </a:r>
            <a:r>
              <a:rPr lang="ko-KR" altLang="en-US" sz="800" dirty="0"/>
              <a:t>자에 대한 제공 및 공유 </a:t>
            </a:r>
          </a:p>
          <a:p>
            <a:r>
              <a:rPr lang="ko-KR" altLang="en-US" sz="800" dirty="0"/>
              <a:t>◆개인정보의 열람 </a:t>
            </a:r>
            <a:r>
              <a:rPr lang="en-US" altLang="ko-KR" sz="800" dirty="0"/>
              <a:t>/ </a:t>
            </a:r>
            <a:r>
              <a:rPr lang="ko-KR" altLang="en-US" sz="800" dirty="0"/>
              <a:t>정정</a:t>
            </a:r>
          </a:p>
          <a:p>
            <a:r>
              <a:rPr lang="ko-KR" altLang="en-US" sz="800" dirty="0"/>
              <a:t>◆개인정보 수집</a:t>
            </a:r>
            <a:r>
              <a:rPr lang="en-US" altLang="ko-KR" sz="800" dirty="0"/>
              <a:t>, </a:t>
            </a:r>
            <a:r>
              <a:rPr lang="ko-KR" altLang="en-US" sz="800" dirty="0"/>
              <a:t>이용</a:t>
            </a:r>
            <a:r>
              <a:rPr lang="en-US" altLang="ko-KR" sz="800" dirty="0"/>
              <a:t>, </a:t>
            </a:r>
            <a:r>
              <a:rPr lang="ko-KR" altLang="en-US" sz="800" dirty="0"/>
              <a:t>제공에 대한 동의철회</a:t>
            </a:r>
            <a:r>
              <a:rPr lang="en-US" altLang="ko-KR" sz="800" dirty="0"/>
              <a:t>(</a:t>
            </a:r>
            <a:r>
              <a:rPr lang="ko-KR" altLang="en-US" sz="800" dirty="0"/>
              <a:t>회원탈퇴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◆</a:t>
            </a:r>
            <a:r>
              <a:rPr lang="ko-KR" altLang="en-US" sz="800" dirty="0"/>
              <a:t>개인정보의 보유기간 및 이용기간</a:t>
            </a:r>
          </a:p>
          <a:p>
            <a:r>
              <a:rPr lang="ko-KR" altLang="en-US" sz="800" dirty="0"/>
              <a:t>◆파기절차 및 파기방법</a:t>
            </a:r>
          </a:p>
          <a:p>
            <a:r>
              <a:rPr lang="ko-KR" altLang="en-US" sz="800" dirty="0"/>
              <a:t>◆개인정보보호를 위한 기술 및 관리적 대책</a:t>
            </a:r>
          </a:p>
          <a:p>
            <a:r>
              <a:rPr lang="ko-KR" altLang="en-US" sz="800" dirty="0"/>
              <a:t>◆링크사이트</a:t>
            </a:r>
          </a:p>
          <a:p>
            <a:r>
              <a:rPr lang="ko-KR" altLang="en-US" sz="800" dirty="0"/>
              <a:t>◆게시물</a:t>
            </a:r>
          </a:p>
          <a:p>
            <a:r>
              <a:rPr lang="ko-KR" altLang="en-US" sz="800" dirty="0"/>
              <a:t>◆개인정보의 위탁처리</a:t>
            </a:r>
          </a:p>
          <a:p>
            <a:r>
              <a:rPr lang="ko-KR" altLang="en-US" sz="800" dirty="0"/>
              <a:t>◆이용자의 권리와 의무</a:t>
            </a:r>
          </a:p>
          <a:p>
            <a:r>
              <a:rPr lang="ko-KR" altLang="en-US" sz="800" dirty="0"/>
              <a:t>◆의견수렴 및 불만처리</a:t>
            </a:r>
          </a:p>
          <a:p>
            <a:r>
              <a:rPr lang="ko-KR" altLang="en-US" sz="800" dirty="0"/>
              <a:t>◆아동의 개인정보보호</a:t>
            </a:r>
          </a:p>
          <a:p>
            <a:r>
              <a:rPr lang="ko-KR" altLang="en-US" sz="800" dirty="0"/>
              <a:t>◆</a:t>
            </a:r>
            <a:r>
              <a:rPr lang="ko-KR" altLang="en-US" sz="800" dirty="0" err="1"/>
              <a:t>광고성</a:t>
            </a:r>
            <a:r>
              <a:rPr lang="ko-KR" altLang="en-US" sz="800" dirty="0"/>
              <a:t> 정보 전송</a:t>
            </a:r>
          </a:p>
          <a:p>
            <a:r>
              <a:rPr lang="ko-KR" altLang="en-US" sz="800" dirty="0"/>
              <a:t>◆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무단수집 거부</a:t>
            </a:r>
          </a:p>
          <a:p>
            <a:r>
              <a:rPr lang="ko-KR" altLang="en-US" sz="800" dirty="0"/>
              <a:t>◆고지의 의무</a:t>
            </a:r>
          </a:p>
          <a:p>
            <a:r>
              <a:rPr lang="ko-KR" altLang="en-US" sz="800" dirty="0"/>
              <a:t>                     </a:t>
            </a:r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1</a:t>
            </a:r>
            <a:r>
              <a:rPr lang="ko-KR" altLang="en-US" sz="800" dirty="0"/>
              <a:t>조 총칙              </a:t>
            </a:r>
          </a:p>
          <a:p>
            <a:r>
              <a:rPr lang="ko-KR" altLang="en-US" sz="800" dirty="0"/>
              <a:t>①     개인정보란 살아 있는 개인에 관한 정보로서 성명</a:t>
            </a:r>
            <a:r>
              <a:rPr lang="en-US" altLang="ko-KR" sz="800" dirty="0"/>
              <a:t>, </a:t>
            </a:r>
            <a:r>
              <a:rPr lang="ko-KR" altLang="en-US" sz="800" dirty="0"/>
              <a:t>주민등록번호 및 영상 등을 통하여 개인을 알아볼 수 있는 정보</a:t>
            </a:r>
            <a:r>
              <a:rPr lang="en-US" altLang="ko-KR" sz="800" dirty="0"/>
              <a:t>(</a:t>
            </a:r>
            <a:r>
              <a:rPr lang="ko-KR" altLang="en-US" sz="800" dirty="0"/>
              <a:t>해당 정보만으로는 특정 개인을 알아볼 수 없더라도 다른 정보와 쉽게 결합하여 알아볼 수 있는 것을 포함합니다</a:t>
            </a:r>
            <a:r>
              <a:rPr lang="en-US" altLang="ko-KR" sz="800" dirty="0"/>
              <a:t>) </a:t>
            </a:r>
            <a:r>
              <a:rPr lang="ko-KR" altLang="en-US" sz="800" dirty="0"/>
              <a:t>를 말합니다</a:t>
            </a:r>
            <a:r>
              <a:rPr lang="en-US" altLang="ko-KR" sz="800" dirty="0"/>
              <a:t>.                  </a:t>
            </a:r>
          </a:p>
          <a:p>
            <a:r>
              <a:rPr lang="en-US" altLang="ko-KR" sz="800" dirty="0"/>
              <a:t>②     SK </a:t>
            </a:r>
            <a:r>
              <a:rPr lang="ko-KR" altLang="en-US" sz="800" dirty="0" err="1"/>
              <a:t>하이닉스</a:t>
            </a:r>
            <a:r>
              <a:rPr lang="ko-KR" altLang="en-US" sz="800" dirty="0"/>
              <a:t> 및 </a:t>
            </a:r>
            <a:r>
              <a:rPr lang="en-US" altLang="ko-KR" sz="800" dirty="0"/>
              <a:t>SK</a:t>
            </a:r>
            <a:r>
              <a:rPr lang="ko-KR" altLang="en-US" sz="800" dirty="0" err="1"/>
              <a:t>하이닉스가</a:t>
            </a:r>
            <a:r>
              <a:rPr lang="ko-KR" altLang="en-US" sz="800" dirty="0"/>
              <a:t> 운영하는 채용포털 웹사이트</a:t>
            </a:r>
            <a:r>
              <a:rPr lang="en-US" altLang="ko-KR" sz="800" dirty="0"/>
              <a:t>(recruit.skhynix.com </a:t>
            </a:r>
            <a:r>
              <a:rPr lang="ko-KR" altLang="en-US" sz="800" dirty="0"/>
              <a:t>이하 총칭 </a:t>
            </a:r>
            <a:r>
              <a:rPr lang="en-US" altLang="ko-KR" sz="800" dirty="0"/>
              <a:t>'</a:t>
            </a:r>
            <a:r>
              <a:rPr lang="ko-KR" altLang="en-US" sz="800" dirty="0"/>
              <a:t>회사</a:t>
            </a:r>
            <a:r>
              <a:rPr lang="en-US" altLang="ko-KR" sz="800" dirty="0"/>
              <a:t>')</a:t>
            </a:r>
            <a:r>
              <a:rPr lang="ko-KR" altLang="en-US" sz="800" dirty="0"/>
              <a:t>는 귀하의 개인정보보호를 매우 중요시하며</a:t>
            </a:r>
            <a:r>
              <a:rPr lang="en-US" altLang="ko-KR" sz="800" dirty="0"/>
              <a:t>, 『</a:t>
            </a:r>
            <a:r>
              <a:rPr lang="ko-KR" altLang="en-US" sz="800" dirty="0"/>
              <a:t>개인정보보호법</a:t>
            </a:r>
            <a:r>
              <a:rPr lang="en-US" altLang="ko-KR" sz="800" dirty="0"/>
              <a:t>』</a:t>
            </a:r>
            <a:r>
              <a:rPr lang="ko-KR" altLang="en-US" sz="800" dirty="0"/>
              <a:t>을 준수하고 있습니다</a:t>
            </a:r>
            <a:r>
              <a:rPr lang="en-US" altLang="ko-KR" sz="800" dirty="0"/>
              <a:t>.                    </a:t>
            </a:r>
          </a:p>
          <a:p>
            <a:r>
              <a:rPr lang="en-US" altLang="ko-KR" sz="800" dirty="0"/>
              <a:t>③     '</a:t>
            </a:r>
            <a:r>
              <a:rPr lang="ko-KR" altLang="en-US" sz="800" dirty="0"/>
              <a:t>회사</a:t>
            </a:r>
            <a:r>
              <a:rPr lang="en-US" altLang="ko-KR" sz="800" dirty="0"/>
              <a:t>'</a:t>
            </a:r>
            <a:r>
              <a:rPr lang="ko-KR" altLang="en-US" sz="800" dirty="0"/>
              <a:t>는 채용포털 내 개인정보취급방침을 통하여 귀하께서 제공하시는 개인정보가 어떠한 용도와 방식으로 이용되고 있으며 개인정보보호를 위해 어떠한 조치가 취해지고 있는지 알려드립니다</a:t>
            </a:r>
            <a:r>
              <a:rPr lang="en-US" altLang="ko-KR" sz="800" dirty="0"/>
              <a:t>.               </a:t>
            </a:r>
          </a:p>
          <a:p>
            <a:r>
              <a:rPr lang="en-US" altLang="ko-KR" sz="800" dirty="0"/>
              <a:t>④     '</a:t>
            </a:r>
            <a:r>
              <a:rPr lang="ko-KR" altLang="en-US" sz="800" dirty="0"/>
              <a:t>회사</a:t>
            </a:r>
            <a:r>
              <a:rPr lang="en-US" altLang="ko-KR" sz="800" dirty="0"/>
              <a:t>'</a:t>
            </a:r>
            <a:r>
              <a:rPr lang="ko-KR" altLang="en-US" sz="800" dirty="0"/>
              <a:t>는 개인정보취급방침을 홈페이지 첫 화면에 공개함으로써 귀하께서 언제나 용이하게 확인하실 수 있도록 조치하고 있습니다</a:t>
            </a:r>
            <a:r>
              <a:rPr lang="en-US" altLang="ko-KR" sz="800" dirty="0"/>
              <a:t>.                 </a:t>
            </a:r>
          </a:p>
          <a:p>
            <a:r>
              <a:rPr lang="en-US" altLang="ko-KR" sz="800" dirty="0"/>
              <a:t>⑤     '</a:t>
            </a:r>
            <a:r>
              <a:rPr lang="ko-KR" altLang="en-US" sz="800" dirty="0"/>
              <a:t>회사</a:t>
            </a:r>
            <a:r>
              <a:rPr lang="en-US" altLang="ko-KR" sz="800" dirty="0"/>
              <a:t>'</a:t>
            </a:r>
            <a:r>
              <a:rPr lang="ko-KR" altLang="en-US" sz="800" dirty="0"/>
              <a:t>는 개인정보취급방침의 지속적인 개선을 위하여 개인정보취급방침을 개정하는데 필요한 절차를 정하고 있습니다</a:t>
            </a:r>
            <a:r>
              <a:rPr lang="en-US" altLang="ko-KR" sz="800" dirty="0"/>
              <a:t>.                  </a:t>
            </a:r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6080760" y="2216785"/>
            <a:ext cx="147320" cy="39395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371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94691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SK </a:t>
            </a:r>
            <a:r>
              <a:rPr lang="ko-KR" altLang="en-US" sz="1000" dirty="0" err="1" smtClean="0">
                <a:ea typeface="+mj-ea"/>
              </a:rPr>
              <a:t>하이닉스</a:t>
            </a:r>
            <a:r>
              <a:rPr lang="ko-KR" altLang="en-US" sz="1000" dirty="0" smtClean="0">
                <a:ea typeface="+mj-ea"/>
              </a:rPr>
              <a:t> </a:t>
            </a:r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690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이용약관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61225"/>
              </p:ext>
            </p:extLst>
          </p:nvPr>
        </p:nvGraphicFramePr>
        <p:xfrm>
          <a:off x="7045787" y="1051113"/>
          <a:ext cx="194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약관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71260" y="1628775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1260" y="3644900"/>
            <a:ext cx="648335" cy="194437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배너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영역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44520" y="1181735"/>
            <a:ext cx="35941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채용 정보  │ 이력서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관리 </a:t>
            </a:r>
            <a:r>
              <a:rPr lang="ko-KR" altLang="en-US" sz="1000" b="1" dirty="0"/>
              <a:t>│ </a:t>
            </a:r>
            <a:r>
              <a:rPr lang="ko-KR" altLang="en-US" sz="1000" b="1" dirty="0" err="1"/>
              <a:t>마이페이지</a:t>
            </a:r>
            <a:r>
              <a:rPr lang="ko-KR" altLang="en-US" sz="1000" b="1" dirty="0"/>
              <a:t>  </a:t>
            </a:r>
            <a:r>
              <a:rPr lang="ko-KR" altLang="en-US" sz="1000" dirty="0" smtClean="0"/>
              <a:t>│ </a:t>
            </a:r>
            <a:r>
              <a:rPr lang="ko-KR" altLang="en-US" sz="900" dirty="0" smtClean="0"/>
              <a:t>로그아웃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23215" y="2060575"/>
            <a:ext cx="5904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4020" y="1628775"/>
            <a:ext cx="2664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맑은 고딕"/>
              </a:rPr>
              <a:t>◎</a:t>
            </a:r>
            <a:r>
              <a:rPr lang="ko-KR" altLang="en-US" sz="1400" dirty="0" smtClean="0">
                <a:ea typeface="맑은 고딕"/>
              </a:rPr>
              <a:t> 이용 약관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215" y="2204720"/>
            <a:ext cx="5832475" cy="40316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/>
              <a:t>개인회원 약관</a:t>
            </a:r>
            <a:r>
              <a:rPr lang="en-US" altLang="ko-KR" sz="800" dirty="0"/>
              <a:t>]</a:t>
            </a:r>
          </a:p>
          <a:p>
            <a:endParaRPr lang="en-US" altLang="ko-KR" sz="800" dirty="0"/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</a:t>
            </a:r>
            <a:r>
              <a:rPr lang="ko-KR" altLang="en-US" sz="800" dirty="0"/>
              <a:t>조목적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</a:t>
            </a:r>
            <a:r>
              <a:rPr lang="ko-KR" altLang="en-US" sz="800" dirty="0" err="1"/>
              <a:t>조용어의</a:t>
            </a:r>
            <a:r>
              <a:rPr lang="ko-KR" altLang="en-US" sz="800" dirty="0"/>
              <a:t> 정의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3</a:t>
            </a:r>
            <a:r>
              <a:rPr lang="ko-KR" altLang="en-US" sz="800" dirty="0" err="1"/>
              <a:t>조약관의</a:t>
            </a:r>
            <a:r>
              <a:rPr lang="ko-KR" altLang="en-US" sz="800" dirty="0"/>
              <a:t> 명시와 개정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4</a:t>
            </a:r>
            <a:r>
              <a:rPr lang="ko-KR" altLang="en-US" sz="800" dirty="0"/>
              <a:t>조약관 외 준칙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5</a:t>
            </a:r>
            <a:r>
              <a:rPr lang="ko-KR" altLang="en-US" sz="800" dirty="0" err="1"/>
              <a:t>조이용계약의</a:t>
            </a:r>
            <a:r>
              <a:rPr lang="ko-KR" altLang="en-US" sz="800" dirty="0"/>
              <a:t> 성립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6</a:t>
            </a:r>
            <a:r>
              <a:rPr lang="ko-KR" altLang="en-US" sz="800" dirty="0" err="1"/>
              <a:t>조서비스</a:t>
            </a:r>
            <a:r>
              <a:rPr lang="ko-KR" altLang="en-US" sz="800" dirty="0"/>
              <a:t> 이용신청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7</a:t>
            </a:r>
            <a:r>
              <a:rPr lang="ko-KR" altLang="en-US" sz="800" dirty="0" err="1"/>
              <a:t>조이용신청의</a:t>
            </a:r>
            <a:r>
              <a:rPr lang="ko-KR" altLang="en-US" sz="800" dirty="0"/>
              <a:t> 승낙과 제한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8</a:t>
            </a:r>
            <a:r>
              <a:rPr lang="ko-KR" altLang="en-US" sz="800" dirty="0" err="1"/>
              <a:t>조서비스의</a:t>
            </a:r>
            <a:r>
              <a:rPr lang="ko-KR" altLang="en-US" sz="800" dirty="0"/>
              <a:t> 내용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9</a:t>
            </a:r>
            <a:r>
              <a:rPr lang="ko-KR" altLang="en-US" sz="800" dirty="0" err="1"/>
              <a:t>조개인회원</a:t>
            </a:r>
            <a:r>
              <a:rPr lang="ko-KR" altLang="en-US" sz="800" dirty="0"/>
              <a:t> 정보</a:t>
            </a:r>
            <a:r>
              <a:rPr lang="en-US" altLang="ko-KR" sz="800" dirty="0"/>
              <a:t>, </a:t>
            </a:r>
            <a:r>
              <a:rPr lang="ko-KR" altLang="en-US" sz="800" dirty="0"/>
              <a:t>이력서 노출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10</a:t>
            </a:r>
            <a:r>
              <a:rPr lang="ko-KR" altLang="en-US" sz="800" dirty="0" err="1"/>
              <a:t>조제휴를</a:t>
            </a:r>
            <a:r>
              <a:rPr lang="ko-KR" altLang="en-US" sz="800" dirty="0"/>
              <a:t> 통한 서비스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11</a:t>
            </a:r>
            <a:r>
              <a:rPr lang="ko-KR" altLang="en-US" sz="800" dirty="0" err="1"/>
              <a:t>조서비스의</a:t>
            </a:r>
            <a:r>
              <a:rPr lang="ko-KR" altLang="en-US" sz="800" dirty="0"/>
              <a:t> 요금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12</a:t>
            </a:r>
            <a:r>
              <a:rPr lang="ko-KR" altLang="en-US" sz="800" dirty="0" err="1"/>
              <a:t>조서비스</a:t>
            </a:r>
            <a:r>
              <a:rPr lang="ko-KR" altLang="en-US" sz="800" dirty="0"/>
              <a:t> 이용시간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13</a:t>
            </a:r>
            <a:r>
              <a:rPr lang="ko-KR" altLang="en-US" sz="800" dirty="0" err="1"/>
              <a:t>조서비스</a:t>
            </a:r>
            <a:r>
              <a:rPr lang="ko-KR" altLang="en-US" sz="800" dirty="0"/>
              <a:t> 제공의 중지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14</a:t>
            </a:r>
            <a:r>
              <a:rPr lang="ko-KR" altLang="en-US" sz="800" dirty="0"/>
              <a:t>조정보의 제공 및 광고의 게재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15</a:t>
            </a:r>
            <a:r>
              <a:rPr lang="ko-KR" altLang="en-US" sz="800" dirty="0" err="1"/>
              <a:t>조자료</a:t>
            </a:r>
            <a:r>
              <a:rPr lang="ko-KR" altLang="en-US" sz="800" dirty="0"/>
              <a:t> 내용의 책임과 회사의 정보 수정 권한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16</a:t>
            </a:r>
            <a:r>
              <a:rPr lang="ko-KR" altLang="en-US" sz="800" dirty="0" err="1"/>
              <a:t>조자료</a:t>
            </a:r>
            <a:r>
              <a:rPr lang="ko-KR" altLang="en-US" sz="800" dirty="0"/>
              <a:t> 내용의 활용 및 온라인 입사 지원 정보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17</a:t>
            </a:r>
            <a:r>
              <a:rPr lang="ko-KR" altLang="en-US" sz="800" dirty="0"/>
              <a:t>조회사의 의무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18</a:t>
            </a:r>
            <a:r>
              <a:rPr lang="ko-KR" altLang="en-US" sz="800" dirty="0" err="1"/>
              <a:t>조회원의</a:t>
            </a:r>
            <a:r>
              <a:rPr lang="ko-KR" altLang="en-US" sz="800" dirty="0"/>
              <a:t> 의무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19</a:t>
            </a:r>
            <a:r>
              <a:rPr lang="ko-KR" altLang="en-US" sz="800" dirty="0" err="1"/>
              <a:t>조회원의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가입해지</a:t>
            </a:r>
            <a:r>
              <a:rPr lang="en-US" altLang="ko-KR" sz="800" dirty="0"/>
              <a:t>/</a:t>
            </a:r>
            <a:r>
              <a:rPr lang="ko-KR" altLang="en-US" sz="800" dirty="0"/>
              <a:t>서비스중지</a:t>
            </a:r>
            <a:r>
              <a:rPr lang="en-US" altLang="ko-KR" sz="800" dirty="0"/>
              <a:t>/</a:t>
            </a:r>
            <a:r>
              <a:rPr lang="ko-KR" altLang="en-US" sz="800" dirty="0"/>
              <a:t>자료삭제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20</a:t>
            </a:r>
            <a:r>
              <a:rPr lang="ko-KR" altLang="en-US" sz="800" dirty="0" err="1"/>
              <a:t>조휴면아이디</a:t>
            </a:r>
            <a:endParaRPr lang="ko-KR" altLang="en-US" sz="800" dirty="0"/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21</a:t>
            </a:r>
            <a:r>
              <a:rPr lang="ko-KR" altLang="en-US" sz="800" dirty="0" err="1"/>
              <a:t>조손해배상</a:t>
            </a:r>
            <a:endParaRPr lang="ko-KR" altLang="en-US" sz="800" dirty="0"/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22</a:t>
            </a:r>
            <a:r>
              <a:rPr lang="ko-KR" altLang="en-US" sz="800" dirty="0" err="1"/>
              <a:t>조이용요금</a:t>
            </a:r>
            <a:r>
              <a:rPr lang="ko-KR" altLang="en-US" sz="800" dirty="0"/>
              <a:t> 오류의 조정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23</a:t>
            </a:r>
            <a:r>
              <a:rPr lang="ko-KR" altLang="en-US" sz="800" dirty="0" err="1"/>
              <a:t>조회원의</a:t>
            </a:r>
            <a:r>
              <a:rPr lang="ko-KR" altLang="en-US" sz="800" dirty="0"/>
              <a:t> 개인정보보호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24</a:t>
            </a:r>
            <a:r>
              <a:rPr lang="ko-KR" altLang="en-US" sz="800" dirty="0" err="1"/>
              <a:t>조신용정보의</a:t>
            </a:r>
            <a:r>
              <a:rPr lang="ko-KR" altLang="en-US" sz="800" dirty="0"/>
              <a:t> 제공 활용 동의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25</a:t>
            </a:r>
            <a:r>
              <a:rPr lang="ko-KR" altLang="en-US" sz="800" dirty="0" err="1"/>
              <a:t>조분쟁의</a:t>
            </a:r>
            <a:r>
              <a:rPr lang="ko-KR" altLang="en-US" sz="800" dirty="0"/>
              <a:t> 해결</a:t>
            </a:r>
          </a:p>
          <a:p>
            <a:r>
              <a:rPr lang="ko-KR" altLang="en-US" sz="800" dirty="0"/>
              <a:t>개인 회원 약관 </a:t>
            </a:r>
            <a:r>
              <a:rPr lang="en-US" altLang="ko-KR" sz="800" dirty="0"/>
              <a:t>(</a:t>
            </a:r>
            <a:r>
              <a:rPr lang="ko-KR" altLang="en-US" sz="800" dirty="0"/>
              <a:t>개정 및 적용 </a:t>
            </a:r>
            <a:r>
              <a:rPr lang="en-US" altLang="ko-KR" sz="800" dirty="0"/>
              <a:t>2016. 08. 01)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1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목적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본 약관은 </a:t>
            </a:r>
            <a:r>
              <a:rPr lang="ko-KR" altLang="en-US" sz="800" i="1" dirty="0" smtClean="0"/>
              <a:t>채용사이트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이 운영하는 웹사이트</a:t>
            </a:r>
            <a:r>
              <a:rPr lang="en-US" altLang="ko-KR" sz="800" dirty="0"/>
              <a:t>(</a:t>
            </a:r>
            <a:r>
              <a:rPr lang="ko-KR" altLang="en-US" sz="800" dirty="0"/>
              <a:t>이하 “사이트”</a:t>
            </a:r>
            <a:r>
              <a:rPr lang="en-US" altLang="ko-KR" sz="800" dirty="0"/>
              <a:t>)</a:t>
            </a:r>
            <a:r>
              <a:rPr lang="ko-KR" altLang="en-US" sz="800" dirty="0"/>
              <a:t>를 통해 인터넷 관련 서비스를 제공함에 있어</a:t>
            </a:r>
            <a:r>
              <a:rPr lang="en-US" altLang="ko-KR" sz="800" dirty="0"/>
              <a:t>, </a:t>
            </a:r>
            <a:r>
              <a:rPr lang="ko-KR" altLang="en-US" sz="800" dirty="0"/>
              <a:t>회사가 제공하는 서비스와 관련하여</a:t>
            </a:r>
            <a:r>
              <a:rPr lang="en-US" altLang="ko-KR" sz="800" dirty="0"/>
              <a:t>, </a:t>
            </a:r>
            <a:r>
              <a:rPr lang="ko-KR" altLang="en-US" sz="800" dirty="0"/>
              <a:t>이를 이용하는 가입자</a:t>
            </a:r>
            <a:r>
              <a:rPr lang="en-US" altLang="ko-KR" sz="800" dirty="0"/>
              <a:t>(</a:t>
            </a:r>
            <a:r>
              <a:rPr lang="ko-KR" altLang="en-US" sz="800" dirty="0"/>
              <a:t>이하 “회원” 또는 “개인회원”</a:t>
            </a:r>
            <a:r>
              <a:rPr lang="en-US" altLang="ko-KR" sz="800" dirty="0"/>
              <a:t>)</a:t>
            </a:r>
            <a:r>
              <a:rPr lang="ko-KR" altLang="en-US" sz="800" dirty="0"/>
              <a:t>의 이용조건 및 제반 절차</a:t>
            </a:r>
            <a:r>
              <a:rPr lang="en-US" altLang="ko-KR" sz="800" dirty="0"/>
              <a:t>, </a:t>
            </a:r>
            <a:r>
              <a:rPr lang="ko-KR" altLang="en-US" sz="800" dirty="0"/>
              <a:t>기타 필요한 사항을 규정함을 목적으로 한다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6080760" y="2216785"/>
            <a:ext cx="147320" cy="39395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39807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3" name="Text Box 524"/>
          <p:cNvSpPr txBox="1">
            <a:spLocks noChangeArrowheads="1"/>
          </p:cNvSpPr>
          <p:nvPr/>
        </p:nvSpPr>
        <p:spPr bwMode="auto">
          <a:xfrm>
            <a:off x="2987675" y="2853055"/>
            <a:ext cx="316865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7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03505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사이트 로그인 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1820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04945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147945" y="4004945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23215" y="1610995"/>
            <a:ext cx="492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" y="1844675"/>
            <a:ext cx="999490" cy="1085850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6"/>
          <a:stretch/>
        </p:blipFill>
        <p:spPr bwMode="auto">
          <a:xfrm>
            <a:off x="5226685" y="1628775"/>
            <a:ext cx="157734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5965" y="1700530"/>
            <a:ext cx="3528695" cy="16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인증받은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 커리어로 시작하자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!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새로운 사업을 시작한 창업자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이직을 준비하고 있는 직장인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색다른 경험을 꿈꾸는 대학생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31" name="직선 연결선 30"/>
          <p:cNvCxnSpPr>
            <a:stCxn id="30" idx="4"/>
          </p:cNvCxnSpPr>
          <p:nvPr/>
        </p:nvCxnSpPr>
        <p:spPr>
          <a:xfrm flipH="1">
            <a:off x="1831340" y="2930525"/>
            <a:ext cx="0" cy="330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9055" y="3438525"/>
            <a:ext cx="580390" cy="3001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700" dirty="0" smtClean="0"/>
              <a:t>2018.12</a:t>
            </a:r>
            <a:br>
              <a:rPr lang="en-US" altLang="ko-KR" sz="700" dirty="0" smtClean="0"/>
            </a:br>
            <a:r>
              <a:rPr lang="en-US" altLang="ko-KR" sz="700" dirty="0" smtClean="0"/>
              <a:t>2018.11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2018.10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2018.09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2018.08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2018.07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2018.06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2018.05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2018.04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916430" y="3717290"/>
            <a:ext cx="0" cy="252031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79930" y="5013325"/>
            <a:ext cx="0" cy="12242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6190" y="4152265"/>
            <a:ext cx="115379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왼쪽 숫자를 입력하세요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7550" y="4912995"/>
            <a:ext cx="77533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</a:rPr>
              <a:t>대학교 졸업</a:t>
            </a:r>
            <a:endParaRPr lang="en-US" altLang="ko-KR" sz="7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51685" y="5625465"/>
            <a:ext cx="0" cy="61214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685" y="5525135"/>
            <a:ext cx="113411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</a:rPr>
              <a:t>봉사동아리 회장직 종료</a:t>
            </a:r>
            <a:endParaRPr lang="en-US" altLang="ko-KR" sz="700" dirty="0" smtClean="0">
              <a:solidFill>
                <a:srgbClr val="7030A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35" y="4004945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112645" y="3769360"/>
            <a:ext cx="74803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2"/>
                </a:solidFill>
              </a:rPr>
              <a:t>A</a:t>
            </a:r>
            <a:r>
              <a:rPr lang="ko-KR" altLang="en-US" sz="700" dirty="0" smtClean="0">
                <a:solidFill>
                  <a:schemeClr val="tx2"/>
                </a:solidFill>
              </a:rPr>
              <a:t>사 인턴 종료</a:t>
            </a:r>
            <a:endParaRPr lang="en-US" altLang="ko-KR" sz="700" dirty="0" smtClean="0">
              <a:solidFill>
                <a:schemeClr val="tx2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385945" y="4388485"/>
            <a:ext cx="1659890" cy="17970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4385945" y="4630420"/>
            <a:ext cx="1671320" cy="17970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PW</a:t>
            </a:r>
            <a:endParaRPr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4385945" y="4932680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4977765" y="4929505"/>
            <a:ext cx="103441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6083935" y="4396740"/>
            <a:ext cx="431800" cy="4597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15" y="5193030"/>
            <a:ext cx="1105535" cy="29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5483225"/>
            <a:ext cx="1028065" cy="28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5767070"/>
            <a:ext cx="1205230" cy="2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431030" y="6093460"/>
            <a:ext cx="175641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기업 회원은 </a:t>
            </a:r>
            <a:r>
              <a:rPr lang="ko-KR" altLang="en-US" sz="700" dirty="0" err="1" smtClean="0"/>
              <a:t>소셜로그인이</a:t>
            </a:r>
            <a:r>
              <a:rPr lang="ko-KR" altLang="en-US" sz="700" dirty="0" smtClean="0"/>
              <a:t> 불가합니다</a:t>
            </a:r>
            <a:r>
              <a:rPr lang="en-US" altLang="ko-KR" sz="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1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32080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약관동의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652"/>
              </p:ext>
            </p:extLst>
          </p:nvPr>
        </p:nvGraphicFramePr>
        <p:xfrm>
          <a:off x="7045787" y="1051113"/>
          <a:ext cx="194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회원가입 동의서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975" y="1628775"/>
            <a:ext cx="216027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기업 회원가입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11320" y="4163695"/>
            <a:ext cx="23412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이용약관에 동의합니다</a:t>
            </a:r>
            <a:r>
              <a:rPr lang="en-US" altLang="ko-KR" sz="900" dirty="0" smtClean="0"/>
              <a:t>. YES     No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05" y="2162810"/>
            <a:ext cx="6048375" cy="198628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335" y="2204720"/>
            <a:ext cx="5868035" cy="181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</a:t>
            </a:r>
            <a:r>
              <a:rPr lang="en-US" altLang="ko-KR" sz="800" dirty="0"/>
              <a:t>1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목적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본 약관은 커리어패스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이 각각 운영하는 웹사이트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사이트</a:t>
            </a:r>
            <a:r>
              <a:rPr lang="en-US" altLang="ko-KR" sz="800" dirty="0"/>
              <a:t>")</a:t>
            </a:r>
            <a:r>
              <a:rPr lang="ko-KR" altLang="en-US" sz="800" dirty="0"/>
              <a:t>를 통해 인터넷 관련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를 제공함에 있어</a:t>
            </a:r>
            <a:r>
              <a:rPr lang="en-US" altLang="ko-KR" sz="800" dirty="0"/>
              <a:t>, </a:t>
            </a:r>
            <a:r>
              <a:rPr lang="ko-KR" altLang="en-US" sz="800" dirty="0"/>
              <a:t>회사가 제공하는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와 관련하여</a:t>
            </a:r>
            <a:r>
              <a:rPr lang="en-US" altLang="ko-KR" sz="800" dirty="0"/>
              <a:t>, </a:t>
            </a:r>
            <a:r>
              <a:rPr lang="ko-KR" altLang="en-US" sz="800" dirty="0"/>
              <a:t>이를 이용하는 가입자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회원</a:t>
            </a:r>
            <a:r>
              <a:rPr lang="en-US" altLang="ko-KR" sz="800" dirty="0"/>
              <a:t>" </a:t>
            </a:r>
            <a:r>
              <a:rPr lang="ko-KR" altLang="en-US" sz="800" dirty="0"/>
              <a:t>또는 </a:t>
            </a:r>
            <a:r>
              <a:rPr lang="en-US" altLang="ko-KR" sz="800" dirty="0"/>
              <a:t>"</a:t>
            </a:r>
            <a:r>
              <a:rPr lang="ko-KR" altLang="en-US" sz="800" dirty="0"/>
              <a:t>기업회원</a:t>
            </a:r>
            <a:r>
              <a:rPr lang="en-US" altLang="ko-KR" sz="800" dirty="0"/>
              <a:t>")</a:t>
            </a:r>
            <a:r>
              <a:rPr lang="ko-KR" altLang="en-US" sz="800" dirty="0"/>
              <a:t>의 이용조건 및 제반 절차</a:t>
            </a:r>
            <a:r>
              <a:rPr lang="en-US" altLang="ko-KR" sz="800" dirty="0"/>
              <a:t>, </a:t>
            </a:r>
            <a:r>
              <a:rPr lang="ko-KR" altLang="en-US" sz="800" dirty="0"/>
              <a:t>기타 필요한 사항을 규정함을 목적으로 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제</a:t>
            </a:r>
            <a:r>
              <a:rPr lang="en-US" altLang="ko-KR" sz="800" dirty="0"/>
              <a:t>2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용어의 정의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이 약관에서 사용하는 용어의 정의는 아래와 같다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smtClean="0"/>
              <a:t>① </a:t>
            </a:r>
            <a:r>
              <a:rPr lang="en-US" altLang="ko-KR" sz="800" dirty="0"/>
              <a:t>"</a:t>
            </a:r>
            <a:r>
              <a:rPr lang="ko-KR" altLang="en-US" sz="800" dirty="0"/>
              <a:t>사이트</a:t>
            </a:r>
            <a:r>
              <a:rPr lang="en-US" altLang="ko-KR" sz="800" dirty="0"/>
              <a:t>"</a:t>
            </a:r>
            <a:r>
              <a:rPr lang="ko-KR" altLang="en-US" sz="800" dirty="0"/>
              <a:t>라 함은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</a:t>
            </a:r>
            <a:r>
              <a:rPr lang="ko-KR" altLang="en-US" sz="800" dirty="0"/>
              <a:t>와 </a:t>
            </a:r>
            <a:r>
              <a:rPr lang="en-US" altLang="ko-KR" sz="800" dirty="0"/>
              <a:t>"</a:t>
            </a:r>
            <a:r>
              <a:rPr lang="ko-KR" altLang="en-US" sz="800" dirty="0"/>
              <a:t>계열사</a:t>
            </a:r>
            <a:r>
              <a:rPr lang="en-US" altLang="ko-KR" sz="800" dirty="0"/>
              <a:t>"</a:t>
            </a:r>
            <a:r>
              <a:rPr lang="ko-KR" altLang="en-US" sz="800" dirty="0"/>
              <a:t>가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를 </a:t>
            </a:r>
            <a:r>
              <a:rPr lang="en-US" altLang="ko-KR" sz="800" dirty="0"/>
              <a:t>"</a:t>
            </a:r>
            <a:r>
              <a:rPr lang="ko-KR" altLang="en-US" sz="800" dirty="0"/>
              <a:t>기업회원</a:t>
            </a:r>
            <a:r>
              <a:rPr lang="en-US" altLang="ko-KR" sz="800" dirty="0"/>
              <a:t>" </a:t>
            </a:r>
            <a:r>
              <a:rPr lang="ko-KR" altLang="en-US" sz="800" dirty="0"/>
              <a:t>에게 제공하기 위하여 단말기</a:t>
            </a:r>
            <a:r>
              <a:rPr lang="en-US" altLang="ko-KR" sz="800" dirty="0"/>
              <a:t>(PC, TV, </a:t>
            </a:r>
            <a:r>
              <a:rPr lang="ko-KR" altLang="en-US" sz="800" dirty="0"/>
              <a:t>휴대형 단말기 등의 각종 유무선 장치를 포함</a:t>
            </a:r>
            <a:r>
              <a:rPr lang="en-US" altLang="ko-KR" sz="800" dirty="0"/>
              <a:t>) </a:t>
            </a:r>
            <a:r>
              <a:rPr lang="ko-KR" altLang="en-US" sz="800" dirty="0"/>
              <a:t>등 정보 통신 설비를 이용하여 설정한 가상의 영업장 또는 회사가 각각 운영하는 웹 사이트를 말하며</a:t>
            </a:r>
            <a:r>
              <a:rPr lang="en-US" altLang="ko-KR" sz="800" dirty="0"/>
              <a:t>, </a:t>
            </a:r>
            <a:r>
              <a:rPr lang="ko-KR" altLang="en-US" sz="800" dirty="0"/>
              <a:t>아이디 및 비밀번호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통합 계정</a:t>
            </a:r>
            <a:r>
              <a:rPr lang="en-US" altLang="ko-KR" sz="800" dirty="0"/>
              <a:t>")</a:t>
            </a:r>
            <a:r>
              <a:rPr lang="ko-KR" altLang="en-US" sz="800" dirty="0"/>
              <a:t>를 이용하여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를 제공받을 수 있는 아래의 </a:t>
            </a:r>
            <a:r>
              <a:rPr lang="en-US" altLang="ko-KR" sz="800" dirty="0"/>
              <a:t>"</a:t>
            </a:r>
            <a:r>
              <a:rPr lang="ko-KR" altLang="en-US" sz="800" dirty="0"/>
              <a:t>사이트</a:t>
            </a:r>
            <a:r>
              <a:rPr lang="en-US" altLang="ko-KR" sz="800" dirty="0"/>
              <a:t>"</a:t>
            </a:r>
            <a:r>
              <a:rPr lang="ko-KR" altLang="en-US" sz="800" dirty="0"/>
              <a:t>로 정의한다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1</a:t>
            </a:r>
            <a:r>
              <a:rPr lang="en-US" altLang="ko-KR" sz="800" dirty="0"/>
              <a:t>. </a:t>
            </a:r>
            <a:r>
              <a:rPr lang="ko-KR" altLang="en-US" sz="800" dirty="0" smtClean="0"/>
              <a:t>커리어패스 </a:t>
            </a:r>
            <a:r>
              <a:rPr lang="en-US" altLang="ko-KR" sz="800" dirty="0"/>
              <a:t>: www.#######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②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라 함은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</a:t>
            </a:r>
            <a:r>
              <a:rPr lang="ko-KR" altLang="en-US" sz="800" dirty="0"/>
              <a:t>가 기업</a:t>
            </a:r>
            <a:r>
              <a:rPr lang="en-US" altLang="ko-KR" sz="800" dirty="0"/>
              <a:t>(</a:t>
            </a:r>
            <a:r>
              <a:rPr lang="ko-KR" altLang="en-US" sz="800" dirty="0"/>
              <a:t>단체</a:t>
            </a:r>
            <a:r>
              <a:rPr lang="en-US" altLang="ko-KR" sz="800" dirty="0"/>
              <a:t>, </a:t>
            </a:r>
            <a:r>
              <a:rPr lang="ko-KR" altLang="en-US" sz="800" dirty="0"/>
              <a:t>사업자</a:t>
            </a:r>
            <a:r>
              <a:rPr lang="en-US" altLang="ko-KR" sz="800" dirty="0"/>
              <a:t>, </a:t>
            </a:r>
            <a:r>
              <a:rPr lang="ko-KR" altLang="en-US" sz="800" dirty="0"/>
              <a:t>교육기관</a:t>
            </a:r>
            <a:r>
              <a:rPr lang="en-US" altLang="ko-KR" sz="800" dirty="0"/>
              <a:t>) </a:t>
            </a:r>
            <a:r>
              <a:rPr lang="ko-KR" altLang="en-US" sz="800" dirty="0"/>
              <a:t>또는 개인이 구인</a:t>
            </a:r>
            <a:r>
              <a:rPr lang="en-US" altLang="ko-KR" sz="800" dirty="0"/>
              <a:t>, </a:t>
            </a:r>
            <a:r>
              <a:rPr lang="ko-KR" altLang="en-US" sz="800" dirty="0"/>
              <a:t>구직과 교육을 목적으로 등록하는 자료를 </a:t>
            </a:r>
            <a:r>
              <a:rPr lang="en-US" altLang="ko-KR" sz="800" dirty="0"/>
              <a:t>DB</a:t>
            </a:r>
            <a:r>
              <a:rPr lang="ko-KR" altLang="en-US" sz="800" dirty="0"/>
              <a:t>화하여 각각의 목적에 맞게 분류 가공</a:t>
            </a:r>
            <a:r>
              <a:rPr lang="en-US" altLang="ko-KR" sz="800" dirty="0"/>
              <a:t>, </a:t>
            </a:r>
            <a:r>
              <a:rPr lang="ko-KR" altLang="en-US" sz="800" dirty="0"/>
              <a:t>집계하여 정보를 제공하는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와 해당 인터넷 주소에서 제공하는 모든 부대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를 말한다</a:t>
            </a:r>
            <a:r>
              <a:rPr lang="en-US" altLang="ko-KR" sz="800" dirty="0" smtClean="0"/>
              <a:t>.</a:t>
            </a:r>
            <a:endParaRPr lang="ko-KR" altLang="en-US" sz="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478905" y="2350770"/>
            <a:ext cx="147320" cy="17233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375" y="4364990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수집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이용 안내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1505" y="4611370"/>
            <a:ext cx="6048375" cy="16979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8335" y="4653280"/>
            <a:ext cx="5868035" cy="169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 </a:t>
            </a:r>
            <a:r>
              <a:rPr lang="ko-KR" altLang="en-US" sz="800" dirty="0"/>
              <a:t>개인정보 수집 및 이용 현황</a:t>
            </a:r>
          </a:p>
          <a:p>
            <a:r>
              <a:rPr lang="ko-KR" altLang="en-US" sz="800" dirty="0"/>
              <a:t>가</a:t>
            </a:r>
            <a:r>
              <a:rPr lang="en-US" altLang="ko-KR" sz="800" dirty="0"/>
              <a:t>. </a:t>
            </a:r>
            <a:r>
              <a:rPr lang="ko-KR" altLang="en-US" sz="800" dirty="0"/>
              <a:t>회사는 서비스 제공을 위한 최소한의 범위 내에서 이용자의 동의 하에 개인정보를 수집하며</a:t>
            </a:r>
            <a:r>
              <a:rPr lang="en-US" altLang="ko-KR" sz="800" dirty="0"/>
              <a:t>, </a:t>
            </a:r>
            <a:r>
              <a:rPr lang="ko-KR" altLang="en-US" sz="800" dirty="0"/>
              <a:t>수집한 모든 개인정보는 고지한 목적 범위 내에서만 사용됩니다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</a:t>
            </a:r>
            <a:r>
              <a:rPr lang="en-US" altLang="ko-KR" sz="800" dirty="0"/>
              <a:t>, </a:t>
            </a:r>
            <a:r>
              <a:rPr lang="ko-KR" altLang="en-US" sz="800" dirty="0"/>
              <a:t>제공하는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채용 정보제공 등</a:t>
            </a:r>
            <a:r>
              <a:rPr lang="en-US" altLang="ko-KR" sz="800" dirty="0"/>
              <a:t>) </a:t>
            </a:r>
            <a:r>
              <a:rPr lang="ko-KR" altLang="en-US" sz="800" dirty="0"/>
              <a:t>특성상 「근로기준법」에 따라 만</a:t>
            </a:r>
            <a:r>
              <a:rPr lang="en-US" altLang="ko-KR" sz="800" dirty="0"/>
              <a:t>15</a:t>
            </a:r>
            <a:r>
              <a:rPr lang="ko-KR" altLang="en-US" sz="800" dirty="0"/>
              <a:t>세 미만인 경우 회원가입을 허용하지 않습니다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회사에서 제공하는 서비스 유형에 따라 다음과 같이 개인정보를 수집</a:t>
            </a:r>
            <a:r>
              <a:rPr lang="en-US" altLang="ko-KR" sz="800" dirty="0"/>
              <a:t>, </a:t>
            </a:r>
            <a:r>
              <a:rPr lang="ko-KR" altLang="en-US" sz="800" dirty="0"/>
              <a:t>이용</a:t>
            </a:r>
            <a:r>
              <a:rPr lang="en-US" altLang="ko-KR" sz="800" dirty="0"/>
              <a:t>, </a:t>
            </a:r>
            <a:r>
              <a:rPr lang="ko-KR" altLang="en-US" sz="800" dirty="0"/>
              <a:t>보유 및 파기하고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나</a:t>
            </a:r>
            <a:r>
              <a:rPr lang="en-US" altLang="ko-KR" sz="800" dirty="0"/>
              <a:t>. </a:t>
            </a:r>
            <a:r>
              <a:rPr lang="ko-KR" altLang="en-US" sz="800" dirty="0"/>
              <a:t>회사는 </a:t>
            </a:r>
            <a:r>
              <a:rPr lang="ko-KR" altLang="en-US" sz="800" dirty="0" err="1"/>
              <a:t>모바일앱</a:t>
            </a:r>
            <a:r>
              <a:rPr lang="ko-KR" altLang="en-US" sz="800" dirty="0"/>
              <a:t> 서비스를 위하여 이용자의 </a:t>
            </a:r>
            <a:r>
              <a:rPr lang="ko-KR" altLang="en-US" sz="800" dirty="0" err="1"/>
              <a:t>스마트폰</a:t>
            </a:r>
            <a:r>
              <a:rPr lang="ko-KR" altLang="en-US" sz="800" dirty="0"/>
              <a:t> 내 정보 및 기능 중 아래 사항에 대해 접근 합니다</a:t>
            </a:r>
            <a:r>
              <a:rPr lang="en-US" altLang="ko-KR" sz="800" dirty="0"/>
              <a:t>. </a:t>
            </a:r>
            <a:r>
              <a:rPr lang="ko-KR" altLang="en-US" sz="800" dirty="0"/>
              <a:t>필수 접근항목은 </a:t>
            </a:r>
            <a:r>
              <a:rPr lang="ko-KR" altLang="en-US" sz="800" dirty="0" err="1"/>
              <a:t>앱</a:t>
            </a:r>
            <a:r>
              <a:rPr lang="ko-KR" altLang="en-US" sz="800" dirty="0"/>
              <a:t> 설치 또는 최초 실행 시 안내 및 동의를 받으며</a:t>
            </a:r>
            <a:r>
              <a:rPr lang="en-US" altLang="ko-KR" sz="800" dirty="0"/>
              <a:t>, </a:t>
            </a:r>
            <a:r>
              <a:rPr lang="ko-KR" altLang="en-US" sz="800" dirty="0"/>
              <a:t>선택 접근항목은 해당 서비스 이용 시 별도 동의를 받습니다</a:t>
            </a:r>
            <a:r>
              <a:rPr lang="en-US" altLang="ko-KR" sz="800" dirty="0"/>
              <a:t>(</a:t>
            </a:r>
            <a:r>
              <a:rPr lang="ko-KR" altLang="en-US" sz="800" dirty="0"/>
              <a:t>선택항목 거부로 인한 기본 서비스 이용 제한은 없음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개인정보 보유 및 이용기간</a:t>
            </a:r>
          </a:p>
          <a:p>
            <a:r>
              <a:rPr lang="ko-KR" altLang="en-US" sz="800" dirty="0"/>
              <a:t>회사는 이용자의 개인정보를 고지 및 동의 받은 사항에 따라 수집∙이용 목적이 달성되기 전 또는 이용자의 탈퇴 요청이 있기 전까지 해당 정보를 보유합니다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아래의 사유로 인하여 보관이 필요한 경우 외부와 차단된 별도 </a:t>
            </a:r>
            <a:r>
              <a:rPr lang="en-US" altLang="ko-KR" sz="800" dirty="0"/>
              <a:t>DB </a:t>
            </a:r>
            <a:r>
              <a:rPr lang="ko-KR" altLang="en-US" sz="800" dirty="0"/>
              <a:t>또는 테이블에 분리 보관 됩니다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6478905" y="4799330"/>
            <a:ext cx="147320" cy="13544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5" y="421005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21005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1505" y="1917065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이용약관 안내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20110" y="6366510"/>
            <a:ext cx="30143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 수집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이용 안내에 동의합니다</a:t>
            </a:r>
            <a:r>
              <a:rPr lang="en-US" altLang="ko-KR" sz="900" dirty="0" smtClean="0"/>
              <a:t>.  YES     No</a:t>
            </a:r>
            <a:endParaRPr lang="ko-KR" altLang="en-US" sz="90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64135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60" y="641350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292090" y="1746885"/>
            <a:ext cx="1446530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회원가입 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32080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약관동의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12343"/>
              </p:ext>
            </p:extLst>
          </p:nvPr>
        </p:nvGraphicFramePr>
        <p:xfrm>
          <a:off x="7045787" y="1051113"/>
          <a:ext cx="194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회원가입 동의서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15920" y="4077335"/>
            <a:ext cx="36366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 제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및 위탁사항에 동의합니다</a:t>
            </a:r>
            <a:r>
              <a:rPr lang="en-US" altLang="ko-KR" sz="900" dirty="0" smtClean="0"/>
              <a:t>. YES     No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05" y="1442720"/>
            <a:ext cx="6048375" cy="263398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335" y="1522730"/>
            <a:ext cx="5868035" cy="2554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제</a:t>
            </a:r>
            <a:r>
              <a:rPr lang="en-US" altLang="ko-KR" sz="800" dirty="0"/>
              <a:t>3</a:t>
            </a:r>
            <a:r>
              <a:rPr lang="ko-KR" altLang="en-US" sz="800" dirty="0"/>
              <a:t>자 제공 및 위탁사항 </a:t>
            </a:r>
          </a:p>
          <a:p>
            <a:endParaRPr lang="ko-KR" altLang="en-US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개인정보 제</a:t>
            </a:r>
            <a:r>
              <a:rPr lang="en-US" altLang="ko-KR" sz="800" dirty="0"/>
              <a:t>3</a:t>
            </a:r>
            <a:r>
              <a:rPr lang="ko-KR" altLang="en-US" sz="800" dirty="0"/>
              <a:t>자 제공</a:t>
            </a:r>
          </a:p>
          <a:p>
            <a:r>
              <a:rPr lang="ko-KR" altLang="en-US" sz="800" dirty="0"/>
              <a:t>회사는「</a:t>
            </a:r>
            <a:r>
              <a:rPr lang="en-US" altLang="ko-KR" sz="800" dirty="0"/>
              <a:t>1. </a:t>
            </a:r>
            <a:r>
              <a:rPr lang="ko-KR" altLang="en-US" sz="800" dirty="0"/>
              <a:t>개인정보 수집 및 이용 현황」에서 고지한 범위 내에서만 개인정보를 이용하며</a:t>
            </a:r>
            <a:r>
              <a:rPr lang="en-US" altLang="ko-KR" sz="800" dirty="0"/>
              <a:t>, </a:t>
            </a:r>
            <a:r>
              <a:rPr lang="ko-KR" altLang="en-US" sz="800" dirty="0"/>
              <a:t>원칙적으로 이용자의 개인정보를 제</a:t>
            </a:r>
            <a:r>
              <a:rPr lang="en-US" altLang="ko-KR" sz="800" dirty="0"/>
              <a:t>3</a:t>
            </a:r>
            <a:r>
              <a:rPr lang="ko-KR" altLang="en-US" sz="800" dirty="0"/>
              <a:t>자에게 제공하지 않습니다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아래의 경우에는 예외로 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가</a:t>
            </a:r>
            <a:r>
              <a:rPr lang="en-US" altLang="ko-KR" sz="800" dirty="0"/>
              <a:t>. </a:t>
            </a:r>
            <a:r>
              <a:rPr lang="ko-KR" altLang="en-US" sz="800" dirty="0"/>
              <a:t>이용자가 사전에 동의한 경우</a:t>
            </a:r>
          </a:p>
          <a:p>
            <a:r>
              <a:rPr lang="ko-KR" altLang="en-US" sz="800" dirty="0"/>
              <a:t>사람인 서비스 이용 중 이용자</a:t>
            </a:r>
            <a:r>
              <a:rPr lang="en-US" altLang="ko-KR" sz="800" dirty="0"/>
              <a:t>(</a:t>
            </a:r>
            <a:r>
              <a:rPr lang="ko-KR" altLang="en-US" sz="800" dirty="0"/>
              <a:t>개인회원</a:t>
            </a:r>
            <a:r>
              <a:rPr lang="en-US" altLang="ko-KR" sz="800" dirty="0"/>
              <a:t>)</a:t>
            </a:r>
            <a:r>
              <a:rPr lang="ko-KR" altLang="en-US" sz="800" dirty="0"/>
              <a:t>가 본인의 이력서를 인재정보로 공개 설정한 경우</a:t>
            </a:r>
            <a:r>
              <a:rPr lang="en-US" altLang="ko-KR" sz="800" dirty="0"/>
              <a:t>, </a:t>
            </a:r>
            <a:r>
              <a:rPr lang="ko-KR" altLang="en-US" sz="800" dirty="0"/>
              <a:t>인재정보 열람권한을 가진 이용자</a:t>
            </a:r>
            <a:r>
              <a:rPr lang="en-US" altLang="ko-KR" sz="800" dirty="0"/>
              <a:t>(</a:t>
            </a:r>
            <a:r>
              <a:rPr lang="ko-KR" altLang="en-US" sz="800" dirty="0"/>
              <a:t>기업회원</a:t>
            </a:r>
            <a:r>
              <a:rPr lang="en-US" altLang="ko-KR" sz="800" dirty="0"/>
              <a:t>)</a:t>
            </a:r>
            <a:r>
              <a:rPr lang="ko-KR" altLang="en-US" sz="800" dirty="0"/>
              <a:t>에게 이력서 내 모든 개인정보가 제공됩니다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또한 사람인 인성검사 결과를 공개 설정한 경우</a:t>
            </a:r>
            <a:r>
              <a:rPr lang="en-US" altLang="ko-KR" sz="800" dirty="0"/>
              <a:t>, </a:t>
            </a:r>
            <a:r>
              <a:rPr lang="ko-KR" altLang="en-US" sz="800" dirty="0"/>
              <a:t>사람인 인성검사 결과 열람권한을 가진 이용자</a:t>
            </a:r>
            <a:r>
              <a:rPr lang="en-US" altLang="ko-KR" sz="800" dirty="0"/>
              <a:t>(</a:t>
            </a:r>
            <a:r>
              <a:rPr lang="ko-KR" altLang="en-US" sz="800" dirty="0"/>
              <a:t>기업회원</a:t>
            </a:r>
            <a:r>
              <a:rPr lang="en-US" altLang="ko-KR" sz="800" dirty="0"/>
              <a:t>)</a:t>
            </a:r>
            <a:r>
              <a:rPr lang="ko-KR" altLang="en-US" sz="800" dirty="0"/>
              <a:t>에게 사람인 인성검사 결과가 제공됩니다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나</a:t>
            </a:r>
            <a:r>
              <a:rPr lang="en-US" altLang="ko-KR" sz="800" dirty="0"/>
              <a:t>. </a:t>
            </a:r>
            <a:r>
              <a:rPr lang="ko-KR" altLang="en-US" sz="800" dirty="0"/>
              <a:t>법령의 규정에 의거하거나</a:t>
            </a:r>
            <a:r>
              <a:rPr lang="en-US" altLang="ko-KR" sz="800" dirty="0"/>
              <a:t>, </a:t>
            </a:r>
            <a:r>
              <a:rPr lang="ko-KR" altLang="en-US" sz="800" dirty="0"/>
              <a:t>수사 목적으로 법령에 정해진 절차와 방법에 따라 수사기관의 요구가 있는 경우</a:t>
            </a:r>
          </a:p>
          <a:p>
            <a:r>
              <a:rPr lang="ko-KR" altLang="en-US" sz="800" dirty="0"/>
              <a:t>귀하께서는 개인정보의 제</a:t>
            </a:r>
            <a:r>
              <a:rPr lang="en-US" altLang="ko-KR" sz="800" dirty="0"/>
              <a:t>3</a:t>
            </a:r>
            <a:r>
              <a:rPr lang="ko-KR" altLang="en-US" sz="800" dirty="0"/>
              <a:t>자 제공에 대해</a:t>
            </a:r>
            <a:r>
              <a:rPr lang="en-US" altLang="ko-KR" sz="800" dirty="0"/>
              <a:t>, </a:t>
            </a:r>
            <a:r>
              <a:rPr lang="ko-KR" altLang="en-US" sz="800" dirty="0"/>
              <a:t>동의하지 않을 수 있고 언제든지 제</a:t>
            </a:r>
            <a:r>
              <a:rPr lang="en-US" altLang="ko-KR" sz="800" dirty="0"/>
              <a:t>3</a:t>
            </a:r>
            <a:r>
              <a:rPr lang="ko-KR" altLang="en-US" sz="800" dirty="0"/>
              <a:t>자 제공 동의를 철회할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제</a:t>
            </a:r>
            <a:r>
              <a:rPr lang="en-US" altLang="ko-KR" sz="800" dirty="0"/>
              <a:t>3</a:t>
            </a:r>
            <a:r>
              <a:rPr lang="ko-KR" altLang="en-US" sz="800" dirty="0"/>
              <a:t>자 제공에 기반한 관련된 일부 서비스의 이용이 제한될 수 있습니다</a:t>
            </a:r>
            <a:r>
              <a:rPr lang="en-US" altLang="ko-KR" sz="800" dirty="0"/>
              <a:t>.(</a:t>
            </a:r>
            <a:r>
              <a:rPr lang="ko-KR" altLang="en-US" sz="800" dirty="0"/>
              <a:t>회원가입 서비스는 이용하실 수 있습니다</a:t>
            </a:r>
            <a:r>
              <a:rPr lang="en-US" altLang="ko-KR" sz="800" dirty="0"/>
              <a:t>).</a:t>
            </a:r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개인정보 처리위탁</a:t>
            </a:r>
          </a:p>
          <a:p>
            <a:r>
              <a:rPr lang="ko-KR" altLang="en-US" sz="800" dirty="0"/>
              <a:t>회사는 개인정보의 처리와 관련하여 아래와 같이 업무를 위탁하고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관계법령에 따라 위탁 처리되는 개인정보가 안전하게 관리될 수 있도록 필요한 조치를 취하고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 위탁 처리하는 정보는 서비스 제공에 필요한 최소한의 범위에 국한됩니다</a:t>
            </a:r>
            <a:r>
              <a:rPr lang="en-US" altLang="ko-KR" sz="800" dirty="0"/>
              <a:t>. </a:t>
            </a:r>
            <a:r>
              <a:rPr lang="ko-KR" altLang="en-US" sz="800" dirty="0"/>
              <a:t>회사에서 위탁처리 되고 있는 업무는 다음과 같고</a:t>
            </a:r>
            <a:r>
              <a:rPr lang="en-US" altLang="ko-KR" sz="800" dirty="0"/>
              <a:t>, </a:t>
            </a:r>
            <a:r>
              <a:rPr lang="ko-KR" altLang="en-US" sz="800" dirty="0"/>
              <a:t>위탁사항이 변경되는 경우 해당 사실을 알려드리겠습니다</a:t>
            </a:r>
            <a:r>
              <a:rPr lang="en-US" altLang="ko-KR" sz="800" dirty="0"/>
              <a:t>.</a:t>
            </a:r>
            <a:endParaRPr lang="ko-KR" altLang="en-US" sz="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478905" y="1630680"/>
            <a:ext cx="147320" cy="17233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5" y="412369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12369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1505" y="1196975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제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자 제공 및 위탁사항 </a:t>
            </a:r>
            <a:endParaRPr lang="ko-KR" altLang="en-US" sz="1000" dirty="0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3192145" y="4596130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3886200" y="4592955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59512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필수 항목 작성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79891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75" y="1628775"/>
            <a:ext cx="216027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기업 회원가입</a:t>
            </a:r>
            <a:endParaRPr lang="ko-KR" altLang="en-US" sz="10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66725" y="1988820"/>
          <a:ext cx="6264910" cy="248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680"/>
                <a:gridCol w="1195070"/>
                <a:gridCol w="3312160"/>
              </a:tblGrid>
              <a:tr h="27622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기업명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사업자등록번호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아이디(이메일)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패스워드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76225">
                <a:tc row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부서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휴대전화번호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휴대전화 번호를 입력하세요. 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700" b="0" u="sng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 descr="C:/Users/CIDOW/AppData/Roaming/PolarisOffice/ETemp/6700_2131080/image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95" y="4580255"/>
            <a:ext cx="791845" cy="2755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8" name="AutoShape 6"/>
          <p:cNvSpPr>
            <a:spLocks/>
          </p:cNvSpPr>
          <p:nvPr/>
        </p:nvSpPr>
        <p:spPr bwMode="auto">
          <a:xfrm>
            <a:off x="3139440" y="4580255"/>
            <a:ext cx="897890" cy="1803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0" strike="noStrike" cap="none" dirty="0" smtClean="0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3067685" y="4727575"/>
            <a:ext cx="1154430" cy="2006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latin typeface="맑은 고딕" charset="0"/>
                <a:ea typeface="맑은 고딕" charset="0"/>
              </a:rPr>
              <a:t>왼쪽 숫자를 입력하세요.</a:t>
            </a:r>
            <a:endParaRPr lang="ko-KR" altLang="en-US" sz="7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0" name="Picture 2" descr="C:/Users/CIDOW/AppData/Roaming/PolarisOffice/ETemp/6700_2131080/image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65" y="4580255"/>
            <a:ext cx="224155" cy="1911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2" name="AutoShape 30"/>
          <p:cNvSpPr>
            <a:spLocks/>
          </p:cNvSpPr>
          <p:nvPr/>
        </p:nvSpPr>
        <p:spPr bwMode="auto">
          <a:xfrm>
            <a:off x="4502150" y="4600575"/>
            <a:ext cx="817880" cy="2552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numCol="1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회원가입 완료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AutoShape 30"/>
          <p:cNvSpPr>
            <a:spLocks/>
          </p:cNvSpPr>
          <p:nvPr/>
        </p:nvSpPr>
        <p:spPr bwMode="auto">
          <a:xfrm>
            <a:off x="4824095" y="3713480"/>
            <a:ext cx="798195" cy="1276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numCol="1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인증하기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4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38125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지원자보기(홈화면) - 채용중:공고목록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29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지원자 보기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채용 등록/관리 │ 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95605" y="1739265"/>
            <a:ext cx="100330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지원자 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AutoShape 104"/>
          <p:cNvSpPr>
            <a:spLocks/>
          </p:cNvSpPr>
          <p:nvPr/>
        </p:nvSpPr>
        <p:spPr bwMode="auto">
          <a:xfrm>
            <a:off x="1574800" y="2046605"/>
            <a:ext cx="937895" cy="1822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채용대기(임시저장)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6" name="AutoShape 105"/>
          <p:cNvSpPr>
            <a:spLocks/>
          </p:cNvSpPr>
          <p:nvPr/>
        </p:nvSpPr>
        <p:spPr bwMode="auto">
          <a:xfrm>
            <a:off x="971550" y="2061210"/>
            <a:ext cx="61214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채용종료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7" name="AutoShape 106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채용중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461645" y="2461895"/>
          <a:ext cx="5641975" cy="3056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683895"/>
                <a:gridCol w="657860"/>
                <a:gridCol w="1870710"/>
                <a:gridCol w="481330"/>
                <a:gridCol w="481330"/>
                <a:gridCol w="481330"/>
                <a:gridCol w="480695"/>
              </a:tblGrid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미열람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검토중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합격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#######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@@@@@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%%%%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$$$$$$$$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[신입] 공채 00기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********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[장학생] &amp;&amp;&amp;&amp;&amp;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2018.12.20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\\\\\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2018.12.20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[장학생] //////////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2018.12.20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~~~~~~~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/>
          </p:cNvSpPr>
          <p:nvPr/>
        </p:nvSpPr>
        <p:spPr bwMode="auto">
          <a:xfrm>
            <a:off x="2152650" y="580199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 Box 524"/>
          <p:cNvSpPr txBox="1">
            <a:spLocks noChangeArrowheads="1"/>
          </p:cNvSpPr>
          <p:nvPr/>
        </p:nvSpPr>
        <p:spPr bwMode="auto">
          <a:xfrm>
            <a:off x="184785" y="189230"/>
            <a:ext cx="2870835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* Explanatory Notes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산돌고딕 M" pitchFamily="18" charset="-127"/>
            </a:endParaRPr>
          </a:p>
        </p:txBody>
      </p:sp>
      <p:graphicFrame>
        <p:nvGraphicFramePr>
          <p:cNvPr id="4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78068"/>
              </p:ext>
            </p:extLst>
          </p:nvPr>
        </p:nvGraphicFramePr>
        <p:xfrm>
          <a:off x="158836" y="1374776"/>
          <a:ext cx="8835484" cy="4515607"/>
        </p:xfrm>
        <a:graphic>
          <a:graphicData uri="http://schemas.openxmlformats.org/drawingml/2006/table">
            <a:tbl>
              <a:tblPr/>
              <a:tblGrid>
                <a:gridCol w="129752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3101646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  <a:gridCol w="120740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2"/>
                    </a:ext>
                  </a:extLst>
                </a:gridCol>
                <a:gridCol w="3228900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3"/>
                    </a:ext>
                  </a:extLst>
                </a:gridCol>
              </a:tblGrid>
              <a:tr h="355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탭메뉴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둥근박스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비활성화 탭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채우기 없음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활성화 탭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흰색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1, 15%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어둡게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라디오 버튼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사항 중에서 한번에 하나씩만 선택하게 될 경우 사용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0"/>
                  </a:ext>
                </a:extLst>
              </a:tr>
              <a:tr h="484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체크 박스 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사항 중에서 한번에 여러 개를 선택 가능한 경우 사용</a:t>
                      </a:r>
                      <a:r>
                        <a:rPr kumimoji="1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376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또는 화면이 이어질 경우 우측 하단에 기재 </a:t>
                      </a:r>
                      <a:endParaRPr lang="en-US" altLang="ko-KR" sz="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eaLnBrk="1" hangingPunct="1"/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이어질 경우 </a:t>
                      </a:r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다음페이지 계속</a:t>
                      </a:r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</a:t>
                      </a:r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이어진 화면이 끝났을 경우 </a:t>
                      </a:r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이어서 끝</a:t>
                      </a:r>
                      <a:r>
                        <a:rPr lang="en-US" altLang="ko-KR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</a:t>
                      </a: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2"/>
                  </a:ext>
                </a:extLst>
              </a:tr>
              <a:tr h="357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링크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링크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밑줄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닫힘 버튼</a:t>
                      </a: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3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number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More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4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박스</a:t>
                      </a: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오른쪽으로 롤링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5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입력 창</a:t>
                      </a: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왼쪽으로 롤링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6"/>
                  </a:ext>
                </a:extLst>
              </a:tr>
              <a:tr h="376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 메뉴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하위 메뉴가 아래쪽에 펼쳐지는 메뉴구성 방식에서 사용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풀 다운 메뉴 사용 시 선택 메뉴 외 풀 다운 메뉴에 포함되는 하위 메뉴 모두 기재 </a:t>
                      </a: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7"/>
                  </a:ext>
                </a:extLst>
              </a:tr>
              <a:tr h="146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846" marR="49846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54000" marR="54000" marT="35999" marB="35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7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92778"/>
              </p:ext>
            </p:extLst>
          </p:nvPr>
        </p:nvGraphicFramePr>
        <p:xfrm>
          <a:off x="158836" y="1177925"/>
          <a:ext cx="8831327" cy="224220"/>
        </p:xfrm>
        <a:graphic>
          <a:graphicData uri="http://schemas.openxmlformats.org/drawingml/2006/table">
            <a:tbl>
              <a:tblPr/>
              <a:tblGrid>
                <a:gridCol w="1299702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3099394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  <a:gridCol w="1208696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2"/>
                    </a:ext>
                  </a:extLst>
                </a:gridCol>
                <a:gridCol w="3223535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Symbol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9846" marR="49846" marT="35910" marB="359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9846" marR="49846" marT="35910" marB="359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Symbol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9846" marR="49846" marT="35910" marB="359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9846" marR="49846" marT="35910" marB="359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0"/>
                  </a:ext>
                </a:extLst>
              </a:tr>
            </a:tbl>
          </a:graphicData>
        </a:graphic>
      </p:graphicFrame>
      <p:sp>
        <p:nvSpPr>
          <p:cNvPr id="6" name="Rectangle 708"/>
          <p:cNvSpPr>
            <a:spLocks noChangeArrowheads="1"/>
          </p:cNvSpPr>
          <p:nvPr/>
        </p:nvSpPr>
        <p:spPr bwMode="auto">
          <a:xfrm>
            <a:off x="5099685" y="2791460"/>
            <a:ext cx="130175" cy="130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</p:txBody>
      </p:sp>
      <p:sp>
        <p:nvSpPr>
          <p:cNvPr id="7" name="AutoShape 721"/>
          <p:cNvSpPr>
            <a:spLocks noChangeArrowheads="1"/>
          </p:cNvSpPr>
          <p:nvPr/>
        </p:nvSpPr>
        <p:spPr bwMode="auto">
          <a:xfrm rot="16200000">
            <a:off x="5079365" y="3481705"/>
            <a:ext cx="190500" cy="733425"/>
          </a:xfrm>
          <a:prstGeom prst="flowChartExtra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rIns="36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utoShape 722"/>
          <p:cNvSpPr>
            <a:spLocks noChangeArrowheads="1"/>
          </p:cNvSpPr>
          <p:nvPr/>
        </p:nvSpPr>
        <p:spPr bwMode="auto">
          <a:xfrm rot="5400000">
            <a:off x="5144770" y="3142615"/>
            <a:ext cx="190500" cy="733425"/>
          </a:xfrm>
          <a:prstGeom prst="flowChartExtra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rIns="36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val 723"/>
          <p:cNvSpPr>
            <a:spLocks noChangeArrowheads="1"/>
          </p:cNvSpPr>
          <p:nvPr/>
        </p:nvSpPr>
        <p:spPr bwMode="auto">
          <a:xfrm>
            <a:off x="709295" y="3091815"/>
            <a:ext cx="149225" cy="14414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Box 727"/>
          <p:cNvSpPr txBox="1">
            <a:spLocks noChangeArrowheads="1"/>
          </p:cNvSpPr>
          <p:nvPr/>
        </p:nvSpPr>
        <p:spPr bwMode="auto">
          <a:xfrm>
            <a:off x="4999990" y="3086735"/>
            <a:ext cx="327660" cy="19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" rIns="36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>
                <a:latin typeface="나눔고딕" panose="020D0604000000000000" pitchFamily="50" charset="-127"/>
                <a:ea typeface="나눔고딕" panose="020D0604000000000000" pitchFamily="50" charset="-127"/>
              </a:rPr>
              <a:t>&gt; More</a:t>
            </a:r>
          </a:p>
        </p:txBody>
      </p:sp>
      <p:grpSp>
        <p:nvGrpSpPr>
          <p:cNvPr id="12" name="Group 742"/>
          <p:cNvGrpSpPr>
            <a:grpSpLocks/>
          </p:cNvGrpSpPr>
          <p:nvPr/>
        </p:nvGrpSpPr>
        <p:grpSpPr bwMode="auto">
          <a:xfrm>
            <a:off x="520065" y="1772285"/>
            <a:ext cx="486410" cy="368935"/>
            <a:chOff x="520065" y="1772285"/>
            <a:chExt cx="486410" cy="368935"/>
          </a:xfrm>
        </p:grpSpPr>
        <p:sp>
          <p:nvSpPr>
            <p:cNvPr id="13" name="Rectangle 743"/>
            <p:cNvSpPr>
              <a:spLocks noChangeArrowheads="1"/>
            </p:cNvSpPr>
            <p:nvPr/>
          </p:nvSpPr>
          <p:spPr bwMode="auto">
            <a:xfrm>
              <a:off x="520065" y="1772285"/>
              <a:ext cx="369570" cy="368935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3600" rIns="36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Line 744"/>
            <p:cNvSpPr>
              <a:spLocks noChangeShapeType="1"/>
            </p:cNvSpPr>
            <p:nvPr/>
          </p:nvSpPr>
          <p:spPr bwMode="auto">
            <a:xfrm flipH="1">
              <a:off x="523240" y="1828800"/>
              <a:ext cx="480695" cy="26162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" rIns="3600">
              <a:spAutoFit/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Line 745"/>
            <p:cNvSpPr>
              <a:spLocks noChangeShapeType="1"/>
            </p:cNvSpPr>
            <p:nvPr/>
          </p:nvSpPr>
          <p:spPr bwMode="auto">
            <a:xfrm>
              <a:off x="520065" y="1823720"/>
              <a:ext cx="486410" cy="2667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" rIns="3600">
              <a:spAutoFit/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731520" y="1478280"/>
            <a:ext cx="61150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808080"/>
            </a:solidFill>
            <a:round/>
            <a:headEnd/>
            <a:tailEnd/>
          </a:ln>
        </p:spPr>
        <p:txBody>
          <a:bodyPr wrap="none" lIns="79341" tIns="39671" rIns="79341" bIns="39671" anchor="ctr"/>
          <a:lstStyle/>
          <a:p>
            <a:pPr algn="ctr" defTabSz="793750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 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224155" y="1478280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 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525" y="2305685"/>
            <a:ext cx="514985" cy="2241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443480" y="4572000"/>
            <a:ext cx="270383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 ◀ 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|  2  |  3  |  4  |  5  |   6  |   7  |   8  |  9  |  10  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 ▶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endParaRPr kumimoji="0" lang="ko-KR" altLang="en-US" sz="8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1538605" y="4522470"/>
            <a:ext cx="147320" cy="4927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98145" y="3406775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584325" y="5293995"/>
            <a:ext cx="576580" cy="1797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98178" tIns="49089" rIns="98178" bIns="49089" anchor="ctr"/>
          <a:lstStyle/>
          <a:p>
            <a:pPr algn="ctr" defTabSz="982663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2018.11.25</a:t>
            </a:r>
            <a:endParaRPr kumimoji="0" lang="ko-KR" altLang="en-US" sz="8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Picture 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55" y="5286375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5" y="5292725"/>
            <a:ext cx="266700" cy="22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15" y="149479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40" y="149479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45" y="1906905"/>
            <a:ext cx="152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15" y="1906905"/>
            <a:ext cx="152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3743325"/>
            <a:ext cx="8972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4"/>
          <p:cNvSpPr txBox="1">
            <a:spLocks noChangeArrowheads="1"/>
          </p:cNvSpPr>
          <p:nvPr/>
        </p:nvSpPr>
        <p:spPr bwMode="auto">
          <a:xfrm>
            <a:off x="1666240" y="4664075"/>
            <a:ext cx="141414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상하 스크롤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77440" y="4777740"/>
            <a:ext cx="387731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목록 넘버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▶ 앞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뒤로 한 페이지씩 이동  </a:t>
            </a:r>
            <a:r>
              <a:rPr kumimoji="0" lang="en-US" altLang="ko-KR" sz="8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뒤로 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씩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sp>
        <p:nvSpPr>
          <p:cNvPr id="33" name="Rectangle 104"/>
          <p:cNvSpPr>
            <a:spLocks noChangeArrowheads="1"/>
          </p:cNvSpPr>
          <p:nvPr/>
        </p:nvSpPr>
        <p:spPr bwMode="auto">
          <a:xfrm>
            <a:off x="4742180" y="2270125"/>
            <a:ext cx="830580" cy="1441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계속</a:t>
            </a:r>
          </a:p>
        </p:txBody>
      </p:sp>
      <p:sp>
        <p:nvSpPr>
          <p:cNvPr id="34" name="Rectangle 104"/>
          <p:cNvSpPr>
            <a:spLocks noChangeArrowheads="1"/>
          </p:cNvSpPr>
          <p:nvPr/>
        </p:nvSpPr>
        <p:spPr bwMode="auto">
          <a:xfrm>
            <a:off x="4803775" y="2463800"/>
            <a:ext cx="664845" cy="1441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 끝</a:t>
            </a:r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397510" y="4077970"/>
            <a:ext cx="897255" cy="1238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/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4950" y="5570855"/>
            <a:ext cx="387731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 양식 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7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52349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지원자보기(홈화면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) – </a:t>
            </a: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공고별 지원자 목록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30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4622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심사상태 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대기 / 서류합격 / 면접합격 / 불합격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215" y="206057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>
            <a:off x="395605" y="2077085"/>
            <a:ext cx="5833110" cy="4159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[경력] ####### 모집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공고기업 : SK하이닉스  공고상태 : 전형진행중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28930" y="2493010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/>
          </p:cNvSpPr>
          <p:nvPr/>
        </p:nvSpPr>
        <p:spPr>
          <a:xfrm>
            <a:off x="395605" y="1739265"/>
            <a:ext cx="100330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지원자 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394335" y="2554605"/>
          <a:ext cx="5777865" cy="39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3295"/>
                <a:gridCol w="962025"/>
                <a:gridCol w="962660"/>
                <a:gridCol w="963930"/>
                <a:gridCol w="963930"/>
              </a:tblGrid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지원자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미열람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검토중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서류 합격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면접 후보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불합격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401320" y="3044825"/>
          <a:ext cx="5728335" cy="284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935"/>
                <a:gridCol w="445770"/>
                <a:gridCol w="394335"/>
                <a:gridCol w="899795"/>
                <a:gridCol w="788670"/>
                <a:gridCol w="797560"/>
                <a:gridCol w="822960"/>
                <a:gridCol w="539750"/>
                <a:gridCol w="797560"/>
              </a:tblGrid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학력정보(인증)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심사상태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토익880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A사 3년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토익920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B사 2년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WW자격증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C사 2년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토익890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EE대학교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토익850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FF대학원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토익895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F사 1년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GG대학교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토익880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G사 3년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HH대학원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H사 2년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II대학교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권UU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JJ대학교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토익920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WW자격증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Rectangle 104"/>
          <p:cNvSpPr>
            <a:spLocks/>
          </p:cNvSpPr>
          <p:nvPr/>
        </p:nvSpPr>
        <p:spPr bwMode="auto">
          <a:xfrm>
            <a:off x="1955165" y="5930900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6" name="AutoShape 105"/>
          <p:cNvSpPr>
            <a:spLocks/>
          </p:cNvSpPr>
          <p:nvPr/>
        </p:nvSpPr>
        <p:spPr bwMode="auto">
          <a:xfrm>
            <a:off x="460375" y="6172200"/>
            <a:ext cx="1400810" cy="1377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지원자 전체 목록 엑셀저장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7" name="AutoShape 106"/>
          <p:cNvSpPr>
            <a:spLocks/>
          </p:cNvSpPr>
          <p:nvPr/>
        </p:nvSpPr>
        <p:spPr bwMode="auto">
          <a:xfrm>
            <a:off x="1955800" y="6168390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전체 이력서 저장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8" name="AutoShape 107"/>
          <p:cNvSpPr>
            <a:spLocks/>
          </p:cNvSpPr>
          <p:nvPr/>
        </p:nvSpPr>
        <p:spPr bwMode="auto">
          <a:xfrm>
            <a:off x="2948940" y="6179820"/>
            <a:ext cx="1415415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선택한 지원자에게 문자보내기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9" name="AutoShape 108"/>
          <p:cNvSpPr>
            <a:spLocks/>
          </p:cNvSpPr>
          <p:nvPr/>
        </p:nvSpPr>
        <p:spPr bwMode="auto">
          <a:xfrm>
            <a:off x="4426585" y="6182360"/>
            <a:ext cx="1415415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선택한 지원자에게 메일보내기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1" name="Rectangle 110"/>
          <p:cNvSpPr>
            <a:spLocks/>
          </p:cNvSpPr>
          <p:nvPr/>
        </p:nvSpPr>
        <p:spPr bwMode="auto">
          <a:xfrm>
            <a:off x="5409565" y="3374390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서류합격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5412740" y="3634740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Rectangle 112"/>
          <p:cNvSpPr>
            <a:spLocks/>
          </p:cNvSpPr>
          <p:nvPr/>
        </p:nvSpPr>
        <p:spPr bwMode="auto">
          <a:xfrm>
            <a:off x="5429885" y="3909060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4" name="Rectangle 113"/>
          <p:cNvSpPr>
            <a:spLocks/>
          </p:cNvSpPr>
          <p:nvPr/>
        </p:nvSpPr>
        <p:spPr bwMode="auto">
          <a:xfrm>
            <a:off x="5433060" y="4169410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Rectangle 114"/>
          <p:cNvSpPr>
            <a:spLocks/>
          </p:cNvSpPr>
          <p:nvPr/>
        </p:nvSpPr>
        <p:spPr bwMode="auto">
          <a:xfrm>
            <a:off x="5429885" y="440626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6" name="Rectangle 115"/>
          <p:cNvSpPr>
            <a:spLocks/>
          </p:cNvSpPr>
          <p:nvPr/>
        </p:nvSpPr>
        <p:spPr bwMode="auto">
          <a:xfrm>
            <a:off x="5433060" y="466661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7" name="Rectangle 116"/>
          <p:cNvSpPr>
            <a:spLocks/>
          </p:cNvSpPr>
          <p:nvPr/>
        </p:nvSpPr>
        <p:spPr bwMode="auto">
          <a:xfrm>
            <a:off x="5433060" y="494093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Rectangle 117"/>
          <p:cNvSpPr>
            <a:spLocks/>
          </p:cNvSpPr>
          <p:nvPr/>
        </p:nvSpPr>
        <p:spPr bwMode="auto">
          <a:xfrm>
            <a:off x="5436235" y="520128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9" name="Rectangle 118"/>
          <p:cNvSpPr>
            <a:spLocks/>
          </p:cNvSpPr>
          <p:nvPr/>
        </p:nvSpPr>
        <p:spPr bwMode="auto">
          <a:xfrm>
            <a:off x="5436235" y="544131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0" name="Rectangle 119"/>
          <p:cNvSpPr>
            <a:spLocks/>
          </p:cNvSpPr>
          <p:nvPr/>
        </p:nvSpPr>
        <p:spPr bwMode="auto">
          <a:xfrm>
            <a:off x="5439410" y="5701665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대기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1" name="TextBox 120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지원자 보기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채용 등록/관리 │ 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61620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나눔고딕 ExtraBold" charset="0"/>
                <a:ea typeface="나눔고딕 ExtraBold" charset="0"/>
              </a:rPr>
              <a:t>지원자보기(홈화면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) –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smtClean="0">
                <a:latin typeface="나눔고딕 ExtraBold" charset="0"/>
                <a:ea typeface="나눔고딕 ExtraBold" charset="0"/>
              </a:rPr>
              <a:t>공고별 지원자 상세보기 1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31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215" y="206057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>
            <a:off x="395605" y="2077085"/>
            <a:ext cx="5833110" cy="4159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[경력] ####### 모집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공고기업 : SK하이닉스  공고상태 : 전형진행중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28930" y="2493010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/>
          </p:cNvSpPr>
          <p:nvPr/>
        </p:nvSpPr>
        <p:spPr>
          <a:xfrm>
            <a:off x="395605" y="1739265"/>
            <a:ext cx="100330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지원자 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" name="직사각형 102"/>
          <p:cNvSpPr>
            <a:spLocks/>
          </p:cNvSpPr>
          <p:nvPr/>
        </p:nvSpPr>
        <p:spPr>
          <a:xfrm>
            <a:off x="239395" y="2606040"/>
            <a:ext cx="5989320" cy="1296670"/>
          </a:xfrm>
          <a:prstGeom prst="rect">
            <a:avLst/>
          </a:prstGeom>
          <a:solidFill>
            <a:schemeClr val="accent6">
              <a:lumMod val="75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515745" y="2645410"/>
            <a:ext cx="2665095" cy="11855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맑은 고딕" charset="0"/>
                <a:ea typeface="맑은 고딕" charset="0"/>
              </a:rPr>
              <a:t>◎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개인기본사항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이름  : 김OO (여)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생년월일 : 19XX.XX.XX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주소 : 경기 이천시 부발읍 경충대로 2091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3851910" y="3060065"/>
            <a:ext cx="2160905" cy="5543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 : aaaaa@skhynix.co.kr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전화번호(HP) : 000-0000-0000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06" name="Picture 105" descr="C:/Users/CIDOW/AppData/Roaming/PolarisOffice/ETemp/6700_2131080/image20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2677795"/>
            <a:ext cx="1061085" cy="1152525"/>
          </a:xfrm>
          <a:prstGeom prst="ellipse">
            <a:avLst/>
          </a:prstGeom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411480" y="4011930"/>
          <a:ext cx="5692140" cy="120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0"/>
                <a:gridCol w="695960"/>
                <a:gridCol w="444500"/>
              </a:tblGrid>
              <a:tr h="283210"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학력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AA대학교│경영학과│2005.03~2009.02 졸업</a:t>
                      </a: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│학점 4.1/4.5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AA대학교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√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BB고등학교│문과계열 │2002.03~2005.02 졸업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414655" y="5352415"/>
          <a:ext cx="5692140" cy="120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0"/>
                <a:gridCol w="695960"/>
                <a:gridCol w="444500"/>
              </a:tblGrid>
              <a:tr h="283210"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외국어/자격증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영어│토익│점수 880 │인증기관 : ETS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ETS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2018.08.05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√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OO자격증│대한상공회 │발급일 2017.12.31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대한상공회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2018.12.01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√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지원자 보기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채용 등록/관리 │ 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62128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나눔고딕 ExtraBold" charset="0"/>
                <a:ea typeface="나눔고딕 ExtraBold" charset="0"/>
              </a:rPr>
              <a:t>지원자보기(홈화면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)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–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900" b="0" strike="noStrike" cap="none" dirty="0" smtClean="0">
                <a:latin typeface="나눔고딕 ExtraBold" charset="0"/>
                <a:ea typeface="나눔고딕 ExtraBold" charset="0"/>
              </a:rPr>
              <a:t>공고별 지원자 상세보기 2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32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대기 / 서류합격 / 면접합격 / 불합격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" name="직사각형 106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AutoShape 110"/>
          <p:cNvSpPr>
            <a:spLocks/>
          </p:cNvSpPr>
          <p:nvPr/>
        </p:nvSpPr>
        <p:spPr bwMode="auto">
          <a:xfrm>
            <a:off x="2135505" y="6167755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전체 이력서 저장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2" name="AutoShape 111"/>
          <p:cNvSpPr>
            <a:spLocks/>
          </p:cNvSpPr>
          <p:nvPr/>
        </p:nvSpPr>
        <p:spPr bwMode="auto">
          <a:xfrm>
            <a:off x="3111500" y="6162040"/>
            <a:ext cx="1415415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지원자에게 문자보내기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AutoShape 112"/>
          <p:cNvSpPr>
            <a:spLocks/>
          </p:cNvSpPr>
          <p:nvPr/>
        </p:nvSpPr>
        <p:spPr bwMode="auto">
          <a:xfrm>
            <a:off x="4589145" y="6164580"/>
            <a:ext cx="1415415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지원자에게 메일보내기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411480" y="1148715"/>
          <a:ext cx="5692140" cy="120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0"/>
                <a:gridCol w="695960"/>
                <a:gridCol w="444500"/>
              </a:tblGrid>
              <a:tr h="283210"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경력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A사│디지털마케팅팀│2016.01~2017.12.31│퇴사│정규직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A사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√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B기관│마케팅팀 │ 2015.01~2016.12  │ 퇴사 │ 인턴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414655" y="2489200"/>
          <a:ext cx="5692140" cy="166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475"/>
                <a:gridCol w="3672205"/>
                <a:gridCol w="695960"/>
                <a:gridCol w="444500"/>
              </a:tblGrid>
              <a:tr h="283210">
                <a:tc gridSpan="2"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대외활동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청년희망나눔 봉사단 │ 7기 봉사단장 │ 2008.02~2008.12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청년희망나눔봉사단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2018.8.05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√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취업우대사항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보훈비대상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포트폴리오 및 기타 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900" b="0" u="sng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AAAA어플리케이션 기획안</a:t>
                      </a:r>
                      <a:endParaRPr lang="ko-KR" altLang="en-US" sz="900" b="0" u="sng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900" b="0" u="sng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yy신제품 제안서</a:t>
                      </a:r>
                      <a:endParaRPr lang="ko-KR" altLang="en-US" sz="900" b="0" u="sng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" name="Rectangle 115"/>
          <p:cNvSpPr>
            <a:spLocks/>
          </p:cNvSpPr>
          <p:nvPr/>
        </p:nvSpPr>
        <p:spPr bwMode="auto">
          <a:xfrm>
            <a:off x="471805" y="6186170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대기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7" name="AutoShape 116"/>
          <p:cNvSpPr>
            <a:spLocks/>
          </p:cNvSpPr>
          <p:nvPr/>
        </p:nvSpPr>
        <p:spPr bwMode="auto">
          <a:xfrm>
            <a:off x="1178560" y="6170930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인쇄하기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462915" y="4337685"/>
            <a:ext cx="106870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자기소개서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531495" y="4638040"/>
            <a:ext cx="5684520" cy="1372235"/>
          </a:xfrm>
          <a:prstGeom prst="rect">
            <a:avLst/>
          </a:prstGeom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#############################################################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Rectangle 119"/>
          <p:cNvSpPr>
            <a:spLocks/>
          </p:cNvSpPr>
          <p:nvPr/>
        </p:nvSpPr>
        <p:spPr bwMode="auto">
          <a:xfrm>
            <a:off x="6048375" y="4659630"/>
            <a:ext cx="147955" cy="13557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▲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▼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50825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지원자보기(홈화면) - 채용종료:공고목록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33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95605" y="1739265"/>
            <a:ext cx="100330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지원자 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AutoShape 104"/>
          <p:cNvSpPr>
            <a:spLocks/>
          </p:cNvSpPr>
          <p:nvPr/>
        </p:nvSpPr>
        <p:spPr bwMode="auto">
          <a:xfrm>
            <a:off x="1574800" y="2046605"/>
            <a:ext cx="937895" cy="1822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채용대기(임시저장)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6" name="AutoShape 105"/>
          <p:cNvSpPr>
            <a:spLocks/>
          </p:cNvSpPr>
          <p:nvPr/>
        </p:nvSpPr>
        <p:spPr bwMode="auto">
          <a:xfrm>
            <a:off x="971550" y="2061210"/>
            <a:ext cx="61214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채용종료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7" name="AutoShape 106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채용중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461645" y="2461895"/>
          <a:ext cx="5641975" cy="3056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/>
                <a:gridCol w="721995"/>
                <a:gridCol w="2054225"/>
                <a:gridCol w="528320"/>
                <a:gridCol w="528320"/>
                <a:gridCol w="528955"/>
                <a:gridCol w="528955"/>
              </a:tblGrid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미열람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검토중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합격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#######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@@@@@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2018.12.03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%%%%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2018.11.28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$$$$$$$$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2018.10.23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2018.11.27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[신입] 공채 00기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2018.11.26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********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2018.10.19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2018.11.23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[장학생] &amp;&amp;&amp;&amp;&amp;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2018.10.19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2018.11.05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\\\\\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2018.10.18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2018.11.02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[장학생] //////////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2018.10.17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~~~~~~~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Rectangle 108"/>
          <p:cNvSpPr>
            <a:spLocks/>
          </p:cNvSpPr>
          <p:nvPr/>
        </p:nvSpPr>
        <p:spPr bwMode="auto">
          <a:xfrm>
            <a:off x="2152650" y="580199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지원자 보기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채용 등록/관리 │ 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50825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지원자보기(홈화면) - 채용종료:공고목록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34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 클릭시 ‘채용 등록/관리’의 임시저장된 페이지로 이동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95605" y="1739265"/>
            <a:ext cx="100330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지원자 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AutoShape 104"/>
          <p:cNvSpPr>
            <a:spLocks/>
          </p:cNvSpPr>
          <p:nvPr/>
        </p:nvSpPr>
        <p:spPr bwMode="auto">
          <a:xfrm>
            <a:off x="1574800" y="2046605"/>
            <a:ext cx="937895" cy="18224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채용대기(임시저장)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6" name="AutoShape 105"/>
          <p:cNvSpPr>
            <a:spLocks/>
          </p:cNvSpPr>
          <p:nvPr/>
        </p:nvSpPr>
        <p:spPr bwMode="auto">
          <a:xfrm>
            <a:off x="971550" y="2061210"/>
            <a:ext cx="61214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채용종료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07" name="AutoShape 106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채용중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461645" y="2461895"/>
          <a:ext cx="5641975" cy="1132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/>
                <a:gridCol w="721995"/>
                <a:gridCol w="2054225"/>
                <a:gridCol w="528320"/>
                <a:gridCol w="528320"/>
                <a:gridCol w="528955"/>
                <a:gridCol w="528955"/>
              </a:tblGrid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미열람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검토중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합격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#######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2018.11.01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@@@@@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2018.10.25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%%%%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04076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채용 등록/관리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35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95605" y="1739265"/>
            <a:ext cx="147383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채용 등록/관리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지원자 보기</a:t>
            </a: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채용 등록/관리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/>
        </p:nvGraphicFramePr>
        <p:xfrm>
          <a:off x="393700" y="2037080"/>
          <a:ext cx="5816600" cy="3895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135"/>
                <a:gridCol w="1188720"/>
                <a:gridCol w="347345"/>
                <a:gridCol w="1536065"/>
                <a:gridCol w="1537335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직무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채용직무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근무지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근무부서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채용인원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           ---명 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rowSpan="6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자격요건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400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전공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해당경력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1993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전형절차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서류 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인적성검사 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실무면접 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임원면접 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건강검진 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□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처우협의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주요수행업무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문의처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Rectangle 110"/>
          <p:cNvSpPr>
            <a:spLocks/>
          </p:cNvSpPr>
          <p:nvPr/>
        </p:nvSpPr>
        <p:spPr bwMode="auto">
          <a:xfrm>
            <a:off x="3556000" y="2499360"/>
            <a:ext cx="551180" cy="14160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miter lim="800000"/>
          </a:ln>
        </p:spPr>
        <p:txBody>
          <a:bodyPr vert="horz" wrap="none" lIns="98425" tIns="48895" rIns="98425" bIns="48895" anchor="ctr">
            <a:noAutofit/>
          </a:bodyPr>
          <a:lstStyle/>
          <a:p>
            <a:pPr marL="0" indent="0" algn="ct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2018.11.25</a:t>
            </a:r>
            <a:endParaRPr lang="ko-KR" altLang="en-US" sz="7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12" name="Picture 111" descr="C:/Users/CIDOW/AppData/Roaming/PolarisOffice/ETemp/6700_2131080/image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491740"/>
            <a:ext cx="157480" cy="15811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13" name="Rectangle 112"/>
          <p:cNvSpPr>
            <a:spLocks/>
          </p:cNvSpPr>
          <p:nvPr/>
        </p:nvSpPr>
        <p:spPr bwMode="auto">
          <a:xfrm>
            <a:off x="3061335" y="320611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정규직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4" name="Rectangle 113"/>
          <p:cNvSpPr>
            <a:spLocks/>
          </p:cNvSpPr>
          <p:nvPr/>
        </p:nvSpPr>
        <p:spPr bwMode="auto">
          <a:xfrm>
            <a:off x="3998595" y="367220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학사이상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Rectangle 114"/>
          <p:cNvSpPr>
            <a:spLocks/>
          </p:cNvSpPr>
          <p:nvPr/>
        </p:nvSpPr>
        <p:spPr bwMode="auto">
          <a:xfrm>
            <a:off x="4032885" y="4281170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경력무관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6" name="Rectangle 115"/>
          <p:cNvSpPr>
            <a:spLocks/>
          </p:cNvSpPr>
          <p:nvPr/>
        </p:nvSpPr>
        <p:spPr bwMode="auto">
          <a:xfrm>
            <a:off x="4036695" y="4086860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언어 무관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7" name="AutoShape 116"/>
          <p:cNvSpPr>
            <a:spLocks/>
          </p:cNvSpPr>
          <p:nvPr/>
        </p:nvSpPr>
        <p:spPr bwMode="auto">
          <a:xfrm>
            <a:off x="4870450" y="6141720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예약 공고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AutoShape 117"/>
          <p:cNvSpPr>
            <a:spLocks/>
          </p:cNvSpPr>
          <p:nvPr/>
        </p:nvSpPr>
        <p:spPr bwMode="auto">
          <a:xfrm>
            <a:off x="3913505" y="6144895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임시저장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9" name="AutoShape 118"/>
          <p:cNvSpPr>
            <a:spLocks/>
          </p:cNvSpPr>
          <p:nvPr/>
        </p:nvSpPr>
        <p:spPr bwMode="auto">
          <a:xfrm>
            <a:off x="5833745" y="6144895"/>
            <a:ext cx="882650" cy="15049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공고하기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947544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SK 하이닉스 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81851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마이페이지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36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직사각형 87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95605" y="1739265"/>
            <a:ext cx="147383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3760470" y="6417945"/>
            <a:ext cx="3150235" cy="2159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공지사항/알림 │FAQ │개인정보 처리방침│이용약관│Sitemap</a:t>
            </a:r>
            <a:endParaRPr lang="ko-KR" altLang="en-US" sz="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TextBox 101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6271260" y="1628775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271260" y="3644900"/>
            <a:ext cx="648970" cy="1945005"/>
          </a:xfrm>
          <a:prstGeom prst="rect">
            <a:avLst/>
          </a:prstGeom>
          <a:noFill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배너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영역</a:t>
            </a:r>
            <a:endParaRPr lang="ko-KR" altLang="en-US" sz="1000" b="0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3144520" y="1181735"/>
            <a:ext cx="359473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지원자 보기</a:t>
            </a:r>
            <a:r>
              <a:rPr lang="en-US" altLang="ko-KR" sz="1000" b="1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채용 등록/관리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마이페이지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1" name="TextBox 120"/>
          <p:cNvSpPr txBox="1">
            <a:spLocks/>
          </p:cNvSpPr>
          <p:nvPr/>
        </p:nvSpPr>
        <p:spPr>
          <a:xfrm>
            <a:off x="396875" y="1997075"/>
            <a:ext cx="2665095" cy="11836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맑은 고딕" charset="0"/>
                <a:ea typeface="맑은 고딕" charset="0"/>
              </a:rPr>
              <a:t>◎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현황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기업명  : AAAAAAAAAAAAAA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사업자 등록번호 : 11111111-222222222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담당자 :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23215" y="3980814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>
            <a:spLocks/>
          </p:cNvSpPr>
          <p:nvPr/>
        </p:nvSpPr>
        <p:spPr>
          <a:xfrm>
            <a:off x="477520" y="4053205"/>
            <a:ext cx="266509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맑은 고딕" charset="0"/>
                <a:ea typeface="맑은 고딕" charset="0"/>
              </a:rPr>
              <a:t>◎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공고 현황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/>
        </p:nvGraphicFramePr>
        <p:xfrm>
          <a:off x="395605" y="4601845"/>
          <a:ext cx="5694680" cy="82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674370"/>
                <a:gridCol w="1584325"/>
                <a:gridCol w="648335"/>
                <a:gridCol w="431800"/>
                <a:gridCol w="648335"/>
                <a:gridCol w="653415"/>
              </a:tblGrid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접수마감일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공고상태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전형결과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김XX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2018.12.10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#######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D-20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서류접수중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송OO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[경력] $$$$$$$$ 모집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D-20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서류접수중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진행중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8" name="TextBox 127"/>
          <p:cNvSpPr txBox="1">
            <a:spLocks/>
          </p:cNvSpPr>
          <p:nvPr/>
        </p:nvSpPr>
        <p:spPr>
          <a:xfrm>
            <a:off x="3491865" y="4313555"/>
            <a:ext cx="266509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총 </a:t>
            </a:r>
            <a:r>
              <a:rPr lang="en-US" altLang="ko-KR" sz="1000" b="0" u="sng" strike="noStrike" cap="non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건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23215" y="5609590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>
            <a:spLocks/>
          </p:cNvSpPr>
          <p:nvPr/>
        </p:nvSpPr>
        <p:spPr>
          <a:xfrm>
            <a:off x="477520" y="5753735"/>
            <a:ext cx="2665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맑은 고딕" charset="0"/>
                <a:ea typeface="맑은 고딕" charset="0"/>
              </a:rPr>
              <a:t>◎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회원 탈퇴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1" name="AutoShape 130"/>
          <p:cNvSpPr>
            <a:spLocks/>
          </p:cNvSpPr>
          <p:nvPr/>
        </p:nvSpPr>
        <p:spPr bwMode="auto">
          <a:xfrm>
            <a:off x="1709420" y="5822950"/>
            <a:ext cx="1134745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탈퇴 신청하기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2" name="AutoShape 131"/>
          <p:cNvSpPr>
            <a:spLocks/>
          </p:cNvSpPr>
          <p:nvPr/>
        </p:nvSpPr>
        <p:spPr bwMode="auto">
          <a:xfrm>
            <a:off x="5292090" y="3748405"/>
            <a:ext cx="86487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변경저장 완료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8" name="AutoShape 137"/>
          <p:cNvSpPr>
            <a:spLocks/>
          </p:cNvSpPr>
          <p:nvPr/>
        </p:nvSpPr>
        <p:spPr bwMode="auto">
          <a:xfrm>
            <a:off x="4248785" y="3748405"/>
            <a:ext cx="100584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기본정보 변경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/>
        </p:nvGraphicFramePr>
        <p:xfrm>
          <a:off x="1016000" y="2948305"/>
          <a:ext cx="3858895" cy="6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/>
                <a:gridCol w="414655"/>
                <a:gridCol w="612775"/>
                <a:gridCol w="942975"/>
                <a:gridCol w="1488440"/>
              </a:tblGrid>
              <a:tr h="19939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부서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휴대전화번호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김XX</a:t>
                      </a:r>
                      <a:endParaRPr lang="ko-KR" altLang="en-US" sz="700" b="0" u="sng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마케팅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aaaaaaa@aa.com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송OO</a:t>
                      </a:r>
                      <a:endParaRPr lang="ko-KR" altLang="en-US" sz="700" b="0" u="sng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IT지원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ddd@aa.com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010-1111-1111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 Box 2"/>
          <p:cNvSpPr txBox="1">
            <a:spLocks/>
          </p:cNvSpPr>
          <p:nvPr/>
        </p:nvSpPr>
        <p:spPr bwMode="auto">
          <a:xfrm>
            <a:off x="2987675" y="2853055"/>
            <a:ext cx="3339465" cy="369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* 관리자(파트너-인증사)</a:t>
            </a:r>
            <a:endParaRPr lang="ko-KR" altLang="en-US" sz="24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03568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사이트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로그인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38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1025" descr="C:/Users/CIDOW/AppData/Roaming/PolarisOffice/ETemp/6700_2131080/image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4253865"/>
            <a:ext cx="791845" cy="2755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8" name="AutoShape 27"/>
          <p:cNvSpPr>
            <a:spLocks/>
          </p:cNvSpPr>
          <p:nvPr/>
        </p:nvSpPr>
        <p:spPr bwMode="auto">
          <a:xfrm>
            <a:off x="3561715" y="4253865"/>
            <a:ext cx="897890" cy="1803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0" strike="noStrike" cap="none" dirty="0" smtClean="0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27" name="Picture 1026" descr="C:/Users/CIDOW/AppData/Roaming/PolarisOffice/ETemp/6700_2131080/image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323215" y="1610995"/>
            <a:ext cx="4925060" cy="18008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Picture 29" descr="C:/Users/CIDOW/AppData/Roaming/PolarisOffice/ETemp/6700_2131080/image14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" y="1844675"/>
            <a:ext cx="1000125" cy="1086485"/>
          </a:xfrm>
          <a:prstGeom prst="ellipse">
            <a:avLst/>
          </a:prstGeom>
          <a:noFill/>
          <a:ln w="0">
            <a:noFill/>
            <a:prstDash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1027" descr="C:/Users/CIDOW/AppData/Roaming/PolarisOffice/ETemp/6700_2131080/image1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6"/>
          <a:stretch>
            <a:fillRect/>
          </a:stretch>
        </p:blipFill>
        <p:spPr bwMode="auto">
          <a:xfrm>
            <a:off x="5226685" y="1628775"/>
            <a:ext cx="1577975" cy="1810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3275965" y="1700530"/>
            <a:ext cx="3529330" cy="16167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인증받은 커리어로 시작하자!</a:t>
            </a:r>
            <a:endParaRPr lang="ko-KR" altLang="en-US" sz="1800" b="0" strike="noStrike" cap="none" dirty="0" smtClean="0"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새로운 사업을 시작한 창업자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이직을 준비하고 있는 직장인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색다른 경험을 꿈꾸는 대학생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489960" y="4401185"/>
            <a:ext cx="1154430" cy="2006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latin typeface="맑은 고딕" charset="0"/>
                <a:ea typeface="맑은 고딕" charset="0"/>
              </a:rPr>
              <a:t>왼쪽 숫자를 입력하세요.</a:t>
            </a:r>
            <a:endParaRPr lang="ko-KR" altLang="en-US" sz="7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" name="Picture 7" descr="C:/Users/CIDOW/AppData/Roaming/PolarisOffice/ETemp/6700_2131080/image1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05" y="4253865"/>
            <a:ext cx="224155" cy="1911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3" name="AutoShape 32"/>
          <p:cNvSpPr>
            <a:spLocks/>
          </p:cNvSpPr>
          <p:nvPr/>
        </p:nvSpPr>
        <p:spPr bwMode="auto">
          <a:xfrm>
            <a:off x="2799715" y="4637405"/>
            <a:ext cx="166052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ID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2799715" y="4879340"/>
            <a:ext cx="167195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PW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6" name="AutoShape 35"/>
          <p:cNvSpPr>
            <a:spLocks/>
          </p:cNvSpPr>
          <p:nvPr/>
        </p:nvSpPr>
        <p:spPr bwMode="auto">
          <a:xfrm>
            <a:off x="2799715" y="5181600"/>
            <a:ext cx="54229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회원가입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AutoShape 36"/>
          <p:cNvSpPr>
            <a:spLocks/>
          </p:cNvSpPr>
          <p:nvPr/>
        </p:nvSpPr>
        <p:spPr bwMode="auto">
          <a:xfrm>
            <a:off x="3391535" y="5178425"/>
            <a:ext cx="103505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아이디/비밀번호 찾기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4497705" y="4645660"/>
            <a:ext cx="432435" cy="46037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noFill/>
            <a:prstDash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로그인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09931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 파트너사 관리 화면(홈)-전체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39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 및 각 항목의 건수를 클릭하면 해당 인증 상세 내역 확인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AutoShape 26"/>
          <p:cNvSpPr>
            <a:spLocks/>
          </p:cNvSpPr>
          <p:nvPr/>
        </p:nvSpPr>
        <p:spPr bwMode="auto">
          <a:xfrm>
            <a:off x="1583690" y="2055495"/>
            <a:ext cx="586105" cy="1828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외국어인증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971550" y="2061210"/>
            <a:ext cx="623570" cy="17716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학력인증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전체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147383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 현황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2166620" y="2063750"/>
            <a:ext cx="61214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자격증인증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3421380" y="2057400"/>
            <a:ext cx="720090" cy="18034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대외활동인증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>
            <a:off x="2774950" y="2066290"/>
            <a:ext cx="640715" cy="17526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경력인증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4150360" y="2058670"/>
            <a:ext cx="59944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기타인증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77190" y="2590165"/>
          <a:ext cx="6472555" cy="284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645"/>
                <a:gridCol w="480060"/>
                <a:gridCol w="428625"/>
                <a:gridCol w="608330"/>
                <a:gridCol w="737235"/>
                <a:gridCol w="754380"/>
                <a:gridCol w="668655"/>
                <a:gridCol w="951865"/>
                <a:gridCol w="716915"/>
                <a:gridCol w="791845"/>
              </a:tblGrid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대외활동 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 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490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권UU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/>
          </p:cNvSpPr>
          <p:nvPr/>
        </p:nvSpPr>
        <p:spPr bwMode="auto">
          <a:xfrm>
            <a:off x="2324100" y="5784850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3" name="Text Box 524"/>
          <p:cNvSpPr txBox="1">
            <a:spLocks noChangeArrowheads="1"/>
          </p:cNvSpPr>
          <p:nvPr/>
        </p:nvSpPr>
        <p:spPr bwMode="auto">
          <a:xfrm>
            <a:off x="2987675" y="2853055"/>
            <a:ext cx="287083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65239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 파트너사 관리 화면(홈)-학력인증 상세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40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88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4622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인증대기 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 / 인증대기 / 인증 / 인증불가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이름을 클릭하면 해당 회원 상세내역으로 이동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AutoShape 26"/>
          <p:cNvSpPr>
            <a:spLocks/>
          </p:cNvSpPr>
          <p:nvPr/>
        </p:nvSpPr>
        <p:spPr bwMode="auto">
          <a:xfrm>
            <a:off x="1583690" y="2055495"/>
            <a:ext cx="586105" cy="1828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외국어인증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971550" y="2061210"/>
            <a:ext cx="623570" cy="17716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학력인증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전체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147383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 현황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2166620" y="2063750"/>
            <a:ext cx="61214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자격증인증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3421380" y="2057400"/>
            <a:ext cx="720090" cy="18034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대외활동인증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>
            <a:off x="2774950" y="2066290"/>
            <a:ext cx="640715" cy="17526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경력인증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4150360" y="2058670"/>
            <a:ext cx="59944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기타인증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77190" y="2590165"/>
          <a:ext cx="6326505" cy="349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820"/>
                <a:gridCol w="484505"/>
                <a:gridCol w="432435"/>
                <a:gridCol w="1000125"/>
                <a:gridCol w="4071620"/>
              </a:tblGrid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490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AA대학교│경영학과│2005.03~2009.02 졸업│학점 4.1/4.5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CC대학교│국문학과│2005.03~2009.02 졸업│학점 3.9/4.5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EE대학교│경영학과│2005.03~2009.02 졸업│학점 3.6/4.5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FF고등학교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GG 마이스터 고등학교 실업계열 전기공학과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ㄱㄱ대학원│행정학과│2009.03~2012.02 졸업 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HH대학교│경영학과│2005.03~2009.02 졸업│학점 4.1/4.5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II고등학교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ㄴㄴ대학원│교육학과│2009.03~2012.02 졸업 </a:t>
                      </a: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JJ대학교│경영학과│2005.03~2009.02 졸업│학점 4.3/4.5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KK고등학교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LL대학교│경영학과│2005.03~2009.02 졸업│학점 4.2/4.5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MM고등학교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NN대학교│경영학과│2005.03~2009.02 졸업│학점 3.9/4.5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PP대학교│경영학과│2005.03~2009.02 졸업│학점 4.0/4.5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권UU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RR대학교│경영학과│2005.03~2009.02 졸업│학점 4.1/4.5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/>
                        <a:buChar char=""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SS고등학교 문과계열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/>
          </p:cNvSpPr>
          <p:nvPr/>
        </p:nvSpPr>
        <p:spPr bwMode="auto">
          <a:xfrm>
            <a:off x="2324100" y="614489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 bwMode="auto">
          <a:xfrm>
            <a:off x="5623560" y="287464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5626735" y="301498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5626735" y="316928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5629910" y="330962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angle 41"/>
          <p:cNvSpPr>
            <a:spLocks/>
          </p:cNvSpPr>
          <p:nvPr/>
        </p:nvSpPr>
        <p:spPr bwMode="auto">
          <a:xfrm>
            <a:off x="5626735" y="348678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5629910" y="362712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5634990" y="488378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5638165" y="502412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5629275" y="519557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5632450" y="533590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 bwMode="auto">
          <a:xfrm>
            <a:off x="5629275" y="548703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5632450" y="562737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 bwMode="auto">
          <a:xfrm>
            <a:off x="5623560" y="579882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 bwMode="auto">
          <a:xfrm>
            <a:off x="5626735" y="593915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Rectangle 51"/>
          <p:cNvSpPr>
            <a:spLocks/>
          </p:cNvSpPr>
          <p:nvPr/>
        </p:nvSpPr>
        <p:spPr bwMode="auto">
          <a:xfrm>
            <a:off x="5629275" y="383222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 bwMode="auto">
          <a:xfrm>
            <a:off x="5624195" y="404114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5623560" y="417830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5626735" y="4301490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5627370" y="445579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7" name="Rectangle 56"/>
          <p:cNvSpPr>
            <a:spLocks/>
          </p:cNvSpPr>
          <p:nvPr/>
        </p:nvSpPr>
        <p:spPr bwMode="auto">
          <a:xfrm>
            <a:off x="5626735" y="459295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Rectangle 57"/>
          <p:cNvSpPr>
            <a:spLocks/>
          </p:cNvSpPr>
          <p:nvPr/>
        </p:nvSpPr>
        <p:spPr bwMode="auto">
          <a:xfrm>
            <a:off x="5629910" y="4716145"/>
            <a:ext cx="63055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</a:t>
            </a: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Rectangle 58"/>
          <p:cNvSpPr>
            <a:spLocks/>
          </p:cNvSpPr>
          <p:nvPr/>
        </p:nvSpPr>
        <p:spPr bwMode="auto">
          <a:xfrm>
            <a:off x="594360" y="2371725"/>
            <a:ext cx="803910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49301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 파트너사 관리 화면- 회원 상세화면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41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 대기 / 인증 / 인증 불가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30010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 현황- 회원보기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23215" y="206057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>
            <a:spLocks/>
          </p:cNvSpPr>
          <p:nvPr/>
        </p:nvSpPr>
        <p:spPr>
          <a:xfrm>
            <a:off x="273685" y="2125980"/>
            <a:ext cx="5989320" cy="1296670"/>
          </a:xfrm>
          <a:prstGeom prst="rect">
            <a:avLst/>
          </a:prstGeom>
          <a:solidFill>
            <a:schemeClr val="accent6">
              <a:lumMod val="75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1550035" y="2165350"/>
            <a:ext cx="2665095" cy="11836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맑은 고딕" charset="0"/>
                <a:ea typeface="맑은 고딕" charset="0"/>
              </a:rPr>
              <a:t>◎</a:t>
            </a: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개인기본사항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이름  : 김OO (여)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생년월일 : 19XX.XX.XX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주소 : 경기 이천시 부발읍 경충대로 2091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3886200" y="2580005"/>
            <a:ext cx="216090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이메일 : aaaaa@skhynix.co.kr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전화번호(HP) : 000-0000-0000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8" name="Picture 37" descr="C:/Users/CIDOW/AppData/Roaming/PolarisOffice/ETemp/6700_2131080/image20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2197735"/>
            <a:ext cx="1061085" cy="1152525"/>
          </a:xfrm>
          <a:prstGeom prst="ellipse">
            <a:avLst/>
          </a:prstGeom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11480" y="3531870"/>
          <a:ext cx="5692140" cy="120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0"/>
                <a:gridCol w="1140460"/>
              </a:tblGrid>
              <a:tr h="283210"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학력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AA대학교│경영학과│2005.03~2009.02 졸업</a:t>
                      </a: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│학점 4.1/4.5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BB고등학교│문과계열 │2002.03~2005.02 졸업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14655" y="4803775"/>
          <a:ext cx="5692140" cy="120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0"/>
                <a:gridCol w="1140460"/>
              </a:tblGrid>
              <a:tr h="283210">
                <a:tc>
                  <a:txBody>
                    <a:bodyPr/>
                    <a:lstStyle/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l"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외국어/자격증</a:t>
                      </a:r>
                      <a:endParaRPr lang="ko-KR" altLang="en-US" sz="10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영어│토익│점수 880 │인증기관 : ETS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OO자격증│대한상공회 │발급일 2017.12.31</a:t>
                      </a:r>
                      <a:endParaRPr lang="ko-KR" altLang="en-US" sz="9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>
            <a:spLocks/>
          </p:cNvSpPr>
          <p:nvPr/>
        </p:nvSpPr>
        <p:spPr bwMode="auto">
          <a:xfrm>
            <a:off x="5113020" y="401510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Rectangle 41"/>
          <p:cNvSpPr>
            <a:spLocks/>
          </p:cNvSpPr>
          <p:nvPr/>
        </p:nvSpPr>
        <p:spPr bwMode="auto">
          <a:xfrm>
            <a:off x="5116195" y="437832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5107305" y="530415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5110480" y="566737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 대기 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 Box 2"/>
          <p:cNvSpPr txBox="1">
            <a:spLocks/>
          </p:cNvSpPr>
          <p:nvPr/>
        </p:nvSpPr>
        <p:spPr bwMode="auto">
          <a:xfrm>
            <a:off x="2987675" y="2853055"/>
            <a:ext cx="3339465" cy="369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* 관리자(Super admin)</a:t>
            </a:r>
            <a:endParaRPr lang="ko-KR" altLang="en-US" sz="24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03568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사이트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로그인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43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Super admin 계정 로그인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1025" descr="C:/Users/CIDOW/AppData/Roaming/PolarisOffice/ETemp/6700_2131080/image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0" y="4253865"/>
            <a:ext cx="791845" cy="2755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8" name="AutoShape 27"/>
          <p:cNvSpPr>
            <a:spLocks/>
          </p:cNvSpPr>
          <p:nvPr/>
        </p:nvSpPr>
        <p:spPr bwMode="auto">
          <a:xfrm>
            <a:off x="3561715" y="4253865"/>
            <a:ext cx="897890" cy="1803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0" strike="noStrike" cap="none" dirty="0" smtClean="0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27" name="Picture 1026" descr="C:/Users/CIDOW/AppData/Roaming/PolarisOffice/ETemp/6700_2131080/image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323215" y="1610995"/>
            <a:ext cx="4925060" cy="18008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Picture 29" descr="C:/Users/CIDOW/AppData/Roaming/PolarisOffice/ETemp/6700_2131080/image14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" y="1844675"/>
            <a:ext cx="1000125" cy="1086485"/>
          </a:xfrm>
          <a:prstGeom prst="ellipse">
            <a:avLst/>
          </a:prstGeom>
          <a:noFill/>
          <a:ln w="0">
            <a:noFill/>
            <a:prstDash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1027" descr="C:/Users/CIDOW/AppData/Roaming/PolarisOffice/ETemp/6700_2131080/image1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6"/>
          <a:stretch>
            <a:fillRect/>
          </a:stretch>
        </p:blipFill>
        <p:spPr bwMode="auto">
          <a:xfrm>
            <a:off x="5226685" y="1628775"/>
            <a:ext cx="1577975" cy="1810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3275965" y="1700530"/>
            <a:ext cx="3529330" cy="16167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인증받은 커리어로 시작하자!</a:t>
            </a:r>
            <a:endParaRPr lang="ko-KR" altLang="en-US" sz="1800" b="0" strike="noStrike" cap="none" dirty="0" smtClean="0"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새로운 사업을 시작한 창업자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이직을 준비하고 있는 직장인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HY목각파임B" charset="0"/>
                <a:ea typeface="HY목각파임B" charset="0"/>
              </a:rPr>
              <a:t>색다른 경험을 꿈꾸는 대학생</a:t>
            </a:r>
            <a:endParaRPr lang="ko-KR" altLang="en-US" sz="1400" b="0" strike="noStrike" cap="none" dirty="0" smtClean="0">
              <a:solidFill>
                <a:schemeClr val="accent6">
                  <a:lumMod val="75000"/>
                </a:schemeClr>
              </a:solidFill>
              <a:latin typeface="HY목각파임B" charset="0"/>
              <a:ea typeface="HY목각파임B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489960" y="4401185"/>
            <a:ext cx="1154430" cy="20002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latin typeface="맑은 고딕" charset="0"/>
                <a:ea typeface="맑은 고딕" charset="0"/>
              </a:rPr>
              <a:t>왼쪽 숫자를 입력하세요.</a:t>
            </a:r>
            <a:endParaRPr lang="ko-KR" altLang="en-US" sz="7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" name="Picture 7" descr="C:/Users/CIDOW/AppData/Roaming/PolarisOffice/ETemp/6700_2131080/image1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05" y="4253865"/>
            <a:ext cx="224155" cy="1911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3" name="AutoShape 32"/>
          <p:cNvSpPr>
            <a:spLocks/>
          </p:cNvSpPr>
          <p:nvPr/>
        </p:nvSpPr>
        <p:spPr bwMode="auto">
          <a:xfrm>
            <a:off x="2799715" y="4637405"/>
            <a:ext cx="166052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ID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2799715" y="4879340"/>
            <a:ext cx="167195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PW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6" name="AutoShape 35"/>
          <p:cNvSpPr>
            <a:spLocks/>
          </p:cNvSpPr>
          <p:nvPr/>
        </p:nvSpPr>
        <p:spPr bwMode="auto">
          <a:xfrm>
            <a:off x="2799715" y="5181600"/>
            <a:ext cx="54229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회원가입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AutoShape 36"/>
          <p:cNvSpPr>
            <a:spLocks/>
          </p:cNvSpPr>
          <p:nvPr/>
        </p:nvSpPr>
        <p:spPr bwMode="auto">
          <a:xfrm>
            <a:off x="3391535" y="5178425"/>
            <a:ext cx="103505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아이디/비밀번호 찾기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4497705" y="4645660"/>
            <a:ext cx="432435" cy="46037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noFill/>
            <a:prstDash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로그인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29222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홈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- 유저관리(개인)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44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3390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 클릭시 개인 상세 화면으로 이동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유저관리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 │ 인증관리 │ 파트너관리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573020" y="1407795"/>
            <a:ext cx="90805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개인</a:t>
            </a:r>
            <a:endParaRPr lang="ko-KR" altLang="en-US" sz="8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파트너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유저관리 - 개인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10210" y="2358390"/>
          <a:ext cx="6319520" cy="303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471170"/>
                <a:gridCol w="437515"/>
                <a:gridCol w="906780"/>
                <a:gridCol w="869950"/>
                <a:gridCol w="880110"/>
                <a:gridCol w="908050"/>
                <a:gridCol w="595630"/>
                <a:gridCol w="880110"/>
              </a:tblGrid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학력정보(인증)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경력(인증)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 현황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토익880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A사 3년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토익920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B사 2년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WW자격증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C사 2년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토익890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201812.05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EE대학교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토익850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FF대학원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토익895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F사 1년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GG대학교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토익880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G사 3년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HH대학원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OO자격증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H사 2년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II대학교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토익910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821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권UU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JJ대학교 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토익920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WW자격증 (√)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J사 3년 (-)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5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5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30"/>
          <p:cNvSpPr>
            <a:spLocks/>
          </p:cNvSpPr>
          <p:nvPr/>
        </p:nvSpPr>
        <p:spPr bwMode="auto">
          <a:xfrm>
            <a:off x="2221865" y="569023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41922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홈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- 유저관리(파트너)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45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유저관리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 │ 인증관리 │ 파트너관리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2573020" y="1407795"/>
            <a:ext cx="90805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개인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파트너</a:t>
            </a: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유저관리 - 파트너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13080" y="2358390"/>
          <a:ext cx="5539105" cy="303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925830"/>
                <a:gridCol w="1457325"/>
                <a:gridCol w="916940"/>
                <a:gridCol w="1868805"/>
              </a:tblGrid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기업명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사업자등록번호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AAA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BBB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CCC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DDD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FF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GGGG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HHHH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JJJ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KKK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LLL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30"/>
          <p:cNvSpPr>
            <a:spLocks/>
          </p:cNvSpPr>
          <p:nvPr/>
        </p:nvSpPr>
        <p:spPr bwMode="auto">
          <a:xfrm>
            <a:off x="2221865" y="569023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36271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인증관리 : 개인 유저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46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인증관리 │ 파트너관리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인증관리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AutoShape 30"/>
          <p:cNvSpPr>
            <a:spLocks/>
          </p:cNvSpPr>
          <p:nvPr/>
        </p:nvSpPr>
        <p:spPr bwMode="auto">
          <a:xfrm>
            <a:off x="1583690" y="2055495"/>
            <a:ext cx="586105" cy="1828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인증 파트너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971550" y="2061210"/>
            <a:ext cx="623570" cy="17716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파트너 유저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77190" y="2590165"/>
          <a:ext cx="6472555" cy="284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645"/>
                <a:gridCol w="480060"/>
                <a:gridCol w="428625"/>
                <a:gridCol w="608330"/>
                <a:gridCol w="737235"/>
                <a:gridCol w="754380"/>
                <a:gridCol w="668655"/>
                <a:gridCol w="951865"/>
                <a:gridCol w="716915"/>
                <a:gridCol w="791845"/>
              </a:tblGrid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대외활동 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 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490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481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권UU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Rectangle 38"/>
          <p:cNvSpPr>
            <a:spLocks/>
          </p:cNvSpPr>
          <p:nvPr/>
        </p:nvSpPr>
        <p:spPr bwMode="auto">
          <a:xfrm>
            <a:off x="2324100" y="5784850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48971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인증관리 : 파트너 유저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47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인증관리 │ 파트너관리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인증관리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AutoShape 30"/>
          <p:cNvSpPr>
            <a:spLocks/>
          </p:cNvSpPr>
          <p:nvPr/>
        </p:nvSpPr>
        <p:spPr bwMode="auto">
          <a:xfrm>
            <a:off x="1583690" y="2055495"/>
            <a:ext cx="586105" cy="1828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인증 파트너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971550" y="2061210"/>
            <a:ext cx="623570" cy="17716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파트너 유저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2324100" y="5904865"/>
            <a:ext cx="26714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9900" y="2453005"/>
          <a:ext cx="6285230" cy="334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385"/>
                <a:gridCol w="574040"/>
                <a:gridCol w="1114425"/>
                <a:gridCol w="788670"/>
                <a:gridCol w="1003300"/>
                <a:gridCol w="1195705"/>
                <a:gridCol w="1195705"/>
              </a:tblGrid>
              <a:tr h="349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기업명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사업자등록번호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공고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지원자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인증건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AAA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750명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3,750건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BBB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312명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1,560건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CCC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211명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1,555건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127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DDD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217명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1,085건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FF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558명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2,792건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GGGG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325명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1,626건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HHHH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220명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1,119건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JJJ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400명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2,987건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KKK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324명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1,620건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121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LLL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#######-########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295건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48971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인증관리 : 인증 파트너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48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인증관리 │ 파트너관리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인증관리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AutoShape 30"/>
          <p:cNvSpPr>
            <a:spLocks/>
          </p:cNvSpPr>
          <p:nvPr/>
        </p:nvSpPr>
        <p:spPr bwMode="auto">
          <a:xfrm>
            <a:off x="1583690" y="2055495"/>
            <a:ext cx="586105" cy="1828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인증 파트너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971550" y="2061210"/>
            <a:ext cx="623570" cy="17716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파트너 유저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464185" y="2061210"/>
            <a:ext cx="54229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9900" y="2453005"/>
          <a:ext cx="6276975" cy="321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805"/>
                <a:gridCol w="1158875"/>
                <a:gridCol w="1222375"/>
                <a:gridCol w="1542415"/>
                <a:gridCol w="1246505"/>
              </a:tblGrid>
              <a:tr h="3702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인증사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인증대기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 불가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정부24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3,989건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1,252건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row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ETS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1,025건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HSK 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@@@@코리아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98건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AAAA인증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67건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456건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BBBB협회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555건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78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대외활동인증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CCC코리아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212건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46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ㅇㅇㅇ협회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08775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홈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- 파트너관리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49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인증관리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파트너관리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│ 사이트관리 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파트너관리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69900" y="2453005"/>
          <a:ext cx="6276975" cy="321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95"/>
                <a:gridCol w="960120"/>
                <a:gridCol w="668655"/>
                <a:gridCol w="1234440"/>
                <a:gridCol w="857250"/>
                <a:gridCol w="805815"/>
                <a:gridCol w="1003300"/>
              </a:tblGrid>
              <a:tr h="3702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인증사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연락처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인증대기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인증 불가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학력인증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정부24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김oo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aaa@go.kr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3,989건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####협회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이XX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bbb@go.kr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1,252건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row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외국어인증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ETS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박zz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cc@cokr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1,025건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HSK 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최QQ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dddd@co.kr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330건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@@@@코리아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장WW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qqq@co.kr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98건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AAAA인증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김EE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www@co.kr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67건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456건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경력인증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BBBB협회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이RR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eee@co.kr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555건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78건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대외활동인증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CCC코리아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박TT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rrrr@co.kr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33건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212건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46건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기타인증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ㅇㅇㅇ협회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최YY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010-0000-0000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tttt@co.kr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79건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22건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AutoShape 29"/>
          <p:cNvSpPr>
            <a:spLocks/>
          </p:cNvSpPr>
          <p:nvPr/>
        </p:nvSpPr>
        <p:spPr bwMode="auto">
          <a:xfrm>
            <a:off x="5577840" y="5855970"/>
            <a:ext cx="103505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인증사 추가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03505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사이트 로그인 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0459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04945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147945" y="4004945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23215" y="1610995"/>
            <a:ext cx="492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" y="1844675"/>
            <a:ext cx="999490" cy="1085850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6"/>
          <a:stretch/>
        </p:blipFill>
        <p:spPr bwMode="auto">
          <a:xfrm>
            <a:off x="5226685" y="1628775"/>
            <a:ext cx="157734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5965" y="1700530"/>
            <a:ext cx="3528695" cy="16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인증받은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 커리어로 시작하자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!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새로운 사업을 시작한 창업자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이직을 준비하고 있는 직장인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itchFamily="18" charset="-127"/>
                <a:ea typeface="HY목각파임B" pitchFamily="18" charset="-127"/>
              </a:rPr>
              <a:t>색다른 경험을 꿈꾸는 대학생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31" name="직선 연결선 30"/>
          <p:cNvCxnSpPr>
            <a:stCxn id="30" idx="4"/>
          </p:cNvCxnSpPr>
          <p:nvPr/>
        </p:nvCxnSpPr>
        <p:spPr>
          <a:xfrm flipH="1">
            <a:off x="1831340" y="2930525"/>
            <a:ext cx="0" cy="330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9055" y="3438525"/>
            <a:ext cx="580390" cy="3001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700" dirty="0" smtClean="0"/>
              <a:t>2018.12</a:t>
            </a:r>
            <a:br>
              <a:rPr lang="en-US" altLang="ko-KR" sz="700" dirty="0" smtClean="0"/>
            </a:br>
            <a:r>
              <a:rPr lang="en-US" altLang="ko-KR" sz="700" dirty="0" smtClean="0"/>
              <a:t>2018.11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2018.10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2018.09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2018.08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2018.07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2018.06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2018.05</a:t>
            </a:r>
          </a:p>
          <a:p>
            <a:pPr>
              <a:lnSpc>
                <a:spcPct val="300000"/>
              </a:lnSpc>
            </a:pPr>
            <a:r>
              <a:rPr lang="en-US" altLang="ko-KR" sz="700" dirty="0" smtClean="0"/>
              <a:t>2018.04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916430" y="3717290"/>
            <a:ext cx="0" cy="252031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79930" y="5013325"/>
            <a:ext cx="0" cy="12242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6190" y="4152265"/>
            <a:ext cx="115379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왼쪽 숫자를 입력하세요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7550" y="4912995"/>
            <a:ext cx="77533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</a:rPr>
              <a:t>대학교 졸업</a:t>
            </a:r>
            <a:endParaRPr lang="en-US" altLang="ko-KR" sz="7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51685" y="5625465"/>
            <a:ext cx="0" cy="61214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685" y="5525135"/>
            <a:ext cx="113411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</a:rPr>
              <a:t>봉사동아리 회장직 종료</a:t>
            </a:r>
            <a:endParaRPr lang="en-US" altLang="ko-KR" sz="700" dirty="0" smtClean="0">
              <a:solidFill>
                <a:srgbClr val="7030A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35" y="4004945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112645" y="3769360"/>
            <a:ext cx="74803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2"/>
                </a:solidFill>
              </a:rPr>
              <a:t>A</a:t>
            </a:r>
            <a:r>
              <a:rPr lang="ko-KR" altLang="en-US" sz="700" dirty="0" smtClean="0">
                <a:solidFill>
                  <a:schemeClr val="tx2"/>
                </a:solidFill>
              </a:rPr>
              <a:t>사 인턴 종료</a:t>
            </a:r>
            <a:endParaRPr lang="en-US" altLang="ko-KR" sz="700" dirty="0" smtClean="0">
              <a:solidFill>
                <a:schemeClr val="tx2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385945" y="4388485"/>
            <a:ext cx="1659890" cy="17970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4385945" y="4630420"/>
            <a:ext cx="1671320" cy="17970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PW</a:t>
            </a:r>
            <a:endParaRPr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4385945" y="4932680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4977765" y="4929505"/>
            <a:ext cx="103441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6083935" y="4396740"/>
            <a:ext cx="431800" cy="4597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15" y="5193030"/>
            <a:ext cx="1105535" cy="29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5483225"/>
            <a:ext cx="1028065" cy="28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5767070"/>
            <a:ext cx="1205230" cy="2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431030" y="6093460"/>
            <a:ext cx="175641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기업 회원은 </a:t>
            </a:r>
            <a:r>
              <a:rPr lang="ko-KR" altLang="en-US" sz="700" dirty="0" err="1" smtClean="0"/>
              <a:t>소셜로그인이</a:t>
            </a:r>
            <a:r>
              <a:rPr lang="ko-KR" altLang="en-US" sz="700" dirty="0" smtClean="0"/>
              <a:t> 불가합니다</a:t>
            </a:r>
            <a:r>
              <a:rPr lang="en-US" altLang="ko-KR" sz="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2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21475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공지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50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공지</a:t>
            </a: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FAQ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배너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57200" y="2256790"/>
          <a:ext cx="5598160" cy="173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/>
                <a:gridCol w="935990"/>
                <a:gridCol w="4032250"/>
              </a:tblGrid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공지일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2018.12.06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협력사에서 공채 공고를 올렸습니다.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 항목이 수정되었습니다.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업데이트 예정입니다.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2018.11.28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채용사이트가 오픈되었습니다. ∧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2018.11.28부로 채용사이트가 오픈되었습니다.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함께 좋은 사이트를 만들어가길 바랍니다.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많은 이용 부탁드립니다.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공지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34390" y="4577715"/>
          <a:ext cx="4609465" cy="141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465"/>
              </a:tblGrid>
              <a:tr h="19939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내용입력(2,000자 이내)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" name="AutoShape 34"/>
          <p:cNvSpPr>
            <a:spLocks/>
          </p:cNvSpPr>
          <p:nvPr/>
        </p:nvSpPr>
        <p:spPr bwMode="auto">
          <a:xfrm>
            <a:off x="4817745" y="6064250"/>
            <a:ext cx="699135" cy="1600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올리기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535940" y="419417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공지입력하기</a:t>
            </a:r>
            <a:endParaRPr lang="ko-KR" altLang="en-US" sz="1200" b="1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4975" y="4169410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13614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FAQ(자주 묻는 질문)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51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공지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FAQ</a:t>
            </a: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배너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FAQ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34390" y="4577715"/>
          <a:ext cx="4609465" cy="141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415"/>
                <a:gridCol w="2305050"/>
              </a:tblGrid>
              <a:tr h="19939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 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</a:tr>
              <a:tr h="121920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내용입력(2,000자 이내)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AutoShape 34"/>
          <p:cNvSpPr>
            <a:spLocks/>
          </p:cNvSpPr>
          <p:nvPr/>
        </p:nvSpPr>
        <p:spPr bwMode="auto">
          <a:xfrm>
            <a:off x="4817745" y="6167120"/>
            <a:ext cx="699135" cy="1600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올리기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535940" y="419417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자주 묻는 질문 입력하기</a:t>
            </a:r>
            <a:endParaRPr lang="ko-KR" altLang="en-US" sz="1200" b="1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4975" y="4169410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14020" y="2600960"/>
          <a:ext cx="5767070" cy="145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225"/>
                <a:gridCol w="5109845"/>
              </a:tblGrid>
              <a:tr h="231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핸드폰번호를 바꿨는데 다시 인증받아야 하나요?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가입/탈퇴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 가입은 어떻게 해야 하나요?∨.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입사지원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입사 지원 후 진행 현황을 볼 수 있나요?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채용정보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회사 공고의 ‘입사 지원하기’를 누르면 바로 지원이 되는거죠? ∧ 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네, 맞습니다. 기존에 작성하여 저장하신 이력서가 있다면 언제든지 지원이 가능합니다.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다만 이력서 업데이트한지 시일이 좀 지났거나 인증되지 않은 항목이 있다면 이력서 수정을 권장해 드립니다.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AutoShape 38"/>
          <p:cNvSpPr>
            <a:spLocks/>
          </p:cNvSpPr>
          <p:nvPr/>
        </p:nvSpPr>
        <p:spPr bwMode="auto">
          <a:xfrm>
            <a:off x="1403350" y="2179320"/>
            <a:ext cx="1152525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질문 목록/ 등록하기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40" name="AutoShape 39"/>
          <p:cNvSpPr>
            <a:spLocks/>
          </p:cNvSpPr>
          <p:nvPr/>
        </p:nvSpPr>
        <p:spPr bwMode="auto">
          <a:xfrm>
            <a:off x="467360" y="2179320"/>
            <a:ext cx="928370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자주 묻는 질문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3918585" y="4629785"/>
            <a:ext cx="90106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개인정보       ▼ 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239522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FAQ(질문 목록/답변하기)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52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공지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FAQ</a:t>
            </a: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배너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FAQ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4817745" y="6201410"/>
            <a:ext cx="699135" cy="16002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올리기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1403350" y="2179320"/>
            <a:ext cx="1152525" cy="17018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질문 목록/ 답변하기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40" name="AutoShape 39"/>
          <p:cNvSpPr>
            <a:spLocks/>
          </p:cNvSpPr>
          <p:nvPr/>
        </p:nvSpPr>
        <p:spPr bwMode="auto">
          <a:xfrm>
            <a:off x="467360" y="2179320"/>
            <a:ext cx="928370" cy="17018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자주 묻는 질문</a:t>
            </a:r>
            <a:endParaRPr lang="ko-KR" altLang="en-US" sz="800" b="0" strike="noStrike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67360" y="2493010"/>
          <a:ext cx="6424930" cy="2082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65"/>
                <a:gridCol w="651510"/>
                <a:gridCol w="582930"/>
                <a:gridCol w="651510"/>
                <a:gridCol w="3120390"/>
                <a:gridCol w="796925"/>
              </a:tblGrid>
              <a:tr h="2146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등록일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답변여부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2018.12.05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김*영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미답변</a:t>
                      </a:r>
                      <a:endParaRPr lang="ko-KR" altLang="en-US" sz="700" b="0" strike="noStrike" kern="1200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핸드폰번호를 바꿨는데 다시 인증받아야 하나요?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가입/탈퇴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2018.12.04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강*철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답변완료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 가입은 어떻게 해야 하나요?∨.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입사지원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2018.11.30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이*주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답변완료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입사 지원 후 진행 현황을 볼 수 있나요? ∨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채용정보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2018.11.29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박*한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답변완료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u="sng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회사 공고의 ‘입사 지원하기’를 누르면 바로 지원이 되는거죠? ∧ </a:t>
                      </a: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바로 지원되는 것이 신기해서 조금 불안합니다. 기존에 저장된 이력서가 지원되는 것 맞지요.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답변 : 네, 맞습니다. 기존에 작성하여 저장하신 이력서가 있다면 언제든지 지원이 가능합니다.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다만 이력서 업데이트한지 시일이 좀 지났거나 인증되지 않은 항목이 있다면 이력서 수정을 권장해 드립니다.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u="sng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ctangle 42"/>
          <p:cNvSpPr>
            <a:spLocks/>
          </p:cNvSpPr>
          <p:nvPr/>
        </p:nvSpPr>
        <p:spPr bwMode="auto">
          <a:xfrm>
            <a:off x="2160270" y="4610100"/>
            <a:ext cx="270446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8178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rgbClr val="000000"/>
                </a:solidFill>
                <a:latin typeface="나눔고딕" charset="0"/>
                <a:ea typeface="나눔고딕" charset="0"/>
              </a:rPr>
              <a:t> |◀ ◀  1  |  2  |  3  |  4  |  5  |   6  |   7  |   8  |  9  |  10  ▶  ▶|</a:t>
            </a:r>
            <a:endParaRPr lang="ko-KR" altLang="en-US" sz="800" b="0" strike="noStrike" cap="none" dirty="0" smtClean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AutoShape 43"/>
          <p:cNvSpPr>
            <a:spLocks/>
          </p:cNvSpPr>
          <p:nvPr/>
        </p:nvSpPr>
        <p:spPr bwMode="auto">
          <a:xfrm>
            <a:off x="6181090" y="3957955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수정하기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AutoShape 44"/>
          <p:cNvSpPr>
            <a:spLocks/>
          </p:cNvSpPr>
          <p:nvPr/>
        </p:nvSpPr>
        <p:spPr bwMode="auto">
          <a:xfrm>
            <a:off x="6184265" y="3395345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수정하기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AutoShape 45"/>
          <p:cNvSpPr>
            <a:spLocks/>
          </p:cNvSpPr>
          <p:nvPr/>
        </p:nvSpPr>
        <p:spPr bwMode="auto">
          <a:xfrm>
            <a:off x="6184265" y="3094990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수정하기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AutoShape 46"/>
          <p:cNvSpPr>
            <a:spLocks/>
          </p:cNvSpPr>
          <p:nvPr/>
        </p:nvSpPr>
        <p:spPr bwMode="auto">
          <a:xfrm>
            <a:off x="6184265" y="2795270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답변하기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834390" y="5153025"/>
          <a:ext cx="5474970" cy="100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4970"/>
              </a:tblGrid>
              <a:tr h="2698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내용입력(2,000자 이내)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984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>
            <a:spLocks/>
          </p:cNvSpPr>
          <p:nvPr/>
        </p:nvSpPr>
        <p:spPr>
          <a:xfrm>
            <a:off x="535940" y="4897120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답변 입력하기</a:t>
            </a:r>
            <a:endParaRPr lang="ko-KR" altLang="en-US" sz="1200" b="1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34975" y="487235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47" idx="2"/>
          </p:cNvCxnSpPr>
          <p:nvPr/>
        </p:nvCxnSpPr>
        <p:spPr>
          <a:xfrm flipH="1">
            <a:off x="5169535" y="2934970"/>
            <a:ext cx="1323340" cy="2166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47510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GNB메뉴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53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공지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FAQ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배너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GNB메뉴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>
            <a:off x="4569460" y="2646045"/>
            <a:ext cx="600710" cy="1663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추가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5275580" y="2649220"/>
            <a:ext cx="600710" cy="1663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삭제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60070" y="3072130"/>
          <a:ext cx="2894330" cy="142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/>
                <a:gridCol w="2202815"/>
              </a:tblGrid>
              <a:tr h="2298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채용정보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이력서 등록/관리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Menu 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Menu 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36" descr="C:/Users/CIDOW/AppData/Roaming/PolarisOffice/ETemp/6700_2131080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" y="2155190"/>
            <a:ext cx="143510" cy="14351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8" name="Picture 37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80" y="214693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3" name="TextBox 42"/>
          <p:cNvSpPr txBox="1">
            <a:spLocks/>
          </p:cNvSpPr>
          <p:nvPr/>
        </p:nvSpPr>
        <p:spPr>
          <a:xfrm>
            <a:off x="784860" y="2119630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1825625" y="211391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파트너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008630" y="207962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인증파트너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" name="Picture 45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70" y="2150110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7" name="Picture 46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85" y="211010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8" name="TextBox 47"/>
          <p:cNvSpPr txBox="1">
            <a:spLocks/>
          </p:cNvSpPr>
          <p:nvPr/>
        </p:nvSpPr>
        <p:spPr>
          <a:xfrm>
            <a:off x="4297680" y="2082800"/>
            <a:ext cx="932179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Super Admin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AutoShape 48"/>
          <p:cNvSpPr>
            <a:spLocks/>
          </p:cNvSpPr>
          <p:nvPr/>
        </p:nvSpPr>
        <p:spPr bwMode="auto">
          <a:xfrm>
            <a:off x="1342390" y="4337050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34975" y="247205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/>
          </p:cNvSpPr>
          <p:nvPr/>
        </p:nvSpPr>
        <p:spPr>
          <a:xfrm>
            <a:off x="3853815" y="3036570"/>
            <a:ext cx="2090419" cy="715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메뉴명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메뉴공개설정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AutoShape 51"/>
          <p:cNvSpPr>
            <a:spLocks/>
          </p:cNvSpPr>
          <p:nvPr/>
        </p:nvSpPr>
        <p:spPr bwMode="auto">
          <a:xfrm>
            <a:off x="4808855" y="3105785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53" name="AutoShape 52"/>
          <p:cNvSpPr>
            <a:spLocks/>
          </p:cNvSpPr>
          <p:nvPr/>
        </p:nvSpPr>
        <p:spPr bwMode="auto">
          <a:xfrm>
            <a:off x="4812030" y="3314700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54" name="AutoShape 53"/>
          <p:cNvSpPr>
            <a:spLocks/>
          </p:cNvSpPr>
          <p:nvPr/>
        </p:nvSpPr>
        <p:spPr bwMode="auto">
          <a:xfrm>
            <a:off x="5726430" y="3643630"/>
            <a:ext cx="750570" cy="15494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저장/추가하기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333500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Footer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54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공지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FAQ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배너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Footer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>
            <a:off x="4569460" y="2646045"/>
            <a:ext cx="600710" cy="1663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추가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5275580" y="2649220"/>
            <a:ext cx="600710" cy="1663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삭제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60070" y="3072130"/>
          <a:ext cx="2894330" cy="142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/>
                <a:gridCol w="2202815"/>
              </a:tblGrid>
              <a:tr h="2298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메뉴명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공지사항/알림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FAQ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개인정보 처리방침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이용약관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sitemap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≡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36" descr="C:/Users/CIDOW/AppData/Roaming/PolarisOffice/ETemp/6700_2131080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" y="2155190"/>
            <a:ext cx="143510" cy="14351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8" name="Picture 37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80" y="214693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3" name="TextBox 42"/>
          <p:cNvSpPr txBox="1">
            <a:spLocks/>
          </p:cNvSpPr>
          <p:nvPr/>
        </p:nvSpPr>
        <p:spPr>
          <a:xfrm>
            <a:off x="784860" y="2119630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1825625" y="211391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파트너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008630" y="207962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인증파트너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" name="Picture 45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70" y="2150110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7" name="Picture 46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85" y="211010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8" name="TextBox 47"/>
          <p:cNvSpPr txBox="1">
            <a:spLocks/>
          </p:cNvSpPr>
          <p:nvPr/>
        </p:nvSpPr>
        <p:spPr>
          <a:xfrm>
            <a:off x="4297680" y="2082800"/>
            <a:ext cx="932179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Super Admin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AutoShape 48"/>
          <p:cNvSpPr>
            <a:spLocks/>
          </p:cNvSpPr>
          <p:nvPr/>
        </p:nvSpPr>
        <p:spPr bwMode="auto">
          <a:xfrm>
            <a:off x="1342390" y="4337050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34975" y="247205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/>
          </p:cNvSpPr>
          <p:nvPr/>
        </p:nvSpPr>
        <p:spPr>
          <a:xfrm>
            <a:off x="3853815" y="3036570"/>
            <a:ext cx="2090419" cy="715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메뉴명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메뉴공개설정</a:t>
            </a: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AutoShape 51"/>
          <p:cNvSpPr>
            <a:spLocks/>
          </p:cNvSpPr>
          <p:nvPr/>
        </p:nvSpPr>
        <p:spPr bwMode="auto">
          <a:xfrm>
            <a:off x="4808855" y="3105785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53" name="AutoShape 52"/>
          <p:cNvSpPr>
            <a:spLocks/>
          </p:cNvSpPr>
          <p:nvPr/>
        </p:nvSpPr>
        <p:spPr bwMode="auto">
          <a:xfrm>
            <a:off x="4812030" y="3314700"/>
            <a:ext cx="1660525" cy="13843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54" name="AutoShape 53"/>
          <p:cNvSpPr>
            <a:spLocks/>
          </p:cNvSpPr>
          <p:nvPr/>
        </p:nvSpPr>
        <p:spPr bwMode="auto">
          <a:xfrm>
            <a:off x="5726430" y="3643630"/>
            <a:ext cx="750570" cy="15494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저장/추가하기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15695" y="142240"/>
            <a:ext cx="1205230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HR 인증 화면정의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7298690" y="388620"/>
            <a:ext cx="564515" cy="24701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나눔고딕 ExtraBold" charset="0"/>
                <a:ea typeface="나눔고딕 ExtraBold" charset="0"/>
              </a:rPr>
              <a:t>차지혜</a:t>
            </a:r>
            <a:endParaRPr lang="ko-KR" altLang="en-US" sz="1000" b="0" strike="noStrike" cap="none" dirty="0" smtClean="0"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115695" y="388620"/>
            <a:ext cx="1214755" cy="24574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사이트관리 - 배너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8701405" y="6577330"/>
            <a:ext cx="44323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55</a:t>
            </a:fld>
            <a:endParaRPr lang="ko-KR" altLang="en-US" sz="105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045960" y="1050925"/>
          <a:ext cx="194373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/>
                <a:gridCol w="1602740"/>
              </a:tblGrid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Issue</a:t>
                      </a:r>
                      <a:endParaRPr lang="ko-KR" altLang="en-US" sz="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>
                    <a:lnL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BD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39395" y="1052830"/>
            <a:ext cx="6637655" cy="504825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0825" y="6381115"/>
            <a:ext cx="6637655" cy="252730"/>
          </a:xfrm>
          <a:prstGeom prst="rect">
            <a:avLst/>
          </a:prstGeom>
          <a:solidFill>
            <a:schemeClr val="accent6">
              <a:lumMod val="60000"/>
              <a:lumOff val="4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8605" y="6412865"/>
            <a:ext cx="3384550" cy="185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Copyright © 2018  ALL RIGHT RESERVED. </a:t>
            </a:r>
            <a:endParaRPr lang="ko-KR" altLang="en-US" sz="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66725" y="1181735"/>
            <a:ext cx="76009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LOGO</a:t>
            </a:r>
            <a:endParaRPr lang="ko-KR" altLang="en-US" sz="14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94000" y="1181735"/>
            <a:ext cx="394525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유저관리 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인증관리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│ 파트너관리 │ </a:t>
            </a:r>
            <a:r>
              <a:rPr lang="en-US" altLang="ko-KR" sz="1000" b="1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사이트관리 </a:t>
            </a: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│ </a:t>
            </a: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5194935" y="1419225"/>
            <a:ext cx="67818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공지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FAQ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GNB메뉴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Footer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latin typeface="맑은 고딕" charset="0"/>
                <a:ea typeface="맑은 고딕" charset="0"/>
              </a:rPr>
              <a:t>배너</a:t>
            </a: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통계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95605" y="1739265"/>
            <a:ext cx="2090419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사이트관리 - 배너</a:t>
            </a:r>
            <a:endParaRPr lang="ko-KR" altLang="en-US" sz="1200" b="1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7" name="Picture 36" descr="C:/Users/CIDOW/AppData/Roaming/PolarisOffice/ETemp/6700_2131080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" y="2155190"/>
            <a:ext cx="143510" cy="14351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8" name="Picture 37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80" y="214693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3" name="TextBox 42"/>
          <p:cNvSpPr txBox="1">
            <a:spLocks/>
          </p:cNvSpPr>
          <p:nvPr/>
        </p:nvSpPr>
        <p:spPr>
          <a:xfrm>
            <a:off x="784860" y="2119630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개인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1825625" y="211391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파트너 유저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008630" y="2079625"/>
            <a:ext cx="76771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인증파트너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" name="Picture 45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70" y="2150110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7" name="Picture 46" descr="C:/Users/CIDOW/AppData/Roaming/PolarisOffice/ETemp/6700_2131080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85" y="2110105"/>
            <a:ext cx="143510" cy="1339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8" name="TextBox 47"/>
          <p:cNvSpPr txBox="1">
            <a:spLocks/>
          </p:cNvSpPr>
          <p:nvPr/>
        </p:nvSpPr>
        <p:spPr>
          <a:xfrm>
            <a:off x="4297680" y="2082800"/>
            <a:ext cx="932179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Super Admin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34975" y="2472055"/>
            <a:ext cx="590550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60070" y="2900680"/>
          <a:ext cx="5501005" cy="117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335"/>
                <a:gridCol w="1659255"/>
                <a:gridCol w="1660525"/>
                <a:gridCol w="1659890"/>
              </a:tblGrid>
              <a:tr h="2298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미리보기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오픈여부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수정하기</a:t>
                      </a:r>
                      <a:endParaRPr lang="ko-KR" altLang="en-US" sz="9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○ 오픈       ●미오픈</a:t>
                      </a:r>
                      <a:endParaRPr lang="ko-KR" altLang="en-US" sz="8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○ 오픈       ●미오픈</a:t>
                      </a: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7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AutoShape 51"/>
          <p:cNvSpPr>
            <a:spLocks/>
          </p:cNvSpPr>
          <p:nvPr/>
        </p:nvSpPr>
        <p:spPr bwMode="auto">
          <a:xfrm>
            <a:off x="5275580" y="2649220"/>
            <a:ext cx="600710" cy="166370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추가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53" name="Group 52"/>
          <p:cNvGrpSpPr/>
          <p:nvPr/>
        </p:nvGrpSpPr>
        <p:grpSpPr bwMode="auto">
          <a:xfrm>
            <a:off x="1711960" y="3178175"/>
            <a:ext cx="516890" cy="354330"/>
            <a:chOff x="1711960" y="3178175"/>
            <a:chExt cx="516890" cy="354330"/>
          </a:xfrm>
        </p:grpSpPr>
        <p:sp>
          <p:nvSpPr>
            <p:cNvPr id="54" name="Rectangle 53"/>
            <p:cNvSpPr>
              <a:spLocks/>
            </p:cNvSpPr>
            <p:nvPr/>
          </p:nvSpPr>
          <p:spPr bwMode="auto">
            <a:xfrm>
              <a:off x="1711960" y="3178175"/>
              <a:ext cx="516890" cy="35433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C0C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square" lIns="3810" tIns="45720" rIns="3810" bIns="45720" anchor="ctr">
              <a:spAutoFit/>
            </a:bodyPr>
            <a:lstStyle/>
            <a:p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cxnSp>
          <p:nvCxnSpPr>
            <p:cNvPr id="55" name="Line 54"/>
            <p:cNvCxnSpPr/>
            <p:nvPr/>
          </p:nvCxnSpPr>
          <p:spPr bwMode="auto">
            <a:xfrm flipH="1">
              <a:off x="1715135" y="3234690"/>
              <a:ext cx="481330" cy="262255"/>
            </a:xfrm>
            <a:prstGeom prst="line">
              <a:avLst/>
            </a:prstGeom>
            <a:noFill/>
            <a:ln w="952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e 55"/>
            <p:cNvCxnSpPr/>
            <p:nvPr/>
          </p:nvCxnSpPr>
          <p:spPr bwMode="auto">
            <a:xfrm>
              <a:off x="1711960" y="3229610"/>
              <a:ext cx="487045" cy="267335"/>
            </a:xfrm>
            <a:prstGeom prst="line">
              <a:avLst/>
            </a:prstGeom>
            <a:noFill/>
            <a:ln w="952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 bwMode="auto">
          <a:xfrm>
            <a:off x="1715135" y="3636010"/>
            <a:ext cx="516890" cy="354330"/>
            <a:chOff x="1715135" y="3636010"/>
            <a:chExt cx="516890" cy="354330"/>
          </a:xfrm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1715135" y="3636010"/>
              <a:ext cx="516890" cy="354330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rgbClr val="C0C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square" lIns="3810" tIns="45720" rIns="3810" bIns="45720" anchor="ctr">
              <a:spAutoFit/>
            </a:bodyPr>
            <a:lstStyle/>
            <a:p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  <p:cxnSp>
          <p:nvCxnSpPr>
            <p:cNvPr id="59" name="Line 58"/>
            <p:cNvCxnSpPr/>
            <p:nvPr/>
          </p:nvCxnSpPr>
          <p:spPr bwMode="auto">
            <a:xfrm flipH="1">
              <a:off x="1718310" y="3692525"/>
              <a:ext cx="481330" cy="262255"/>
            </a:xfrm>
            <a:prstGeom prst="line">
              <a:avLst/>
            </a:prstGeom>
            <a:noFill/>
            <a:ln w="952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e 59"/>
            <p:cNvCxnSpPr/>
            <p:nvPr/>
          </p:nvCxnSpPr>
          <p:spPr bwMode="auto">
            <a:xfrm>
              <a:off x="1715135" y="3687445"/>
              <a:ext cx="487045" cy="267335"/>
            </a:xfrm>
            <a:prstGeom prst="line">
              <a:avLst/>
            </a:prstGeom>
            <a:noFill/>
            <a:ln w="952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AutoShape 60"/>
          <p:cNvSpPr>
            <a:spLocks/>
          </p:cNvSpPr>
          <p:nvPr/>
        </p:nvSpPr>
        <p:spPr bwMode="auto">
          <a:xfrm>
            <a:off x="4966970" y="3738880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수정하기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2" name="AutoShape 61"/>
          <p:cNvSpPr>
            <a:spLocks/>
          </p:cNvSpPr>
          <p:nvPr/>
        </p:nvSpPr>
        <p:spPr bwMode="auto">
          <a:xfrm>
            <a:off x="4966970" y="3361055"/>
            <a:ext cx="616585" cy="140335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수정하기</a:t>
            </a:r>
            <a:endParaRPr lang="ko-KR" altLang="en-US" sz="8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2933065" y="4663440"/>
            <a:ext cx="2580005" cy="15208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2950845" y="4697730"/>
            <a:ext cx="230505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u="sng" strike="noStrike" cap="none" dirty="0" smtClean="0">
                <a:latin typeface="맑은 고딕" charset="0"/>
                <a:ea typeface="맑은 고딕" charset="0"/>
              </a:rPr>
              <a:t>배너등록</a:t>
            </a:r>
            <a:r>
              <a:rPr lang="en-US" altLang="ko-KR" sz="700" b="0" strike="noStrike" cap="none" dirty="0" smtClean="0">
                <a:latin typeface="맑은 고딕" charset="0"/>
                <a:ea typeface="맑은 고딕" charset="0"/>
              </a:rPr>
              <a:t>    </a:t>
            </a:r>
            <a:endParaRPr lang="ko-KR" altLang="en-US" sz="7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1" name="TextBox 110"/>
          <p:cNvSpPr txBox="1">
            <a:spLocks/>
          </p:cNvSpPr>
          <p:nvPr/>
        </p:nvSpPr>
        <p:spPr>
          <a:xfrm>
            <a:off x="3051175" y="4954905"/>
            <a:ext cx="73914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파일 찾기 : Text : 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랜딩 URL :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717925" y="5096510"/>
            <a:ext cx="897890" cy="124460"/>
            <a:chOff x="3717925" y="5096510"/>
            <a:chExt cx="897890" cy="124460"/>
          </a:xfrm>
        </p:grpSpPr>
      </p:grpSp>
      <p:sp>
        <p:nvSpPr>
          <p:cNvPr id="115" name="AutoShape 114"/>
          <p:cNvSpPr>
            <a:spLocks/>
          </p:cNvSpPr>
          <p:nvPr/>
        </p:nvSpPr>
        <p:spPr bwMode="auto">
          <a:xfrm>
            <a:off x="3717925" y="5059045"/>
            <a:ext cx="897890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0" strike="noStrike" cap="none" dirty="0" smtClean="0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6" name="AutoShape 115"/>
          <p:cNvSpPr>
            <a:spLocks/>
          </p:cNvSpPr>
          <p:nvPr/>
        </p:nvSpPr>
        <p:spPr bwMode="auto">
          <a:xfrm>
            <a:off x="4610100" y="5059045"/>
            <a:ext cx="44894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latin typeface="나눔고딕" charset="0"/>
                <a:ea typeface="나눔고딕" charset="0"/>
              </a:rPr>
              <a:t>찾아보기</a:t>
            </a:r>
            <a:endParaRPr lang="ko-KR" altLang="en-US" sz="7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17" name="AutoShape 116"/>
          <p:cNvSpPr>
            <a:spLocks/>
          </p:cNvSpPr>
          <p:nvPr/>
        </p:nvSpPr>
        <p:spPr bwMode="auto">
          <a:xfrm>
            <a:off x="3613785" y="5907405"/>
            <a:ext cx="54229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완료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AutoShape 117"/>
          <p:cNvSpPr>
            <a:spLocks/>
          </p:cNvSpPr>
          <p:nvPr/>
        </p:nvSpPr>
        <p:spPr bwMode="auto">
          <a:xfrm>
            <a:off x="4188460" y="5907405"/>
            <a:ext cx="542290" cy="1701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vert="horz" wrap="none" lIns="79375" tIns="39370" rIns="79375" bIns="39370" anchor="ctr">
            <a:noAutofit/>
          </a:bodyPr>
          <a:lstStyle/>
          <a:p>
            <a:pPr marL="0" indent="0" algn="ctr" defTabSz="793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strike="noStrike" cap="none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취소</a:t>
            </a:r>
            <a:endParaRPr lang="ko-KR" altLang="en-US" sz="800" b="1" strike="noStrike" cap="none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9" name="TextBox 118"/>
          <p:cNvSpPr txBox="1">
            <a:spLocks/>
          </p:cNvSpPr>
          <p:nvPr/>
        </p:nvSpPr>
        <p:spPr>
          <a:xfrm>
            <a:off x="5273675" y="4600575"/>
            <a:ext cx="28892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X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0" name="AutoShape 119"/>
          <p:cNvSpPr>
            <a:spLocks/>
          </p:cNvSpPr>
          <p:nvPr/>
        </p:nvSpPr>
        <p:spPr bwMode="auto">
          <a:xfrm>
            <a:off x="3717290" y="5580380"/>
            <a:ext cx="166052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나눔고딕" charset="0"/>
                <a:ea typeface="나눔고딕" charset="0"/>
              </a:rPr>
              <a:t>http://</a:t>
            </a:r>
            <a:endParaRPr lang="ko-KR" altLang="en-US" sz="800" b="0" strike="noStrike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21" name="AutoShape 120"/>
          <p:cNvSpPr>
            <a:spLocks/>
          </p:cNvSpPr>
          <p:nvPr/>
        </p:nvSpPr>
        <p:spPr bwMode="auto">
          <a:xfrm>
            <a:off x="3720465" y="5317490"/>
            <a:ext cx="1660525" cy="180340"/>
          </a:xfrm>
          <a:prstGeom prst="rect">
            <a:avLst/>
          </a:prstGeom>
          <a:noFill/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square" lIns="17780" tIns="10795" rIns="17780" bIns="10795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(20자까지 가능합니다.)</a:t>
            </a:r>
            <a:endParaRPr lang="ko-KR" altLang="en-US" sz="700" b="0" strike="noStrike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22" name="도형 121"/>
          <p:cNvCxnSpPr>
            <a:stCxn id="52" idx="2"/>
          </p:cNvCxnSpPr>
          <p:nvPr/>
        </p:nvCxnSpPr>
        <p:spPr>
          <a:xfrm flipH="1">
            <a:off x="4157980" y="2814955"/>
            <a:ext cx="1418590" cy="18319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51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32080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약관동의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36105"/>
              </p:ext>
            </p:extLst>
          </p:nvPr>
        </p:nvGraphicFramePr>
        <p:xfrm>
          <a:off x="7045787" y="1051113"/>
          <a:ext cx="194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회원가입 동의서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975" y="1628775"/>
            <a:ext cx="216027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11320" y="4163695"/>
            <a:ext cx="23412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이용약관에 동의합니다</a:t>
            </a:r>
            <a:r>
              <a:rPr lang="en-US" altLang="ko-KR" sz="900" dirty="0" smtClean="0"/>
              <a:t>. YES     No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05" y="2162810"/>
            <a:ext cx="6048375" cy="198628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335" y="2204720"/>
            <a:ext cx="586803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 </a:t>
            </a:r>
            <a:r>
              <a:rPr lang="en-US" altLang="ko-KR" sz="800" dirty="0"/>
              <a:t>1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목적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ko-KR" altLang="en-US" sz="800" dirty="0"/>
              <a:t>본 약관은 </a:t>
            </a:r>
            <a:r>
              <a:rPr lang="ko-KR" altLang="en-US" sz="800" dirty="0" smtClean="0"/>
              <a:t>커리어패스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이하 회사</a:t>
            </a:r>
            <a:r>
              <a:rPr lang="en-US" altLang="ko-KR" sz="800" dirty="0"/>
              <a:t>)</a:t>
            </a:r>
            <a:r>
              <a:rPr lang="ko-KR" altLang="en-US" sz="800" dirty="0"/>
              <a:t>가 제공하는 서비스 이용</a:t>
            </a:r>
            <a:r>
              <a:rPr lang="en-US" altLang="ko-KR" sz="800" dirty="0"/>
              <a:t>(</a:t>
            </a:r>
            <a:r>
              <a:rPr lang="ko-KR" altLang="en-US" sz="800" dirty="0"/>
              <a:t>이하 서비스</a:t>
            </a:r>
            <a:r>
              <a:rPr lang="en-US" altLang="ko-KR" sz="800" dirty="0"/>
              <a:t>)</a:t>
            </a:r>
            <a:r>
              <a:rPr lang="ko-KR" altLang="en-US" sz="800" dirty="0"/>
              <a:t>과 관련</a:t>
            </a:r>
            <a:r>
              <a:rPr lang="en-US" altLang="ko-KR" sz="800" dirty="0"/>
              <a:t>, </a:t>
            </a:r>
            <a:r>
              <a:rPr lang="ko-KR" altLang="en-US" sz="800" dirty="0"/>
              <a:t>회원과 회사와의 중요 사항을 정하는 것을 목적으로 한다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2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정의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(1) </a:t>
            </a:r>
            <a:r>
              <a:rPr lang="ko-KR" altLang="en-US" sz="800" dirty="0"/>
              <a:t>회원이란 회사와 서비스 이용계약을 체결</a:t>
            </a:r>
            <a:r>
              <a:rPr lang="en-US" altLang="ko-KR" sz="800" dirty="0"/>
              <a:t>(</a:t>
            </a:r>
            <a:r>
              <a:rPr lang="ko-KR" altLang="en-US" sz="800" dirty="0"/>
              <a:t>회원 가입</a:t>
            </a:r>
            <a:r>
              <a:rPr lang="en-US" altLang="ko-KR" sz="800" dirty="0"/>
              <a:t>)</a:t>
            </a:r>
            <a:r>
              <a:rPr lang="ko-KR" altLang="en-US" sz="800" dirty="0"/>
              <a:t>한 자를 뜻한다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(2) </a:t>
            </a:r>
            <a:r>
              <a:rPr lang="ko-KR" altLang="en-US" sz="800" dirty="0"/>
              <a:t>회원 </a:t>
            </a:r>
            <a:r>
              <a:rPr lang="en-US" altLang="ko-KR" sz="800" dirty="0"/>
              <a:t>ID</a:t>
            </a:r>
            <a:r>
              <a:rPr lang="ko-KR" altLang="en-US" sz="800" dirty="0"/>
              <a:t>란 회원 식별 및 서비스 이용 등을 위해 이용자가 직접 설정</a:t>
            </a:r>
            <a:r>
              <a:rPr lang="en-US" altLang="ko-KR" sz="800" dirty="0"/>
              <a:t>, </a:t>
            </a:r>
            <a:r>
              <a:rPr lang="ko-KR" altLang="en-US" sz="800" dirty="0"/>
              <a:t>입력하며 문자와 숫자로 이뤄진 조합을 뜻한다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(3) </a:t>
            </a:r>
            <a:r>
              <a:rPr lang="ko-KR" altLang="en-US" sz="800" dirty="0"/>
              <a:t>패스워드란 회원 정보 보호 및 회원 별 정보 제공 서비스 등을 위해 이용자가 직접 설정</a:t>
            </a:r>
            <a:r>
              <a:rPr lang="en-US" altLang="ko-KR" sz="800" dirty="0"/>
              <a:t>, </a:t>
            </a:r>
            <a:r>
              <a:rPr lang="ko-KR" altLang="en-US" sz="800" dirty="0"/>
              <a:t>입력하며 문자와 숫자로 이뤄진 조합을 뜻한다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(4) </a:t>
            </a:r>
            <a:r>
              <a:rPr lang="ko-KR" altLang="en-US" sz="800" dirty="0"/>
              <a:t>운영자란 서비스의 전반적 관리 및 운영을 담당하는 회사의 직원을 뜻한다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3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회원 가입 신청 및 허가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ko-KR" altLang="en-US" sz="800" dirty="0"/>
              <a:t>회원 가입은 회사가 제시하는 양식에 자기 정보를 입력</a:t>
            </a:r>
            <a:r>
              <a:rPr lang="en-US" altLang="ko-KR" sz="800" dirty="0"/>
              <a:t>, </a:t>
            </a:r>
            <a:r>
              <a:rPr lang="ko-KR" altLang="en-US" sz="800" dirty="0"/>
              <a:t>신청하고 회사는 이를 허가함으로써 서비스를 제공한다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4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회원 가입 신청 시 기재 항목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ko-KR" altLang="en-US" sz="800" dirty="0"/>
              <a:t>회원 가입 신청 시 다음 항목은 필수적으로 입력해야 한다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(1) </a:t>
            </a:r>
            <a:r>
              <a:rPr lang="ko-KR" altLang="en-US" sz="800" dirty="0"/>
              <a:t>성명</a:t>
            </a:r>
            <a:br>
              <a:rPr lang="ko-KR" altLang="en-US" sz="800" dirty="0"/>
            </a:br>
            <a:r>
              <a:rPr lang="en-US" altLang="ko-KR" sz="800" dirty="0"/>
              <a:t>(2) </a:t>
            </a:r>
            <a:r>
              <a:rPr lang="ko-KR" altLang="en-US" sz="800" dirty="0"/>
              <a:t>아이디</a:t>
            </a:r>
            <a:r>
              <a:rPr lang="en-US" altLang="ko-KR" sz="800" dirty="0"/>
              <a:t>(e-mail </a:t>
            </a:r>
            <a:r>
              <a:rPr lang="ko-KR" altLang="en-US" sz="800" dirty="0"/>
              <a:t>주소</a:t>
            </a:r>
            <a:r>
              <a:rPr lang="en-US" altLang="ko-KR" sz="800" dirty="0"/>
              <a:t>)/</a:t>
            </a:r>
            <a:r>
              <a:rPr lang="ko-KR" altLang="en-US" sz="800" dirty="0" smtClean="0"/>
              <a:t>패스워드</a:t>
            </a:r>
            <a:endParaRPr lang="ko-KR" altLang="en-US" sz="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478905" y="2350770"/>
            <a:ext cx="147320" cy="17233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375" y="4364990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수집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이용 안내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1505" y="4611370"/>
            <a:ext cx="6048375" cy="16979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8335" y="4725035"/>
            <a:ext cx="5868035" cy="156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개인정보의 수집범위 및 이용목적</a:t>
            </a:r>
          </a:p>
          <a:p>
            <a:r>
              <a:rPr lang="ko-KR" altLang="en-US" sz="800" dirty="0"/>
              <a:t>귀하는 별도의 회원가입 절차 없이 대부분의 </a:t>
            </a:r>
            <a:r>
              <a:rPr lang="ko-KR" altLang="en-US" sz="800" dirty="0" err="1"/>
              <a:t>컨텐츠에</a:t>
            </a:r>
            <a:r>
              <a:rPr lang="ko-KR" altLang="en-US" sz="800" dirty="0"/>
              <a:t> 자유롭게 접근할 수 있습니다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‘</a:t>
            </a:r>
            <a:r>
              <a:rPr lang="ko-KR" altLang="en-US" sz="800" dirty="0"/>
              <a:t>회사’의 입사지원 서비스를 이용하시고자 할 경우 다음의 정보를 입력해주셔야 하며</a:t>
            </a:r>
            <a:r>
              <a:rPr lang="en-US" altLang="ko-KR" sz="800" dirty="0"/>
              <a:t>, </a:t>
            </a:r>
          </a:p>
          <a:p>
            <a:r>
              <a:rPr lang="ko-KR" altLang="en-US" sz="800" dirty="0"/>
              <a:t>선택항목을 입력하시지 않았다 하여 서비스 이용에 제한은 없습니다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1) </a:t>
            </a:r>
            <a:r>
              <a:rPr lang="ko-KR" altLang="en-US" sz="800" dirty="0"/>
              <a:t>회원가입 서비스 </a:t>
            </a:r>
            <a:r>
              <a:rPr lang="ko-KR" altLang="en-US" sz="800" dirty="0" err="1"/>
              <a:t>이용시</a:t>
            </a:r>
            <a:r>
              <a:rPr lang="ko-KR" altLang="en-US" sz="800" dirty="0"/>
              <a:t> 수집하는 개인정보의 수집범위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- </a:t>
            </a:r>
            <a:r>
              <a:rPr lang="ko-KR" altLang="en-US" sz="800" dirty="0"/>
              <a:t>성명</a:t>
            </a:r>
            <a:r>
              <a:rPr lang="en-US" altLang="ko-KR" sz="800" dirty="0"/>
              <a:t>, </a:t>
            </a:r>
            <a:r>
              <a:rPr lang="ko-KR" altLang="en-US" sz="800" dirty="0"/>
              <a:t>지원자의 </a:t>
            </a:r>
            <a:r>
              <a:rPr lang="en-US" altLang="ko-KR" sz="800" dirty="0"/>
              <a:t>ID(e-Mail), </a:t>
            </a:r>
            <a:r>
              <a:rPr lang="ko-KR" altLang="en-US" sz="800" dirty="0"/>
              <a:t>비밀번호</a:t>
            </a:r>
          </a:p>
          <a:p>
            <a:r>
              <a:rPr lang="en-US" altLang="ko-KR" sz="800" dirty="0"/>
              <a:t>2) </a:t>
            </a:r>
            <a:r>
              <a:rPr lang="ko-KR" altLang="en-US" sz="800" dirty="0"/>
              <a:t>회원가입 서비스 </a:t>
            </a:r>
            <a:r>
              <a:rPr lang="ko-KR" altLang="en-US" sz="800" dirty="0" err="1"/>
              <a:t>이용시</a:t>
            </a:r>
            <a:r>
              <a:rPr lang="ko-KR" altLang="en-US" sz="800" dirty="0"/>
              <a:t> 수집하는 개인정보의 이용목적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- </a:t>
            </a:r>
            <a:r>
              <a:rPr lang="ko-KR" altLang="en-US" sz="800" dirty="0"/>
              <a:t>성명</a:t>
            </a:r>
            <a:r>
              <a:rPr lang="en-US" altLang="ko-KR" sz="800" dirty="0"/>
              <a:t>, </a:t>
            </a:r>
            <a:r>
              <a:rPr lang="ko-KR" altLang="en-US" sz="800" dirty="0"/>
              <a:t>지원자의 </a:t>
            </a:r>
            <a:r>
              <a:rPr lang="en-US" altLang="ko-KR" sz="800" dirty="0"/>
              <a:t>ID(e-Mail), </a:t>
            </a:r>
            <a:r>
              <a:rPr lang="ko-KR" altLang="en-US" sz="800" dirty="0"/>
              <a:t>비밀번호 </a:t>
            </a:r>
            <a:r>
              <a:rPr lang="en-US" altLang="ko-KR" sz="800" dirty="0"/>
              <a:t>: </a:t>
            </a:r>
            <a:r>
              <a:rPr lang="ko-KR" altLang="en-US" sz="800" dirty="0"/>
              <a:t>회원가입 서비스 이용에 따른 본인 식별 절차에 이용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3) </a:t>
            </a:r>
            <a:r>
              <a:rPr lang="ko-KR" altLang="en-US" sz="800" dirty="0"/>
              <a:t>개인정보의 보유기간 및 이용기간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- </a:t>
            </a:r>
            <a:r>
              <a:rPr lang="ko-KR" altLang="en-US" sz="800" dirty="0"/>
              <a:t>귀하의 개인정보는 회원이 탈퇴를 요청하거나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개인정보의 수집목적 또는 제공 받은 목적이 달성되면 파기됩니다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다만</a:t>
            </a:r>
            <a:r>
              <a:rPr lang="en-US" altLang="ko-KR" sz="800" dirty="0"/>
              <a:t>, ‘</a:t>
            </a:r>
            <a:r>
              <a:rPr lang="ko-KR" altLang="en-US" sz="800" dirty="0"/>
              <a:t>회사’는 관계법령의 규정에 의하여 보존할 필요가 있는 경우는 해당 법령에서 정한 바에 의하여 개인정보를 보관할 수 있습니다</a:t>
            </a:r>
            <a:r>
              <a:rPr lang="en-US" altLang="ko-KR" sz="800" dirty="0"/>
              <a:t>. </a:t>
            </a:r>
            <a:endParaRPr lang="ko-KR" altLang="en-US" sz="600" dirty="0"/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6478905" y="4799330"/>
            <a:ext cx="147320" cy="13544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5" y="421005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21005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1505" y="1917065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이용약관 안내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20110" y="6366510"/>
            <a:ext cx="30143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 수집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이용 안내에 동의합니다</a:t>
            </a:r>
            <a:r>
              <a:rPr lang="en-US" altLang="ko-KR" sz="900" dirty="0" smtClean="0"/>
              <a:t>.  YES     No</a:t>
            </a:r>
            <a:endParaRPr lang="ko-KR" altLang="en-US" sz="90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64135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60" y="641350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292090" y="1746885"/>
            <a:ext cx="1446530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파트너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32080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약관동의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96458"/>
              </p:ext>
            </p:extLst>
          </p:nvPr>
        </p:nvGraphicFramePr>
        <p:xfrm>
          <a:off x="7045787" y="1051113"/>
          <a:ext cx="194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상세전문은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채용사이트 회원가입 동의서 전문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확인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211320" y="3443605"/>
            <a:ext cx="23412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취급위</a:t>
            </a:r>
            <a:r>
              <a:rPr lang="ko-KR" altLang="en-US" sz="900" dirty="0"/>
              <a:t>탁</a:t>
            </a:r>
            <a:r>
              <a:rPr lang="ko-KR" altLang="en-US" sz="900" dirty="0" smtClean="0"/>
              <a:t>에 동의합니다</a:t>
            </a:r>
            <a:r>
              <a:rPr lang="en-US" altLang="ko-KR" sz="900" dirty="0" smtClean="0"/>
              <a:t>. YES     No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05" y="1442720"/>
            <a:ext cx="6048375" cy="198628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335" y="1484630"/>
            <a:ext cx="586803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목적 외 사용 및 제</a:t>
            </a:r>
            <a:r>
              <a:rPr lang="en-US" altLang="ko-KR" sz="800" dirty="0"/>
              <a:t>3</a:t>
            </a:r>
            <a:r>
              <a:rPr lang="ko-KR" altLang="en-US" sz="800" dirty="0"/>
              <a:t>자에 대한 제공 및 공유</a:t>
            </a:r>
          </a:p>
          <a:p>
            <a:r>
              <a:rPr lang="ko-KR" altLang="en-US" sz="800" dirty="0"/>
              <a:t>①‘회사’는 귀하의 개인정보를 </a:t>
            </a:r>
            <a:r>
              <a:rPr lang="en-US" altLang="ko-KR" sz="800" dirty="0"/>
              <a:t>&lt;</a:t>
            </a:r>
            <a:r>
              <a:rPr lang="ko-KR" altLang="en-US" sz="800" dirty="0"/>
              <a:t>제</a:t>
            </a:r>
            <a:r>
              <a:rPr lang="en-US" altLang="ko-KR" sz="800" dirty="0"/>
              <a:t>2</a:t>
            </a:r>
            <a:r>
              <a:rPr lang="ko-KR" altLang="en-US" sz="800" dirty="0"/>
              <a:t>조 개인정보의 수집범위 및 이용목적</a:t>
            </a:r>
            <a:r>
              <a:rPr lang="en-US" altLang="ko-KR" sz="800" dirty="0"/>
              <a:t>&gt;</a:t>
            </a:r>
            <a:r>
              <a:rPr lang="ko-KR" altLang="en-US" sz="800" dirty="0"/>
              <a:t>에서 고지한 범위 내에서 사용하며</a:t>
            </a:r>
            <a:r>
              <a:rPr lang="en-US" altLang="ko-KR" sz="800" dirty="0"/>
              <a:t>, </a:t>
            </a:r>
            <a:r>
              <a:rPr lang="ko-KR" altLang="en-US" sz="800" dirty="0"/>
              <a:t>동 범위를 초과하여 이용하거나 </a:t>
            </a:r>
            <a:r>
              <a:rPr lang="en-US" altLang="ko-KR" sz="800" dirty="0"/>
              <a:t>SK</a:t>
            </a:r>
            <a:r>
              <a:rPr lang="ko-KR" altLang="en-US" sz="800" dirty="0"/>
              <a:t>관계사를 제외한 타기업 또는 타인</a:t>
            </a:r>
            <a:r>
              <a:rPr lang="en-US" altLang="ko-KR" sz="800" dirty="0"/>
              <a:t>, </a:t>
            </a:r>
            <a:r>
              <a:rPr lang="ko-KR" altLang="en-US" sz="800" dirty="0" err="1"/>
              <a:t>타기관에</a:t>
            </a:r>
            <a:r>
              <a:rPr lang="ko-KR" altLang="en-US" sz="800" dirty="0"/>
              <a:t> 제공하지 않습니다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특히 다음의 경우는 주의를 기울여 개인정보를 이용 및 제공할 수 있습니다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  - </a:t>
            </a:r>
            <a:r>
              <a:rPr lang="ko-KR" altLang="en-US" sz="800" dirty="0"/>
              <a:t>제휴관계 </a:t>
            </a:r>
            <a:r>
              <a:rPr lang="en-US" altLang="ko-KR" sz="800" dirty="0"/>
              <a:t>: </a:t>
            </a:r>
            <a:r>
              <a:rPr lang="ko-KR" altLang="en-US" sz="800" dirty="0"/>
              <a:t>보다 나은 서비스 제공을 위하여 귀하의 개인정보를 </a:t>
            </a:r>
            <a:r>
              <a:rPr lang="ko-KR" altLang="en-US" sz="800" dirty="0" err="1"/>
              <a:t>제휴사에게</a:t>
            </a:r>
            <a:r>
              <a:rPr lang="ko-KR" altLang="en-US" sz="800" dirty="0"/>
              <a:t> 제공하거나 또는 </a:t>
            </a:r>
            <a:r>
              <a:rPr lang="ko-KR" altLang="en-US" sz="800" dirty="0" err="1"/>
              <a:t>제휴사와</a:t>
            </a:r>
            <a:r>
              <a:rPr lang="ko-KR" altLang="en-US" sz="800" dirty="0"/>
              <a:t> 공유할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개인정보를 제공하거나 공유할 경우에는 사전에 귀하께 </a:t>
            </a:r>
            <a:r>
              <a:rPr lang="ko-KR" altLang="en-US" sz="800" dirty="0" err="1"/>
              <a:t>제휴사가</a:t>
            </a:r>
            <a:r>
              <a:rPr lang="ko-KR" altLang="en-US" sz="800" dirty="0"/>
              <a:t> 누구인지</a:t>
            </a:r>
            <a:r>
              <a:rPr lang="en-US" altLang="ko-KR" sz="800" dirty="0"/>
              <a:t>, </a:t>
            </a:r>
            <a:r>
              <a:rPr lang="ko-KR" altLang="en-US" sz="800" dirty="0"/>
              <a:t>제공 또는 공유되는 개인정보항목이 무엇인지</a:t>
            </a:r>
            <a:r>
              <a:rPr lang="en-US" altLang="ko-KR" sz="800" dirty="0"/>
              <a:t>, </a:t>
            </a:r>
            <a:r>
              <a:rPr lang="ko-KR" altLang="en-US" sz="800" dirty="0"/>
              <a:t>왜 그러한 개인정보가 제공되거나 공유되어야 하는지</a:t>
            </a:r>
            <a:r>
              <a:rPr lang="en-US" altLang="ko-KR" sz="800" dirty="0"/>
              <a:t>, </a:t>
            </a:r>
            <a:r>
              <a:rPr lang="ko-KR" altLang="en-US" sz="800" dirty="0"/>
              <a:t>그리고 언제까지 어떻게 보호</a:t>
            </a:r>
            <a:r>
              <a:rPr lang="en-US" altLang="ko-KR" sz="800" dirty="0"/>
              <a:t>·</a:t>
            </a:r>
            <a:r>
              <a:rPr lang="ko-KR" altLang="en-US" sz="800" dirty="0"/>
              <a:t>관리되는지에 대해 개별적으로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및 서면을 통해 고지하여 동의를 구하는 절차를 거치게 되며</a:t>
            </a:r>
            <a:r>
              <a:rPr lang="en-US" altLang="ko-KR" sz="800" dirty="0"/>
              <a:t>, </a:t>
            </a:r>
            <a:r>
              <a:rPr lang="ko-KR" altLang="en-US" sz="800" dirty="0"/>
              <a:t>귀하께서 동의하지 않는 경우에는 </a:t>
            </a:r>
            <a:r>
              <a:rPr lang="ko-KR" altLang="en-US" sz="800" dirty="0" err="1"/>
              <a:t>제휴사에게</a:t>
            </a:r>
            <a:r>
              <a:rPr lang="ko-KR" altLang="en-US" sz="800" dirty="0"/>
              <a:t> 제공하거나 </a:t>
            </a:r>
            <a:r>
              <a:rPr lang="ko-KR" altLang="en-US" sz="800" dirty="0" err="1"/>
              <a:t>제휴사와</a:t>
            </a:r>
            <a:r>
              <a:rPr lang="ko-KR" altLang="en-US" sz="800" dirty="0"/>
              <a:t> 공유하지 않습니다</a:t>
            </a:r>
            <a:r>
              <a:rPr lang="en-US" altLang="ko-KR" sz="800" dirty="0"/>
              <a:t>. </a:t>
            </a:r>
            <a:r>
              <a:rPr lang="ko-KR" altLang="en-US" sz="800" dirty="0"/>
              <a:t>제휴관계에 변화가 있거나 제휴관계가 종결될 때도 같은 절차에 의하여 고지하거나 동의를 구합니다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/>
              <a:t>위탁 처리 </a:t>
            </a:r>
            <a:r>
              <a:rPr lang="en-US" altLang="ko-KR" sz="800" dirty="0"/>
              <a:t>: </a:t>
            </a:r>
            <a:r>
              <a:rPr lang="ko-KR" altLang="en-US" sz="800" dirty="0"/>
              <a:t>원활한 업무 처리를 위해 이용자의 개인정보를 위탁 처리할 경우 반드시 사전에 위탁처리 업체명과 위탁 처리되는 개인정보의 범위</a:t>
            </a:r>
            <a:r>
              <a:rPr lang="en-US" altLang="ko-KR" sz="800" dirty="0"/>
              <a:t>, </a:t>
            </a:r>
            <a:r>
              <a:rPr lang="ko-KR" altLang="en-US" sz="800" dirty="0"/>
              <a:t>업무위탁 목적</a:t>
            </a:r>
            <a:r>
              <a:rPr lang="en-US" altLang="ko-KR" sz="800" dirty="0"/>
              <a:t>, </a:t>
            </a:r>
            <a:r>
              <a:rPr lang="ko-KR" altLang="en-US" sz="800" dirty="0"/>
              <a:t>위탁 처리 되는 과정</a:t>
            </a:r>
            <a:r>
              <a:rPr lang="en-US" altLang="ko-KR" sz="800" dirty="0"/>
              <a:t>, </a:t>
            </a:r>
            <a:r>
              <a:rPr lang="ko-KR" altLang="en-US" sz="800" dirty="0"/>
              <a:t>위탁관계 유지기간 등에 대해 귀하에게 상세하게 고지합니다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  - </a:t>
            </a:r>
            <a:r>
              <a:rPr lang="ko-KR" altLang="en-US" sz="800" dirty="0"/>
              <a:t>매각</a:t>
            </a:r>
            <a:r>
              <a:rPr lang="en-US" altLang="ko-KR" sz="800" dirty="0"/>
              <a:t>·</a:t>
            </a:r>
            <a:r>
              <a:rPr lang="ko-KR" altLang="en-US" sz="800" dirty="0"/>
              <a:t>인수합병 등 </a:t>
            </a:r>
            <a:r>
              <a:rPr lang="en-US" altLang="ko-KR" sz="800" dirty="0"/>
              <a:t>: </a:t>
            </a:r>
            <a:r>
              <a:rPr lang="ko-KR" altLang="en-US" sz="800" dirty="0"/>
              <a:t>영업의 전부 또는 일부를 양도하거나</a:t>
            </a:r>
            <a:r>
              <a:rPr lang="en-US" altLang="ko-KR" sz="800" dirty="0"/>
              <a:t>, </a:t>
            </a:r>
            <a:r>
              <a:rPr lang="ko-KR" altLang="en-US" sz="800" dirty="0"/>
              <a:t>합병</a:t>
            </a:r>
            <a:r>
              <a:rPr lang="en-US" altLang="ko-KR" sz="800" dirty="0"/>
              <a:t>·</a:t>
            </a:r>
            <a:r>
              <a:rPr lang="ko-KR" altLang="en-US" sz="800" dirty="0"/>
              <a:t>상속 등으로 서비스제공자의 권리와 의무가 승계</a:t>
            </a:r>
            <a:r>
              <a:rPr lang="en-US" altLang="ko-KR" sz="800" dirty="0"/>
              <a:t>·</a:t>
            </a:r>
            <a:r>
              <a:rPr lang="ko-KR" altLang="en-US" sz="800" dirty="0"/>
              <a:t>이전되는 경우 반드시 사전에 정당한 사유와 절차에 대해 상세하게 고지할 것이며 귀하의 개인정보에 대한 동의 철회의 선택권을 부여합니다</a:t>
            </a:r>
            <a:r>
              <a:rPr lang="en-US" altLang="ko-KR" sz="800" dirty="0"/>
              <a:t>. </a:t>
            </a:r>
            <a:endParaRPr lang="ko-KR" altLang="en-US" sz="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478905" y="1630680"/>
            <a:ext cx="147320" cy="17233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8266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375" y="3644900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</a:t>
            </a:r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자제공</a:t>
            </a:r>
            <a:r>
              <a:rPr lang="ko-KR" altLang="en-US" sz="1000" dirty="0" smtClean="0"/>
              <a:t> 안내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1505" y="3891280"/>
            <a:ext cx="6048375" cy="83375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8335" y="4004945"/>
            <a:ext cx="586803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개인정보를 제공받는 자 </a:t>
            </a:r>
            <a:r>
              <a:rPr lang="en-US" altLang="ko-KR" sz="800" dirty="0"/>
              <a:t>: </a:t>
            </a:r>
            <a:r>
              <a:rPr lang="ko-KR" altLang="en-US" sz="800" dirty="0"/>
              <a:t>커리어패스에 가입한 </a:t>
            </a:r>
            <a:r>
              <a:rPr lang="ko-KR" altLang="en-US" sz="800" dirty="0" err="1"/>
              <a:t>파트너사</a:t>
            </a:r>
            <a:endParaRPr lang="ko-KR" altLang="en-US" sz="800" dirty="0"/>
          </a:p>
          <a:p>
            <a:r>
              <a:rPr lang="ko-KR" altLang="en-US" sz="800" dirty="0"/>
              <a:t>개인정보 이용 목적 </a:t>
            </a:r>
            <a:r>
              <a:rPr lang="en-US" altLang="ko-KR" sz="800" dirty="0"/>
              <a:t>: </a:t>
            </a:r>
            <a:r>
              <a:rPr lang="ko-KR" altLang="en-US" sz="800" dirty="0"/>
              <a:t>채용 관련 정보 열람</a:t>
            </a:r>
          </a:p>
          <a:p>
            <a:r>
              <a:rPr lang="ko-KR" altLang="en-US" sz="800" dirty="0"/>
              <a:t>제공하는 개인정보 항목 </a:t>
            </a:r>
            <a:r>
              <a:rPr lang="en-US" altLang="ko-KR" sz="800" dirty="0"/>
              <a:t>: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E-mail </a:t>
            </a:r>
            <a:r>
              <a:rPr lang="ko-KR" altLang="en-US" sz="800" dirty="0"/>
              <a:t>등 채용에 관련되어 있다고 판단된 모든 항목</a:t>
            </a:r>
          </a:p>
          <a:p>
            <a:r>
              <a:rPr lang="ko-KR" altLang="en-US" sz="800" dirty="0"/>
              <a:t>개인정보 보유 및 이용기간 </a:t>
            </a:r>
            <a:r>
              <a:rPr lang="en-US" altLang="ko-KR" sz="800" dirty="0"/>
              <a:t>: </a:t>
            </a:r>
            <a:r>
              <a:rPr lang="ko-KR" altLang="en-US" sz="800" dirty="0"/>
              <a:t>위탁계약 종료 시 까지</a:t>
            </a:r>
            <a:endParaRPr lang="ko-KR" altLang="en-US" sz="600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5" y="348996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348996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1505" y="1196975"/>
            <a:ext cx="21602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취급위탁 안내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91865" y="4797425"/>
            <a:ext cx="30143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 </a:t>
            </a:r>
            <a:r>
              <a:rPr lang="en-US" altLang="ko-KR" sz="900" dirty="0" smtClean="0"/>
              <a:t>3</a:t>
            </a:r>
            <a:r>
              <a:rPr lang="ko-KR" altLang="en-US" sz="900" dirty="0" err="1" smtClean="0"/>
              <a:t>자제공</a:t>
            </a:r>
            <a:r>
              <a:rPr lang="ko-KR" altLang="en-US" sz="900" dirty="0" smtClean="0"/>
              <a:t> 안내에 동의합니다</a:t>
            </a:r>
            <a:r>
              <a:rPr lang="en-US" altLang="ko-KR" sz="900" dirty="0" smtClean="0"/>
              <a:t>.  YES     No</a:t>
            </a:r>
            <a:endParaRPr lang="ko-KR" altLang="en-US" sz="90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0" y="484378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60" y="484378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3192145" y="5373370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3886200" y="5370195"/>
            <a:ext cx="541655" cy="16954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59512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필수 항목 작성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2402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75" y="1628775"/>
            <a:ext cx="216027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0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60864"/>
              </p:ext>
            </p:extLst>
          </p:nvPr>
        </p:nvGraphicFramePr>
        <p:xfrm>
          <a:off x="466898" y="1988840"/>
          <a:ext cx="6193335" cy="2237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43"/>
                <a:gridCol w="1315973"/>
                <a:gridCol w="1315973"/>
                <a:gridCol w="1315973"/>
                <a:gridCol w="131597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직접입력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페이스북으로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네이버로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카카오톡으로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아이디 </a:t>
                      </a:r>
                      <a:r>
                        <a:rPr lang="en-US" altLang="ko-KR" sz="700" dirty="0" smtClean="0"/>
                        <a:t>(E-mail)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아이디를 입력하세요</a:t>
                      </a:r>
                      <a:endParaRPr lang="ko-KR" altLang="en-US" sz="7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err="1" smtClean="0"/>
                        <a:t>페이스북</a:t>
                      </a:r>
                      <a:r>
                        <a:rPr lang="ko-KR" altLang="en-US" sz="700" u="sng" dirty="0" smtClean="0"/>
                        <a:t> 계정 가져오기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err="1" smtClean="0"/>
                        <a:t>네이버</a:t>
                      </a:r>
                      <a:r>
                        <a:rPr lang="ko-KR" altLang="en-US" sz="700" u="sng" dirty="0" smtClean="0"/>
                        <a:t> 계정 가져오기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err="1" smtClean="0"/>
                        <a:t>카카오톡</a:t>
                      </a:r>
                      <a:r>
                        <a:rPr lang="ko-KR" altLang="en-US" sz="700" u="sng" dirty="0" smtClean="0"/>
                        <a:t> 계정 가져오기</a:t>
                      </a:r>
                      <a:endParaRPr lang="ko-KR" altLang="en-US" sz="700" u="sng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성명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한글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성명을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영문과 특수문자</a:t>
                      </a:r>
                      <a:r>
                        <a:rPr lang="ko-KR" altLang="en-US" sz="700" u="sng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혼합</a:t>
                      </a:r>
                      <a:r>
                        <a:rPr lang="en-US" altLang="ko-KR" sz="700" u="sng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700" u="sng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자이상</a:t>
                      </a: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비밀번호 확인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휴대전화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 번호를 입력하세요</a:t>
                      </a:r>
                      <a:r>
                        <a:rPr lang="en-US" altLang="ko-KR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사진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부가정보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생년월일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0" y="20605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65655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35" y="207137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2060575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45" y="6034405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2752090" y="6034405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0335" y="6181090"/>
            <a:ext cx="115379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왼쪽 숫자를 입력하세요</a:t>
            </a:r>
            <a:r>
              <a:rPr lang="en-US" altLang="ko-KR" sz="700" dirty="0" smtClean="0"/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6034405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AutoShape 30"/>
          <p:cNvSpPr>
            <a:spLocks noChangeArrowheads="1"/>
          </p:cNvSpPr>
          <p:nvPr/>
        </p:nvSpPr>
        <p:spPr bwMode="auto">
          <a:xfrm>
            <a:off x="4114800" y="6054725"/>
            <a:ext cx="817245" cy="25463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완료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AutoShape 30"/>
          <p:cNvSpPr>
            <a:spLocks noChangeArrowheads="1"/>
          </p:cNvSpPr>
          <p:nvPr/>
        </p:nvSpPr>
        <p:spPr bwMode="auto">
          <a:xfrm>
            <a:off x="4643755" y="3450590"/>
            <a:ext cx="797560" cy="127000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34030" y="3933190"/>
            <a:ext cx="900430" cy="233045"/>
            <a:chOff x="3034030" y="3933190"/>
            <a:chExt cx="900430" cy="233045"/>
          </a:xfrm>
        </p:grpSpPr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3034030" y="3998595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4030" y="3933190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별</a:t>
              </a:r>
            </a:p>
          </p:txBody>
        </p:sp>
      </p:grpSp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3742055" y="3717290"/>
            <a:ext cx="90170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등록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2045" y="4584700"/>
            <a:ext cx="2296795" cy="1004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949825" y="4584700"/>
            <a:ext cx="2304415" cy="30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u="sng" dirty="0" smtClean="0"/>
              <a:t>입사지원 사진 등록</a:t>
            </a:r>
            <a:r>
              <a:rPr lang="en-US" altLang="ko-KR" sz="700" dirty="0" smtClean="0"/>
              <a:t>   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5050155" y="4841875"/>
            <a:ext cx="7385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파일 찾기 </a:t>
            </a:r>
            <a:r>
              <a:rPr lang="en-US" altLang="ko-KR" sz="800" dirty="0" smtClean="0"/>
              <a:t>: </a:t>
            </a:r>
            <a:endParaRPr lang="ko-KR" altLang="en-US" sz="600" dirty="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auto">
          <a:xfrm>
            <a:off x="5716905" y="4940935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auto">
          <a:xfrm>
            <a:off x="6609715" y="4940935"/>
            <a:ext cx="448310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defRPr/>
            </a:pPr>
            <a:r>
              <a:rPr lang="ko-KR" altLang="en-US" sz="700" dirty="0" smtClean="0">
                <a:ea typeface="나눔고딕" panose="020D0604000000000000" pitchFamily="50" charset="-127"/>
              </a:rPr>
              <a:t>찾아보기</a:t>
            </a:r>
            <a:endParaRPr lang="ko-KR" altLang="ko-KR" sz="700" dirty="0">
              <a:ea typeface="나눔고딕" panose="020D0604000000000000" pitchFamily="50" charset="-127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52440" y="5300980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6127750" y="5300980"/>
            <a:ext cx="54165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58025" y="4470400"/>
            <a:ext cx="28829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X</a:t>
            </a:r>
            <a:endParaRPr lang="ko-KR" altLang="en-US" sz="6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83710" y="3886835"/>
            <a:ext cx="935990" cy="69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95" y="142240"/>
            <a:ext cx="1204595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ea typeface="+mj-ea"/>
              </a:rPr>
              <a:t>HR </a:t>
            </a:r>
            <a:r>
              <a:rPr lang="ko-KR" altLang="en-US" sz="1000" dirty="0" smtClean="0">
                <a:ea typeface="+mj-ea"/>
              </a:rPr>
              <a:t>인증</a:t>
            </a:r>
            <a:r>
              <a:rPr lang="en-US" altLang="ko-KR" sz="1000" dirty="0" smtClean="0">
                <a:ea typeface="+mj-ea"/>
              </a:rPr>
              <a:t> </a:t>
            </a:r>
            <a:r>
              <a:rPr lang="ko-KR" altLang="en-US" sz="1000" dirty="0" smtClean="0">
                <a:ea typeface="+mj-ea"/>
              </a:rPr>
              <a:t>화면정의</a:t>
            </a:r>
            <a:endParaRPr lang="ko-KR" altLang="en-US" sz="1000" dirty="0"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98690" y="388620"/>
            <a:ext cx="56388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ea typeface="나눔고딕 ExtraBold" panose="020D0904000000000000" pitchFamily="50" charset="-127"/>
              </a:rPr>
              <a:t>차지혜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95" y="388620"/>
            <a:ext cx="1595120" cy="24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ea typeface="나눔고딕 ExtraBold" panose="020D0904000000000000" pitchFamily="50" charset="-127"/>
              </a:rPr>
              <a:t>회원가입</a:t>
            </a:r>
            <a:r>
              <a:rPr lang="en-US" altLang="ko-KR" sz="1000" dirty="0" smtClean="0">
                <a:ea typeface="나눔고딕 ExtraBold" panose="020D0904000000000000" pitchFamily="50" charset="-127"/>
              </a:rPr>
              <a:t>-</a:t>
            </a:r>
            <a:r>
              <a:rPr lang="ko-KR" altLang="en-US" sz="1000" dirty="0" smtClean="0">
                <a:ea typeface="나눔고딕 ExtraBold" panose="020D0904000000000000" pitchFamily="50" charset="-127"/>
              </a:rPr>
              <a:t>필수 항목 작성</a:t>
            </a:r>
            <a:endParaRPr lang="ko-KR" altLang="en-US" sz="1000" dirty="0"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01405" y="6577330"/>
            <a:ext cx="443230" cy="365760"/>
          </a:xfrm>
        </p:spPr>
        <p:txBody>
          <a:bodyPr/>
          <a:lstStyle/>
          <a:p>
            <a:fld id="{51BDD4EA-B9A7-4ED0-9CCE-DEBB12F7EBFD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5919"/>
              </p:ext>
            </p:extLst>
          </p:nvPr>
        </p:nvGraphicFramePr>
        <p:xfrm>
          <a:off x="7045787" y="1051113"/>
          <a:ext cx="1944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99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602701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28045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395" y="1052830"/>
            <a:ext cx="6637020" cy="50419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6725" y="1181735"/>
            <a:ext cx="75946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0825" y="6381115"/>
            <a:ext cx="6637020" cy="25209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8605" y="6412865"/>
            <a:ext cx="3383915" cy="1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2018  ALL RIGHT RESERVED.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470" y="6417945"/>
            <a:ext cx="31496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알림 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│개인정보 처리방침│이용약관│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75" y="1628775"/>
            <a:ext cx="216027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000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45" y="5890260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2752090" y="5890260"/>
            <a:ext cx="897255" cy="17970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0335" y="6036945"/>
            <a:ext cx="115379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왼쪽 숫자를 입력하세요</a:t>
            </a:r>
            <a:r>
              <a:rPr lang="en-US" altLang="ko-KR" sz="700" dirty="0" smtClean="0"/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5890260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AutoShape 30"/>
          <p:cNvSpPr>
            <a:spLocks noChangeArrowheads="1"/>
          </p:cNvSpPr>
          <p:nvPr/>
        </p:nvSpPr>
        <p:spPr bwMode="auto">
          <a:xfrm>
            <a:off x="4114800" y="5910580"/>
            <a:ext cx="817245" cy="25463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완료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3109"/>
              </p:ext>
            </p:extLst>
          </p:nvPr>
        </p:nvGraphicFramePr>
        <p:xfrm>
          <a:off x="467544" y="3573016"/>
          <a:ext cx="6193335" cy="2237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43"/>
                <a:gridCol w="1315973"/>
                <a:gridCol w="1315973"/>
                <a:gridCol w="1315973"/>
                <a:gridCol w="1315973"/>
              </a:tblGrid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직접입력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페이스북으로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네이버로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카카오톡으로</a:t>
                      </a:r>
                      <a:r>
                        <a:rPr lang="ko-KR" altLang="en-US" sz="700" dirty="0" smtClean="0"/>
                        <a:t> 회원가입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아이디 </a:t>
                      </a:r>
                      <a:r>
                        <a:rPr lang="en-US" altLang="ko-KR" sz="700" dirty="0" smtClean="0"/>
                        <a:t>(E-mail)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-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-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aaaaa@aaaaa.com</a:t>
                      </a:r>
                      <a:endParaRPr lang="ko-KR" altLang="en-US" sz="7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성명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한글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700" u="sng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oo</a:t>
                      </a: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카카오톡</a:t>
                      </a:r>
                      <a:r>
                        <a:rPr lang="ko-KR" altLang="en-US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비밀번호 동기화 되었습니다</a:t>
                      </a: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.)</a:t>
                      </a:r>
                      <a:endParaRPr lang="ko-KR" altLang="en-US" sz="700" u="none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비밀번호 확인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휴대전화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 번호를 입력하세요</a:t>
                      </a:r>
                      <a:r>
                        <a:rPr lang="en-US" altLang="ko-KR" sz="7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사진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부가정보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생년월일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30" y="365569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0" y="364871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70" y="3655695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25850"/>
            <a:ext cx="1428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30"/>
          <p:cNvSpPr>
            <a:spLocks noChangeArrowheads="1"/>
          </p:cNvSpPr>
          <p:nvPr/>
        </p:nvSpPr>
        <p:spPr bwMode="auto">
          <a:xfrm>
            <a:off x="4644390" y="5034915"/>
            <a:ext cx="797560" cy="127000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인증하기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47190" y="2152650"/>
            <a:ext cx="2060575" cy="1225550"/>
            <a:chOff x="1647190" y="2152650"/>
            <a:chExt cx="2060575" cy="1225550"/>
          </a:xfrm>
        </p:grpSpPr>
        <p:sp>
          <p:nvSpPr>
            <p:cNvPr id="48" name="직사각형 47"/>
            <p:cNvSpPr/>
            <p:nvPr/>
          </p:nvSpPr>
          <p:spPr>
            <a:xfrm>
              <a:off x="1647190" y="2218055"/>
              <a:ext cx="2016125" cy="116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605" y="2218055"/>
              <a:ext cx="1718945" cy="3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u="sng" dirty="0" err="1" smtClean="0"/>
                <a:t>카카오톡</a:t>
              </a:r>
              <a:r>
                <a:rPr lang="ko-KR" altLang="en-US" sz="900" u="sng" dirty="0" smtClean="0"/>
                <a:t> 계정 가져오기 </a:t>
              </a:r>
              <a:r>
                <a:rPr lang="en-US" altLang="ko-KR" sz="700" dirty="0" smtClean="0"/>
                <a:t>   </a:t>
              </a:r>
              <a:r>
                <a:rPr lang="ko-KR" altLang="en-US" sz="700" dirty="0" smtClean="0"/>
                <a:t> </a:t>
              </a:r>
              <a:endParaRPr lang="ko-KR" altLang="en-US" sz="7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65300" y="2475230"/>
              <a:ext cx="73850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아이디  </a:t>
              </a:r>
              <a:r>
                <a:rPr lang="en-US" altLang="ko-KR" sz="800" dirty="0" smtClean="0"/>
                <a:t>: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/>
                <a:t>패스워드 </a:t>
              </a:r>
              <a:r>
                <a:rPr lang="en-US" altLang="ko-KR" sz="800" dirty="0" smtClean="0"/>
                <a:t>: </a:t>
              </a:r>
              <a:endParaRPr lang="ko-KR" altLang="en-US" sz="600" dirty="0"/>
            </a:p>
          </p:txBody>
        </p:sp>
        <p:sp>
          <p:nvSpPr>
            <p:cNvPr id="52" name="AutoShape 6"/>
            <p:cNvSpPr>
              <a:spLocks noChangeArrowheads="1"/>
            </p:cNvSpPr>
            <p:nvPr/>
          </p:nvSpPr>
          <p:spPr bwMode="auto">
            <a:xfrm>
              <a:off x="2432050" y="2836545"/>
              <a:ext cx="897255" cy="179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defRPr/>
              </a:pPr>
              <a:endParaRPr lang="ko-KR" altLang="ko-KR" sz="7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AutoShape 30"/>
            <p:cNvSpPr>
              <a:spLocks noChangeArrowheads="1"/>
            </p:cNvSpPr>
            <p:nvPr/>
          </p:nvSpPr>
          <p:spPr bwMode="auto">
            <a:xfrm>
              <a:off x="2267585" y="3101340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완료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AutoShape 30"/>
            <p:cNvSpPr>
              <a:spLocks noChangeArrowheads="1"/>
            </p:cNvSpPr>
            <p:nvPr/>
          </p:nvSpPr>
          <p:spPr bwMode="auto">
            <a:xfrm>
              <a:off x="2842895" y="3101340"/>
              <a:ext cx="541655" cy="16954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08080"/>
              </a:solidFill>
              <a:round/>
              <a:headEnd/>
              <a:tailEnd/>
            </a:ln>
            <a:extLst/>
          </p:spPr>
          <p:txBody>
            <a:bodyPr wrap="none" lIns="79341" tIns="39671" rIns="79341" bIns="39671" anchor="ctr"/>
            <a:lstStyle>
              <a:lvl1pPr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793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7937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0110" y="2152650"/>
              <a:ext cx="288290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800" dirty="0" smtClean="0"/>
                <a:t>X</a:t>
              </a:r>
              <a:endParaRPr lang="ko-KR" altLang="en-US" sz="600" dirty="0"/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>
              <a:off x="2432050" y="2583180"/>
              <a:ext cx="897255" cy="179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defRPr/>
              </a:pPr>
              <a:endParaRPr lang="ko-KR" altLang="ko-KR" sz="7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21334722">
            <a:off x="3035935" y="3320415"/>
            <a:ext cx="156845" cy="2165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3023235" y="5572125"/>
            <a:ext cx="900430" cy="233045"/>
            <a:chOff x="3023235" y="5572125"/>
            <a:chExt cx="900430" cy="233045"/>
          </a:xfrm>
        </p:grpSpPr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023235" y="5637530"/>
              <a:ext cx="900430" cy="123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82663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826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▼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23235" y="5572125"/>
              <a:ext cx="836295" cy="2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별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65835" y="1917065"/>
            <a:ext cx="189865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소셜</a:t>
            </a:r>
            <a:r>
              <a:rPr lang="ko-KR" altLang="en-US" sz="900" dirty="0" smtClean="0"/>
              <a:t> 계정 가져오기를 누른 경우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742055" y="5300980"/>
            <a:ext cx="90170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등록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8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56</Pages>
  <Words>8632</Words>
  <Characters>0</Characters>
  <Application>Microsoft Office PowerPoint</Application>
  <DocSecurity>0</DocSecurity>
  <PresentationFormat>화면 슬라이드 쇼(4:3)</PresentationFormat>
  <Lines>0</Lines>
  <Paragraphs>3015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HY견고딕</vt:lpstr>
      <vt:lpstr>HY목각파임B</vt:lpstr>
      <vt:lpstr>굴림</vt:lpstr>
      <vt:lpstr>나눔고딕</vt:lpstr>
      <vt:lpstr>나눔고딕 ExtraBold</vt:lpstr>
      <vt:lpstr>맑은 고딕</vt:lpstr>
      <vt:lpstr>산돌고딕 M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CiDOW_NB</dc:creator>
  <cp:lastModifiedBy>박 경일</cp:lastModifiedBy>
  <cp:revision>3</cp:revision>
  <dcterms:modified xsi:type="dcterms:W3CDTF">2018-12-10T09:22:39Z</dcterms:modified>
</cp:coreProperties>
</file>