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313" r:id="rId2"/>
    <p:sldId id="293" r:id="rId3"/>
    <p:sldId id="327" r:id="rId4"/>
    <p:sldId id="328" r:id="rId5"/>
    <p:sldId id="333" r:id="rId6"/>
    <p:sldId id="349" r:id="rId7"/>
    <p:sldId id="335" r:id="rId8"/>
    <p:sldId id="336" r:id="rId9"/>
    <p:sldId id="337" r:id="rId10"/>
    <p:sldId id="338" r:id="rId11"/>
    <p:sldId id="339" r:id="rId12"/>
    <p:sldId id="340" r:id="rId13"/>
    <p:sldId id="350" r:id="rId14"/>
    <p:sldId id="351" r:id="rId15"/>
    <p:sldId id="352" r:id="rId16"/>
    <p:sldId id="354" r:id="rId17"/>
    <p:sldId id="342" r:id="rId18"/>
    <p:sldId id="343" r:id="rId19"/>
    <p:sldId id="344" r:id="rId20"/>
    <p:sldId id="345" r:id="rId21"/>
    <p:sldId id="346" r:id="rId22"/>
    <p:sldId id="347" r:id="rId23"/>
    <p:sldId id="348" r:id="rId24"/>
    <p:sldId id="323" r:id="rId25"/>
    <p:sldId id="317"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AAE"/>
    <a:srgbClr val="FF8080"/>
    <a:srgbClr val="FF867F"/>
    <a:srgbClr val="4B9BC1"/>
    <a:srgbClr val="808080"/>
    <a:srgbClr val="2500FF"/>
    <a:srgbClr val="706BFF"/>
    <a:srgbClr val="BCBCBC"/>
    <a:srgbClr val="1A9850"/>
    <a:srgbClr val="6BA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27"/>
    <p:restoredTop sz="72872"/>
  </p:normalViewPr>
  <p:slideViewPr>
    <p:cSldViewPr snapToGrid="0" snapToObjects="1">
      <p:cViewPr varScale="1">
        <p:scale>
          <a:sx n="86" d="100"/>
          <a:sy n="86" d="100"/>
        </p:scale>
        <p:origin x="1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EA86C-46A4-B54F-8A61-C6B98DADAF97}"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8003-0FA4-4F4C-AF0F-9D7422333DF0}" type="slidenum">
              <a:rPr lang="en-US" smtClean="0"/>
              <a:t>‹#›</a:t>
            </a:fld>
            <a:endParaRPr lang="en-US"/>
          </a:p>
        </p:txBody>
      </p:sp>
    </p:spTree>
    <p:extLst>
      <p:ext uri="{BB962C8B-B14F-4D97-AF65-F5344CB8AC3E}">
        <p14:creationId xmlns:p14="http://schemas.microsoft.com/office/powerpoint/2010/main" val="17457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a:t>
            </a:fld>
            <a:endParaRPr lang="en-US"/>
          </a:p>
        </p:txBody>
      </p:sp>
    </p:spTree>
    <p:extLst>
      <p:ext uri="{BB962C8B-B14F-4D97-AF65-F5344CB8AC3E}">
        <p14:creationId xmlns:p14="http://schemas.microsoft.com/office/powerpoint/2010/main" val="1056713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11</a:t>
            </a:fld>
            <a:endParaRPr lang="en-US"/>
          </a:p>
        </p:txBody>
      </p:sp>
    </p:spTree>
    <p:extLst>
      <p:ext uri="{BB962C8B-B14F-4D97-AF65-F5344CB8AC3E}">
        <p14:creationId xmlns:p14="http://schemas.microsoft.com/office/powerpoint/2010/main" val="36431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12</a:t>
            </a:fld>
            <a:endParaRPr lang="en-US"/>
          </a:p>
        </p:txBody>
      </p:sp>
    </p:spTree>
    <p:extLst>
      <p:ext uri="{BB962C8B-B14F-4D97-AF65-F5344CB8AC3E}">
        <p14:creationId xmlns:p14="http://schemas.microsoft.com/office/powerpoint/2010/main" val="115643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13</a:t>
            </a:fld>
            <a:endParaRPr lang="en-US"/>
          </a:p>
        </p:txBody>
      </p:sp>
    </p:spTree>
    <p:extLst>
      <p:ext uri="{BB962C8B-B14F-4D97-AF65-F5344CB8AC3E}">
        <p14:creationId xmlns:p14="http://schemas.microsoft.com/office/powerpoint/2010/main" val="179059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14</a:t>
            </a:fld>
            <a:endParaRPr lang="en-US"/>
          </a:p>
        </p:txBody>
      </p:sp>
    </p:spTree>
    <p:extLst>
      <p:ext uri="{BB962C8B-B14F-4D97-AF65-F5344CB8AC3E}">
        <p14:creationId xmlns:p14="http://schemas.microsoft.com/office/powerpoint/2010/main" val="190920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better explain how it works.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beginning of your experiment is aligned with those</a:t>
            </a:r>
            <a:r>
              <a:rPr lang="en-US" baseline="0" dirty="0"/>
              <a:t> of the</a:t>
            </a:r>
            <a:r>
              <a:rPr lang="en-US" dirty="0"/>
              <a:t> other six players. When you has spent 10 min in this experiment, for example, the other six players also have spent 10 min in the experiment.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specific trial structures can be different. Different players might take different actions and encounter different trashcans.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15</a:t>
            </a:fld>
            <a:endParaRPr lang="en-US"/>
          </a:p>
        </p:txBody>
      </p:sp>
    </p:spTree>
    <p:extLst>
      <p:ext uri="{BB962C8B-B14F-4D97-AF65-F5344CB8AC3E}">
        <p14:creationId xmlns:p14="http://schemas.microsoft.com/office/powerpoint/2010/main" val="82982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it comes to payoff, we show your payoff for a trial. The duration of a trial covers multiple processes. Specifically, it includes searching for a trashcan, deciding whether to recycle it and the recycling process.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payoff you get for a trial is not a reward for a specific action. Instead, it is more like a reward for the entire time you spent in this trial.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for the other six players, we show the average points they earned during the same period of time. In this example, </a:t>
            </a:r>
          </a:p>
        </p:txBody>
      </p:sp>
      <p:sp>
        <p:nvSpPr>
          <p:cNvPr id="4" name="Slide Number Placeholder 3"/>
          <p:cNvSpPr>
            <a:spLocks noGrp="1"/>
          </p:cNvSpPr>
          <p:nvPr>
            <p:ph type="sldNum" sz="quarter" idx="5"/>
          </p:nvPr>
        </p:nvSpPr>
        <p:spPr/>
        <p:txBody>
          <a:bodyPr/>
          <a:lstStyle/>
          <a:p>
            <a:fld id="{C4518003-0FA4-4F4C-AF0F-9D7422333DF0}" type="slidenum">
              <a:rPr lang="en-US" smtClean="0"/>
              <a:t>16</a:t>
            </a:fld>
            <a:endParaRPr lang="en-US"/>
          </a:p>
        </p:txBody>
      </p:sp>
    </p:spTree>
    <p:extLst>
      <p:ext uri="{BB962C8B-B14F-4D97-AF65-F5344CB8AC3E}">
        <p14:creationId xmlns:p14="http://schemas.microsoft.com/office/powerpoint/2010/main" val="85631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17</a:t>
            </a:fld>
            <a:endParaRPr lang="en-US"/>
          </a:p>
        </p:txBody>
      </p:sp>
    </p:spTree>
    <p:extLst>
      <p:ext uri="{BB962C8B-B14F-4D97-AF65-F5344CB8AC3E}">
        <p14:creationId xmlns:p14="http://schemas.microsoft.com/office/powerpoint/2010/main" val="804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18</a:t>
            </a:fld>
            <a:endParaRPr lang="en-US"/>
          </a:p>
        </p:txBody>
      </p:sp>
    </p:spTree>
    <p:extLst>
      <p:ext uri="{BB962C8B-B14F-4D97-AF65-F5344CB8AC3E}">
        <p14:creationId xmlns:p14="http://schemas.microsoft.com/office/powerpoint/2010/main" val="1484076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19</a:t>
            </a:fld>
            <a:endParaRPr lang="en-US"/>
          </a:p>
        </p:txBody>
      </p:sp>
    </p:spTree>
    <p:extLst>
      <p:ext uri="{BB962C8B-B14F-4D97-AF65-F5344CB8AC3E}">
        <p14:creationId xmlns:p14="http://schemas.microsoft.com/office/powerpoint/2010/main" val="120971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20</a:t>
            </a:fld>
            <a:endParaRPr lang="en-US"/>
          </a:p>
        </p:txBody>
      </p:sp>
    </p:spTree>
    <p:extLst>
      <p:ext uri="{BB962C8B-B14F-4D97-AF65-F5344CB8AC3E}">
        <p14:creationId xmlns:p14="http://schemas.microsoft.com/office/powerpoint/2010/main" val="252889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3</a:t>
            </a:fld>
            <a:endParaRPr lang="en-US"/>
          </a:p>
        </p:txBody>
      </p:sp>
    </p:spTree>
    <p:extLst>
      <p:ext uri="{BB962C8B-B14F-4D97-AF65-F5344CB8AC3E}">
        <p14:creationId xmlns:p14="http://schemas.microsoft.com/office/powerpoint/2010/main" val="284487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21</a:t>
            </a:fld>
            <a:endParaRPr lang="en-US"/>
          </a:p>
        </p:txBody>
      </p:sp>
    </p:spTree>
    <p:extLst>
      <p:ext uri="{BB962C8B-B14F-4D97-AF65-F5344CB8AC3E}">
        <p14:creationId xmlns:p14="http://schemas.microsoft.com/office/powerpoint/2010/main" val="215417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22</a:t>
            </a:fld>
            <a:endParaRPr lang="en-US"/>
          </a:p>
        </p:txBody>
      </p:sp>
    </p:spTree>
    <p:extLst>
      <p:ext uri="{BB962C8B-B14F-4D97-AF65-F5344CB8AC3E}">
        <p14:creationId xmlns:p14="http://schemas.microsoft.com/office/powerpoint/2010/main" val="42695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25</a:t>
            </a:fld>
            <a:endParaRPr lang="en-US"/>
          </a:p>
        </p:txBody>
      </p:sp>
    </p:spTree>
    <p:extLst>
      <p:ext uri="{BB962C8B-B14F-4D97-AF65-F5344CB8AC3E}">
        <p14:creationId xmlns:p14="http://schemas.microsoft.com/office/powerpoint/2010/main" val="378443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26</a:t>
            </a:fld>
            <a:endParaRPr lang="en-US"/>
          </a:p>
        </p:txBody>
      </p:sp>
    </p:spTree>
    <p:extLst>
      <p:ext uri="{BB962C8B-B14F-4D97-AF65-F5344CB8AC3E}">
        <p14:creationId xmlns:p14="http://schemas.microsoft.com/office/powerpoint/2010/main" val="288791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a:t>
            </a:fld>
            <a:endParaRPr lang="en-US"/>
          </a:p>
        </p:txBody>
      </p:sp>
    </p:spTree>
    <p:extLst>
      <p:ext uri="{BB962C8B-B14F-4D97-AF65-F5344CB8AC3E}">
        <p14:creationId xmlns:p14="http://schemas.microsoft.com/office/powerpoint/2010/main" val="265804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5</a:t>
            </a:fld>
            <a:endParaRPr lang="en-US"/>
          </a:p>
        </p:txBody>
      </p:sp>
    </p:spTree>
    <p:extLst>
      <p:ext uri="{BB962C8B-B14F-4D97-AF65-F5344CB8AC3E}">
        <p14:creationId xmlns:p14="http://schemas.microsoft.com/office/powerpoint/2010/main" val="7976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6</a:t>
            </a:fld>
            <a:endParaRPr lang="en-US"/>
          </a:p>
        </p:txBody>
      </p:sp>
    </p:spTree>
    <p:extLst>
      <p:ext uri="{BB962C8B-B14F-4D97-AF65-F5344CB8AC3E}">
        <p14:creationId xmlns:p14="http://schemas.microsoft.com/office/powerpoint/2010/main" val="36829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7</a:t>
            </a:fld>
            <a:endParaRPr lang="en-US"/>
          </a:p>
        </p:txBody>
      </p:sp>
    </p:spTree>
    <p:extLst>
      <p:ext uri="{BB962C8B-B14F-4D97-AF65-F5344CB8AC3E}">
        <p14:creationId xmlns:p14="http://schemas.microsoft.com/office/powerpoint/2010/main" val="38971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8</a:t>
            </a:fld>
            <a:endParaRPr lang="en-US"/>
          </a:p>
        </p:txBody>
      </p:sp>
    </p:spTree>
    <p:extLst>
      <p:ext uri="{BB962C8B-B14F-4D97-AF65-F5344CB8AC3E}">
        <p14:creationId xmlns:p14="http://schemas.microsoft.com/office/powerpoint/2010/main" val="25718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9</a:t>
            </a:fld>
            <a:endParaRPr lang="en-US"/>
          </a:p>
        </p:txBody>
      </p:sp>
    </p:spTree>
    <p:extLst>
      <p:ext uri="{BB962C8B-B14F-4D97-AF65-F5344CB8AC3E}">
        <p14:creationId xmlns:p14="http://schemas.microsoft.com/office/powerpoint/2010/main" val="162463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10</a:t>
            </a:fld>
            <a:endParaRPr lang="en-US"/>
          </a:p>
        </p:txBody>
      </p:sp>
    </p:spTree>
    <p:extLst>
      <p:ext uri="{BB962C8B-B14F-4D97-AF65-F5344CB8AC3E}">
        <p14:creationId xmlns:p14="http://schemas.microsoft.com/office/powerpoint/2010/main" val="121920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0595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137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45741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843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97029-4C51-4F4A-ACDB-F133846F9A96}"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5601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97029-4C51-4F4A-ACDB-F133846F9A96}"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114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97029-4C51-4F4A-ACDB-F133846F9A96}" type="datetimeFigureOut">
              <a:rPr lang="en-US" smtClean="0"/>
              <a:t>3/4/20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844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97029-4C51-4F4A-ACDB-F133846F9A96}" type="datetimeFigureOut">
              <a:rPr lang="en-US" smtClean="0"/>
              <a:t>3/4/20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91195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7029-4C51-4F4A-ACDB-F133846F9A96}" type="datetimeFigureOut">
              <a:rPr lang="en-US" smtClean="0"/>
              <a:t>3/4/20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66009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324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2523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7029-4C51-4F4A-ACDB-F133846F9A96}" type="datetimeFigureOut">
              <a:rPr lang="en-US" smtClean="0"/>
              <a:t>3/4/20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BD29-FFAD-D247-B06F-9C6EADD57283}" type="slidenum">
              <a:rPr lang="en-US" smtClean="0"/>
              <a:t>‹#›</a:t>
            </a:fld>
            <a:endParaRPr lang="en-US"/>
          </a:p>
        </p:txBody>
      </p:sp>
    </p:spTree>
    <p:extLst>
      <p:ext uri="{BB962C8B-B14F-4D97-AF65-F5344CB8AC3E}">
        <p14:creationId xmlns:p14="http://schemas.microsoft.com/office/powerpoint/2010/main" val="11965309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tiff"/><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tiff"/><Relationship Id="rId4" Type="http://schemas.openxmlformats.org/officeDocument/2006/relationships/image" Target="../media/image2.png"/><Relationship Id="rId9" Type="http://schemas.microsoft.com/office/2007/relationships/hdphoto" Target="../media/hdphoto2.wdp"/></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tiff"/><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tiff"/><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tif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35F4-EF59-EA4D-A357-7F16E7309AA3}"/>
              </a:ext>
            </a:extLst>
          </p:cNvPr>
          <p:cNvSpPr>
            <a:spLocks noGrp="1"/>
          </p:cNvSpPr>
          <p:nvPr>
            <p:ph type="title"/>
          </p:nvPr>
        </p:nvSpPr>
        <p:spPr/>
        <p:txBody>
          <a:bodyPr/>
          <a:lstStyle/>
          <a:p>
            <a:r>
              <a:rPr lang="en-US" dirty="0"/>
              <a:t>Recycle Man</a:t>
            </a:r>
          </a:p>
        </p:txBody>
      </p:sp>
      <p:sp>
        <p:nvSpPr>
          <p:cNvPr id="3" name="Text Placeholder 2">
            <a:extLst>
              <a:ext uri="{FF2B5EF4-FFF2-40B4-BE49-F238E27FC236}">
                <a16:creationId xmlns:a16="http://schemas.microsoft.com/office/drawing/2014/main" id="{B315834C-658F-344E-B9EB-EB68112E7429}"/>
              </a:ext>
            </a:extLst>
          </p:cNvPr>
          <p:cNvSpPr>
            <a:spLocks noGrp="1"/>
          </p:cNvSpPr>
          <p:nvPr>
            <p:ph type="body" idx="1"/>
          </p:nvPr>
        </p:nvSpPr>
        <p:spPr/>
        <p:txBody>
          <a:bodyPr/>
          <a:lstStyle/>
          <a:p>
            <a:r>
              <a:rPr lang="en-US" dirty="0"/>
              <a:t>Don’t waste your time</a:t>
            </a:r>
          </a:p>
        </p:txBody>
      </p:sp>
    </p:spTree>
    <p:extLst>
      <p:ext uri="{BB962C8B-B14F-4D97-AF65-F5344CB8AC3E}">
        <p14:creationId xmlns:p14="http://schemas.microsoft.com/office/powerpoint/2010/main" val="30685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297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spTree>
    <p:extLst>
      <p:ext uri="{BB962C8B-B14F-4D97-AF65-F5344CB8AC3E}">
        <p14:creationId xmlns:p14="http://schemas.microsoft.com/office/powerpoint/2010/main" val="147229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86193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2246769"/>
          </a:xfrm>
          <a:prstGeom prst="rect">
            <a:avLst/>
          </a:prstGeom>
          <a:noFill/>
        </p:spPr>
        <p:txBody>
          <a:bodyPr wrap="square" rtlCol="0">
            <a:spAutoFit/>
          </a:bodyPr>
          <a:lstStyle/>
          <a:p>
            <a:pPr algn="just"/>
            <a:r>
              <a:rPr lang="en-US" sz="2800" dirty="0"/>
              <a:t>You might either recycle a soda can (1 point) or a soda bottle (3 points). And your payoff will appear while you are searching for the next trashcan. </a:t>
            </a:r>
          </a:p>
        </p:txBody>
      </p:sp>
      <p:grpSp>
        <p:nvGrpSpPr>
          <p:cNvPr id="7" name="Group 6">
            <a:extLst>
              <a:ext uri="{FF2B5EF4-FFF2-40B4-BE49-F238E27FC236}">
                <a16:creationId xmlns:a16="http://schemas.microsoft.com/office/drawing/2014/main"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spTree>
    <p:extLst>
      <p:ext uri="{BB962C8B-B14F-4D97-AF65-F5344CB8AC3E}">
        <p14:creationId xmlns:p14="http://schemas.microsoft.com/office/powerpoint/2010/main" val="102791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970318"/>
          </a:xfrm>
          <a:prstGeom prst="rect">
            <a:avLst/>
          </a:prstGeom>
          <a:noFill/>
        </p:spPr>
        <p:txBody>
          <a:bodyPr wrap="square" rtlCol="0">
            <a:spAutoFit/>
          </a:bodyPr>
          <a:lstStyle/>
          <a:p>
            <a:pPr algn="just"/>
            <a:r>
              <a:rPr lang="en-US" sz="2800" dirty="0"/>
              <a:t>Remember you are in a “multi-player” mode. </a:t>
            </a:r>
          </a:p>
          <a:p>
            <a:pPr algn="just"/>
            <a:endParaRPr lang="en-US" sz="2800" dirty="0"/>
          </a:p>
          <a:p>
            <a:pPr algn="just"/>
            <a:r>
              <a:rPr lang="en-US" sz="2800" dirty="0"/>
              <a:t>After your own payoff appears, the average payoff which the other six players accumulated in the same time period also appears</a:t>
            </a:r>
          </a:p>
          <a:p>
            <a:pPr algn="just"/>
            <a:endParaRPr lang="en-US" sz="2800" dirty="0"/>
          </a:p>
        </p:txBody>
      </p:sp>
      <p:grpSp>
        <p:nvGrpSpPr>
          <p:cNvPr id="7" name="Group 6">
            <a:extLst>
              <a:ext uri="{FF2B5EF4-FFF2-40B4-BE49-F238E27FC236}">
                <a16:creationId xmlns:a16="http://schemas.microsoft.com/office/drawing/2014/main" id="{A68B2867-71D7-3643-BFD9-691C78B28DAB}"/>
              </a:ext>
            </a:extLst>
          </p:cNvPr>
          <p:cNvGrpSpPr/>
          <p:nvPr/>
        </p:nvGrpSpPr>
        <p:grpSpPr>
          <a:xfrm>
            <a:off x="601787" y="610963"/>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pic>
        <p:nvPicPr>
          <p:cNvPr id="20" name="Picture 19">
            <a:extLst>
              <a:ext uri="{FF2B5EF4-FFF2-40B4-BE49-F238E27FC236}">
                <a16:creationId xmlns:a16="http://schemas.microsoft.com/office/drawing/2014/main" id="{1164240B-41F0-744F-AF93-9775ABCF839D}"/>
              </a:ext>
            </a:extLst>
          </p:cNvPr>
          <p:cNvPicPr>
            <a:picLocks noChangeAspect="1"/>
          </p:cNvPicPr>
          <p:nvPr/>
        </p:nvPicPr>
        <p:blipFill>
          <a:blip r:embed="rId6"/>
          <a:stretch>
            <a:fillRect/>
          </a:stretch>
        </p:blipFill>
        <p:spPr>
          <a:xfrm>
            <a:off x="2678261" y="1347282"/>
            <a:ext cx="680660" cy="680660"/>
          </a:xfrm>
          <a:prstGeom prst="rect">
            <a:avLst/>
          </a:prstGeom>
          <a:solidFill>
            <a:srgbClr val="FF0000"/>
          </a:solidFill>
        </p:spPr>
      </p:pic>
      <p:pic>
        <p:nvPicPr>
          <p:cNvPr id="23" name="Picture 22">
            <a:extLst>
              <a:ext uri="{FF2B5EF4-FFF2-40B4-BE49-F238E27FC236}">
                <a16:creationId xmlns:a16="http://schemas.microsoft.com/office/drawing/2014/main" id="{1164240B-41F0-744F-AF93-9775ABCF839D}"/>
              </a:ext>
            </a:extLst>
          </p:cNvPr>
          <p:cNvPicPr>
            <a:picLocks noChangeAspect="1"/>
          </p:cNvPicPr>
          <p:nvPr/>
        </p:nvPicPr>
        <p:blipFill>
          <a:blip r:embed="rId6"/>
          <a:stretch>
            <a:fillRect/>
          </a:stretch>
        </p:blipFill>
        <p:spPr>
          <a:xfrm>
            <a:off x="2721271" y="4658024"/>
            <a:ext cx="680660" cy="680660"/>
          </a:xfrm>
          <a:prstGeom prst="rect">
            <a:avLst/>
          </a:prstGeom>
          <a:solidFill>
            <a:srgbClr val="FF0000"/>
          </a:solidFill>
        </p:spPr>
      </p:pic>
      <p:sp>
        <p:nvSpPr>
          <p:cNvPr id="2" name="TextBox 1"/>
          <p:cNvSpPr txBox="1"/>
          <p:nvPr/>
        </p:nvSpPr>
        <p:spPr>
          <a:xfrm>
            <a:off x="2615235" y="824109"/>
            <a:ext cx="1236991" cy="584775"/>
          </a:xfrm>
          <a:prstGeom prst="rect">
            <a:avLst/>
          </a:prstGeom>
          <a:noFill/>
        </p:spPr>
        <p:txBody>
          <a:bodyPr wrap="square" rtlCol="0">
            <a:spAutoFit/>
          </a:bodyPr>
          <a:lstStyle/>
          <a:p>
            <a:r>
              <a:rPr lang="en-US" sz="3200" b="1" dirty="0">
                <a:solidFill>
                  <a:srgbClr val="FF0000"/>
                </a:solidFill>
              </a:rPr>
              <a:t>1.2</a:t>
            </a:r>
          </a:p>
        </p:txBody>
      </p:sp>
      <p:sp>
        <p:nvSpPr>
          <p:cNvPr id="24" name="TextBox 23"/>
          <p:cNvSpPr txBox="1"/>
          <p:nvPr/>
        </p:nvSpPr>
        <p:spPr>
          <a:xfrm>
            <a:off x="2705689" y="4035867"/>
            <a:ext cx="1236991"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104504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3643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grpSp>
        <p:nvGrpSpPr>
          <p:cNvPr id="96" name="Group 95">
            <a:extLst>
              <a:ext uri="{FF2B5EF4-FFF2-40B4-BE49-F238E27FC236}">
                <a16:creationId xmlns:a16="http://schemas.microsoft.com/office/drawing/2014/main"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2876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8140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30" name="Rectangle 129">
            <a:extLst>
              <a:ext uri="{FF2B5EF4-FFF2-40B4-BE49-F238E27FC236}">
                <a16:creationId xmlns:a16="http://schemas.microsoft.com/office/drawing/2014/main" id="{4C5A8ACF-8B4D-D740-865E-1F58D62317E0}"/>
              </a:ext>
            </a:extLst>
          </p:cNvPr>
          <p:cNvSpPr/>
          <p:nvPr/>
        </p:nvSpPr>
        <p:spPr>
          <a:xfrm>
            <a:off x="5157448" y="1094112"/>
            <a:ext cx="4354760" cy="5245326"/>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pic>
        <p:nvPicPr>
          <p:cNvPr id="131" name="Picture 130">
            <a:extLst>
              <a:ext uri="{FF2B5EF4-FFF2-40B4-BE49-F238E27FC236}">
                <a16:creationId xmlns:a16="http://schemas.microsoft.com/office/drawing/2014/main" id="{EE273839-9627-924A-9834-D46D1F331734}"/>
              </a:ext>
            </a:extLst>
          </p:cNvPr>
          <p:cNvPicPr>
            <a:picLocks noChangeAspect="1"/>
          </p:cNvPicPr>
          <p:nvPr/>
        </p:nvPicPr>
        <p:blipFill>
          <a:blip r:embed="rId10"/>
          <a:stretch>
            <a:fillRect/>
          </a:stretch>
        </p:blipFill>
        <p:spPr>
          <a:xfrm>
            <a:off x="6419232" y="451332"/>
            <a:ext cx="669171" cy="672848"/>
          </a:xfrm>
          <a:prstGeom prst="rect">
            <a:avLst/>
          </a:prstGeom>
        </p:spPr>
      </p:pic>
      <p:sp>
        <p:nvSpPr>
          <p:cNvPr id="132" name="TextBox 131">
            <a:extLst>
              <a:ext uri="{FF2B5EF4-FFF2-40B4-BE49-F238E27FC236}">
                <a16:creationId xmlns:a16="http://schemas.microsoft.com/office/drawing/2014/main" id="{6A8708B9-8785-AA4F-B4B1-4C38ED2003AA}"/>
              </a:ext>
            </a:extLst>
          </p:cNvPr>
          <p:cNvSpPr txBox="1"/>
          <p:nvPr/>
        </p:nvSpPr>
        <p:spPr>
          <a:xfrm>
            <a:off x="6365599" y="46633"/>
            <a:ext cx="759992" cy="646331"/>
          </a:xfrm>
          <a:prstGeom prst="rect">
            <a:avLst/>
          </a:prstGeom>
          <a:noFill/>
        </p:spPr>
        <p:txBody>
          <a:bodyPr wrap="square" rtlCol="0">
            <a:spAutoFit/>
          </a:bodyPr>
          <a:lstStyle/>
          <a:p>
            <a:pPr algn="ctr"/>
            <a:r>
              <a:rPr lang="en-US" sz="3600" b="1" dirty="0"/>
              <a:t>1</a:t>
            </a:r>
          </a:p>
        </p:txBody>
      </p:sp>
      <p:pic>
        <p:nvPicPr>
          <p:cNvPr id="133" name="Picture 132">
            <a:extLst>
              <a:ext uri="{FF2B5EF4-FFF2-40B4-BE49-F238E27FC236}">
                <a16:creationId xmlns:a16="http://schemas.microsoft.com/office/drawing/2014/main" id="{2D413375-A4EC-B544-9704-83A55283CF91}"/>
              </a:ext>
            </a:extLst>
          </p:cNvPr>
          <p:cNvPicPr>
            <a:picLocks noChangeAspect="1"/>
          </p:cNvPicPr>
          <p:nvPr/>
        </p:nvPicPr>
        <p:blipFill>
          <a:blip r:embed="rId3"/>
          <a:stretch>
            <a:fillRect/>
          </a:stretch>
        </p:blipFill>
        <p:spPr>
          <a:xfrm>
            <a:off x="7328637" y="592600"/>
            <a:ext cx="415639" cy="415639"/>
          </a:xfrm>
          <a:prstGeom prst="rect">
            <a:avLst/>
          </a:prstGeom>
          <a:solidFill>
            <a:srgbClr val="FF0000"/>
          </a:solidFill>
        </p:spPr>
      </p:pic>
      <p:sp>
        <p:nvSpPr>
          <p:cNvPr id="135" name="TextBox 134">
            <a:extLst>
              <a:ext uri="{FF2B5EF4-FFF2-40B4-BE49-F238E27FC236}">
                <a16:creationId xmlns:a16="http://schemas.microsoft.com/office/drawing/2014/main" id="{DDBE717B-814F-6948-B59F-ACB39AB59025}"/>
              </a:ext>
            </a:extLst>
          </p:cNvPr>
          <p:cNvSpPr txBox="1"/>
          <p:nvPr/>
        </p:nvSpPr>
        <p:spPr>
          <a:xfrm>
            <a:off x="7125591" y="77410"/>
            <a:ext cx="755357"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4990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8" name="Straight Arrow Connector 17"/>
          <p:cNvCxnSpPr/>
          <p:nvPr/>
        </p:nvCxnSpPr>
        <p:spPr>
          <a:xfrm flipH="1">
            <a:off x="4193504" y="2704563"/>
            <a:ext cx="2941392" cy="7984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9966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id="{1A3B53ED-61BE-9C49-8A45-4A8C448DEB26}"/>
              </a:ext>
            </a:extLst>
          </p:cNvPr>
          <p:cNvGrpSpPr/>
          <p:nvPr/>
        </p:nvGrpSpPr>
        <p:grpSpPr>
          <a:xfrm>
            <a:off x="578297" y="2201503"/>
            <a:ext cx="5620969" cy="3557016"/>
            <a:chOff x="512064" y="2221992"/>
            <a:chExt cx="5620969" cy="3557016"/>
          </a:xfrm>
        </p:grpSpPr>
        <p:sp>
          <p:nvSpPr>
            <p:cNvPr id="17" name="Rectangle 16">
              <a:extLst>
                <a:ext uri="{FF2B5EF4-FFF2-40B4-BE49-F238E27FC236}">
                  <a16:creationId xmlns:a16="http://schemas.microsoft.com/office/drawing/2014/main"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4" name="TextBox 3">
            <a:extLst>
              <a:ext uri="{FF2B5EF4-FFF2-40B4-BE49-F238E27FC236}">
                <a16:creationId xmlns:a16="http://schemas.microsoft.com/office/drawing/2014/main" id="{DA61081F-F749-3543-817F-871E3E71B9F8}"/>
              </a:ext>
            </a:extLst>
          </p:cNvPr>
          <p:cNvSpPr txBox="1"/>
          <p:nvPr/>
        </p:nvSpPr>
        <p:spPr>
          <a:xfrm>
            <a:off x="2235396" y="2818662"/>
            <a:ext cx="854765" cy="830997"/>
          </a:xfrm>
          <a:prstGeom prst="rect">
            <a:avLst/>
          </a:prstGeom>
          <a:noFill/>
        </p:spPr>
        <p:txBody>
          <a:bodyPr wrap="square" rtlCol="0">
            <a:spAutoFit/>
          </a:bodyPr>
          <a:lstStyle/>
          <a:p>
            <a:r>
              <a:rPr lang="en-US" sz="4800" b="1" dirty="0"/>
              <a:t>0</a:t>
            </a:r>
          </a:p>
        </p:txBody>
      </p:sp>
      <p:pic>
        <p:nvPicPr>
          <p:cNvPr id="13" name="Picture 12">
            <a:extLst>
              <a:ext uri="{FF2B5EF4-FFF2-40B4-BE49-F238E27FC236}">
                <a16:creationId xmlns:a16="http://schemas.microsoft.com/office/drawing/2014/main" id="{1164240B-41F0-744F-AF93-9775ABCF839D}"/>
              </a:ext>
            </a:extLst>
          </p:cNvPr>
          <p:cNvPicPr>
            <a:picLocks noChangeAspect="1"/>
          </p:cNvPicPr>
          <p:nvPr/>
        </p:nvPicPr>
        <p:blipFill>
          <a:blip r:embed="rId4"/>
          <a:stretch>
            <a:fillRect/>
          </a:stretch>
        </p:blipFill>
        <p:spPr>
          <a:xfrm>
            <a:off x="3557683" y="3639681"/>
            <a:ext cx="680660" cy="680660"/>
          </a:xfrm>
          <a:prstGeom prst="rect">
            <a:avLst/>
          </a:prstGeom>
          <a:solidFill>
            <a:srgbClr val="FF0000"/>
          </a:solidFill>
        </p:spPr>
      </p:pic>
      <p:sp>
        <p:nvSpPr>
          <p:cNvPr id="14" name="TextBox 13"/>
          <p:cNvSpPr txBox="1"/>
          <p:nvPr/>
        </p:nvSpPr>
        <p:spPr>
          <a:xfrm>
            <a:off x="3346571" y="2818662"/>
            <a:ext cx="1236991" cy="830997"/>
          </a:xfrm>
          <a:prstGeom prst="rect">
            <a:avLst/>
          </a:prstGeom>
          <a:noFill/>
        </p:spPr>
        <p:txBody>
          <a:bodyPr wrap="square" rtlCol="0">
            <a:spAutoFit/>
          </a:bodyPr>
          <a:lstStyle/>
          <a:p>
            <a:r>
              <a:rPr lang="en-US" sz="4800" b="1" dirty="0">
                <a:solidFill>
                  <a:srgbClr val="FF0000"/>
                </a:solidFill>
              </a:rPr>
              <a:t>1.2</a:t>
            </a:r>
          </a:p>
        </p:txBody>
      </p:sp>
    </p:spTree>
    <p:extLst>
      <p:ext uri="{BB962C8B-B14F-4D97-AF65-F5344CB8AC3E}">
        <p14:creationId xmlns:p14="http://schemas.microsoft.com/office/powerpoint/2010/main" val="233676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spTree>
    <p:extLst>
      <p:ext uri="{BB962C8B-B14F-4D97-AF65-F5344CB8AC3E}">
        <p14:creationId xmlns:p14="http://schemas.microsoft.com/office/powerpoint/2010/main" val="305211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6337A-1EF2-1D47-8A30-46833909EF89}"/>
              </a:ext>
            </a:extLst>
          </p:cNvPr>
          <p:cNvSpPr txBox="1"/>
          <p:nvPr/>
        </p:nvSpPr>
        <p:spPr>
          <a:xfrm>
            <a:off x="999565" y="1038616"/>
            <a:ext cx="9901238" cy="3046988"/>
          </a:xfrm>
          <a:prstGeom prst="rect">
            <a:avLst/>
          </a:prstGeom>
          <a:noFill/>
        </p:spPr>
        <p:txBody>
          <a:bodyPr wrap="square" rtlCol="0">
            <a:spAutoFit/>
          </a:bodyPr>
          <a:lstStyle/>
          <a:p>
            <a:pPr algn="just"/>
            <a:r>
              <a:rPr lang="en-US" sz="3200" dirty="0"/>
              <a:t>The main experiment will take 40 mins.</a:t>
            </a:r>
          </a:p>
          <a:p>
            <a:pPr algn="just"/>
            <a:endParaRPr lang="en-US" sz="3200" dirty="0"/>
          </a:p>
          <a:p>
            <a:pPr algn="just"/>
            <a:r>
              <a:rPr lang="en-US" sz="3200" dirty="0"/>
              <a:t>You will receive $12 per hour as the baseline payment for participating. In addition, for every 20 points you earn in the experiment, you will receive extra $1. </a:t>
            </a:r>
          </a:p>
          <a:p>
            <a:pPr algn="just"/>
            <a:endParaRPr lang="en-US" sz="3200" dirty="0"/>
          </a:p>
        </p:txBody>
      </p:sp>
    </p:spTree>
    <p:extLst>
      <p:ext uri="{BB962C8B-B14F-4D97-AF65-F5344CB8AC3E}">
        <p14:creationId xmlns:p14="http://schemas.microsoft.com/office/powerpoint/2010/main" val="207733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23" name="TextBox 22">
            <a:extLst>
              <a:ext uri="{FF2B5EF4-FFF2-40B4-BE49-F238E27FC236}">
                <a16:creationId xmlns:a16="http://schemas.microsoft.com/office/drawing/2014/main" id="{B186E2B0-17E0-1549-B0F1-53E30C5FED02}"/>
              </a:ext>
            </a:extLst>
          </p:cNvPr>
          <p:cNvSpPr txBox="1"/>
          <p:nvPr/>
        </p:nvSpPr>
        <p:spPr>
          <a:xfrm>
            <a:off x="2097250" y="3052711"/>
            <a:ext cx="854765" cy="830997"/>
          </a:xfrm>
          <a:prstGeom prst="rect">
            <a:avLst/>
          </a:prstGeom>
          <a:noFill/>
        </p:spPr>
        <p:txBody>
          <a:bodyPr wrap="square" rtlCol="0">
            <a:spAutoFit/>
          </a:bodyPr>
          <a:lstStyle/>
          <a:p>
            <a:r>
              <a:rPr lang="en-US" sz="4800" b="1" dirty="0"/>
              <a:t>-2</a:t>
            </a:r>
          </a:p>
        </p:txBody>
      </p:sp>
      <p:pic>
        <p:nvPicPr>
          <p:cNvPr id="11" name="Picture 10">
            <a:extLst>
              <a:ext uri="{FF2B5EF4-FFF2-40B4-BE49-F238E27FC236}">
                <a16:creationId xmlns:a16="http://schemas.microsoft.com/office/drawing/2014/main" id="{1164240B-41F0-744F-AF93-9775ABCF839D}"/>
              </a:ext>
            </a:extLst>
          </p:cNvPr>
          <p:cNvPicPr>
            <a:picLocks noChangeAspect="1"/>
          </p:cNvPicPr>
          <p:nvPr/>
        </p:nvPicPr>
        <p:blipFill>
          <a:blip r:embed="rId4"/>
          <a:stretch>
            <a:fillRect/>
          </a:stretch>
        </p:blipFill>
        <p:spPr>
          <a:xfrm>
            <a:off x="3557683" y="3834551"/>
            <a:ext cx="680660" cy="680660"/>
          </a:xfrm>
          <a:prstGeom prst="rect">
            <a:avLst/>
          </a:prstGeom>
          <a:solidFill>
            <a:srgbClr val="FF0000"/>
          </a:solidFill>
        </p:spPr>
      </p:pic>
      <p:sp>
        <p:nvSpPr>
          <p:cNvPr id="16" name="TextBox 15"/>
          <p:cNvSpPr txBox="1"/>
          <p:nvPr/>
        </p:nvSpPr>
        <p:spPr>
          <a:xfrm>
            <a:off x="3322548" y="3003554"/>
            <a:ext cx="1236991" cy="830997"/>
          </a:xfrm>
          <a:prstGeom prst="rect">
            <a:avLst/>
          </a:prstGeom>
          <a:noFill/>
        </p:spPr>
        <p:txBody>
          <a:bodyPr wrap="square" rtlCol="0">
            <a:spAutoFit/>
          </a:bodyPr>
          <a:lstStyle/>
          <a:p>
            <a:r>
              <a:rPr lang="en-US" sz="4800" b="1" dirty="0">
                <a:solidFill>
                  <a:srgbClr val="FF0000"/>
                </a:solidFill>
              </a:rPr>
              <a:t>1.2</a:t>
            </a:r>
          </a:p>
        </p:txBody>
      </p:sp>
    </p:spTree>
    <p:extLst>
      <p:ext uri="{BB962C8B-B14F-4D97-AF65-F5344CB8AC3E}">
        <p14:creationId xmlns:p14="http://schemas.microsoft.com/office/powerpoint/2010/main" val="250555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118623" y="3325798"/>
              <a:ext cx="1654487"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Your Payoff</a:t>
              </a:r>
            </a:p>
            <a:p>
              <a:pPr algn="ctr"/>
              <a:r>
                <a:rPr lang="en-US" sz="2000" dirty="0"/>
                <a:t>Others’ Average </a:t>
              </a:r>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373957"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1929960"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5315"/>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382738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4E4A4D-5DBA-9E4C-B79E-8F251835DAC8}"/>
              </a:ext>
            </a:extLst>
          </p:cNvPr>
          <p:cNvSpPr txBox="1"/>
          <p:nvPr/>
        </p:nvSpPr>
        <p:spPr>
          <a:xfrm>
            <a:off x="959618" y="979468"/>
            <a:ext cx="10378486" cy="4031873"/>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dirty="0"/>
              <a:t>To maximize rewards in the 40 mins, you should decide whether a trashcan is worth recycling based on how full it is. </a:t>
            </a:r>
          </a:p>
          <a:p>
            <a:pPr algn="just"/>
            <a:endParaRPr lang="en-US" sz="2800" u="sng" dirty="0"/>
          </a:p>
          <a:p>
            <a:pPr marL="457200" indent="-457200" algn="just">
              <a:buFont typeface="Arial" panose="020B0604020202020204" pitchFamily="34" charset="0"/>
              <a:buChar char="•"/>
            </a:pPr>
            <a:r>
              <a:rPr lang="en-US" sz="2800" dirty="0"/>
              <a:t>You will be shown how many points you earned in each trial, along with the average number of points the other six players earned in the same time period.</a:t>
            </a:r>
            <a:endParaRPr lang="en-US" sz="3200" dirty="0"/>
          </a:p>
        </p:txBody>
      </p:sp>
      <p:sp>
        <p:nvSpPr>
          <p:cNvPr id="4" name="TextBox 3">
            <a:extLst>
              <a:ext uri="{FF2B5EF4-FFF2-40B4-BE49-F238E27FC236}">
                <a16:creationId xmlns:a16="http://schemas.microsoft.com/office/drawing/2014/main"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29863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222105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5C8B-1E26-B846-B511-25FF552C5E92}"/>
              </a:ext>
            </a:extLst>
          </p:cNvPr>
          <p:cNvSpPr>
            <a:spLocks noGrp="1"/>
          </p:cNvSpPr>
          <p:nvPr>
            <p:ph type="title"/>
          </p:nvPr>
        </p:nvSpPr>
        <p:spPr/>
        <p:txBody>
          <a:bodyPr/>
          <a:lstStyle/>
          <a:p>
            <a:r>
              <a:rPr lang="en-US" b="1" dirty="0"/>
              <a:t>Practice:</a:t>
            </a:r>
          </a:p>
        </p:txBody>
      </p:sp>
      <p:sp>
        <p:nvSpPr>
          <p:cNvPr id="3" name="TextBox 2">
            <a:extLst>
              <a:ext uri="{FF2B5EF4-FFF2-40B4-BE49-F238E27FC236}">
                <a16:creationId xmlns:a16="http://schemas.microsoft.com/office/drawing/2014/main" id="{B3DB914E-9B6B-0F4F-B99D-03CBB15A5197}"/>
              </a:ext>
            </a:extLst>
          </p:cNvPr>
          <p:cNvSpPr txBox="1"/>
          <p:nvPr/>
        </p:nvSpPr>
        <p:spPr>
          <a:xfrm>
            <a:off x="1025912" y="1690688"/>
            <a:ext cx="9656956" cy="1815882"/>
          </a:xfrm>
          <a:prstGeom prst="rect">
            <a:avLst/>
          </a:prstGeom>
          <a:noFill/>
        </p:spPr>
        <p:txBody>
          <a:bodyPr wrap="square" rtlCol="0">
            <a:spAutoFit/>
          </a:bodyPr>
          <a:lstStyle/>
          <a:p>
            <a:r>
              <a:rPr lang="en-US" sz="2800" dirty="0"/>
              <a:t>You will go through several practice trials.</a:t>
            </a:r>
          </a:p>
          <a:p>
            <a:endParaRPr lang="en-US" sz="2800" dirty="0"/>
          </a:p>
          <a:p>
            <a:r>
              <a:rPr lang="en-US" sz="2800" dirty="0"/>
              <a:t>They only serve for demonstration purposes and are not related with the main experiment. </a:t>
            </a:r>
          </a:p>
        </p:txBody>
      </p:sp>
    </p:spTree>
    <p:extLst>
      <p:ext uri="{BB962C8B-B14F-4D97-AF65-F5344CB8AC3E}">
        <p14:creationId xmlns:p14="http://schemas.microsoft.com/office/powerpoint/2010/main" val="97618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96881-96C8-554A-B5E8-FF250F813023}"/>
              </a:ext>
            </a:extLst>
          </p:cNvPr>
          <p:cNvSpPr txBox="1"/>
          <p:nvPr/>
        </p:nvSpPr>
        <p:spPr>
          <a:xfrm>
            <a:off x="627529" y="555812"/>
            <a:ext cx="9932895" cy="1815882"/>
          </a:xfrm>
          <a:prstGeom prst="rect">
            <a:avLst/>
          </a:prstGeom>
          <a:noFill/>
        </p:spPr>
        <p:txBody>
          <a:bodyPr wrap="square" rtlCol="0">
            <a:spAutoFit/>
          </a:bodyPr>
          <a:lstStyle/>
          <a:p>
            <a:r>
              <a:rPr lang="en-US" sz="2800" dirty="0"/>
              <a:t>You and the other six players will search for and recycle trashcans in two different campuses. </a:t>
            </a:r>
          </a:p>
          <a:p>
            <a:endParaRPr lang="en-US" sz="2800" dirty="0"/>
          </a:p>
          <a:p>
            <a:r>
              <a:rPr lang="en-US" sz="2800" dirty="0"/>
              <a:t>You will all spend a 20-min block in each campus. </a:t>
            </a:r>
          </a:p>
        </p:txBody>
      </p:sp>
      <p:grpSp>
        <p:nvGrpSpPr>
          <p:cNvPr id="27" name="Group 26">
            <a:extLst>
              <a:ext uri="{FF2B5EF4-FFF2-40B4-BE49-F238E27FC236}">
                <a16:creationId xmlns:a16="http://schemas.microsoft.com/office/drawing/2014/main" id="{577FCE36-3FE0-9A46-B4DA-AAD90F1F8899}"/>
              </a:ext>
            </a:extLst>
          </p:cNvPr>
          <p:cNvGrpSpPr/>
          <p:nvPr/>
        </p:nvGrpSpPr>
        <p:grpSpPr>
          <a:xfrm>
            <a:off x="627529" y="2963646"/>
            <a:ext cx="4227361" cy="2674217"/>
            <a:chOff x="511288" y="1855519"/>
            <a:chExt cx="5620969" cy="3555810"/>
          </a:xfrm>
        </p:grpSpPr>
        <p:grpSp>
          <p:nvGrpSpPr>
            <p:cNvPr id="28" name="Group 27">
              <a:extLst>
                <a:ext uri="{FF2B5EF4-FFF2-40B4-BE49-F238E27FC236}">
                  <a16:creationId xmlns:a16="http://schemas.microsoft.com/office/drawing/2014/main" id="{7E778A53-D8E2-254C-8970-85B3E9249531}"/>
                </a:ext>
              </a:extLst>
            </p:cNvPr>
            <p:cNvGrpSpPr/>
            <p:nvPr/>
          </p:nvGrpSpPr>
          <p:grpSpPr>
            <a:xfrm>
              <a:off x="511288" y="1855519"/>
              <a:ext cx="5620969" cy="3555810"/>
              <a:chOff x="2975887" y="881775"/>
              <a:chExt cx="5620969" cy="3555810"/>
            </a:xfrm>
          </p:grpSpPr>
          <p:sp>
            <p:nvSpPr>
              <p:cNvPr id="32" name="Rectangle 31">
                <a:extLst>
                  <a:ext uri="{FF2B5EF4-FFF2-40B4-BE49-F238E27FC236}">
                    <a16:creationId xmlns:a16="http://schemas.microsoft.com/office/drawing/2014/main" id="{EC6356A6-6638-4344-B9E4-D5D8179CE32D}"/>
                  </a:ext>
                </a:extLst>
              </p:cNvPr>
              <p:cNvSpPr/>
              <p:nvPr/>
            </p:nvSpPr>
            <p:spPr>
              <a:xfrm>
                <a:off x="2975887" y="881775"/>
                <a:ext cx="5620969" cy="3555810"/>
              </a:xfrm>
              <a:prstGeom prst="rect">
                <a:avLst/>
              </a:prstGeom>
              <a:blipFill dpi="0" rotWithShape="1">
                <a:blip r:embed="rId3">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id="{F4E1FD54-64A3-264C-A8FC-61F133E62873}"/>
                  </a:ext>
                </a:extLst>
              </p:cNvPr>
              <p:cNvGrpSpPr/>
              <p:nvPr/>
            </p:nvGrpSpPr>
            <p:grpSpPr>
              <a:xfrm>
                <a:off x="5291276" y="1441631"/>
                <a:ext cx="1078992" cy="1532586"/>
                <a:chOff x="3657279" y="3077056"/>
                <a:chExt cx="1078992" cy="1532586"/>
              </a:xfrm>
            </p:grpSpPr>
            <p:grpSp>
              <p:nvGrpSpPr>
                <p:cNvPr id="34" name="Group 33">
                  <a:extLst>
                    <a:ext uri="{FF2B5EF4-FFF2-40B4-BE49-F238E27FC236}">
                      <a16:creationId xmlns:a16="http://schemas.microsoft.com/office/drawing/2014/main" id="{F7E2D83F-CB54-C448-A560-D2A5610C77AE}"/>
                    </a:ext>
                  </a:extLst>
                </p:cNvPr>
                <p:cNvGrpSpPr/>
                <p:nvPr/>
              </p:nvGrpSpPr>
              <p:grpSpPr>
                <a:xfrm>
                  <a:off x="3657279" y="3077056"/>
                  <a:ext cx="1078992" cy="1532586"/>
                  <a:chOff x="4830319" y="3025540"/>
                  <a:chExt cx="1078992" cy="1532586"/>
                </a:xfrm>
              </p:grpSpPr>
              <p:sp>
                <p:nvSpPr>
                  <p:cNvPr id="36" name="Rectangle 35">
                    <a:extLst>
                      <a:ext uri="{FF2B5EF4-FFF2-40B4-BE49-F238E27FC236}">
                        <a16:creationId xmlns:a16="http://schemas.microsoft.com/office/drawing/2014/main" id="{87430858-8306-694D-973B-EFF0F0E436F2}"/>
                      </a:ext>
                    </a:extLst>
                  </p:cNvPr>
                  <p:cNvSpPr/>
                  <p:nvPr/>
                </p:nvSpPr>
                <p:spPr>
                  <a:xfrm>
                    <a:off x="4830319" y="302554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302EC55B-F8CD-6145-B387-2A8DE7211941}"/>
                      </a:ext>
                    </a:extLst>
                  </p:cNvPr>
                  <p:cNvSpPr/>
                  <p:nvPr/>
                </p:nvSpPr>
                <p:spPr>
                  <a:xfrm>
                    <a:off x="4830319" y="4175279"/>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D90CA736-3C0E-F447-ABA6-46F4BB9680F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834523" y="3434289"/>
                  <a:ext cx="713716" cy="684132"/>
                </a:xfrm>
                <a:prstGeom prst="rect">
                  <a:avLst/>
                </a:prstGeom>
                <a:noFill/>
              </p:spPr>
            </p:pic>
          </p:grpSp>
        </p:grpSp>
        <p:grpSp>
          <p:nvGrpSpPr>
            <p:cNvPr id="29" name="Group 28">
              <a:extLst>
                <a:ext uri="{FF2B5EF4-FFF2-40B4-BE49-F238E27FC236}">
                  <a16:creationId xmlns:a16="http://schemas.microsoft.com/office/drawing/2014/main" id="{F9BD2F1B-C89B-5B40-A5BC-586FF7C01658}"/>
                </a:ext>
              </a:extLst>
            </p:cNvPr>
            <p:cNvGrpSpPr/>
            <p:nvPr/>
          </p:nvGrpSpPr>
          <p:grpSpPr>
            <a:xfrm>
              <a:off x="1700549" y="4146023"/>
              <a:ext cx="3348507" cy="311177"/>
              <a:chOff x="1700551" y="4093772"/>
              <a:chExt cx="3348507" cy="311177"/>
            </a:xfrm>
          </p:grpSpPr>
          <p:sp>
            <p:nvSpPr>
              <p:cNvPr id="30" name="Rectangle 29">
                <a:extLst>
                  <a:ext uri="{FF2B5EF4-FFF2-40B4-BE49-F238E27FC236}">
                    <a16:creationId xmlns:a16="http://schemas.microsoft.com/office/drawing/2014/main" id="{F2E0849F-F737-104C-B927-720B3E841B57}"/>
                  </a:ext>
                </a:extLst>
              </p:cNvPr>
              <p:cNvSpPr/>
              <p:nvPr/>
            </p:nvSpPr>
            <p:spPr>
              <a:xfrm>
                <a:off x="1700551" y="409377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2463980A-2838-7A48-9D5D-EE92650DC23D}"/>
                  </a:ext>
                </a:extLst>
              </p:cNvPr>
              <p:cNvSpPr/>
              <p:nvPr/>
            </p:nvSpPr>
            <p:spPr>
              <a:xfrm flipV="1">
                <a:off x="1700551" y="4120176"/>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0B4689-352C-4E49-B0FA-A3AE4E3C4B94}"/>
              </a:ext>
            </a:extLst>
          </p:cNvPr>
          <p:cNvSpPr txBox="1"/>
          <p:nvPr/>
        </p:nvSpPr>
        <p:spPr>
          <a:xfrm>
            <a:off x="2240974" y="5786819"/>
            <a:ext cx="2906242" cy="369332"/>
          </a:xfrm>
          <a:prstGeom prst="rect">
            <a:avLst/>
          </a:prstGeom>
          <a:noFill/>
        </p:spPr>
        <p:txBody>
          <a:bodyPr wrap="square" rtlCol="0">
            <a:spAutoFit/>
          </a:bodyPr>
          <a:lstStyle/>
          <a:p>
            <a:r>
              <a:rPr lang="en-US" b="1" dirty="0"/>
              <a:t>Campus 1</a:t>
            </a:r>
          </a:p>
        </p:txBody>
      </p:sp>
      <p:cxnSp>
        <p:nvCxnSpPr>
          <p:cNvPr id="39" name="Straight Connector 38">
            <a:extLst>
              <a:ext uri="{FF2B5EF4-FFF2-40B4-BE49-F238E27FC236}">
                <a16:creationId xmlns:a16="http://schemas.microsoft.com/office/drawing/2014/main" id="{DACABCB8-A8C7-914F-813C-A6C10E182AE0}"/>
              </a:ext>
            </a:extLst>
          </p:cNvPr>
          <p:cNvCxnSpPr>
            <a:cxnSpLocks/>
          </p:cNvCxnSpPr>
          <p:nvPr/>
        </p:nvCxnSpPr>
        <p:spPr>
          <a:xfrm>
            <a:off x="2206850" y="4629352"/>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39BDDEA-4AD0-9E49-8BAD-FB5987F5B396}"/>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119863" y="4428280"/>
            <a:ext cx="166499" cy="159598"/>
          </a:xfrm>
          <a:prstGeom prst="rect">
            <a:avLst/>
          </a:prstGeom>
          <a:noFill/>
        </p:spPr>
      </p:pic>
      <p:grpSp>
        <p:nvGrpSpPr>
          <p:cNvPr id="41" name="Group 40">
            <a:extLst>
              <a:ext uri="{FF2B5EF4-FFF2-40B4-BE49-F238E27FC236}">
                <a16:creationId xmlns:a16="http://schemas.microsoft.com/office/drawing/2014/main" id="{2F8F5E31-5240-FB4A-ACAD-3A2118E6E5BA}"/>
              </a:ext>
            </a:extLst>
          </p:cNvPr>
          <p:cNvGrpSpPr/>
          <p:nvPr/>
        </p:nvGrpSpPr>
        <p:grpSpPr>
          <a:xfrm>
            <a:off x="6333063" y="2912272"/>
            <a:ext cx="4227361" cy="2674217"/>
            <a:chOff x="511288" y="1855519"/>
            <a:chExt cx="5620969" cy="3555810"/>
          </a:xfrm>
        </p:grpSpPr>
        <p:grpSp>
          <p:nvGrpSpPr>
            <p:cNvPr id="42" name="Group 41">
              <a:extLst>
                <a:ext uri="{FF2B5EF4-FFF2-40B4-BE49-F238E27FC236}">
                  <a16:creationId xmlns:a16="http://schemas.microsoft.com/office/drawing/2014/main" id="{F7CA617F-9F26-1A41-AC67-346F0CC8E858}"/>
                </a:ext>
              </a:extLst>
            </p:cNvPr>
            <p:cNvGrpSpPr/>
            <p:nvPr/>
          </p:nvGrpSpPr>
          <p:grpSpPr>
            <a:xfrm>
              <a:off x="511288" y="1855519"/>
              <a:ext cx="5620969" cy="3555810"/>
              <a:chOff x="2975887" y="881775"/>
              <a:chExt cx="5620969" cy="3555810"/>
            </a:xfrm>
          </p:grpSpPr>
          <p:sp>
            <p:nvSpPr>
              <p:cNvPr id="46" name="Rectangle 45">
                <a:extLst>
                  <a:ext uri="{FF2B5EF4-FFF2-40B4-BE49-F238E27FC236}">
                    <a16:creationId xmlns:a16="http://schemas.microsoft.com/office/drawing/2014/main" id="{A367169A-045E-AA4B-9637-A2502A6E2E7C}"/>
                  </a:ext>
                </a:extLst>
              </p:cNvPr>
              <p:cNvSpPr/>
              <p:nvPr/>
            </p:nvSpPr>
            <p:spPr>
              <a:xfrm>
                <a:off x="2975887" y="881775"/>
                <a:ext cx="5620969" cy="355581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7" name="Group 46">
                <a:extLst>
                  <a:ext uri="{FF2B5EF4-FFF2-40B4-BE49-F238E27FC236}">
                    <a16:creationId xmlns:a16="http://schemas.microsoft.com/office/drawing/2014/main" id="{1341A88D-6D76-9648-9611-F46904FCF15C}"/>
                  </a:ext>
                </a:extLst>
              </p:cNvPr>
              <p:cNvGrpSpPr/>
              <p:nvPr/>
            </p:nvGrpSpPr>
            <p:grpSpPr>
              <a:xfrm>
                <a:off x="5378542" y="1393101"/>
                <a:ext cx="1078992" cy="1552521"/>
                <a:chOff x="3744545" y="3028526"/>
                <a:chExt cx="1078992" cy="1552521"/>
              </a:xfrm>
            </p:grpSpPr>
            <p:grpSp>
              <p:nvGrpSpPr>
                <p:cNvPr id="48" name="Group 47">
                  <a:extLst>
                    <a:ext uri="{FF2B5EF4-FFF2-40B4-BE49-F238E27FC236}">
                      <a16:creationId xmlns:a16="http://schemas.microsoft.com/office/drawing/2014/main" id="{63210C52-9F5F-D540-B50A-608F7DF2A3D7}"/>
                    </a:ext>
                  </a:extLst>
                </p:cNvPr>
                <p:cNvGrpSpPr/>
                <p:nvPr/>
              </p:nvGrpSpPr>
              <p:grpSpPr>
                <a:xfrm>
                  <a:off x="3744545" y="3028526"/>
                  <a:ext cx="1078992" cy="1552521"/>
                  <a:chOff x="4917585" y="2977010"/>
                  <a:chExt cx="1078992" cy="1552521"/>
                </a:xfrm>
              </p:grpSpPr>
              <p:sp>
                <p:nvSpPr>
                  <p:cNvPr id="50" name="Rectangle 49">
                    <a:extLst>
                      <a:ext uri="{FF2B5EF4-FFF2-40B4-BE49-F238E27FC236}">
                        <a16:creationId xmlns:a16="http://schemas.microsoft.com/office/drawing/2014/main" id="{410E60F8-1242-9949-9F02-F33240123FE9}"/>
                      </a:ext>
                    </a:extLst>
                  </p:cNvPr>
                  <p:cNvSpPr/>
                  <p:nvPr/>
                </p:nvSpPr>
                <p:spPr>
                  <a:xfrm>
                    <a:off x="4917585" y="297701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70EAB36A-153B-D643-8703-AC8A178DED52}"/>
                      </a:ext>
                    </a:extLst>
                  </p:cNvPr>
                  <p:cNvSpPr/>
                  <p:nvPr/>
                </p:nvSpPr>
                <p:spPr>
                  <a:xfrm>
                    <a:off x="4917585" y="4146682"/>
                    <a:ext cx="1078992" cy="382849"/>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id="{4F963A0A-7667-DE46-99B3-A349FE51927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921789" y="3405690"/>
                  <a:ext cx="713716" cy="684132"/>
                </a:xfrm>
                <a:prstGeom prst="rect">
                  <a:avLst/>
                </a:prstGeom>
                <a:noFill/>
              </p:spPr>
            </p:pic>
          </p:grpSp>
        </p:grpSp>
        <p:grpSp>
          <p:nvGrpSpPr>
            <p:cNvPr id="43" name="Group 42">
              <a:extLst>
                <a:ext uri="{FF2B5EF4-FFF2-40B4-BE49-F238E27FC236}">
                  <a16:creationId xmlns:a16="http://schemas.microsoft.com/office/drawing/2014/main" id="{27A470A3-84C0-A646-B52A-DC09B5EE2E2F}"/>
                </a:ext>
              </a:extLst>
            </p:cNvPr>
            <p:cNvGrpSpPr/>
            <p:nvPr/>
          </p:nvGrpSpPr>
          <p:grpSpPr>
            <a:xfrm>
              <a:off x="1787815" y="4117425"/>
              <a:ext cx="3348507" cy="311177"/>
              <a:chOff x="1787817" y="4065174"/>
              <a:chExt cx="3348507" cy="311177"/>
            </a:xfrm>
          </p:grpSpPr>
          <p:sp>
            <p:nvSpPr>
              <p:cNvPr id="44" name="Rectangle 43">
                <a:extLst>
                  <a:ext uri="{FF2B5EF4-FFF2-40B4-BE49-F238E27FC236}">
                    <a16:creationId xmlns:a16="http://schemas.microsoft.com/office/drawing/2014/main" id="{F09689DD-A5C5-F54F-9B55-A21617FA641B}"/>
                  </a:ext>
                </a:extLst>
              </p:cNvPr>
              <p:cNvSpPr/>
              <p:nvPr/>
            </p:nvSpPr>
            <p:spPr>
              <a:xfrm>
                <a:off x="1787817" y="4065174"/>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FA1B9121-1AED-4C40-8C0C-B51B0CE8AC1B}"/>
                  </a:ext>
                </a:extLst>
              </p:cNvPr>
              <p:cNvSpPr/>
              <p:nvPr/>
            </p:nvSpPr>
            <p:spPr>
              <a:xfrm flipV="1">
                <a:off x="1787817" y="4091578"/>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TextBox 51">
            <a:extLst>
              <a:ext uri="{FF2B5EF4-FFF2-40B4-BE49-F238E27FC236}">
                <a16:creationId xmlns:a16="http://schemas.microsoft.com/office/drawing/2014/main" id="{44E2641D-F215-D24E-866C-746B64D2DE46}"/>
              </a:ext>
            </a:extLst>
          </p:cNvPr>
          <p:cNvSpPr txBox="1"/>
          <p:nvPr/>
        </p:nvSpPr>
        <p:spPr>
          <a:xfrm>
            <a:off x="8020811" y="5735445"/>
            <a:ext cx="2906242" cy="369332"/>
          </a:xfrm>
          <a:prstGeom prst="rect">
            <a:avLst/>
          </a:prstGeom>
          <a:noFill/>
        </p:spPr>
        <p:txBody>
          <a:bodyPr wrap="square" rtlCol="0">
            <a:spAutoFit/>
          </a:bodyPr>
          <a:lstStyle/>
          <a:p>
            <a:r>
              <a:rPr lang="en-US" b="1" dirty="0"/>
              <a:t>Campus 2</a:t>
            </a:r>
          </a:p>
        </p:txBody>
      </p:sp>
      <p:cxnSp>
        <p:nvCxnSpPr>
          <p:cNvPr id="53" name="Straight Connector 52">
            <a:extLst>
              <a:ext uri="{FF2B5EF4-FFF2-40B4-BE49-F238E27FC236}">
                <a16:creationId xmlns:a16="http://schemas.microsoft.com/office/drawing/2014/main" id="{7C2C7AE2-5F34-E74D-844C-115102E9AB35}"/>
              </a:ext>
            </a:extLst>
          </p:cNvPr>
          <p:cNvCxnSpPr>
            <a:cxnSpLocks/>
          </p:cNvCxnSpPr>
          <p:nvPr/>
        </p:nvCxnSpPr>
        <p:spPr>
          <a:xfrm>
            <a:off x="7980793" y="4554614"/>
            <a:ext cx="0" cy="38128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10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1C2B0E07-5BF3-9843-9327-831341566101}"/>
              </a:ext>
            </a:extLst>
          </p:cNvPr>
          <p:cNvSpPr/>
          <p:nvPr/>
        </p:nvSpPr>
        <p:spPr>
          <a:xfrm>
            <a:off x="6034382" y="2393182"/>
            <a:ext cx="5038344" cy="357530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6" name="Rectangle 135">
            <a:extLst>
              <a:ext uri="{FF2B5EF4-FFF2-40B4-BE49-F238E27FC236}">
                <a16:creationId xmlns:a16="http://schemas.microsoft.com/office/drawing/2014/main" id="{77C2D825-E144-C44A-B8BA-7FC2B4A949D6}"/>
              </a:ext>
            </a:extLst>
          </p:cNvPr>
          <p:cNvSpPr/>
          <p:nvPr/>
        </p:nvSpPr>
        <p:spPr>
          <a:xfrm>
            <a:off x="983085" y="2413947"/>
            <a:ext cx="5041965" cy="3578369"/>
          </a:xfrm>
          <a:prstGeom prst="rect">
            <a:avLst/>
          </a:prstGeom>
          <a:blipFill dpi="0" rotWithShape="1">
            <a:blip r:embed="rId4">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E25BFCE9-4648-5247-AFE2-E842BC6A5EB8}"/>
              </a:ext>
            </a:extLst>
          </p:cNvPr>
          <p:cNvGrpSpPr/>
          <p:nvPr/>
        </p:nvGrpSpPr>
        <p:grpSpPr>
          <a:xfrm>
            <a:off x="533296" y="3740747"/>
            <a:ext cx="278303" cy="2227739"/>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5"/>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5"/>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a:cxnSpLocks/>
          </p:cNvCxnSpPr>
          <p:nvPr/>
        </p:nvCxnSpPr>
        <p:spPr>
          <a:xfrm>
            <a:off x="985856" y="1708879"/>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641131" y="1196293"/>
            <a:ext cx="984530" cy="369332"/>
          </a:xfrm>
          <a:prstGeom prst="rect">
            <a:avLst/>
          </a:prstGeom>
          <a:noFill/>
        </p:spPr>
        <p:txBody>
          <a:bodyPr wrap="square" rtlCol="0">
            <a:spAutoFit/>
          </a:bodyPr>
          <a:lstStyle/>
          <a:p>
            <a:r>
              <a:rPr lang="en-US" b="1" dirty="0"/>
              <a:t>Block1</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419711" y="2413947"/>
            <a:ext cx="560561" cy="782480"/>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4" y="1616756"/>
              <a:ext cx="765229" cy="346835"/>
            </a:xfrm>
            <a:prstGeom prst="rect">
              <a:avLst/>
            </a:prstGeom>
            <a:noFill/>
          </p:spPr>
          <p:txBody>
            <a:bodyPr wrap="square" rtlCol="0">
              <a:spAutoFit/>
            </a:bodyPr>
            <a:lstStyle/>
            <a:p>
              <a:r>
                <a:rPr lang="en-US" sz="1000"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a:cxnSpLocks/>
          </p:cNvCxnSpPr>
          <p:nvPr/>
        </p:nvCxnSpPr>
        <p:spPr>
          <a:xfrm>
            <a:off x="985856" y="2775681"/>
            <a:ext cx="10058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a:cxnSpLocks/>
          </p:cNvCxnSpPr>
          <p:nvPr/>
        </p:nvCxnSpPr>
        <p:spPr>
          <a:xfrm>
            <a:off x="1003660" y="386840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1003660" y="582664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B9ED655-F906-3845-AAEE-BEFB83D7B292}"/>
              </a:ext>
            </a:extLst>
          </p:cNvPr>
          <p:cNvSpPr txBox="1"/>
          <p:nvPr/>
        </p:nvSpPr>
        <p:spPr>
          <a:xfrm>
            <a:off x="462917" y="4303756"/>
            <a:ext cx="595045" cy="415137"/>
          </a:xfrm>
          <a:prstGeom prst="rect">
            <a:avLst/>
          </a:prstGeom>
          <a:noFill/>
        </p:spPr>
        <p:txBody>
          <a:bodyPr wrap="square" rtlCol="0">
            <a:spAutoFit/>
          </a:bodyPr>
          <a:lstStyle/>
          <a:p>
            <a:r>
              <a:rPr lang="en-US" sz="3200" dirty="0"/>
              <a:t>...</a:t>
            </a:r>
          </a:p>
        </p:txBody>
      </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5"/>
          <a:stretch>
            <a:fillRect/>
          </a:stretch>
        </p:blipFill>
        <p:spPr>
          <a:xfrm>
            <a:off x="530523" y="5094882"/>
            <a:ext cx="268094" cy="263365"/>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959916" y="5254967"/>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FCC00D1-783A-B148-B00D-46B4884F40A5}"/>
              </a:ext>
            </a:extLst>
          </p:cNvPr>
          <p:cNvCxnSpPr>
            <a:cxnSpLocks/>
          </p:cNvCxnSpPr>
          <p:nvPr/>
        </p:nvCxnSpPr>
        <p:spPr>
          <a:xfrm>
            <a:off x="6025050" y="1684958"/>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7851D3D9-BBF5-3046-8CFD-CEDB9DF42500}"/>
              </a:ext>
            </a:extLst>
          </p:cNvPr>
          <p:cNvSpPr txBox="1"/>
          <p:nvPr/>
        </p:nvSpPr>
        <p:spPr>
          <a:xfrm>
            <a:off x="6132391" y="1139302"/>
            <a:ext cx="984530" cy="369332"/>
          </a:xfrm>
          <a:prstGeom prst="rect">
            <a:avLst/>
          </a:prstGeom>
          <a:noFill/>
        </p:spPr>
        <p:txBody>
          <a:bodyPr wrap="square" rtlCol="0">
            <a:spAutoFit/>
          </a:bodyPr>
          <a:lstStyle/>
          <a:p>
            <a:r>
              <a:rPr lang="en-US" b="1" dirty="0"/>
              <a:t>Block2</a:t>
            </a:r>
          </a:p>
        </p:txBody>
      </p:sp>
    </p:spTree>
    <p:extLst>
      <p:ext uri="{BB962C8B-B14F-4D97-AF65-F5344CB8AC3E}">
        <p14:creationId xmlns:p14="http://schemas.microsoft.com/office/powerpoint/2010/main" val="393177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03602" y="1251043"/>
            <a:ext cx="10105293" cy="4154984"/>
          </a:xfrm>
          <a:prstGeom prst="rect">
            <a:avLst/>
          </a:prstGeom>
          <a:noFill/>
        </p:spPr>
        <p:txBody>
          <a:bodyPr wrap="square" rtlCol="0">
            <a:spAutoFit/>
          </a:bodyPr>
          <a:lstStyle/>
          <a:p>
            <a:pPr algn="just"/>
            <a:r>
              <a:rPr lang="en-US" sz="2400" dirty="0"/>
              <a:t>You will be matched with another six players to play the “Recycle Man” experiment. This is how it works: </a:t>
            </a:r>
          </a:p>
          <a:p>
            <a:pPr algn="just"/>
            <a:endParaRPr lang="en-US" sz="2400" dirty="0"/>
          </a:p>
          <a:p>
            <a:pPr algn="just"/>
            <a:r>
              <a:rPr lang="en-US" sz="2400" dirty="0"/>
              <a:t>We recruited six participants previously. Each of them completed the “Recycle Man” experiment in a </a:t>
            </a:r>
            <a:r>
              <a:rPr lang="en-US" sz="2400" dirty="0">
                <a:solidFill>
                  <a:srgbClr val="FF0000"/>
                </a:solidFill>
              </a:rPr>
              <a:t>single-player mode</a:t>
            </a:r>
            <a:r>
              <a:rPr lang="en-US" sz="2400" dirty="0"/>
              <a:t>. </a:t>
            </a:r>
          </a:p>
          <a:p>
            <a:pPr algn="just"/>
            <a:endParaRPr lang="en-US" sz="2400" dirty="0"/>
          </a:p>
          <a:p>
            <a:pPr algn="just"/>
            <a:r>
              <a:rPr lang="en-US" sz="2400" dirty="0"/>
              <a:t>During the experiment, the computer will reveal the performance of these six previous players </a:t>
            </a:r>
            <a:r>
              <a:rPr lang="en-US" sz="2400" dirty="0">
                <a:solidFill>
                  <a:srgbClr val="FF0000"/>
                </a:solidFill>
              </a:rPr>
              <a:t>in real time</a:t>
            </a:r>
            <a:r>
              <a:rPr lang="en-US" sz="2400" dirty="0"/>
              <a:t>. </a:t>
            </a:r>
          </a:p>
          <a:p>
            <a:pPr algn="just"/>
            <a:endParaRPr lang="en-US" sz="2400" dirty="0"/>
          </a:p>
          <a:p>
            <a:pPr algn="just"/>
            <a:r>
              <a:rPr lang="en-US" sz="2400" dirty="0"/>
              <a:t>We aim to give you a “multi-player” game experience. It’s as if you are doing the experiment with six others, starting at the same time. </a:t>
            </a:r>
          </a:p>
        </p:txBody>
      </p:sp>
      <p:sp>
        <p:nvSpPr>
          <p:cNvPr id="2" name="TextBox 1">
            <a:extLst>
              <a:ext uri="{FF2B5EF4-FFF2-40B4-BE49-F238E27FC236}">
                <a16:creationId xmlns:a16="http://schemas.microsoft.com/office/drawing/2014/main" id="{8B53FC35-F18C-5A4F-8B18-BF00907826C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558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85FD2649-9B1F-5740-9754-6022B9427A9A}"/>
              </a:ext>
            </a:extLst>
          </p:cNvPr>
          <p:cNvGrpSpPr/>
          <p:nvPr/>
        </p:nvGrpSpPr>
        <p:grpSpPr>
          <a:xfrm>
            <a:off x="272263" y="1559966"/>
            <a:ext cx="8446179" cy="4722090"/>
            <a:chOff x="360186" y="562832"/>
            <a:chExt cx="8446179" cy="4722090"/>
          </a:xfrm>
        </p:grpSpPr>
        <p:cxnSp>
          <p:nvCxnSpPr>
            <p:cNvPr id="12" name="Straight Arrow Connector 11">
              <a:extLst>
                <a:ext uri="{FF2B5EF4-FFF2-40B4-BE49-F238E27FC236}">
                  <a16:creationId xmlns:a16="http://schemas.microsoft.com/office/drawing/2014/main" id="{C6D64D01-83FE-F745-83A8-8AD2DB9FFE56}"/>
                </a:ext>
              </a:extLst>
            </p:cNvPr>
            <p:cNvCxnSpPr/>
            <p:nvPr/>
          </p:nvCxnSpPr>
          <p:spPr>
            <a:xfrm>
              <a:off x="1177871" y="588936"/>
              <a:ext cx="0" cy="4695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054277E-4727-E843-B463-DE5073F893EC}"/>
                </a:ext>
              </a:extLst>
            </p:cNvPr>
            <p:cNvSpPr txBox="1"/>
            <p:nvPr/>
          </p:nvSpPr>
          <p:spPr>
            <a:xfrm>
              <a:off x="360186" y="2706096"/>
              <a:ext cx="1635369" cy="461665"/>
            </a:xfrm>
            <a:prstGeom prst="rect">
              <a:avLst/>
            </a:prstGeom>
            <a:noFill/>
          </p:spPr>
          <p:txBody>
            <a:bodyPr wrap="square" rtlCol="0">
              <a:spAutoFit/>
            </a:bodyPr>
            <a:lstStyle/>
            <a:p>
              <a:r>
                <a:rPr lang="en-US" sz="2400" dirty="0"/>
                <a:t>Time  </a:t>
              </a:r>
            </a:p>
          </p:txBody>
        </p:sp>
        <p:cxnSp>
          <p:nvCxnSpPr>
            <p:cNvPr id="15" name="Straight Connector 14">
              <a:extLst>
                <a:ext uri="{FF2B5EF4-FFF2-40B4-BE49-F238E27FC236}">
                  <a16:creationId xmlns:a16="http://schemas.microsoft.com/office/drawing/2014/main" id="{E37C0ACB-F739-8343-87D5-7826867D22AD}"/>
                </a:ext>
              </a:extLst>
            </p:cNvPr>
            <p:cNvCxnSpPr/>
            <p:nvPr/>
          </p:nvCxnSpPr>
          <p:spPr>
            <a:xfrm>
              <a:off x="1354014" y="2936928"/>
              <a:ext cx="553915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A0A27F2-58CE-BE47-B849-A46F209C16DF}"/>
                </a:ext>
              </a:extLst>
            </p:cNvPr>
            <p:cNvGrpSpPr/>
            <p:nvPr/>
          </p:nvGrpSpPr>
          <p:grpSpPr>
            <a:xfrm>
              <a:off x="1660470" y="695016"/>
              <a:ext cx="1336431" cy="2011080"/>
              <a:chOff x="1660470" y="695016"/>
              <a:chExt cx="1336431" cy="2011080"/>
            </a:xfrm>
          </p:grpSpPr>
          <p:pic>
            <p:nvPicPr>
              <p:cNvPr id="16" name="Picture 15">
                <a:extLst>
                  <a:ext uri="{FF2B5EF4-FFF2-40B4-BE49-F238E27FC236}">
                    <a16:creationId xmlns:a16="http://schemas.microsoft.com/office/drawing/2014/main" id="{1164240B-41F0-744F-AF93-9775ABCF839D}"/>
                  </a:ext>
                </a:extLst>
              </p:cNvPr>
              <p:cNvPicPr>
                <a:picLocks noChangeAspect="1"/>
              </p:cNvPicPr>
              <p:nvPr/>
            </p:nvPicPr>
            <p:blipFill>
              <a:blip r:embed="rId3"/>
              <a:stretch>
                <a:fillRect/>
              </a:stretch>
            </p:blipFill>
            <p:spPr>
              <a:xfrm>
                <a:off x="1678055" y="695016"/>
                <a:ext cx="377646" cy="377646"/>
              </a:xfrm>
              <a:prstGeom prst="rect">
                <a:avLst/>
              </a:prstGeom>
              <a:solidFill>
                <a:srgbClr val="FF0000"/>
              </a:solidFill>
            </p:spPr>
          </p:pic>
          <p:pic>
            <p:nvPicPr>
              <p:cNvPr id="17" name="Picture 16">
                <a:extLst>
                  <a:ext uri="{FF2B5EF4-FFF2-40B4-BE49-F238E27FC236}">
                    <a16:creationId xmlns:a16="http://schemas.microsoft.com/office/drawing/2014/main" id="{88C9BF64-CC74-F24A-A0BA-8C73251CD72B}"/>
                  </a:ext>
                </a:extLst>
              </p:cNvPr>
              <p:cNvPicPr>
                <a:picLocks noChangeAspect="1"/>
              </p:cNvPicPr>
              <p:nvPr/>
            </p:nvPicPr>
            <p:blipFill>
              <a:blip r:embed="rId3"/>
              <a:stretch>
                <a:fillRect/>
              </a:stretch>
            </p:blipFill>
            <p:spPr>
              <a:xfrm>
                <a:off x="1693941" y="1242664"/>
                <a:ext cx="377646" cy="377646"/>
              </a:xfrm>
              <a:prstGeom prst="rect">
                <a:avLst/>
              </a:prstGeom>
              <a:solidFill>
                <a:srgbClr val="FF0000"/>
              </a:solidFill>
            </p:spPr>
          </p:pic>
          <p:pic>
            <p:nvPicPr>
              <p:cNvPr id="18" name="Picture 17">
                <a:extLst>
                  <a:ext uri="{FF2B5EF4-FFF2-40B4-BE49-F238E27FC236}">
                    <a16:creationId xmlns:a16="http://schemas.microsoft.com/office/drawing/2014/main" id="{74678D44-74D1-CF48-94D7-653A30DBED7F}"/>
                  </a:ext>
                </a:extLst>
              </p:cNvPr>
              <p:cNvPicPr>
                <a:picLocks noChangeAspect="1"/>
              </p:cNvPicPr>
              <p:nvPr/>
            </p:nvPicPr>
            <p:blipFill>
              <a:blip r:embed="rId3"/>
              <a:stretch>
                <a:fillRect/>
              </a:stretch>
            </p:blipFill>
            <p:spPr>
              <a:xfrm>
                <a:off x="1693941" y="2328450"/>
                <a:ext cx="377646" cy="377646"/>
              </a:xfrm>
              <a:prstGeom prst="rect">
                <a:avLst/>
              </a:prstGeom>
              <a:solidFill>
                <a:srgbClr val="FF0000"/>
              </a:solidFill>
            </p:spPr>
          </p:pic>
          <p:sp>
            <p:nvSpPr>
              <p:cNvPr id="21" name="TextBox 20">
                <a:extLst>
                  <a:ext uri="{FF2B5EF4-FFF2-40B4-BE49-F238E27FC236}">
                    <a16:creationId xmlns:a16="http://schemas.microsoft.com/office/drawing/2014/main" id="{8123B4E5-1812-3B46-B228-2D4F281F2648}"/>
                  </a:ext>
                </a:extLst>
              </p:cNvPr>
              <p:cNvSpPr txBox="1"/>
              <p:nvPr/>
            </p:nvSpPr>
            <p:spPr>
              <a:xfrm>
                <a:off x="1660470" y="1596991"/>
                <a:ext cx="1336431" cy="584775"/>
              </a:xfrm>
              <a:prstGeom prst="rect">
                <a:avLst/>
              </a:prstGeom>
              <a:noFill/>
            </p:spPr>
            <p:txBody>
              <a:bodyPr wrap="square" rtlCol="0">
                <a:spAutoFit/>
              </a:bodyPr>
              <a:lstStyle/>
              <a:p>
                <a:r>
                  <a:rPr lang="en-US" sz="3200" dirty="0"/>
                  <a:t>…</a:t>
                </a:r>
              </a:p>
            </p:txBody>
          </p:sp>
        </p:grpSp>
        <p:grpSp>
          <p:nvGrpSpPr>
            <p:cNvPr id="27" name="Group 26">
              <a:extLst>
                <a:ext uri="{FF2B5EF4-FFF2-40B4-BE49-F238E27FC236}">
                  <a16:creationId xmlns:a16="http://schemas.microsoft.com/office/drawing/2014/main" id="{DDAB0DC4-27C0-B44E-8255-0A71F0A627B0}"/>
                </a:ext>
              </a:extLst>
            </p:cNvPr>
            <p:cNvGrpSpPr/>
            <p:nvPr/>
          </p:nvGrpSpPr>
          <p:grpSpPr>
            <a:xfrm>
              <a:off x="3947745" y="562832"/>
              <a:ext cx="3160594" cy="1874802"/>
              <a:chOff x="3947745" y="562832"/>
              <a:chExt cx="3160594" cy="1874802"/>
            </a:xfrm>
          </p:grpSpPr>
          <p:grpSp>
            <p:nvGrpSpPr>
              <p:cNvPr id="25" name="Group 24">
                <a:extLst>
                  <a:ext uri="{FF2B5EF4-FFF2-40B4-BE49-F238E27FC236}">
                    <a16:creationId xmlns:a16="http://schemas.microsoft.com/office/drawing/2014/main" id="{31409E78-19D3-BE49-B919-110E44344DCB}"/>
                  </a:ext>
                </a:extLst>
              </p:cNvPr>
              <p:cNvGrpSpPr/>
              <p:nvPr/>
            </p:nvGrpSpPr>
            <p:grpSpPr>
              <a:xfrm>
                <a:off x="3947745" y="1072662"/>
                <a:ext cx="2156995" cy="1364972"/>
                <a:chOff x="4123591" y="1072662"/>
                <a:chExt cx="2156995" cy="1364972"/>
              </a:xfrm>
            </p:grpSpPr>
            <p:sp>
              <p:nvSpPr>
                <p:cNvPr id="23" name="Rectangle 22">
                  <a:extLst>
                    <a:ext uri="{FF2B5EF4-FFF2-40B4-BE49-F238E27FC236}">
                      <a16:creationId xmlns:a16="http://schemas.microsoft.com/office/drawing/2014/main" id="{58CD6A05-2B14-F747-8426-F7B1DC7C63A5}"/>
                    </a:ext>
                  </a:extLst>
                </p:cNvPr>
                <p:cNvSpPr/>
                <p:nvPr/>
              </p:nvSpPr>
              <p:spPr>
                <a:xfrm>
                  <a:off x="4123591"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4" name="Picture 23">
                  <a:extLst>
                    <a:ext uri="{FF2B5EF4-FFF2-40B4-BE49-F238E27FC236}">
                      <a16:creationId xmlns:a16="http://schemas.microsoft.com/office/drawing/2014/main" id="{2845F484-DBF2-F945-B44C-09BF04AE376F}"/>
                    </a:ext>
                  </a:extLst>
                </p:cNvPr>
                <p:cNvPicPr>
                  <a:picLocks noChangeAspect="1"/>
                </p:cNvPicPr>
                <p:nvPr/>
              </p:nvPicPr>
              <p:blipFill>
                <a:blip r:embed="rId3"/>
                <a:stretch>
                  <a:fillRect/>
                </a:stretch>
              </p:blipFill>
              <p:spPr>
                <a:xfrm>
                  <a:off x="5008215" y="1596991"/>
                  <a:ext cx="377646" cy="377646"/>
                </a:xfrm>
                <a:prstGeom prst="rect">
                  <a:avLst/>
                </a:prstGeom>
                <a:solidFill>
                  <a:srgbClr val="FF0000"/>
                </a:solidFill>
              </p:spPr>
            </p:pic>
          </p:grpSp>
          <p:sp>
            <p:nvSpPr>
              <p:cNvPr id="26" name="TextBox 25">
                <a:extLst>
                  <a:ext uri="{FF2B5EF4-FFF2-40B4-BE49-F238E27FC236}">
                    <a16:creationId xmlns:a16="http://schemas.microsoft.com/office/drawing/2014/main" id="{F10DC6AA-DDDA-5742-986F-FAE842C01992}"/>
                  </a:ext>
                </a:extLst>
              </p:cNvPr>
              <p:cNvSpPr txBox="1"/>
              <p:nvPr/>
            </p:nvSpPr>
            <p:spPr>
              <a:xfrm>
                <a:off x="4176346" y="562832"/>
                <a:ext cx="2931993" cy="461665"/>
              </a:xfrm>
              <a:prstGeom prst="rect">
                <a:avLst/>
              </a:prstGeom>
              <a:noFill/>
            </p:spPr>
            <p:txBody>
              <a:bodyPr wrap="square" rtlCol="0">
                <a:spAutoFit/>
              </a:bodyPr>
              <a:lstStyle/>
              <a:p>
                <a:r>
                  <a:rPr lang="en-US" sz="2400" dirty="0"/>
                  <a:t>Single-Player</a:t>
                </a:r>
              </a:p>
            </p:txBody>
          </p:sp>
        </p:grpSp>
        <p:grpSp>
          <p:nvGrpSpPr>
            <p:cNvPr id="38" name="Group 37">
              <a:extLst>
                <a:ext uri="{FF2B5EF4-FFF2-40B4-BE49-F238E27FC236}">
                  <a16:creationId xmlns:a16="http://schemas.microsoft.com/office/drawing/2014/main" id="{5535B200-A34A-9B47-8083-E0F8899D49EA}"/>
                </a:ext>
              </a:extLst>
            </p:cNvPr>
            <p:cNvGrpSpPr/>
            <p:nvPr/>
          </p:nvGrpSpPr>
          <p:grpSpPr>
            <a:xfrm>
              <a:off x="1595949" y="3629459"/>
              <a:ext cx="789624" cy="1102227"/>
              <a:chOff x="1595949" y="3629459"/>
              <a:chExt cx="789624" cy="1102227"/>
            </a:xfrm>
          </p:grpSpPr>
          <p:grpSp>
            <p:nvGrpSpPr>
              <p:cNvPr id="37" name="Group 36">
                <a:extLst>
                  <a:ext uri="{FF2B5EF4-FFF2-40B4-BE49-F238E27FC236}">
                    <a16:creationId xmlns:a16="http://schemas.microsoft.com/office/drawing/2014/main" id="{18C79DBA-8A08-8B4D-B888-C19BED4F98A3}"/>
                  </a:ext>
                </a:extLst>
              </p:cNvPr>
              <p:cNvGrpSpPr/>
              <p:nvPr/>
            </p:nvGrpSpPr>
            <p:grpSpPr>
              <a:xfrm>
                <a:off x="1595949" y="3629459"/>
                <a:ext cx="639854" cy="1102227"/>
                <a:chOff x="1647483" y="3790225"/>
                <a:chExt cx="470561" cy="810599"/>
              </a:xfrm>
            </p:grpSpPr>
            <p:sp>
              <p:nvSpPr>
                <p:cNvPr id="34" name="Oval 33">
                  <a:extLst>
                    <a:ext uri="{FF2B5EF4-FFF2-40B4-BE49-F238E27FC236}">
                      <a16:creationId xmlns:a16="http://schemas.microsoft.com/office/drawing/2014/main" id="{C137EA27-FC5F-854A-8CDE-8C8279006FC8}"/>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5" name="Chord 34">
                  <a:extLst>
                    <a:ext uri="{FF2B5EF4-FFF2-40B4-BE49-F238E27FC236}">
                      <a16:creationId xmlns:a16="http://schemas.microsoft.com/office/drawing/2014/main" id="{2CF91EF7-DA1F-4847-A4CD-E0BC8164A12C}"/>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D162ED67-53D2-E145-A76A-30E290252B0C}"/>
                  </a:ext>
                </a:extLst>
              </p:cNvPr>
              <p:cNvSpPr txBox="1"/>
              <p:nvPr/>
            </p:nvSpPr>
            <p:spPr>
              <a:xfrm>
                <a:off x="1620343" y="3689521"/>
                <a:ext cx="765230" cy="369332"/>
              </a:xfrm>
              <a:prstGeom prst="rect">
                <a:avLst/>
              </a:prstGeom>
              <a:noFill/>
            </p:spPr>
            <p:txBody>
              <a:bodyPr wrap="square" rtlCol="0">
                <a:spAutoFit/>
              </a:bodyPr>
              <a:lstStyle/>
              <a:p>
                <a:r>
                  <a:rPr lang="en-US" b="1" dirty="0">
                    <a:solidFill>
                      <a:schemeClr val="bg1"/>
                    </a:solidFill>
                  </a:rPr>
                  <a:t>YOU</a:t>
                </a:r>
              </a:p>
            </p:txBody>
          </p:sp>
        </p:grpSp>
        <p:grpSp>
          <p:nvGrpSpPr>
            <p:cNvPr id="54" name="Group 53">
              <a:extLst>
                <a:ext uri="{FF2B5EF4-FFF2-40B4-BE49-F238E27FC236}">
                  <a16:creationId xmlns:a16="http://schemas.microsoft.com/office/drawing/2014/main" id="{AE46AA02-D4A4-814D-9781-B216AD647177}"/>
                </a:ext>
              </a:extLst>
            </p:cNvPr>
            <p:cNvGrpSpPr/>
            <p:nvPr/>
          </p:nvGrpSpPr>
          <p:grpSpPr>
            <a:xfrm>
              <a:off x="3965330" y="3190520"/>
              <a:ext cx="3160594" cy="1874802"/>
              <a:chOff x="3947745" y="3419123"/>
              <a:chExt cx="3160594" cy="1874802"/>
            </a:xfrm>
          </p:grpSpPr>
          <p:grpSp>
            <p:nvGrpSpPr>
              <p:cNvPr id="28" name="Group 27">
                <a:extLst>
                  <a:ext uri="{FF2B5EF4-FFF2-40B4-BE49-F238E27FC236}">
                    <a16:creationId xmlns:a16="http://schemas.microsoft.com/office/drawing/2014/main" id="{7ABE351E-4DAC-434E-AA66-45C37D852D8F}"/>
                  </a:ext>
                </a:extLst>
              </p:cNvPr>
              <p:cNvGrpSpPr/>
              <p:nvPr/>
            </p:nvGrpSpPr>
            <p:grpSpPr>
              <a:xfrm>
                <a:off x="3947745" y="3419123"/>
                <a:ext cx="3160594" cy="1874802"/>
                <a:chOff x="3947745" y="562832"/>
                <a:chExt cx="3160594" cy="1874802"/>
              </a:xfrm>
            </p:grpSpPr>
            <p:sp>
              <p:nvSpPr>
                <p:cNvPr id="31" name="Rectangle 30">
                  <a:extLst>
                    <a:ext uri="{FF2B5EF4-FFF2-40B4-BE49-F238E27FC236}">
                      <a16:creationId xmlns:a16="http://schemas.microsoft.com/office/drawing/2014/main" id="{CE73E892-F483-F440-AA86-D51F9EEA1FFD}"/>
                    </a:ext>
                  </a:extLst>
                </p:cNvPr>
                <p:cNvSpPr/>
                <p:nvPr/>
              </p:nvSpPr>
              <p:spPr>
                <a:xfrm>
                  <a:off x="3947745"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a:extLst>
                    <a:ext uri="{FF2B5EF4-FFF2-40B4-BE49-F238E27FC236}">
                      <a16:creationId xmlns:a16="http://schemas.microsoft.com/office/drawing/2014/main" id="{F3DF19D5-1D77-2E4B-8620-153BBE46C878}"/>
                    </a:ext>
                  </a:extLst>
                </p:cNvPr>
                <p:cNvSpPr txBox="1"/>
                <p:nvPr/>
              </p:nvSpPr>
              <p:spPr>
                <a:xfrm>
                  <a:off x="4176346" y="562832"/>
                  <a:ext cx="2931993" cy="461665"/>
                </a:xfrm>
                <a:prstGeom prst="rect">
                  <a:avLst/>
                </a:prstGeom>
                <a:noFill/>
              </p:spPr>
              <p:txBody>
                <a:bodyPr wrap="square" rtlCol="0">
                  <a:spAutoFit/>
                </a:bodyPr>
                <a:lstStyle/>
                <a:p>
                  <a:r>
                    <a:rPr lang="en-US" sz="2400" dirty="0"/>
                    <a:t>Multi-Player</a:t>
                  </a:r>
                </a:p>
              </p:txBody>
            </p:sp>
          </p:grpSp>
          <p:grpSp>
            <p:nvGrpSpPr>
              <p:cNvPr id="39" name="Group 38">
                <a:extLst>
                  <a:ext uri="{FF2B5EF4-FFF2-40B4-BE49-F238E27FC236}">
                    <a16:creationId xmlns:a16="http://schemas.microsoft.com/office/drawing/2014/main" id="{C4703F81-03DE-0C4C-91CE-72C42568AC77}"/>
                  </a:ext>
                </a:extLst>
              </p:cNvPr>
              <p:cNvGrpSpPr/>
              <p:nvPr/>
            </p:nvGrpSpPr>
            <p:grpSpPr>
              <a:xfrm>
                <a:off x="5138195" y="4305359"/>
                <a:ext cx="814682" cy="567453"/>
                <a:chOff x="1373243" y="4736275"/>
                <a:chExt cx="2165249" cy="1508167"/>
              </a:xfrm>
            </p:grpSpPr>
            <p:grpSp>
              <p:nvGrpSpPr>
                <p:cNvPr id="40" name="Group 39">
                  <a:extLst>
                    <a:ext uri="{FF2B5EF4-FFF2-40B4-BE49-F238E27FC236}">
                      <a16:creationId xmlns:a16="http://schemas.microsoft.com/office/drawing/2014/main" id="{E87D8E41-E858-5740-AB00-5776FB5BF9A0}"/>
                    </a:ext>
                  </a:extLst>
                </p:cNvPr>
                <p:cNvGrpSpPr/>
                <p:nvPr/>
              </p:nvGrpSpPr>
              <p:grpSpPr>
                <a:xfrm>
                  <a:off x="1373243" y="4736275"/>
                  <a:ext cx="2165249" cy="1508167"/>
                  <a:chOff x="4140548" y="2173184"/>
                  <a:chExt cx="2165249" cy="1508167"/>
                </a:xfrm>
                <a:solidFill>
                  <a:srgbClr val="FF0000"/>
                </a:solidFill>
              </p:grpSpPr>
              <p:sp>
                <p:nvSpPr>
                  <p:cNvPr id="46" name="Rectangle 45">
                    <a:extLst>
                      <a:ext uri="{FF2B5EF4-FFF2-40B4-BE49-F238E27FC236}">
                        <a16:creationId xmlns:a16="http://schemas.microsoft.com/office/drawing/2014/main" id="{EDA86CA9-66A3-D244-B0E7-6D12BD34D3AC}"/>
                      </a:ext>
                    </a:extLst>
                  </p:cNvPr>
                  <p:cNvSpPr/>
                  <p:nvPr/>
                </p:nvSpPr>
                <p:spPr>
                  <a:xfrm>
                    <a:off x="4140548" y="2173184"/>
                    <a:ext cx="2165249" cy="1508167"/>
                  </a:xfrm>
                  <a:prstGeom prst="rect">
                    <a:avLst/>
                  </a:prstGeom>
                  <a:grpFill/>
                  <a:ln w="50800" cmpd="sng">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pic>
                <p:nvPicPr>
                  <p:cNvPr id="47" name="Picture 46">
                    <a:extLst>
                      <a:ext uri="{FF2B5EF4-FFF2-40B4-BE49-F238E27FC236}">
                        <a16:creationId xmlns:a16="http://schemas.microsoft.com/office/drawing/2014/main" id="{81AC4CAC-B15F-FB4D-86A6-F72F02AEB638}"/>
                      </a:ext>
                    </a:extLst>
                  </p:cNvPr>
                  <p:cNvPicPr>
                    <a:picLocks noChangeAspect="1"/>
                  </p:cNvPicPr>
                  <p:nvPr/>
                </p:nvPicPr>
                <p:blipFill>
                  <a:blip r:embed="rId3"/>
                  <a:stretch>
                    <a:fillRect/>
                  </a:stretch>
                </p:blipFill>
                <p:spPr>
                  <a:xfrm>
                    <a:off x="4243789" y="2939570"/>
                    <a:ext cx="635000" cy="635000"/>
                  </a:xfrm>
                  <a:prstGeom prst="rect">
                    <a:avLst/>
                  </a:prstGeom>
                  <a:grpFill/>
                </p:spPr>
              </p:pic>
            </p:grpSp>
            <p:pic>
              <p:nvPicPr>
                <p:cNvPr id="41" name="Picture 40">
                  <a:extLst>
                    <a:ext uri="{FF2B5EF4-FFF2-40B4-BE49-F238E27FC236}">
                      <a16:creationId xmlns:a16="http://schemas.microsoft.com/office/drawing/2014/main" id="{AA7D23B5-103B-674D-A208-83DFD28F4CCA}"/>
                    </a:ext>
                  </a:extLst>
                </p:cNvPr>
                <p:cNvPicPr>
                  <a:picLocks noChangeAspect="1"/>
                </p:cNvPicPr>
                <p:nvPr/>
              </p:nvPicPr>
              <p:blipFill>
                <a:blip r:embed="rId3"/>
                <a:stretch>
                  <a:fillRect/>
                </a:stretch>
              </p:blipFill>
              <p:spPr>
                <a:xfrm>
                  <a:off x="1475369" y="4801968"/>
                  <a:ext cx="635000" cy="635000"/>
                </a:xfrm>
                <a:prstGeom prst="rect">
                  <a:avLst/>
                </a:prstGeom>
                <a:solidFill>
                  <a:srgbClr val="FF0000"/>
                </a:solidFill>
              </p:spPr>
            </p:pic>
            <p:pic>
              <p:nvPicPr>
                <p:cNvPr id="42" name="Picture 41">
                  <a:extLst>
                    <a:ext uri="{FF2B5EF4-FFF2-40B4-BE49-F238E27FC236}">
                      <a16:creationId xmlns:a16="http://schemas.microsoft.com/office/drawing/2014/main" id="{D9099CF7-ADAF-594A-B3B5-31D47013F962}"/>
                    </a:ext>
                  </a:extLst>
                </p:cNvPr>
                <p:cNvPicPr>
                  <a:picLocks noChangeAspect="1"/>
                </p:cNvPicPr>
                <p:nvPr/>
              </p:nvPicPr>
              <p:blipFill>
                <a:blip r:embed="rId3"/>
                <a:stretch>
                  <a:fillRect/>
                </a:stretch>
              </p:blipFill>
              <p:spPr>
                <a:xfrm>
                  <a:off x="2189430" y="4804311"/>
                  <a:ext cx="635000" cy="635000"/>
                </a:xfrm>
                <a:prstGeom prst="rect">
                  <a:avLst/>
                </a:prstGeom>
                <a:solidFill>
                  <a:srgbClr val="FF0000"/>
                </a:solidFill>
              </p:spPr>
            </p:pic>
            <p:pic>
              <p:nvPicPr>
                <p:cNvPr id="43" name="Picture 42">
                  <a:extLst>
                    <a:ext uri="{FF2B5EF4-FFF2-40B4-BE49-F238E27FC236}">
                      <a16:creationId xmlns:a16="http://schemas.microsoft.com/office/drawing/2014/main" id="{B15212FF-D20F-3B49-97F7-486B5459611D}"/>
                    </a:ext>
                  </a:extLst>
                </p:cNvPr>
                <p:cNvPicPr>
                  <a:picLocks noChangeAspect="1"/>
                </p:cNvPicPr>
                <p:nvPr/>
              </p:nvPicPr>
              <p:blipFill>
                <a:blip r:embed="rId3"/>
                <a:stretch>
                  <a:fillRect/>
                </a:stretch>
              </p:blipFill>
              <p:spPr>
                <a:xfrm>
                  <a:off x="2189430" y="5490358"/>
                  <a:ext cx="635000" cy="635000"/>
                </a:xfrm>
                <a:prstGeom prst="rect">
                  <a:avLst/>
                </a:prstGeom>
                <a:solidFill>
                  <a:srgbClr val="FF0000"/>
                </a:solidFill>
              </p:spPr>
            </p:pic>
            <p:pic>
              <p:nvPicPr>
                <p:cNvPr id="44" name="Picture 43">
                  <a:extLst>
                    <a:ext uri="{FF2B5EF4-FFF2-40B4-BE49-F238E27FC236}">
                      <a16:creationId xmlns:a16="http://schemas.microsoft.com/office/drawing/2014/main" id="{0923F528-F6DC-FD44-B5B2-6ED6370CB4B7}"/>
                    </a:ext>
                  </a:extLst>
                </p:cNvPr>
                <p:cNvPicPr>
                  <a:picLocks noChangeAspect="1"/>
                </p:cNvPicPr>
                <p:nvPr/>
              </p:nvPicPr>
              <p:blipFill>
                <a:blip r:embed="rId3"/>
                <a:stretch>
                  <a:fillRect/>
                </a:stretch>
              </p:blipFill>
              <p:spPr>
                <a:xfrm>
                  <a:off x="2897628" y="4801968"/>
                  <a:ext cx="635000" cy="635000"/>
                </a:xfrm>
                <a:prstGeom prst="rect">
                  <a:avLst/>
                </a:prstGeom>
                <a:solidFill>
                  <a:srgbClr val="FF0000"/>
                </a:solidFill>
              </p:spPr>
            </p:pic>
            <p:pic>
              <p:nvPicPr>
                <p:cNvPr id="45" name="Picture 44">
                  <a:extLst>
                    <a:ext uri="{FF2B5EF4-FFF2-40B4-BE49-F238E27FC236}">
                      <a16:creationId xmlns:a16="http://schemas.microsoft.com/office/drawing/2014/main" id="{AA2896E9-430E-9D45-AC64-9A7D0AFBFAAA}"/>
                    </a:ext>
                  </a:extLst>
                </p:cNvPr>
                <p:cNvPicPr>
                  <a:picLocks noChangeAspect="1"/>
                </p:cNvPicPr>
                <p:nvPr/>
              </p:nvPicPr>
              <p:blipFill>
                <a:blip r:embed="rId3"/>
                <a:stretch>
                  <a:fillRect/>
                </a:stretch>
              </p:blipFill>
              <p:spPr>
                <a:xfrm>
                  <a:off x="2848269" y="5490358"/>
                  <a:ext cx="635000" cy="635000"/>
                </a:xfrm>
                <a:prstGeom prst="rect">
                  <a:avLst/>
                </a:prstGeom>
                <a:solidFill>
                  <a:srgbClr val="FF0000"/>
                </a:solidFill>
              </p:spPr>
            </p:pic>
          </p:grpSp>
          <p:grpSp>
            <p:nvGrpSpPr>
              <p:cNvPr id="49" name="Group 48">
                <a:extLst>
                  <a:ext uri="{FF2B5EF4-FFF2-40B4-BE49-F238E27FC236}">
                    <a16:creationId xmlns:a16="http://schemas.microsoft.com/office/drawing/2014/main" id="{27C9259E-0B7F-8B44-9E56-4FB329312717}"/>
                  </a:ext>
                </a:extLst>
              </p:cNvPr>
              <p:cNvGrpSpPr/>
              <p:nvPr/>
            </p:nvGrpSpPr>
            <p:grpSpPr>
              <a:xfrm>
                <a:off x="4211419" y="4252604"/>
                <a:ext cx="479497" cy="690661"/>
                <a:chOff x="1564214" y="3629459"/>
                <a:chExt cx="765231" cy="1102227"/>
              </a:xfrm>
            </p:grpSpPr>
            <p:grpSp>
              <p:nvGrpSpPr>
                <p:cNvPr id="50" name="Group 49">
                  <a:extLst>
                    <a:ext uri="{FF2B5EF4-FFF2-40B4-BE49-F238E27FC236}">
                      <a16:creationId xmlns:a16="http://schemas.microsoft.com/office/drawing/2014/main" id="{7226B251-F315-1144-8BC0-3EAD0311FEEC}"/>
                    </a:ext>
                  </a:extLst>
                </p:cNvPr>
                <p:cNvGrpSpPr/>
                <p:nvPr/>
              </p:nvGrpSpPr>
              <p:grpSpPr>
                <a:xfrm>
                  <a:off x="1595949" y="3629459"/>
                  <a:ext cx="639854" cy="1102227"/>
                  <a:chOff x="1647483" y="3790225"/>
                  <a:chExt cx="470561" cy="810599"/>
                </a:xfrm>
              </p:grpSpPr>
              <p:sp>
                <p:nvSpPr>
                  <p:cNvPr id="52" name="Oval 51">
                    <a:extLst>
                      <a:ext uri="{FF2B5EF4-FFF2-40B4-BE49-F238E27FC236}">
                        <a16:creationId xmlns:a16="http://schemas.microsoft.com/office/drawing/2014/main" id="{9170EEEC-7337-9044-AA40-71CDBB43E182}"/>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3" name="Chord 52">
                    <a:extLst>
                      <a:ext uri="{FF2B5EF4-FFF2-40B4-BE49-F238E27FC236}">
                        <a16:creationId xmlns:a16="http://schemas.microsoft.com/office/drawing/2014/main" id="{2347758C-F8BD-8947-8A71-17EB0D080590}"/>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6EBD68B1-C102-6244-A748-E5974A5B3D62}"/>
                    </a:ext>
                  </a:extLst>
                </p:cNvPr>
                <p:cNvSpPr txBox="1"/>
                <p:nvPr/>
              </p:nvSpPr>
              <p:spPr>
                <a:xfrm>
                  <a:off x="1564214" y="3689521"/>
                  <a:ext cx="765231" cy="442063"/>
                </a:xfrm>
                <a:prstGeom prst="rect">
                  <a:avLst/>
                </a:prstGeom>
                <a:noFill/>
              </p:spPr>
              <p:txBody>
                <a:bodyPr wrap="square" rtlCol="0">
                  <a:spAutoFit/>
                </a:bodyPr>
                <a:lstStyle/>
                <a:p>
                  <a:r>
                    <a:rPr lang="en-US" sz="1200" b="1" dirty="0">
                      <a:solidFill>
                        <a:schemeClr val="bg1"/>
                      </a:solidFill>
                    </a:rPr>
                    <a:t>YOU</a:t>
                  </a:r>
                </a:p>
              </p:txBody>
            </p:sp>
          </p:grpSp>
        </p:grpSp>
        <p:grpSp>
          <p:nvGrpSpPr>
            <p:cNvPr id="64" name="Group 63">
              <a:extLst>
                <a:ext uri="{FF2B5EF4-FFF2-40B4-BE49-F238E27FC236}">
                  <a16:creationId xmlns:a16="http://schemas.microsoft.com/office/drawing/2014/main" id="{E2A84AC7-72E2-C14E-960D-4C213289BCBF}"/>
                </a:ext>
              </a:extLst>
            </p:cNvPr>
            <p:cNvGrpSpPr/>
            <p:nvPr/>
          </p:nvGrpSpPr>
          <p:grpSpPr>
            <a:xfrm>
              <a:off x="6263003" y="1737563"/>
              <a:ext cx="1685245" cy="2605339"/>
              <a:chOff x="6104740" y="1737563"/>
              <a:chExt cx="1685245" cy="2605339"/>
            </a:xfrm>
          </p:grpSpPr>
          <p:cxnSp>
            <p:nvCxnSpPr>
              <p:cNvPr id="56" name="Straight Arrow Connector 55">
                <a:extLst>
                  <a:ext uri="{FF2B5EF4-FFF2-40B4-BE49-F238E27FC236}">
                    <a16:creationId xmlns:a16="http://schemas.microsoft.com/office/drawing/2014/main" id="{BA9BDB27-1135-FE45-B8D6-75865675BDBA}"/>
                  </a:ext>
                </a:extLst>
              </p:cNvPr>
              <p:cNvCxnSpPr>
                <a:cxnSpLocks/>
              </p:cNvCxnSpPr>
              <p:nvPr/>
            </p:nvCxnSpPr>
            <p:spPr>
              <a:xfrm flipH="1">
                <a:off x="6186256" y="4342902"/>
                <a:ext cx="16037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902A61B-B0FE-834D-AC71-4CFDA4C05BCC}"/>
                  </a:ext>
                </a:extLst>
              </p:cNvPr>
              <p:cNvCxnSpPr>
                <a:cxnSpLocks/>
              </p:cNvCxnSpPr>
              <p:nvPr/>
            </p:nvCxnSpPr>
            <p:spPr>
              <a:xfrm>
                <a:off x="7772400" y="1737563"/>
                <a:ext cx="0" cy="26053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9AAAFE-C6A9-284E-945B-1E2109A44F8F}"/>
                  </a:ext>
                </a:extLst>
              </p:cNvPr>
              <p:cNvCxnSpPr/>
              <p:nvPr/>
            </p:nvCxnSpPr>
            <p:spPr>
              <a:xfrm>
                <a:off x="6104740" y="1746036"/>
                <a:ext cx="16676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A32665E3-DA83-254A-9F1A-3ABA0BEA5527}"/>
                </a:ext>
              </a:extLst>
            </p:cNvPr>
            <p:cNvSpPr txBox="1"/>
            <p:nvPr/>
          </p:nvSpPr>
          <p:spPr>
            <a:xfrm>
              <a:off x="6344519" y="1345882"/>
              <a:ext cx="2461846" cy="369332"/>
            </a:xfrm>
            <a:prstGeom prst="rect">
              <a:avLst/>
            </a:prstGeom>
            <a:noFill/>
          </p:spPr>
          <p:txBody>
            <a:bodyPr wrap="square" rtlCol="0">
              <a:spAutoFit/>
            </a:bodyPr>
            <a:lstStyle/>
            <a:p>
              <a:r>
                <a:rPr lang="en-US" dirty="0"/>
                <a:t>Record</a:t>
              </a:r>
            </a:p>
          </p:txBody>
        </p:sp>
        <p:sp>
          <p:nvSpPr>
            <p:cNvPr id="66" name="TextBox 65">
              <a:extLst>
                <a:ext uri="{FF2B5EF4-FFF2-40B4-BE49-F238E27FC236}">
                  <a16:creationId xmlns:a16="http://schemas.microsoft.com/office/drawing/2014/main" id="{16F35E44-7022-624A-A9CE-280CFCCC5997}"/>
                </a:ext>
              </a:extLst>
            </p:cNvPr>
            <p:cNvSpPr txBox="1"/>
            <p:nvPr/>
          </p:nvSpPr>
          <p:spPr>
            <a:xfrm>
              <a:off x="6322847" y="4459543"/>
              <a:ext cx="2461846" cy="369332"/>
            </a:xfrm>
            <a:prstGeom prst="rect">
              <a:avLst/>
            </a:prstGeom>
            <a:noFill/>
          </p:spPr>
          <p:txBody>
            <a:bodyPr wrap="square" rtlCol="0">
              <a:spAutoFit/>
            </a:bodyPr>
            <a:lstStyle/>
            <a:p>
              <a:r>
                <a:rPr lang="en-US" dirty="0"/>
                <a:t>Play back in real time </a:t>
              </a:r>
            </a:p>
          </p:txBody>
        </p:sp>
      </p:grpSp>
      <p:sp>
        <p:nvSpPr>
          <p:cNvPr id="68" name="TextBox 67">
            <a:extLst>
              <a:ext uri="{FF2B5EF4-FFF2-40B4-BE49-F238E27FC236}">
                <a16:creationId xmlns:a16="http://schemas.microsoft.com/office/drawing/2014/main" id="{3CB3B5CF-5CDB-9246-A3B9-D44F9A3FBBA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2491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76092" y="1347939"/>
            <a:ext cx="10105293" cy="4524315"/>
          </a:xfrm>
          <a:prstGeom prst="rect">
            <a:avLst/>
          </a:prstGeom>
          <a:noFill/>
        </p:spPr>
        <p:txBody>
          <a:bodyPr wrap="square" rtlCol="0">
            <a:spAutoFit/>
          </a:bodyPr>
          <a:lstStyle/>
          <a:p>
            <a:pPr algn="just"/>
            <a:endParaRPr lang="en-US" sz="2400" dirty="0"/>
          </a:p>
          <a:p>
            <a:pPr algn="just"/>
            <a:r>
              <a:rPr lang="en-US" sz="2400" dirty="0"/>
              <a:t>In the “Recycle Man” experiment, you search and recycle trashcans to earn rewards.</a:t>
            </a:r>
          </a:p>
          <a:p>
            <a:pPr algn="just"/>
            <a:endParaRPr lang="en-US" sz="2400" dirty="0"/>
          </a:p>
          <a:p>
            <a:pPr algn="just"/>
            <a:r>
              <a:rPr lang="en-US" sz="2400" dirty="0"/>
              <a:t>On each trial, you spend some time searching for a trashcan and deciding whether to recycle it.</a:t>
            </a:r>
          </a:p>
          <a:p>
            <a:pPr algn="just"/>
            <a:endParaRPr lang="en-US" sz="2400" dirty="0"/>
          </a:p>
          <a:p>
            <a:pPr algn="just"/>
            <a:r>
              <a:rPr lang="en-US" sz="2400" dirty="0"/>
              <a:t>To recycle a trashcan, you need to empty the trash in it first. Different trashcans contain different amounts of trash. Emptying fuller trashcans takes more time. </a:t>
            </a:r>
          </a:p>
          <a:p>
            <a:pPr algn="just"/>
            <a:endParaRPr lang="en-US" sz="2400" dirty="0"/>
          </a:p>
          <a:p>
            <a:pPr algn="just"/>
            <a:r>
              <a:rPr lang="en-US" sz="2400" u="sng" dirty="0"/>
              <a:t>To maximize total earnings in the 40 mins, you should decide whether a trashcan is worth recycling based on how full it is. </a:t>
            </a:r>
          </a:p>
        </p:txBody>
      </p:sp>
      <p:sp>
        <p:nvSpPr>
          <p:cNvPr id="2" name="TextBox 1">
            <a:extLst>
              <a:ext uri="{FF2B5EF4-FFF2-40B4-BE49-F238E27FC236}">
                <a16:creationId xmlns:a16="http://schemas.microsoft.com/office/drawing/2014/main"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426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76092" y="1347939"/>
            <a:ext cx="10105293" cy="2677656"/>
          </a:xfrm>
          <a:prstGeom prst="rect">
            <a:avLst/>
          </a:prstGeom>
          <a:noFill/>
        </p:spPr>
        <p:txBody>
          <a:bodyPr wrap="square" rtlCol="0">
            <a:spAutoFit/>
          </a:bodyPr>
          <a:lstStyle/>
          <a:p>
            <a:pPr algn="just"/>
            <a:r>
              <a:rPr lang="en-US" sz="2400" dirty="0"/>
              <a:t>After removing all the trash, you can find either a soda can which worth 1 point, or a soda bottle which worth 3 points. </a:t>
            </a:r>
          </a:p>
          <a:p>
            <a:pPr algn="just"/>
            <a:endParaRPr lang="en-US" sz="2400" dirty="0"/>
          </a:p>
          <a:p>
            <a:pPr algn="just"/>
            <a:endParaRPr lang="en-US" sz="2400" dirty="0"/>
          </a:p>
          <a:p>
            <a:pPr algn="just"/>
            <a:r>
              <a:rPr lang="en-US" sz="2400" dirty="0"/>
              <a:t>When you complete the recycling, you will be shown how many points you earned in this trial, along with the average number of points the other six players earned in the same time period. </a:t>
            </a:r>
          </a:p>
        </p:txBody>
      </p:sp>
      <p:sp>
        <p:nvSpPr>
          <p:cNvPr id="2" name="TextBox 1">
            <a:extLst>
              <a:ext uri="{FF2B5EF4-FFF2-40B4-BE49-F238E27FC236}">
                <a16:creationId xmlns:a16="http://schemas.microsoft.com/office/drawing/2014/main"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255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spTree>
    <p:extLst>
      <p:ext uri="{BB962C8B-B14F-4D97-AF65-F5344CB8AC3E}">
        <p14:creationId xmlns:p14="http://schemas.microsoft.com/office/powerpoint/2010/main" val="42703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94858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should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should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74668407"/>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13431</TotalTime>
  <Words>1119</Words>
  <Application>Microsoft Macintosh PowerPoint</Application>
  <PresentationFormat>Widescreen</PresentationFormat>
  <Paragraphs>182</Paragraphs>
  <Slides>26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Recycle 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PowerPoint Presentation</vt:lpstr>
      <vt:lpstr>PowerPoint Presentation</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Practice: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 Tiantian</dc:creator>
  <cp:lastModifiedBy>Microsoft Office User</cp:lastModifiedBy>
  <cp:revision>996</cp:revision>
  <dcterms:created xsi:type="dcterms:W3CDTF">2019-11-04T18:01:13Z</dcterms:created>
  <dcterms:modified xsi:type="dcterms:W3CDTF">2020-03-04T16:45:27Z</dcterms:modified>
</cp:coreProperties>
</file>