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5"/>
  </p:notesMasterIdLst>
  <p:sldIdLst>
    <p:sldId id="313" r:id="rId2"/>
    <p:sldId id="293" r:id="rId3"/>
    <p:sldId id="272" r:id="rId4"/>
    <p:sldId id="324" r:id="rId5"/>
    <p:sldId id="326" r:id="rId6"/>
    <p:sldId id="303" r:id="rId7"/>
    <p:sldId id="273" r:id="rId8"/>
    <p:sldId id="325" r:id="rId9"/>
    <p:sldId id="296" r:id="rId10"/>
    <p:sldId id="297" r:id="rId11"/>
    <p:sldId id="319" r:id="rId12"/>
    <p:sldId id="311" r:id="rId13"/>
    <p:sldId id="352" r:id="rId14"/>
    <p:sldId id="300" r:id="rId15"/>
    <p:sldId id="301" r:id="rId16"/>
    <p:sldId id="306" r:id="rId17"/>
    <p:sldId id="307" r:id="rId18"/>
    <p:sldId id="292" r:id="rId19"/>
    <p:sldId id="315" r:id="rId20"/>
    <p:sldId id="322" r:id="rId21"/>
    <p:sldId id="323" r:id="rId22"/>
    <p:sldId id="317" r:id="rId23"/>
    <p:sldId id="31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BAAE"/>
    <a:srgbClr val="FF8080"/>
    <a:srgbClr val="FF867F"/>
    <a:srgbClr val="4B9BC1"/>
    <a:srgbClr val="808080"/>
    <a:srgbClr val="2500FF"/>
    <a:srgbClr val="706BFF"/>
    <a:srgbClr val="BCBCBC"/>
    <a:srgbClr val="1A9850"/>
    <a:srgbClr val="6BAE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94"/>
    <p:restoredTop sz="75137"/>
  </p:normalViewPr>
  <p:slideViewPr>
    <p:cSldViewPr snapToGrid="0" snapToObjects="1">
      <p:cViewPr varScale="1">
        <p:scale>
          <a:sx n="93" d="100"/>
          <a:sy n="93" d="100"/>
        </p:scale>
        <p:origin x="66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CEA86C-46A4-B54F-8A61-C6B98DADAF97}" type="datetimeFigureOut">
              <a:rPr lang="en-US" smtClean="0"/>
              <a:t>3/3/20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518003-0FA4-4F4C-AF0F-9D7422333DF0}" type="slidenum">
              <a:rPr lang="en-US" smtClean="0"/>
              <a:t>‹#›</a:t>
            </a:fld>
            <a:endParaRPr lang="en-US"/>
          </a:p>
        </p:txBody>
      </p:sp>
    </p:spTree>
    <p:extLst>
      <p:ext uri="{BB962C8B-B14F-4D97-AF65-F5344CB8AC3E}">
        <p14:creationId xmlns:p14="http://schemas.microsoft.com/office/powerpoint/2010/main" val="1745778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2</a:t>
            </a:fld>
            <a:endParaRPr lang="en-US"/>
          </a:p>
        </p:txBody>
      </p:sp>
    </p:spTree>
    <p:extLst>
      <p:ext uri="{BB962C8B-B14F-4D97-AF65-F5344CB8AC3E}">
        <p14:creationId xmlns:p14="http://schemas.microsoft.com/office/powerpoint/2010/main" val="1056713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12</a:t>
            </a:fld>
            <a:endParaRPr lang="en-US"/>
          </a:p>
        </p:txBody>
      </p:sp>
    </p:spTree>
    <p:extLst>
      <p:ext uri="{BB962C8B-B14F-4D97-AF65-F5344CB8AC3E}">
        <p14:creationId xmlns:p14="http://schemas.microsoft.com/office/powerpoint/2010/main" val="354136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each trial, you get 1 / 3 points; or 0 if. </a:t>
            </a:r>
          </a:p>
          <a:p>
            <a:endParaRPr lang="en-US" dirty="0"/>
          </a:p>
          <a:p>
            <a:r>
              <a:rPr lang="en-US" dirty="0"/>
              <a:t>What does it mean.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trial includes all processes we mentioned before. It includes the time for you to search for the trashcan, decide whether to recycle it, and complete the recycling if you determine to recycle it. And</a:t>
            </a:r>
            <a:r>
              <a:rPr lang="en-US" baseline="0" dirty="0"/>
              <a:t> you get the payoff for the all these processes.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Trials are back to back</a:t>
            </a:r>
          </a:p>
          <a:p>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13</a:t>
            </a:fld>
            <a:endParaRPr lang="en-US"/>
          </a:p>
        </p:txBody>
      </p:sp>
    </p:spTree>
    <p:extLst>
      <p:ext uri="{BB962C8B-B14F-4D97-AF65-F5344CB8AC3E}">
        <p14:creationId xmlns:p14="http://schemas.microsoft.com/office/powerpoint/2010/main" val="84901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14</a:t>
            </a:fld>
            <a:endParaRPr lang="en-US"/>
          </a:p>
        </p:txBody>
      </p:sp>
    </p:spTree>
    <p:extLst>
      <p:ext uri="{BB962C8B-B14F-4D97-AF65-F5344CB8AC3E}">
        <p14:creationId xmlns:p14="http://schemas.microsoft.com/office/powerpoint/2010/main" val="2925965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15</a:t>
            </a:fld>
            <a:endParaRPr lang="en-US"/>
          </a:p>
        </p:txBody>
      </p:sp>
    </p:spTree>
    <p:extLst>
      <p:ext uri="{BB962C8B-B14F-4D97-AF65-F5344CB8AC3E}">
        <p14:creationId xmlns:p14="http://schemas.microsoft.com/office/powerpoint/2010/main" val="1217300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16</a:t>
            </a:fld>
            <a:endParaRPr lang="en-US"/>
          </a:p>
        </p:txBody>
      </p:sp>
    </p:spTree>
    <p:extLst>
      <p:ext uri="{BB962C8B-B14F-4D97-AF65-F5344CB8AC3E}">
        <p14:creationId xmlns:p14="http://schemas.microsoft.com/office/powerpoint/2010/main" val="1490813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17</a:t>
            </a:fld>
            <a:endParaRPr lang="en-US"/>
          </a:p>
        </p:txBody>
      </p:sp>
    </p:spTree>
    <p:extLst>
      <p:ext uri="{BB962C8B-B14F-4D97-AF65-F5344CB8AC3E}">
        <p14:creationId xmlns:p14="http://schemas.microsoft.com/office/powerpoint/2010/main" val="1188723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18</a:t>
            </a:fld>
            <a:endParaRPr lang="en-US"/>
          </a:p>
        </p:txBody>
      </p:sp>
    </p:spTree>
    <p:extLst>
      <p:ext uri="{BB962C8B-B14F-4D97-AF65-F5344CB8AC3E}">
        <p14:creationId xmlns:p14="http://schemas.microsoft.com/office/powerpoint/2010/main" val="512407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it is not helpful to try to </a:t>
            </a:r>
            <a:r>
              <a:rPr lang="en-US" dirty="0" err="1"/>
              <a:t>preidic</a:t>
            </a:r>
            <a:r>
              <a:rPr lang="en-US" dirty="0"/>
              <a:t> the reward and </a:t>
            </a:r>
          </a:p>
        </p:txBody>
      </p:sp>
      <p:sp>
        <p:nvSpPr>
          <p:cNvPr id="4" name="Slide Number Placeholder 3"/>
          <p:cNvSpPr>
            <a:spLocks noGrp="1"/>
          </p:cNvSpPr>
          <p:nvPr>
            <p:ph type="sldNum" sz="quarter" idx="5"/>
          </p:nvPr>
        </p:nvSpPr>
        <p:spPr/>
        <p:txBody>
          <a:bodyPr/>
          <a:lstStyle/>
          <a:p>
            <a:fld id="{C4518003-0FA4-4F4C-AF0F-9D7422333DF0}" type="slidenum">
              <a:rPr lang="en-US" smtClean="0"/>
              <a:t>19</a:t>
            </a:fld>
            <a:endParaRPr lang="en-US"/>
          </a:p>
        </p:txBody>
      </p:sp>
    </p:spTree>
    <p:extLst>
      <p:ext uri="{BB962C8B-B14F-4D97-AF65-F5344CB8AC3E}">
        <p14:creationId xmlns:p14="http://schemas.microsoft.com/office/powerpoint/2010/main" val="3235450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22</a:t>
            </a:fld>
            <a:endParaRPr lang="en-US"/>
          </a:p>
        </p:txBody>
      </p:sp>
    </p:spTree>
    <p:extLst>
      <p:ext uri="{BB962C8B-B14F-4D97-AF65-F5344CB8AC3E}">
        <p14:creationId xmlns:p14="http://schemas.microsoft.com/office/powerpoint/2010/main" val="3784432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23</a:t>
            </a:fld>
            <a:endParaRPr lang="en-US"/>
          </a:p>
        </p:txBody>
      </p:sp>
    </p:spTree>
    <p:extLst>
      <p:ext uri="{BB962C8B-B14F-4D97-AF65-F5344CB8AC3E}">
        <p14:creationId xmlns:p14="http://schemas.microsoft.com/office/powerpoint/2010/main" val="3574784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 little thing under </a:t>
            </a:r>
          </a:p>
          <a:p>
            <a:r>
              <a:rPr lang="en-US" dirty="0"/>
              <a:t>Put a little trashcan to on </a:t>
            </a:r>
            <a:r>
              <a:rPr lang="en-US"/>
              <a:t>the processor </a:t>
            </a:r>
            <a:r>
              <a:rPr lang="en-US" dirty="0"/>
              <a:t>bar.</a:t>
            </a:r>
          </a:p>
        </p:txBody>
      </p:sp>
      <p:sp>
        <p:nvSpPr>
          <p:cNvPr id="4" name="Slide Number Placeholder 3"/>
          <p:cNvSpPr>
            <a:spLocks noGrp="1"/>
          </p:cNvSpPr>
          <p:nvPr>
            <p:ph type="sldNum" sz="quarter" idx="5"/>
          </p:nvPr>
        </p:nvSpPr>
        <p:spPr/>
        <p:txBody>
          <a:bodyPr/>
          <a:lstStyle/>
          <a:p>
            <a:fld id="{C4518003-0FA4-4F4C-AF0F-9D7422333DF0}" type="slidenum">
              <a:rPr lang="en-US" smtClean="0"/>
              <a:t>3</a:t>
            </a:fld>
            <a:endParaRPr lang="en-US"/>
          </a:p>
        </p:txBody>
      </p:sp>
    </p:spTree>
    <p:extLst>
      <p:ext uri="{BB962C8B-B14F-4D97-AF65-F5344CB8AC3E}">
        <p14:creationId xmlns:p14="http://schemas.microsoft.com/office/powerpoint/2010/main" val="2167654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some information. </a:t>
            </a:r>
          </a:p>
        </p:txBody>
      </p:sp>
      <p:sp>
        <p:nvSpPr>
          <p:cNvPr id="4" name="Slide Number Placeholder 3"/>
          <p:cNvSpPr>
            <a:spLocks noGrp="1"/>
          </p:cNvSpPr>
          <p:nvPr>
            <p:ph type="sldNum" sz="quarter" idx="5"/>
          </p:nvPr>
        </p:nvSpPr>
        <p:spPr/>
        <p:txBody>
          <a:bodyPr/>
          <a:lstStyle/>
          <a:p>
            <a:fld id="{BE38828B-86C6-FD4D-A810-628816F3D065}" type="slidenum">
              <a:rPr lang="en-US" smtClean="0"/>
              <a:t>4</a:t>
            </a:fld>
            <a:endParaRPr lang="en-US"/>
          </a:p>
        </p:txBody>
      </p:sp>
    </p:spTree>
    <p:extLst>
      <p:ext uri="{BB962C8B-B14F-4D97-AF65-F5344CB8AC3E}">
        <p14:creationId xmlns:p14="http://schemas.microsoft.com/office/powerpoint/2010/main" val="974981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6</a:t>
            </a:fld>
            <a:endParaRPr lang="en-US"/>
          </a:p>
        </p:txBody>
      </p:sp>
    </p:spTree>
    <p:extLst>
      <p:ext uri="{BB962C8B-B14F-4D97-AF65-F5344CB8AC3E}">
        <p14:creationId xmlns:p14="http://schemas.microsoft.com/office/powerpoint/2010/main" val="1074799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7</a:t>
            </a:fld>
            <a:endParaRPr lang="en-US"/>
          </a:p>
        </p:txBody>
      </p:sp>
    </p:spTree>
    <p:extLst>
      <p:ext uri="{BB962C8B-B14F-4D97-AF65-F5344CB8AC3E}">
        <p14:creationId xmlns:p14="http://schemas.microsoft.com/office/powerpoint/2010/main" val="238365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8</a:t>
            </a:fld>
            <a:endParaRPr lang="en-US"/>
          </a:p>
        </p:txBody>
      </p:sp>
    </p:spTree>
    <p:extLst>
      <p:ext uri="{BB962C8B-B14F-4D97-AF65-F5344CB8AC3E}">
        <p14:creationId xmlns:p14="http://schemas.microsoft.com/office/powerpoint/2010/main" val="1822370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decision making window is fixed. </a:t>
            </a:r>
          </a:p>
        </p:txBody>
      </p:sp>
      <p:sp>
        <p:nvSpPr>
          <p:cNvPr id="4" name="Slide Number Placeholder 3"/>
          <p:cNvSpPr>
            <a:spLocks noGrp="1"/>
          </p:cNvSpPr>
          <p:nvPr>
            <p:ph type="sldNum" sz="quarter" idx="10"/>
          </p:nvPr>
        </p:nvSpPr>
        <p:spPr/>
        <p:txBody>
          <a:bodyPr/>
          <a:lstStyle/>
          <a:p>
            <a:fld id="{C4518003-0FA4-4F4C-AF0F-9D7422333DF0}" type="slidenum">
              <a:rPr lang="en-US" smtClean="0"/>
              <a:t>9</a:t>
            </a:fld>
            <a:endParaRPr lang="en-US"/>
          </a:p>
        </p:txBody>
      </p:sp>
    </p:spTree>
    <p:extLst>
      <p:ext uri="{BB962C8B-B14F-4D97-AF65-F5344CB8AC3E}">
        <p14:creationId xmlns:p14="http://schemas.microsoft.com/office/powerpoint/2010/main" val="779578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10</a:t>
            </a:fld>
            <a:endParaRPr lang="en-US"/>
          </a:p>
        </p:txBody>
      </p:sp>
    </p:spTree>
    <p:extLst>
      <p:ext uri="{BB962C8B-B14F-4D97-AF65-F5344CB8AC3E}">
        <p14:creationId xmlns:p14="http://schemas.microsoft.com/office/powerpoint/2010/main" val="1634981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11</a:t>
            </a:fld>
            <a:endParaRPr lang="en-US"/>
          </a:p>
        </p:txBody>
      </p:sp>
    </p:spTree>
    <p:extLst>
      <p:ext uri="{BB962C8B-B14F-4D97-AF65-F5344CB8AC3E}">
        <p14:creationId xmlns:p14="http://schemas.microsoft.com/office/powerpoint/2010/main" val="1516273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197029-4C51-4F4A-ACDB-F133846F9A96}" type="datetimeFigureOut">
              <a:rPr lang="en-US" smtClean="0"/>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1059512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97029-4C51-4F4A-ACDB-F133846F9A96}" type="datetimeFigureOut">
              <a:rPr lang="en-US" smtClean="0"/>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2137672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97029-4C51-4F4A-ACDB-F133846F9A96}" type="datetimeFigureOut">
              <a:rPr lang="en-US" smtClean="0"/>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45741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97029-4C51-4F4A-ACDB-F133846F9A96}" type="datetimeFigureOut">
              <a:rPr lang="en-US" smtClean="0"/>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284388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197029-4C51-4F4A-ACDB-F133846F9A96}" type="datetimeFigureOut">
              <a:rPr lang="en-US" smtClean="0"/>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1560152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197029-4C51-4F4A-ACDB-F133846F9A96}" type="datetimeFigureOut">
              <a:rPr lang="en-US" smtClean="0"/>
              <a:t>3/3/20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711451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197029-4C51-4F4A-ACDB-F133846F9A96}" type="datetimeFigureOut">
              <a:rPr lang="en-US" smtClean="0"/>
              <a:t>3/3/20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18443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197029-4C51-4F4A-ACDB-F133846F9A96}" type="datetimeFigureOut">
              <a:rPr lang="en-US" smtClean="0"/>
              <a:t>3/3/20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911956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197029-4C51-4F4A-ACDB-F133846F9A96}" type="datetimeFigureOut">
              <a:rPr lang="en-US" smtClean="0"/>
              <a:t>3/3/20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660090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197029-4C51-4F4A-ACDB-F133846F9A96}" type="datetimeFigureOut">
              <a:rPr lang="en-US" smtClean="0"/>
              <a:t>3/3/20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232462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197029-4C51-4F4A-ACDB-F133846F9A96}" type="datetimeFigureOut">
              <a:rPr lang="en-US" smtClean="0"/>
              <a:t>3/3/20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725239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197029-4C51-4F4A-ACDB-F133846F9A96}" type="datetimeFigureOut">
              <a:rPr lang="en-US" smtClean="0"/>
              <a:t>3/3/20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9BD29-FFAD-D247-B06F-9C6EADD57283}" type="slidenum">
              <a:rPr lang="en-US" smtClean="0"/>
              <a:t>‹#›</a:t>
            </a:fld>
            <a:endParaRPr lang="en-US"/>
          </a:p>
        </p:txBody>
      </p:sp>
    </p:spTree>
    <p:extLst>
      <p:ext uri="{BB962C8B-B14F-4D97-AF65-F5344CB8AC3E}">
        <p14:creationId xmlns:p14="http://schemas.microsoft.com/office/powerpoint/2010/main" val="119653099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35F4-EF59-EA4D-A357-7F16E7309AA3}"/>
              </a:ext>
            </a:extLst>
          </p:cNvPr>
          <p:cNvSpPr>
            <a:spLocks noGrp="1"/>
          </p:cNvSpPr>
          <p:nvPr>
            <p:ph type="title"/>
          </p:nvPr>
        </p:nvSpPr>
        <p:spPr/>
        <p:txBody>
          <a:bodyPr/>
          <a:lstStyle/>
          <a:p>
            <a:r>
              <a:rPr lang="en-US" dirty="0"/>
              <a:t>Recycle Man</a:t>
            </a:r>
          </a:p>
        </p:txBody>
      </p:sp>
      <p:sp>
        <p:nvSpPr>
          <p:cNvPr id="3" name="Text Placeholder 2">
            <a:extLst>
              <a:ext uri="{FF2B5EF4-FFF2-40B4-BE49-F238E27FC236}">
                <a16:creationId xmlns:a16="http://schemas.microsoft.com/office/drawing/2014/main" id="{B315834C-658F-344E-B9EB-EB68112E7429}"/>
              </a:ext>
            </a:extLst>
          </p:cNvPr>
          <p:cNvSpPr>
            <a:spLocks noGrp="1"/>
          </p:cNvSpPr>
          <p:nvPr>
            <p:ph type="body" idx="1"/>
          </p:nvPr>
        </p:nvSpPr>
        <p:spPr/>
        <p:txBody>
          <a:bodyPr/>
          <a:lstStyle/>
          <a:p>
            <a:r>
              <a:rPr lang="en-US" dirty="0"/>
              <a:t>Don’t waste your time</a:t>
            </a:r>
          </a:p>
        </p:txBody>
      </p:sp>
    </p:spTree>
    <p:extLst>
      <p:ext uri="{BB962C8B-B14F-4D97-AF65-F5344CB8AC3E}">
        <p14:creationId xmlns:p14="http://schemas.microsoft.com/office/powerpoint/2010/main" val="3068505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4800" b="1" dirty="0" err="1"/>
              <a:t>If</a:t>
            </a:r>
            <a:r>
              <a:rPr lang="de-DE" sz="4800" b="1" dirty="0"/>
              <a:t> </a:t>
            </a:r>
            <a:r>
              <a:rPr lang="de-DE" sz="4800" b="1" dirty="0" err="1"/>
              <a:t>you</a:t>
            </a:r>
            <a:r>
              <a:rPr lang="de-DE" sz="4800" b="1" dirty="0"/>
              <a:t> </a:t>
            </a:r>
            <a:r>
              <a:rPr lang="de-DE" sz="4800" b="1" dirty="0" err="1"/>
              <a:t>decide</a:t>
            </a:r>
            <a:r>
              <a:rPr lang="de-DE" sz="4800" b="1" dirty="0"/>
              <a:t> </a:t>
            </a:r>
            <a:r>
              <a:rPr lang="de-DE" sz="4800" b="1" dirty="0" err="1"/>
              <a:t>to</a:t>
            </a:r>
            <a:r>
              <a:rPr lang="de-DE" sz="4800" b="1" dirty="0"/>
              <a:t> recycle:</a:t>
            </a:r>
            <a:endParaRPr lang="en-US" sz="4800" b="1" dirty="0"/>
          </a:p>
        </p:txBody>
      </p:sp>
      <p:sp>
        <p:nvSpPr>
          <p:cNvPr id="4" name="TextBox 3"/>
          <p:cNvSpPr txBox="1"/>
          <p:nvPr/>
        </p:nvSpPr>
        <p:spPr>
          <a:xfrm>
            <a:off x="7079132" y="1657647"/>
            <a:ext cx="4661346" cy="3970318"/>
          </a:xfrm>
          <a:prstGeom prst="rect">
            <a:avLst/>
          </a:prstGeom>
          <a:noFill/>
        </p:spPr>
        <p:txBody>
          <a:bodyPr wrap="square" rtlCol="0">
            <a:spAutoFit/>
          </a:bodyPr>
          <a:lstStyle/>
          <a:p>
            <a:pPr algn="just"/>
            <a:r>
              <a:rPr lang="en-US" sz="2800" dirty="0"/>
              <a:t>The recycling starts after the blue bar disappears entirely. </a:t>
            </a:r>
          </a:p>
          <a:p>
            <a:pPr algn="just"/>
            <a:endParaRPr lang="en-US" sz="2800" dirty="0"/>
          </a:p>
          <a:p>
            <a:pPr algn="just"/>
            <a:r>
              <a:rPr lang="en-US" sz="2800" dirty="0"/>
              <a:t>As the recycling starts, the trash in the trashcan declines.</a:t>
            </a:r>
          </a:p>
          <a:p>
            <a:pPr algn="just"/>
            <a:endParaRPr lang="en-US" sz="2800" dirty="0"/>
          </a:p>
          <a:p>
            <a:pPr algn="just"/>
            <a:r>
              <a:rPr lang="en-US" sz="2800" dirty="0"/>
              <a:t> Once there is no trash in the trashcan, the recycling is completed.</a:t>
            </a:r>
          </a:p>
        </p:txBody>
      </p:sp>
      <p:grpSp>
        <p:nvGrpSpPr>
          <p:cNvPr id="28" name="Group 27">
            <a:extLst>
              <a:ext uri="{FF2B5EF4-FFF2-40B4-BE49-F238E27FC236}">
                <a16:creationId xmlns:a16="http://schemas.microsoft.com/office/drawing/2014/main" id="{5560067D-B746-3744-94CC-82FF46DA7DA6}"/>
              </a:ext>
            </a:extLst>
          </p:cNvPr>
          <p:cNvGrpSpPr/>
          <p:nvPr/>
        </p:nvGrpSpPr>
        <p:grpSpPr>
          <a:xfrm>
            <a:off x="512064" y="2221992"/>
            <a:ext cx="5620969" cy="3555810"/>
            <a:chOff x="512064" y="2221992"/>
            <a:chExt cx="5620969" cy="3555810"/>
          </a:xfrm>
        </p:grpSpPr>
        <p:grpSp>
          <p:nvGrpSpPr>
            <p:cNvPr id="31" name="Group 30">
              <a:extLst>
                <a:ext uri="{FF2B5EF4-FFF2-40B4-BE49-F238E27FC236}">
                  <a16:creationId xmlns:a16="http://schemas.microsoft.com/office/drawing/2014/main" id="{EFAC32EF-ABA8-0C45-82C6-C2AEDF398095}"/>
                </a:ext>
              </a:extLst>
            </p:cNvPr>
            <p:cNvGrpSpPr/>
            <p:nvPr/>
          </p:nvGrpSpPr>
          <p:grpSpPr>
            <a:xfrm>
              <a:off x="512064" y="2221992"/>
              <a:ext cx="5620969" cy="3555810"/>
              <a:chOff x="2975887" y="881775"/>
              <a:chExt cx="5620969" cy="3555810"/>
            </a:xfrm>
          </p:grpSpPr>
          <p:sp>
            <p:nvSpPr>
              <p:cNvPr id="35" name="Rectangle 34">
                <a:extLst>
                  <a:ext uri="{FF2B5EF4-FFF2-40B4-BE49-F238E27FC236}">
                    <a16:creationId xmlns:a16="http://schemas.microsoft.com/office/drawing/2014/main" id="{3D79B715-9144-0E4D-A5D5-9B24A4BFB916}"/>
                  </a:ext>
                </a:extLst>
              </p:cNvPr>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36" name="Group 35">
                <a:extLst>
                  <a:ext uri="{FF2B5EF4-FFF2-40B4-BE49-F238E27FC236}">
                    <a16:creationId xmlns:a16="http://schemas.microsoft.com/office/drawing/2014/main" id="{5379045C-D088-3D49-A28F-CC5954786C28}"/>
                  </a:ext>
                </a:extLst>
              </p:cNvPr>
              <p:cNvGrpSpPr/>
              <p:nvPr/>
            </p:nvGrpSpPr>
            <p:grpSpPr>
              <a:xfrm>
                <a:off x="5239019" y="1893387"/>
                <a:ext cx="1078992" cy="1532586"/>
                <a:chOff x="3605022" y="3528812"/>
                <a:chExt cx="1078992" cy="1532586"/>
              </a:xfrm>
            </p:grpSpPr>
            <p:grpSp>
              <p:nvGrpSpPr>
                <p:cNvPr id="37" name="Group 36">
                  <a:extLst>
                    <a:ext uri="{FF2B5EF4-FFF2-40B4-BE49-F238E27FC236}">
                      <a16:creationId xmlns:a16="http://schemas.microsoft.com/office/drawing/2014/main" id="{2072DF1A-0826-4045-9BED-7DD3971553B2}"/>
                    </a:ext>
                  </a:extLst>
                </p:cNvPr>
                <p:cNvGrpSpPr/>
                <p:nvPr/>
              </p:nvGrpSpPr>
              <p:grpSpPr>
                <a:xfrm>
                  <a:off x="3605022" y="3528812"/>
                  <a:ext cx="1078992" cy="1532586"/>
                  <a:chOff x="4778062" y="3477296"/>
                  <a:chExt cx="1078992" cy="1532586"/>
                </a:xfrm>
              </p:grpSpPr>
              <p:sp>
                <p:nvSpPr>
                  <p:cNvPr id="39" name="Rectangle 38">
                    <a:extLst>
                      <a:ext uri="{FF2B5EF4-FFF2-40B4-BE49-F238E27FC236}">
                        <a16:creationId xmlns:a16="http://schemas.microsoft.com/office/drawing/2014/main" id="{3C66AE2E-B7E7-9547-95DE-FC5B1F3A693D}"/>
                      </a:ext>
                    </a:extLst>
                  </p:cNvPr>
                  <p:cNvSpPr/>
                  <p:nvPr/>
                </p:nvSpPr>
                <p:spPr>
                  <a:xfrm>
                    <a:off x="4778062" y="3477296"/>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88ECF0DB-CF77-7D45-85B1-C53EE9D3F683}"/>
                      </a:ext>
                    </a:extLst>
                  </p:cNvPr>
                  <p:cNvSpPr/>
                  <p:nvPr/>
                </p:nvSpPr>
                <p:spPr>
                  <a:xfrm>
                    <a:off x="4778062" y="4865175"/>
                    <a:ext cx="1078992" cy="14470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a:extLst>
                    <a:ext uri="{FF2B5EF4-FFF2-40B4-BE49-F238E27FC236}">
                      <a16:creationId xmlns:a16="http://schemas.microsoft.com/office/drawing/2014/main" id="{7064A0CC-80FE-8145-AD65-EE35FC4DEBFF}"/>
                    </a:ext>
                  </a:extLst>
                </p:cNvPr>
                <p:cNvPicPr>
                  <a:picLocks noChangeAspect="1"/>
                </p:cNvPicPr>
                <p:nvPr/>
              </p:nvPicPr>
              <p:blipFill>
                <a:blip r:embed="rId3">
                  <a:duotone>
                    <a:prstClr val="black"/>
                    <a:srgbClr val="706BFF">
                      <a:tint val="45000"/>
                      <a:satMod val="400000"/>
                    </a:srgb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pic>
          <p:nvPicPr>
            <p:cNvPr id="30" name="Picture 29">
              <a:extLst>
                <a:ext uri="{FF2B5EF4-FFF2-40B4-BE49-F238E27FC236}">
                  <a16:creationId xmlns:a16="http://schemas.microsoft.com/office/drawing/2014/main" id="{96F047E3-6C8D-3B44-950D-6F5459DD82C4}"/>
                </a:ext>
              </a:extLst>
            </p:cNvPr>
            <p:cNvPicPr>
              <a:picLocks noChangeAspect="1"/>
            </p:cNvPicPr>
            <p:nvPr/>
          </p:nvPicPr>
          <p:blipFill rotWithShape="1">
            <a:blip r:embed="rId4"/>
            <a:srcRect l="38295" t="37178" r="39598" b="43948"/>
            <a:stretch/>
          </p:blipFill>
          <p:spPr>
            <a:xfrm>
              <a:off x="2968305" y="3590837"/>
              <a:ext cx="695459" cy="673413"/>
            </a:xfrm>
            <a:prstGeom prst="rect">
              <a:avLst/>
            </a:prstGeom>
          </p:spPr>
        </p:pic>
      </p:grpSp>
    </p:spTree>
    <p:extLst>
      <p:ext uri="{BB962C8B-B14F-4D97-AF65-F5344CB8AC3E}">
        <p14:creationId xmlns:p14="http://schemas.microsoft.com/office/powerpoint/2010/main" val="1555607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4800" b="1" dirty="0" err="1"/>
              <a:t>If</a:t>
            </a:r>
            <a:r>
              <a:rPr lang="de-DE" sz="4800" b="1" dirty="0"/>
              <a:t> </a:t>
            </a:r>
            <a:r>
              <a:rPr lang="de-DE" sz="4800" b="1" dirty="0" err="1"/>
              <a:t>you</a:t>
            </a:r>
            <a:r>
              <a:rPr lang="de-DE" sz="4800" b="1" dirty="0"/>
              <a:t> </a:t>
            </a:r>
            <a:r>
              <a:rPr lang="de-DE" sz="4800" b="1" dirty="0" err="1"/>
              <a:t>decide</a:t>
            </a:r>
            <a:r>
              <a:rPr lang="de-DE" sz="4800" b="1" dirty="0"/>
              <a:t> </a:t>
            </a:r>
            <a:r>
              <a:rPr lang="de-DE" sz="4800" b="1" dirty="0" err="1"/>
              <a:t>to</a:t>
            </a:r>
            <a:r>
              <a:rPr lang="de-DE" sz="4800" b="1" dirty="0"/>
              <a:t> recycle:</a:t>
            </a:r>
            <a:endParaRPr lang="en-US" sz="4800" b="1" dirty="0"/>
          </a:p>
        </p:txBody>
      </p:sp>
      <p:sp>
        <p:nvSpPr>
          <p:cNvPr id="6" name="TextBox 5"/>
          <p:cNvSpPr txBox="1"/>
          <p:nvPr/>
        </p:nvSpPr>
        <p:spPr>
          <a:xfrm>
            <a:off x="6804849" y="2239578"/>
            <a:ext cx="4789495" cy="2677656"/>
          </a:xfrm>
          <a:prstGeom prst="rect">
            <a:avLst/>
          </a:prstGeom>
          <a:noFill/>
        </p:spPr>
        <p:txBody>
          <a:bodyPr wrap="square" rtlCol="0">
            <a:spAutoFit/>
          </a:bodyPr>
          <a:lstStyle/>
          <a:p>
            <a:pPr algn="just"/>
            <a:r>
              <a:rPr lang="en-US" sz="2800" dirty="0"/>
              <a:t>Once the recycling is completed, the blue bar appears again, indicating that you start searching for the next trash can. </a:t>
            </a:r>
          </a:p>
          <a:p>
            <a:pPr algn="just"/>
            <a:endParaRPr lang="en-US" sz="2800" dirty="0"/>
          </a:p>
        </p:txBody>
      </p:sp>
      <p:grpSp>
        <p:nvGrpSpPr>
          <p:cNvPr id="7" name="Group 6">
            <a:extLst>
              <a:ext uri="{FF2B5EF4-FFF2-40B4-BE49-F238E27FC236}">
                <a16:creationId xmlns:a16="http://schemas.microsoft.com/office/drawing/2014/main" id="{A68B2867-71D7-3643-BFD9-691C78B28DAB}"/>
              </a:ext>
            </a:extLst>
          </p:cNvPr>
          <p:cNvGrpSpPr/>
          <p:nvPr/>
        </p:nvGrpSpPr>
        <p:grpSpPr>
          <a:xfrm>
            <a:off x="512064" y="2221992"/>
            <a:ext cx="5620969" cy="3557016"/>
            <a:chOff x="512064" y="2221992"/>
            <a:chExt cx="5620969" cy="3557016"/>
          </a:xfrm>
        </p:grpSpPr>
        <p:sp>
          <p:nvSpPr>
            <p:cNvPr id="5" name="Rectangle 4"/>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9BAAE"/>
                </a:solidFill>
              </a:endParaRPr>
            </a:p>
          </p:txBody>
        </p:sp>
        <p:sp>
          <p:nvSpPr>
            <p:cNvPr id="14" name="Rectangle 13">
              <a:extLst>
                <a:ext uri="{FF2B5EF4-FFF2-40B4-BE49-F238E27FC236}">
                  <a16:creationId xmlns:a16="http://schemas.microsoft.com/office/drawing/2014/main" id="{7A8A0CF4-067E-0949-A2AA-C7342A43F73C}"/>
                </a:ext>
              </a:extLst>
            </p:cNvPr>
            <p:cNvSpPr/>
            <p:nvPr/>
          </p:nvSpPr>
          <p:spPr>
            <a:xfrm>
              <a:off x="1729695" y="4944533"/>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0583BB15-0046-5C44-BB29-FC24C523509B}"/>
                </a:ext>
              </a:extLst>
            </p:cNvPr>
            <p:cNvSpPr/>
            <p:nvPr/>
          </p:nvSpPr>
          <p:spPr>
            <a:xfrm flipV="1">
              <a:off x="1706508" y="4970939"/>
              <a:ext cx="3346704"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8" name="Straight Connector 7">
            <a:extLst>
              <a:ext uri="{FF2B5EF4-FFF2-40B4-BE49-F238E27FC236}">
                <a16:creationId xmlns:a16="http://schemas.microsoft.com/office/drawing/2014/main" id="{63B6DCC2-AF72-8241-BA47-8228FAC5881A}"/>
              </a:ext>
            </a:extLst>
          </p:cNvPr>
          <p:cNvCxnSpPr>
            <a:cxnSpLocks/>
          </p:cNvCxnSpPr>
          <p:nvPr/>
        </p:nvCxnSpPr>
        <p:spPr>
          <a:xfrm>
            <a:off x="2544511" y="4788946"/>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23FC1010-F3D7-3D46-8D53-550BC3B36E20}"/>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69751"/>
            <a:ext cx="332998" cy="319195"/>
          </a:xfrm>
          <a:prstGeom prst="rect">
            <a:avLst/>
          </a:prstGeom>
          <a:noFill/>
        </p:spPr>
      </p:pic>
    </p:spTree>
    <p:extLst>
      <p:ext uri="{BB962C8B-B14F-4D97-AF65-F5344CB8AC3E}">
        <p14:creationId xmlns:p14="http://schemas.microsoft.com/office/powerpoint/2010/main" val="1732939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04849" y="1969621"/>
            <a:ext cx="4789495" cy="3539430"/>
          </a:xfrm>
          <a:prstGeom prst="rect">
            <a:avLst/>
          </a:prstGeom>
          <a:noFill/>
        </p:spPr>
        <p:txBody>
          <a:bodyPr wrap="square" rtlCol="0">
            <a:spAutoFit/>
          </a:bodyPr>
          <a:lstStyle/>
          <a:p>
            <a:pPr algn="just"/>
            <a:r>
              <a:rPr lang="en-US" sz="2800" dirty="0"/>
              <a:t>While searching for the next trashcan, the payoff for recycling the previous trashcan will appear. </a:t>
            </a:r>
          </a:p>
          <a:p>
            <a:pPr algn="just"/>
            <a:endParaRPr lang="en-US" sz="2800" dirty="0"/>
          </a:p>
          <a:p>
            <a:pPr algn="just"/>
            <a:r>
              <a:rPr lang="en-US" sz="2800" dirty="0"/>
              <a:t>You might either recycle a soda can (1 point) or a soda bottle (3 points).</a:t>
            </a:r>
          </a:p>
        </p:txBody>
      </p:sp>
      <p:grpSp>
        <p:nvGrpSpPr>
          <p:cNvPr id="7" name="Group 6">
            <a:extLst>
              <a:ext uri="{FF2B5EF4-FFF2-40B4-BE49-F238E27FC236}">
                <a16:creationId xmlns:a16="http://schemas.microsoft.com/office/drawing/2014/main" id="{A68B2867-71D7-3643-BFD9-691C78B28DAB}"/>
              </a:ext>
            </a:extLst>
          </p:cNvPr>
          <p:cNvGrpSpPr/>
          <p:nvPr/>
        </p:nvGrpSpPr>
        <p:grpSpPr>
          <a:xfrm>
            <a:off x="586205" y="541510"/>
            <a:ext cx="4152948" cy="2628035"/>
            <a:chOff x="512064" y="2221992"/>
            <a:chExt cx="5620969" cy="3557016"/>
          </a:xfrm>
        </p:grpSpPr>
        <p:sp>
          <p:nvSpPr>
            <p:cNvPr id="5" name="Rectangle 4"/>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Rectangle 13">
              <a:extLst>
                <a:ext uri="{FF2B5EF4-FFF2-40B4-BE49-F238E27FC236}">
                  <a16:creationId xmlns:a16="http://schemas.microsoft.com/office/drawing/2014/main" id="{7A8A0CF4-067E-0949-A2AA-C7342A43F73C}"/>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0583BB15-0046-5C44-BB29-FC24C523509B}"/>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21452EC3-225C-F44D-AAB4-1E1E18C68732}"/>
              </a:ext>
            </a:extLst>
          </p:cNvPr>
          <p:cNvGrpSpPr/>
          <p:nvPr/>
        </p:nvGrpSpPr>
        <p:grpSpPr>
          <a:xfrm>
            <a:off x="586205" y="3672535"/>
            <a:ext cx="4152948" cy="2628035"/>
            <a:chOff x="512064" y="2221992"/>
            <a:chExt cx="5620969" cy="3557016"/>
          </a:xfrm>
        </p:grpSpPr>
        <p:sp>
          <p:nvSpPr>
            <p:cNvPr id="19" name="Rectangle 18">
              <a:extLst>
                <a:ext uri="{FF2B5EF4-FFF2-40B4-BE49-F238E27FC236}">
                  <a16:creationId xmlns:a16="http://schemas.microsoft.com/office/drawing/2014/main" id="{5C69B1DA-96CD-D546-92E2-CF4C37A4CF4C}"/>
                </a:ext>
              </a:extLst>
            </p:cNvPr>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 name="Rectangle 20">
              <a:extLst>
                <a:ext uri="{FF2B5EF4-FFF2-40B4-BE49-F238E27FC236}">
                  <a16:creationId xmlns:a16="http://schemas.microsoft.com/office/drawing/2014/main" id="{098FFFC6-37DE-D545-AEED-1570E2C2C25C}"/>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DF2C9D2E-2CA3-C948-AA11-0E277960788F}"/>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39938297-F981-6D47-A759-61E9FEA6C5F1}"/>
              </a:ext>
            </a:extLst>
          </p:cNvPr>
          <p:cNvPicPr>
            <a:picLocks noChangeAspect="1"/>
          </p:cNvPicPr>
          <p:nvPr/>
        </p:nvPicPr>
        <p:blipFill>
          <a:blip r:embed="rId3"/>
          <a:stretch>
            <a:fillRect/>
          </a:stretch>
        </p:blipFill>
        <p:spPr>
          <a:xfrm>
            <a:off x="2117222" y="4529353"/>
            <a:ext cx="1055930" cy="898034"/>
          </a:xfrm>
          <a:prstGeom prst="rect">
            <a:avLst/>
          </a:prstGeom>
        </p:spPr>
      </p:pic>
      <p:pic>
        <p:nvPicPr>
          <p:cNvPr id="9" name="Picture 8">
            <a:extLst>
              <a:ext uri="{FF2B5EF4-FFF2-40B4-BE49-F238E27FC236}">
                <a16:creationId xmlns:a16="http://schemas.microsoft.com/office/drawing/2014/main" id="{3C310922-2BCE-6944-A025-8086A0802B68}"/>
              </a:ext>
            </a:extLst>
          </p:cNvPr>
          <p:cNvPicPr>
            <a:picLocks noChangeAspect="1"/>
          </p:cNvPicPr>
          <p:nvPr/>
        </p:nvPicPr>
        <p:blipFill>
          <a:blip r:embed="rId4"/>
          <a:stretch>
            <a:fillRect/>
          </a:stretch>
        </p:blipFill>
        <p:spPr>
          <a:xfrm>
            <a:off x="2047839" y="1418685"/>
            <a:ext cx="1095850" cy="1101871"/>
          </a:xfrm>
          <a:prstGeom prst="rect">
            <a:avLst/>
          </a:prstGeom>
        </p:spPr>
      </p:pic>
      <p:sp>
        <p:nvSpPr>
          <p:cNvPr id="12" name="TextBox 11">
            <a:extLst>
              <a:ext uri="{FF2B5EF4-FFF2-40B4-BE49-F238E27FC236}">
                <a16:creationId xmlns:a16="http://schemas.microsoft.com/office/drawing/2014/main" id="{A4C71ABC-256E-824D-97DA-684C0A3FF9CB}"/>
              </a:ext>
            </a:extLst>
          </p:cNvPr>
          <p:cNvSpPr txBox="1"/>
          <p:nvPr/>
        </p:nvSpPr>
        <p:spPr>
          <a:xfrm>
            <a:off x="2059431" y="4052619"/>
            <a:ext cx="1244581" cy="646331"/>
          </a:xfrm>
          <a:prstGeom prst="rect">
            <a:avLst/>
          </a:prstGeom>
          <a:noFill/>
        </p:spPr>
        <p:txBody>
          <a:bodyPr wrap="square" rtlCol="0">
            <a:spAutoFit/>
          </a:bodyPr>
          <a:lstStyle/>
          <a:p>
            <a:pPr algn="ctr"/>
            <a:r>
              <a:rPr lang="en-US" sz="3600" b="1" dirty="0"/>
              <a:t>3</a:t>
            </a:r>
          </a:p>
        </p:txBody>
      </p:sp>
      <p:sp>
        <p:nvSpPr>
          <p:cNvPr id="25" name="TextBox 24">
            <a:extLst>
              <a:ext uri="{FF2B5EF4-FFF2-40B4-BE49-F238E27FC236}">
                <a16:creationId xmlns:a16="http://schemas.microsoft.com/office/drawing/2014/main" id="{C55775A8-5ABE-6548-9548-E1F77C874342}"/>
              </a:ext>
            </a:extLst>
          </p:cNvPr>
          <p:cNvSpPr txBox="1"/>
          <p:nvPr/>
        </p:nvSpPr>
        <p:spPr>
          <a:xfrm>
            <a:off x="2125873" y="1086373"/>
            <a:ext cx="1244581" cy="646331"/>
          </a:xfrm>
          <a:prstGeom prst="rect">
            <a:avLst/>
          </a:prstGeom>
          <a:noFill/>
        </p:spPr>
        <p:txBody>
          <a:bodyPr wrap="square" rtlCol="0">
            <a:spAutoFit/>
          </a:bodyPr>
          <a:lstStyle/>
          <a:p>
            <a:pPr algn="ctr"/>
            <a:r>
              <a:rPr lang="en-US" sz="3600" b="1" dirty="0"/>
              <a:t>1</a:t>
            </a:r>
          </a:p>
        </p:txBody>
      </p:sp>
      <p:cxnSp>
        <p:nvCxnSpPr>
          <p:cNvPr id="26" name="Straight Connector 25">
            <a:extLst>
              <a:ext uri="{FF2B5EF4-FFF2-40B4-BE49-F238E27FC236}">
                <a16:creationId xmlns:a16="http://schemas.microsoft.com/office/drawing/2014/main" id="{E894BE6E-55D8-C142-94D3-68D25A40749E}"/>
              </a:ext>
            </a:extLst>
          </p:cNvPr>
          <p:cNvCxnSpPr>
            <a:cxnSpLocks/>
          </p:cNvCxnSpPr>
          <p:nvPr/>
        </p:nvCxnSpPr>
        <p:spPr>
          <a:xfrm>
            <a:off x="2076696" y="5439255"/>
            <a:ext cx="0" cy="381284"/>
          </a:xfrm>
          <a:prstGeom prst="line">
            <a:avLst/>
          </a:prstGeom>
          <a:ln w="38100"/>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781E2FD1-428E-7D44-89C5-9093DEB40378}"/>
              </a:ext>
            </a:extLst>
          </p:cNvPr>
          <p:cNvPicPr>
            <a:picLocks noChangeAspect="1"/>
          </p:cNvPicPr>
          <p:nvPr/>
        </p:nvPicPr>
        <p:blipFill>
          <a:blip r:embed="rId5">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1989709" y="5238183"/>
            <a:ext cx="166499" cy="159598"/>
          </a:xfrm>
          <a:prstGeom prst="rect">
            <a:avLst/>
          </a:prstGeom>
          <a:noFill/>
        </p:spPr>
      </p:pic>
      <p:cxnSp>
        <p:nvCxnSpPr>
          <p:cNvPr id="28" name="Straight Connector 27">
            <a:extLst>
              <a:ext uri="{FF2B5EF4-FFF2-40B4-BE49-F238E27FC236}">
                <a16:creationId xmlns:a16="http://schemas.microsoft.com/office/drawing/2014/main" id="{1533CF9E-F952-4B45-B664-4C3F0BFDDABA}"/>
              </a:ext>
            </a:extLst>
          </p:cNvPr>
          <p:cNvCxnSpPr>
            <a:cxnSpLocks/>
          </p:cNvCxnSpPr>
          <p:nvPr/>
        </p:nvCxnSpPr>
        <p:spPr>
          <a:xfrm>
            <a:off x="1990558" y="2271987"/>
            <a:ext cx="0" cy="381284"/>
          </a:xfrm>
          <a:prstGeom prst="line">
            <a:avLst/>
          </a:prstGeom>
          <a:ln w="38100"/>
        </p:spPr>
        <p:style>
          <a:lnRef idx="1">
            <a:schemeClr val="dk1"/>
          </a:lnRef>
          <a:fillRef idx="0">
            <a:schemeClr val="dk1"/>
          </a:fillRef>
          <a:effectRef idx="0">
            <a:schemeClr val="dk1"/>
          </a:effectRef>
          <a:fontRef idx="minor">
            <a:schemeClr val="tx1"/>
          </a:fontRef>
        </p:style>
      </p:cxnSp>
      <p:pic>
        <p:nvPicPr>
          <p:cNvPr id="29" name="Picture 28">
            <a:extLst>
              <a:ext uri="{FF2B5EF4-FFF2-40B4-BE49-F238E27FC236}">
                <a16:creationId xmlns:a16="http://schemas.microsoft.com/office/drawing/2014/main" id="{449D74E8-170A-334B-839B-CB6AFEACA9A4}"/>
              </a:ext>
            </a:extLst>
          </p:cNvPr>
          <p:cNvPicPr>
            <a:picLocks noChangeAspect="1"/>
          </p:cNvPicPr>
          <p:nvPr/>
        </p:nvPicPr>
        <p:blipFill>
          <a:blip r:embed="rId5">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1903571" y="2070915"/>
            <a:ext cx="166499" cy="159598"/>
          </a:xfrm>
          <a:prstGeom prst="rect">
            <a:avLst/>
          </a:prstGeom>
          <a:noFill/>
        </p:spPr>
      </p:pic>
    </p:spTree>
    <p:extLst>
      <p:ext uri="{BB962C8B-B14F-4D97-AF65-F5344CB8AC3E}">
        <p14:creationId xmlns:p14="http://schemas.microsoft.com/office/powerpoint/2010/main" val="1299601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5E8FAEF-1EFF-5341-A01F-B7906A58EB9D}"/>
              </a:ext>
            </a:extLst>
          </p:cNvPr>
          <p:cNvGrpSpPr/>
          <p:nvPr/>
        </p:nvGrpSpPr>
        <p:grpSpPr>
          <a:xfrm>
            <a:off x="2747642" y="1463612"/>
            <a:ext cx="8796658" cy="1477380"/>
            <a:chOff x="995042" y="1819396"/>
            <a:chExt cx="8796658" cy="1477380"/>
          </a:xfrm>
        </p:grpSpPr>
        <p:sp>
          <p:nvSpPr>
            <p:cNvPr id="31" name="TextBox 30">
              <a:extLst>
                <a:ext uri="{FF2B5EF4-FFF2-40B4-BE49-F238E27FC236}">
                  <a16:creationId xmlns:a16="http://schemas.microsoft.com/office/drawing/2014/main" id="{798A05C9-6A49-FC4D-96E1-A53BFAFD491E}"/>
                </a:ext>
              </a:extLst>
            </p:cNvPr>
            <p:cNvSpPr txBox="1"/>
            <p:nvPr/>
          </p:nvSpPr>
          <p:spPr>
            <a:xfrm>
              <a:off x="2082480" y="1972539"/>
              <a:ext cx="1056959" cy="369332"/>
            </a:xfrm>
            <a:prstGeom prst="rect">
              <a:avLst/>
            </a:prstGeom>
            <a:noFill/>
          </p:spPr>
          <p:txBody>
            <a:bodyPr wrap="square" rtlCol="0">
              <a:spAutoFit/>
            </a:bodyPr>
            <a:lstStyle/>
            <a:p>
              <a:r>
                <a:rPr lang="en-US" dirty="0"/>
                <a:t>Trial t - 1</a:t>
              </a:r>
            </a:p>
          </p:txBody>
        </p:sp>
        <p:sp>
          <p:nvSpPr>
            <p:cNvPr id="32" name="TextBox 31">
              <a:extLst>
                <a:ext uri="{FF2B5EF4-FFF2-40B4-BE49-F238E27FC236}">
                  <a16:creationId xmlns:a16="http://schemas.microsoft.com/office/drawing/2014/main" id="{F9151361-650B-AD47-BB90-C08E4570C777}"/>
                </a:ext>
              </a:extLst>
            </p:cNvPr>
            <p:cNvSpPr txBox="1"/>
            <p:nvPr/>
          </p:nvSpPr>
          <p:spPr>
            <a:xfrm>
              <a:off x="4368481" y="1972539"/>
              <a:ext cx="731520" cy="369332"/>
            </a:xfrm>
            <a:prstGeom prst="rect">
              <a:avLst/>
            </a:prstGeom>
            <a:noFill/>
          </p:spPr>
          <p:txBody>
            <a:bodyPr wrap="square" rtlCol="0">
              <a:spAutoFit/>
            </a:bodyPr>
            <a:lstStyle/>
            <a:p>
              <a:r>
                <a:rPr lang="en-US" dirty="0"/>
                <a:t>Trial t</a:t>
              </a:r>
            </a:p>
          </p:txBody>
        </p:sp>
        <p:sp>
          <p:nvSpPr>
            <p:cNvPr id="33" name="TextBox 32">
              <a:extLst>
                <a:ext uri="{FF2B5EF4-FFF2-40B4-BE49-F238E27FC236}">
                  <a16:creationId xmlns:a16="http://schemas.microsoft.com/office/drawing/2014/main" id="{D4A04E46-8942-2142-9BAC-F80BF417D3F0}"/>
                </a:ext>
              </a:extLst>
            </p:cNvPr>
            <p:cNvSpPr txBox="1"/>
            <p:nvPr/>
          </p:nvSpPr>
          <p:spPr>
            <a:xfrm>
              <a:off x="7081200" y="1972539"/>
              <a:ext cx="1255079" cy="369332"/>
            </a:xfrm>
            <a:prstGeom prst="rect">
              <a:avLst/>
            </a:prstGeom>
            <a:noFill/>
          </p:spPr>
          <p:txBody>
            <a:bodyPr wrap="square" rtlCol="0">
              <a:spAutoFit/>
            </a:bodyPr>
            <a:lstStyle/>
            <a:p>
              <a:r>
                <a:rPr lang="en-US" dirty="0"/>
                <a:t>Trial t + 1</a:t>
              </a:r>
            </a:p>
          </p:txBody>
        </p:sp>
        <p:sp>
          <p:nvSpPr>
            <p:cNvPr id="35" name="Left Brace 34">
              <a:extLst>
                <a:ext uri="{FF2B5EF4-FFF2-40B4-BE49-F238E27FC236}">
                  <a16:creationId xmlns:a16="http://schemas.microsoft.com/office/drawing/2014/main" id="{8239E507-3D0B-684A-A7AF-AF9FB3D750CE}"/>
                </a:ext>
              </a:extLst>
            </p:cNvPr>
            <p:cNvSpPr/>
            <p:nvPr/>
          </p:nvSpPr>
          <p:spPr>
            <a:xfrm rot="5400000">
              <a:off x="2394901" y="2157796"/>
              <a:ext cx="259080" cy="11430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a:extLst>
                <a:ext uri="{FF2B5EF4-FFF2-40B4-BE49-F238E27FC236}">
                  <a16:creationId xmlns:a16="http://schemas.microsoft.com/office/drawing/2014/main" id="{7A516F30-4FCF-6E47-A222-DFA951AB5E9A}"/>
                </a:ext>
              </a:extLst>
            </p:cNvPr>
            <p:cNvSpPr txBox="1"/>
            <p:nvPr/>
          </p:nvSpPr>
          <p:spPr>
            <a:xfrm>
              <a:off x="1073069" y="2958222"/>
              <a:ext cx="4285141" cy="338554"/>
            </a:xfrm>
            <a:prstGeom prst="rect">
              <a:avLst/>
            </a:prstGeom>
            <a:noFill/>
          </p:spPr>
          <p:txBody>
            <a:bodyPr wrap="square" rtlCol="0">
              <a:spAutoFit/>
            </a:bodyPr>
            <a:lstStyle/>
            <a:p>
              <a:r>
                <a:rPr lang="en-US" sz="1600" dirty="0"/>
                <a:t>searching, deciding and recycling. </a:t>
              </a:r>
            </a:p>
          </p:txBody>
        </p:sp>
        <p:sp>
          <p:nvSpPr>
            <p:cNvPr id="4" name="TextBox 3">
              <a:extLst>
                <a:ext uri="{FF2B5EF4-FFF2-40B4-BE49-F238E27FC236}">
                  <a16:creationId xmlns:a16="http://schemas.microsoft.com/office/drawing/2014/main" id="{2AF08CC0-3F31-DF4B-9CEA-6EC50A47F804}"/>
                </a:ext>
              </a:extLst>
            </p:cNvPr>
            <p:cNvSpPr txBox="1"/>
            <p:nvPr/>
          </p:nvSpPr>
          <p:spPr>
            <a:xfrm>
              <a:off x="8953500" y="1833146"/>
              <a:ext cx="838200" cy="461665"/>
            </a:xfrm>
            <a:prstGeom prst="rect">
              <a:avLst/>
            </a:prstGeom>
            <a:noFill/>
          </p:spPr>
          <p:txBody>
            <a:bodyPr wrap="square" rtlCol="0">
              <a:spAutoFit/>
            </a:bodyPr>
            <a:lstStyle/>
            <a:p>
              <a:r>
                <a:rPr lang="en-US" sz="2400" dirty="0"/>
                <a:t>...</a:t>
              </a:r>
            </a:p>
          </p:txBody>
        </p:sp>
        <p:sp>
          <p:nvSpPr>
            <p:cNvPr id="13" name="TextBox 12">
              <a:extLst>
                <a:ext uri="{FF2B5EF4-FFF2-40B4-BE49-F238E27FC236}">
                  <a16:creationId xmlns:a16="http://schemas.microsoft.com/office/drawing/2014/main" id="{C1B94B09-62AD-2D40-8D6D-4147B3CF67CC}"/>
                </a:ext>
              </a:extLst>
            </p:cNvPr>
            <p:cNvSpPr txBox="1"/>
            <p:nvPr/>
          </p:nvSpPr>
          <p:spPr>
            <a:xfrm>
              <a:off x="995042" y="1819396"/>
              <a:ext cx="838200" cy="461665"/>
            </a:xfrm>
            <a:prstGeom prst="rect">
              <a:avLst/>
            </a:prstGeom>
            <a:noFill/>
          </p:spPr>
          <p:txBody>
            <a:bodyPr wrap="square" rtlCol="0">
              <a:spAutoFit/>
            </a:bodyPr>
            <a:lstStyle/>
            <a:p>
              <a:r>
                <a:rPr lang="en-US" sz="2400" dirty="0"/>
                <a:t>...</a:t>
              </a:r>
            </a:p>
          </p:txBody>
        </p:sp>
      </p:grpSp>
      <p:cxnSp>
        <p:nvCxnSpPr>
          <p:cNvPr id="8" name="Straight Connector 7">
            <a:extLst>
              <a:ext uri="{FF2B5EF4-FFF2-40B4-BE49-F238E27FC236}">
                <a16:creationId xmlns:a16="http://schemas.microsoft.com/office/drawing/2014/main" id="{C31CC10D-73EE-B241-B9C9-57C477E95860}"/>
              </a:ext>
            </a:extLst>
          </p:cNvPr>
          <p:cNvCxnSpPr>
            <a:cxnSpLocks/>
          </p:cNvCxnSpPr>
          <p:nvPr/>
        </p:nvCxnSpPr>
        <p:spPr>
          <a:xfrm>
            <a:off x="2011680" y="929640"/>
            <a:ext cx="0" cy="256170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291145D-B17C-524C-AA9A-9537BA07CFC1}"/>
              </a:ext>
            </a:extLst>
          </p:cNvPr>
          <p:cNvSpPr txBox="1"/>
          <p:nvPr/>
        </p:nvSpPr>
        <p:spPr>
          <a:xfrm>
            <a:off x="1377869" y="433449"/>
            <a:ext cx="1386840" cy="369332"/>
          </a:xfrm>
          <a:prstGeom prst="rect">
            <a:avLst/>
          </a:prstGeom>
          <a:noFill/>
        </p:spPr>
        <p:txBody>
          <a:bodyPr wrap="square" rtlCol="0">
            <a:spAutoFit/>
          </a:bodyPr>
          <a:lstStyle/>
          <a:p>
            <a:r>
              <a:rPr lang="en-US" dirty="0"/>
              <a:t>Task Starts</a:t>
            </a:r>
          </a:p>
        </p:txBody>
      </p:sp>
      <p:grpSp>
        <p:nvGrpSpPr>
          <p:cNvPr id="12" name="Group 11">
            <a:extLst>
              <a:ext uri="{FF2B5EF4-FFF2-40B4-BE49-F238E27FC236}">
                <a16:creationId xmlns:a16="http://schemas.microsoft.com/office/drawing/2014/main" id="{D0025525-C36E-1C47-A746-5FC26B1D8BF6}"/>
              </a:ext>
            </a:extLst>
          </p:cNvPr>
          <p:cNvGrpSpPr/>
          <p:nvPr/>
        </p:nvGrpSpPr>
        <p:grpSpPr>
          <a:xfrm>
            <a:off x="1214190" y="1532208"/>
            <a:ext cx="789624" cy="1102227"/>
            <a:chOff x="742049" y="1556693"/>
            <a:chExt cx="789624" cy="1102227"/>
          </a:xfrm>
        </p:grpSpPr>
        <p:sp>
          <p:nvSpPr>
            <p:cNvPr id="34" name="Oval 33">
              <a:extLst>
                <a:ext uri="{FF2B5EF4-FFF2-40B4-BE49-F238E27FC236}">
                  <a16:creationId xmlns:a16="http://schemas.microsoft.com/office/drawing/2014/main" id="{E6321CBF-B199-3640-BCFB-588232AFBC07}"/>
                </a:ext>
              </a:extLst>
            </p:cNvPr>
            <p:cNvSpPr/>
            <p:nvPr/>
          </p:nvSpPr>
          <p:spPr>
            <a:xfrm>
              <a:off x="802911" y="1556693"/>
              <a:ext cx="485065" cy="485065"/>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37" name="Chord 36">
              <a:extLst>
                <a:ext uri="{FF2B5EF4-FFF2-40B4-BE49-F238E27FC236}">
                  <a16:creationId xmlns:a16="http://schemas.microsoft.com/office/drawing/2014/main" id="{097E5BEA-6346-AA48-B8EB-8D2041EFC3BE}"/>
                </a:ext>
              </a:extLst>
            </p:cNvPr>
            <p:cNvSpPr/>
            <p:nvPr/>
          </p:nvSpPr>
          <p:spPr>
            <a:xfrm rot="8100000">
              <a:off x="742049" y="2019066"/>
              <a:ext cx="639854" cy="639854"/>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C130AED8-BB0B-CF40-BC4B-5EC6B9C7EEA1}"/>
                </a:ext>
              </a:extLst>
            </p:cNvPr>
            <p:cNvSpPr txBox="1"/>
            <p:nvPr/>
          </p:nvSpPr>
          <p:spPr>
            <a:xfrm>
              <a:off x="766443" y="1616755"/>
              <a:ext cx="765230" cy="369332"/>
            </a:xfrm>
            <a:prstGeom prst="rect">
              <a:avLst/>
            </a:prstGeom>
            <a:noFill/>
          </p:spPr>
          <p:txBody>
            <a:bodyPr wrap="square" rtlCol="0">
              <a:spAutoFit/>
            </a:bodyPr>
            <a:lstStyle/>
            <a:p>
              <a:r>
                <a:rPr lang="en-US" b="1" dirty="0">
                  <a:solidFill>
                    <a:schemeClr val="bg1"/>
                  </a:solidFill>
                </a:rPr>
                <a:t>YOU</a:t>
              </a:r>
            </a:p>
          </p:txBody>
        </p:sp>
      </p:grpSp>
      <p:cxnSp>
        <p:nvCxnSpPr>
          <p:cNvPr id="11" name="Straight Arrow Connector 10">
            <a:extLst>
              <a:ext uri="{FF2B5EF4-FFF2-40B4-BE49-F238E27FC236}">
                <a16:creationId xmlns:a16="http://schemas.microsoft.com/office/drawing/2014/main" id="{C537AE5F-1C25-8C4B-95C6-1DA3C8765BF2}"/>
              </a:ext>
            </a:extLst>
          </p:cNvPr>
          <p:cNvCxnSpPr/>
          <p:nvPr/>
        </p:nvCxnSpPr>
        <p:spPr>
          <a:xfrm>
            <a:off x="2011680" y="2041758"/>
            <a:ext cx="953719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E233A8-0308-7F45-ACD4-CC4BD22C397C}"/>
              </a:ext>
            </a:extLst>
          </p:cNvPr>
          <p:cNvCxnSpPr>
            <a:cxnSpLocks/>
          </p:cNvCxnSpPr>
          <p:nvPr/>
        </p:nvCxnSpPr>
        <p:spPr>
          <a:xfrm>
            <a:off x="3585842" y="1703204"/>
            <a:ext cx="0" cy="3385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B8B37F4-D2AA-D24D-8FDF-FA6D73FF5F65}"/>
              </a:ext>
            </a:extLst>
          </p:cNvPr>
          <p:cNvCxnSpPr>
            <a:cxnSpLocks/>
          </p:cNvCxnSpPr>
          <p:nvPr/>
        </p:nvCxnSpPr>
        <p:spPr>
          <a:xfrm>
            <a:off x="4968239" y="1692785"/>
            <a:ext cx="0" cy="3385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185CF5C-B68B-ED48-8729-229261ED0044}"/>
              </a:ext>
            </a:extLst>
          </p:cNvPr>
          <p:cNvCxnSpPr>
            <a:cxnSpLocks/>
          </p:cNvCxnSpPr>
          <p:nvPr/>
        </p:nvCxnSpPr>
        <p:spPr>
          <a:xfrm>
            <a:off x="8310242" y="1692785"/>
            <a:ext cx="0" cy="3385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BA4A586-1707-E744-B189-CE91E4F64BA6}"/>
              </a:ext>
            </a:extLst>
          </p:cNvPr>
          <p:cNvCxnSpPr>
            <a:cxnSpLocks/>
          </p:cNvCxnSpPr>
          <p:nvPr/>
        </p:nvCxnSpPr>
        <p:spPr>
          <a:xfrm>
            <a:off x="10184762" y="1703204"/>
            <a:ext cx="0" cy="3385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98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4800" b="1" dirty="0" err="1"/>
              <a:t>If</a:t>
            </a:r>
            <a:r>
              <a:rPr lang="de-DE" sz="4800" b="1" dirty="0"/>
              <a:t> </a:t>
            </a:r>
            <a:r>
              <a:rPr lang="de-DE" sz="4800" b="1" dirty="0" err="1"/>
              <a:t>you</a:t>
            </a:r>
            <a:r>
              <a:rPr lang="de-DE" sz="4800" b="1" dirty="0"/>
              <a:t> </a:t>
            </a:r>
            <a:r>
              <a:rPr lang="en-GB" sz="4800" b="1" dirty="0"/>
              <a:t>decide</a:t>
            </a:r>
            <a:r>
              <a:rPr lang="de-DE" sz="4800" b="1" dirty="0"/>
              <a:t> </a:t>
            </a:r>
            <a:r>
              <a:rPr lang="de-DE" sz="4800" b="1" dirty="0" err="1"/>
              <a:t>to</a:t>
            </a:r>
            <a:r>
              <a:rPr lang="de-DE" sz="4800" b="1" dirty="0"/>
              <a:t> </a:t>
            </a:r>
            <a:r>
              <a:rPr lang="de-DE" sz="4800" b="1" dirty="0" err="1"/>
              <a:t>forgo</a:t>
            </a:r>
            <a:r>
              <a:rPr lang="de-DE" sz="4800" b="1" dirty="0"/>
              <a:t>:</a:t>
            </a:r>
            <a:endParaRPr lang="en-US" sz="4800" b="1" dirty="0"/>
          </a:p>
        </p:txBody>
      </p:sp>
      <p:grpSp>
        <p:nvGrpSpPr>
          <p:cNvPr id="3" name="Group 2">
            <a:extLst>
              <a:ext uri="{FF2B5EF4-FFF2-40B4-BE49-F238E27FC236}">
                <a16:creationId xmlns:a16="http://schemas.microsoft.com/office/drawing/2014/main" id="{C344F5E1-1428-FD49-870E-114B28C2735C}"/>
              </a:ext>
            </a:extLst>
          </p:cNvPr>
          <p:cNvGrpSpPr/>
          <p:nvPr/>
        </p:nvGrpSpPr>
        <p:grpSpPr>
          <a:xfrm>
            <a:off x="512064" y="2221992"/>
            <a:ext cx="5620969" cy="3555810"/>
            <a:chOff x="1097280" y="1873448"/>
            <a:chExt cx="5620969" cy="3555810"/>
          </a:xfrm>
        </p:grpSpPr>
        <p:grpSp>
          <p:nvGrpSpPr>
            <p:cNvPr id="17" name="Group 16"/>
            <p:cNvGrpSpPr/>
            <p:nvPr/>
          </p:nvGrpSpPr>
          <p:grpSpPr>
            <a:xfrm>
              <a:off x="1097280" y="1873448"/>
              <a:ext cx="5620969" cy="3555810"/>
              <a:chOff x="2975887" y="881775"/>
              <a:chExt cx="5620969" cy="3555810"/>
            </a:xfrm>
          </p:grpSpPr>
          <p:sp>
            <p:nvSpPr>
              <p:cNvPr id="5" name="Rectangle 4"/>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2" name="Group 11"/>
              <p:cNvGrpSpPr/>
              <p:nvPr/>
            </p:nvGrpSpPr>
            <p:grpSpPr>
              <a:xfrm>
                <a:off x="5239019" y="1893387"/>
                <a:ext cx="1094704" cy="1532586"/>
                <a:chOff x="4778062" y="3477296"/>
                <a:chExt cx="1094704" cy="1532586"/>
              </a:xfrm>
            </p:grpSpPr>
            <p:sp>
              <p:nvSpPr>
                <p:cNvPr id="14" name="Rectangle 13"/>
                <p:cNvSpPr/>
                <p:nvPr/>
              </p:nvSpPr>
              <p:spPr>
                <a:xfrm>
                  <a:off x="4778062" y="3477296"/>
                  <a:ext cx="1081826" cy="1532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p:cNvSpPr/>
                <p:nvPr/>
              </p:nvSpPr>
              <p:spPr>
                <a:xfrm>
                  <a:off x="4778062" y="4627035"/>
                  <a:ext cx="1094704" cy="382847"/>
                </a:xfrm>
                <a:prstGeom prst="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 name="Picture 3"/>
            <p:cNvPicPr>
              <a:picLocks noChangeAspect="1"/>
            </p:cNvPicPr>
            <p:nvPr/>
          </p:nvPicPr>
          <p:blipFill rotWithShape="1">
            <a:blip r:embed="rId3"/>
            <a:srcRect l="33930" t="32721" r="50977" b="49036"/>
            <a:stretch/>
          </p:blipFill>
          <p:spPr>
            <a:xfrm>
              <a:off x="3609146" y="3213461"/>
              <a:ext cx="584357" cy="631065"/>
            </a:xfrm>
            <a:prstGeom prst="rect">
              <a:avLst/>
            </a:prstGeom>
          </p:spPr>
        </p:pic>
        <p:grpSp>
          <p:nvGrpSpPr>
            <p:cNvPr id="11" name="Group 10"/>
            <p:cNvGrpSpPr/>
            <p:nvPr/>
          </p:nvGrpSpPr>
          <p:grpSpPr>
            <a:xfrm>
              <a:off x="2395470" y="4626771"/>
              <a:ext cx="3348507" cy="296215"/>
              <a:chOff x="3915177" y="5003441"/>
              <a:chExt cx="3348507" cy="296215"/>
            </a:xfrm>
          </p:grpSpPr>
          <p:sp>
            <p:nvSpPr>
              <p:cNvPr id="13" name="Rectangle 12"/>
              <p:cNvSpPr/>
              <p:nvPr/>
            </p:nvSpPr>
            <p:spPr>
              <a:xfrm>
                <a:off x="3915177" y="5003441"/>
                <a:ext cx="3348507" cy="2962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p:cNvSpPr/>
              <p:nvPr/>
            </p:nvSpPr>
            <p:spPr>
              <a:xfrm flipV="1">
                <a:off x="3947373" y="5037569"/>
                <a:ext cx="731520" cy="245950"/>
              </a:xfrm>
              <a:prstGeom prst="rect">
                <a:avLst/>
              </a:prstGeom>
              <a:solidFill>
                <a:srgbClr val="4B9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 name="Rectangle 6"/>
          <p:cNvSpPr/>
          <p:nvPr/>
        </p:nvSpPr>
        <p:spPr>
          <a:xfrm>
            <a:off x="7392472" y="1873448"/>
            <a:ext cx="4416907" cy="3108543"/>
          </a:xfrm>
          <a:prstGeom prst="rect">
            <a:avLst/>
          </a:prstGeom>
        </p:spPr>
        <p:txBody>
          <a:bodyPr wrap="square">
            <a:spAutoFit/>
          </a:bodyPr>
          <a:lstStyle/>
          <a:p>
            <a:r>
              <a:rPr lang="en-US" sz="2800" dirty="0"/>
              <a:t>If you  forgo (“D”) a trash can, the symbol turns red. </a:t>
            </a:r>
          </a:p>
          <a:p>
            <a:endParaRPr lang="en-US" sz="2800" dirty="0"/>
          </a:p>
          <a:p>
            <a:r>
              <a:rPr lang="en-US" sz="2800" dirty="0"/>
              <a:t>You don’t not spend any time recycling on the forgone trial yet you still need to wait until the blue bar disappears.</a:t>
            </a:r>
          </a:p>
        </p:txBody>
      </p:sp>
      <p:cxnSp>
        <p:nvCxnSpPr>
          <p:cNvPr id="18" name="Straight Arrow Connector 17"/>
          <p:cNvCxnSpPr/>
          <p:nvPr/>
        </p:nvCxnSpPr>
        <p:spPr>
          <a:xfrm flipH="1">
            <a:off x="4193504" y="2704563"/>
            <a:ext cx="2941392" cy="79849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97C1A87-98CF-CA4D-B441-8F7EE5D0F6F1}"/>
              </a:ext>
            </a:extLst>
          </p:cNvPr>
          <p:cNvCxnSpPr>
            <a:cxnSpLocks/>
          </p:cNvCxnSpPr>
          <p:nvPr/>
        </p:nvCxnSpPr>
        <p:spPr>
          <a:xfrm>
            <a:off x="2544511" y="4808824"/>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289CFEB4-3819-9341-8F14-99ADE99DE6D5}"/>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89629"/>
            <a:ext cx="332998" cy="319195"/>
          </a:xfrm>
          <a:prstGeom prst="rect">
            <a:avLst/>
          </a:prstGeom>
          <a:noFill/>
        </p:spPr>
      </p:pic>
    </p:spTree>
    <p:extLst>
      <p:ext uri="{BB962C8B-B14F-4D97-AF65-F5344CB8AC3E}">
        <p14:creationId xmlns:p14="http://schemas.microsoft.com/office/powerpoint/2010/main" val="3179216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4800" b="1" dirty="0" err="1"/>
              <a:t>If</a:t>
            </a:r>
            <a:r>
              <a:rPr lang="de-DE" sz="4800" b="1" dirty="0"/>
              <a:t> </a:t>
            </a:r>
            <a:r>
              <a:rPr lang="de-DE" sz="4800" b="1" dirty="0" err="1"/>
              <a:t>you</a:t>
            </a:r>
            <a:r>
              <a:rPr lang="de-DE" sz="4800" b="1" dirty="0"/>
              <a:t> </a:t>
            </a:r>
            <a:r>
              <a:rPr lang="de-DE" sz="4800" b="1" dirty="0" err="1"/>
              <a:t>decide</a:t>
            </a:r>
            <a:r>
              <a:rPr lang="de-DE" sz="4800" b="1" dirty="0"/>
              <a:t> </a:t>
            </a:r>
            <a:r>
              <a:rPr lang="de-DE" sz="4800" b="1" dirty="0" err="1"/>
              <a:t>to</a:t>
            </a:r>
            <a:r>
              <a:rPr lang="de-DE" sz="4800" b="1" dirty="0"/>
              <a:t> </a:t>
            </a:r>
            <a:r>
              <a:rPr lang="de-DE" sz="4800" b="1" dirty="0" err="1"/>
              <a:t>forgo</a:t>
            </a:r>
            <a:r>
              <a:rPr lang="de-DE" sz="4800" b="1" dirty="0"/>
              <a:t>:</a:t>
            </a:r>
            <a:endParaRPr lang="en-US" sz="4800" b="1" dirty="0"/>
          </a:p>
        </p:txBody>
      </p:sp>
      <p:sp>
        <p:nvSpPr>
          <p:cNvPr id="3" name="Rectangle 2"/>
          <p:cNvSpPr/>
          <p:nvPr/>
        </p:nvSpPr>
        <p:spPr>
          <a:xfrm>
            <a:off x="6712085" y="1873448"/>
            <a:ext cx="4641715" cy="2677656"/>
          </a:xfrm>
          <a:prstGeom prst="rect">
            <a:avLst/>
          </a:prstGeom>
        </p:spPr>
        <p:txBody>
          <a:bodyPr wrap="square">
            <a:spAutoFit/>
          </a:bodyPr>
          <a:lstStyle/>
          <a:p>
            <a:r>
              <a:rPr lang="en-US" sz="2800" dirty="0"/>
              <a:t>As soon as the blue bar disappears, you start searching the next trash can.</a:t>
            </a:r>
          </a:p>
          <a:p>
            <a:endParaRPr lang="en-US" sz="2800" dirty="0"/>
          </a:p>
          <a:p>
            <a:r>
              <a:rPr lang="en-US" sz="2800" dirty="0"/>
              <a:t>You don’t earn any reward in the forgone trial. </a:t>
            </a:r>
          </a:p>
        </p:txBody>
      </p:sp>
      <p:grpSp>
        <p:nvGrpSpPr>
          <p:cNvPr id="15" name="Group 14">
            <a:extLst>
              <a:ext uri="{FF2B5EF4-FFF2-40B4-BE49-F238E27FC236}">
                <a16:creationId xmlns:a16="http://schemas.microsoft.com/office/drawing/2014/main" id="{1A3B53ED-61BE-9C49-8A45-4A8C448DEB26}"/>
              </a:ext>
            </a:extLst>
          </p:cNvPr>
          <p:cNvGrpSpPr/>
          <p:nvPr/>
        </p:nvGrpSpPr>
        <p:grpSpPr>
          <a:xfrm>
            <a:off x="512064" y="2221992"/>
            <a:ext cx="5620969" cy="3557016"/>
            <a:chOff x="512064" y="2221992"/>
            <a:chExt cx="5620969" cy="3557016"/>
          </a:xfrm>
        </p:grpSpPr>
        <p:sp>
          <p:nvSpPr>
            <p:cNvPr id="17" name="Rectangle 16">
              <a:extLst>
                <a:ext uri="{FF2B5EF4-FFF2-40B4-BE49-F238E27FC236}">
                  <a16:creationId xmlns:a16="http://schemas.microsoft.com/office/drawing/2014/main" id="{24FC7DA2-4F30-7C4C-8158-507B442E1016}"/>
                </a:ext>
              </a:extLst>
            </p:cNvPr>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Rectangle 19">
              <a:extLst>
                <a:ext uri="{FF2B5EF4-FFF2-40B4-BE49-F238E27FC236}">
                  <a16:creationId xmlns:a16="http://schemas.microsoft.com/office/drawing/2014/main" id="{9CD7E27B-011E-A040-B844-F737257D8D1E}"/>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857DCCFA-9949-C246-BB9C-60F45091E100}"/>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1" name="Straight Connector 10">
            <a:extLst>
              <a:ext uri="{FF2B5EF4-FFF2-40B4-BE49-F238E27FC236}">
                <a16:creationId xmlns:a16="http://schemas.microsoft.com/office/drawing/2014/main" id="{A832D687-9E21-344F-A8D5-F37B804856B0}"/>
              </a:ext>
            </a:extLst>
          </p:cNvPr>
          <p:cNvCxnSpPr>
            <a:cxnSpLocks/>
          </p:cNvCxnSpPr>
          <p:nvPr/>
        </p:nvCxnSpPr>
        <p:spPr>
          <a:xfrm>
            <a:off x="2524633" y="4510650"/>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EE45724E-FA24-FB4B-B751-BA140E8A38A3}"/>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58134" y="4191455"/>
            <a:ext cx="332998" cy="319195"/>
          </a:xfrm>
          <a:prstGeom prst="rect">
            <a:avLst/>
          </a:prstGeom>
          <a:noFill/>
        </p:spPr>
      </p:pic>
      <p:sp>
        <p:nvSpPr>
          <p:cNvPr id="4" name="TextBox 3">
            <a:extLst>
              <a:ext uri="{FF2B5EF4-FFF2-40B4-BE49-F238E27FC236}">
                <a16:creationId xmlns:a16="http://schemas.microsoft.com/office/drawing/2014/main" id="{DA61081F-F749-3543-817F-871E3E71B9F8}"/>
              </a:ext>
            </a:extLst>
          </p:cNvPr>
          <p:cNvSpPr txBox="1"/>
          <p:nvPr/>
        </p:nvSpPr>
        <p:spPr>
          <a:xfrm>
            <a:off x="3160644" y="3097699"/>
            <a:ext cx="854765" cy="830997"/>
          </a:xfrm>
          <a:prstGeom prst="rect">
            <a:avLst/>
          </a:prstGeom>
          <a:noFill/>
        </p:spPr>
        <p:txBody>
          <a:bodyPr wrap="square" rtlCol="0">
            <a:spAutoFit/>
          </a:bodyPr>
          <a:lstStyle/>
          <a:p>
            <a:r>
              <a:rPr lang="en-US" sz="4800" b="1" dirty="0"/>
              <a:t>0</a:t>
            </a:r>
          </a:p>
        </p:txBody>
      </p:sp>
    </p:spTree>
    <p:extLst>
      <p:ext uri="{BB962C8B-B14F-4D97-AF65-F5344CB8AC3E}">
        <p14:creationId xmlns:p14="http://schemas.microsoft.com/office/powerpoint/2010/main" val="1158463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If you miss a trial:</a:t>
            </a:r>
          </a:p>
        </p:txBody>
      </p:sp>
      <p:sp>
        <p:nvSpPr>
          <p:cNvPr id="3" name="TextBox 2"/>
          <p:cNvSpPr txBox="1"/>
          <p:nvPr/>
        </p:nvSpPr>
        <p:spPr>
          <a:xfrm>
            <a:off x="6602107" y="2541106"/>
            <a:ext cx="5043523" cy="1384995"/>
          </a:xfrm>
          <a:prstGeom prst="rect">
            <a:avLst/>
          </a:prstGeom>
          <a:noFill/>
        </p:spPr>
        <p:txBody>
          <a:bodyPr wrap="square" rtlCol="0">
            <a:spAutoFit/>
          </a:bodyPr>
          <a:lstStyle/>
          <a:p>
            <a:pPr algn="just"/>
            <a:r>
              <a:rPr lang="en-US" sz="2800" dirty="0"/>
              <a:t>If you don’t make the decision before the blue bar disappears entirely, you miss a trial.</a:t>
            </a:r>
          </a:p>
        </p:txBody>
      </p:sp>
      <p:grpSp>
        <p:nvGrpSpPr>
          <p:cNvPr id="6" name="Group 5">
            <a:extLst>
              <a:ext uri="{FF2B5EF4-FFF2-40B4-BE49-F238E27FC236}">
                <a16:creationId xmlns:a16="http://schemas.microsoft.com/office/drawing/2014/main" id="{13A3785B-9FA9-384C-A3A8-1ACE88C8136D}"/>
              </a:ext>
            </a:extLst>
          </p:cNvPr>
          <p:cNvGrpSpPr/>
          <p:nvPr/>
        </p:nvGrpSpPr>
        <p:grpSpPr>
          <a:xfrm>
            <a:off x="512064" y="2221992"/>
            <a:ext cx="5620969" cy="3555810"/>
            <a:chOff x="512064" y="2221992"/>
            <a:chExt cx="5620969" cy="3555810"/>
          </a:xfrm>
        </p:grpSpPr>
        <p:grpSp>
          <p:nvGrpSpPr>
            <p:cNvPr id="4" name="Group 3">
              <a:extLst>
                <a:ext uri="{FF2B5EF4-FFF2-40B4-BE49-F238E27FC236}">
                  <a16:creationId xmlns:a16="http://schemas.microsoft.com/office/drawing/2014/main" id="{7650BA6B-0200-F247-936C-D92D157A90DB}"/>
                </a:ext>
              </a:extLst>
            </p:cNvPr>
            <p:cNvGrpSpPr/>
            <p:nvPr/>
          </p:nvGrpSpPr>
          <p:grpSpPr>
            <a:xfrm>
              <a:off x="512064" y="2221992"/>
              <a:ext cx="5620969" cy="3555810"/>
              <a:chOff x="1097280" y="1873448"/>
              <a:chExt cx="5620969" cy="3555810"/>
            </a:xfrm>
          </p:grpSpPr>
          <p:grpSp>
            <p:nvGrpSpPr>
              <p:cNvPr id="17" name="Group 16"/>
              <p:cNvGrpSpPr/>
              <p:nvPr/>
            </p:nvGrpSpPr>
            <p:grpSpPr>
              <a:xfrm>
                <a:off x="1097280" y="1873448"/>
                <a:ext cx="5620969" cy="3555810"/>
                <a:chOff x="2975887" y="881775"/>
                <a:chExt cx="5620969" cy="3555810"/>
              </a:xfrm>
            </p:grpSpPr>
            <p:sp>
              <p:nvSpPr>
                <p:cNvPr id="5" name="Rectangle 4"/>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1" name="Group 10"/>
                <p:cNvGrpSpPr/>
                <p:nvPr/>
              </p:nvGrpSpPr>
              <p:grpSpPr>
                <a:xfrm>
                  <a:off x="5239019" y="1893387"/>
                  <a:ext cx="1078992" cy="1532586"/>
                  <a:chOff x="3605022" y="3528812"/>
                  <a:chExt cx="1078992" cy="1532586"/>
                </a:xfrm>
              </p:grpSpPr>
              <p:sp>
                <p:nvSpPr>
                  <p:cNvPr id="14" name="Rectangle 13"/>
                  <p:cNvSpPr/>
                  <p:nvPr/>
                </p:nvSpPr>
                <p:spPr>
                  <a:xfrm>
                    <a:off x="3605022" y="3528812"/>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285C9102-3522-3547-805E-9DA73DC64DDB}"/>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sp>
            <p:nvSpPr>
              <p:cNvPr id="16" name="Rectangle 15"/>
              <p:cNvSpPr/>
              <p:nvPr/>
            </p:nvSpPr>
            <p:spPr>
              <a:xfrm>
                <a:off x="2395470" y="4626771"/>
                <a:ext cx="3348507" cy="2962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7F5E3A5-EFD9-3741-ADD3-868CF91A1BE9}"/>
                </a:ext>
              </a:extLst>
            </p:cNvPr>
            <p:cNvSpPr/>
            <p:nvPr/>
          </p:nvSpPr>
          <p:spPr>
            <a:xfrm>
              <a:off x="2775196" y="4383343"/>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Connector 14">
            <a:extLst>
              <a:ext uri="{FF2B5EF4-FFF2-40B4-BE49-F238E27FC236}">
                <a16:creationId xmlns:a16="http://schemas.microsoft.com/office/drawing/2014/main" id="{121BB70D-CD03-BB46-B902-33FB0ABEC8D4}"/>
              </a:ext>
            </a:extLst>
          </p:cNvPr>
          <p:cNvCxnSpPr>
            <a:cxnSpLocks/>
          </p:cNvCxnSpPr>
          <p:nvPr/>
        </p:nvCxnSpPr>
        <p:spPr>
          <a:xfrm>
            <a:off x="2524633" y="4769067"/>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9" name="Picture 18">
            <a:extLst>
              <a:ext uri="{FF2B5EF4-FFF2-40B4-BE49-F238E27FC236}">
                <a16:creationId xmlns:a16="http://schemas.microsoft.com/office/drawing/2014/main" id="{4907BAC3-60FC-D84C-92DE-592B8366B8C4}"/>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58134" y="4449872"/>
            <a:ext cx="332998" cy="319195"/>
          </a:xfrm>
          <a:prstGeom prst="rect">
            <a:avLst/>
          </a:prstGeom>
          <a:noFill/>
        </p:spPr>
      </p:pic>
    </p:spTree>
    <p:extLst>
      <p:ext uri="{BB962C8B-B14F-4D97-AF65-F5344CB8AC3E}">
        <p14:creationId xmlns:p14="http://schemas.microsoft.com/office/powerpoint/2010/main" val="12993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If you miss a trial:</a:t>
            </a:r>
            <a:endParaRPr lang="en-US" sz="1100" b="1" dirty="0"/>
          </a:p>
        </p:txBody>
      </p:sp>
      <p:sp>
        <p:nvSpPr>
          <p:cNvPr id="3" name="TextBox 2"/>
          <p:cNvSpPr txBox="1"/>
          <p:nvPr/>
        </p:nvSpPr>
        <p:spPr>
          <a:xfrm>
            <a:off x="6750444" y="2221992"/>
            <a:ext cx="3830624" cy="1384995"/>
          </a:xfrm>
          <a:prstGeom prst="rect">
            <a:avLst/>
          </a:prstGeom>
          <a:noFill/>
        </p:spPr>
        <p:txBody>
          <a:bodyPr wrap="square" rtlCol="0">
            <a:spAutoFit/>
          </a:bodyPr>
          <a:lstStyle/>
          <a:p>
            <a:r>
              <a:rPr lang="en-US" sz="2800" dirty="0"/>
              <a:t>You will be penalized with a 2 point loss if you miss a trial.</a:t>
            </a:r>
          </a:p>
        </p:txBody>
      </p:sp>
      <p:grpSp>
        <p:nvGrpSpPr>
          <p:cNvPr id="12" name="Group 11">
            <a:extLst>
              <a:ext uri="{FF2B5EF4-FFF2-40B4-BE49-F238E27FC236}">
                <a16:creationId xmlns:a16="http://schemas.microsoft.com/office/drawing/2014/main" id="{EE47BFAA-42DB-BC45-9A0F-8E697498F0FE}"/>
              </a:ext>
            </a:extLst>
          </p:cNvPr>
          <p:cNvGrpSpPr/>
          <p:nvPr/>
        </p:nvGrpSpPr>
        <p:grpSpPr>
          <a:xfrm>
            <a:off x="512064" y="2221992"/>
            <a:ext cx="5620969" cy="3557016"/>
            <a:chOff x="512064" y="2221992"/>
            <a:chExt cx="5620969" cy="3557016"/>
          </a:xfrm>
        </p:grpSpPr>
        <p:sp>
          <p:nvSpPr>
            <p:cNvPr id="13" name="Rectangle 12">
              <a:extLst>
                <a:ext uri="{FF2B5EF4-FFF2-40B4-BE49-F238E27FC236}">
                  <a16:creationId xmlns:a16="http://schemas.microsoft.com/office/drawing/2014/main" id="{09B3025D-BFFA-2447-BB21-D3ABDE638701}"/>
                </a:ext>
              </a:extLst>
            </p:cNvPr>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Rectangle 13">
              <a:extLst>
                <a:ext uri="{FF2B5EF4-FFF2-40B4-BE49-F238E27FC236}">
                  <a16:creationId xmlns:a16="http://schemas.microsoft.com/office/drawing/2014/main" id="{A33761B8-DE8E-8D4F-8190-F6CA90409F21}"/>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936E4F3F-1DD1-644B-8C6B-3C6A26F08B6C}"/>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7" name="Straight Connector 16">
            <a:extLst>
              <a:ext uri="{FF2B5EF4-FFF2-40B4-BE49-F238E27FC236}">
                <a16:creationId xmlns:a16="http://schemas.microsoft.com/office/drawing/2014/main" id="{90FB6F54-06E2-2049-97ED-423B79138DA0}"/>
              </a:ext>
            </a:extLst>
          </p:cNvPr>
          <p:cNvCxnSpPr>
            <a:cxnSpLocks/>
          </p:cNvCxnSpPr>
          <p:nvPr/>
        </p:nvCxnSpPr>
        <p:spPr>
          <a:xfrm>
            <a:off x="2524633" y="4510650"/>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22" name="Picture 21">
            <a:extLst>
              <a:ext uri="{FF2B5EF4-FFF2-40B4-BE49-F238E27FC236}">
                <a16:creationId xmlns:a16="http://schemas.microsoft.com/office/drawing/2014/main" id="{E8E3CA6A-B502-D34C-BEFE-0C0A667CA43A}"/>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58134" y="4191455"/>
            <a:ext cx="332998" cy="319195"/>
          </a:xfrm>
          <a:prstGeom prst="rect">
            <a:avLst/>
          </a:prstGeom>
          <a:noFill/>
        </p:spPr>
      </p:pic>
      <p:sp>
        <p:nvSpPr>
          <p:cNvPr id="23" name="TextBox 22">
            <a:extLst>
              <a:ext uri="{FF2B5EF4-FFF2-40B4-BE49-F238E27FC236}">
                <a16:creationId xmlns:a16="http://schemas.microsoft.com/office/drawing/2014/main" id="{B186E2B0-17E0-1549-B0F1-53E30C5FED02}"/>
              </a:ext>
            </a:extLst>
          </p:cNvPr>
          <p:cNvSpPr txBox="1"/>
          <p:nvPr/>
        </p:nvSpPr>
        <p:spPr>
          <a:xfrm>
            <a:off x="3160644" y="3097699"/>
            <a:ext cx="854765" cy="830997"/>
          </a:xfrm>
          <a:prstGeom prst="rect">
            <a:avLst/>
          </a:prstGeom>
          <a:noFill/>
        </p:spPr>
        <p:txBody>
          <a:bodyPr wrap="square" rtlCol="0">
            <a:spAutoFit/>
          </a:bodyPr>
          <a:lstStyle/>
          <a:p>
            <a:r>
              <a:rPr lang="en-US" sz="4800" b="1" dirty="0"/>
              <a:t>-2</a:t>
            </a:r>
          </a:p>
        </p:txBody>
      </p:sp>
    </p:spTree>
    <p:extLst>
      <p:ext uri="{BB962C8B-B14F-4D97-AF65-F5344CB8AC3E}">
        <p14:creationId xmlns:p14="http://schemas.microsoft.com/office/powerpoint/2010/main" val="244756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84663" y="2205318"/>
            <a:ext cx="9345909" cy="2881810"/>
            <a:chOff x="1715465" y="3002758"/>
            <a:chExt cx="7057645" cy="2176224"/>
          </a:xfrm>
        </p:grpSpPr>
        <p:sp>
          <p:nvSpPr>
            <p:cNvPr id="5" name="Rounded Rectangle 4"/>
            <p:cNvSpPr/>
            <p:nvPr/>
          </p:nvSpPr>
          <p:spPr>
            <a:xfrm>
              <a:off x="1715465" y="3303688"/>
              <a:ext cx="1389888" cy="694944"/>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Decision</a:t>
              </a:r>
            </a:p>
          </p:txBody>
        </p:sp>
        <p:sp>
          <p:nvSpPr>
            <p:cNvPr id="15" name="Rounded Rectangle 14"/>
            <p:cNvSpPr/>
            <p:nvPr/>
          </p:nvSpPr>
          <p:spPr>
            <a:xfrm>
              <a:off x="3798775" y="3002758"/>
              <a:ext cx="1389888" cy="480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Recycle</a:t>
              </a:r>
            </a:p>
          </p:txBody>
        </p:sp>
        <p:sp>
          <p:nvSpPr>
            <p:cNvPr id="19" name="Rounded Rectangle 18"/>
            <p:cNvSpPr/>
            <p:nvPr/>
          </p:nvSpPr>
          <p:spPr>
            <a:xfrm>
              <a:off x="3798775" y="3722812"/>
              <a:ext cx="1389888" cy="480036"/>
            </a:xfrm>
            <a:prstGeom prst="roundRect">
              <a:avLst/>
            </a:prstGeom>
            <a:solidFill>
              <a:srgbClr val="D430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Forgo</a:t>
              </a:r>
            </a:p>
          </p:txBody>
        </p:sp>
        <p:sp>
          <p:nvSpPr>
            <p:cNvPr id="21" name="Rounded Rectangle 20"/>
            <p:cNvSpPr/>
            <p:nvPr/>
          </p:nvSpPr>
          <p:spPr>
            <a:xfrm>
              <a:off x="7383222" y="3325798"/>
              <a:ext cx="1389888" cy="694944"/>
            </a:xfrm>
            <a:prstGeom prst="roundRect">
              <a:avLst/>
            </a:prstGeom>
            <a:solidFill>
              <a:srgbClr val="6A5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Feedback</a:t>
              </a:r>
            </a:p>
          </p:txBody>
        </p:sp>
        <p:sp>
          <p:nvSpPr>
            <p:cNvPr id="22" name="Rounded Rectangle 21"/>
            <p:cNvSpPr/>
            <p:nvPr/>
          </p:nvSpPr>
          <p:spPr>
            <a:xfrm>
              <a:off x="5354778" y="3002758"/>
              <a:ext cx="1389888" cy="480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Recycling</a:t>
              </a:r>
            </a:p>
          </p:txBody>
        </p:sp>
        <p:cxnSp>
          <p:nvCxnSpPr>
            <p:cNvPr id="8" name="Straight Arrow Connector 7"/>
            <p:cNvCxnSpPr>
              <a:stCxn id="5" idx="3"/>
              <a:endCxn id="15" idx="1"/>
            </p:cNvCxnSpPr>
            <p:nvPr/>
          </p:nvCxnSpPr>
          <p:spPr>
            <a:xfrm flipV="1">
              <a:off x="3105353" y="3242776"/>
              <a:ext cx="693422" cy="408384"/>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5" idx="3"/>
              <a:endCxn id="19" idx="1"/>
            </p:cNvCxnSpPr>
            <p:nvPr/>
          </p:nvCxnSpPr>
          <p:spPr>
            <a:xfrm>
              <a:off x="3105353" y="3651160"/>
              <a:ext cx="693422" cy="31167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22" idx="3"/>
              <a:endCxn id="21" idx="1"/>
            </p:cNvCxnSpPr>
            <p:nvPr/>
          </p:nvCxnSpPr>
          <p:spPr>
            <a:xfrm>
              <a:off x="6744666" y="3242776"/>
              <a:ext cx="638556" cy="430494"/>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9" idx="3"/>
              <a:endCxn id="21" idx="1"/>
            </p:cNvCxnSpPr>
            <p:nvPr/>
          </p:nvCxnSpPr>
          <p:spPr>
            <a:xfrm flipV="1">
              <a:off x="5188663" y="3673270"/>
              <a:ext cx="2194559" cy="28956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5" idx="3"/>
              <a:endCxn id="22" idx="1"/>
            </p:cNvCxnSpPr>
            <p:nvPr/>
          </p:nvCxnSpPr>
          <p:spPr>
            <a:xfrm>
              <a:off x="5188663" y="3242776"/>
              <a:ext cx="166115" cy="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36" name="Elbow Connector 35"/>
            <p:cNvCxnSpPr>
              <a:stCxn id="21" idx="3"/>
            </p:cNvCxnSpPr>
            <p:nvPr/>
          </p:nvCxnSpPr>
          <p:spPr>
            <a:xfrm flipH="1">
              <a:off x="5525036" y="3673270"/>
              <a:ext cx="3248074" cy="1505712"/>
            </a:xfrm>
            <a:prstGeom prst="bentConnector3">
              <a:avLst>
                <a:gd name="adj1" fmla="val -7038"/>
              </a:avLst>
            </a:prstGeom>
            <a:ln w="50800">
              <a:prstDash val="sysDot"/>
              <a:tailEnd type="triangle"/>
            </a:ln>
          </p:spPr>
          <p:style>
            <a:lnRef idx="1">
              <a:schemeClr val="dk1"/>
            </a:lnRef>
            <a:fillRef idx="0">
              <a:schemeClr val="dk1"/>
            </a:fillRef>
            <a:effectRef idx="0">
              <a:schemeClr val="dk1"/>
            </a:effectRef>
            <a:fontRef idx="minor">
              <a:schemeClr val="tx1"/>
            </a:fontRef>
          </p:style>
        </p:cxnSp>
        <p:cxnSp>
          <p:nvCxnSpPr>
            <p:cNvPr id="37" name="Elbow Connector 36"/>
            <p:cNvCxnSpPr>
              <a:endCxn id="5" idx="2"/>
            </p:cNvCxnSpPr>
            <p:nvPr/>
          </p:nvCxnSpPr>
          <p:spPr>
            <a:xfrm rot="10800000">
              <a:off x="2410410" y="3998632"/>
              <a:ext cx="3114627" cy="1180350"/>
            </a:xfrm>
            <a:prstGeom prst="bentConnector2">
              <a:avLst/>
            </a:prstGeom>
            <a:ln w="50800">
              <a:prstDash val="sysDot"/>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563098" y="4676992"/>
              <a:ext cx="4973247" cy="441598"/>
            </a:xfrm>
            <a:prstGeom prst="rect">
              <a:avLst/>
            </a:prstGeom>
            <a:noFill/>
          </p:spPr>
          <p:txBody>
            <a:bodyPr wrap="square" rtlCol="0">
              <a:spAutoFit/>
            </a:bodyPr>
            <a:lstStyle/>
            <a:p>
              <a:r>
                <a:rPr lang="en-US" sz="3200" b="1" dirty="0"/>
                <a:t>Searching for a new trashcan</a:t>
              </a:r>
            </a:p>
          </p:txBody>
        </p:sp>
      </p:grpSp>
      <p:sp>
        <p:nvSpPr>
          <p:cNvPr id="9" name="TextBox 8">
            <a:extLst>
              <a:ext uri="{FF2B5EF4-FFF2-40B4-BE49-F238E27FC236}">
                <a16:creationId xmlns:a16="http://schemas.microsoft.com/office/drawing/2014/main" id="{A076F46F-719D-934F-8E02-ED0EA600A027}"/>
              </a:ext>
            </a:extLst>
          </p:cNvPr>
          <p:cNvSpPr txBox="1"/>
          <p:nvPr/>
        </p:nvSpPr>
        <p:spPr>
          <a:xfrm>
            <a:off x="765039" y="556689"/>
            <a:ext cx="10077785" cy="707886"/>
          </a:xfrm>
          <a:prstGeom prst="rect">
            <a:avLst/>
          </a:prstGeom>
          <a:noFill/>
        </p:spPr>
        <p:txBody>
          <a:bodyPr wrap="square" rtlCol="0">
            <a:spAutoFit/>
          </a:bodyPr>
          <a:lstStyle/>
          <a:p>
            <a:pPr algn="just"/>
            <a:r>
              <a:rPr lang="en-US" sz="4000" dirty="0"/>
              <a:t>Summaries: </a:t>
            </a:r>
          </a:p>
        </p:txBody>
      </p:sp>
    </p:spTree>
    <p:extLst>
      <p:ext uri="{BB962C8B-B14F-4D97-AF65-F5344CB8AC3E}">
        <p14:creationId xmlns:p14="http://schemas.microsoft.com/office/powerpoint/2010/main" val="1618984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54E4A4D-5DBA-9E4C-B79E-8F251835DAC8}"/>
              </a:ext>
            </a:extLst>
          </p:cNvPr>
          <p:cNvSpPr txBox="1"/>
          <p:nvPr/>
        </p:nvSpPr>
        <p:spPr>
          <a:xfrm>
            <a:off x="959618" y="979468"/>
            <a:ext cx="10378486" cy="5016758"/>
          </a:xfrm>
          <a:prstGeom prst="rect">
            <a:avLst/>
          </a:prstGeom>
          <a:noFill/>
        </p:spPr>
        <p:txBody>
          <a:bodyPr wrap="square" rtlCol="0">
            <a:spAutoFit/>
          </a:bodyPr>
          <a:lstStyle/>
          <a:p>
            <a:pPr algn="just"/>
            <a:endParaRPr lang="en-US" sz="3200" dirty="0"/>
          </a:p>
          <a:p>
            <a:pPr marL="457200" indent="-457200" algn="just">
              <a:buFont typeface="Arial" panose="020B0604020202020204" pitchFamily="34" charset="0"/>
              <a:buChar char="•"/>
            </a:pPr>
            <a:r>
              <a:rPr lang="en-US" sz="2800" dirty="0"/>
              <a:t>A fuller trashcan requires longer time to recycle.</a:t>
            </a:r>
          </a:p>
          <a:p>
            <a:pPr algn="just"/>
            <a:endParaRPr lang="en-US" sz="2800" u="sng" dirty="0"/>
          </a:p>
          <a:p>
            <a:pPr marL="457200" indent="-457200" algn="just">
              <a:buFont typeface="Arial" panose="020B0604020202020204" pitchFamily="34" charset="0"/>
              <a:buChar char="•"/>
            </a:pPr>
            <a:r>
              <a:rPr lang="en-US" sz="2800" u="sng" dirty="0"/>
              <a:t>To maximize rewards in 40 mins, you shall decide whether a trashcan is worth recycling based on how full it is. </a:t>
            </a:r>
          </a:p>
          <a:p>
            <a:pPr marL="457200" indent="-457200" algn="just">
              <a:buFont typeface="Arial" panose="020B0604020202020204" pitchFamily="34" charset="0"/>
              <a:buChar char="•"/>
            </a:pPr>
            <a:endParaRPr lang="en-US" sz="2800" u="sng" dirty="0"/>
          </a:p>
          <a:p>
            <a:pPr marL="457200" indent="-457200" algn="just">
              <a:buFont typeface="Arial" panose="020B0604020202020204" pitchFamily="34" charset="0"/>
              <a:buChar char="•"/>
            </a:pPr>
            <a:r>
              <a:rPr lang="en-US" sz="2800" dirty="0"/>
              <a:t>You can either find a soda can or soda bottle (1 pt. or 3 pt.).</a:t>
            </a:r>
          </a:p>
          <a:p>
            <a:pPr marL="457200" indent="-457200" algn="just">
              <a:buFont typeface="Arial" panose="020B0604020202020204" pitchFamily="34" charset="0"/>
              <a:buChar char="•"/>
            </a:pPr>
            <a:endParaRPr lang="en-US" sz="2800" u="sng" dirty="0"/>
          </a:p>
          <a:p>
            <a:pPr marL="457200" indent="-457200" algn="just">
              <a:buFont typeface="Arial" panose="020B0604020202020204" pitchFamily="34" charset="0"/>
              <a:buChar char="•"/>
            </a:pPr>
            <a:endParaRPr lang="en-US" sz="2800" dirty="0"/>
          </a:p>
          <a:p>
            <a:pPr algn="just"/>
            <a:endParaRPr lang="en-US" sz="3200" dirty="0"/>
          </a:p>
          <a:p>
            <a:pPr algn="just"/>
            <a:endParaRPr lang="en-US" sz="3200" dirty="0"/>
          </a:p>
        </p:txBody>
      </p:sp>
      <p:sp>
        <p:nvSpPr>
          <p:cNvPr id="4" name="TextBox 3">
            <a:extLst>
              <a:ext uri="{FF2B5EF4-FFF2-40B4-BE49-F238E27FC236}">
                <a16:creationId xmlns:a16="http://schemas.microsoft.com/office/drawing/2014/main" id="{B39B56B0-6D9B-2148-8092-864D313EA084}"/>
              </a:ext>
            </a:extLst>
          </p:cNvPr>
          <p:cNvSpPr txBox="1"/>
          <p:nvPr/>
        </p:nvSpPr>
        <p:spPr>
          <a:xfrm>
            <a:off x="723475" y="459707"/>
            <a:ext cx="10077785" cy="707886"/>
          </a:xfrm>
          <a:prstGeom prst="rect">
            <a:avLst/>
          </a:prstGeom>
          <a:noFill/>
        </p:spPr>
        <p:txBody>
          <a:bodyPr wrap="square" rtlCol="0">
            <a:spAutoFit/>
          </a:bodyPr>
          <a:lstStyle/>
          <a:p>
            <a:pPr algn="just"/>
            <a:r>
              <a:rPr lang="en-US" sz="4000" dirty="0"/>
              <a:t>Summaries: </a:t>
            </a:r>
          </a:p>
        </p:txBody>
      </p:sp>
    </p:spTree>
    <p:extLst>
      <p:ext uri="{BB962C8B-B14F-4D97-AF65-F5344CB8AC3E}">
        <p14:creationId xmlns:p14="http://schemas.microsoft.com/office/powerpoint/2010/main" val="2632956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06337A-1EF2-1D47-8A30-46833909EF89}"/>
              </a:ext>
            </a:extLst>
          </p:cNvPr>
          <p:cNvSpPr txBox="1"/>
          <p:nvPr/>
        </p:nvSpPr>
        <p:spPr>
          <a:xfrm>
            <a:off x="999565" y="1038616"/>
            <a:ext cx="9901238" cy="4031873"/>
          </a:xfrm>
          <a:prstGeom prst="rect">
            <a:avLst/>
          </a:prstGeom>
          <a:noFill/>
        </p:spPr>
        <p:txBody>
          <a:bodyPr wrap="square" rtlCol="0">
            <a:spAutoFit/>
          </a:bodyPr>
          <a:lstStyle/>
          <a:p>
            <a:pPr algn="just"/>
            <a:r>
              <a:rPr lang="en-US" sz="3200" dirty="0"/>
              <a:t>You will complete a computer-based  decision-making experiment today, which is called “Recycle Man”.</a:t>
            </a:r>
          </a:p>
          <a:p>
            <a:pPr algn="just"/>
            <a:endParaRPr lang="en-US" sz="3200" dirty="0"/>
          </a:p>
          <a:p>
            <a:pPr algn="just"/>
            <a:r>
              <a:rPr lang="en-US" sz="3200" dirty="0"/>
              <a:t>First, we will go through the instructions and do some practice. Then, the main experiment will take 40 mins.</a:t>
            </a:r>
          </a:p>
          <a:p>
            <a:pPr algn="just"/>
            <a:endParaRPr lang="en-US" sz="3200" dirty="0"/>
          </a:p>
          <a:p>
            <a:pPr algn="just"/>
            <a:r>
              <a:rPr lang="en-US" sz="3200" dirty="0"/>
              <a:t>With better decisions, you can earn more rewards in the 40 mins. </a:t>
            </a:r>
          </a:p>
        </p:txBody>
      </p:sp>
    </p:spTree>
    <p:extLst>
      <p:ext uri="{BB962C8B-B14F-4D97-AF65-F5344CB8AC3E}">
        <p14:creationId xmlns:p14="http://schemas.microsoft.com/office/powerpoint/2010/main" val="2077339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1597-5DF4-A641-BC44-E339FB483E86}"/>
              </a:ext>
            </a:extLst>
          </p:cNvPr>
          <p:cNvSpPr>
            <a:spLocks noGrp="1"/>
          </p:cNvSpPr>
          <p:nvPr>
            <p:ph type="title"/>
          </p:nvPr>
        </p:nvSpPr>
        <p:spPr/>
        <p:txBody>
          <a:bodyPr/>
          <a:lstStyle/>
          <a:p>
            <a:r>
              <a:rPr lang="en-US" b="1" dirty="0"/>
              <a:t>Quiz:</a:t>
            </a:r>
          </a:p>
        </p:txBody>
      </p:sp>
      <p:sp>
        <p:nvSpPr>
          <p:cNvPr id="3" name="TextBox 2">
            <a:extLst>
              <a:ext uri="{FF2B5EF4-FFF2-40B4-BE49-F238E27FC236}">
                <a16:creationId xmlns:a16="http://schemas.microsoft.com/office/drawing/2014/main" id="{807C1E46-9399-3049-838C-4DA65A514E76}"/>
              </a:ext>
            </a:extLst>
          </p:cNvPr>
          <p:cNvSpPr txBox="1"/>
          <p:nvPr/>
        </p:nvSpPr>
        <p:spPr>
          <a:xfrm>
            <a:off x="1070517" y="1516566"/>
            <a:ext cx="8943278" cy="1815882"/>
          </a:xfrm>
          <a:prstGeom prst="rect">
            <a:avLst/>
          </a:prstGeom>
          <a:noFill/>
        </p:spPr>
        <p:txBody>
          <a:bodyPr wrap="square" rtlCol="0">
            <a:spAutoFit/>
          </a:bodyPr>
          <a:lstStyle/>
          <a:p>
            <a:r>
              <a:rPr lang="en-US" sz="2800" dirty="0"/>
              <a:t>1.Which trashcan is more worth to recycle:</a:t>
            </a:r>
          </a:p>
          <a:p>
            <a:pPr marL="514350" indent="-514350">
              <a:buAutoNum type="alphaUcPeriod"/>
            </a:pPr>
            <a:r>
              <a:rPr lang="en-US" sz="2800" dirty="0"/>
              <a:t>A fuller one</a:t>
            </a:r>
          </a:p>
          <a:p>
            <a:pPr marL="514350" indent="-514350">
              <a:buAutoNum type="alphaUcPeriod"/>
            </a:pPr>
            <a:r>
              <a:rPr lang="en-US" sz="2800" dirty="0"/>
              <a:t>A less fuller one</a:t>
            </a:r>
          </a:p>
          <a:p>
            <a:r>
              <a:rPr lang="en-US" sz="2800" dirty="0"/>
              <a:t> </a:t>
            </a:r>
          </a:p>
        </p:txBody>
      </p:sp>
    </p:spTree>
    <p:extLst>
      <p:ext uri="{BB962C8B-B14F-4D97-AF65-F5344CB8AC3E}">
        <p14:creationId xmlns:p14="http://schemas.microsoft.com/office/powerpoint/2010/main" val="1354724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55C8B-1E26-B846-B511-25FF552C5E92}"/>
              </a:ext>
            </a:extLst>
          </p:cNvPr>
          <p:cNvSpPr>
            <a:spLocks noGrp="1"/>
          </p:cNvSpPr>
          <p:nvPr>
            <p:ph type="title"/>
          </p:nvPr>
        </p:nvSpPr>
        <p:spPr/>
        <p:txBody>
          <a:bodyPr/>
          <a:lstStyle/>
          <a:p>
            <a:r>
              <a:rPr lang="en-US" b="1" dirty="0"/>
              <a:t>Practice:</a:t>
            </a:r>
          </a:p>
        </p:txBody>
      </p:sp>
      <p:sp>
        <p:nvSpPr>
          <p:cNvPr id="3" name="TextBox 2">
            <a:extLst>
              <a:ext uri="{FF2B5EF4-FFF2-40B4-BE49-F238E27FC236}">
                <a16:creationId xmlns:a16="http://schemas.microsoft.com/office/drawing/2014/main" id="{B3DB914E-9B6B-0F4F-B99D-03CBB15A5197}"/>
              </a:ext>
            </a:extLst>
          </p:cNvPr>
          <p:cNvSpPr txBox="1"/>
          <p:nvPr/>
        </p:nvSpPr>
        <p:spPr>
          <a:xfrm>
            <a:off x="1025912" y="1690688"/>
            <a:ext cx="9656956" cy="1815882"/>
          </a:xfrm>
          <a:prstGeom prst="rect">
            <a:avLst/>
          </a:prstGeom>
          <a:noFill/>
        </p:spPr>
        <p:txBody>
          <a:bodyPr wrap="square" rtlCol="0">
            <a:spAutoFit/>
          </a:bodyPr>
          <a:lstStyle/>
          <a:p>
            <a:r>
              <a:rPr lang="en-US" sz="2800" dirty="0"/>
              <a:t>You will go through several practice trials.</a:t>
            </a:r>
          </a:p>
          <a:p>
            <a:endParaRPr lang="en-US" sz="2800" dirty="0"/>
          </a:p>
          <a:p>
            <a:r>
              <a:rPr lang="en-US" sz="2800" dirty="0"/>
              <a:t>They only serve for demonstration purposes and are not related with the main experiment. </a:t>
            </a:r>
          </a:p>
        </p:txBody>
      </p:sp>
    </p:spTree>
    <p:extLst>
      <p:ext uri="{BB962C8B-B14F-4D97-AF65-F5344CB8AC3E}">
        <p14:creationId xmlns:p14="http://schemas.microsoft.com/office/powerpoint/2010/main" val="976180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96881-96C8-554A-B5E8-FF250F813023}"/>
              </a:ext>
            </a:extLst>
          </p:cNvPr>
          <p:cNvSpPr txBox="1"/>
          <p:nvPr/>
        </p:nvSpPr>
        <p:spPr>
          <a:xfrm>
            <a:off x="627529" y="555812"/>
            <a:ext cx="9932895" cy="3539430"/>
          </a:xfrm>
          <a:prstGeom prst="rect">
            <a:avLst/>
          </a:prstGeom>
          <a:noFill/>
        </p:spPr>
        <p:txBody>
          <a:bodyPr wrap="square" rtlCol="0">
            <a:spAutoFit/>
          </a:bodyPr>
          <a:lstStyle/>
          <a:p>
            <a:r>
              <a:rPr lang="en-US" sz="2800" dirty="0"/>
              <a:t>The main experiment has two blocks, each with 20 mins. </a:t>
            </a:r>
          </a:p>
          <a:p>
            <a:endParaRPr lang="en-US" sz="2800" dirty="0"/>
          </a:p>
          <a:p>
            <a:r>
              <a:rPr lang="en-US" sz="2800" dirty="0"/>
              <a:t>In each block, you search for and recycle trashcans in different campuses. </a:t>
            </a:r>
          </a:p>
          <a:p>
            <a:endParaRPr lang="en-US" sz="2800" dirty="0"/>
          </a:p>
          <a:p>
            <a:r>
              <a:rPr lang="en-US" sz="2800" dirty="0"/>
              <a:t>In different campuses, the amount of trash in the trashcan differ. Consequently, the recycling time is different across blocks. </a:t>
            </a:r>
          </a:p>
          <a:p>
            <a:endParaRPr lang="en-US" sz="2800" dirty="0"/>
          </a:p>
        </p:txBody>
      </p:sp>
    </p:spTree>
    <p:extLst>
      <p:ext uri="{BB962C8B-B14F-4D97-AF65-F5344CB8AC3E}">
        <p14:creationId xmlns:p14="http://schemas.microsoft.com/office/powerpoint/2010/main" val="1071109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96881-96C8-554A-B5E8-FF250F813023}"/>
              </a:ext>
            </a:extLst>
          </p:cNvPr>
          <p:cNvSpPr txBox="1"/>
          <p:nvPr/>
        </p:nvSpPr>
        <p:spPr>
          <a:xfrm>
            <a:off x="627529" y="1065659"/>
            <a:ext cx="9932895" cy="830997"/>
          </a:xfrm>
          <a:prstGeom prst="rect">
            <a:avLst/>
          </a:prstGeom>
          <a:noFill/>
        </p:spPr>
        <p:txBody>
          <a:bodyPr wrap="square" rtlCol="0">
            <a:spAutoFit/>
          </a:bodyPr>
          <a:lstStyle/>
          <a:p>
            <a:r>
              <a:rPr lang="en-US" sz="2400" dirty="0"/>
              <a:t>You can find the total points your earned and the remaining time in this block on the screen. </a:t>
            </a:r>
          </a:p>
        </p:txBody>
      </p:sp>
      <p:grpSp>
        <p:nvGrpSpPr>
          <p:cNvPr id="27" name="Group 26">
            <a:extLst>
              <a:ext uri="{FF2B5EF4-FFF2-40B4-BE49-F238E27FC236}">
                <a16:creationId xmlns:a16="http://schemas.microsoft.com/office/drawing/2014/main" id="{448ED054-19D1-C14B-85EE-960E5148F4EE}"/>
              </a:ext>
            </a:extLst>
          </p:cNvPr>
          <p:cNvGrpSpPr/>
          <p:nvPr/>
        </p:nvGrpSpPr>
        <p:grpSpPr>
          <a:xfrm>
            <a:off x="627529" y="2453981"/>
            <a:ext cx="4227361" cy="2674217"/>
            <a:chOff x="511288" y="1855519"/>
            <a:chExt cx="5620969" cy="3555810"/>
          </a:xfrm>
        </p:grpSpPr>
        <p:grpSp>
          <p:nvGrpSpPr>
            <p:cNvPr id="28" name="Group 27">
              <a:extLst>
                <a:ext uri="{FF2B5EF4-FFF2-40B4-BE49-F238E27FC236}">
                  <a16:creationId xmlns:a16="http://schemas.microsoft.com/office/drawing/2014/main" id="{230CCBDC-BDD4-DA40-84F4-95BFB74B332D}"/>
                </a:ext>
              </a:extLst>
            </p:cNvPr>
            <p:cNvGrpSpPr/>
            <p:nvPr/>
          </p:nvGrpSpPr>
          <p:grpSpPr>
            <a:xfrm>
              <a:off x="511288" y="1855519"/>
              <a:ext cx="5620969" cy="3555810"/>
              <a:chOff x="2975887" y="881775"/>
              <a:chExt cx="5620969" cy="3555810"/>
            </a:xfrm>
          </p:grpSpPr>
          <p:sp>
            <p:nvSpPr>
              <p:cNvPr id="32" name="Rectangle 31">
                <a:extLst>
                  <a:ext uri="{FF2B5EF4-FFF2-40B4-BE49-F238E27FC236}">
                    <a16:creationId xmlns:a16="http://schemas.microsoft.com/office/drawing/2014/main" id="{AA324A52-815C-2B46-8645-92DED6C45314}"/>
                  </a:ext>
                </a:extLst>
              </p:cNvPr>
              <p:cNvSpPr/>
              <p:nvPr/>
            </p:nvSpPr>
            <p:spPr>
              <a:xfrm>
                <a:off x="2975887" y="881775"/>
                <a:ext cx="5620969" cy="3555810"/>
              </a:xfrm>
              <a:prstGeom prst="rect">
                <a:avLst/>
              </a:prstGeom>
              <a:blipFill dpi="0" rotWithShape="1">
                <a:blip r:embed="rId3">
                  <a:alphaModFix amt="7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33" name="Group 32">
                <a:extLst>
                  <a:ext uri="{FF2B5EF4-FFF2-40B4-BE49-F238E27FC236}">
                    <a16:creationId xmlns:a16="http://schemas.microsoft.com/office/drawing/2014/main" id="{C9D3870C-A1B7-1642-AD54-9FFCCDDEDE42}"/>
                  </a:ext>
                </a:extLst>
              </p:cNvPr>
              <p:cNvGrpSpPr/>
              <p:nvPr/>
            </p:nvGrpSpPr>
            <p:grpSpPr>
              <a:xfrm>
                <a:off x="5291276" y="1441631"/>
                <a:ext cx="1078992" cy="1532586"/>
                <a:chOff x="3657279" y="3077056"/>
                <a:chExt cx="1078992" cy="1532586"/>
              </a:xfrm>
            </p:grpSpPr>
            <p:grpSp>
              <p:nvGrpSpPr>
                <p:cNvPr id="34" name="Group 33">
                  <a:extLst>
                    <a:ext uri="{FF2B5EF4-FFF2-40B4-BE49-F238E27FC236}">
                      <a16:creationId xmlns:a16="http://schemas.microsoft.com/office/drawing/2014/main" id="{652C0698-0654-5647-8172-8C21CA618D89}"/>
                    </a:ext>
                  </a:extLst>
                </p:cNvPr>
                <p:cNvGrpSpPr/>
                <p:nvPr/>
              </p:nvGrpSpPr>
              <p:grpSpPr>
                <a:xfrm>
                  <a:off x="3657279" y="3077056"/>
                  <a:ext cx="1078992" cy="1532586"/>
                  <a:chOff x="4830319" y="3025540"/>
                  <a:chExt cx="1078992" cy="1532586"/>
                </a:xfrm>
              </p:grpSpPr>
              <p:sp>
                <p:nvSpPr>
                  <p:cNvPr id="36" name="Rectangle 35">
                    <a:extLst>
                      <a:ext uri="{FF2B5EF4-FFF2-40B4-BE49-F238E27FC236}">
                        <a16:creationId xmlns:a16="http://schemas.microsoft.com/office/drawing/2014/main" id="{C9F88596-CD19-FA45-B04E-85D3B299A4A4}"/>
                      </a:ext>
                    </a:extLst>
                  </p:cNvPr>
                  <p:cNvSpPr/>
                  <p:nvPr/>
                </p:nvSpPr>
                <p:spPr>
                  <a:xfrm>
                    <a:off x="4830319" y="3025540"/>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E22DA420-C72C-3645-9AEA-B881AECD5AF3}"/>
                      </a:ext>
                    </a:extLst>
                  </p:cNvPr>
                  <p:cNvSpPr/>
                  <p:nvPr/>
                </p:nvSpPr>
                <p:spPr>
                  <a:xfrm>
                    <a:off x="4830319" y="4175279"/>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 name="Picture 34">
                  <a:extLst>
                    <a:ext uri="{FF2B5EF4-FFF2-40B4-BE49-F238E27FC236}">
                      <a16:creationId xmlns:a16="http://schemas.microsoft.com/office/drawing/2014/main" id="{33D76B92-88DD-6E40-B807-00AE04546D14}"/>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834523" y="3434289"/>
                  <a:ext cx="713716" cy="684132"/>
                </a:xfrm>
                <a:prstGeom prst="rect">
                  <a:avLst/>
                </a:prstGeom>
                <a:noFill/>
              </p:spPr>
            </p:pic>
          </p:grpSp>
        </p:grpSp>
        <p:grpSp>
          <p:nvGrpSpPr>
            <p:cNvPr id="29" name="Group 28">
              <a:extLst>
                <a:ext uri="{FF2B5EF4-FFF2-40B4-BE49-F238E27FC236}">
                  <a16:creationId xmlns:a16="http://schemas.microsoft.com/office/drawing/2014/main" id="{BDC96595-C6F2-7342-BE12-F98F44F561E8}"/>
                </a:ext>
              </a:extLst>
            </p:cNvPr>
            <p:cNvGrpSpPr/>
            <p:nvPr/>
          </p:nvGrpSpPr>
          <p:grpSpPr>
            <a:xfrm>
              <a:off x="1700549" y="4146023"/>
              <a:ext cx="3348507" cy="311177"/>
              <a:chOff x="1700551" y="4093772"/>
              <a:chExt cx="3348507" cy="311177"/>
            </a:xfrm>
          </p:grpSpPr>
          <p:sp>
            <p:nvSpPr>
              <p:cNvPr id="30" name="Rectangle 29">
                <a:extLst>
                  <a:ext uri="{FF2B5EF4-FFF2-40B4-BE49-F238E27FC236}">
                    <a16:creationId xmlns:a16="http://schemas.microsoft.com/office/drawing/2014/main" id="{54342F9A-C34C-714D-B87A-68E51DA2F42E}"/>
                  </a:ext>
                </a:extLst>
              </p:cNvPr>
              <p:cNvSpPr/>
              <p:nvPr/>
            </p:nvSpPr>
            <p:spPr>
              <a:xfrm>
                <a:off x="1700551" y="409377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C837E596-FE00-E844-B34A-C021523A8922}"/>
                  </a:ext>
                </a:extLst>
              </p:cNvPr>
              <p:cNvSpPr/>
              <p:nvPr/>
            </p:nvSpPr>
            <p:spPr>
              <a:xfrm flipV="1">
                <a:off x="1700551" y="4120176"/>
                <a:ext cx="914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8" name="Group 37">
            <a:extLst>
              <a:ext uri="{FF2B5EF4-FFF2-40B4-BE49-F238E27FC236}">
                <a16:creationId xmlns:a16="http://schemas.microsoft.com/office/drawing/2014/main" id="{22C42ABB-345C-7046-B7F4-AC8337E4A443}"/>
              </a:ext>
            </a:extLst>
          </p:cNvPr>
          <p:cNvGrpSpPr/>
          <p:nvPr/>
        </p:nvGrpSpPr>
        <p:grpSpPr>
          <a:xfrm>
            <a:off x="6150419" y="2453981"/>
            <a:ext cx="4227361" cy="2674217"/>
            <a:chOff x="511288" y="1855519"/>
            <a:chExt cx="5620969" cy="3555810"/>
          </a:xfrm>
        </p:grpSpPr>
        <p:grpSp>
          <p:nvGrpSpPr>
            <p:cNvPr id="39" name="Group 38">
              <a:extLst>
                <a:ext uri="{FF2B5EF4-FFF2-40B4-BE49-F238E27FC236}">
                  <a16:creationId xmlns:a16="http://schemas.microsoft.com/office/drawing/2014/main" id="{8C4422E5-F8BB-9243-BCAD-7016A12275C4}"/>
                </a:ext>
              </a:extLst>
            </p:cNvPr>
            <p:cNvGrpSpPr/>
            <p:nvPr/>
          </p:nvGrpSpPr>
          <p:grpSpPr>
            <a:xfrm>
              <a:off x="511288" y="1855519"/>
              <a:ext cx="5620969" cy="3555810"/>
              <a:chOff x="2975887" y="881775"/>
              <a:chExt cx="5620969" cy="3555810"/>
            </a:xfrm>
          </p:grpSpPr>
          <p:sp>
            <p:nvSpPr>
              <p:cNvPr id="43" name="Rectangle 42">
                <a:extLst>
                  <a:ext uri="{FF2B5EF4-FFF2-40B4-BE49-F238E27FC236}">
                    <a16:creationId xmlns:a16="http://schemas.microsoft.com/office/drawing/2014/main" id="{A1A50BBE-03C4-6543-A400-EDBCA0C7D167}"/>
                  </a:ext>
                </a:extLst>
              </p:cNvPr>
              <p:cNvSpPr/>
              <p:nvPr/>
            </p:nvSpPr>
            <p:spPr>
              <a:xfrm>
                <a:off x="2975887" y="881775"/>
                <a:ext cx="5620969" cy="3555810"/>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44" name="Group 43">
                <a:extLst>
                  <a:ext uri="{FF2B5EF4-FFF2-40B4-BE49-F238E27FC236}">
                    <a16:creationId xmlns:a16="http://schemas.microsoft.com/office/drawing/2014/main" id="{7A149F71-7C5D-A847-B4D3-7D9B709ED895}"/>
                  </a:ext>
                </a:extLst>
              </p:cNvPr>
              <p:cNvGrpSpPr/>
              <p:nvPr/>
            </p:nvGrpSpPr>
            <p:grpSpPr>
              <a:xfrm>
                <a:off x="5378542" y="1393101"/>
                <a:ext cx="1078992" cy="1552521"/>
                <a:chOff x="3744545" y="3028526"/>
                <a:chExt cx="1078992" cy="1552521"/>
              </a:xfrm>
            </p:grpSpPr>
            <p:grpSp>
              <p:nvGrpSpPr>
                <p:cNvPr id="45" name="Group 44">
                  <a:extLst>
                    <a:ext uri="{FF2B5EF4-FFF2-40B4-BE49-F238E27FC236}">
                      <a16:creationId xmlns:a16="http://schemas.microsoft.com/office/drawing/2014/main" id="{3B45698F-348A-2D45-B6EC-11EC99AAD481}"/>
                    </a:ext>
                  </a:extLst>
                </p:cNvPr>
                <p:cNvGrpSpPr/>
                <p:nvPr/>
              </p:nvGrpSpPr>
              <p:grpSpPr>
                <a:xfrm>
                  <a:off x="3744545" y="3028526"/>
                  <a:ext cx="1078992" cy="1552521"/>
                  <a:chOff x="4917585" y="2977010"/>
                  <a:chExt cx="1078992" cy="1552521"/>
                </a:xfrm>
              </p:grpSpPr>
              <p:sp>
                <p:nvSpPr>
                  <p:cNvPr id="47" name="Rectangle 46">
                    <a:extLst>
                      <a:ext uri="{FF2B5EF4-FFF2-40B4-BE49-F238E27FC236}">
                        <a16:creationId xmlns:a16="http://schemas.microsoft.com/office/drawing/2014/main" id="{E27BC8FC-8C9E-9547-B2C1-65049F0AAFEF}"/>
                      </a:ext>
                    </a:extLst>
                  </p:cNvPr>
                  <p:cNvSpPr/>
                  <p:nvPr/>
                </p:nvSpPr>
                <p:spPr>
                  <a:xfrm>
                    <a:off x="4917585" y="2977010"/>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8" name="Rectangle 47">
                    <a:extLst>
                      <a:ext uri="{FF2B5EF4-FFF2-40B4-BE49-F238E27FC236}">
                        <a16:creationId xmlns:a16="http://schemas.microsoft.com/office/drawing/2014/main" id="{A511C743-7070-134E-B8B3-E5F7ED6AF9FF}"/>
                      </a:ext>
                    </a:extLst>
                  </p:cNvPr>
                  <p:cNvSpPr/>
                  <p:nvPr/>
                </p:nvSpPr>
                <p:spPr>
                  <a:xfrm>
                    <a:off x="4917585" y="4146682"/>
                    <a:ext cx="1078992" cy="382849"/>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6" name="Picture 45">
                  <a:extLst>
                    <a:ext uri="{FF2B5EF4-FFF2-40B4-BE49-F238E27FC236}">
                      <a16:creationId xmlns:a16="http://schemas.microsoft.com/office/drawing/2014/main" id="{38265A14-462B-0440-9DC7-C0849143AE6A}"/>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921789" y="3405690"/>
                  <a:ext cx="713716" cy="684132"/>
                </a:xfrm>
                <a:prstGeom prst="rect">
                  <a:avLst/>
                </a:prstGeom>
                <a:noFill/>
              </p:spPr>
            </p:pic>
          </p:grpSp>
        </p:grpSp>
        <p:grpSp>
          <p:nvGrpSpPr>
            <p:cNvPr id="40" name="Group 39">
              <a:extLst>
                <a:ext uri="{FF2B5EF4-FFF2-40B4-BE49-F238E27FC236}">
                  <a16:creationId xmlns:a16="http://schemas.microsoft.com/office/drawing/2014/main" id="{DBDD27CB-0FC4-9A4E-826E-F55BA88CBBF2}"/>
                </a:ext>
              </a:extLst>
            </p:cNvPr>
            <p:cNvGrpSpPr/>
            <p:nvPr/>
          </p:nvGrpSpPr>
          <p:grpSpPr>
            <a:xfrm>
              <a:off x="1787815" y="4117425"/>
              <a:ext cx="3348507" cy="311177"/>
              <a:chOff x="1787817" y="4065174"/>
              <a:chExt cx="3348507" cy="311177"/>
            </a:xfrm>
          </p:grpSpPr>
          <p:sp>
            <p:nvSpPr>
              <p:cNvPr id="41" name="Rectangle 40">
                <a:extLst>
                  <a:ext uri="{FF2B5EF4-FFF2-40B4-BE49-F238E27FC236}">
                    <a16:creationId xmlns:a16="http://schemas.microsoft.com/office/drawing/2014/main" id="{D2306690-F18E-7B4B-ADE2-31CD9E5718B7}"/>
                  </a:ext>
                </a:extLst>
              </p:cNvPr>
              <p:cNvSpPr/>
              <p:nvPr/>
            </p:nvSpPr>
            <p:spPr>
              <a:xfrm>
                <a:off x="1787817" y="4065174"/>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228408A7-5FC8-1E45-9169-1C92CFBCF0AA}"/>
                  </a:ext>
                </a:extLst>
              </p:cNvPr>
              <p:cNvSpPr/>
              <p:nvPr/>
            </p:nvSpPr>
            <p:spPr>
              <a:xfrm flipV="1">
                <a:off x="1787817" y="4091578"/>
                <a:ext cx="914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9" name="TextBox 48">
            <a:extLst>
              <a:ext uri="{FF2B5EF4-FFF2-40B4-BE49-F238E27FC236}">
                <a16:creationId xmlns:a16="http://schemas.microsoft.com/office/drawing/2014/main" id="{F5D45B35-9E90-1E4D-A0F7-C5B6EFE5DF36}"/>
              </a:ext>
            </a:extLst>
          </p:cNvPr>
          <p:cNvSpPr txBox="1"/>
          <p:nvPr/>
        </p:nvSpPr>
        <p:spPr>
          <a:xfrm>
            <a:off x="2240974" y="5277154"/>
            <a:ext cx="2906242" cy="369332"/>
          </a:xfrm>
          <a:prstGeom prst="rect">
            <a:avLst/>
          </a:prstGeom>
          <a:noFill/>
        </p:spPr>
        <p:txBody>
          <a:bodyPr wrap="square" rtlCol="0">
            <a:spAutoFit/>
          </a:bodyPr>
          <a:lstStyle/>
          <a:p>
            <a:r>
              <a:rPr lang="en-US" b="1" dirty="0"/>
              <a:t>Campus 1</a:t>
            </a:r>
          </a:p>
        </p:txBody>
      </p:sp>
      <p:sp>
        <p:nvSpPr>
          <p:cNvPr id="50" name="TextBox 49">
            <a:extLst>
              <a:ext uri="{FF2B5EF4-FFF2-40B4-BE49-F238E27FC236}">
                <a16:creationId xmlns:a16="http://schemas.microsoft.com/office/drawing/2014/main" id="{4EE1AB23-E478-824B-B910-79B97370DC69}"/>
              </a:ext>
            </a:extLst>
          </p:cNvPr>
          <p:cNvSpPr txBox="1"/>
          <p:nvPr/>
        </p:nvSpPr>
        <p:spPr>
          <a:xfrm>
            <a:off x="7838167" y="5277154"/>
            <a:ext cx="2906242" cy="369332"/>
          </a:xfrm>
          <a:prstGeom prst="rect">
            <a:avLst/>
          </a:prstGeom>
          <a:noFill/>
        </p:spPr>
        <p:txBody>
          <a:bodyPr wrap="square" rtlCol="0">
            <a:spAutoFit/>
          </a:bodyPr>
          <a:lstStyle/>
          <a:p>
            <a:r>
              <a:rPr lang="en-US" b="1" dirty="0"/>
              <a:t>Campus 2</a:t>
            </a:r>
          </a:p>
        </p:txBody>
      </p:sp>
      <p:sp>
        <p:nvSpPr>
          <p:cNvPr id="51" name="TextBox 50">
            <a:extLst>
              <a:ext uri="{FF2B5EF4-FFF2-40B4-BE49-F238E27FC236}">
                <a16:creationId xmlns:a16="http://schemas.microsoft.com/office/drawing/2014/main" id="{70778EB6-48E4-7744-9B6F-E23073E9D7B4}"/>
              </a:ext>
            </a:extLst>
          </p:cNvPr>
          <p:cNvSpPr txBox="1"/>
          <p:nvPr/>
        </p:nvSpPr>
        <p:spPr>
          <a:xfrm>
            <a:off x="2286362" y="4464606"/>
            <a:ext cx="1201638" cy="584775"/>
          </a:xfrm>
          <a:prstGeom prst="rect">
            <a:avLst/>
          </a:prstGeom>
          <a:noFill/>
        </p:spPr>
        <p:txBody>
          <a:bodyPr wrap="square" rtlCol="0">
            <a:spAutoFit/>
          </a:bodyPr>
          <a:lstStyle/>
          <a:p>
            <a:r>
              <a:rPr lang="en-US" sz="1600" b="1" dirty="0">
                <a:solidFill>
                  <a:schemeClr val="bg1"/>
                </a:solidFill>
              </a:rPr>
              <a:t>Earned:</a:t>
            </a:r>
          </a:p>
          <a:p>
            <a:r>
              <a:rPr lang="en-US" sz="1600" b="1" dirty="0">
                <a:solidFill>
                  <a:schemeClr val="bg1"/>
                </a:solidFill>
              </a:rPr>
              <a:t>Time left:</a:t>
            </a:r>
          </a:p>
        </p:txBody>
      </p:sp>
      <p:sp>
        <p:nvSpPr>
          <p:cNvPr id="52" name="TextBox 51">
            <a:extLst>
              <a:ext uri="{FF2B5EF4-FFF2-40B4-BE49-F238E27FC236}">
                <a16:creationId xmlns:a16="http://schemas.microsoft.com/office/drawing/2014/main" id="{2A4225FF-A4FE-6A45-B86A-DD9CF5BAF5FC}"/>
              </a:ext>
            </a:extLst>
          </p:cNvPr>
          <p:cNvSpPr txBox="1"/>
          <p:nvPr/>
        </p:nvSpPr>
        <p:spPr>
          <a:xfrm>
            <a:off x="7847237" y="4464605"/>
            <a:ext cx="1201638" cy="584775"/>
          </a:xfrm>
          <a:prstGeom prst="rect">
            <a:avLst/>
          </a:prstGeom>
          <a:noFill/>
        </p:spPr>
        <p:txBody>
          <a:bodyPr wrap="square" rtlCol="0">
            <a:spAutoFit/>
          </a:bodyPr>
          <a:lstStyle/>
          <a:p>
            <a:r>
              <a:rPr lang="en-US" sz="1600" b="1" dirty="0">
                <a:solidFill>
                  <a:schemeClr val="bg1"/>
                </a:solidFill>
              </a:rPr>
              <a:t>Earned:</a:t>
            </a:r>
          </a:p>
          <a:p>
            <a:r>
              <a:rPr lang="en-US" sz="1600" b="1" dirty="0">
                <a:solidFill>
                  <a:schemeClr val="bg1"/>
                </a:solidFill>
              </a:rPr>
              <a:t>Time left:</a:t>
            </a:r>
          </a:p>
        </p:txBody>
      </p:sp>
      <p:cxnSp>
        <p:nvCxnSpPr>
          <p:cNvPr id="55" name="Straight Connector 54">
            <a:extLst>
              <a:ext uri="{FF2B5EF4-FFF2-40B4-BE49-F238E27FC236}">
                <a16:creationId xmlns:a16="http://schemas.microsoft.com/office/drawing/2014/main" id="{4241DCB0-9C66-1347-B156-49AC2112ADF7}"/>
              </a:ext>
            </a:extLst>
          </p:cNvPr>
          <p:cNvCxnSpPr>
            <a:cxnSpLocks/>
          </p:cNvCxnSpPr>
          <p:nvPr/>
        </p:nvCxnSpPr>
        <p:spPr>
          <a:xfrm>
            <a:off x="2206850" y="4119687"/>
            <a:ext cx="0" cy="381284"/>
          </a:xfrm>
          <a:prstGeom prst="line">
            <a:avLst/>
          </a:prstGeom>
          <a:ln w="38100"/>
        </p:spPr>
        <p:style>
          <a:lnRef idx="1">
            <a:schemeClr val="dk1"/>
          </a:lnRef>
          <a:fillRef idx="0">
            <a:schemeClr val="dk1"/>
          </a:fillRef>
          <a:effectRef idx="0">
            <a:schemeClr val="dk1"/>
          </a:effectRef>
          <a:fontRef idx="minor">
            <a:schemeClr val="tx1"/>
          </a:fontRef>
        </p:style>
      </p:cxnSp>
      <p:pic>
        <p:nvPicPr>
          <p:cNvPr id="56" name="Picture 55">
            <a:extLst>
              <a:ext uri="{FF2B5EF4-FFF2-40B4-BE49-F238E27FC236}">
                <a16:creationId xmlns:a16="http://schemas.microsoft.com/office/drawing/2014/main" id="{4B7711D1-97E8-314C-AB62-10122600F372}"/>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119863" y="3918615"/>
            <a:ext cx="166499" cy="159598"/>
          </a:xfrm>
          <a:prstGeom prst="rect">
            <a:avLst/>
          </a:prstGeom>
          <a:noFill/>
        </p:spPr>
      </p:pic>
      <p:cxnSp>
        <p:nvCxnSpPr>
          <p:cNvPr id="57" name="Straight Connector 56">
            <a:extLst>
              <a:ext uri="{FF2B5EF4-FFF2-40B4-BE49-F238E27FC236}">
                <a16:creationId xmlns:a16="http://schemas.microsoft.com/office/drawing/2014/main" id="{1B0786A4-49F8-FA44-951D-C167F2EC6C0A}"/>
              </a:ext>
            </a:extLst>
          </p:cNvPr>
          <p:cNvCxnSpPr>
            <a:cxnSpLocks/>
          </p:cNvCxnSpPr>
          <p:nvPr/>
        </p:nvCxnSpPr>
        <p:spPr>
          <a:xfrm>
            <a:off x="7798149" y="4096323"/>
            <a:ext cx="0" cy="381284"/>
          </a:xfrm>
          <a:prstGeom prst="line">
            <a:avLst/>
          </a:prstGeom>
          <a:ln w="38100"/>
        </p:spPr>
        <p:style>
          <a:lnRef idx="1">
            <a:schemeClr val="dk1"/>
          </a:lnRef>
          <a:fillRef idx="0">
            <a:schemeClr val="dk1"/>
          </a:fillRef>
          <a:effectRef idx="0">
            <a:schemeClr val="dk1"/>
          </a:effectRef>
          <a:fontRef idx="minor">
            <a:schemeClr val="tx1"/>
          </a:fontRef>
        </p:style>
      </p:cxnSp>
      <p:pic>
        <p:nvPicPr>
          <p:cNvPr id="58" name="Picture 57">
            <a:extLst>
              <a:ext uri="{FF2B5EF4-FFF2-40B4-BE49-F238E27FC236}">
                <a16:creationId xmlns:a16="http://schemas.microsoft.com/office/drawing/2014/main" id="{461C6B0E-F1D4-9345-880B-55A4FD3BD752}"/>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7711162" y="3895251"/>
            <a:ext cx="166499" cy="159598"/>
          </a:xfrm>
          <a:prstGeom prst="rect">
            <a:avLst/>
          </a:prstGeom>
          <a:noFill/>
        </p:spPr>
      </p:pic>
    </p:spTree>
    <p:extLst>
      <p:ext uri="{BB962C8B-B14F-4D97-AF65-F5344CB8AC3E}">
        <p14:creationId xmlns:p14="http://schemas.microsoft.com/office/powerpoint/2010/main" val="301644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25D477-B75C-2F4D-B80E-849F7F89C84E}"/>
              </a:ext>
            </a:extLst>
          </p:cNvPr>
          <p:cNvSpPr txBox="1"/>
          <p:nvPr/>
        </p:nvSpPr>
        <p:spPr>
          <a:xfrm>
            <a:off x="1021975" y="502024"/>
            <a:ext cx="10165977" cy="2554545"/>
          </a:xfrm>
          <a:prstGeom prst="rect">
            <a:avLst/>
          </a:prstGeom>
          <a:noFill/>
        </p:spPr>
        <p:txBody>
          <a:bodyPr wrap="square" rtlCol="0">
            <a:spAutoFit/>
          </a:bodyPr>
          <a:lstStyle/>
          <a:p>
            <a:pPr algn="just"/>
            <a:r>
              <a:rPr lang="en-US" sz="3200" dirty="0"/>
              <a:t>You receive $12 per hour as the baseline payment for participating.</a:t>
            </a:r>
          </a:p>
          <a:p>
            <a:pPr algn="just"/>
            <a:endParaRPr lang="en-US" sz="3200" dirty="0"/>
          </a:p>
          <a:p>
            <a:pPr algn="just"/>
            <a:r>
              <a:rPr lang="en-US" sz="3200" dirty="0"/>
              <a:t>In addition, for every 20 points you earn in the experiment, you receive extra $1. </a:t>
            </a:r>
          </a:p>
        </p:txBody>
      </p:sp>
    </p:spTree>
    <p:extLst>
      <p:ext uri="{BB962C8B-B14F-4D97-AF65-F5344CB8AC3E}">
        <p14:creationId xmlns:p14="http://schemas.microsoft.com/office/powerpoint/2010/main" val="4109580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BFD7D309-4DE6-5F49-B0AC-5BB11CF38902}"/>
              </a:ext>
            </a:extLst>
          </p:cNvPr>
          <p:cNvSpPr txBox="1"/>
          <p:nvPr/>
        </p:nvSpPr>
        <p:spPr>
          <a:xfrm>
            <a:off x="938771" y="90458"/>
            <a:ext cx="10105293" cy="5693866"/>
          </a:xfrm>
          <a:prstGeom prst="rect">
            <a:avLst/>
          </a:prstGeom>
          <a:noFill/>
        </p:spPr>
        <p:txBody>
          <a:bodyPr wrap="square" rtlCol="0">
            <a:spAutoFit/>
          </a:bodyPr>
          <a:lstStyle/>
          <a:p>
            <a:pPr algn="just"/>
            <a:endParaRPr lang="en-US" sz="2800" dirty="0"/>
          </a:p>
          <a:p>
            <a:pPr algn="just"/>
            <a:r>
              <a:rPr lang="en-US" sz="2800" dirty="0"/>
              <a:t>In the “Recycle Man” experiment, the players search and recycle trashcans to earn rewards.</a:t>
            </a:r>
          </a:p>
          <a:p>
            <a:pPr algn="just"/>
            <a:endParaRPr lang="en-US" sz="2800" dirty="0"/>
          </a:p>
          <a:p>
            <a:pPr algn="just"/>
            <a:r>
              <a:rPr lang="en-US" sz="2800" dirty="0"/>
              <a:t>On each trial, you will spend some time searching for a trashcan and deciding whether to recycle it.</a:t>
            </a:r>
          </a:p>
          <a:p>
            <a:pPr algn="just"/>
            <a:endParaRPr lang="en-US" sz="2800" dirty="0"/>
          </a:p>
          <a:p>
            <a:pPr algn="just"/>
            <a:r>
              <a:rPr lang="en-US" sz="2800" dirty="0"/>
              <a:t>To recycle a trashcan, you need to empty the trash in it first. Different trashcans contain different amounts of trash. Emptying fuller trashcans takes more time. </a:t>
            </a:r>
          </a:p>
          <a:p>
            <a:pPr algn="just"/>
            <a:endParaRPr lang="en-US" sz="2800" dirty="0"/>
          </a:p>
          <a:p>
            <a:pPr algn="just"/>
            <a:r>
              <a:rPr lang="en-US" sz="2800" dirty="0"/>
              <a:t>After removing all the trash, you can find either a soda can which worth 1 point, or a soda bottle which worth 3 points. </a:t>
            </a:r>
          </a:p>
        </p:txBody>
      </p:sp>
    </p:spTree>
    <p:extLst>
      <p:ext uri="{BB962C8B-B14F-4D97-AF65-F5344CB8AC3E}">
        <p14:creationId xmlns:p14="http://schemas.microsoft.com/office/powerpoint/2010/main" val="4094026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732851-5A53-0C43-9B25-FCFBD4D4F583}"/>
              </a:ext>
            </a:extLst>
          </p:cNvPr>
          <p:cNvSpPr/>
          <p:nvPr/>
        </p:nvSpPr>
        <p:spPr>
          <a:xfrm>
            <a:off x="1040296" y="521661"/>
            <a:ext cx="9144000" cy="954107"/>
          </a:xfrm>
          <a:prstGeom prst="rect">
            <a:avLst/>
          </a:prstGeom>
        </p:spPr>
        <p:txBody>
          <a:bodyPr wrap="square">
            <a:spAutoFit/>
          </a:bodyPr>
          <a:lstStyle/>
          <a:p>
            <a:pPr algn="just"/>
            <a:r>
              <a:rPr lang="en-US" sz="2800" u="sng" dirty="0"/>
              <a:t>To maximize rewards in 40 mins, you shall decide whether a trashcan is worth recycling based on how full it is. </a:t>
            </a:r>
          </a:p>
        </p:txBody>
      </p:sp>
    </p:spTree>
    <p:extLst>
      <p:ext uri="{BB962C8B-B14F-4D97-AF65-F5344CB8AC3E}">
        <p14:creationId xmlns:p14="http://schemas.microsoft.com/office/powerpoint/2010/main" val="1738744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270037" y="1754442"/>
            <a:ext cx="4497893" cy="4023360"/>
          </a:xfrm>
        </p:spPr>
        <p:txBody>
          <a:bodyPr>
            <a:normAutofit lnSpcReduction="10000"/>
          </a:bodyPr>
          <a:lstStyle/>
          <a:p>
            <a:pPr marL="0" indent="0" algn="just">
              <a:buNone/>
            </a:pPr>
            <a:r>
              <a:rPr lang="en-US" dirty="0"/>
              <a:t>Y</a:t>
            </a:r>
            <a:r>
              <a:rPr lang="en-US" sz="2800" dirty="0"/>
              <a:t>ou start each trial by searching for a trashcan. </a:t>
            </a:r>
          </a:p>
          <a:p>
            <a:pPr marL="0" indent="0" algn="just">
              <a:buNone/>
            </a:pPr>
            <a:endParaRPr lang="en-US" dirty="0"/>
          </a:p>
          <a:p>
            <a:pPr marL="0" indent="0" algn="just">
              <a:buNone/>
            </a:pPr>
            <a:r>
              <a:rPr lang="en-US" dirty="0"/>
              <a:t>The </a:t>
            </a:r>
            <a:r>
              <a:rPr lang="en-US" sz="2800" dirty="0"/>
              <a:t>shrinking </a:t>
            </a:r>
            <a:r>
              <a:rPr lang="en-US" sz="2800" dirty="0">
                <a:solidFill>
                  <a:srgbClr val="00B0F0"/>
                </a:solidFill>
              </a:rPr>
              <a:t>blue</a:t>
            </a:r>
            <a:r>
              <a:rPr lang="en-US" sz="2800" dirty="0"/>
              <a:t> bar  indicates the elapsed time since you start searching.</a:t>
            </a:r>
          </a:p>
          <a:p>
            <a:pPr marL="0" indent="0" algn="just">
              <a:buNone/>
            </a:pPr>
            <a:endParaRPr lang="en-US" dirty="0"/>
          </a:p>
          <a:p>
            <a:pPr marL="0" indent="0" algn="just">
              <a:buNone/>
            </a:pPr>
            <a:r>
              <a:rPr lang="en-US" sz="2800" dirty="0"/>
              <a:t>The recycling marker indicates when the trashcan would pop up.</a:t>
            </a:r>
          </a:p>
          <a:p>
            <a:pPr marL="0" indent="0" algn="just">
              <a:buNone/>
            </a:pPr>
            <a:endParaRPr lang="en-US" dirty="0"/>
          </a:p>
        </p:txBody>
      </p:sp>
      <p:grpSp>
        <p:nvGrpSpPr>
          <p:cNvPr id="17" name="Group 16">
            <a:extLst>
              <a:ext uri="{FF2B5EF4-FFF2-40B4-BE49-F238E27FC236}">
                <a16:creationId xmlns:a16="http://schemas.microsoft.com/office/drawing/2014/main" id="{33134089-27A8-2944-8C2C-722E17DB11CD}"/>
              </a:ext>
            </a:extLst>
          </p:cNvPr>
          <p:cNvGrpSpPr/>
          <p:nvPr/>
        </p:nvGrpSpPr>
        <p:grpSpPr>
          <a:xfrm>
            <a:off x="512064" y="2221992"/>
            <a:ext cx="5620969" cy="3555810"/>
            <a:chOff x="512064" y="2221992"/>
            <a:chExt cx="5620969" cy="3555810"/>
          </a:xfrm>
        </p:grpSpPr>
        <p:grpSp>
          <p:nvGrpSpPr>
            <p:cNvPr id="9" name="Group 8">
              <a:extLst>
                <a:ext uri="{FF2B5EF4-FFF2-40B4-BE49-F238E27FC236}">
                  <a16:creationId xmlns:a16="http://schemas.microsoft.com/office/drawing/2014/main" id="{CB3EFDAD-124D-124D-BDA6-C9B2C3B8A779}"/>
                </a:ext>
              </a:extLst>
            </p:cNvPr>
            <p:cNvGrpSpPr/>
            <p:nvPr/>
          </p:nvGrpSpPr>
          <p:grpSpPr>
            <a:xfrm>
              <a:off x="512064" y="2221992"/>
              <a:ext cx="5620969" cy="3555810"/>
              <a:chOff x="511288" y="1855519"/>
              <a:chExt cx="5620969" cy="3555810"/>
            </a:xfrm>
          </p:grpSpPr>
          <p:sp>
            <p:nvSpPr>
              <p:cNvPr id="14" name="Rectangle 13">
                <a:extLst>
                  <a:ext uri="{FF2B5EF4-FFF2-40B4-BE49-F238E27FC236}">
                    <a16:creationId xmlns:a16="http://schemas.microsoft.com/office/drawing/2014/main" id="{6CB783F2-F6EC-9E43-B5C8-A6384D3C9F25}"/>
                  </a:ext>
                </a:extLst>
              </p:cNvPr>
              <p:cNvSpPr/>
              <p:nvPr/>
            </p:nvSpPr>
            <p:spPr>
              <a:xfrm>
                <a:off x="511288" y="1855519"/>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1" name="Group 10">
                <a:extLst>
                  <a:ext uri="{FF2B5EF4-FFF2-40B4-BE49-F238E27FC236}">
                    <a16:creationId xmlns:a16="http://schemas.microsoft.com/office/drawing/2014/main" id="{C06CCFEE-FF58-2541-AC37-6BAAF8D34868}"/>
                  </a:ext>
                </a:extLst>
              </p:cNvPr>
              <p:cNvGrpSpPr/>
              <p:nvPr/>
            </p:nvGrpSpPr>
            <p:grpSpPr>
              <a:xfrm>
                <a:off x="1648292" y="4597779"/>
                <a:ext cx="3348507" cy="311177"/>
                <a:chOff x="1648294" y="4545528"/>
                <a:chExt cx="3348507" cy="311177"/>
              </a:xfrm>
            </p:grpSpPr>
            <p:sp>
              <p:nvSpPr>
                <p:cNvPr id="12" name="Rectangle 11">
                  <a:extLst>
                    <a:ext uri="{FF2B5EF4-FFF2-40B4-BE49-F238E27FC236}">
                      <a16:creationId xmlns:a16="http://schemas.microsoft.com/office/drawing/2014/main" id="{A567BA71-4B2E-6845-A188-7302FD01661A}"/>
                    </a:ext>
                  </a:extLst>
                </p:cNvPr>
                <p:cNvSpPr/>
                <p:nvPr/>
              </p:nvSpPr>
              <p:spPr>
                <a:xfrm>
                  <a:off x="1648294" y="4545528"/>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78A91A13-300A-1D46-83F0-9FDCDC1E5089}"/>
                    </a:ext>
                  </a:extLst>
                </p:cNvPr>
                <p:cNvSpPr/>
                <p:nvPr/>
              </p:nvSpPr>
              <p:spPr>
                <a:xfrm flipV="1">
                  <a:off x="1648294" y="4571932"/>
                  <a:ext cx="329184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6" name="Straight Connector 5">
              <a:extLst>
                <a:ext uri="{FF2B5EF4-FFF2-40B4-BE49-F238E27FC236}">
                  <a16:creationId xmlns:a16="http://schemas.microsoft.com/office/drawing/2014/main" id="{F6555F21-29EB-D643-B31C-D3ABA159D7F5}"/>
                </a:ext>
              </a:extLst>
            </p:cNvPr>
            <p:cNvCxnSpPr>
              <a:cxnSpLocks/>
            </p:cNvCxnSpPr>
            <p:nvPr/>
          </p:nvCxnSpPr>
          <p:spPr>
            <a:xfrm>
              <a:off x="2504657" y="4805228"/>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5" name="Picture 14">
              <a:extLst>
                <a:ext uri="{FF2B5EF4-FFF2-40B4-BE49-F238E27FC236}">
                  <a16:creationId xmlns:a16="http://schemas.microsoft.com/office/drawing/2014/main" id="{624170F1-A36C-B449-ABAF-E52B0050CDE8}"/>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38158" y="4486033"/>
              <a:ext cx="332998" cy="319195"/>
            </a:xfrm>
            <a:prstGeom prst="rect">
              <a:avLst/>
            </a:prstGeom>
            <a:noFill/>
          </p:spPr>
        </p:pic>
      </p:grpSp>
    </p:spTree>
    <p:extLst>
      <p:ext uri="{BB962C8B-B14F-4D97-AF65-F5344CB8AC3E}">
        <p14:creationId xmlns:p14="http://schemas.microsoft.com/office/powerpoint/2010/main" val="1491527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7327102" y="1546232"/>
            <a:ext cx="4005329" cy="3108543"/>
          </a:xfrm>
          <a:prstGeom prst="rect">
            <a:avLst/>
          </a:prstGeom>
          <a:noFill/>
        </p:spPr>
        <p:txBody>
          <a:bodyPr wrap="square" rtlCol="0">
            <a:spAutoFit/>
          </a:bodyPr>
          <a:lstStyle/>
          <a:p>
            <a:pPr algn="just"/>
            <a:r>
              <a:rPr lang="en-US" sz="2800" dirty="0"/>
              <a:t>Once the blue bar reaches the recycling marker, a trashcan pops up.</a:t>
            </a:r>
          </a:p>
          <a:p>
            <a:pPr algn="just"/>
            <a:endParaRPr lang="en-US" sz="2800" dirty="0"/>
          </a:p>
          <a:p>
            <a:pPr algn="just"/>
            <a:r>
              <a:rPr lang="en-US" sz="2800" dirty="0"/>
              <a:t>The amount of trash is indicated by the grey bar.</a:t>
            </a:r>
          </a:p>
          <a:p>
            <a:pPr algn="just"/>
            <a:endParaRPr lang="en-US" sz="2800" dirty="0"/>
          </a:p>
        </p:txBody>
      </p:sp>
      <p:grpSp>
        <p:nvGrpSpPr>
          <p:cNvPr id="2" name="Group 1">
            <a:extLst>
              <a:ext uri="{FF2B5EF4-FFF2-40B4-BE49-F238E27FC236}">
                <a16:creationId xmlns:a16="http://schemas.microsoft.com/office/drawing/2014/main" id="{C94012DE-1ADF-404D-8D0D-A22CCF04E0E0}"/>
              </a:ext>
            </a:extLst>
          </p:cNvPr>
          <p:cNvGrpSpPr/>
          <p:nvPr/>
        </p:nvGrpSpPr>
        <p:grpSpPr>
          <a:xfrm>
            <a:off x="512064" y="2221992"/>
            <a:ext cx="5620969" cy="3555810"/>
            <a:chOff x="511288" y="1855519"/>
            <a:chExt cx="5620969" cy="3555810"/>
          </a:xfrm>
        </p:grpSpPr>
        <p:grpSp>
          <p:nvGrpSpPr>
            <p:cNvPr id="17" name="Group 16"/>
            <p:cNvGrpSpPr/>
            <p:nvPr/>
          </p:nvGrpSpPr>
          <p:grpSpPr>
            <a:xfrm>
              <a:off x="511288" y="1855519"/>
              <a:ext cx="5620969" cy="3555810"/>
              <a:chOff x="2975887" y="881775"/>
              <a:chExt cx="5620969" cy="3555810"/>
            </a:xfrm>
          </p:grpSpPr>
          <p:sp>
            <p:nvSpPr>
              <p:cNvPr id="5" name="Rectangle 4"/>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9BAAE"/>
                  </a:solidFill>
                </a:endParaRPr>
              </a:p>
            </p:txBody>
          </p:sp>
          <p:grpSp>
            <p:nvGrpSpPr>
              <p:cNvPr id="11" name="Group 10"/>
              <p:cNvGrpSpPr/>
              <p:nvPr/>
            </p:nvGrpSpPr>
            <p:grpSpPr>
              <a:xfrm>
                <a:off x="5239019" y="1893387"/>
                <a:ext cx="1078992" cy="1532586"/>
                <a:chOff x="3605022" y="3528812"/>
                <a:chExt cx="1078992" cy="1532586"/>
              </a:xfrm>
            </p:grpSpPr>
            <p:grpSp>
              <p:nvGrpSpPr>
                <p:cNvPr id="12" name="Group 11"/>
                <p:cNvGrpSpPr/>
                <p:nvPr/>
              </p:nvGrpSpPr>
              <p:grpSpPr>
                <a:xfrm>
                  <a:off x="3605022" y="3528812"/>
                  <a:ext cx="1078992" cy="1532586"/>
                  <a:chOff x="4778062" y="3477296"/>
                  <a:chExt cx="1078992" cy="1532586"/>
                </a:xfrm>
              </p:grpSpPr>
              <p:sp>
                <p:nvSpPr>
                  <p:cNvPr id="14" name="Rectangle 13"/>
                  <p:cNvSpPr/>
                  <p:nvPr/>
                </p:nvSpPr>
                <p:spPr>
                  <a:xfrm>
                    <a:off x="4778062" y="3477296"/>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5" name="Rectangle 14"/>
                  <p:cNvSpPr/>
                  <p:nvPr/>
                </p:nvSpPr>
                <p:spPr>
                  <a:xfrm>
                    <a:off x="4778062" y="4627035"/>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3" name="Picture 12">
                  <a:extLst>
                    <a:ext uri="{FF2B5EF4-FFF2-40B4-BE49-F238E27FC236}">
                      <a16:creationId xmlns:a16="http://schemas.microsoft.com/office/drawing/2014/main" id="{285C9102-3522-3547-805E-9DA73DC64DDB}"/>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grpSp>
          <p:nvGrpSpPr>
            <p:cNvPr id="24" name="Group 23">
              <a:extLst>
                <a:ext uri="{FF2B5EF4-FFF2-40B4-BE49-F238E27FC236}">
                  <a16:creationId xmlns:a16="http://schemas.microsoft.com/office/drawing/2014/main" id="{D0AFDAC7-1FE5-EB42-8181-C65BAA6FDB73}"/>
                </a:ext>
              </a:extLst>
            </p:cNvPr>
            <p:cNvGrpSpPr/>
            <p:nvPr/>
          </p:nvGrpSpPr>
          <p:grpSpPr>
            <a:xfrm>
              <a:off x="1648292" y="4597779"/>
              <a:ext cx="3348507" cy="311177"/>
              <a:chOff x="1648294" y="4545528"/>
              <a:chExt cx="3348507" cy="311177"/>
            </a:xfrm>
          </p:grpSpPr>
          <p:sp>
            <p:nvSpPr>
              <p:cNvPr id="25" name="Rectangle 24">
                <a:extLst>
                  <a:ext uri="{FF2B5EF4-FFF2-40B4-BE49-F238E27FC236}">
                    <a16:creationId xmlns:a16="http://schemas.microsoft.com/office/drawing/2014/main" id="{12194E41-85FA-9045-955F-5B8400C47194}"/>
                  </a:ext>
                </a:extLst>
              </p:cNvPr>
              <p:cNvSpPr/>
              <p:nvPr/>
            </p:nvSpPr>
            <p:spPr>
              <a:xfrm>
                <a:off x="1648294" y="4545528"/>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26" name="Rectangle 25">
                <a:extLst>
                  <a:ext uri="{FF2B5EF4-FFF2-40B4-BE49-F238E27FC236}">
                    <a16:creationId xmlns:a16="http://schemas.microsoft.com/office/drawing/2014/main" id="{84A1C552-903D-084D-9B4E-0FF69DB7ECB0}"/>
                  </a:ext>
                </a:extLst>
              </p:cNvPr>
              <p:cNvSpPr/>
              <p:nvPr/>
            </p:nvSpPr>
            <p:spPr>
              <a:xfrm flipV="1">
                <a:off x="1648294" y="4571932"/>
                <a:ext cx="914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9BAAE"/>
                  </a:solidFill>
                </a:endParaRPr>
              </a:p>
            </p:txBody>
          </p:sp>
        </p:grpSp>
      </p:grpSp>
      <p:cxnSp>
        <p:nvCxnSpPr>
          <p:cNvPr id="16" name="Straight Connector 15">
            <a:extLst>
              <a:ext uri="{FF2B5EF4-FFF2-40B4-BE49-F238E27FC236}">
                <a16:creationId xmlns:a16="http://schemas.microsoft.com/office/drawing/2014/main" id="{FAF34530-E477-074E-ABF6-842CAC6DF9C1}"/>
              </a:ext>
            </a:extLst>
          </p:cNvPr>
          <p:cNvCxnSpPr>
            <a:cxnSpLocks/>
          </p:cNvCxnSpPr>
          <p:nvPr/>
        </p:nvCxnSpPr>
        <p:spPr>
          <a:xfrm>
            <a:off x="2544511" y="4808824"/>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8" name="Picture 17">
            <a:extLst>
              <a:ext uri="{FF2B5EF4-FFF2-40B4-BE49-F238E27FC236}">
                <a16:creationId xmlns:a16="http://schemas.microsoft.com/office/drawing/2014/main" id="{C0A6F961-1865-A742-90FC-2B9F69866B67}"/>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89629"/>
            <a:ext cx="332998" cy="319195"/>
          </a:xfrm>
          <a:prstGeom prst="rect">
            <a:avLst/>
          </a:prstGeom>
          <a:noFill/>
        </p:spPr>
      </p:pic>
    </p:spTree>
    <p:extLst>
      <p:ext uri="{BB962C8B-B14F-4D97-AF65-F5344CB8AC3E}">
        <p14:creationId xmlns:p14="http://schemas.microsoft.com/office/powerpoint/2010/main" val="1667005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7270037" y="959347"/>
            <a:ext cx="4005329" cy="5262979"/>
          </a:xfrm>
          <a:prstGeom prst="rect">
            <a:avLst/>
          </a:prstGeom>
          <a:noFill/>
        </p:spPr>
        <p:txBody>
          <a:bodyPr wrap="square" rtlCol="0">
            <a:spAutoFit/>
          </a:bodyPr>
          <a:lstStyle/>
          <a:p>
            <a:pPr algn="just"/>
            <a:r>
              <a:rPr lang="en-US" sz="2800" dirty="0"/>
              <a:t>You shall decide whether to recycle or forgo this trash can.</a:t>
            </a:r>
          </a:p>
          <a:p>
            <a:pPr algn="just"/>
            <a:r>
              <a:rPr lang="en-US" sz="2800" b="1" dirty="0"/>
              <a:t>K: recycle</a:t>
            </a:r>
          </a:p>
          <a:p>
            <a:pPr algn="just"/>
            <a:r>
              <a:rPr lang="en-US" sz="2800" b="1" dirty="0"/>
              <a:t>D: forgo</a:t>
            </a:r>
          </a:p>
          <a:p>
            <a:pPr algn="just"/>
            <a:endParaRPr lang="en-US" sz="2800" dirty="0"/>
          </a:p>
          <a:p>
            <a:pPr algn="just"/>
            <a:r>
              <a:rPr lang="en-US" sz="2800" dirty="0"/>
              <a:t>You have a fixed duration to make the decision.</a:t>
            </a:r>
          </a:p>
          <a:p>
            <a:pPr algn="just"/>
            <a:r>
              <a:rPr lang="en-US" sz="2800" dirty="0"/>
              <a:t>You shall make the decision before the blue bar vanishes.</a:t>
            </a:r>
          </a:p>
          <a:p>
            <a:pPr algn="just"/>
            <a:endParaRPr lang="en-US" sz="2800" dirty="0"/>
          </a:p>
        </p:txBody>
      </p:sp>
      <p:grpSp>
        <p:nvGrpSpPr>
          <p:cNvPr id="2" name="Group 1">
            <a:extLst>
              <a:ext uri="{FF2B5EF4-FFF2-40B4-BE49-F238E27FC236}">
                <a16:creationId xmlns:a16="http://schemas.microsoft.com/office/drawing/2014/main" id="{C94012DE-1ADF-404D-8D0D-A22CCF04E0E0}"/>
              </a:ext>
            </a:extLst>
          </p:cNvPr>
          <p:cNvGrpSpPr/>
          <p:nvPr/>
        </p:nvGrpSpPr>
        <p:grpSpPr>
          <a:xfrm>
            <a:off x="512064" y="2221992"/>
            <a:ext cx="5620969" cy="3555810"/>
            <a:chOff x="511288" y="1855519"/>
            <a:chExt cx="5620969" cy="3555810"/>
          </a:xfrm>
        </p:grpSpPr>
        <p:grpSp>
          <p:nvGrpSpPr>
            <p:cNvPr id="17" name="Group 16"/>
            <p:cNvGrpSpPr/>
            <p:nvPr/>
          </p:nvGrpSpPr>
          <p:grpSpPr>
            <a:xfrm>
              <a:off x="511288" y="1855519"/>
              <a:ext cx="5620969" cy="3555810"/>
              <a:chOff x="2975887" y="881775"/>
              <a:chExt cx="5620969" cy="3555810"/>
            </a:xfrm>
          </p:grpSpPr>
          <p:sp>
            <p:nvSpPr>
              <p:cNvPr id="5" name="Rectangle 4"/>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9BAAE"/>
                  </a:solidFill>
                </a:endParaRPr>
              </a:p>
            </p:txBody>
          </p:sp>
          <p:grpSp>
            <p:nvGrpSpPr>
              <p:cNvPr id="11" name="Group 10"/>
              <p:cNvGrpSpPr/>
              <p:nvPr/>
            </p:nvGrpSpPr>
            <p:grpSpPr>
              <a:xfrm>
                <a:off x="5239019" y="1893387"/>
                <a:ext cx="1078992" cy="1532586"/>
                <a:chOff x="3605022" y="3528812"/>
                <a:chExt cx="1078992" cy="1532586"/>
              </a:xfrm>
            </p:grpSpPr>
            <p:grpSp>
              <p:nvGrpSpPr>
                <p:cNvPr id="12" name="Group 11"/>
                <p:cNvGrpSpPr/>
                <p:nvPr/>
              </p:nvGrpSpPr>
              <p:grpSpPr>
                <a:xfrm>
                  <a:off x="3605022" y="3528812"/>
                  <a:ext cx="1078992" cy="1532586"/>
                  <a:chOff x="4778062" y="3477296"/>
                  <a:chExt cx="1078992" cy="1532586"/>
                </a:xfrm>
              </p:grpSpPr>
              <p:sp>
                <p:nvSpPr>
                  <p:cNvPr id="14" name="Rectangle 13"/>
                  <p:cNvSpPr/>
                  <p:nvPr/>
                </p:nvSpPr>
                <p:spPr>
                  <a:xfrm>
                    <a:off x="4778062" y="3477296"/>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5" name="Rectangle 14"/>
                  <p:cNvSpPr/>
                  <p:nvPr/>
                </p:nvSpPr>
                <p:spPr>
                  <a:xfrm>
                    <a:off x="4778062" y="4627035"/>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3" name="Picture 12">
                  <a:extLst>
                    <a:ext uri="{FF2B5EF4-FFF2-40B4-BE49-F238E27FC236}">
                      <a16:creationId xmlns:a16="http://schemas.microsoft.com/office/drawing/2014/main" id="{285C9102-3522-3547-805E-9DA73DC64DDB}"/>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grpSp>
          <p:nvGrpSpPr>
            <p:cNvPr id="24" name="Group 23">
              <a:extLst>
                <a:ext uri="{FF2B5EF4-FFF2-40B4-BE49-F238E27FC236}">
                  <a16:creationId xmlns:a16="http://schemas.microsoft.com/office/drawing/2014/main" id="{D0AFDAC7-1FE5-EB42-8181-C65BAA6FDB73}"/>
                </a:ext>
              </a:extLst>
            </p:cNvPr>
            <p:cNvGrpSpPr/>
            <p:nvPr/>
          </p:nvGrpSpPr>
          <p:grpSpPr>
            <a:xfrm>
              <a:off x="1648292" y="4597779"/>
              <a:ext cx="3348507" cy="311177"/>
              <a:chOff x="1648294" y="4545528"/>
              <a:chExt cx="3348507" cy="311177"/>
            </a:xfrm>
          </p:grpSpPr>
          <p:sp>
            <p:nvSpPr>
              <p:cNvPr id="25" name="Rectangle 24">
                <a:extLst>
                  <a:ext uri="{FF2B5EF4-FFF2-40B4-BE49-F238E27FC236}">
                    <a16:creationId xmlns:a16="http://schemas.microsoft.com/office/drawing/2014/main" id="{12194E41-85FA-9045-955F-5B8400C47194}"/>
                  </a:ext>
                </a:extLst>
              </p:cNvPr>
              <p:cNvSpPr/>
              <p:nvPr/>
            </p:nvSpPr>
            <p:spPr>
              <a:xfrm>
                <a:off x="1648294" y="4545528"/>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26" name="Rectangle 25">
                <a:extLst>
                  <a:ext uri="{FF2B5EF4-FFF2-40B4-BE49-F238E27FC236}">
                    <a16:creationId xmlns:a16="http://schemas.microsoft.com/office/drawing/2014/main" id="{84A1C552-903D-084D-9B4E-0FF69DB7ECB0}"/>
                  </a:ext>
                </a:extLst>
              </p:cNvPr>
              <p:cNvSpPr/>
              <p:nvPr/>
            </p:nvSpPr>
            <p:spPr>
              <a:xfrm flipV="1">
                <a:off x="1648294" y="4571932"/>
                <a:ext cx="914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9BAAE"/>
                  </a:solidFill>
                </a:endParaRPr>
              </a:p>
            </p:txBody>
          </p:sp>
        </p:grpSp>
      </p:grpSp>
      <p:cxnSp>
        <p:nvCxnSpPr>
          <p:cNvPr id="16" name="Straight Connector 15">
            <a:extLst>
              <a:ext uri="{FF2B5EF4-FFF2-40B4-BE49-F238E27FC236}">
                <a16:creationId xmlns:a16="http://schemas.microsoft.com/office/drawing/2014/main" id="{FAF34530-E477-074E-ABF6-842CAC6DF9C1}"/>
              </a:ext>
            </a:extLst>
          </p:cNvPr>
          <p:cNvCxnSpPr>
            <a:cxnSpLocks/>
          </p:cNvCxnSpPr>
          <p:nvPr/>
        </p:nvCxnSpPr>
        <p:spPr>
          <a:xfrm>
            <a:off x="2544511" y="4808824"/>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8" name="Picture 17">
            <a:extLst>
              <a:ext uri="{FF2B5EF4-FFF2-40B4-BE49-F238E27FC236}">
                <a16:creationId xmlns:a16="http://schemas.microsoft.com/office/drawing/2014/main" id="{C0A6F961-1865-A742-90FC-2B9F69866B67}"/>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89629"/>
            <a:ext cx="332998" cy="319195"/>
          </a:xfrm>
          <a:prstGeom prst="rect">
            <a:avLst/>
          </a:prstGeom>
          <a:noFill/>
        </p:spPr>
      </p:pic>
    </p:spTree>
    <p:extLst>
      <p:ext uri="{BB962C8B-B14F-4D97-AF65-F5344CB8AC3E}">
        <p14:creationId xmlns:p14="http://schemas.microsoft.com/office/powerpoint/2010/main" val="3468523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64" y="402076"/>
            <a:ext cx="10515600" cy="1325563"/>
          </a:xfrm>
        </p:spPr>
        <p:txBody>
          <a:bodyPr>
            <a:normAutofit/>
          </a:bodyPr>
          <a:lstStyle/>
          <a:p>
            <a:r>
              <a:rPr lang="de-DE" sz="4800" b="1" dirty="0" err="1"/>
              <a:t>If</a:t>
            </a:r>
            <a:r>
              <a:rPr lang="de-DE" sz="4800" b="1" dirty="0"/>
              <a:t> </a:t>
            </a:r>
            <a:r>
              <a:rPr lang="de-DE" sz="4800" b="1" dirty="0" err="1"/>
              <a:t>you</a:t>
            </a:r>
            <a:r>
              <a:rPr lang="de-DE" sz="4800" b="1" dirty="0"/>
              <a:t> </a:t>
            </a:r>
            <a:r>
              <a:rPr lang="de-DE" sz="4800" b="1" dirty="0" err="1"/>
              <a:t>decide</a:t>
            </a:r>
            <a:r>
              <a:rPr lang="de-DE" sz="4800" b="1" dirty="0"/>
              <a:t> </a:t>
            </a:r>
            <a:r>
              <a:rPr lang="de-DE" sz="4800" b="1" dirty="0" err="1"/>
              <a:t>to</a:t>
            </a:r>
            <a:r>
              <a:rPr lang="de-DE" sz="4800" b="1" dirty="0"/>
              <a:t> recycle:</a:t>
            </a:r>
            <a:endParaRPr lang="en-US" sz="4800" b="1" dirty="0"/>
          </a:p>
        </p:txBody>
      </p:sp>
      <p:sp>
        <p:nvSpPr>
          <p:cNvPr id="4" name="TextBox 3"/>
          <p:cNvSpPr txBox="1"/>
          <p:nvPr/>
        </p:nvSpPr>
        <p:spPr>
          <a:xfrm>
            <a:off x="7413866" y="2205842"/>
            <a:ext cx="4320934" cy="3108543"/>
          </a:xfrm>
          <a:prstGeom prst="rect">
            <a:avLst/>
          </a:prstGeom>
          <a:noFill/>
        </p:spPr>
        <p:txBody>
          <a:bodyPr wrap="square" rtlCol="0">
            <a:spAutoFit/>
          </a:bodyPr>
          <a:lstStyle/>
          <a:p>
            <a:pPr algn="just"/>
            <a:r>
              <a:rPr lang="en-US" sz="2800" dirty="0"/>
              <a:t>If you decide to recycle (“K”) the trash can, the symbol turns blue. </a:t>
            </a:r>
          </a:p>
          <a:p>
            <a:pPr algn="just"/>
            <a:endParaRPr lang="en-US" sz="2800" dirty="0"/>
          </a:p>
          <a:p>
            <a:pPr algn="just"/>
            <a:r>
              <a:rPr lang="en-US" sz="2800" dirty="0"/>
              <a:t>Noticeably, the recycling doesn’t start  immediately after you make the decision! </a:t>
            </a:r>
          </a:p>
        </p:txBody>
      </p:sp>
      <p:grpSp>
        <p:nvGrpSpPr>
          <p:cNvPr id="6" name="Group 5">
            <a:extLst>
              <a:ext uri="{FF2B5EF4-FFF2-40B4-BE49-F238E27FC236}">
                <a16:creationId xmlns:a16="http://schemas.microsoft.com/office/drawing/2014/main" id="{49085939-83B9-C441-B235-03DB8BE11586}"/>
              </a:ext>
            </a:extLst>
          </p:cNvPr>
          <p:cNvGrpSpPr/>
          <p:nvPr/>
        </p:nvGrpSpPr>
        <p:grpSpPr>
          <a:xfrm>
            <a:off x="512064" y="2221992"/>
            <a:ext cx="5620969" cy="3555810"/>
            <a:chOff x="512064" y="2221992"/>
            <a:chExt cx="5620969" cy="3555810"/>
          </a:xfrm>
        </p:grpSpPr>
        <p:grpSp>
          <p:nvGrpSpPr>
            <p:cNvPr id="32" name="Group 31">
              <a:extLst>
                <a:ext uri="{FF2B5EF4-FFF2-40B4-BE49-F238E27FC236}">
                  <a16:creationId xmlns:a16="http://schemas.microsoft.com/office/drawing/2014/main" id="{1DC740C9-F53A-9F44-BE1C-14F155C44F68}"/>
                </a:ext>
              </a:extLst>
            </p:cNvPr>
            <p:cNvGrpSpPr/>
            <p:nvPr/>
          </p:nvGrpSpPr>
          <p:grpSpPr>
            <a:xfrm>
              <a:off x="512064" y="2221992"/>
              <a:ext cx="5620969" cy="3555810"/>
              <a:chOff x="512064" y="1847499"/>
              <a:chExt cx="5620969" cy="3555810"/>
            </a:xfrm>
          </p:grpSpPr>
          <p:grpSp>
            <p:nvGrpSpPr>
              <p:cNvPr id="33" name="Group 32">
                <a:extLst>
                  <a:ext uri="{FF2B5EF4-FFF2-40B4-BE49-F238E27FC236}">
                    <a16:creationId xmlns:a16="http://schemas.microsoft.com/office/drawing/2014/main" id="{ABB1D0DA-C6D6-924F-8305-FF40397506D0}"/>
                  </a:ext>
                </a:extLst>
              </p:cNvPr>
              <p:cNvGrpSpPr/>
              <p:nvPr/>
            </p:nvGrpSpPr>
            <p:grpSpPr>
              <a:xfrm>
                <a:off x="512064" y="1847499"/>
                <a:ext cx="5620969" cy="3555810"/>
                <a:chOff x="2975887" y="881775"/>
                <a:chExt cx="5620969" cy="3555810"/>
              </a:xfrm>
            </p:grpSpPr>
            <p:sp>
              <p:nvSpPr>
                <p:cNvPr id="37" name="Rectangle 36">
                  <a:extLst>
                    <a:ext uri="{FF2B5EF4-FFF2-40B4-BE49-F238E27FC236}">
                      <a16:creationId xmlns:a16="http://schemas.microsoft.com/office/drawing/2014/main" id="{E0766EAF-139E-0549-9ACF-1C9C78F75A26}"/>
                    </a:ext>
                  </a:extLst>
                </p:cNvPr>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38" name="Group 37">
                  <a:extLst>
                    <a:ext uri="{FF2B5EF4-FFF2-40B4-BE49-F238E27FC236}">
                      <a16:creationId xmlns:a16="http://schemas.microsoft.com/office/drawing/2014/main" id="{70F61CF3-6095-6743-9688-97AE869475E1}"/>
                    </a:ext>
                  </a:extLst>
                </p:cNvPr>
                <p:cNvGrpSpPr/>
                <p:nvPr/>
              </p:nvGrpSpPr>
              <p:grpSpPr>
                <a:xfrm>
                  <a:off x="5239019" y="1893387"/>
                  <a:ext cx="1078992" cy="1532586"/>
                  <a:chOff x="3605022" y="3528812"/>
                  <a:chExt cx="1078992" cy="1532586"/>
                </a:xfrm>
              </p:grpSpPr>
              <p:grpSp>
                <p:nvGrpSpPr>
                  <p:cNvPr id="39" name="Group 38">
                    <a:extLst>
                      <a:ext uri="{FF2B5EF4-FFF2-40B4-BE49-F238E27FC236}">
                        <a16:creationId xmlns:a16="http://schemas.microsoft.com/office/drawing/2014/main" id="{FC7A3559-C477-EA46-8397-C57F777BD18D}"/>
                      </a:ext>
                    </a:extLst>
                  </p:cNvPr>
                  <p:cNvGrpSpPr/>
                  <p:nvPr/>
                </p:nvGrpSpPr>
                <p:grpSpPr>
                  <a:xfrm>
                    <a:off x="3605022" y="3528812"/>
                    <a:ext cx="1078992" cy="1532586"/>
                    <a:chOff x="4778062" y="3477296"/>
                    <a:chExt cx="1078992" cy="1532586"/>
                  </a:xfrm>
                </p:grpSpPr>
                <p:sp>
                  <p:nvSpPr>
                    <p:cNvPr id="41" name="Rectangle 40">
                      <a:extLst>
                        <a:ext uri="{FF2B5EF4-FFF2-40B4-BE49-F238E27FC236}">
                          <a16:creationId xmlns:a16="http://schemas.microsoft.com/office/drawing/2014/main" id="{D6F58FAF-AAB4-524F-9A35-24E168D74782}"/>
                        </a:ext>
                      </a:extLst>
                    </p:cNvPr>
                    <p:cNvSpPr/>
                    <p:nvPr/>
                  </p:nvSpPr>
                  <p:spPr>
                    <a:xfrm>
                      <a:off x="4778062" y="3477296"/>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DCB64CBA-1A1A-1F46-B831-AD2E3AA53BED}"/>
                        </a:ext>
                      </a:extLst>
                    </p:cNvPr>
                    <p:cNvSpPr/>
                    <p:nvPr/>
                  </p:nvSpPr>
                  <p:spPr>
                    <a:xfrm>
                      <a:off x="4778062" y="4627035"/>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 name="Picture 39">
                    <a:extLst>
                      <a:ext uri="{FF2B5EF4-FFF2-40B4-BE49-F238E27FC236}">
                        <a16:creationId xmlns:a16="http://schemas.microsoft.com/office/drawing/2014/main" id="{4EE8B434-1908-6F40-8745-A74186A664FF}"/>
                      </a:ext>
                    </a:extLst>
                  </p:cNvPr>
                  <p:cNvPicPr>
                    <a:picLocks noChangeAspect="1"/>
                  </p:cNvPicPr>
                  <p:nvPr/>
                </p:nvPicPr>
                <p:blipFill>
                  <a:blip r:embed="rId3">
                    <a:duotone>
                      <a:prstClr val="black"/>
                      <a:srgbClr val="706BFF">
                        <a:tint val="45000"/>
                        <a:satMod val="400000"/>
                      </a:srgb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grpSp>
            <p:nvGrpSpPr>
              <p:cNvPr id="34" name="Group 33">
                <a:extLst>
                  <a:ext uri="{FF2B5EF4-FFF2-40B4-BE49-F238E27FC236}">
                    <a16:creationId xmlns:a16="http://schemas.microsoft.com/office/drawing/2014/main" id="{618D9CE1-C4A1-8A48-B22A-1744DFFD47DB}"/>
                  </a:ext>
                </a:extLst>
              </p:cNvPr>
              <p:cNvGrpSpPr/>
              <p:nvPr/>
            </p:nvGrpSpPr>
            <p:grpSpPr>
              <a:xfrm>
                <a:off x="1648292" y="4597779"/>
                <a:ext cx="3348507" cy="311177"/>
                <a:chOff x="1648294" y="4545528"/>
                <a:chExt cx="3348507" cy="311177"/>
              </a:xfrm>
            </p:grpSpPr>
            <p:sp>
              <p:nvSpPr>
                <p:cNvPr id="35" name="Rectangle 34">
                  <a:extLst>
                    <a:ext uri="{FF2B5EF4-FFF2-40B4-BE49-F238E27FC236}">
                      <a16:creationId xmlns:a16="http://schemas.microsoft.com/office/drawing/2014/main" id="{ABA1217C-F9F7-BD44-865A-B1C103045F4B}"/>
                    </a:ext>
                  </a:extLst>
                </p:cNvPr>
                <p:cNvSpPr/>
                <p:nvPr/>
              </p:nvSpPr>
              <p:spPr>
                <a:xfrm>
                  <a:off x="1648294" y="4545528"/>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70B6BED9-1355-DC4E-A1BC-63E833E33DC5}"/>
                    </a:ext>
                  </a:extLst>
                </p:cNvPr>
                <p:cNvSpPr/>
                <p:nvPr/>
              </p:nvSpPr>
              <p:spPr>
                <a:xfrm flipV="1">
                  <a:off x="1648294" y="4571932"/>
                  <a:ext cx="4572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43" name="Picture 42">
              <a:extLst>
                <a:ext uri="{FF2B5EF4-FFF2-40B4-BE49-F238E27FC236}">
                  <a16:creationId xmlns:a16="http://schemas.microsoft.com/office/drawing/2014/main" id="{2C4C59C3-7727-A740-AAD5-6819D535E95A}"/>
                </a:ext>
              </a:extLst>
            </p:cNvPr>
            <p:cNvPicPr>
              <a:picLocks noChangeAspect="1"/>
            </p:cNvPicPr>
            <p:nvPr/>
          </p:nvPicPr>
          <p:blipFill rotWithShape="1">
            <a:blip r:embed="rId4"/>
            <a:srcRect l="38295" t="37178" r="39598" b="43948"/>
            <a:stretch/>
          </p:blipFill>
          <p:spPr>
            <a:xfrm>
              <a:off x="2968305" y="3590837"/>
              <a:ext cx="695459" cy="673413"/>
            </a:xfrm>
            <a:prstGeom prst="rect">
              <a:avLst/>
            </a:prstGeom>
          </p:spPr>
        </p:pic>
      </p:grpSp>
      <p:cxnSp>
        <p:nvCxnSpPr>
          <p:cNvPr id="18" name="Straight Connector 17">
            <a:extLst>
              <a:ext uri="{FF2B5EF4-FFF2-40B4-BE49-F238E27FC236}">
                <a16:creationId xmlns:a16="http://schemas.microsoft.com/office/drawing/2014/main" id="{072E6C88-846D-B743-BC8B-02C5C4C3197E}"/>
              </a:ext>
            </a:extLst>
          </p:cNvPr>
          <p:cNvCxnSpPr>
            <a:cxnSpLocks/>
          </p:cNvCxnSpPr>
          <p:nvPr/>
        </p:nvCxnSpPr>
        <p:spPr>
          <a:xfrm>
            <a:off x="2544511" y="4808824"/>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9" name="Picture 18">
            <a:extLst>
              <a:ext uri="{FF2B5EF4-FFF2-40B4-BE49-F238E27FC236}">
                <a16:creationId xmlns:a16="http://schemas.microsoft.com/office/drawing/2014/main" id="{C3E8AC4E-BD89-224C-A64A-23475F247B39}"/>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89629"/>
            <a:ext cx="332998" cy="319195"/>
          </a:xfrm>
          <a:prstGeom prst="rect">
            <a:avLst/>
          </a:prstGeom>
          <a:noFill/>
        </p:spPr>
      </p:pic>
    </p:spTree>
    <p:extLst>
      <p:ext uri="{BB962C8B-B14F-4D97-AF65-F5344CB8AC3E}">
        <p14:creationId xmlns:p14="http://schemas.microsoft.com/office/powerpoint/2010/main" val="1602960786"/>
      </p:ext>
    </p:extLst>
  </p:cSld>
  <p:clrMapOvr>
    <a:masterClrMapping/>
  </p:clrMapOvr>
</p:sld>
</file>

<file path=ppt/theme/theme1.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12820</TotalTime>
  <Words>920</Words>
  <Application>Microsoft Macintosh PowerPoint</Application>
  <PresentationFormat>Widescreen</PresentationFormat>
  <Paragraphs>140</Paragraphs>
  <Slides>23</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Recycle Man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If you decide to recycle:</vt:lpstr>
      <vt:lpstr>If you decide to recycle:</vt:lpstr>
      <vt:lpstr>If you decide to recycle:</vt:lpstr>
      <vt:lpstr>PowerPoint Presentation</vt:lpstr>
      <vt:lpstr>PowerPoint Presentation</vt:lpstr>
      <vt:lpstr>If you decide to forgo:</vt:lpstr>
      <vt:lpstr>If you decide to forgo:</vt:lpstr>
      <vt:lpstr>If you miss a trial:</vt:lpstr>
      <vt:lpstr>If you miss a trial:</vt:lpstr>
      <vt:lpstr>PowerPoint Presentation</vt:lpstr>
      <vt:lpstr>PowerPoint Presentation</vt:lpstr>
      <vt:lpstr>Quiz:</vt:lpstr>
      <vt:lpstr>Practice:</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Li, Tiantian</dc:creator>
  <cp:lastModifiedBy>Microsoft Office User</cp:lastModifiedBy>
  <cp:revision>528</cp:revision>
  <dcterms:created xsi:type="dcterms:W3CDTF">2019-11-04T18:01:13Z</dcterms:created>
  <dcterms:modified xsi:type="dcterms:W3CDTF">2020-03-03T18:21:03Z</dcterms:modified>
</cp:coreProperties>
</file>