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5"/>
  </p:notesMasterIdLst>
  <p:sldIdLst>
    <p:sldId id="313" r:id="rId2"/>
    <p:sldId id="293" r:id="rId3"/>
    <p:sldId id="327" r:id="rId4"/>
    <p:sldId id="328" r:id="rId5"/>
    <p:sldId id="333" r:id="rId6"/>
    <p:sldId id="349" r:id="rId7"/>
    <p:sldId id="335" r:id="rId8"/>
    <p:sldId id="336" r:id="rId9"/>
    <p:sldId id="337" r:id="rId10"/>
    <p:sldId id="338" r:id="rId11"/>
    <p:sldId id="339" r:id="rId12"/>
    <p:sldId id="340" r:id="rId13"/>
    <p:sldId id="350" r:id="rId14"/>
    <p:sldId id="351" r:id="rId15"/>
    <p:sldId id="352" r:id="rId16"/>
    <p:sldId id="353" r:id="rId17"/>
    <p:sldId id="342" r:id="rId18"/>
    <p:sldId id="343" r:id="rId19"/>
    <p:sldId id="344" r:id="rId20"/>
    <p:sldId id="345" r:id="rId21"/>
    <p:sldId id="346" r:id="rId22"/>
    <p:sldId id="347" r:id="rId23"/>
    <p:sldId id="348" r:id="rId24"/>
    <p:sldId id="324" r:id="rId25"/>
    <p:sldId id="326" r:id="rId26"/>
    <p:sldId id="329" r:id="rId27"/>
    <p:sldId id="303" r:id="rId28"/>
    <p:sldId id="273" r:id="rId29"/>
    <p:sldId id="325" r:id="rId30"/>
    <p:sldId id="296" r:id="rId31"/>
    <p:sldId id="297" r:id="rId32"/>
    <p:sldId id="319" r:id="rId33"/>
    <p:sldId id="311" r:id="rId34"/>
    <p:sldId id="300" r:id="rId35"/>
    <p:sldId id="301" r:id="rId36"/>
    <p:sldId id="306" r:id="rId37"/>
    <p:sldId id="307" r:id="rId38"/>
    <p:sldId id="292" r:id="rId39"/>
    <p:sldId id="315" r:id="rId40"/>
    <p:sldId id="322" r:id="rId41"/>
    <p:sldId id="323" r:id="rId42"/>
    <p:sldId id="317" r:id="rId43"/>
    <p:sldId id="31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AAE"/>
    <a:srgbClr val="FF8080"/>
    <a:srgbClr val="FF867F"/>
    <a:srgbClr val="4B9BC1"/>
    <a:srgbClr val="808080"/>
    <a:srgbClr val="2500FF"/>
    <a:srgbClr val="706BFF"/>
    <a:srgbClr val="BCBCBC"/>
    <a:srgbClr val="1A9850"/>
    <a:srgbClr val="6BA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76"/>
    <p:restoredTop sz="75224"/>
  </p:normalViewPr>
  <p:slideViewPr>
    <p:cSldViewPr snapToGrid="0" snapToObjects="1">
      <p:cViewPr>
        <p:scale>
          <a:sx n="85" d="100"/>
          <a:sy n="85" d="100"/>
        </p:scale>
        <p:origin x="44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EA86C-46A4-B54F-8A61-C6B98DADAF97}" type="datetimeFigureOut">
              <a:rPr lang="en-US" smtClean="0"/>
              <a:t>3/3/20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18003-0FA4-4F4C-AF0F-9D7422333DF0}" type="slidenum">
              <a:rPr lang="en-US" smtClean="0"/>
              <a:t>‹#›</a:t>
            </a:fld>
            <a:endParaRPr lang="en-US"/>
          </a:p>
        </p:txBody>
      </p:sp>
    </p:spTree>
    <p:extLst>
      <p:ext uri="{BB962C8B-B14F-4D97-AF65-F5344CB8AC3E}">
        <p14:creationId xmlns:p14="http://schemas.microsoft.com/office/powerpoint/2010/main" val="174577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a:t>
            </a:fld>
            <a:endParaRPr lang="en-US"/>
          </a:p>
        </p:txBody>
      </p:sp>
    </p:spTree>
    <p:extLst>
      <p:ext uri="{BB962C8B-B14F-4D97-AF65-F5344CB8AC3E}">
        <p14:creationId xmlns:p14="http://schemas.microsoft.com/office/powerpoint/2010/main" val="1056713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11</a:t>
            </a:fld>
            <a:endParaRPr lang="en-US"/>
          </a:p>
        </p:txBody>
      </p:sp>
    </p:spTree>
    <p:extLst>
      <p:ext uri="{BB962C8B-B14F-4D97-AF65-F5344CB8AC3E}">
        <p14:creationId xmlns:p14="http://schemas.microsoft.com/office/powerpoint/2010/main" val="36431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12</a:t>
            </a:fld>
            <a:endParaRPr lang="en-US"/>
          </a:p>
        </p:txBody>
      </p:sp>
    </p:spTree>
    <p:extLst>
      <p:ext uri="{BB962C8B-B14F-4D97-AF65-F5344CB8AC3E}">
        <p14:creationId xmlns:p14="http://schemas.microsoft.com/office/powerpoint/2010/main" val="1156435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13</a:t>
            </a:fld>
            <a:endParaRPr lang="en-US"/>
          </a:p>
        </p:txBody>
      </p:sp>
    </p:spTree>
    <p:extLst>
      <p:ext uri="{BB962C8B-B14F-4D97-AF65-F5344CB8AC3E}">
        <p14:creationId xmlns:p14="http://schemas.microsoft.com/office/powerpoint/2010/main" val="179059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14</a:t>
            </a:fld>
            <a:endParaRPr lang="en-US"/>
          </a:p>
        </p:txBody>
      </p:sp>
    </p:spTree>
    <p:extLst>
      <p:ext uri="{BB962C8B-B14F-4D97-AF65-F5344CB8AC3E}">
        <p14:creationId xmlns:p14="http://schemas.microsoft.com/office/powerpoint/2010/main" val="190920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very beginning of your experiment is aligned with the other six players. Your timelines are nicely synchronized. For example, when you spend 10 min in this experiment, you can assume the other six players also spend 10 min in the experiment and you all have  30 min to go. </a:t>
            </a:r>
          </a:p>
          <a:p>
            <a:endParaRPr lang="en-US" dirty="0" smtClean="0"/>
          </a:p>
          <a:p>
            <a:r>
              <a:rPr lang="en-US" dirty="0" smtClean="0"/>
              <a:t>You go through</a:t>
            </a:r>
            <a:r>
              <a:rPr lang="en-US" baseline="0" dirty="0" smtClean="0"/>
              <a:t> trials back to back</a:t>
            </a:r>
            <a:r>
              <a:rPr lang="en-US" dirty="0" smtClean="0"/>
              <a:t>. </a:t>
            </a:r>
            <a:r>
              <a:rPr lang="en-US" baseline="0" dirty="0" smtClean="0"/>
              <a:t> </a:t>
            </a:r>
            <a:r>
              <a:rPr lang="en-US" dirty="0" smtClean="0"/>
              <a:t>A trial includes all processes we mentioned before. It includes the time for you to search for the trashcan, decide whether to recycle it, and complete the recycling if you determine to recycle it. And</a:t>
            </a:r>
            <a:r>
              <a:rPr lang="en-US" baseline="0" dirty="0" smtClean="0"/>
              <a:t> you get the payoff for the all these processes. </a:t>
            </a:r>
          </a:p>
          <a:p>
            <a:endParaRPr lang="en-US" baseline="0" dirty="0" smtClean="0"/>
          </a:p>
          <a:p>
            <a:r>
              <a:rPr lang="en-US" baseline="0" dirty="0" smtClean="0"/>
              <a:t>The other six players get rewards for that period of time </a:t>
            </a:r>
            <a:r>
              <a:rPr lang="en-US" baseline="0" smtClean="0"/>
              <a:t>as well, so that </a:t>
            </a:r>
            <a:endParaRPr lang="en-US" dirty="0" smtClean="0"/>
          </a:p>
        </p:txBody>
      </p:sp>
      <p:sp>
        <p:nvSpPr>
          <p:cNvPr id="4" name="Slide Number Placeholder 3"/>
          <p:cNvSpPr>
            <a:spLocks noGrp="1"/>
          </p:cNvSpPr>
          <p:nvPr>
            <p:ph type="sldNum" sz="quarter" idx="5"/>
          </p:nvPr>
        </p:nvSpPr>
        <p:spPr/>
        <p:txBody>
          <a:bodyPr/>
          <a:lstStyle/>
          <a:p>
            <a:fld id="{C4518003-0FA4-4F4C-AF0F-9D7422333DF0}" type="slidenum">
              <a:rPr lang="en-US" smtClean="0"/>
              <a:t>15</a:t>
            </a:fld>
            <a:endParaRPr lang="en-US"/>
          </a:p>
        </p:txBody>
      </p:sp>
    </p:spTree>
    <p:extLst>
      <p:ext uri="{BB962C8B-B14F-4D97-AF65-F5344CB8AC3E}">
        <p14:creationId xmlns:p14="http://schemas.microsoft.com/office/powerpoint/2010/main" val="829828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16</a:t>
            </a:fld>
            <a:endParaRPr lang="en-US"/>
          </a:p>
        </p:txBody>
      </p:sp>
    </p:spTree>
    <p:extLst>
      <p:ext uri="{BB962C8B-B14F-4D97-AF65-F5344CB8AC3E}">
        <p14:creationId xmlns:p14="http://schemas.microsoft.com/office/powerpoint/2010/main" val="163368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17</a:t>
            </a:fld>
            <a:endParaRPr lang="en-US"/>
          </a:p>
        </p:txBody>
      </p:sp>
    </p:spTree>
    <p:extLst>
      <p:ext uri="{BB962C8B-B14F-4D97-AF65-F5344CB8AC3E}">
        <p14:creationId xmlns:p14="http://schemas.microsoft.com/office/powerpoint/2010/main" val="8045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18</a:t>
            </a:fld>
            <a:endParaRPr lang="en-US"/>
          </a:p>
        </p:txBody>
      </p:sp>
    </p:spTree>
    <p:extLst>
      <p:ext uri="{BB962C8B-B14F-4D97-AF65-F5344CB8AC3E}">
        <p14:creationId xmlns:p14="http://schemas.microsoft.com/office/powerpoint/2010/main" val="1484076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19</a:t>
            </a:fld>
            <a:endParaRPr lang="en-US"/>
          </a:p>
        </p:txBody>
      </p:sp>
    </p:spTree>
    <p:extLst>
      <p:ext uri="{BB962C8B-B14F-4D97-AF65-F5344CB8AC3E}">
        <p14:creationId xmlns:p14="http://schemas.microsoft.com/office/powerpoint/2010/main" val="120971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20</a:t>
            </a:fld>
            <a:endParaRPr lang="en-US"/>
          </a:p>
        </p:txBody>
      </p:sp>
    </p:spTree>
    <p:extLst>
      <p:ext uri="{BB962C8B-B14F-4D97-AF65-F5344CB8AC3E}">
        <p14:creationId xmlns:p14="http://schemas.microsoft.com/office/powerpoint/2010/main" val="252889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 information. </a:t>
            </a:r>
          </a:p>
        </p:txBody>
      </p:sp>
      <p:sp>
        <p:nvSpPr>
          <p:cNvPr id="4" name="Slide Number Placeholder 3"/>
          <p:cNvSpPr>
            <a:spLocks noGrp="1"/>
          </p:cNvSpPr>
          <p:nvPr>
            <p:ph type="sldNum" sz="quarter" idx="5"/>
          </p:nvPr>
        </p:nvSpPr>
        <p:spPr/>
        <p:txBody>
          <a:bodyPr/>
          <a:lstStyle/>
          <a:p>
            <a:fld id="{BE38828B-86C6-FD4D-A810-628816F3D065}" type="slidenum">
              <a:rPr lang="en-US" smtClean="0"/>
              <a:t>3</a:t>
            </a:fld>
            <a:endParaRPr lang="en-US"/>
          </a:p>
        </p:txBody>
      </p:sp>
    </p:spTree>
    <p:extLst>
      <p:ext uri="{BB962C8B-B14F-4D97-AF65-F5344CB8AC3E}">
        <p14:creationId xmlns:p14="http://schemas.microsoft.com/office/powerpoint/2010/main" val="284487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21</a:t>
            </a:fld>
            <a:endParaRPr lang="en-US"/>
          </a:p>
        </p:txBody>
      </p:sp>
    </p:spTree>
    <p:extLst>
      <p:ext uri="{BB962C8B-B14F-4D97-AF65-F5344CB8AC3E}">
        <p14:creationId xmlns:p14="http://schemas.microsoft.com/office/powerpoint/2010/main" val="215417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it is not helpful to try to </a:t>
            </a:r>
            <a:r>
              <a:rPr lang="en-US" dirty="0" err="1"/>
              <a:t>preidic</a:t>
            </a:r>
            <a:r>
              <a:rPr lang="en-US" dirty="0"/>
              <a:t> the reward and </a:t>
            </a:r>
          </a:p>
        </p:txBody>
      </p:sp>
      <p:sp>
        <p:nvSpPr>
          <p:cNvPr id="4" name="Slide Number Placeholder 3"/>
          <p:cNvSpPr>
            <a:spLocks noGrp="1"/>
          </p:cNvSpPr>
          <p:nvPr>
            <p:ph type="sldNum" sz="quarter" idx="5"/>
          </p:nvPr>
        </p:nvSpPr>
        <p:spPr/>
        <p:txBody>
          <a:bodyPr/>
          <a:lstStyle/>
          <a:p>
            <a:fld id="{C4518003-0FA4-4F4C-AF0F-9D7422333DF0}" type="slidenum">
              <a:rPr lang="en-US" smtClean="0"/>
              <a:t>22</a:t>
            </a:fld>
            <a:endParaRPr lang="en-US"/>
          </a:p>
        </p:txBody>
      </p:sp>
    </p:spTree>
    <p:extLst>
      <p:ext uri="{BB962C8B-B14F-4D97-AF65-F5344CB8AC3E}">
        <p14:creationId xmlns:p14="http://schemas.microsoft.com/office/powerpoint/2010/main" val="42695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 information. </a:t>
            </a:r>
          </a:p>
        </p:txBody>
      </p:sp>
      <p:sp>
        <p:nvSpPr>
          <p:cNvPr id="4" name="Slide Number Placeholder 3"/>
          <p:cNvSpPr>
            <a:spLocks noGrp="1"/>
          </p:cNvSpPr>
          <p:nvPr>
            <p:ph type="sldNum" sz="quarter" idx="5"/>
          </p:nvPr>
        </p:nvSpPr>
        <p:spPr/>
        <p:txBody>
          <a:bodyPr/>
          <a:lstStyle/>
          <a:p>
            <a:fld id="{BE38828B-86C6-FD4D-A810-628816F3D065}" type="slidenum">
              <a:rPr lang="en-US" smtClean="0"/>
              <a:t>24</a:t>
            </a:fld>
            <a:endParaRPr lang="en-US"/>
          </a:p>
        </p:txBody>
      </p:sp>
    </p:spTree>
    <p:extLst>
      <p:ext uri="{BB962C8B-B14F-4D97-AF65-F5344CB8AC3E}">
        <p14:creationId xmlns:p14="http://schemas.microsoft.com/office/powerpoint/2010/main" val="97498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26</a:t>
            </a:fld>
            <a:endParaRPr lang="en-US"/>
          </a:p>
        </p:txBody>
      </p:sp>
    </p:spTree>
    <p:extLst>
      <p:ext uri="{BB962C8B-B14F-4D97-AF65-F5344CB8AC3E}">
        <p14:creationId xmlns:p14="http://schemas.microsoft.com/office/powerpoint/2010/main" val="94380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27</a:t>
            </a:fld>
            <a:endParaRPr lang="en-US"/>
          </a:p>
        </p:txBody>
      </p:sp>
    </p:spTree>
    <p:extLst>
      <p:ext uri="{BB962C8B-B14F-4D97-AF65-F5344CB8AC3E}">
        <p14:creationId xmlns:p14="http://schemas.microsoft.com/office/powerpoint/2010/main" val="1074799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28</a:t>
            </a:fld>
            <a:endParaRPr lang="en-US"/>
          </a:p>
        </p:txBody>
      </p:sp>
    </p:spTree>
    <p:extLst>
      <p:ext uri="{BB962C8B-B14F-4D97-AF65-F5344CB8AC3E}">
        <p14:creationId xmlns:p14="http://schemas.microsoft.com/office/powerpoint/2010/main" val="238365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29</a:t>
            </a:fld>
            <a:endParaRPr lang="en-US"/>
          </a:p>
        </p:txBody>
      </p:sp>
    </p:spTree>
    <p:extLst>
      <p:ext uri="{BB962C8B-B14F-4D97-AF65-F5344CB8AC3E}">
        <p14:creationId xmlns:p14="http://schemas.microsoft.com/office/powerpoint/2010/main" val="1822370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making window is fixed. </a:t>
            </a:r>
          </a:p>
        </p:txBody>
      </p:sp>
      <p:sp>
        <p:nvSpPr>
          <p:cNvPr id="4" name="Slide Number Placeholder 3"/>
          <p:cNvSpPr>
            <a:spLocks noGrp="1"/>
          </p:cNvSpPr>
          <p:nvPr>
            <p:ph type="sldNum" sz="quarter" idx="10"/>
          </p:nvPr>
        </p:nvSpPr>
        <p:spPr/>
        <p:txBody>
          <a:bodyPr/>
          <a:lstStyle/>
          <a:p>
            <a:fld id="{C4518003-0FA4-4F4C-AF0F-9D7422333DF0}" type="slidenum">
              <a:rPr lang="en-US" smtClean="0"/>
              <a:t>30</a:t>
            </a:fld>
            <a:endParaRPr lang="en-US"/>
          </a:p>
        </p:txBody>
      </p:sp>
    </p:spTree>
    <p:extLst>
      <p:ext uri="{BB962C8B-B14F-4D97-AF65-F5344CB8AC3E}">
        <p14:creationId xmlns:p14="http://schemas.microsoft.com/office/powerpoint/2010/main" val="779578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31</a:t>
            </a:fld>
            <a:endParaRPr lang="en-US"/>
          </a:p>
        </p:txBody>
      </p:sp>
    </p:spTree>
    <p:extLst>
      <p:ext uri="{BB962C8B-B14F-4D97-AF65-F5344CB8AC3E}">
        <p14:creationId xmlns:p14="http://schemas.microsoft.com/office/powerpoint/2010/main" val="1634981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32</a:t>
            </a:fld>
            <a:endParaRPr lang="en-US"/>
          </a:p>
        </p:txBody>
      </p:sp>
    </p:spTree>
    <p:extLst>
      <p:ext uri="{BB962C8B-B14F-4D97-AF65-F5344CB8AC3E}">
        <p14:creationId xmlns:p14="http://schemas.microsoft.com/office/powerpoint/2010/main" val="151627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4</a:t>
            </a:fld>
            <a:endParaRPr lang="en-US"/>
          </a:p>
        </p:txBody>
      </p:sp>
    </p:spTree>
    <p:extLst>
      <p:ext uri="{BB962C8B-B14F-4D97-AF65-F5344CB8AC3E}">
        <p14:creationId xmlns:p14="http://schemas.microsoft.com/office/powerpoint/2010/main" val="2658043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33</a:t>
            </a:fld>
            <a:endParaRPr lang="en-US"/>
          </a:p>
        </p:txBody>
      </p:sp>
    </p:spTree>
    <p:extLst>
      <p:ext uri="{BB962C8B-B14F-4D97-AF65-F5344CB8AC3E}">
        <p14:creationId xmlns:p14="http://schemas.microsoft.com/office/powerpoint/2010/main" val="354136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34</a:t>
            </a:fld>
            <a:endParaRPr lang="en-US"/>
          </a:p>
        </p:txBody>
      </p:sp>
    </p:spTree>
    <p:extLst>
      <p:ext uri="{BB962C8B-B14F-4D97-AF65-F5344CB8AC3E}">
        <p14:creationId xmlns:p14="http://schemas.microsoft.com/office/powerpoint/2010/main" val="2925965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35</a:t>
            </a:fld>
            <a:endParaRPr lang="en-US"/>
          </a:p>
        </p:txBody>
      </p:sp>
    </p:spTree>
    <p:extLst>
      <p:ext uri="{BB962C8B-B14F-4D97-AF65-F5344CB8AC3E}">
        <p14:creationId xmlns:p14="http://schemas.microsoft.com/office/powerpoint/2010/main" val="1217300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36</a:t>
            </a:fld>
            <a:endParaRPr lang="en-US"/>
          </a:p>
        </p:txBody>
      </p:sp>
    </p:spTree>
    <p:extLst>
      <p:ext uri="{BB962C8B-B14F-4D97-AF65-F5344CB8AC3E}">
        <p14:creationId xmlns:p14="http://schemas.microsoft.com/office/powerpoint/2010/main" val="1490813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37</a:t>
            </a:fld>
            <a:endParaRPr lang="en-US"/>
          </a:p>
        </p:txBody>
      </p:sp>
    </p:spTree>
    <p:extLst>
      <p:ext uri="{BB962C8B-B14F-4D97-AF65-F5344CB8AC3E}">
        <p14:creationId xmlns:p14="http://schemas.microsoft.com/office/powerpoint/2010/main" val="1188723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38</a:t>
            </a:fld>
            <a:endParaRPr lang="en-US"/>
          </a:p>
        </p:txBody>
      </p:sp>
    </p:spTree>
    <p:extLst>
      <p:ext uri="{BB962C8B-B14F-4D97-AF65-F5344CB8AC3E}">
        <p14:creationId xmlns:p14="http://schemas.microsoft.com/office/powerpoint/2010/main" val="512407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it is not helpful to try to </a:t>
            </a:r>
            <a:r>
              <a:rPr lang="en-US" dirty="0" err="1"/>
              <a:t>preidic</a:t>
            </a:r>
            <a:r>
              <a:rPr lang="en-US" dirty="0"/>
              <a:t> the reward and </a:t>
            </a:r>
          </a:p>
        </p:txBody>
      </p:sp>
      <p:sp>
        <p:nvSpPr>
          <p:cNvPr id="4" name="Slide Number Placeholder 3"/>
          <p:cNvSpPr>
            <a:spLocks noGrp="1"/>
          </p:cNvSpPr>
          <p:nvPr>
            <p:ph type="sldNum" sz="quarter" idx="5"/>
          </p:nvPr>
        </p:nvSpPr>
        <p:spPr/>
        <p:txBody>
          <a:bodyPr/>
          <a:lstStyle/>
          <a:p>
            <a:fld id="{C4518003-0FA4-4F4C-AF0F-9D7422333DF0}" type="slidenum">
              <a:rPr lang="en-US" smtClean="0"/>
              <a:t>39</a:t>
            </a:fld>
            <a:endParaRPr lang="en-US"/>
          </a:p>
        </p:txBody>
      </p:sp>
    </p:spTree>
    <p:extLst>
      <p:ext uri="{BB962C8B-B14F-4D97-AF65-F5344CB8AC3E}">
        <p14:creationId xmlns:p14="http://schemas.microsoft.com/office/powerpoint/2010/main" val="3235450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42</a:t>
            </a:fld>
            <a:endParaRPr lang="en-US"/>
          </a:p>
        </p:txBody>
      </p:sp>
    </p:spTree>
    <p:extLst>
      <p:ext uri="{BB962C8B-B14F-4D97-AF65-F5344CB8AC3E}">
        <p14:creationId xmlns:p14="http://schemas.microsoft.com/office/powerpoint/2010/main" val="3784432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43</a:t>
            </a:fld>
            <a:endParaRPr lang="en-US"/>
          </a:p>
        </p:txBody>
      </p:sp>
    </p:spTree>
    <p:extLst>
      <p:ext uri="{BB962C8B-B14F-4D97-AF65-F5344CB8AC3E}">
        <p14:creationId xmlns:p14="http://schemas.microsoft.com/office/powerpoint/2010/main" val="357478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5</a:t>
            </a:fld>
            <a:endParaRPr lang="en-US"/>
          </a:p>
        </p:txBody>
      </p:sp>
    </p:spTree>
    <p:extLst>
      <p:ext uri="{BB962C8B-B14F-4D97-AF65-F5344CB8AC3E}">
        <p14:creationId xmlns:p14="http://schemas.microsoft.com/office/powerpoint/2010/main" val="797645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6</a:t>
            </a:fld>
            <a:endParaRPr lang="en-US"/>
          </a:p>
        </p:txBody>
      </p:sp>
    </p:spTree>
    <p:extLst>
      <p:ext uri="{BB962C8B-B14F-4D97-AF65-F5344CB8AC3E}">
        <p14:creationId xmlns:p14="http://schemas.microsoft.com/office/powerpoint/2010/main" val="36829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7</a:t>
            </a:fld>
            <a:endParaRPr lang="en-US"/>
          </a:p>
        </p:txBody>
      </p:sp>
    </p:spTree>
    <p:extLst>
      <p:ext uri="{BB962C8B-B14F-4D97-AF65-F5344CB8AC3E}">
        <p14:creationId xmlns:p14="http://schemas.microsoft.com/office/powerpoint/2010/main" val="389714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8</a:t>
            </a:fld>
            <a:endParaRPr lang="en-US"/>
          </a:p>
        </p:txBody>
      </p:sp>
    </p:spTree>
    <p:extLst>
      <p:ext uri="{BB962C8B-B14F-4D97-AF65-F5344CB8AC3E}">
        <p14:creationId xmlns:p14="http://schemas.microsoft.com/office/powerpoint/2010/main" val="25718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9</a:t>
            </a:fld>
            <a:endParaRPr lang="en-US"/>
          </a:p>
        </p:txBody>
      </p:sp>
    </p:spTree>
    <p:extLst>
      <p:ext uri="{BB962C8B-B14F-4D97-AF65-F5344CB8AC3E}">
        <p14:creationId xmlns:p14="http://schemas.microsoft.com/office/powerpoint/2010/main" val="162463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making window is fixed. </a:t>
            </a:r>
          </a:p>
        </p:txBody>
      </p:sp>
      <p:sp>
        <p:nvSpPr>
          <p:cNvPr id="4" name="Slide Number Placeholder 3"/>
          <p:cNvSpPr>
            <a:spLocks noGrp="1"/>
          </p:cNvSpPr>
          <p:nvPr>
            <p:ph type="sldNum" sz="quarter" idx="10"/>
          </p:nvPr>
        </p:nvSpPr>
        <p:spPr/>
        <p:txBody>
          <a:bodyPr/>
          <a:lstStyle/>
          <a:p>
            <a:fld id="{C4518003-0FA4-4F4C-AF0F-9D7422333DF0}" type="slidenum">
              <a:rPr lang="en-US" smtClean="0"/>
              <a:t>10</a:t>
            </a:fld>
            <a:endParaRPr lang="en-US"/>
          </a:p>
        </p:txBody>
      </p:sp>
    </p:spTree>
    <p:extLst>
      <p:ext uri="{BB962C8B-B14F-4D97-AF65-F5344CB8AC3E}">
        <p14:creationId xmlns:p14="http://schemas.microsoft.com/office/powerpoint/2010/main" val="121920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05951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13767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45741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8438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97029-4C51-4F4A-ACDB-F133846F9A96}"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5601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197029-4C51-4F4A-ACDB-F133846F9A96}"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1145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97029-4C51-4F4A-ACDB-F133846F9A96}"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8443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97029-4C51-4F4A-ACDB-F133846F9A96}" type="datetimeFigureOut">
              <a:rPr lang="en-US" smtClean="0"/>
              <a:t>3/3/20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91195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97029-4C51-4F4A-ACDB-F133846F9A96}" type="datetimeFigureOut">
              <a:rPr lang="en-US" smtClean="0"/>
              <a:t>3/3/20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66009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3246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252399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97029-4C51-4F4A-ACDB-F133846F9A96}" type="datetimeFigureOut">
              <a:rPr lang="en-US" smtClean="0"/>
              <a:t>3/3/20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BD29-FFAD-D247-B06F-9C6EADD57283}" type="slidenum">
              <a:rPr lang="en-US" smtClean="0"/>
              <a:t>‹#›</a:t>
            </a:fld>
            <a:endParaRPr lang="en-US"/>
          </a:p>
        </p:txBody>
      </p:sp>
    </p:spTree>
    <p:extLst>
      <p:ext uri="{BB962C8B-B14F-4D97-AF65-F5344CB8AC3E}">
        <p14:creationId xmlns:p14="http://schemas.microsoft.com/office/powerpoint/2010/main" val="11965309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tif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tiff"/></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tif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tif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D35F4-EF59-EA4D-A357-7F16E7309AA3}"/>
              </a:ext>
            </a:extLst>
          </p:cNvPr>
          <p:cNvSpPr>
            <a:spLocks noGrp="1"/>
          </p:cNvSpPr>
          <p:nvPr>
            <p:ph type="title"/>
          </p:nvPr>
        </p:nvSpPr>
        <p:spPr/>
        <p:txBody>
          <a:bodyPr/>
          <a:lstStyle/>
          <a:p>
            <a:r>
              <a:rPr lang="en-US" dirty="0"/>
              <a:t>Recycle Man</a:t>
            </a:r>
          </a:p>
        </p:txBody>
      </p:sp>
      <p:sp>
        <p:nvSpPr>
          <p:cNvPr id="3" name="Text Placeholder 2">
            <a:extLst>
              <a:ext uri="{FF2B5EF4-FFF2-40B4-BE49-F238E27FC236}">
                <a16:creationId xmlns:a16="http://schemas.microsoft.com/office/drawing/2014/main" xmlns="" id="{B315834C-658F-344E-B9EB-EB68112E7429}"/>
              </a:ext>
            </a:extLst>
          </p:cNvPr>
          <p:cNvSpPr>
            <a:spLocks noGrp="1"/>
          </p:cNvSpPr>
          <p:nvPr>
            <p:ph type="body" idx="1"/>
          </p:nvPr>
        </p:nvSpPr>
        <p:spPr/>
        <p:txBody>
          <a:bodyPr/>
          <a:lstStyle/>
          <a:p>
            <a:r>
              <a:rPr lang="en-US" dirty="0"/>
              <a:t>Don’t waste your time</a:t>
            </a:r>
          </a:p>
        </p:txBody>
      </p:sp>
    </p:spTree>
    <p:extLst>
      <p:ext uri="{BB962C8B-B14F-4D97-AF65-F5344CB8AC3E}">
        <p14:creationId xmlns:p14="http://schemas.microsoft.com/office/powerpoint/2010/main" val="30685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402076"/>
            <a:ext cx="10515600" cy="1325563"/>
          </a:xfrm>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413866" y="2205842"/>
            <a:ext cx="4320934" cy="3108543"/>
          </a:xfrm>
          <a:prstGeom prst="rect">
            <a:avLst/>
          </a:prstGeom>
          <a:noFill/>
        </p:spPr>
        <p:txBody>
          <a:bodyPr wrap="square" rtlCol="0">
            <a:spAutoFit/>
          </a:bodyPr>
          <a:lstStyle/>
          <a:p>
            <a:pPr algn="just"/>
            <a:r>
              <a:rPr lang="en-US" sz="2800" dirty="0"/>
              <a:t>If you decide to recycle (“K”) the trash can, the symbol turns blue. </a:t>
            </a:r>
          </a:p>
          <a:p>
            <a:pPr algn="just"/>
            <a:endParaRPr lang="en-US" sz="2800" dirty="0"/>
          </a:p>
          <a:p>
            <a:pPr algn="just"/>
            <a:r>
              <a:rPr lang="en-US" sz="2800" dirty="0"/>
              <a:t>Noticeably, the recycling doesn’t start  immediately after you make the decision! </a:t>
            </a:r>
          </a:p>
        </p:txBody>
      </p:sp>
      <p:grpSp>
        <p:nvGrpSpPr>
          <p:cNvPr id="6" name="Group 5">
            <a:extLst>
              <a:ext uri="{FF2B5EF4-FFF2-40B4-BE49-F238E27FC236}">
                <a16:creationId xmlns:a16="http://schemas.microsoft.com/office/drawing/2014/main" xmlns="" id="{49085939-83B9-C441-B235-03DB8BE11586}"/>
              </a:ext>
            </a:extLst>
          </p:cNvPr>
          <p:cNvGrpSpPr/>
          <p:nvPr/>
        </p:nvGrpSpPr>
        <p:grpSpPr>
          <a:xfrm>
            <a:off x="512064" y="2221992"/>
            <a:ext cx="5620969" cy="3555810"/>
            <a:chOff x="512064" y="2221992"/>
            <a:chExt cx="5620969" cy="3555810"/>
          </a:xfrm>
        </p:grpSpPr>
        <p:grpSp>
          <p:nvGrpSpPr>
            <p:cNvPr id="32" name="Group 31">
              <a:extLst>
                <a:ext uri="{FF2B5EF4-FFF2-40B4-BE49-F238E27FC236}">
                  <a16:creationId xmlns:a16="http://schemas.microsoft.com/office/drawing/2014/main" xmlns="" id="{1DC740C9-F53A-9F44-BE1C-14F155C44F68}"/>
                </a:ext>
              </a:extLst>
            </p:cNvPr>
            <p:cNvGrpSpPr/>
            <p:nvPr/>
          </p:nvGrpSpPr>
          <p:grpSpPr>
            <a:xfrm>
              <a:off x="512064" y="2221992"/>
              <a:ext cx="5620969" cy="3555810"/>
              <a:chOff x="512064" y="1847499"/>
              <a:chExt cx="5620969" cy="3555810"/>
            </a:xfrm>
          </p:grpSpPr>
          <p:grpSp>
            <p:nvGrpSpPr>
              <p:cNvPr id="33" name="Group 32">
                <a:extLst>
                  <a:ext uri="{FF2B5EF4-FFF2-40B4-BE49-F238E27FC236}">
                    <a16:creationId xmlns:a16="http://schemas.microsoft.com/office/drawing/2014/main" xmlns="" id="{ABB1D0DA-C6D6-924F-8305-FF40397506D0}"/>
                  </a:ext>
                </a:extLst>
              </p:cNvPr>
              <p:cNvGrpSpPr/>
              <p:nvPr/>
            </p:nvGrpSpPr>
            <p:grpSpPr>
              <a:xfrm>
                <a:off x="512064" y="1847499"/>
                <a:ext cx="5620969" cy="3555810"/>
                <a:chOff x="2975887" y="881775"/>
                <a:chExt cx="5620969" cy="3555810"/>
              </a:xfrm>
            </p:grpSpPr>
            <p:sp>
              <p:nvSpPr>
                <p:cNvPr id="37" name="Rectangle 36">
                  <a:extLst>
                    <a:ext uri="{FF2B5EF4-FFF2-40B4-BE49-F238E27FC236}">
                      <a16:creationId xmlns:a16="http://schemas.microsoft.com/office/drawing/2014/main" xmlns="" id="{E0766EAF-139E-0549-9ACF-1C9C78F75A2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8" name="Group 37">
                  <a:extLst>
                    <a:ext uri="{FF2B5EF4-FFF2-40B4-BE49-F238E27FC236}">
                      <a16:creationId xmlns:a16="http://schemas.microsoft.com/office/drawing/2014/main" xmlns="" id="{70F61CF3-6095-6743-9688-97AE869475E1}"/>
                    </a:ext>
                  </a:extLst>
                </p:cNvPr>
                <p:cNvGrpSpPr/>
                <p:nvPr/>
              </p:nvGrpSpPr>
              <p:grpSpPr>
                <a:xfrm>
                  <a:off x="5239019" y="1893387"/>
                  <a:ext cx="1078992" cy="1532586"/>
                  <a:chOff x="3605022" y="3528812"/>
                  <a:chExt cx="1078992" cy="1532586"/>
                </a:xfrm>
              </p:grpSpPr>
              <p:grpSp>
                <p:nvGrpSpPr>
                  <p:cNvPr id="39" name="Group 38">
                    <a:extLst>
                      <a:ext uri="{FF2B5EF4-FFF2-40B4-BE49-F238E27FC236}">
                        <a16:creationId xmlns:a16="http://schemas.microsoft.com/office/drawing/2014/main" xmlns="" id="{FC7A3559-C477-EA46-8397-C57F777BD18D}"/>
                      </a:ext>
                    </a:extLst>
                  </p:cNvPr>
                  <p:cNvGrpSpPr/>
                  <p:nvPr/>
                </p:nvGrpSpPr>
                <p:grpSpPr>
                  <a:xfrm>
                    <a:off x="3605022" y="3528812"/>
                    <a:ext cx="1078992" cy="1532586"/>
                    <a:chOff x="4778062" y="3477296"/>
                    <a:chExt cx="1078992" cy="1532586"/>
                  </a:xfrm>
                </p:grpSpPr>
                <p:sp>
                  <p:nvSpPr>
                    <p:cNvPr id="41" name="Rectangle 40">
                      <a:extLst>
                        <a:ext uri="{FF2B5EF4-FFF2-40B4-BE49-F238E27FC236}">
                          <a16:creationId xmlns:a16="http://schemas.microsoft.com/office/drawing/2014/main" xmlns="" id="{D6F58FAF-AAB4-524F-9A35-24E168D74782}"/>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xmlns="" id="{DCB64CBA-1A1A-1F46-B831-AD2E3AA53BED}"/>
                        </a:ext>
                      </a:extLst>
                    </p:cNvPr>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9">
                    <a:extLst>
                      <a:ext uri="{FF2B5EF4-FFF2-40B4-BE49-F238E27FC236}">
                        <a16:creationId xmlns:a16="http://schemas.microsoft.com/office/drawing/2014/main" xmlns="" id="{4EE8B434-1908-6F40-8745-A74186A664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34" name="Group 33">
                <a:extLst>
                  <a:ext uri="{FF2B5EF4-FFF2-40B4-BE49-F238E27FC236}">
                    <a16:creationId xmlns:a16="http://schemas.microsoft.com/office/drawing/2014/main" xmlns="" id="{618D9CE1-C4A1-8A48-B22A-1744DFFD47DB}"/>
                  </a:ext>
                </a:extLst>
              </p:cNvPr>
              <p:cNvGrpSpPr/>
              <p:nvPr/>
            </p:nvGrpSpPr>
            <p:grpSpPr>
              <a:xfrm>
                <a:off x="1648292" y="4597779"/>
                <a:ext cx="3348507" cy="311177"/>
                <a:chOff x="1648294" y="4545528"/>
                <a:chExt cx="3348507" cy="311177"/>
              </a:xfrm>
            </p:grpSpPr>
            <p:sp>
              <p:nvSpPr>
                <p:cNvPr id="35" name="Rectangle 34">
                  <a:extLst>
                    <a:ext uri="{FF2B5EF4-FFF2-40B4-BE49-F238E27FC236}">
                      <a16:creationId xmlns:a16="http://schemas.microsoft.com/office/drawing/2014/main" xmlns="" id="{ABA1217C-F9F7-BD44-865A-B1C103045F4B}"/>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xmlns="" id="{70B6BED9-1355-DC4E-A1BC-63E833E33DC5}"/>
                    </a:ext>
                  </a:extLst>
                </p:cNvPr>
                <p:cNvSpPr/>
                <p:nvPr/>
              </p:nvSpPr>
              <p:spPr>
                <a:xfrm flipV="1">
                  <a:off x="1648294" y="4571932"/>
                  <a:ext cx="4572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3" name="Picture 42">
              <a:extLst>
                <a:ext uri="{FF2B5EF4-FFF2-40B4-BE49-F238E27FC236}">
                  <a16:creationId xmlns:a16="http://schemas.microsoft.com/office/drawing/2014/main" xmlns="" id="{2C4C59C3-7727-A740-AAD5-6819D535E95A}"/>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cxnSp>
        <p:nvCxnSpPr>
          <p:cNvPr id="18" name="Straight Connector 17">
            <a:extLst>
              <a:ext uri="{FF2B5EF4-FFF2-40B4-BE49-F238E27FC236}">
                <a16:creationId xmlns:a16="http://schemas.microsoft.com/office/drawing/2014/main" xmlns="" id="{072E6C88-846D-B743-BC8B-02C5C4C3197E}"/>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xmlns="" id="{C3E8AC4E-BD89-224C-A64A-23475F247B39}"/>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2979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079132" y="1657647"/>
            <a:ext cx="4661346" cy="3970318"/>
          </a:xfrm>
          <a:prstGeom prst="rect">
            <a:avLst/>
          </a:prstGeom>
          <a:noFill/>
        </p:spPr>
        <p:txBody>
          <a:bodyPr wrap="square" rtlCol="0">
            <a:spAutoFit/>
          </a:bodyPr>
          <a:lstStyle/>
          <a:p>
            <a:pPr algn="just"/>
            <a:r>
              <a:rPr lang="en-US" sz="2800" dirty="0"/>
              <a:t>The recycling starts after the blue bar disappears entirely. </a:t>
            </a:r>
          </a:p>
          <a:p>
            <a:pPr algn="just"/>
            <a:endParaRPr lang="en-US" sz="2800" dirty="0"/>
          </a:p>
          <a:p>
            <a:pPr algn="just"/>
            <a:r>
              <a:rPr lang="en-US" sz="2800" dirty="0"/>
              <a:t>As the recycling starts, the trash in the trashcan declines.</a:t>
            </a:r>
          </a:p>
          <a:p>
            <a:pPr algn="just"/>
            <a:endParaRPr lang="en-US" sz="2800" dirty="0"/>
          </a:p>
          <a:p>
            <a:pPr algn="just"/>
            <a:r>
              <a:rPr lang="en-US" sz="2800" dirty="0"/>
              <a:t> Once there is no trash in the trashcan, the recycling is completed.</a:t>
            </a:r>
          </a:p>
        </p:txBody>
      </p:sp>
      <p:grpSp>
        <p:nvGrpSpPr>
          <p:cNvPr id="28" name="Group 27">
            <a:extLst>
              <a:ext uri="{FF2B5EF4-FFF2-40B4-BE49-F238E27FC236}">
                <a16:creationId xmlns:a16="http://schemas.microsoft.com/office/drawing/2014/main" xmlns="" id="{5560067D-B746-3744-94CC-82FF46DA7DA6}"/>
              </a:ext>
            </a:extLst>
          </p:cNvPr>
          <p:cNvGrpSpPr/>
          <p:nvPr/>
        </p:nvGrpSpPr>
        <p:grpSpPr>
          <a:xfrm>
            <a:off x="512064" y="2221992"/>
            <a:ext cx="5620969" cy="3555810"/>
            <a:chOff x="512064" y="2221992"/>
            <a:chExt cx="5620969" cy="3555810"/>
          </a:xfrm>
        </p:grpSpPr>
        <p:grpSp>
          <p:nvGrpSpPr>
            <p:cNvPr id="31" name="Group 30">
              <a:extLst>
                <a:ext uri="{FF2B5EF4-FFF2-40B4-BE49-F238E27FC236}">
                  <a16:creationId xmlns:a16="http://schemas.microsoft.com/office/drawing/2014/main" xmlns="" id="{EFAC32EF-ABA8-0C45-82C6-C2AEDF398095}"/>
                </a:ext>
              </a:extLst>
            </p:cNvPr>
            <p:cNvGrpSpPr/>
            <p:nvPr/>
          </p:nvGrpSpPr>
          <p:grpSpPr>
            <a:xfrm>
              <a:off x="512064" y="2221992"/>
              <a:ext cx="5620969" cy="3555810"/>
              <a:chOff x="2975887" y="881775"/>
              <a:chExt cx="5620969" cy="3555810"/>
            </a:xfrm>
          </p:grpSpPr>
          <p:sp>
            <p:nvSpPr>
              <p:cNvPr id="35" name="Rectangle 34">
                <a:extLst>
                  <a:ext uri="{FF2B5EF4-FFF2-40B4-BE49-F238E27FC236}">
                    <a16:creationId xmlns:a16="http://schemas.microsoft.com/office/drawing/2014/main" xmlns="" id="{3D79B715-9144-0E4D-A5D5-9B24A4BFB91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6" name="Group 35">
                <a:extLst>
                  <a:ext uri="{FF2B5EF4-FFF2-40B4-BE49-F238E27FC236}">
                    <a16:creationId xmlns:a16="http://schemas.microsoft.com/office/drawing/2014/main" xmlns="" id="{5379045C-D088-3D49-A28F-CC5954786C28}"/>
                  </a:ext>
                </a:extLst>
              </p:cNvPr>
              <p:cNvGrpSpPr/>
              <p:nvPr/>
            </p:nvGrpSpPr>
            <p:grpSpPr>
              <a:xfrm>
                <a:off x="5239019" y="1893387"/>
                <a:ext cx="1078992" cy="1532586"/>
                <a:chOff x="3605022" y="3528812"/>
                <a:chExt cx="1078992" cy="1532586"/>
              </a:xfrm>
            </p:grpSpPr>
            <p:grpSp>
              <p:nvGrpSpPr>
                <p:cNvPr id="37" name="Group 36">
                  <a:extLst>
                    <a:ext uri="{FF2B5EF4-FFF2-40B4-BE49-F238E27FC236}">
                      <a16:creationId xmlns:a16="http://schemas.microsoft.com/office/drawing/2014/main" xmlns="" id="{2072DF1A-0826-4045-9BED-7DD3971553B2}"/>
                    </a:ext>
                  </a:extLst>
                </p:cNvPr>
                <p:cNvGrpSpPr/>
                <p:nvPr/>
              </p:nvGrpSpPr>
              <p:grpSpPr>
                <a:xfrm>
                  <a:off x="3605022" y="3528812"/>
                  <a:ext cx="1078992" cy="1532586"/>
                  <a:chOff x="4778062" y="3477296"/>
                  <a:chExt cx="1078992" cy="1532586"/>
                </a:xfrm>
              </p:grpSpPr>
              <p:sp>
                <p:nvSpPr>
                  <p:cNvPr id="39" name="Rectangle 38">
                    <a:extLst>
                      <a:ext uri="{FF2B5EF4-FFF2-40B4-BE49-F238E27FC236}">
                        <a16:creationId xmlns:a16="http://schemas.microsoft.com/office/drawing/2014/main" xmlns="" id="{3C66AE2E-B7E7-9547-95DE-FC5B1F3A693D}"/>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88ECF0DB-CF77-7D45-85B1-C53EE9D3F683}"/>
                      </a:ext>
                    </a:extLst>
                  </p:cNvPr>
                  <p:cNvSpPr/>
                  <p:nvPr/>
                </p:nvSpPr>
                <p:spPr>
                  <a:xfrm>
                    <a:off x="4778062" y="4865175"/>
                    <a:ext cx="1078992" cy="144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a:extLst>
                    <a:ext uri="{FF2B5EF4-FFF2-40B4-BE49-F238E27FC236}">
                      <a16:creationId xmlns:a16="http://schemas.microsoft.com/office/drawing/2014/main" xmlns="" id="{7064A0CC-80FE-8145-AD65-EE35FC4DEB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pic>
          <p:nvPicPr>
            <p:cNvPr id="30" name="Picture 29">
              <a:extLst>
                <a:ext uri="{FF2B5EF4-FFF2-40B4-BE49-F238E27FC236}">
                  <a16:creationId xmlns:a16="http://schemas.microsoft.com/office/drawing/2014/main" xmlns="" id="{96F047E3-6C8D-3B44-950D-6F5459DD82C4}"/>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spTree>
    <p:extLst>
      <p:ext uri="{BB962C8B-B14F-4D97-AF65-F5344CB8AC3E}">
        <p14:creationId xmlns:p14="http://schemas.microsoft.com/office/powerpoint/2010/main" val="147229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6" name="TextBox 5"/>
          <p:cNvSpPr txBox="1"/>
          <p:nvPr/>
        </p:nvSpPr>
        <p:spPr>
          <a:xfrm>
            <a:off x="6804849" y="2239578"/>
            <a:ext cx="4789495" cy="2677656"/>
          </a:xfrm>
          <a:prstGeom prst="rect">
            <a:avLst/>
          </a:prstGeom>
          <a:noFill/>
        </p:spPr>
        <p:txBody>
          <a:bodyPr wrap="square" rtlCol="0">
            <a:spAutoFit/>
          </a:bodyPr>
          <a:lstStyle/>
          <a:p>
            <a:pPr algn="just"/>
            <a:r>
              <a:rPr lang="en-US" sz="2800" dirty="0"/>
              <a:t>Once the recycling is completed, the blue bar appears again, indicating that you start searching for the next trash can. </a:t>
            </a:r>
          </a:p>
          <a:p>
            <a:pPr algn="just"/>
            <a:endParaRPr lang="en-US" sz="2800" dirty="0"/>
          </a:p>
        </p:txBody>
      </p:sp>
      <p:grpSp>
        <p:nvGrpSpPr>
          <p:cNvPr id="7" name="Group 6">
            <a:extLst>
              <a:ext uri="{FF2B5EF4-FFF2-40B4-BE49-F238E27FC236}">
                <a16:creationId xmlns:a16="http://schemas.microsoft.com/office/drawing/2014/main" xmlns="" id="{A68B2867-71D7-3643-BFD9-691C78B28DAB}"/>
              </a:ext>
            </a:extLst>
          </p:cNvPr>
          <p:cNvGrpSpPr/>
          <p:nvPr/>
        </p:nvGrpSpPr>
        <p:grpSpPr>
          <a:xfrm>
            <a:off x="512064" y="2221992"/>
            <a:ext cx="5620969" cy="3557016"/>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sp>
          <p:nvSpPr>
            <p:cNvPr id="14" name="Rectangle 13">
              <a:extLst>
                <a:ext uri="{FF2B5EF4-FFF2-40B4-BE49-F238E27FC236}">
                  <a16:creationId xmlns:a16="http://schemas.microsoft.com/office/drawing/2014/main" xmlns="" id="{7A8A0CF4-067E-0949-A2AA-C7342A43F73C}"/>
                </a:ext>
              </a:extLst>
            </p:cNvPr>
            <p:cNvSpPr/>
            <p:nvPr/>
          </p:nvSpPr>
          <p:spPr>
            <a:xfrm>
              <a:off x="1729695" y="4944533"/>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583BB15-0046-5C44-BB29-FC24C523509B}"/>
                </a:ext>
              </a:extLst>
            </p:cNvPr>
            <p:cNvSpPr/>
            <p:nvPr/>
          </p:nvSpPr>
          <p:spPr>
            <a:xfrm flipV="1">
              <a:off x="1706508" y="4970939"/>
              <a:ext cx="3346704"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 name="Straight Connector 7">
            <a:extLst>
              <a:ext uri="{FF2B5EF4-FFF2-40B4-BE49-F238E27FC236}">
                <a16:creationId xmlns:a16="http://schemas.microsoft.com/office/drawing/2014/main" xmlns="" id="{63B6DCC2-AF72-8241-BA47-8228FAC5881A}"/>
              </a:ext>
            </a:extLst>
          </p:cNvPr>
          <p:cNvCxnSpPr>
            <a:cxnSpLocks/>
          </p:cNvCxnSpPr>
          <p:nvPr/>
        </p:nvCxnSpPr>
        <p:spPr>
          <a:xfrm>
            <a:off x="2544511" y="4788946"/>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xmlns="" id="{23FC1010-F3D7-3D46-8D53-550BC3B36E20}"/>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69751"/>
            <a:ext cx="332998" cy="319195"/>
          </a:xfrm>
          <a:prstGeom prst="rect">
            <a:avLst/>
          </a:prstGeom>
          <a:noFill/>
        </p:spPr>
      </p:pic>
    </p:spTree>
    <p:extLst>
      <p:ext uri="{BB962C8B-B14F-4D97-AF65-F5344CB8AC3E}">
        <p14:creationId xmlns:p14="http://schemas.microsoft.com/office/powerpoint/2010/main" val="186193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2246769"/>
          </a:xfrm>
          <a:prstGeom prst="rect">
            <a:avLst/>
          </a:prstGeom>
          <a:noFill/>
        </p:spPr>
        <p:txBody>
          <a:bodyPr wrap="square" rtlCol="0">
            <a:spAutoFit/>
          </a:bodyPr>
          <a:lstStyle/>
          <a:p>
            <a:pPr algn="just"/>
            <a:r>
              <a:rPr lang="en-US" sz="2800" dirty="0"/>
              <a:t>You might either recycle a soda can (1 point) or a soda bottle (3 points). And your payoff will appear while you are searching for the next trashcan. </a:t>
            </a:r>
          </a:p>
        </p:txBody>
      </p:sp>
      <p:grpSp>
        <p:nvGrpSpPr>
          <p:cNvPr id="7" name="Group 6">
            <a:extLst>
              <a:ext uri="{FF2B5EF4-FFF2-40B4-BE49-F238E27FC236}">
                <a16:creationId xmlns:a16="http://schemas.microsoft.com/office/drawing/2014/main" xmlns="" id="{A68B2867-71D7-3643-BFD9-691C78B28DAB}"/>
              </a:ext>
            </a:extLst>
          </p:cNvPr>
          <p:cNvGrpSpPr/>
          <p:nvPr/>
        </p:nvGrpSpPr>
        <p:grpSpPr>
          <a:xfrm>
            <a:off x="586205" y="541510"/>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xmlns=""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xmlns=""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xmlns=""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xmlns=""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xmlns="" id="{39938297-F981-6D47-A759-61E9FEA6C5F1}"/>
              </a:ext>
            </a:extLst>
          </p:cNvPr>
          <p:cNvPicPr>
            <a:picLocks noChangeAspect="1"/>
          </p:cNvPicPr>
          <p:nvPr/>
        </p:nvPicPr>
        <p:blipFill>
          <a:blip r:embed="rId3"/>
          <a:stretch>
            <a:fillRect/>
          </a:stretch>
        </p:blipFill>
        <p:spPr>
          <a:xfrm>
            <a:off x="1591708" y="4452872"/>
            <a:ext cx="1055930" cy="898034"/>
          </a:xfrm>
          <a:prstGeom prst="rect">
            <a:avLst/>
          </a:prstGeom>
        </p:spPr>
      </p:pic>
      <p:pic>
        <p:nvPicPr>
          <p:cNvPr id="9" name="Picture 8">
            <a:extLst>
              <a:ext uri="{FF2B5EF4-FFF2-40B4-BE49-F238E27FC236}">
                <a16:creationId xmlns:a16="http://schemas.microsoft.com/office/drawing/2014/main" xmlns="" id="{3C310922-2BCE-6944-A025-8086A0802B68}"/>
              </a:ext>
            </a:extLst>
          </p:cNvPr>
          <p:cNvPicPr>
            <a:picLocks noChangeAspect="1"/>
          </p:cNvPicPr>
          <p:nvPr/>
        </p:nvPicPr>
        <p:blipFill>
          <a:blip r:embed="rId4"/>
          <a:stretch>
            <a:fillRect/>
          </a:stretch>
        </p:blipFill>
        <p:spPr>
          <a:xfrm>
            <a:off x="1355646" y="1116497"/>
            <a:ext cx="1095850" cy="1101871"/>
          </a:xfrm>
          <a:prstGeom prst="rect">
            <a:avLst/>
          </a:prstGeom>
        </p:spPr>
      </p:pic>
      <p:sp>
        <p:nvSpPr>
          <p:cNvPr id="12" name="TextBox 11">
            <a:extLst>
              <a:ext uri="{FF2B5EF4-FFF2-40B4-BE49-F238E27FC236}">
                <a16:creationId xmlns:a16="http://schemas.microsoft.com/office/drawing/2014/main" xmlns="" id="{A4C71ABC-256E-824D-97DA-684C0A3FF9CB}"/>
              </a:ext>
            </a:extLst>
          </p:cNvPr>
          <p:cNvSpPr txBox="1"/>
          <p:nvPr/>
        </p:nvSpPr>
        <p:spPr>
          <a:xfrm>
            <a:off x="1533917" y="3976138"/>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xmlns="" id="{C55775A8-5ABE-6548-9548-E1F77C874342}"/>
              </a:ext>
            </a:extLst>
          </p:cNvPr>
          <p:cNvSpPr txBox="1"/>
          <p:nvPr/>
        </p:nvSpPr>
        <p:spPr>
          <a:xfrm>
            <a:off x="1433680" y="784185"/>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xmlns=""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xmlns=""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xmlns=""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xmlns=""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spTree>
    <p:extLst>
      <p:ext uri="{BB962C8B-B14F-4D97-AF65-F5344CB8AC3E}">
        <p14:creationId xmlns:p14="http://schemas.microsoft.com/office/powerpoint/2010/main" val="102791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3970318"/>
          </a:xfrm>
          <a:prstGeom prst="rect">
            <a:avLst/>
          </a:prstGeom>
          <a:noFill/>
        </p:spPr>
        <p:txBody>
          <a:bodyPr wrap="square" rtlCol="0">
            <a:spAutoFit/>
          </a:bodyPr>
          <a:lstStyle/>
          <a:p>
            <a:pPr algn="just"/>
            <a:r>
              <a:rPr lang="en-US" sz="2800" dirty="0"/>
              <a:t>Remember you are in a “multi-player” mode. </a:t>
            </a:r>
          </a:p>
          <a:p>
            <a:pPr algn="just"/>
            <a:endParaRPr lang="en-US" sz="2800" dirty="0"/>
          </a:p>
          <a:p>
            <a:pPr algn="just"/>
            <a:r>
              <a:rPr lang="en-US" sz="2800" dirty="0" smtClean="0"/>
              <a:t>After </a:t>
            </a:r>
            <a:r>
              <a:rPr lang="en-US" sz="2800" dirty="0"/>
              <a:t>your own </a:t>
            </a:r>
            <a:r>
              <a:rPr lang="en-US" sz="2800" dirty="0" smtClean="0"/>
              <a:t>payoff appears, the </a:t>
            </a:r>
            <a:r>
              <a:rPr lang="en-US" sz="2800" dirty="0"/>
              <a:t>average payoff which the other six players accumulate during the last </a:t>
            </a:r>
            <a:r>
              <a:rPr lang="en-US" sz="2800" dirty="0" smtClean="0"/>
              <a:t>trial</a:t>
            </a:r>
            <a:r>
              <a:rPr lang="en-US" sz="2800" dirty="0"/>
              <a:t> </a:t>
            </a:r>
            <a:r>
              <a:rPr lang="en-US" sz="2800" dirty="0" smtClean="0"/>
              <a:t>also appears</a:t>
            </a:r>
            <a:endParaRPr lang="en-US" sz="2800" dirty="0"/>
          </a:p>
          <a:p>
            <a:pPr algn="just"/>
            <a:endParaRPr lang="en-US" sz="2800" dirty="0"/>
          </a:p>
        </p:txBody>
      </p:sp>
      <p:grpSp>
        <p:nvGrpSpPr>
          <p:cNvPr id="7" name="Group 6">
            <a:extLst>
              <a:ext uri="{FF2B5EF4-FFF2-40B4-BE49-F238E27FC236}">
                <a16:creationId xmlns:a16="http://schemas.microsoft.com/office/drawing/2014/main" xmlns="" id="{A68B2867-71D7-3643-BFD9-691C78B28DAB}"/>
              </a:ext>
            </a:extLst>
          </p:cNvPr>
          <p:cNvGrpSpPr/>
          <p:nvPr/>
        </p:nvGrpSpPr>
        <p:grpSpPr>
          <a:xfrm>
            <a:off x="601787" y="610963"/>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xmlns=""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xmlns=""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xmlns=""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xmlns=""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xmlns="" id="{39938297-F981-6D47-A759-61E9FEA6C5F1}"/>
              </a:ext>
            </a:extLst>
          </p:cNvPr>
          <p:cNvPicPr>
            <a:picLocks noChangeAspect="1"/>
          </p:cNvPicPr>
          <p:nvPr/>
        </p:nvPicPr>
        <p:blipFill>
          <a:blip r:embed="rId3"/>
          <a:stretch>
            <a:fillRect/>
          </a:stretch>
        </p:blipFill>
        <p:spPr>
          <a:xfrm>
            <a:off x="1591708" y="4452872"/>
            <a:ext cx="1055930" cy="898034"/>
          </a:xfrm>
          <a:prstGeom prst="rect">
            <a:avLst/>
          </a:prstGeom>
        </p:spPr>
      </p:pic>
      <p:pic>
        <p:nvPicPr>
          <p:cNvPr id="9" name="Picture 8">
            <a:extLst>
              <a:ext uri="{FF2B5EF4-FFF2-40B4-BE49-F238E27FC236}">
                <a16:creationId xmlns:a16="http://schemas.microsoft.com/office/drawing/2014/main" xmlns="" id="{3C310922-2BCE-6944-A025-8086A0802B68}"/>
              </a:ext>
            </a:extLst>
          </p:cNvPr>
          <p:cNvPicPr>
            <a:picLocks noChangeAspect="1"/>
          </p:cNvPicPr>
          <p:nvPr/>
        </p:nvPicPr>
        <p:blipFill>
          <a:blip r:embed="rId4"/>
          <a:stretch>
            <a:fillRect/>
          </a:stretch>
        </p:blipFill>
        <p:spPr>
          <a:xfrm>
            <a:off x="1355646" y="1116497"/>
            <a:ext cx="1095850" cy="1101871"/>
          </a:xfrm>
          <a:prstGeom prst="rect">
            <a:avLst/>
          </a:prstGeom>
        </p:spPr>
      </p:pic>
      <p:sp>
        <p:nvSpPr>
          <p:cNvPr id="12" name="TextBox 11">
            <a:extLst>
              <a:ext uri="{FF2B5EF4-FFF2-40B4-BE49-F238E27FC236}">
                <a16:creationId xmlns:a16="http://schemas.microsoft.com/office/drawing/2014/main" xmlns="" id="{A4C71ABC-256E-824D-97DA-684C0A3FF9CB}"/>
              </a:ext>
            </a:extLst>
          </p:cNvPr>
          <p:cNvSpPr txBox="1"/>
          <p:nvPr/>
        </p:nvSpPr>
        <p:spPr>
          <a:xfrm>
            <a:off x="1533917" y="3976138"/>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xmlns="" id="{C55775A8-5ABE-6548-9548-E1F77C874342}"/>
              </a:ext>
            </a:extLst>
          </p:cNvPr>
          <p:cNvSpPr txBox="1"/>
          <p:nvPr/>
        </p:nvSpPr>
        <p:spPr>
          <a:xfrm>
            <a:off x="1433680" y="784185"/>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xmlns=""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xmlns=""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xmlns=""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xmlns=""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pic>
        <p:nvPicPr>
          <p:cNvPr id="20" name="Picture 19">
            <a:extLst>
              <a:ext uri="{FF2B5EF4-FFF2-40B4-BE49-F238E27FC236}">
                <a16:creationId xmlns:a16="http://schemas.microsoft.com/office/drawing/2014/main" xmlns="" id="{1164240B-41F0-744F-AF93-9775ABCF839D}"/>
              </a:ext>
            </a:extLst>
          </p:cNvPr>
          <p:cNvPicPr>
            <a:picLocks noChangeAspect="1"/>
          </p:cNvPicPr>
          <p:nvPr/>
        </p:nvPicPr>
        <p:blipFill>
          <a:blip r:embed="rId6"/>
          <a:stretch>
            <a:fillRect/>
          </a:stretch>
        </p:blipFill>
        <p:spPr>
          <a:xfrm>
            <a:off x="2678261" y="1347282"/>
            <a:ext cx="680660" cy="680660"/>
          </a:xfrm>
          <a:prstGeom prst="rect">
            <a:avLst/>
          </a:prstGeom>
          <a:solidFill>
            <a:srgbClr val="FF0000"/>
          </a:solidFill>
        </p:spPr>
      </p:pic>
      <p:pic>
        <p:nvPicPr>
          <p:cNvPr id="23" name="Picture 22">
            <a:extLst>
              <a:ext uri="{FF2B5EF4-FFF2-40B4-BE49-F238E27FC236}">
                <a16:creationId xmlns:a16="http://schemas.microsoft.com/office/drawing/2014/main" xmlns="" id="{1164240B-41F0-744F-AF93-9775ABCF839D}"/>
              </a:ext>
            </a:extLst>
          </p:cNvPr>
          <p:cNvPicPr>
            <a:picLocks noChangeAspect="1"/>
          </p:cNvPicPr>
          <p:nvPr/>
        </p:nvPicPr>
        <p:blipFill>
          <a:blip r:embed="rId6"/>
          <a:stretch>
            <a:fillRect/>
          </a:stretch>
        </p:blipFill>
        <p:spPr>
          <a:xfrm>
            <a:off x="2721271" y="4658024"/>
            <a:ext cx="680660" cy="680660"/>
          </a:xfrm>
          <a:prstGeom prst="rect">
            <a:avLst/>
          </a:prstGeom>
          <a:solidFill>
            <a:srgbClr val="FF0000"/>
          </a:solidFill>
        </p:spPr>
      </p:pic>
      <p:sp>
        <p:nvSpPr>
          <p:cNvPr id="2" name="TextBox 1"/>
          <p:cNvSpPr txBox="1"/>
          <p:nvPr/>
        </p:nvSpPr>
        <p:spPr>
          <a:xfrm>
            <a:off x="2615235" y="824109"/>
            <a:ext cx="1236991" cy="584775"/>
          </a:xfrm>
          <a:prstGeom prst="rect">
            <a:avLst/>
          </a:prstGeom>
          <a:noFill/>
        </p:spPr>
        <p:txBody>
          <a:bodyPr wrap="square" rtlCol="0">
            <a:spAutoFit/>
          </a:bodyPr>
          <a:lstStyle/>
          <a:p>
            <a:r>
              <a:rPr lang="en-US" sz="3200" b="1" dirty="0" smtClean="0">
                <a:solidFill>
                  <a:srgbClr val="FF0000"/>
                </a:solidFill>
              </a:rPr>
              <a:t>1.2</a:t>
            </a:r>
            <a:endParaRPr lang="en-US" sz="3200" b="1" dirty="0">
              <a:solidFill>
                <a:srgbClr val="FF0000"/>
              </a:solidFill>
            </a:endParaRPr>
          </a:p>
        </p:txBody>
      </p:sp>
      <p:sp>
        <p:nvSpPr>
          <p:cNvPr id="24" name="TextBox 23"/>
          <p:cNvSpPr txBox="1"/>
          <p:nvPr/>
        </p:nvSpPr>
        <p:spPr>
          <a:xfrm>
            <a:off x="2705689" y="4035867"/>
            <a:ext cx="1236991" cy="584775"/>
          </a:xfrm>
          <a:prstGeom prst="rect">
            <a:avLst/>
          </a:prstGeom>
          <a:noFill/>
        </p:spPr>
        <p:txBody>
          <a:bodyPr wrap="square" rtlCol="0">
            <a:spAutoFit/>
          </a:bodyPr>
          <a:lstStyle/>
          <a:p>
            <a:r>
              <a:rPr lang="en-US" sz="3200" b="1" dirty="0" smtClean="0">
                <a:solidFill>
                  <a:srgbClr val="FF0000"/>
                </a:solidFill>
              </a:rPr>
              <a:t>1.2</a:t>
            </a:r>
            <a:endParaRPr lang="en-US" sz="3200" b="1" dirty="0">
              <a:solidFill>
                <a:srgbClr val="FF0000"/>
              </a:solidFill>
            </a:endParaRPr>
          </a:p>
        </p:txBody>
      </p:sp>
    </p:spTree>
    <p:extLst>
      <p:ext uri="{BB962C8B-B14F-4D97-AF65-F5344CB8AC3E}">
        <p14:creationId xmlns:p14="http://schemas.microsoft.com/office/powerpoint/2010/main" val="104504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5E8FAEF-1EFF-5341-A01F-B7906A58EB9D}"/>
              </a:ext>
            </a:extLst>
          </p:cNvPr>
          <p:cNvGrpSpPr/>
          <p:nvPr/>
        </p:nvGrpSpPr>
        <p:grpSpPr>
          <a:xfrm>
            <a:off x="2747642" y="1463612"/>
            <a:ext cx="8796658" cy="1477380"/>
            <a:chOff x="995042" y="1819396"/>
            <a:chExt cx="8796658" cy="1477380"/>
          </a:xfrm>
        </p:grpSpPr>
        <p:sp>
          <p:nvSpPr>
            <p:cNvPr id="31" name="TextBox 30">
              <a:extLst>
                <a:ext uri="{FF2B5EF4-FFF2-40B4-BE49-F238E27FC236}">
                  <a16:creationId xmlns:a16="http://schemas.microsoft.com/office/drawing/2014/main" xmlns="" id="{798A05C9-6A49-FC4D-96E1-A53BFAFD491E}"/>
                </a:ext>
              </a:extLst>
            </p:cNvPr>
            <p:cNvSpPr txBox="1"/>
            <p:nvPr/>
          </p:nvSpPr>
          <p:spPr>
            <a:xfrm>
              <a:off x="2082480" y="1972539"/>
              <a:ext cx="1056959" cy="369332"/>
            </a:xfrm>
            <a:prstGeom prst="rect">
              <a:avLst/>
            </a:prstGeom>
            <a:noFill/>
          </p:spPr>
          <p:txBody>
            <a:bodyPr wrap="square" rtlCol="0">
              <a:spAutoFit/>
            </a:bodyPr>
            <a:lstStyle/>
            <a:p>
              <a:r>
                <a:rPr lang="en-US" dirty="0"/>
                <a:t>Trial t - 1</a:t>
              </a:r>
            </a:p>
          </p:txBody>
        </p:sp>
        <p:sp>
          <p:nvSpPr>
            <p:cNvPr id="32" name="TextBox 31">
              <a:extLst>
                <a:ext uri="{FF2B5EF4-FFF2-40B4-BE49-F238E27FC236}">
                  <a16:creationId xmlns:a16="http://schemas.microsoft.com/office/drawing/2014/main" xmlns="" id="{F9151361-650B-AD47-BB90-C08E4570C777}"/>
                </a:ext>
              </a:extLst>
            </p:cNvPr>
            <p:cNvSpPr txBox="1"/>
            <p:nvPr/>
          </p:nvSpPr>
          <p:spPr>
            <a:xfrm>
              <a:off x="4368481" y="1972539"/>
              <a:ext cx="731520" cy="369332"/>
            </a:xfrm>
            <a:prstGeom prst="rect">
              <a:avLst/>
            </a:prstGeom>
            <a:noFill/>
          </p:spPr>
          <p:txBody>
            <a:bodyPr wrap="square" rtlCol="0">
              <a:spAutoFit/>
            </a:bodyPr>
            <a:lstStyle/>
            <a:p>
              <a:r>
                <a:rPr lang="en-US" dirty="0"/>
                <a:t>Trial t</a:t>
              </a:r>
            </a:p>
          </p:txBody>
        </p:sp>
        <p:sp>
          <p:nvSpPr>
            <p:cNvPr id="33" name="TextBox 32">
              <a:extLst>
                <a:ext uri="{FF2B5EF4-FFF2-40B4-BE49-F238E27FC236}">
                  <a16:creationId xmlns:a16="http://schemas.microsoft.com/office/drawing/2014/main" xmlns="" id="{D4A04E46-8942-2142-9BAC-F80BF417D3F0}"/>
                </a:ext>
              </a:extLst>
            </p:cNvPr>
            <p:cNvSpPr txBox="1"/>
            <p:nvPr/>
          </p:nvSpPr>
          <p:spPr>
            <a:xfrm>
              <a:off x="7081200" y="1972539"/>
              <a:ext cx="1255079" cy="369332"/>
            </a:xfrm>
            <a:prstGeom prst="rect">
              <a:avLst/>
            </a:prstGeom>
            <a:noFill/>
          </p:spPr>
          <p:txBody>
            <a:bodyPr wrap="square" rtlCol="0">
              <a:spAutoFit/>
            </a:bodyPr>
            <a:lstStyle/>
            <a:p>
              <a:r>
                <a:rPr lang="en-US" dirty="0"/>
                <a:t>Trial t + 1</a:t>
              </a:r>
            </a:p>
          </p:txBody>
        </p:sp>
        <p:sp>
          <p:nvSpPr>
            <p:cNvPr id="35" name="Left Brace 34">
              <a:extLst>
                <a:ext uri="{FF2B5EF4-FFF2-40B4-BE49-F238E27FC236}">
                  <a16:creationId xmlns:a16="http://schemas.microsoft.com/office/drawing/2014/main" xmlns="" id="{8239E507-3D0B-684A-A7AF-AF9FB3D750CE}"/>
                </a:ext>
              </a:extLst>
            </p:cNvPr>
            <p:cNvSpPr/>
            <p:nvPr/>
          </p:nvSpPr>
          <p:spPr>
            <a:xfrm rot="5400000">
              <a:off x="2394901" y="2157796"/>
              <a:ext cx="259080" cy="1143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xmlns="" id="{7A516F30-4FCF-6E47-A222-DFA951AB5E9A}"/>
                </a:ext>
              </a:extLst>
            </p:cNvPr>
            <p:cNvSpPr txBox="1"/>
            <p:nvPr/>
          </p:nvSpPr>
          <p:spPr>
            <a:xfrm>
              <a:off x="1073069" y="2958222"/>
              <a:ext cx="4285141" cy="338554"/>
            </a:xfrm>
            <a:prstGeom prst="rect">
              <a:avLst/>
            </a:prstGeom>
            <a:noFill/>
          </p:spPr>
          <p:txBody>
            <a:bodyPr wrap="square" rtlCol="0">
              <a:spAutoFit/>
            </a:bodyPr>
            <a:lstStyle/>
            <a:p>
              <a:r>
                <a:rPr lang="en-US" sz="1600" dirty="0"/>
                <a:t>searching, deciding and recycling. </a:t>
              </a:r>
            </a:p>
          </p:txBody>
        </p:sp>
        <p:sp>
          <p:nvSpPr>
            <p:cNvPr id="4" name="TextBox 3">
              <a:extLst>
                <a:ext uri="{FF2B5EF4-FFF2-40B4-BE49-F238E27FC236}">
                  <a16:creationId xmlns:a16="http://schemas.microsoft.com/office/drawing/2014/main" xmlns="" id="{2AF08CC0-3F31-DF4B-9CEA-6EC50A47F804}"/>
                </a:ext>
              </a:extLst>
            </p:cNvPr>
            <p:cNvSpPr txBox="1"/>
            <p:nvPr/>
          </p:nvSpPr>
          <p:spPr>
            <a:xfrm>
              <a:off x="8953500" y="1833146"/>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xmlns="" id="{C1B94B09-62AD-2D40-8D6D-4147B3CF67CC}"/>
                </a:ext>
              </a:extLst>
            </p:cNvPr>
            <p:cNvSpPr txBox="1"/>
            <p:nvPr/>
          </p:nvSpPr>
          <p:spPr>
            <a:xfrm>
              <a:off x="995042" y="1819396"/>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xmlns="" id="{E25BFCE9-4648-5247-AFE2-E842BC6A5EB8}"/>
              </a:ext>
            </a:extLst>
          </p:cNvPr>
          <p:cNvGrpSpPr/>
          <p:nvPr/>
        </p:nvGrpSpPr>
        <p:grpSpPr>
          <a:xfrm>
            <a:off x="1388570" y="3401181"/>
            <a:ext cx="377646" cy="3134770"/>
            <a:chOff x="903602" y="3369050"/>
            <a:chExt cx="377646" cy="3191060"/>
          </a:xfrm>
        </p:grpSpPr>
        <p:pic>
          <p:nvPicPr>
            <p:cNvPr id="15" name="Picture 14">
              <a:extLst>
                <a:ext uri="{FF2B5EF4-FFF2-40B4-BE49-F238E27FC236}">
                  <a16:creationId xmlns:a16="http://schemas.microsoft.com/office/drawing/2014/main" xmlns=""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6" name="Picture 15">
              <a:extLst>
                <a:ext uri="{FF2B5EF4-FFF2-40B4-BE49-F238E27FC236}">
                  <a16:creationId xmlns:a16="http://schemas.microsoft.com/office/drawing/2014/main" xmlns="" id="{D90A3B0F-A253-684D-B89B-9D978F8F9DC9}"/>
                </a:ext>
              </a:extLst>
            </p:cNvPr>
            <p:cNvPicPr>
              <a:picLocks noChangeAspect="1"/>
            </p:cNvPicPr>
            <p:nvPr/>
          </p:nvPicPr>
          <p:blipFill>
            <a:blip r:embed="rId3"/>
            <a:stretch>
              <a:fillRect/>
            </a:stretch>
          </p:blipFill>
          <p:spPr>
            <a:xfrm>
              <a:off x="903602" y="3916698"/>
              <a:ext cx="377646" cy="377646"/>
            </a:xfrm>
            <a:prstGeom prst="rect">
              <a:avLst/>
            </a:prstGeom>
            <a:solidFill>
              <a:srgbClr val="FF0000"/>
            </a:solidFill>
          </p:spPr>
        </p:pic>
        <p:pic>
          <p:nvPicPr>
            <p:cNvPr id="17" name="Picture 16">
              <a:extLst>
                <a:ext uri="{FF2B5EF4-FFF2-40B4-BE49-F238E27FC236}">
                  <a16:creationId xmlns:a16="http://schemas.microsoft.com/office/drawing/2014/main" xmlns="" id="{4EFF4C86-BF12-8945-818A-02B48A1ED72D}"/>
                </a:ext>
              </a:extLst>
            </p:cNvPr>
            <p:cNvPicPr>
              <a:picLocks noChangeAspect="1"/>
            </p:cNvPicPr>
            <p:nvPr/>
          </p:nvPicPr>
          <p:blipFill>
            <a:blip r:embed="rId3"/>
            <a:stretch>
              <a:fillRect/>
            </a:stretch>
          </p:blipFill>
          <p:spPr>
            <a:xfrm>
              <a:off x="903602" y="5002484"/>
              <a:ext cx="377646" cy="377646"/>
            </a:xfrm>
            <a:prstGeom prst="rect">
              <a:avLst/>
            </a:prstGeom>
            <a:solidFill>
              <a:srgbClr val="FF0000"/>
            </a:solidFill>
          </p:spPr>
        </p:pic>
        <p:pic>
          <p:nvPicPr>
            <p:cNvPr id="22" name="Picture 21">
              <a:extLst>
                <a:ext uri="{FF2B5EF4-FFF2-40B4-BE49-F238E27FC236}">
                  <a16:creationId xmlns:a16="http://schemas.microsoft.com/office/drawing/2014/main" xmlns="" id="{7BC8EEB0-A44A-474A-9F65-19FD8961A104}"/>
                </a:ext>
              </a:extLst>
            </p:cNvPr>
            <p:cNvPicPr>
              <a:picLocks noChangeAspect="1"/>
            </p:cNvPicPr>
            <p:nvPr/>
          </p:nvPicPr>
          <p:blipFill>
            <a:blip r:embed="rId3"/>
            <a:stretch>
              <a:fillRect/>
            </a:stretch>
          </p:blipFill>
          <p:spPr>
            <a:xfrm>
              <a:off x="903602" y="4436260"/>
              <a:ext cx="377646" cy="377646"/>
            </a:xfrm>
            <a:prstGeom prst="rect">
              <a:avLst/>
            </a:prstGeom>
            <a:solidFill>
              <a:srgbClr val="FF0000"/>
            </a:solidFill>
          </p:spPr>
        </p:pic>
        <p:pic>
          <p:nvPicPr>
            <p:cNvPr id="23" name="Picture 22">
              <a:extLst>
                <a:ext uri="{FF2B5EF4-FFF2-40B4-BE49-F238E27FC236}">
                  <a16:creationId xmlns:a16="http://schemas.microsoft.com/office/drawing/2014/main" xmlns="" id="{5603660A-590B-4E43-9758-ADA0E59237AE}"/>
                </a:ext>
              </a:extLst>
            </p:cNvPr>
            <p:cNvPicPr>
              <a:picLocks noChangeAspect="1"/>
            </p:cNvPicPr>
            <p:nvPr/>
          </p:nvPicPr>
          <p:blipFill>
            <a:blip r:embed="rId3"/>
            <a:stretch>
              <a:fillRect/>
            </a:stretch>
          </p:blipFill>
          <p:spPr>
            <a:xfrm>
              <a:off x="903602" y="5568708"/>
              <a:ext cx="377646" cy="377646"/>
            </a:xfrm>
            <a:prstGeom prst="rect">
              <a:avLst/>
            </a:prstGeom>
            <a:solidFill>
              <a:srgbClr val="FF0000"/>
            </a:solidFill>
          </p:spPr>
        </p:pic>
        <p:pic>
          <p:nvPicPr>
            <p:cNvPr id="24" name="Picture 23">
              <a:extLst>
                <a:ext uri="{FF2B5EF4-FFF2-40B4-BE49-F238E27FC236}">
                  <a16:creationId xmlns:a16="http://schemas.microsoft.com/office/drawing/2014/main" xmlns="" id="{B93890CD-848A-AC4B-AA2A-B9F0E486EAA0}"/>
                </a:ext>
              </a:extLst>
            </p:cNvPr>
            <p:cNvPicPr>
              <a:picLocks noChangeAspect="1"/>
            </p:cNvPicPr>
            <p:nvPr/>
          </p:nvPicPr>
          <p:blipFill>
            <a:blip r:embed="rId3"/>
            <a:stretch>
              <a:fillRect/>
            </a:stretch>
          </p:blipFill>
          <p:spPr>
            <a:xfrm>
              <a:off x="903602" y="6182464"/>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xmlns=""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xmlns=""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xmlns=""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xmlns=""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xmlns=""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DC68152A-9901-6642-84EB-4684BEFFD41F}"/>
              </a:ext>
            </a:extLst>
          </p:cNvPr>
          <p:cNvCxnSpPr/>
          <p:nvPr/>
        </p:nvCxnSpPr>
        <p:spPr>
          <a:xfrm>
            <a:off x="2036760" y="4132686"/>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22E7284D-E2A6-6445-9BCC-9A727C3229C8}"/>
              </a:ext>
            </a:extLst>
          </p:cNvPr>
          <p:cNvCxnSpPr/>
          <p:nvPr/>
        </p:nvCxnSpPr>
        <p:spPr>
          <a:xfrm>
            <a:off x="2036760" y="4684374"/>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25326975-2E21-1B4C-BDD4-EAB1CCF40901}"/>
              </a:ext>
            </a:extLst>
          </p:cNvPr>
          <p:cNvCxnSpPr/>
          <p:nvPr/>
        </p:nvCxnSpPr>
        <p:spPr>
          <a:xfrm>
            <a:off x="2036760" y="5236062"/>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2D70686E-6A6C-5342-AD20-7CAD31818E6E}"/>
              </a:ext>
            </a:extLst>
          </p:cNvPr>
          <p:cNvCxnSpPr/>
          <p:nvPr/>
        </p:nvCxnSpPr>
        <p:spPr>
          <a:xfrm>
            <a:off x="2036760" y="5787750"/>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49E233A8-0308-7F45-ACD4-CC4BD22C397C}"/>
              </a:ext>
            </a:extLst>
          </p:cNvPr>
          <p:cNvCxnSpPr>
            <a:cxnSpLocks/>
          </p:cNvCxnSpPr>
          <p:nvPr/>
        </p:nvCxnSpPr>
        <p:spPr>
          <a:xfrm>
            <a:off x="3585842" y="1703204"/>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DB8B37F4-D2AA-D24D-8FDF-FA6D73FF5F65}"/>
              </a:ext>
            </a:extLst>
          </p:cNvPr>
          <p:cNvCxnSpPr>
            <a:cxnSpLocks/>
          </p:cNvCxnSpPr>
          <p:nvPr/>
        </p:nvCxnSpPr>
        <p:spPr>
          <a:xfrm>
            <a:off x="4968239" y="1692785"/>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1185CF5C-B68B-ED48-8729-229261ED0044}"/>
              </a:ext>
            </a:extLst>
          </p:cNvPr>
          <p:cNvCxnSpPr>
            <a:cxnSpLocks/>
          </p:cNvCxnSpPr>
          <p:nvPr/>
        </p:nvCxnSpPr>
        <p:spPr>
          <a:xfrm>
            <a:off x="8310242" y="1692785"/>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CBA4A586-1707-E744-B189-CE91E4F64BA6}"/>
              </a:ext>
            </a:extLst>
          </p:cNvPr>
          <p:cNvCxnSpPr>
            <a:cxnSpLocks/>
          </p:cNvCxnSpPr>
          <p:nvPr/>
        </p:nvCxnSpPr>
        <p:spPr>
          <a:xfrm>
            <a:off x="10184762" y="1703204"/>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63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5E8FAEF-1EFF-5341-A01F-B7906A58EB9D}"/>
              </a:ext>
            </a:extLst>
          </p:cNvPr>
          <p:cNvGrpSpPr/>
          <p:nvPr/>
        </p:nvGrpSpPr>
        <p:grpSpPr>
          <a:xfrm>
            <a:off x="2747642" y="1463612"/>
            <a:ext cx="8796658" cy="1477380"/>
            <a:chOff x="995042" y="1819396"/>
            <a:chExt cx="8796658" cy="1477380"/>
          </a:xfrm>
        </p:grpSpPr>
        <p:sp>
          <p:nvSpPr>
            <p:cNvPr id="31" name="TextBox 30">
              <a:extLst>
                <a:ext uri="{FF2B5EF4-FFF2-40B4-BE49-F238E27FC236}">
                  <a16:creationId xmlns:a16="http://schemas.microsoft.com/office/drawing/2014/main" xmlns="" id="{798A05C9-6A49-FC4D-96E1-A53BFAFD491E}"/>
                </a:ext>
              </a:extLst>
            </p:cNvPr>
            <p:cNvSpPr txBox="1"/>
            <p:nvPr/>
          </p:nvSpPr>
          <p:spPr>
            <a:xfrm>
              <a:off x="2082480" y="1972539"/>
              <a:ext cx="1056959" cy="369332"/>
            </a:xfrm>
            <a:prstGeom prst="rect">
              <a:avLst/>
            </a:prstGeom>
            <a:noFill/>
          </p:spPr>
          <p:txBody>
            <a:bodyPr wrap="square" rtlCol="0">
              <a:spAutoFit/>
            </a:bodyPr>
            <a:lstStyle/>
            <a:p>
              <a:r>
                <a:rPr lang="en-US" dirty="0"/>
                <a:t>Trial t - 1</a:t>
              </a:r>
            </a:p>
          </p:txBody>
        </p:sp>
        <p:sp>
          <p:nvSpPr>
            <p:cNvPr id="32" name="TextBox 31">
              <a:extLst>
                <a:ext uri="{FF2B5EF4-FFF2-40B4-BE49-F238E27FC236}">
                  <a16:creationId xmlns:a16="http://schemas.microsoft.com/office/drawing/2014/main" xmlns="" id="{F9151361-650B-AD47-BB90-C08E4570C777}"/>
                </a:ext>
              </a:extLst>
            </p:cNvPr>
            <p:cNvSpPr txBox="1"/>
            <p:nvPr/>
          </p:nvSpPr>
          <p:spPr>
            <a:xfrm>
              <a:off x="4368481" y="1972539"/>
              <a:ext cx="731520" cy="369332"/>
            </a:xfrm>
            <a:prstGeom prst="rect">
              <a:avLst/>
            </a:prstGeom>
            <a:noFill/>
          </p:spPr>
          <p:txBody>
            <a:bodyPr wrap="square" rtlCol="0">
              <a:spAutoFit/>
            </a:bodyPr>
            <a:lstStyle/>
            <a:p>
              <a:r>
                <a:rPr lang="en-US" dirty="0"/>
                <a:t>Trial t</a:t>
              </a:r>
            </a:p>
          </p:txBody>
        </p:sp>
        <p:sp>
          <p:nvSpPr>
            <p:cNvPr id="33" name="TextBox 32">
              <a:extLst>
                <a:ext uri="{FF2B5EF4-FFF2-40B4-BE49-F238E27FC236}">
                  <a16:creationId xmlns:a16="http://schemas.microsoft.com/office/drawing/2014/main" xmlns="" id="{D4A04E46-8942-2142-9BAC-F80BF417D3F0}"/>
                </a:ext>
              </a:extLst>
            </p:cNvPr>
            <p:cNvSpPr txBox="1"/>
            <p:nvPr/>
          </p:nvSpPr>
          <p:spPr>
            <a:xfrm>
              <a:off x="7081200" y="1972539"/>
              <a:ext cx="1255079" cy="369332"/>
            </a:xfrm>
            <a:prstGeom prst="rect">
              <a:avLst/>
            </a:prstGeom>
            <a:noFill/>
          </p:spPr>
          <p:txBody>
            <a:bodyPr wrap="square" rtlCol="0">
              <a:spAutoFit/>
            </a:bodyPr>
            <a:lstStyle/>
            <a:p>
              <a:r>
                <a:rPr lang="en-US" dirty="0"/>
                <a:t>Trial t + 1</a:t>
              </a:r>
            </a:p>
          </p:txBody>
        </p:sp>
        <p:sp>
          <p:nvSpPr>
            <p:cNvPr id="35" name="Left Brace 34">
              <a:extLst>
                <a:ext uri="{FF2B5EF4-FFF2-40B4-BE49-F238E27FC236}">
                  <a16:creationId xmlns:a16="http://schemas.microsoft.com/office/drawing/2014/main" xmlns="" id="{8239E507-3D0B-684A-A7AF-AF9FB3D750CE}"/>
                </a:ext>
              </a:extLst>
            </p:cNvPr>
            <p:cNvSpPr/>
            <p:nvPr/>
          </p:nvSpPr>
          <p:spPr>
            <a:xfrm rot="5400000">
              <a:off x="2394901" y="2157796"/>
              <a:ext cx="259080" cy="1143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xmlns="" id="{7A516F30-4FCF-6E47-A222-DFA951AB5E9A}"/>
                </a:ext>
              </a:extLst>
            </p:cNvPr>
            <p:cNvSpPr txBox="1"/>
            <p:nvPr/>
          </p:nvSpPr>
          <p:spPr>
            <a:xfrm>
              <a:off x="1073069" y="2958222"/>
              <a:ext cx="4285141" cy="338554"/>
            </a:xfrm>
            <a:prstGeom prst="rect">
              <a:avLst/>
            </a:prstGeom>
            <a:noFill/>
          </p:spPr>
          <p:txBody>
            <a:bodyPr wrap="square" rtlCol="0">
              <a:spAutoFit/>
            </a:bodyPr>
            <a:lstStyle/>
            <a:p>
              <a:r>
                <a:rPr lang="en-US" sz="1600" dirty="0"/>
                <a:t>searching, deciding and recycling. </a:t>
              </a:r>
            </a:p>
          </p:txBody>
        </p:sp>
        <p:sp>
          <p:nvSpPr>
            <p:cNvPr id="4" name="TextBox 3">
              <a:extLst>
                <a:ext uri="{FF2B5EF4-FFF2-40B4-BE49-F238E27FC236}">
                  <a16:creationId xmlns:a16="http://schemas.microsoft.com/office/drawing/2014/main" xmlns="" id="{2AF08CC0-3F31-DF4B-9CEA-6EC50A47F804}"/>
                </a:ext>
              </a:extLst>
            </p:cNvPr>
            <p:cNvSpPr txBox="1"/>
            <p:nvPr/>
          </p:nvSpPr>
          <p:spPr>
            <a:xfrm>
              <a:off x="8953500" y="1833146"/>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xmlns="" id="{C1B94B09-62AD-2D40-8D6D-4147B3CF67CC}"/>
                </a:ext>
              </a:extLst>
            </p:cNvPr>
            <p:cNvSpPr txBox="1"/>
            <p:nvPr/>
          </p:nvSpPr>
          <p:spPr>
            <a:xfrm>
              <a:off x="995042" y="1819396"/>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xmlns="" id="{E25BFCE9-4648-5247-AFE2-E842BC6A5EB8}"/>
              </a:ext>
            </a:extLst>
          </p:cNvPr>
          <p:cNvGrpSpPr/>
          <p:nvPr/>
        </p:nvGrpSpPr>
        <p:grpSpPr>
          <a:xfrm>
            <a:off x="1388570" y="3401181"/>
            <a:ext cx="377646" cy="3134770"/>
            <a:chOff x="903602" y="3369050"/>
            <a:chExt cx="377646" cy="3191060"/>
          </a:xfrm>
        </p:grpSpPr>
        <p:pic>
          <p:nvPicPr>
            <p:cNvPr id="15" name="Picture 14">
              <a:extLst>
                <a:ext uri="{FF2B5EF4-FFF2-40B4-BE49-F238E27FC236}">
                  <a16:creationId xmlns:a16="http://schemas.microsoft.com/office/drawing/2014/main" xmlns=""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6" name="Picture 15">
              <a:extLst>
                <a:ext uri="{FF2B5EF4-FFF2-40B4-BE49-F238E27FC236}">
                  <a16:creationId xmlns:a16="http://schemas.microsoft.com/office/drawing/2014/main" xmlns="" id="{D90A3B0F-A253-684D-B89B-9D978F8F9DC9}"/>
                </a:ext>
              </a:extLst>
            </p:cNvPr>
            <p:cNvPicPr>
              <a:picLocks noChangeAspect="1"/>
            </p:cNvPicPr>
            <p:nvPr/>
          </p:nvPicPr>
          <p:blipFill>
            <a:blip r:embed="rId3"/>
            <a:stretch>
              <a:fillRect/>
            </a:stretch>
          </p:blipFill>
          <p:spPr>
            <a:xfrm>
              <a:off x="903602" y="3916698"/>
              <a:ext cx="377646" cy="377646"/>
            </a:xfrm>
            <a:prstGeom prst="rect">
              <a:avLst/>
            </a:prstGeom>
            <a:solidFill>
              <a:srgbClr val="FF0000"/>
            </a:solidFill>
          </p:spPr>
        </p:pic>
        <p:pic>
          <p:nvPicPr>
            <p:cNvPr id="17" name="Picture 16">
              <a:extLst>
                <a:ext uri="{FF2B5EF4-FFF2-40B4-BE49-F238E27FC236}">
                  <a16:creationId xmlns:a16="http://schemas.microsoft.com/office/drawing/2014/main" xmlns="" id="{4EFF4C86-BF12-8945-818A-02B48A1ED72D}"/>
                </a:ext>
              </a:extLst>
            </p:cNvPr>
            <p:cNvPicPr>
              <a:picLocks noChangeAspect="1"/>
            </p:cNvPicPr>
            <p:nvPr/>
          </p:nvPicPr>
          <p:blipFill>
            <a:blip r:embed="rId3"/>
            <a:stretch>
              <a:fillRect/>
            </a:stretch>
          </p:blipFill>
          <p:spPr>
            <a:xfrm>
              <a:off x="903602" y="5002484"/>
              <a:ext cx="377646" cy="377646"/>
            </a:xfrm>
            <a:prstGeom prst="rect">
              <a:avLst/>
            </a:prstGeom>
            <a:solidFill>
              <a:srgbClr val="FF0000"/>
            </a:solidFill>
          </p:spPr>
        </p:pic>
        <p:pic>
          <p:nvPicPr>
            <p:cNvPr id="22" name="Picture 21">
              <a:extLst>
                <a:ext uri="{FF2B5EF4-FFF2-40B4-BE49-F238E27FC236}">
                  <a16:creationId xmlns:a16="http://schemas.microsoft.com/office/drawing/2014/main" xmlns="" id="{7BC8EEB0-A44A-474A-9F65-19FD8961A104}"/>
                </a:ext>
              </a:extLst>
            </p:cNvPr>
            <p:cNvPicPr>
              <a:picLocks noChangeAspect="1"/>
            </p:cNvPicPr>
            <p:nvPr/>
          </p:nvPicPr>
          <p:blipFill>
            <a:blip r:embed="rId3"/>
            <a:stretch>
              <a:fillRect/>
            </a:stretch>
          </p:blipFill>
          <p:spPr>
            <a:xfrm>
              <a:off x="903602" y="4436260"/>
              <a:ext cx="377646" cy="377646"/>
            </a:xfrm>
            <a:prstGeom prst="rect">
              <a:avLst/>
            </a:prstGeom>
            <a:solidFill>
              <a:srgbClr val="FF0000"/>
            </a:solidFill>
          </p:spPr>
        </p:pic>
        <p:pic>
          <p:nvPicPr>
            <p:cNvPr id="23" name="Picture 22">
              <a:extLst>
                <a:ext uri="{FF2B5EF4-FFF2-40B4-BE49-F238E27FC236}">
                  <a16:creationId xmlns:a16="http://schemas.microsoft.com/office/drawing/2014/main" xmlns="" id="{5603660A-590B-4E43-9758-ADA0E59237AE}"/>
                </a:ext>
              </a:extLst>
            </p:cNvPr>
            <p:cNvPicPr>
              <a:picLocks noChangeAspect="1"/>
            </p:cNvPicPr>
            <p:nvPr/>
          </p:nvPicPr>
          <p:blipFill>
            <a:blip r:embed="rId3"/>
            <a:stretch>
              <a:fillRect/>
            </a:stretch>
          </p:blipFill>
          <p:spPr>
            <a:xfrm>
              <a:off x="903602" y="5568708"/>
              <a:ext cx="377646" cy="377646"/>
            </a:xfrm>
            <a:prstGeom prst="rect">
              <a:avLst/>
            </a:prstGeom>
            <a:solidFill>
              <a:srgbClr val="FF0000"/>
            </a:solidFill>
          </p:spPr>
        </p:pic>
        <p:pic>
          <p:nvPicPr>
            <p:cNvPr id="24" name="Picture 23">
              <a:extLst>
                <a:ext uri="{FF2B5EF4-FFF2-40B4-BE49-F238E27FC236}">
                  <a16:creationId xmlns:a16="http://schemas.microsoft.com/office/drawing/2014/main" xmlns="" id="{B93890CD-848A-AC4B-AA2A-B9F0E486EAA0}"/>
                </a:ext>
              </a:extLst>
            </p:cNvPr>
            <p:cNvPicPr>
              <a:picLocks noChangeAspect="1"/>
            </p:cNvPicPr>
            <p:nvPr/>
          </p:nvPicPr>
          <p:blipFill>
            <a:blip r:embed="rId3"/>
            <a:stretch>
              <a:fillRect/>
            </a:stretch>
          </p:blipFill>
          <p:spPr>
            <a:xfrm>
              <a:off x="903602" y="6182464"/>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xmlns=""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xmlns="" id="{D0025525-C36E-1C47-A746-5FC26B1D8BF6}"/>
              </a:ext>
            </a:extLst>
          </p:cNvPr>
          <p:cNvGrpSpPr/>
          <p:nvPr/>
        </p:nvGrpSpPr>
        <p:grpSpPr>
          <a:xfrm>
            <a:off x="1214190" y="1532208"/>
            <a:ext cx="789624" cy="1102227"/>
            <a:chOff x="742049" y="1556693"/>
            <a:chExt cx="789624" cy="1102227"/>
          </a:xfrm>
        </p:grpSpPr>
        <p:sp>
          <p:nvSpPr>
            <p:cNvPr id="34" name="Oval 33">
              <a:extLst>
                <a:ext uri="{FF2B5EF4-FFF2-40B4-BE49-F238E27FC236}">
                  <a16:creationId xmlns:a16="http://schemas.microsoft.com/office/drawing/2014/main" xmlns=""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xmlns=""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C130AED8-BB0B-CF40-BC4B-5EC6B9C7EEA1}"/>
                </a:ext>
              </a:extLst>
            </p:cNvPr>
            <p:cNvSpPr txBox="1"/>
            <p:nvPr/>
          </p:nvSpPr>
          <p:spPr>
            <a:xfrm>
              <a:off x="766443" y="1616755"/>
              <a:ext cx="765230" cy="369332"/>
            </a:xfrm>
            <a:prstGeom prst="rect">
              <a:avLst/>
            </a:prstGeom>
            <a:noFill/>
          </p:spPr>
          <p:txBody>
            <a:bodyPr wrap="square" rtlCol="0">
              <a:spAutoFit/>
            </a:bodyPr>
            <a:lstStyle/>
            <a:p>
              <a:r>
                <a:rPr lang="en-US" b="1" dirty="0">
                  <a:solidFill>
                    <a:schemeClr val="bg1"/>
                  </a:solidFill>
                </a:rPr>
                <a:t>YOU</a:t>
              </a:r>
            </a:p>
          </p:txBody>
        </p:sp>
      </p:grpSp>
      <p:cxnSp>
        <p:nvCxnSpPr>
          <p:cNvPr id="11" name="Straight Arrow Connector 10">
            <a:extLst>
              <a:ext uri="{FF2B5EF4-FFF2-40B4-BE49-F238E27FC236}">
                <a16:creationId xmlns:a16="http://schemas.microsoft.com/office/drawing/2014/main" xmlns=""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DC68152A-9901-6642-84EB-4684BEFFD41F}"/>
              </a:ext>
            </a:extLst>
          </p:cNvPr>
          <p:cNvCxnSpPr/>
          <p:nvPr/>
        </p:nvCxnSpPr>
        <p:spPr>
          <a:xfrm>
            <a:off x="2036760" y="4132686"/>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22E7284D-E2A6-6445-9BCC-9A727C3229C8}"/>
              </a:ext>
            </a:extLst>
          </p:cNvPr>
          <p:cNvCxnSpPr/>
          <p:nvPr/>
        </p:nvCxnSpPr>
        <p:spPr>
          <a:xfrm>
            <a:off x="2036760" y="4684374"/>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25326975-2E21-1B4C-BDD4-EAB1CCF40901}"/>
              </a:ext>
            </a:extLst>
          </p:cNvPr>
          <p:cNvCxnSpPr/>
          <p:nvPr/>
        </p:nvCxnSpPr>
        <p:spPr>
          <a:xfrm>
            <a:off x="2036760" y="5236062"/>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2D70686E-6A6C-5342-AD20-7CAD31818E6E}"/>
              </a:ext>
            </a:extLst>
          </p:cNvPr>
          <p:cNvCxnSpPr/>
          <p:nvPr/>
        </p:nvCxnSpPr>
        <p:spPr>
          <a:xfrm>
            <a:off x="2036760" y="5787750"/>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49E233A8-0308-7F45-ACD4-CC4BD22C397C}"/>
              </a:ext>
            </a:extLst>
          </p:cNvPr>
          <p:cNvCxnSpPr>
            <a:cxnSpLocks/>
          </p:cNvCxnSpPr>
          <p:nvPr/>
        </p:nvCxnSpPr>
        <p:spPr>
          <a:xfrm>
            <a:off x="3585842" y="1703204"/>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DB8B37F4-D2AA-D24D-8FDF-FA6D73FF5F65}"/>
              </a:ext>
            </a:extLst>
          </p:cNvPr>
          <p:cNvCxnSpPr>
            <a:cxnSpLocks/>
          </p:cNvCxnSpPr>
          <p:nvPr/>
        </p:nvCxnSpPr>
        <p:spPr>
          <a:xfrm>
            <a:off x="4968239" y="1692785"/>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1185CF5C-B68B-ED48-8729-229261ED0044}"/>
              </a:ext>
            </a:extLst>
          </p:cNvPr>
          <p:cNvCxnSpPr>
            <a:cxnSpLocks/>
          </p:cNvCxnSpPr>
          <p:nvPr/>
        </p:nvCxnSpPr>
        <p:spPr>
          <a:xfrm>
            <a:off x="8310242" y="1692785"/>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CBA4A586-1707-E744-B189-CE91E4F64BA6}"/>
              </a:ext>
            </a:extLst>
          </p:cNvPr>
          <p:cNvCxnSpPr>
            <a:cxnSpLocks/>
          </p:cNvCxnSpPr>
          <p:nvPr/>
        </p:nvCxnSpPr>
        <p:spPr>
          <a:xfrm>
            <a:off x="10184762" y="1703204"/>
            <a:ext cx="0" cy="3385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4C5A8ACF-8B4D-D740-865E-1F58D62317E0}"/>
              </a:ext>
            </a:extLst>
          </p:cNvPr>
          <p:cNvSpPr/>
          <p:nvPr/>
        </p:nvSpPr>
        <p:spPr>
          <a:xfrm>
            <a:off x="4968239" y="1692785"/>
            <a:ext cx="3342003" cy="4843166"/>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xmlns="" id="{49D0CDBA-D0F3-2A45-98E9-B95C09EAE776}"/>
              </a:ext>
            </a:extLst>
          </p:cNvPr>
          <p:cNvPicPr>
            <a:picLocks noChangeAspect="1"/>
          </p:cNvPicPr>
          <p:nvPr/>
        </p:nvPicPr>
        <p:blipFill>
          <a:blip r:embed="rId4"/>
          <a:stretch>
            <a:fillRect/>
          </a:stretch>
        </p:blipFill>
        <p:spPr>
          <a:xfrm>
            <a:off x="6171760" y="1099233"/>
            <a:ext cx="608516" cy="517522"/>
          </a:xfrm>
          <a:prstGeom prst="rect">
            <a:avLst/>
          </a:prstGeom>
        </p:spPr>
      </p:pic>
      <p:sp>
        <p:nvSpPr>
          <p:cNvPr id="51" name="TextBox 50">
            <a:extLst>
              <a:ext uri="{FF2B5EF4-FFF2-40B4-BE49-F238E27FC236}">
                <a16:creationId xmlns:a16="http://schemas.microsoft.com/office/drawing/2014/main" xmlns="" id="{20067E3C-1A80-1643-AF10-51D65C9145F4}"/>
              </a:ext>
            </a:extLst>
          </p:cNvPr>
          <p:cNvSpPr txBox="1"/>
          <p:nvPr/>
        </p:nvSpPr>
        <p:spPr>
          <a:xfrm>
            <a:off x="6235822" y="574070"/>
            <a:ext cx="546609" cy="646331"/>
          </a:xfrm>
          <a:prstGeom prst="rect">
            <a:avLst/>
          </a:prstGeom>
          <a:noFill/>
        </p:spPr>
        <p:txBody>
          <a:bodyPr wrap="square" rtlCol="0">
            <a:spAutoFit/>
          </a:bodyPr>
          <a:lstStyle/>
          <a:p>
            <a:pPr algn="ctr"/>
            <a:r>
              <a:rPr lang="en-US" sz="3600" b="1" dirty="0"/>
              <a:t>3</a:t>
            </a:r>
          </a:p>
        </p:txBody>
      </p:sp>
    </p:spTree>
    <p:extLst>
      <p:ext uri="{BB962C8B-B14F-4D97-AF65-F5344CB8AC3E}">
        <p14:creationId xmlns:p14="http://schemas.microsoft.com/office/powerpoint/2010/main" val="116193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en-GB" sz="4800" b="1" dirty="0"/>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grpSp>
        <p:nvGrpSpPr>
          <p:cNvPr id="3" name="Group 2">
            <a:extLst>
              <a:ext uri="{FF2B5EF4-FFF2-40B4-BE49-F238E27FC236}">
                <a16:creationId xmlns:a16="http://schemas.microsoft.com/office/drawing/2014/main" xmlns="" id="{C344F5E1-1428-FD49-870E-114B28C2735C}"/>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2" name="Group 11"/>
              <p:cNvGrpSpPr/>
              <p:nvPr/>
            </p:nvGrpSpPr>
            <p:grpSpPr>
              <a:xfrm>
                <a:off x="5239019" y="1893387"/>
                <a:ext cx="1094704" cy="1532586"/>
                <a:chOff x="4778062" y="3477296"/>
                <a:chExt cx="1094704" cy="1532586"/>
              </a:xfrm>
            </p:grpSpPr>
            <p:sp>
              <p:nvSpPr>
                <p:cNvPr id="14" name="Rectangle 13"/>
                <p:cNvSpPr/>
                <p:nvPr/>
              </p:nvSpPr>
              <p:spPr>
                <a:xfrm>
                  <a:off x="4778062" y="3477296"/>
                  <a:ext cx="1081826"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4778062" y="4627035"/>
                  <a:ext cx="1094704" cy="382847"/>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3"/>
            <p:cNvPicPr>
              <a:picLocks noChangeAspect="1"/>
            </p:cNvPicPr>
            <p:nvPr/>
          </p:nvPicPr>
          <p:blipFill rotWithShape="1">
            <a:blip r:embed="rId3"/>
            <a:srcRect l="33930" t="32721" r="50977" b="49036"/>
            <a:stretch/>
          </p:blipFill>
          <p:spPr>
            <a:xfrm>
              <a:off x="3609146" y="3213461"/>
              <a:ext cx="584357" cy="631065"/>
            </a:xfrm>
            <a:prstGeom prst="rect">
              <a:avLst/>
            </a:prstGeom>
          </p:spPr>
        </p:pic>
        <p:grpSp>
          <p:nvGrpSpPr>
            <p:cNvPr id="11" name="Group 10"/>
            <p:cNvGrpSpPr/>
            <p:nvPr/>
          </p:nvGrpSpPr>
          <p:grpSpPr>
            <a:xfrm>
              <a:off x="2395470" y="4626771"/>
              <a:ext cx="3348507" cy="296215"/>
              <a:chOff x="3915177" y="5003441"/>
              <a:chExt cx="3348507" cy="296215"/>
            </a:xfrm>
          </p:grpSpPr>
          <p:sp>
            <p:nvSpPr>
              <p:cNvPr id="13" name="Rectangle 12"/>
              <p:cNvSpPr/>
              <p:nvPr/>
            </p:nvSpPr>
            <p:spPr>
              <a:xfrm>
                <a:off x="3915177" y="500344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flipV="1">
                <a:off x="3947373" y="5037569"/>
                <a:ext cx="731520" cy="245950"/>
              </a:xfrm>
              <a:prstGeom prst="rect">
                <a:avLst/>
              </a:prstGeom>
              <a:solidFill>
                <a:srgbClr val="4B9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 name="Rectangle 6"/>
          <p:cNvSpPr/>
          <p:nvPr/>
        </p:nvSpPr>
        <p:spPr>
          <a:xfrm>
            <a:off x="7392472" y="1873448"/>
            <a:ext cx="4416907" cy="3108543"/>
          </a:xfrm>
          <a:prstGeom prst="rect">
            <a:avLst/>
          </a:prstGeom>
        </p:spPr>
        <p:txBody>
          <a:bodyPr wrap="square">
            <a:spAutoFit/>
          </a:bodyPr>
          <a:lstStyle/>
          <a:p>
            <a:r>
              <a:rPr lang="en-US" sz="2800" dirty="0"/>
              <a:t>If you  forgo (“D”) a trash can, the symbol turns red. </a:t>
            </a:r>
          </a:p>
          <a:p>
            <a:endParaRPr lang="en-US" sz="2800" dirty="0"/>
          </a:p>
          <a:p>
            <a:r>
              <a:rPr lang="en-US" sz="2800" dirty="0"/>
              <a:t>You don’t not spend any time recycling on the forgone trial yet you still need to wait until the blue bar disappears.</a:t>
            </a:r>
          </a:p>
        </p:txBody>
      </p:sp>
      <p:cxnSp>
        <p:nvCxnSpPr>
          <p:cNvPr id="18" name="Straight Arrow Connector 17"/>
          <p:cNvCxnSpPr/>
          <p:nvPr/>
        </p:nvCxnSpPr>
        <p:spPr>
          <a:xfrm flipH="1">
            <a:off x="4193504" y="2704563"/>
            <a:ext cx="2941392" cy="7984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697C1A87-98CF-CA4D-B441-8F7EE5D0F6F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289CFEB4-3819-9341-8F14-99ADE99DE6D5}"/>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169966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sp>
        <p:nvSpPr>
          <p:cNvPr id="3" name="Rectangle 2"/>
          <p:cNvSpPr/>
          <p:nvPr/>
        </p:nvSpPr>
        <p:spPr>
          <a:xfrm>
            <a:off x="6712085" y="1873448"/>
            <a:ext cx="4641715" cy="2677656"/>
          </a:xfrm>
          <a:prstGeom prst="rect">
            <a:avLst/>
          </a:prstGeom>
        </p:spPr>
        <p:txBody>
          <a:bodyPr wrap="square">
            <a:spAutoFit/>
          </a:bodyPr>
          <a:lstStyle/>
          <a:p>
            <a:r>
              <a:rPr lang="en-US" sz="2800" dirty="0"/>
              <a:t>As soon as the blue bar disappears, you start searching the next trash can.</a:t>
            </a:r>
          </a:p>
          <a:p>
            <a:endParaRPr lang="en-US" sz="2800" dirty="0"/>
          </a:p>
          <a:p>
            <a:r>
              <a:rPr lang="en-US" sz="2800" dirty="0"/>
              <a:t>You don’t earn any reward in the forgone trial. </a:t>
            </a:r>
          </a:p>
        </p:txBody>
      </p:sp>
      <p:grpSp>
        <p:nvGrpSpPr>
          <p:cNvPr id="15" name="Group 14">
            <a:extLst>
              <a:ext uri="{FF2B5EF4-FFF2-40B4-BE49-F238E27FC236}">
                <a16:creationId xmlns:a16="http://schemas.microsoft.com/office/drawing/2014/main" xmlns="" id="{1A3B53ED-61BE-9C49-8A45-4A8C448DEB26}"/>
              </a:ext>
            </a:extLst>
          </p:cNvPr>
          <p:cNvGrpSpPr/>
          <p:nvPr/>
        </p:nvGrpSpPr>
        <p:grpSpPr>
          <a:xfrm>
            <a:off x="578297" y="2201503"/>
            <a:ext cx="5620969" cy="3557016"/>
            <a:chOff x="512064" y="2221992"/>
            <a:chExt cx="5620969" cy="3557016"/>
          </a:xfrm>
        </p:grpSpPr>
        <p:sp>
          <p:nvSpPr>
            <p:cNvPr id="17" name="Rectangle 16">
              <a:extLst>
                <a:ext uri="{FF2B5EF4-FFF2-40B4-BE49-F238E27FC236}">
                  <a16:creationId xmlns:a16="http://schemas.microsoft.com/office/drawing/2014/main" xmlns="" id="{24FC7DA2-4F30-7C4C-8158-507B442E1016}"/>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19">
              <a:extLst>
                <a:ext uri="{FF2B5EF4-FFF2-40B4-BE49-F238E27FC236}">
                  <a16:creationId xmlns:a16="http://schemas.microsoft.com/office/drawing/2014/main" xmlns="" id="{9CD7E27B-011E-A040-B844-F737257D8D1E}"/>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xmlns="" id="{857DCCFA-9949-C246-BB9C-60F45091E100}"/>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xmlns="" id="{A832D687-9E21-344F-A8D5-F37B804856B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xmlns="" id="{EE45724E-FA24-FB4B-B751-BA140E8A38A3}"/>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4" name="TextBox 3">
            <a:extLst>
              <a:ext uri="{FF2B5EF4-FFF2-40B4-BE49-F238E27FC236}">
                <a16:creationId xmlns:a16="http://schemas.microsoft.com/office/drawing/2014/main" xmlns="" id="{DA61081F-F749-3543-817F-871E3E71B9F8}"/>
              </a:ext>
            </a:extLst>
          </p:cNvPr>
          <p:cNvSpPr txBox="1"/>
          <p:nvPr/>
        </p:nvSpPr>
        <p:spPr>
          <a:xfrm>
            <a:off x="2235396" y="2818662"/>
            <a:ext cx="854765" cy="830997"/>
          </a:xfrm>
          <a:prstGeom prst="rect">
            <a:avLst/>
          </a:prstGeom>
          <a:noFill/>
        </p:spPr>
        <p:txBody>
          <a:bodyPr wrap="square" rtlCol="0">
            <a:spAutoFit/>
          </a:bodyPr>
          <a:lstStyle/>
          <a:p>
            <a:r>
              <a:rPr lang="en-US" sz="4800" b="1" dirty="0"/>
              <a:t>0</a:t>
            </a:r>
          </a:p>
        </p:txBody>
      </p:sp>
      <p:pic>
        <p:nvPicPr>
          <p:cNvPr id="13" name="Picture 12">
            <a:extLst>
              <a:ext uri="{FF2B5EF4-FFF2-40B4-BE49-F238E27FC236}">
                <a16:creationId xmlns:a16="http://schemas.microsoft.com/office/drawing/2014/main" xmlns="" id="{1164240B-41F0-744F-AF93-9775ABCF839D}"/>
              </a:ext>
            </a:extLst>
          </p:cNvPr>
          <p:cNvPicPr>
            <a:picLocks noChangeAspect="1"/>
          </p:cNvPicPr>
          <p:nvPr/>
        </p:nvPicPr>
        <p:blipFill>
          <a:blip r:embed="rId4"/>
          <a:stretch>
            <a:fillRect/>
          </a:stretch>
        </p:blipFill>
        <p:spPr>
          <a:xfrm>
            <a:off x="3557683" y="3639681"/>
            <a:ext cx="680660" cy="680660"/>
          </a:xfrm>
          <a:prstGeom prst="rect">
            <a:avLst/>
          </a:prstGeom>
          <a:solidFill>
            <a:srgbClr val="FF0000"/>
          </a:solidFill>
        </p:spPr>
      </p:pic>
      <p:sp>
        <p:nvSpPr>
          <p:cNvPr id="14" name="TextBox 13"/>
          <p:cNvSpPr txBox="1"/>
          <p:nvPr/>
        </p:nvSpPr>
        <p:spPr>
          <a:xfrm>
            <a:off x="3346571" y="2818662"/>
            <a:ext cx="1236991" cy="830997"/>
          </a:xfrm>
          <a:prstGeom prst="rect">
            <a:avLst/>
          </a:prstGeom>
          <a:noFill/>
        </p:spPr>
        <p:txBody>
          <a:bodyPr wrap="square" rtlCol="0">
            <a:spAutoFit/>
          </a:bodyPr>
          <a:lstStyle/>
          <a:p>
            <a:r>
              <a:rPr lang="en-US" sz="4800" b="1" dirty="0" smtClean="0">
                <a:solidFill>
                  <a:srgbClr val="FF0000"/>
                </a:solidFill>
              </a:rPr>
              <a:t>1.2</a:t>
            </a:r>
            <a:endParaRPr lang="en-US" sz="4800" b="1" dirty="0">
              <a:solidFill>
                <a:srgbClr val="FF0000"/>
              </a:solidFill>
            </a:endParaRPr>
          </a:p>
        </p:txBody>
      </p:sp>
    </p:spTree>
    <p:extLst>
      <p:ext uri="{BB962C8B-B14F-4D97-AF65-F5344CB8AC3E}">
        <p14:creationId xmlns:p14="http://schemas.microsoft.com/office/powerpoint/2010/main" val="233676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p>
        </p:txBody>
      </p:sp>
      <p:sp>
        <p:nvSpPr>
          <p:cNvPr id="3" name="TextBox 2"/>
          <p:cNvSpPr txBox="1"/>
          <p:nvPr/>
        </p:nvSpPr>
        <p:spPr>
          <a:xfrm>
            <a:off x="6602107" y="2541106"/>
            <a:ext cx="5043523" cy="1384995"/>
          </a:xfrm>
          <a:prstGeom prst="rect">
            <a:avLst/>
          </a:prstGeom>
          <a:noFill/>
        </p:spPr>
        <p:txBody>
          <a:bodyPr wrap="square" rtlCol="0">
            <a:spAutoFit/>
          </a:bodyPr>
          <a:lstStyle/>
          <a:p>
            <a:pPr algn="just"/>
            <a:r>
              <a:rPr lang="en-US" sz="2800" dirty="0"/>
              <a:t>If you don’t make the decision before the blue bar disappears entirely, you miss a trial.</a:t>
            </a:r>
          </a:p>
        </p:txBody>
      </p:sp>
      <p:grpSp>
        <p:nvGrpSpPr>
          <p:cNvPr id="6" name="Group 5">
            <a:extLst>
              <a:ext uri="{FF2B5EF4-FFF2-40B4-BE49-F238E27FC236}">
                <a16:creationId xmlns:a16="http://schemas.microsoft.com/office/drawing/2014/main" xmlns="" id="{13A3785B-9FA9-384C-A3A8-1ACE88C8136D}"/>
              </a:ext>
            </a:extLst>
          </p:cNvPr>
          <p:cNvGrpSpPr/>
          <p:nvPr/>
        </p:nvGrpSpPr>
        <p:grpSpPr>
          <a:xfrm>
            <a:off x="512064" y="2221992"/>
            <a:ext cx="5620969" cy="3555810"/>
            <a:chOff x="512064" y="2221992"/>
            <a:chExt cx="5620969" cy="3555810"/>
          </a:xfrm>
        </p:grpSpPr>
        <p:grpSp>
          <p:nvGrpSpPr>
            <p:cNvPr id="4" name="Group 3">
              <a:extLst>
                <a:ext uri="{FF2B5EF4-FFF2-40B4-BE49-F238E27FC236}">
                  <a16:creationId xmlns:a16="http://schemas.microsoft.com/office/drawing/2014/main" xmlns="" id="{7650BA6B-0200-F247-936C-D92D157A90DB}"/>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p:cNvGrpSpPr/>
                <p:nvPr/>
              </p:nvGrpSpPr>
              <p:grpSpPr>
                <a:xfrm>
                  <a:off x="5239019" y="1893387"/>
                  <a:ext cx="1078992" cy="1532586"/>
                  <a:chOff x="3605022" y="3528812"/>
                  <a:chExt cx="1078992" cy="1532586"/>
                </a:xfrm>
              </p:grpSpPr>
              <p:sp>
                <p:nvSpPr>
                  <p:cNvPr id="14" name="Rectangle 13"/>
                  <p:cNvSpPr/>
                  <p:nvPr/>
                </p:nvSpPr>
                <p:spPr>
                  <a:xfrm>
                    <a:off x="3605022" y="3528812"/>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sp>
            <p:nvSpPr>
              <p:cNvPr id="16" name="Rectangle 15"/>
              <p:cNvSpPr/>
              <p:nvPr/>
            </p:nvSpPr>
            <p:spPr>
              <a:xfrm>
                <a:off x="2395470" y="462677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ectangle 17">
              <a:extLst>
                <a:ext uri="{FF2B5EF4-FFF2-40B4-BE49-F238E27FC236}">
                  <a16:creationId xmlns:a16="http://schemas.microsoft.com/office/drawing/2014/main" xmlns="" id="{A7F5E3A5-EFD9-3741-ADD3-868CF91A1BE9}"/>
                </a:ext>
              </a:extLst>
            </p:cNvPr>
            <p:cNvSpPr/>
            <p:nvPr/>
          </p:nvSpPr>
          <p:spPr>
            <a:xfrm>
              <a:off x="2775196" y="4383343"/>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xmlns="" id="{121BB70D-CD03-BB46-B902-33FB0ABEC8D4}"/>
              </a:ext>
            </a:extLst>
          </p:cNvPr>
          <p:cNvCxnSpPr>
            <a:cxnSpLocks/>
          </p:cNvCxnSpPr>
          <p:nvPr/>
        </p:nvCxnSpPr>
        <p:spPr>
          <a:xfrm>
            <a:off x="2524633" y="4769067"/>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xmlns="" id="{4907BAC3-60FC-D84C-92DE-592B8366B8C4}"/>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449872"/>
            <a:ext cx="332998" cy="319195"/>
          </a:xfrm>
          <a:prstGeom prst="rect">
            <a:avLst/>
          </a:prstGeom>
          <a:noFill/>
        </p:spPr>
      </p:pic>
    </p:spTree>
    <p:extLst>
      <p:ext uri="{BB962C8B-B14F-4D97-AF65-F5344CB8AC3E}">
        <p14:creationId xmlns:p14="http://schemas.microsoft.com/office/powerpoint/2010/main" val="305211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E06337A-1EF2-1D47-8A30-46833909EF89}"/>
              </a:ext>
            </a:extLst>
          </p:cNvPr>
          <p:cNvSpPr txBox="1"/>
          <p:nvPr/>
        </p:nvSpPr>
        <p:spPr>
          <a:xfrm>
            <a:off x="999565" y="1038616"/>
            <a:ext cx="9901238" cy="3046988"/>
          </a:xfrm>
          <a:prstGeom prst="rect">
            <a:avLst/>
          </a:prstGeom>
          <a:noFill/>
        </p:spPr>
        <p:txBody>
          <a:bodyPr wrap="square" rtlCol="0">
            <a:spAutoFit/>
          </a:bodyPr>
          <a:lstStyle/>
          <a:p>
            <a:pPr algn="just"/>
            <a:r>
              <a:rPr lang="en-US" sz="3200" dirty="0"/>
              <a:t>The main experiment will take 40 mins.</a:t>
            </a:r>
          </a:p>
          <a:p>
            <a:pPr algn="just"/>
            <a:endParaRPr lang="en-US" sz="3200" dirty="0"/>
          </a:p>
          <a:p>
            <a:pPr algn="just"/>
            <a:r>
              <a:rPr lang="en-US" sz="3200" dirty="0"/>
              <a:t>You receive $12 per hour as the baseline payment for participating. In addition, for every 20 points you earn in the experiment, you receive extra $1. </a:t>
            </a:r>
          </a:p>
          <a:p>
            <a:pPr algn="just"/>
            <a:endParaRPr lang="en-US" sz="3200" dirty="0"/>
          </a:p>
        </p:txBody>
      </p:sp>
    </p:spTree>
    <p:extLst>
      <p:ext uri="{BB962C8B-B14F-4D97-AF65-F5344CB8AC3E}">
        <p14:creationId xmlns:p14="http://schemas.microsoft.com/office/powerpoint/2010/main" val="207733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endParaRPr lang="en-US" sz="1100" b="1" dirty="0"/>
          </a:p>
        </p:txBody>
      </p:sp>
      <p:sp>
        <p:nvSpPr>
          <p:cNvPr id="3" name="TextBox 2"/>
          <p:cNvSpPr txBox="1"/>
          <p:nvPr/>
        </p:nvSpPr>
        <p:spPr>
          <a:xfrm>
            <a:off x="6750444" y="2221992"/>
            <a:ext cx="3830624" cy="1384995"/>
          </a:xfrm>
          <a:prstGeom prst="rect">
            <a:avLst/>
          </a:prstGeom>
          <a:noFill/>
        </p:spPr>
        <p:txBody>
          <a:bodyPr wrap="square" rtlCol="0">
            <a:spAutoFit/>
          </a:bodyPr>
          <a:lstStyle/>
          <a:p>
            <a:r>
              <a:rPr lang="en-US" sz="2800" dirty="0"/>
              <a:t>You will be penalized with a 2 point loss if you miss a trial.</a:t>
            </a:r>
          </a:p>
        </p:txBody>
      </p:sp>
      <p:grpSp>
        <p:nvGrpSpPr>
          <p:cNvPr id="12" name="Group 11">
            <a:extLst>
              <a:ext uri="{FF2B5EF4-FFF2-40B4-BE49-F238E27FC236}">
                <a16:creationId xmlns:a16="http://schemas.microsoft.com/office/drawing/2014/main" xmlns="" id="{EE47BFAA-42DB-BC45-9A0F-8E697498F0FE}"/>
              </a:ext>
            </a:extLst>
          </p:cNvPr>
          <p:cNvGrpSpPr/>
          <p:nvPr/>
        </p:nvGrpSpPr>
        <p:grpSpPr>
          <a:xfrm>
            <a:off x="512064" y="2221992"/>
            <a:ext cx="5620969" cy="3557016"/>
            <a:chOff x="512064" y="2221992"/>
            <a:chExt cx="5620969" cy="3557016"/>
          </a:xfrm>
        </p:grpSpPr>
        <p:sp>
          <p:nvSpPr>
            <p:cNvPr id="13" name="Rectangle 12">
              <a:extLst>
                <a:ext uri="{FF2B5EF4-FFF2-40B4-BE49-F238E27FC236}">
                  <a16:creationId xmlns:a16="http://schemas.microsoft.com/office/drawing/2014/main" xmlns="" id="{09B3025D-BFFA-2447-BB21-D3ABDE638701}"/>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xmlns="" id="{A33761B8-DE8E-8D4F-8190-F6CA90409F21}"/>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936E4F3F-1DD1-644B-8C6B-3C6A26F08B6C}"/>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a:extLst>
              <a:ext uri="{FF2B5EF4-FFF2-40B4-BE49-F238E27FC236}">
                <a16:creationId xmlns:a16="http://schemas.microsoft.com/office/drawing/2014/main" xmlns="" id="{90FB6F54-06E2-2049-97ED-423B79138DA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xmlns="" id="{E8E3CA6A-B502-D34C-BEFE-0C0A667CA43A}"/>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23" name="TextBox 22">
            <a:extLst>
              <a:ext uri="{FF2B5EF4-FFF2-40B4-BE49-F238E27FC236}">
                <a16:creationId xmlns:a16="http://schemas.microsoft.com/office/drawing/2014/main" xmlns="" id="{B186E2B0-17E0-1549-B0F1-53E30C5FED02}"/>
              </a:ext>
            </a:extLst>
          </p:cNvPr>
          <p:cNvSpPr txBox="1"/>
          <p:nvPr/>
        </p:nvSpPr>
        <p:spPr>
          <a:xfrm>
            <a:off x="2097250" y="3052711"/>
            <a:ext cx="854765" cy="830997"/>
          </a:xfrm>
          <a:prstGeom prst="rect">
            <a:avLst/>
          </a:prstGeom>
          <a:noFill/>
        </p:spPr>
        <p:txBody>
          <a:bodyPr wrap="square" rtlCol="0">
            <a:spAutoFit/>
          </a:bodyPr>
          <a:lstStyle/>
          <a:p>
            <a:r>
              <a:rPr lang="en-US" sz="4800" b="1" dirty="0"/>
              <a:t>-2</a:t>
            </a:r>
          </a:p>
        </p:txBody>
      </p:sp>
      <p:pic>
        <p:nvPicPr>
          <p:cNvPr id="11" name="Picture 10">
            <a:extLst>
              <a:ext uri="{FF2B5EF4-FFF2-40B4-BE49-F238E27FC236}">
                <a16:creationId xmlns:a16="http://schemas.microsoft.com/office/drawing/2014/main" xmlns="" id="{1164240B-41F0-744F-AF93-9775ABCF839D}"/>
              </a:ext>
            </a:extLst>
          </p:cNvPr>
          <p:cNvPicPr>
            <a:picLocks noChangeAspect="1"/>
          </p:cNvPicPr>
          <p:nvPr/>
        </p:nvPicPr>
        <p:blipFill>
          <a:blip r:embed="rId4"/>
          <a:stretch>
            <a:fillRect/>
          </a:stretch>
        </p:blipFill>
        <p:spPr>
          <a:xfrm>
            <a:off x="3557683" y="3834551"/>
            <a:ext cx="680660" cy="680660"/>
          </a:xfrm>
          <a:prstGeom prst="rect">
            <a:avLst/>
          </a:prstGeom>
          <a:solidFill>
            <a:srgbClr val="FF0000"/>
          </a:solidFill>
        </p:spPr>
      </p:pic>
      <p:sp>
        <p:nvSpPr>
          <p:cNvPr id="16" name="TextBox 15"/>
          <p:cNvSpPr txBox="1"/>
          <p:nvPr/>
        </p:nvSpPr>
        <p:spPr>
          <a:xfrm>
            <a:off x="3322548" y="3003554"/>
            <a:ext cx="1236991" cy="830997"/>
          </a:xfrm>
          <a:prstGeom prst="rect">
            <a:avLst/>
          </a:prstGeom>
          <a:noFill/>
        </p:spPr>
        <p:txBody>
          <a:bodyPr wrap="square" rtlCol="0">
            <a:spAutoFit/>
          </a:bodyPr>
          <a:lstStyle/>
          <a:p>
            <a:r>
              <a:rPr lang="en-US" sz="4800" b="1" dirty="0" smtClean="0">
                <a:solidFill>
                  <a:srgbClr val="FF0000"/>
                </a:solidFill>
              </a:rPr>
              <a:t>1.2</a:t>
            </a:r>
            <a:endParaRPr lang="en-US" sz="4800" b="1" dirty="0">
              <a:solidFill>
                <a:srgbClr val="FF0000"/>
              </a:solidFill>
            </a:endParaRPr>
          </a:p>
        </p:txBody>
      </p:sp>
    </p:spTree>
    <p:extLst>
      <p:ext uri="{BB962C8B-B14F-4D97-AF65-F5344CB8AC3E}">
        <p14:creationId xmlns:p14="http://schemas.microsoft.com/office/powerpoint/2010/main" val="250555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84663" y="2205318"/>
            <a:ext cx="9345909" cy="2881810"/>
            <a:chOff x="1715465" y="3002758"/>
            <a:chExt cx="7057645" cy="2176224"/>
          </a:xfrm>
        </p:grpSpPr>
        <p:sp>
          <p:nvSpPr>
            <p:cNvPr id="5" name="Rounded Rectangle 4"/>
            <p:cNvSpPr/>
            <p:nvPr/>
          </p:nvSpPr>
          <p:spPr>
            <a:xfrm>
              <a:off x="1715465" y="3303688"/>
              <a:ext cx="1389888" cy="694944"/>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a:t>
              </a:r>
            </a:p>
          </p:txBody>
        </p:sp>
        <p:sp>
          <p:nvSpPr>
            <p:cNvPr id="15" name="Rounded Rectangle 14"/>
            <p:cNvSpPr/>
            <p:nvPr/>
          </p:nvSpPr>
          <p:spPr>
            <a:xfrm>
              <a:off x="3798775"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Recycle</a:t>
              </a:r>
            </a:p>
          </p:txBody>
        </p:sp>
        <p:sp>
          <p:nvSpPr>
            <p:cNvPr id="19" name="Rounded Rectangle 18"/>
            <p:cNvSpPr/>
            <p:nvPr/>
          </p:nvSpPr>
          <p:spPr>
            <a:xfrm>
              <a:off x="3798775" y="3722812"/>
              <a:ext cx="1389888" cy="480036"/>
            </a:xfrm>
            <a:prstGeom prst="roundRect">
              <a:avLst/>
            </a:prstGeom>
            <a:solidFill>
              <a:srgbClr val="D430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Forgo</a:t>
              </a:r>
            </a:p>
          </p:txBody>
        </p:sp>
        <p:sp>
          <p:nvSpPr>
            <p:cNvPr id="21" name="Rounded Rectangle 20"/>
            <p:cNvSpPr/>
            <p:nvPr/>
          </p:nvSpPr>
          <p:spPr>
            <a:xfrm>
              <a:off x="7118623" y="3325798"/>
              <a:ext cx="1654487" cy="694944"/>
            </a:xfrm>
            <a:prstGeom prst="roundRect">
              <a:avLst/>
            </a:prstGeom>
            <a:solidFill>
              <a:srgbClr val="6A5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Your Payoff</a:t>
              </a:r>
            </a:p>
            <a:p>
              <a:pPr algn="ctr"/>
              <a:r>
                <a:rPr lang="en-US" sz="2000" dirty="0" smtClean="0"/>
                <a:t>Others’ Average</a:t>
              </a:r>
              <a:r>
                <a:rPr lang="en-US" sz="2000" dirty="0" smtClean="0"/>
                <a:t> </a:t>
              </a:r>
              <a:endParaRPr lang="en-US" sz="2000" dirty="0"/>
            </a:p>
          </p:txBody>
        </p:sp>
        <p:sp>
          <p:nvSpPr>
            <p:cNvPr id="22" name="Rounded Rectangle 21"/>
            <p:cNvSpPr/>
            <p:nvPr/>
          </p:nvSpPr>
          <p:spPr>
            <a:xfrm>
              <a:off x="5354778"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Recycling</a:t>
              </a:r>
            </a:p>
          </p:txBody>
        </p:sp>
        <p:cxnSp>
          <p:nvCxnSpPr>
            <p:cNvPr id="8" name="Straight Arrow Connector 7"/>
            <p:cNvCxnSpPr>
              <a:stCxn id="5" idx="3"/>
              <a:endCxn id="15" idx="1"/>
            </p:cNvCxnSpPr>
            <p:nvPr/>
          </p:nvCxnSpPr>
          <p:spPr>
            <a:xfrm flipV="1">
              <a:off x="3105353" y="3242776"/>
              <a:ext cx="693422" cy="40838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3"/>
              <a:endCxn id="19" idx="1"/>
            </p:cNvCxnSpPr>
            <p:nvPr/>
          </p:nvCxnSpPr>
          <p:spPr>
            <a:xfrm>
              <a:off x="3105353" y="3651160"/>
              <a:ext cx="693422" cy="3116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3"/>
              <a:endCxn id="21" idx="1"/>
            </p:cNvCxnSpPr>
            <p:nvPr/>
          </p:nvCxnSpPr>
          <p:spPr>
            <a:xfrm>
              <a:off x="6744666" y="3242776"/>
              <a:ext cx="373957" cy="43049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9" idx="3"/>
              <a:endCxn id="21" idx="1"/>
            </p:cNvCxnSpPr>
            <p:nvPr/>
          </p:nvCxnSpPr>
          <p:spPr>
            <a:xfrm flipV="1">
              <a:off x="5188663" y="3673270"/>
              <a:ext cx="1929960" cy="28956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3"/>
              <a:endCxn id="22" idx="1"/>
            </p:cNvCxnSpPr>
            <p:nvPr/>
          </p:nvCxnSpPr>
          <p:spPr>
            <a:xfrm>
              <a:off x="5188663" y="3242776"/>
              <a:ext cx="166115"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21" idx="3"/>
            </p:cNvCxnSpPr>
            <p:nvPr/>
          </p:nvCxnSpPr>
          <p:spPr>
            <a:xfrm flipH="1">
              <a:off x="5525036" y="3673270"/>
              <a:ext cx="3248074" cy="1505712"/>
            </a:xfrm>
            <a:prstGeom prst="bentConnector3">
              <a:avLst>
                <a:gd name="adj1" fmla="val -5315"/>
              </a:avLst>
            </a:prstGeom>
            <a:ln w="50800">
              <a:prstDash val="sysDot"/>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endCxn id="5" idx="2"/>
            </p:cNvCxnSpPr>
            <p:nvPr/>
          </p:nvCxnSpPr>
          <p:spPr>
            <a:xfrm rot="10800000">
              <a:off x="2410410" y="3998632"/>
              <a:ext cx="3114627" cy="1180350"/>
            </a:xfrm>
            <a:prstGeom prst="bentConnector2">
              <a:avLst/>
            </a:prstGeom>
            <a:ln w="50800">
              <a:prstDash val="sysDot"/>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63098" y="4676992"/>
              <a:ext cx="4973247" cy="441598"/>
            </a:xfrm>
            <a:prstGeom prst="rect">
              <a:avLst/>
            </a:prstGeom>
            <a:noFill/>
          </p:spPr>
          <p:txBody>
            <a:bodyPr wrap="square" rtlCol="0">
              <a:spAutoFit/>
            </a:bodyPr>
            <a:lstStyle/>
            <a:p>
              <a:r>
                <a:rPr lang="en-US" sz="3200" b="1" dirty="0"/>
                <a:t>Searching for a new trashcan</a:t>
              </a:r>
            </a:p>
          </p:txBody>
        </p:sp>
      </p:grpSp>
      <p:sp>
        <p:nvSpPr>
          <p:cNvPr id="9" name="TextBox 8">
            <a:extLst>
              <a:ext uri="{FF2B5EF4-FFF2-40B4-BE49-F238E27FC236}">
                <a16:creationId xmlns:a16="http://schemas.microsoft.com/office/drawing/2014/main" xmlns="" id="{A076F46F-719D-934F-8E02-ED0EA600A027}"/>
              </a:ext>
            </a:extLst>
          </p:cNvPr>
          <p:cNvSpPr txBox="1"/>
          <p:nvPr/>
        </p:nvSpPr>
        <p:spPr>
          <a:xfrm>
            <a:off x="765039" y="556689"/>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3827383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B54E4A4D-5DBA-9E4C-B79E-8F251835DAC8}"/>
              </a:ext>
            </a:extLst>
          </p:cNvPr>
          <p:cNvSpPr txBox="1"/>
          <p:nvPr/>
        </p:nvSpPr>
        <p:spPr>
          <a:xfrm>
            <a:off x="959618" y="979468"/>
            <a:ext cx="10378486" cy="5016758"/>
          </a:xfrm>
          <a:prstGeom prst="rect">
            <a:avLst/>
          </a:prstGeom>
          <a:noFill/>
        </p:spPr>
        <p:txBody>
          <a:bodyPr wrap="square" rtlCol="0">
            <a:spAutoFit/>
          </a:bodyPr>
          <a:lstStyle/>
          <a:p>
            <a:pPr algn="just"/>
            <a:endParaRPr lang="en-US" sz="3200" dirty="0"/>
          </a:p>
          <a:p>
            <a:pPr marL="457200" indent="-457200" algn="just">
              <a:buFont typeface="Arial" panose="020B0604020202020204" pitchFamily="34" charset="0"/>
              <a:buChar char="•"/>
            </a:pPr>
            <a:r>
              <a:rPr lang="en-US" sz="2800" dirty="0"/>
              <a:t>A fuller trashcan requires longer time to recycle.</a:t>
            </a:r>
          </a:p>
          <a:p>
            <a:pPr algn="just"/>
            <a:endParaRPr lang="en-US" sz="2800" u="sng" dirty="0"/>
          </a:p>
          <a:p>
            <a:pPr marL="457200" indent="-457200" algn="just">
              <a:buFont typeface="Arial" panose="020B0604020202020204" pitchFamily="34" charset="0"/>
              <a:buChar char="•"/>
            </a:pPr>
            <a:r>
              <a:rPr lang="en-US" sz="2800" u="sng" dirty="0"/>
              <a:t>To maximize rewards in 40 mins, you shall decide whether a trashcan is worth recycling based on how full it is. </a:t>
            </a:r>
          </a:p>
          <a:p>
            <a:pPr marL="457200" indent="-457200" algn="just">
              <a:buFont typeface="Arial" panose="020B0604020202020204" pitchFamily="34" charset="0"/>
              <a:buChar char="•"/>
            </a:pPr>
            <a:endParaRPr lang="en-US" sz="2800" u="sng" dirty="0"/>
          </a:p>
          <a:p>
            <a:pPr marL="457200" indent="-457200" algn="just">
              <a:buFont typeface="Arial" panose="020B0604020202020204" pitchFamily="34" charset="0"/>
              <a:buChar char="•"/>
            </a:pPr>
            <a:r>
              <a:rPr lang="en-US" sz="2800" dirty="0"/>
              <a:t>You can either find a soda can or soda bottle (1 pt. or 3 pt.).</a:t>
            </a:r>
          </a:p>
          <a:p>
            <a:pPr marL="457200" indent="-457200" algn="just">
              <a:buFont typeface="Arial" panose="020B0604020202020204" pitchFamily="34" charset="0"/>
              <a:buChar char="•"/>
            </a:pPr>
            <a:endParaRPr lang="en-US" sz="2800" u="sng" dirty="0"/>
          </a:p>
          <a:p>
            <a:pPr marL="457200" indent="-457200" algn="just">
              <a:buFont typeface="Arial" panose="020B0604020202020204" pitchFamily="34" charset="0"/>
              <a:buChar char="•"/>
            </a:pPr>
            <a:endParaRPr lang="en-US" sz="2800" dirty="0"/>
          </a:p>
          <a:p>
            <a:pPr algn="just"/>
            <a:endParaRPr lang="en-US" sz="3200" dirty="0"/>
          </a:p>
          <a:p>
            <a:pPr algn="just"/>
            <a:endParaRPr lang="en-US" sz="3200" dirty="0"/>
          </a:p>
        </p:txBody>
      </p:sp>
      <p:sp>
        <p:nvSpPr>
          <p:cNvPr id="4" name="TextBox 3">
            <a:extLst>
              <a:ext uri="{FF2B5EF4-FFF2-40B4-BE49-F238E27FC236}">
                <a16:creationId xmlns:a16="http://schemas.microsoft.com/office/drawing/2014/main" xmlns="" id="{B39B56B0-6D9B-2148-8092-864D313EA084}"/>
              </a:ext>
            </a:extLst>
          </p:cNvPr>
          <p:cNvSpPr txBox="1"/>
          <p:nvPr/>
        </p:nvSpPr>
        <p:spPr>
          <a:xfrm>
            <a:off x="723475" y="459707"/>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1298636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D1597-5DF4-A641-BC44-E339FB483E86}"/>
              </a:ext>
            </a:extLst>
          </p:cNvPr>
          <p:cNvSpPr>
            <a:spLocks noGrp="1"/>
          </p:cNvSpPr>
          <p:nvPr>
            <p:ph type="title"/>
          </p:nvPr>
        </p:nvSpPr>
        <p:spPr/>
        <p:txBody>
          <a:bodyPr/>
          <a:lstStyle/>
          <a:p>
            <a:r>
              <a:rPr lang="en-US" b="1" dirty="0"/>
              <a:t>Quiz:</a:t>
            </a:r>
          </a:p>
        </p:txBody>
      </p:sp>
      <p:sp>
        <p:nvSpPr>
          <p:cNvPr id="3" name="TextBox 2">
            <a:extLst>
              <a:ext uri="{FF2B5EF4-FFF2-40B4-BE49-F238E27FC236}">
                <a16:creationId xmlns:a16="http://schemas.microsoft.com/office/drawing/2014/main" xmlns="" id="{807C1E46-9399-3049-838C-4DA65A514E76}"/>
              </a:ext>
            </a:extLst>
          </p:cNvPr>
          <p:cNvSpPr txBox="1"/>
          <p:nvPr/>
        </p:nvSpPr>
        <p:spPr>
          <a:xfrm>
            <a:off x="1070517" y="1516566"/>
            <a:ext cx="8943278" cy="1815882"/>
          </a:xfrm>
          <a:prstGeom prst="rect">
            <a:avLst/>
          </a:prstGeom>
          <a:noFill/>
        </p:spPr>
        <p:txBody>
          <a:bodyPr wrap="square" rtlCol="0">
            <a:spAutoFit/>
          </a:bodyPr>
          <a:lstStyle/>
          <a:p>
            <a:r>
              <a:rPr lang="en-US" sz="2800" dirty="0"/>
              <a:t>1.Which trashcan is more worth to recycle:</a:t>
            </a:r>
          </a:p>
          <a:p>
            <a:pPr marL="514350" indent="-514350">
              <a:buAutoNum type="alphaUcPeriod"/>
            </a:pPr>
            <a:r>
              <a:rPr lang="en-US" sz="2800" dirty="0"/>
              <a:t>A fuller one</a:t>
            </a:r>
          </a:p>
          <a:p>
            <a:pPr marL="514350" indent="-514350">
              <a:buAutoNum type="alphaUcPeriod"/>
            </a:pPr>
            <a:r>
              <a:rPr lang="en-US" sz="2800" dirty="0"/>
              <a:t>A less fuller one</a:t>
            </a:r>
          </a:p>
          <a:p>
            <a:r>
              <a:rPr lang="en-US" sz="2800" dirty="0"/>
              <a:t> </a:t>
            </a:r>
          </a:p>
        </p:txBody>
      </p:sp>
    </p:spTree>
    <p:extLst>
      <p:ext uri="{BB962C8B-B14F-4D97-AF65-F5344CB8AC3E}">
        <p14:creationId xmlns:p14="http://schemas.microsoft.com/office/powerpoint/2010/main" val="222105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BFD7D309-4DE6-5F49-B0AC-5BB11CF38902}"/>
              </a:ext>
            </a:extLst>
          </p:cNvPr>
          <p:cNvSpPr txBox="1"/>
          <p:nvPr/>
        </p:nvSpPr>
        <p:spPr>
          <a:xfrm>
            <a:off x="903602" y="899349"/>
            <a:ext cx="10105293" cy="1384995"/>
          </a:xfrm>
          <a:prstGeom prst="rect">
            <a:avLst/>
          </a:prstGeom>
          <a:noFill/>
        </p:spPr>
        <p:txBody>
          <a:bodyPr wrap="square" rtlCol="0">
            <a:spAutoFit/>
          </a:bodyPr>
          <a:lstStyle/>
          <a:p>
            <a:pPr algn="just"/>
            <a:endParaRPr lang="en-US" sz="2800" dirty="0"/>
          </a:p>
          <a:p>
            <a:pPr algn="just"/>
            <a:r>
              <a:rPr lang="en-US" sz="2800" dirty="0"/>
              <a:t>In the “Recycle Man” experiment, you search and recycle trashcans to earn rewards. </a:t>
            </a:r>
          </a:p>
        </p:txBody>
      </p:sp>
      <p:sp>
        <p:nvSpPr>
          <p:cNvPr id="3" name="TextBox 2">
            <a:extLst>
              <a:ext uri="{FF2B5EF4-FFF2-40B4-BE49-F238E27FC236}">
                <a16:creationId xmlns:a16="http://schemas.microsoft.com/office/drawing/2014/main" xmlns="" id="{153CDB7C-545F-F649-AFBB-532387BE2AD8}"/>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Task</a:t>
            </a:r>
          </a:p>
        </p:txBody>
      </p:sp>
    </p:spTree>
    <p:extLst>
      <p:ext uri="{BB962C8B-B14F-4D97-AF65-F5344CB8AC3E}">
        <p14:creationId xmlns:p14="http://schemas.microsoft.com/office/powerpoint/2010/main" val="409402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0732851-5A53-0C43-9B25-FCFBD4D4F583}"/>
              </a:ext>
            </a:extLst>
          </p:cNvPr>
          <p:cNvSpPr/>
          <p:nvPr/>
        </p:nvSpPr>
        <p:spPr>
          <a:xfrm>
            <a:off x="903602" y="1242631"/>
            <a:ext cx="9144000" cy="3970318"/>
          </a:xfrm>
          <a:prstGeom prst="rect">
            <a:avLst/>
          </a:prstGeom>
        </p:spPr>
        <p:txBody>
          <a:bodyPr wrap="square">
            <a:spAutoFit/>
          </a:bodyPr>
          <a:lstStyle/>
          <a:p>
            <a:pPr algn="just"/>
            <a:r>
              <a:rPr lang="en-US" sz="2800" dirty="0"/>
              <a:t>On each trial, you spend some time searching for a trashcan and deciding whether to recycle it.</a:t>
            </a:r>
          </a:p>
          <a:p>
            <a:pPr algn="just"/>
            <a:endParaRPr lang="en-US" sz="2800" dirty="0"/>
          </a:p>
          <a:p>
            <a:pPr algn="just"/>
            <a:r>
              <a:rPr lang="en-US" sz="2800" dirty="0"/>
              <a:t>To recycle a trashcan, you need to empty the trash in it first. Different trashcans contain different amounts of trash. Emptying fuller trashcans takes more time. </a:t>
            </a:r>
          </a:p>
          <a:p>
            <a:pPr algn="just"/>
            <a:endParaRPr lang="en-US" sz="2800" dirty="0"/>
          </a:p>
          <a:p>
            <a:pPr algn="just"/>
            <a:r>
              <a:rPr lang="en-US" sz="2800" dirty="0"/>
              <a:t>After removing all the trash, you can find either a soda can or a soda bottle. </a:t>
            </a:r>
          </a:p>
        </p:txBody>
      </p:sp>
      <p:sp>
        <p:nvSpPr>
          <p:cNvPr id="3" name="TextBox 2">
            <a:extLst>
              <a:ext uri="{FF2B5EF4-FFF2-40B4-BE49-F238E27FC236}">
                <a16:creationId xmlns:a16="http://schemas.microsoft.com/office/drawing/2014/main" xmlns="" id="{0D9B9F38-678F-134F-A6AA-725621DD2899}"/>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Task</a:t>
            </a:r>
          </a:p>
        </p:txBody>
      </p:sp>
    </p:spTree>
    <p:extLst>
      <p:ext uri="{BB962C8B-B14F-4D97-AF65-F5344CB8AC3E}">
        <p14:creationId xmlns:p14="http://schemas.microsoft.com/office/powerpoint/2010/main" val="1738744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0732851-5A53-0C43-9B25-FCFBD4D4F583}"/>
              </a:ext>
            </a:extLst>
          </p:cNvPr>
          <p:cNvSpPr/>
          <p:nvPr/>
        </p:nvSpPr>
        <p:spPr>
          <a:xfrm>
            <a:off x="903602" y="1242631"/>
            <a:ext cx="9144000" cy="3108543"/>
          </a:xfrm>
          <a:prstGeom prst="rect">
            <a:avLst/>
          </a:prstGeom>
        </p:spPr>
        <p:txBody>
          <a:bodyPr wrap="square">
            <a:spAutoFit/>
          </a:bodyPr>
          <a:lstStyle/>
          <a:p>
            <a:pPr algn="just"/>
            <a:r>
              <a:rPr lang="en-US" sz="2800" dirty="0"/>
              <a:t>At the end of each trial, you will be notified how many rewards you earn in the trial. A soda can will give you 1 point and a soda bottle will give you 3 points. </a:t>
            </a:r>
          </a:p>
          <a:p>
            <a:pPr algn="just"/>
            <a:endParaRPr lang="en-US" sz="2800" dirty="0"/>
          </a:p>
          <a:p>
            <a:pPr algn="just"/>
            <a:r>
              <a:rPr lang="en-US" sz="2800" dirty="0"/>
              <a:t>You will also be notified how many rewards the other six players obtain on average during the same period of time. </a:t>
            </a:r>
          </a:p>
          <a:p>
            <a:pPr algn="just"/>
            <a:endParaRPr lang="en-US" sz="2800" dirty="0"/>
          </a:p>
        </p:txBody>
      </p:sp>
      <p:sp>
        <p:nvSpPr>
          <p:cNvPr id="3" name="TextBox 2">
            <a:extLst>
              <a:ext uri="{FF2B5EF4-FFF2-40B4-BE49-F238E27FC236}">
                <a16:creationId xmlns:a16="http://schemas.microsoft.com/office/drawing/2014/main" xmlns="" id="{0D9B9F38-678F-134F-A6AA-725621DD2899}"/>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Task</a:t>
            </a:r>
          </a:p>
        </p:txBody>
      </p:sp>
    </p:spTree>
    <p:extLst>
      <p:ext uri="{BB962C8B-B14F-4D97-AF65-F5344CB8AC3E}">
        <p14:creationId xmlns:p14="http://schemas.microsoft.com/office/powerpoint/2010/main" val="134920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70037" y="1754442"/>
            <a:ext cx="4497893" cy="4023360"/>
          </a:xfrm>
        </p:spPr>
        <p:txBody>
          <a:bodyPr>
            <a:normAutofit lnSpcReduction="10000"/>
          </a:bodyPr>
          <a:lstStyle/>
          <a:p>
            <a:pPr marL="0" indent="0" algn="just">
              <a:buNone/>
            </a:pPr>
            <a:r>
              <a:rPr lang="en-US" dirty="0"/>
              <a:t>Y</a:t>
            </a:r>
            <a:r>
              <a:rPr lang="en-US" sz="2800" dirty="0"/>
              <a:t>ou start each trial by searching for a trashcan. </a:t>
            </a:r>
          </a:p>
          <a:p>
            <a:pPr marL="0" indent="0" algn="just">
              <a:buNone/>
            </a:pPr>
            <a:endParaRPr lang="en-US" dirty="0"/>
          </a:p>
          <a:p>
            <a:pPr marL="0" indent="0" algn="just">
              <a:buNone/>
            </a:pPr>
            <a:r>
              <a:rPr lang="en-US" dirty="0"/>
              <a:t>The </a:t>
            </a:r>
            <a:r>
              <a:rPr lang="en-US" sz="2800" dirty="0"/>
              <a:t>shrinking </a:t>
            </a:r>
            <a:r>
              <a:rPr lang="en-US" sz="2800" dirty="0">
                <a:solidFill>
                  <a:srgbClr val="00B0F0"/>
                </a:solidFill>
              </a:rPr>
              <a:t>blue</a:t>
            </a:r>
            <a:r>
              <a:rPr lang="en-US" sz="2800" dirty="0"/>
              <a:t> bar  indicates the elapsed time since you start searching.</a:t>
            </a:r>
          </a:p>
          <a:p>
            <a:pPr marL="0" indent="0" algn="just">
              <a:buNone/>
            </a:pPr>
            <a:endParaRPr lang="en-US" dirty="0"/>
          </a:p>
          <a:p>
            <a:pPr marL="0" indent="0" algn="just">
              <a:buNone/>
            </a:pPr>
            <a:r>
              <a:rPr lang="en-US" sz="2800" dirty="0"/>
              <a:t>The recycling marker indicates when the trashcan would pop up.</a:t>
            </a:r>
          </a:p>
          <a:p>
            <a:pPr marL="0" indent="0" algn="just">
              <a:buNone/>
            </a:pPr>
            <a:endParaRPr lang="en-US" dirty="0"/>
          </a:p>
        </p:txBody>
      </p:sp>
      <p:grpSp>
        <p:nvGrpSpPr>
          <p:cNvPr id="17" name="Group 16">
            <a:extLst>
              <a:ext uri="{FF2B5EF4-FFF2-40B4-BE49-F238E27FC236}">
                <a16:creationId xmlns:a16="http://schemas.microsoft.com/office/drawing/2014/main" xmlns="" id="{33134089-27A8-2944-8C2C-722E17DB11CD}"/>
              </a:ext>
            </a:extLst>
          </p:cNvPr>
          <p:cNvGrpSpPr/>
          <p:nvPr/>
        </p:nvGrpSpPr>
        <p:grpSpPr>
          <a:xfrm>
            <a:off x="512064" y="2221992"/>
            <a:ext cx="5620969" cy="3555810"/>
            <a:chOff x="512064" y="2221992"/>
            <a:chExt cx="5620969" cy="3555810"/>
          </a:xfrm>
        </p:grpSpPr>
        <p:grpSp>
          <p:nvGrpSpPr>
            <p:cNvPr id="9" name="Group 8">
              <a:extLst>
                <a:ext uri="{FF2B5EF4-FFF2-40B4-BE49-F238E27FC236}">
                  <a16:creationId xmlns:a16="http://schemas.microsoft.com/office/drawing/2014/main" xmlns="" id="{CB3EFDAD-124D-124D-BDA6-C9B2C3B8A779}"/>
                </a:ext>
              </a:extLst>
            </p:cNvPr>
            <p:cNvGrpSpPr/>
            <p:nvPr/>
          </p:nvGrpSpPr>
          <p:grpSpPr>
            <a:xfrm>
              <a:off x="512064" y="2221992"/>
              <a:ext cx="5620969" cy="3555810"/>
              <a:chOff x="511288" y="1855519"/>
              <a:chExt cx="5620969" cy="3555810"/>
            </a:xfrm>
          </p:grpSpPr>
          <p:sp>
            <p:nvSpPr>
              <p:cNvPr id="14" name="Rectangle 13">
                <a:extLst>
                  <a:ext uri="{FF2B5EF4-FFF2-40B4-BE49-F238E27FC236}">
                    <a16:creationId xmlns:a16="http://schemas.microsoft.com/office/drawing/2014/main" xmlns="" id="{6CB783F2-F6EC-9E43-B5C8-A6384D3C9F25}"/>
                  </a:ext>
                </a:extLst>
              </p:cNvPr>
              <p:cNvSpPr/>
              <p:nvPr/>
            </p:nvSpPr>
            <p:spPr>
              <a:xfrm>
                <a:off x="511288" y="1855519"/>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a:extLst>
                  <a:ext uri="{FF2B5EF4-FFF2-40B4-BE49-F238E27FC236}">
                    <a16:creationId xmlns:a16="http://schemas.microsoft.com/office/drawing/2014/main" xmlns="" id="{C06CCFEE-FF58-2541-AC37-6BAAF8D34868}"/>
                  </a:ext>
                </a:extLst>
              </p:cNvPr>
              <p:cNvGrpSpPr/>
              <p:nvPr/>
            </p:nvGrpSpPr>
            <p:grpSpPr>
              <a:xfrm>
                <a:off x="1648292" y="4597779"/>
                <a:ext cx="3348507" cy="311177"/>
                <a:chOff x="1648294" y="4545528"/>
                <a:chExt cx="3348507" cy="311177"/>
              </a:xfrm>
            </p:grpSpPr>
            <p:sp>
              <p:nvSpPr>
                <p:cNvPr id="12" name="Rectangle 11">
                  <a:extLst>
                    <a:ext uri="{FF2B5EF4-FFF2-40B4-BE49-F238E27FC236}">
                      <a16:creationId xmlns:a16="http://schemas.microsoft.com/office/drawing/2014/main" xmlns="" id="{A567BA71-4B2E-6845-A188-7302FD01661A}"/>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8A91A13-300A-1D46-83F0-9FDCDC1E5089}"/>
                    </a:ext>
                  </a:extLst>
                </p:cNvPr>
                <p:cNvSpPr/>
                <p:nvPr/>
              </p:nvSpPr>
              <p:spPr>
                <a:xfrm flipV="1">
                  <a:off x="1648294" y="4571932"/>
                  <a:ext cx="329184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6" name="Straight Connector 5">
              <a:extLst>
                <a:ext uri="{FF2B5EF4-FFF2-40B4-BE49-F238E27FC236}">
                  <a16:creationId xmlns:a16="http://schemas.microsoft.com/office/drawing/2014/main" xmlns="" id="{F6555F21-29EB-D643-B31C-D3ABA159D7F5}"/>
                </a:ext>
              </a:extLst>
            </p:cNvPr>
            <p:cNvCxnSpPr>
              <a:cxnSpLocks/>
            </p:cNvCxnSpPr>
            <p:nvPr/>
          </p:nvCxnSpPr>
          <p:spPr>
            <a:xfrm>
              <a:off x="2504657" y="4805228"/>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xmlns="" id="{624170F1-A36C-B449-ABAF-E52B0050CDE8}"/>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38158" y="4486033"/>
              <a:ext cx="332998" cy="319195"/>
            </a:xfrm>
            <a:prstGeom prst="rect">
              <a:avLst/>
            </a:prstGeom>
            <a:noFill/>
          </p:spPr>
        </p:pic>
      </p:grpSp>
    </p:spTree>
    <p:extLst>
      <p:ext uri="{BB962C8B-B14F-4D97-AF65-F5344CB8AC3E}">
        <p14:creationId xmlns:p14="http://schemas.microsoft.com/office/powerpoint/2010/main" val="1491527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327102" y="1546232"/>
            <a:ext cx="4005329" cy="3108543"/>
          </a:xfrm>
          <a:prstGeom prst="rect">
            <a:avLst/>
          </a:prstGeom>
          <a:noFill/>
        </p:spPr>
        <p:txBody>
          <a:bodyPr wrap="square" rtlCol="0">
            <a:spAutoFit/>
          </a:bodyPr>
          <a:lstStyle/>
          <a:p>
            <a:pPr algn="just"/>
            <a:r>
              <a:rPr lang="en-US" sz="2800" dirty="0"/>
              <a:t>Once the blue bar reaches the recycling marker, a trashcan pops up.</a:t>
            </a:r>
          </a:p>
          <a:p>
            <a:pPr algn="just"/>
            <a:endParaRPr lang="en-US" sz="2800" dirty="0"/>
          </a:p>
          <a:p>
            <a:pPr algn="just"/>
            <a:r>
              <a:rPr lang="en-US" sz="2800" dirty="0"/>
              <a:t>The amount of trash is indicated by the grey bar.</a:t>
            </a:r>
          </a:p>
          <a:p>
            <a:pPr algn="just"/>
            <a:endParaRPr lang="en-US" sz="2800" dirty="0"/>
          </a:p>
        </p:txBody>
      </p:sp>
      <p:grpSp>
        <p:nvGrpSpPr>
          <p:cNvPr id="2" name="Group 1">
            <a:extLst>
              <a:ext uri="{FF2B5EF4-FFF2-40B4-BE49-F238E27FC236}">
                <a16:creationId xmlns:a16="http://schemas.microsoft.com/office/drawing/2014/main" xmlns=""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xmlns=""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xmlns=""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xmlns=""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xmlns=""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xmlns=""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1667005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270037" y="959347"/>
            <a:ext cx="4005329" cy="5262979"/>
          </a:xfrm>
          <a:prstGeom prst="rect">
            <a:avLst/>
          </a:prstGeom>
          <a:noFill/>
        </p:spPr>
        <p:txBody>
          <a:bodyPr wrap="square" rtlCol="0">
            <a:spAutoFit/>
          </a:bodyPr>
          <a:lstStyle/>
          <a:p>
            <a:pPr algn="just"/>
            <a:r>
              <a:rPr lang="en-US" sz="2800" dirty="0"/>
              <a:t>You shall decide whether to recycle or forgo this trash can.</a:t>
            </a:r>
          </a:p>
          <a:p>
            <a:pPr algn="just"/>
            <a:r>
              <a:rPr lang="en-US" sz="2800" b="1" dirty="0"/>
              <a:t>K: recycle</a:t>
            </a:r>
          </a:p>
          <a:p>
            <a:pPr algn="just"/>
            <a:r>
              <a:rPr lang="en-US" sz="2800" b="1" dirty="0"/>
              <a:t>D: forgo</a:t>
            </a:r>
          </a:p>
          <a:p>
            <a:pPr algn="just"/>
            <a:endParaRPr lang="en-US" sz="2800" dirty="0"/>
          </a:p>
          <a:p>
            <a:pPr algn="just"/>
            <a:r>
              <a:rPr lang="en-US" sz="2800" dirty="0"/>
              <a:t>You have a fixed duration to make the decision.</a:t>
            </a:r>
          </a:p>
          <a:p>
            <a:pPr algn="just"/>
            <a:r>
              <a:rPr lang="en-US" sz="2800" dirty="0"/>
              <a:t>You shall make the decision before the blue bar vanishes.</a:t>
            </a:r>
          </a:p>
          <a:p>
            <a:pPr algn="just"/>
            <a:endParaRPr lang="en-US" sz="2800" dirty="0"/>
          </a:p>
        </p:txBody>
      </p:sp>
      <p:grpSp>
        <p:nvGrpSpPr>
          <p:cNvPr id="2" name="Group 1">
            <a:extLst>
              <a:ext uri="{FF2B5EF4-FFF2-40B4-BE49-F238E27FC236}">
                <a16:creationId xmlns:a16="http://schemas.microsoft.com/office/drawing/2014/main" xmlns=""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xmlns=""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xmlns=""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xmlns=""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xmlns=""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xmlns=""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46852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BFD7D309-4DE6-5F49-B0AC-5BB11CF38902}"/>
              </a:ext>
            </a:extLst>
          </p:cNvPr>
          <p:cNvSpPr txBox="1"/>
          <p:nvPr/>
        </p:nvSpPr>
        <p:spPr>
          <a:xfrm>
            <a:off x="903602" y="1251043"/>
            <a:ext cx="10105293" cy="4893647"/>
          </a:xfrm>
          <a:prstGeom prst="rect">
            <a:avLst/>
          </a:prstGeom>
          <a:noFill/>
        </p:spPr>
        <p:txBody>
          <a:bodyPr wrap="square" rtlCol="0">
            <a:spAutoFit/>
          </a:bodyPr>
          <a:lstStyle/>
          <a:p>
            <a:pPr algn="just"/>
            <a:r>
              <a:rPr lang="en-US" sz="2400" dirty="0"/>
              <a:t>You will be matched with another six players to play the “Recycle Man” experiment. This is how it works: </a:t>
            </a:r>
          </a:p>
          <a:p>
            <a:pPr algn="just"/>
            <a:endParaRPr lang="en-US" sz="2400" dirty="0"/>
          </a:p>
          <a:p>
            <a:pPr algn="just"/>
            <a:r>
              <a:rPr lang="en-US" sz="2400" dirty="0"/>
              <a:t>We recruited couples of participants previously. Each of them completed the “Recycle Man” experiment in a </a:t>
            </a:r>
            <a:r>
              <a:rPr lang="en-US" sz="2400" dirty="0">
                <a:solidFill>
                  <a:srgbClr val="FF0000"/>
                </a:solidFill>
              </a:rPr>
              <a:t>single-player mode</a:t>
            </a:r>
            <a:r>
              <a:rPr lang="en-US" sz="2400" dirty="0"/>
              <a:t>. </a:t>
            </a:r>
          </a:p>
          <a:p>
            <a:pPr algn="just"/>
            <a:endParaRPr lang="en-US" sz="2400" dirty="0"/>
          </a:p>
          <a:p>
            <a:pPr algn="just"/>
            <a:r>
              <a:rPr lang="en-US" sz="2400" dirty="0"/>
              <a:t>We randomly choose six of them and match them with you. </a:t>
            </a:r>
          </a:p>
          <a:p>
            <a:pPr algn="just"/>
            <a:endParaRPr lang="en-US" sz="2400" dirty="0"/>
          </a:p>
          <a:p>
            <a:pPr algn="just"/>
            <a:r>
              <a:rPr lang="en-US" sz="2400" dirty="0"/>
              <a:t>When you are playing the experiment, the computer will reveal the performance by these six previous players </a:t>
            </a:r>
            <a:r>
              <a:rPr lang="en-US" sz="2400" dirty="0">
                <a:solidFill>
                  <a:srgbClr val="FF0000"/>
                </a:solidFill>
              </a:rPr>
              <a:t>in real time</a:t>
            </a:r>
            <a:r>
              <a:rPr lang="en-US" sz="2400" dirty="0"/>
              <a:t>. </a:t>
            </a:r>
          </a:p>
          <a:p>
            <a:pPr algn="just"/>
            <a:endParaRPr lang="en-US" sz="2400" dirty="0"/>
          </a:p>
          <a:p>
            <a:pPr algn="just"/>
            <a:r>
              <a:rPr lang="en-US" sz="2400" dirty="0"/>
              <a:t>We aim to give you a “multi-player” game experience. You shall feel you are doing the experiment with six others, starting at the same time. </a:t>
            </a:r>
          </a:p>
        </p:txBody>
      </p:sp>
      <p:sp>
        <p:nvSpPr>
          <p:cNvPr id="2" name="TextBox 1">
            <a:extLst>
              <a:ext uri="{FF2B5EF4-FFF2-40B4-BE49-F238E27FC236}">
                <a16:creationId xmlns:a16="http://schemas.microsoft.com/office/drawing/2014/main" xmlns="" id="{8B53FC35-F18C-5A4F-8B18-BF00907826C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5583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402076"/>
            <a:ext cx="10515600" cy="1325563"/>
          </a:xfrm>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413866" y="2205842"/>
            <a:ext cx="4320934" cy="3108543"/>
          </a:xfrm>
          <a:prstGeom prst="rect">
            <a:avLst/>
          </a:prstGeom>
          <a:noFill/>
        </p:spPr>
        <p:txBody>
          <a:bodyPr wrap="square" rtlCol="0">
            <a:spAutoFit/>
          </a:bodyPr>
          <a:lstStyle/>
          <a:p>
            <a:pPr algn="just"/>
            <a:r>
              <a:rPr lang="en-US" sz="2800" dirty="0"/>
              <a:t>If you decide to recycle (“K”) the trash can, the symbol turns blue. </a:t>
            </a:r>
          </a:p>
          <a:p>
            <a:pPr algn="just"/>
            <a:endParaRPr lang="en-US" sz="2800" dirty="0"/>
          </a:p>
          <a:p>
            <a:pPr algn="just"/>
            <a:r>
              <a:rPr lang="en-US" sz="2800" dirty="0"/>
              <a:t>Noticeably, the recycling doesn’t start  immediately after you make the decision! </a:t>
            </a:r>
          </a:p>
        </p:txBody>
      </p:sp>
      <p:grpSp>
        <p:nvGrpSpPr>
          <p:cNvPr id="6" name="Group 5">
            <a:extLst>
              <a:ext uri="{FF2B5EF4-FFF2-40B4-BE49-F238E27FC236}">
                <a16:creationId xmlns:a16="http://schemas.microsoft.com/office/drawing/2014/main" xmlns="" id="{49085939-83B9-C441-B235-03DB8BE11586}"/>
              </a:ext>
            </a:extLst>
          </p:cNvPr>
          <p:cNvGrpSpPr/>
          <p:nvPr/>
        </p:nvGrpSpPr>
        <p:grpSpPr>
          <a:xfrm>
            <a:off x="512064" y="2221992"/>
            <a:ext cx="5620969" cy="3555810"/>
            <a:chOff x="512064" y="2221992"/>
            <a:chExt cx="5620969" cy="3555810"/>
          </a:xfrm>
        </p:grpSpPr>
        <p:grpSp>
          <p:nvGrpSpPr>
            <p:cNvPr id="32" name="Group 31">
              <a:extLst>
                <a:ext uri="{FF2B5EF4-FFF2-40B4-BE49-F238E27FC236}">
                  <a16:creationId xmlns:a16="http://schemas.microsoft.com/office/drawing/2014/main" xmlns="" id="{1DC740C9-F53A-9F44-BE1C-14F155C44F68}"/>
                </a:ext>
              </a:extLst>
            </p:cNvPr>
            <p:cNvGrpSpPr/>
            <p:nvPr/>
          </p:nvGrpSpPr>
          <p:grpSpPr>
            <a:xfrm>
              <a:off x="512064" y="2221992"/>
              <a:ext cx="5620969" cy="3555810"/>
              <a:chOff x="512064" y="1847499"/>
              <a:chExt cx="5620969" cy="3555810"/>
            </a:xfrm>
          </p:grpSpPr>
          <p:grpSp>
            <p:nvGrpSpPr>
              <p:cNvPr id="33" name="Group 32">
                <a:extLst>
                  <a:ext uri="{FF2B5EF4-FFF2-40B4-BE49-F238E27FC236}">
                    <a16:creationId xmlns:a16="http://schemas.microsoft.com/office/drawing/2014/main" xmlns="" id="{ABB1D0DA-C6D6-924F-8305-FF40397506D0}"/>
                  </a:ext>
                </a:extLst>
              </p:cNvPr>
              <p:cNvGrpSpPr/>
              <p:nvPr/>
            </p:nvGrpSpPr>
            <p:grpSpPr>
              <a:xfrm>
                <a:off x="512064" y="1847499"/>
                <a:ext cx="5620969" cy="3555810"/>
                <a:chOff x="2975887" y="881775"/>
                <a:chExt cx="5620969" cy="3555810"/>
              </a:xfrm>
            </p:grpSpPr>
            <p:sp>
              <p:nvSpPr>
                <p:cNvPr id="37" name="Rectangle 36">
                  <a:extLst>
                    <a:ext uri="{FF2B5EF4-FFF2-40B4-BE49-F238E27FC236}">
                      <a16:creationId xmlns:a16="http://schemas.microsoft.com/office/drawing/2014/main" xmlns="" id="{E0766EAF-139E-0549-9ACF-1C9C78F75A2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8" name="Group 37">
                  <a:extLst>
                    <a:ext uri="{FF2B5EF4-FFF2-40B4-BE49-F238E27FC236}">
                      <a16:creationId xmlns:a16="http://schemas.microsoft.com/office/drawing/2014/main" xmlns="" id="{70F61CF3-6095-6743-9688-97AE869475E1}"/>
                    </a:ext>
                  </a:extLst>
                </p:cNvPr>
                <p:cNvGrpSpPr/>
                <p:nvPr/>
              </p:nvGrpSpPr>
              <p:grpSpPr>
                <a:xfrm>
                  <a:off x="5239019" y="1893387"/>
                  <a:ext cx="1078992" cy="1532586"/>
                  <a:chOff x="3605022" y="3528812"/>
                  <a:chExt cx="1078992" cy="1532586"/>
                </a:xfrm>
              </p:grpSpPr>
              <p:grpSp>
                <p:nvGrpSpPr>
                  <p:cNvPr id="39" name="Group 38">
                    <a:extLst>
                      <a:ext uri="{FF2B5EF4-FFF2-40B4-BE49-F238E27FC236}">
                        <a16:creationId xmlns:a16="http://schemas.microsoft.com/office/drawing/2014/main" xmlns="" id="{FC7A3559-C477-EA46-8397-C57F777BD18D}"/>
                      </a:ext>
                    </a:extLst>
                  </p:cNvPr>
                  <p:cNvGrpSpPr/>
                  <p:nvPr/>
                </p:nvGrpSpPr>
                <p:grpSpPr>
                  <a:xfrm>
                    <a:off x="3605022" y="3528812"/>
                    <a:ext cx="1078992" cy="1532586"/>
                    <a:chOff x="4778062" y="3477296"/>
                    <a:chExt cx="1078992" cy="1532586"/>
                  </a:xfrm>
                </p:grpSpPr>
                <p:sp>
                  <p:nvSpPr>
                    <p:cNvPr id="41" name="Rectangle 40">
                      <a:extLst>
                        <a:ext uri="{FF2B5EF4-FFF2-40B4-BE49-F238E27FC236}">
                          <a16:creationId xmlns:a16="http://schemas.microsoft.com/office/drawing/2014/main" xmlns="" id="{D6F58FAF-AAB4-524F-9A35-24E168D74782}"/>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xmlns="" id="{DCB64CBA-1A1A-1F46-B831-AD2E3AA53BED}"/>
                        </a:ext>
                      </a:extLst>
                    </p:cNvPr>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9">
                    <a:extLst>
                      <a:ext uri="{FF2B5EF4-FFF2-40B4-BE49-F238E27FC236}">
                        <a16:creationId xmlns:a16="http://schemas.microsoft.com/office/drawing/2014/main" xmlns="" id="{4EE8B434-1908-6F40-8745-A74186A664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34" name="Group 33">
                <a:extLst>
                  <a:ext uri="{FF2B5EF4-FFF2-40B4-BE49-F238E27FC236}">
                    <a16:creationId xmlns:a16="http://schemas.microsoft.com/office/drawing/2014/main" xmlns="" id="{618D9CE1-C4A1-8A48-B22A-1744DFFD47DB}"/>
                  </a:ext>
                </a:extLst>
              </p:cNvPr>
              <p:cNvGrpSpPr/>
              <p:nvPr/>
            </p:nvGrpSpPr>
            <p:grpSpPr>
              <a:xfrm>
                <a:off x="1648292" y="4597779"/>
                <a:ext cx="3348507" cy="311177"/>
                <a:chOff x="1648294" y="4545528"/>
                <a:chExt cx="3348507" cy="311177"/>
              </a:xfrm>
            </p:grpSpPr>
            <p:sp>
              <p:nvSpPr>
                <p:cNvPr id="35" name="Rectangle 34">
                  <a:extLst>
                    <a:ext uri="{FF2B5EF4-FFF2-40B4-BE49-F238E27FC236}">
                      <a16:creationId xmlns:a16="http://schemas.microsoft.com/office/drawing/2014/main" xmlns="" id="{ABA1217C-F9F7-BD44-865A-B1C103045F4B}"/>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xmlns="" id="{70B6BED9-1355-DC4E-A1BC-63E833E33DC5}"/>
                    </a:ext>
                  </a:extLst>
                </p:cNvPr>
                <p:cNvSpPr/>
                <p:nvPr/>
              </p:nvSpPr>
              <p:spPr>
                <a:xfrm flipV="1">
                  <a:off x="1648294" y="4571932"/>
                  <a:ext cx="4572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3" name="Picture 42">
              <a:extLst>
                <a:ext uri="{FF2B5EF4-FFF2-40B4-BE49-F238E27FC236}">
                  <a16:creationId xmlns:a16="http://schemas.microsoft.com/office/drawing/2014/main" xmlns="" id="{2C4C59C3-7727-A740-AAD5-6819D535E95A}"/>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cxnSp>
        <p:nvCxnSpPr>
          <p:cNvPr id="18" name="Straight Connector 17">
            <a:extLst>
              <a:ext uri="{FF2B5EF4-FFF2-40B4-BE49-F238E27FC236}">
                <a16:creationId xmlns:a16="http://schemas.microsoft.com/office/drawing/2014/main" xmlns="" id="{072E6C88-846D-B743-BC8B-02C5C4C3197E}"/>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xmlns="" id="{C3E8AC4E-BD89-224C-A64A-23475F247B39}"/>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1602960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079132" y="1657647"/>
            <a:ext cx="4661346" cy="3970318"/>
          </a:xfrm>
          <a:prstGeom prst="rect">
            <a:avLst/>
          </a:prstGeom>
          <a:noFill/>
        </p:spPr>
        <p:txBody>
          <a:bodyPr wrap="square" rtlCol="0">
            <a:spAutoFit/>
          </a:bodyPr>
          <a:lstStyle/>
          <a:p>
            <a:pPr algn="just"/>
            <a:r>
              <a:rPr lang="en-US" sz="2800" dirty="0"/>
              <a:t>The recycling starts after the blue bar disappears entirely. </a:t>
            </a:r>
          </a:p>
          <a:p>
            <a:pPr algn="just"/>
            <a:endParaRPr lang="en-US" sz="2800" dirty="0"/>
          </a:p>
          <a:p>
            <a:pPr algn="just"/>
            <a:r>
              <a:rPr lang="en-US" sz="2800" dirty="0"/>
              <a:t>As the recycling starts, the trash in the trashcan declines.</a:t>
            </a:r>
          </a:p>
          <a:p>
            <a:pPr algn="just"/>
            <a:endParaRPr lang="en-US" sz="2800" dirty="0"/>
          </a:p>
          <a:p>
            <a:pPr algn="just"/>
            <a:r>
              <a:rPr lang="en-US" sz="2800" dirty="0"/>
              <a:t> Once there is no trash in the trashcan, the recycling is completed.</a:t>
            </a:r>
          </a:p>
        </p:txBody>
      </p:sp>
      <p:grpSp>
        <p:nvGrpSpPr>
          <p:cNvPr id="28" name="Group 27">
            <a:extLst>
              <a:ext uri="{FF2B5EF4-FFF2-40B4-BE49-F238E27FC236}">
                <a16:creationId xmlns:a16="http://schemas.microsoft.com/office/drawing/2014/main" xmlns="" id="{5560067D-B746-3744-94CC-82FF46DA7DA6}"/>
              </a:ext>
            </a:extLst>
          </p:cNvPr>
          <p:cNvGrpSpPr/>
          <p:nvPr/>
        </p:nvGrpSpPr>
        <p:grpSpPr>
          <a:xfrm>
            <a:off x="512064" y="2221992"/>
            <a:ext cx="5620969" cy="3555810"/>
            <a:chOff x="512064" y="2221992"/>
            <a:chExt cx="5620969" cy="3555810"/>
          </a:xfrm>
        </p:grpSpPr>
        <p:grpSp>
          <p:nvGrpSpPr>
            <p:cNvPr id="31" name="Group 30">
              <a:extLst>
                <a:ext uri="{FF2B5EF4-FFF2-40B4-BE49-F238E27FC236}">
                  <a16:creationId xmlns:a16="http://schemas.microsoft.com/office/drawing/2014/main" xmlns="" id="{EFAC32EF-ABA8-0C45-82C6-C2AEDF398095}"/>
                </a:ext>
              </a:extLst>
            </p:cNvPr>
            <p:cNvGrpSpPr/>
            <p:nvPr/>
          </p:nvGrpSpPr>
          <p:grpSpPr>
            <a:xfrm>
              <a:off x="512064" y="2221992"/>
              <a:ext cx="5620969" cy="3555810"/>
              <a:chOff x="2975887" y="881775"/>
              <a:chExt cx="5620969" cy="3555810"/>
            </a:xfrm>
          </p:grpSpPr>
          <p:sp>
            <p:nvSpPr>
              <p:cNvPr id="35" name="Rectangle 34">
                <a:extLst>
                  <a:ext uri="{FF2B5EF4-FFF2-40B4-BE49-F238E27FC236}">
                    <a16:creationId xmlns:a16="http://schemas.microsoft.com/office/drawing/2014/main" xmlns="" id="{3D79B715-9144-0E4D-A5D5-9B24A4BFB91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6" name="Group 35">
                <a:extLst>
                  <a:ext uri="{FF2B5EF4-FFF2-40B4-BE49-F238E27FC236}">
                    <a16:creationId xmlns:a16="http://schemas.microsoft.com/office/drawing/2014/main" xmlns="" id="{5379045C-D088-3D49-A28F-CC5954786C28}"/>
                  </a:ext>
                </a:extLst>
              </p:cNvPr>
              <p:cNvGrpSpPr/>
              <p:nvPr/>
            </p:nvGrpSpPr>
            <p:grpSpPr>
              <a:xfrm>
                <a:off x="5239019" y="1893387"/>
                <a:ext cx="1078992" cy="1532586"/>
                <a:chOff x="3605022" y="3528812"/>
                <a:chExt cx="1078992" cy="1532586"/>
              </a:xfrm>
            </p:grpSpPr>
            <p:grpSp>
              <p:nvGrpSpPr>
                <p:cNvPr id="37" name="Group 36">
                  <a:extLst>
                    <a:ext uri="{FF2B5EF4-FFF2-40B4-BE49-F238E27FC236}">
                      <a16:creationId xmlns:a16="http://schemas.microsoft.com/office/drawing/2014/main" xmlns="" id="{2072DF1A-0826-4045-9BED-7DD3971553B2}"/>
                    </a:ext>
                  </a:extLst>
                </p:cNvPr>
                <p:cNvGrpSpPr/>
                <p:nvPr/>
              </p:nvGrpSpPr>
              <p:grpSpPr>
                <a:xfrm>
                  <a:off x="3605022" y="3528812"/>
                  <a:ext cx="1078992" cy="1532586"/>
                  <a:chOff x="4778062" y="3477296"/>
                  <a:chExt cx="1078992" cy="1532586"/>
                </a:xfrm>
              </p:grpSpPr>
              <p:sp>
                <p:nvSpPr>
                  <p:cNvPr id="39" name="Rectangle 38">
                    <a:extLst>
                      <a:ext uri="{FF2B5EF4-FFF2-40B4-BE49-F238E27FC236}">
                        <a16:creationId xmlns:a16="http://schemas.microsoft.com/office/drawing/2014/main" xmlns="" id="{3C66AE2E-B7E7-9547-95DE-FC5B1F3A693D}"/>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88ECF0DB-CF77-7D45-85B1-C53EE9D3F683}"/>
                      </a:ext>
                    </a:extLst>
                  </p:cNvPr>
                  <p:cNvSpPr/>
                  <p:nvPr/>
                </p:nvSpPr>
                <p:spPr>
                  <a:xfrm>
                    <a:off x="4778062" y="4865175"/>
                    <a:ext cx="1078992" cy="144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a:extLst>
                    <a:ext uri="{FF2B5EF4-FFF2-40B4-BE49-F238E27FC236}">
                      <a16:creationId xmlns:a16="http://schemas.microsoft.com/office/drawing/2014/main" xmlns="" id="{7064A0CC-80FE-8145-AD65-EE35FC4DEB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pic>
          <p:nvPicPr>
            <p:cNvPr id="30" name="Picture 29">
              <a:extLst>
                <a:ext uri="{FF2B5EF4-FFF2-40B4-BE49-F238E27FC236}">
                  <a16:creationId xmlns:a16="http://schemas.microsoft.com/office/drawing/2014/main" xmlns="" id="{96F047E3-6C8D-3B44-950D-6F5459DD82C4}"/>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spTree>
    <p:extLst>
      <p:ext uri="{BB962C8B-B14F-4D97-AF65-F5344CB8AC3E}">
        <p14:creationId xmlns:p14="http://schemas.microsoft.com/office/powerpoint/2010/main" val="1555607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6" name="TextBox 5"/>
          <p:cNvSpPr txBox="1"/>
          <p:nvPr/>
        </p:nvSpPr>
        <p:spPr>
          <a:xfrm>
            <a:off x="6804849" y="2239578"/>
            <a:ext cx="4789495" cy="2677656"/>
          </a:xfrm>
          <a:prstGeom prst="rect">
            <a:avLst/>
          </a:prstGeom>
          <a:noFill/>
        </p:spPr>
        <p:txBody>
          <a:bodyPr wrap="square" rtlCol="0">
            <a:spAutoFit/>
          </a:bodyPr>
          <a:lstStyle/>
          <a:p>
            <a:pPr algn="just"/>
            <a:r>
              <a:rPr lang="en-US" sz="2800" dirty="0"/>
              <a:t>Once the recycling is completed, the blue bar appears again, indicating that you start searching for the next trash can. </a:t>
            </a:r>
          </a:p>
          <a:p>
            <a:pPr algn="just"/>
            <a:endParaRPr lang="en-US" sz="2800" dirty="0"/>
          </a:p>
        </p:txBody>
      </p:sp>
      <p:grpSp>
        <p:nvGrpSpPr>
          <p:cNvPr id="7" name="Group 6">
            <a:extLst>
              <a:ext uri="{FF2B5EF4-FFF2-40B4-BE49-F238E27FC236}">
                <a16:creationId xmlns:a16="http://schemas.microsoft.com/office/drawing/2014/main" xmlns="" id="{A68B2867-71D7-3643-BFD9-691C78B28DAB}"/>
              </a:ext>
            </a:extLst>
          </p:cNvPr>
          <p:cNvGrpSpPr/>
          <p:nvPr/>
        </p:nvGrpSpPr>
        <p:grpSpPr>
          <a:xfrm>
            <a:off x="512064" y="2221992"/>
            <a:ext cx="5620969" cy="3557016"/>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sp>
          <p:nvSpPr>
            <p:cNvPr id="14" name="Rectangle 13">
              <a:extLst>
                <a:ext uri="{FF2B5EF4-FFF2-40B4-BE49-F238E27FC236}">
                  <a16:creationId xmlns:a16="http://schemas.microsoft.com/office/drawing/2014/main" xmlns="" id="{7A8A0CF4-067E-0949-A2AA-C7342A43F73C}"/>
                </a:ext>
              </a:extLst>
            </p:cNvPr>
            <p:cNvSpPr/>
            <p:nvPr/>
          </p:nvSpPr>
          <p:spPr>
            <a:xfrm>
              <a:off x="1729695" y="4944533"/>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583BB15-0046-5C44-BB29-FC24C523509B}"/>
                </a:ext>
              </a:extLst>
            </p:cNvPr>
            <p:cNvSpPr/>
            <p:nvPr/>
          </p:nvSpPr>
          <p:spPr>
            <a:xfrm flipV="1">
              <a:off x="1706508" y="4970939"/>
              <a:ext cx="3346704"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 name="Straight Connector 7">
            <a:extLst>
              <a:ext uri="{FF2B5EF4-FFF2-40B4-BE49-F238E27FC236}">
                <a16:creationId xmlns:a16="http://schemas.microsoft.com/office/drawing/2014/main" xmlns="" id="{63B6DCC2-AF72-8241-BA47-8228FAC5881A}"/>
              </a:ext>
            </a:extLst>
          </p:cNvPr>
          <p:cNvCxnSpPr>
            <a:cxnSpLocks/>
          </p:cNvCxnSpPr>
          <p:nvPr/>
        </p:nvCxnSpPr>
        <p:spPr>
          <a:xfrm>
            <a:off x="2544511" y="4788946"/>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xmlns="" id="{23FC1010-F3D7-3D46-8D53-550BC3B36E20}"/>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69751"/>
            <a:ext cx="332998" cy="319195"/>
          </a:xfrm>
          <a:prstGeom prst="rect">
            <a:avLst/>
          </a:prstGeom>
          <a:noFill/>
        </p:spPr>
      </p:pic>
    </p:spTree>
    <p:extLst>
      <p:ext uri="{BB962C8B-B14F-4D97-AF65-F5344CB8AC3E}">
        <p14:creationId xmlns:p14="http://schemas.microsoft.com/office/powerpoint/2010/main" val="1732939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3539430"/>
          </a:xfrm>
          <a:prstGeom prst="rect">
            <a:avLst/>
          </a:prstGeom>
          <a:noFill/>
        </p:spPr>
        <p:txBody>
          <a:bodyPr wrap="square" rtlCol="0">
            <a:spAutoFit/>
          </a:bodyPr>
          <a:lstStyle/>
          <a:p>
            <a:pPr algn="just"/>
            <a:r>
              <a:rPr lang="en-US" sz="2800" dirty="0"/>
              <a:t>While searching for the next trashcan, the payoff for recycling the previous trashcan will appear. </a:t>
            </a:r>
          </a:p>
          <a:p>
            <a:pPr algn="just"/>
            <a:endParaRPr lang="en-US" sz="2800" dirty="0"/>
          </a:p>
          <a:p>
            <a:pPr algn="just"/>
            <a:r>
              <a:rPr lang="en-US" sz="2800" dirty="0"/>
              <a:t>You might either recycle a soda can (1 point) or a soda bottle (3 points).</a:t>
            </a:r>
          </a:p>
        </p:txBody>
      </p:sp>
      <p:grpSp>
        <p:nvGrpSpPr>
          <p:cNvPr id="7" name="Group 6">
            <a:extLst>
              <a:ext uri="{FF2B5EF4-FFF2-40B4-BE49-F238E27FC236}">
                <a16:creationId xmlns:a16="http://schemas.microsoft.com/office/drawing/2014/main" xmlns="" id="{A68B2867-71D7-3643-BFD9-691C78B28DAB}"/>
              </a:ext>
            </a:extLst>
          </p:cNvPr>
          <p:cNvGrpSpPr/>
          <p:nvPr/>
        </p:nvGrpSpPr>
        <p:grpSpPr>
          <a:xfrm>
            <a:off x="586205" y="541510"/>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xmlns=""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xmlns="" id="{21452EC3-225C-F44D-AAB4-1E1E18C68732}"/>
              </a:ext>
            </a:extLst>
          </p:cNvPr>
          <p:cNvGrpSpPr/>
          <p:nvPr/>
        </p:nvGrpSpPr>
        <p:grpSpPr>
          <a:xfrm>
            <a:off x="586205" y="3672535"/>
            <a:ext cx="4152948" cy="2628035"/>
            <a:chOff x="512064" y="2221992"/>
            <a:chExt cx="5620969" cy="3557016"/>
          </a:xfrm>
        </p:grpSpPr>
        <p:sp>
          <p:nvSpPr>
            <p:cNvPr id="19" name="Rectangle 18">
              <a:extLst>
                <a:ext uri="{FF2B5EF4-FFF2-40B4-BE49-F238E27FC236}">
                  <a16:creationId xmlns:a16="http://schemas.microsoft.com/office/drawing/2014/main" xmlns="" id="{5C69B1DA-96CD-D546-92E2-CF4C37A4CF4C}"/>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xmlns="" id="{098FFFC6-37DE-D545-AEED-1570E2C2C25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F2C9D2E-2CA3-C948-AA11-0E277960788F}"/>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xmlns="" id="{39938297-F981-6D47-A759-61E9FEA6C5F1}"/>
              </a:ext>
            </a:extLst>
          </p:cNvPr>
          <p:cNvPicPr>
            <a:picLocks noChangeAspect="1"/>
          </p:cNvPicPr>
          <p:nvPr/>
        </p:nvPicPr>
        <p:blipFill>
          <a:blip r:embed="rId3"/>
          <a:stretch>
            <a:fillRect/>
          </a:stretch>
        </p:blipFill>
        <p:spPr>
          <a:xfrm>
            <a:off x="2117222" y="4529353"/>
            <a:ext cx="1055930" cy="898034"/>
          </a:xfrm>
          <a:prstGeom prst="rect">
            <a:avLst/>
          </a:prstGeom>
        </p:spPr>
      </p:pic>
      <p:pic>
        <p:nvPicPr>
          <p:cNvPr id="9" name="Picture 8">
            <a:extLst>
              <a:ext uri="{FF2B5EF4-FFF2-40B4-BE49-F238E27FC236}">
                <a16:creationId xmlns:a16="http://schemas.microsoft.com/office/drawing/2014/main" xmlns="" id="{3C310922-2BCE-6944-A025-8086A0802B68}"/>
              </a:ext>
            </a:extLst>
          </p:cNvPr>
          <p:cNvPicPr>
            <a:picLocks noChangeAspect="1"/>
          </p:cNvPicPr>
          <p:nvPr/>
        </p:nvPicPr>
        <p:blipFill>
          <a:blip r:embed="rId4"/>
          <a:stretch>
            <a:fillRect/>
          </a:stretch>
        </p:blipFill>
        <p:spPr>
          <a:xfrm>
            <a:off x="2047839" y="1418685"/>
            <a:ext cx="1095850" cy="1101871"/>
          </a:xfrm>
          <a:prstGeom prst="rect">
            <a:avLst/>
          </a:prstGeom>
        </p:spPr>
      </p:pic>
      <p:sp>
        <p:nvSpPr>
          <p:cNvPr id="12" name="TextBox 11">
            <a:extLst>
              <a:ext uri="{FF2B5EF4-FFF2-40B4-BE49-F238E27FC236}">
                <a16:creationId xmlns:a16="http://schemas.microsoft.com/office/drawing/2014/main" xmlns="" id="{A4C71ABC-256E-824D-97DA-684C0A3FF9CB}"/>
              </a:ext>
            </a:extLst>
          </p:cNvPr>
          <p:cNvSpPr txBox="1"/>
          <p:nvPr/>
        </p:nvSpPr>
        <p:spPr>
          <a:xfrm>
            <a:off x="2059431" y="4052619"/>
            <a:ext cx="1244581" cy="646331"/>
          </a:xfrm>
          <a:prstGeom prst="rect">
            <a:avLst/>
          </a:prstGeom>
          <a:noFill/>
        </p:spPr>
        <p:txBody>
          <a:bodyPr wrap="square" rtlCol="0">
            <a:spAutoFit/>
          </a:bodyPr>
          <a:lstStyle/>
          <a:p>
            <a:pPr algn="ctr"/>
            <a:r>
              <a:rPr lang="en-US" sz="3600" b="1" dirty="0"/>
              <a:t>3</a:t>
            </a:r>
          </a:p>
        </p:txBody>
      </p:sp>
      <p:sp>
        <p:nvSpPr>
          <p:cNvPr id="25" name="TextBox 24">
            <a:extLst>
              <a:ext uri="{FF2B5EF4-FFF2-40B4-BE49-F238E27FC236}">
                <a16:creationId xmlns:a16="http://schemas.microsoft.com/office/drawing/2014/main" xmlns="" id="{C55775A8-5ABE-6548-9548-E1F77C874342}"/>
              </a:ext>
            </a:extLst>
          </p:cNvPr>
          <p:cNvSpPr txBox="1"/>
          <p:nvPr/>
        </p:nvSpPr>
        <p:spPr>
          <a:xfrm>
            <a:off x="2125873" y="1086373"/>
            <a:ext cx="1244581" cy="646331"/>
          </a:xfrm>
          <a:prstGeom prst="rect">
            <a:avLst/>
          </a:prstGeom>
          <a:noFill/>
        </p:spPr>
        <p:txBody>
          <a:bodyPr wrap="square" rtlCol="0">
            <a:spAutoFit/>
          </a:bodyPr>
          <a:lstStyle/>
          <a:p>
            <a:pPr algn="ctr"/>
            <a:r>
              <a:rPr lang="en-US" sz="3600" b="1" dirty="0"/>
              <a:t>1</a:t>
            </a:r>
          </a:p>
        </p:txBody>
      </p:sp>
      <p:cxnSp>
        <p:nvCxnSpPr>
          <p:cNvPr id="26" name="Straight Connector 25">
            <a:extLst>
              <a:ext uri="{FF2B5EF4-FFF2-40B4-BE49-F238E27FC236}">
                <a16:creationId xmlns:a16="http://schemas.microsoft.com/office/drawing/2014/main" xmlns="" id="{E894BE6E-55D8-C142-94D3-68D25A40749E}"/>
              </a:ext>
            </a:extLst>
          </p:cNvPr>
          <p:cNvCxnSpPr>
            <a:cxnSpLocks/>
          </p:cNvCxnSpPr>
          <p:nvPr/>
        </p:nvCxnSpPr>
        <p:spPr>
          <a:xfrm>
            <a:off x="2076696" y="5439255"/>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xmlns="" id="{781E2FD1-428E-7D44-89C5-9093DEB40378}"/>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89709" y="5238183"/>
            <a:ext cx="166499" cy="159598"/>
          </a:xfrm>
          <a:prstGeom prst="rect">
            <a:avLst/>
          </a:prstGeom>
          <a:noFill/>
        </p:spPr>
      </p:pic>
      <p:cxnSp>
        <p:nvCxnSpPr>
          <p:cNvPr id="28" name="Straight Connector 27">
            <a:extLst>
              <a:ext uri="{FF2B5EF4-FFF2-40B4-BE49-F238E27FC236}">
                <a16:creationId xmlns:a16="http://schemas.microsoft.com/office/drawing/2014/main" xmlns=""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xmlns="" id="{449D74E8-170A-334B-839B-CB6AFEACA9A4}"/>
              </a:ext>
            </a:extLst>
          </p:cNvPr>
          <p:cNvPicPr>
            <a:picLocks noChangeAspect="1"/>
          </p:cNvPicPr>
          <p:nvPr/>
        </p:nvPicPr>
        <p:blipFill>
          <a:blip r:embed="rId5">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spTree>
    <p:extLst>
      <p:ext uri="{BB962C8B-B14F-4D97-AF65-F5344CB8AC3E}">
        <p14:creationId xmlns:p14="http://schemas.microsoft.com/office/powerpoint/2010/main" val="1299601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en-GB" sz="4800" b="1" dirty="0"/>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grpSp>
        <p:nvGrpSpPr>
          <p:cNvPr id="3" name="Group 2">
            <a:extLst>
              <a:ext uri="{FF2B5EF4-FFF2-40B4-BE49-F238E27FC236}">
                <a16:creationId xmlns:a16="http://schemas.microsoft.com/office/drawing/2014/main" xmlns="" id="{C344F5E1-1428-FD49-870E-114B28C2735C}"/>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2" name="Group 11"/>
              <p:cNvGrpSpPr/>
              <p:nvPr/>
            </p:nvGrpSpPr>
            <p:grpSpPr>
              <a:xfrm>
                <a:off x="5239019" y="1893387"/>
                <a:ext cx="1094704" cy="1532586"/>
                <a:chOff x="4778062" y="3477296"/>
                <a:chExt cx="1094704" cy="1532586"/>
              </a:xfrm>
            </p:grpSpPr>
            <p:sp>
              <p:nvSpPr>
                <p:cNvPr id="14" name="Rectangle 13"/>
                <p:cNvSpPr/>
                <p:nvPr/>
              </p:nvSpPr>
              <p:spPr>
                <a:xfrm>
                  <a:off x="4778062" y="3477296"/>
                  <a:ext cx="1081826"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4778062" y="4627035"/>
                  <a:ext cx="1094704" cy="382847"/>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3"/>
            <p:cNvPicPr>
              <a:picLocks noChangeAspect="1"/>
            </p:cNvPicPr>
            <p:nvPr/>
          </p:nvPicPr>
          <p:blipFill rotWithShape="1">
            <a:blip r:embed="rId3"/>
            <a:srcRect l="33930" t="32721" r="50977" b="49036"/>
            <a:stretch/>
          </p:blipFill>
          <p:spPr>
            <a:xfrm>
              <a:off x="3609146" y="3213461"/>
              <a:ext cx="584357" cy="631065"/>
            </a:xfrm>
            <a:prstGeom prst="rect">
              <a:avLst/>
            </a:prstGeom>
          </p:spPr>
        </p:pic>
        <p:grpSp>
          <p:nvGrpSpPr>
            <p:cNvPr id="11" name="Group 10"/>
            <p:cNvGrpSpPr/>
            <p:nvPr/>
          </p:nvGrpSpPr>
          <p:grpSpPr>
            <a:xfrm>
              <a:off x="2395470" y="4626771"/>
              <a:ext cx="3348507" cy="296215"/>
              <a:chOff x="3915177" y="5003441"/>
              <a:chExt cx="3348507" cy="296215"/>
            </a:xfrm>
          </p:grpSpPr>
          <p:sp>
            <p:nvSpPr>
              <p:cNvPr id="13" name="Rectangle 12"/>
              <p:cNvSpPr/>
              <p:nvPr/>
            </p:nvSpPr>
            <p:spPr>
              <a:xfrm>
                <a:off x="3915177" y="500344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flipV="1">
                <a:off x="3947373" y="5037569"/>
                <a:ext cx="731520" cy="245950"/>
              </a:xfrm>
              <a:prstGeom prst="rect">
                <a:avLst/>
              </a:prstGeom>
              <a:solidFill>
                <a:srgbClr val="4B9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 name="Rectangle 6"/>
          <p:cNvSpPr/>
          <p:nvPr/>
        </p:nvSpPr>
        <p:spPr>
          <a:xfrm>
            <a:off x="7392472" y="1873448"/>
            <a:ext cx="4416907" cy="3108543"/>
          </a:xfrm>
          <a:prstGeom prst="rect">
            <a:avLst/>
          </a:prstGeom>
        </p:spPr>
        <p:txBody>
          <a:bodyPr wrap="square">
            <a:spAutoFit/>
          </a:bodyPr>
          <a:lstStyle/>
          <a:p>
            <a:r>
              <a:rPr lang="en-US" sz="2800" dirty="0"/>
              <a:t>If you  forgo (“D”) a trash can, the symbol turns red. </a:t>
            </a:r>
          </a:p>
          <a:p>
            <a:endParaRPr lang="en-US" sz="2800" dirty="0"/>
          </a:p>
          <a:p>
            <a:r>
              <a:rPr lang="en-US" sz="2800" dirty="0"/>
              <a:t>You don’t not spend any time recycling on the forgone trial yet you still need to wait until the blue bar disappears.</a:t>
            </a:r>
          </a:p>
        </p:txBody>
      </p:sp>
      <p:cxnSp>
        <p:nvCxnSpPr>
          <p:cNvPr id="18" name="Straight Arrow Connector 17"/>
          <p:cNvCxnSpPr/>
          <p:nvPr/>
        </p:nvCxnSpPr>
        <p:spPr>
          <a:xfrm flipH="1">
            <a:off x="4193504" y="2704563"/>
            <a:ext cx="2941392" cy="7984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697C1A87-98CF-CA4D-B441-8F7EE5D0F6F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289CFEB4-3819-9341-8F14-99ADE99DE6D5}"/>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179216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sp>
        <p:nvSpPr>
          <p:cNvPr id="3" name="Rectangle 2"/>
          <p:cNvSpPr/>
          <p:nvPr/>
        </p:nvSpPr>
        <p:spPr>
          <a:xfrm>
            <a:off x="6712085" y="1873448"/>
            <a:ext cx="4641715" cy="2677656"/>
          </a:xfrm>
          <a:prstGeom prst="rect">
            <a:avLst/>
          </a:prstGeom>
        </p:spPr>
        <p:txBody>
          <a:bodyPr wrap="square">
            <a:spAutoFit/>
          </a:bodyPr>
          <a:lstStyle/>
          <a:p>
            <a:r>
              <a:rPr lang="en-US" sz="2800" dirty="0"/>
              <a:t>As soon as the blue bar disappears, you start searching the next trash can.</a:t>
            </a:r>
          </a:p>
          <a:p>
            <a:endParaRPr lang="en-US" sz="2800" dirty="0"/>
          </a:p>
          <a:p>
            <a:r>
              <a:rPr lang="en-US" sz="2800" dirty="0"/>
              <a:t>You don’t earn any reward in the forgone trial. </a:t>
            </a:r>
          </a:p>
        </p:txBody>
      </p:sp>
      <p:grpSp>
        <p:nvGrpSpPr>
          <p:cNvPr id="15" name="Group 14">
            <a:extLst>
              <a:ext uri="{FF2B5EF4-FFF2-40B4-BE49-F238E27FC236}">
                <a16:creationId xmlns:a16="http://schemas.microsoft.com/office/drawing/2014/main" xmlns="" id="{1A3B53ED-61BE-9C49-8A45-4A8C448DEB26}"/>
              </a:ext>
            </a:extLst>
          </p:cNvPr>
          <p:cNvGrpSpPr/>
          <p:nvPr/>
        </p:nvGrpSpPr>
        <p:grpSpPr>
          <a:xfrm>
            <a:off x="512064" y="2221992"/>
            <a:ext cx="5620969" cy="3557016"/>
            <a:chOff x="512064" y="2221992"/>
            <a:chExt cx="5620969" cy="3557016"/>
          </a:xfrm>
        </p:grpSpPr>
        <p:sp>
          <p:nvSpPr>
            <p:cNvPr id="17" name="Rectangle 16">
              <a:extLst>
                <a:ext uri="{FF2B5EF4-FFF2-40B4-BE49-F238E27FC236}">
                  <a16:creationId xmlns:a16="http://schemas.microsoft.com/office/drawing/2014/main" xmlns="" id="{24FC7DA2-4F30-7C4C-8158-507B442E1016}"/>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19">
              <a:extLst>
                <a:ext uri="{FF2B5EF4-FFF2-40B4-BE49-F238E27FC236}">
                  <a16:creationId xmlns:a16="http://schemas.microsoft.com/office/drawing/2014/main" xmlns="" id="{9CD7E27B-011E-A040-B844-F737257D8D1E}"/>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xmlns="" id="{857DCCFA-9949-C246-BB9C-60F45091E100}"/>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xmlns="" id="{A832D687-9E21-344F-A8D5-F37B804856B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xmlns="" id="{EE45724E-FA24-FB4B-B751-BA140E8A38A3}"/>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4" name="TextBox 3">
            <a:extLst>
              <a:ext uri="{FF2B5EF4-FFF2-40B4-BE49-F238E27FC236}">
                <a16:creationId xmlns:a16="http://schemas.microsoft.com/office/drawing/2014/main" xmlns="" id="{DA61081F-F749-3543-817F-871E3E71B9F8}"/>
              </a:ext>
            </a:extLst>
          </p:cNvPr>
          <p:cNvSpPr txBox="1"/>
          <p:nvPr/>
        </p:nvSpPr>
        <p:spPr>
          <a:xfrm>
            <a:off x="3160644" y="3097699"/>
            <a:ext cx="854765" cy="830997"/>
          </a:xfrm>
          <a:prstGeom prst="rect">
            <a:avLst/>
          </a:prstGeom>
          <a:noFill/>
        </p:spPr>
        <p:txBody>
          <a:bodyPr wrap="square" rtlCol="0">
            <a:spAutoFit/>
          </a:bodyPr>
          <a:lstStyle/>
          <a:p>
            <a:r>
              <a:rPr lang="en-US" sz="4800" b="1" dirty="0"/>
              <a:t>0</a:t>
            </a:r>
          </a:p>
        </p:txBody>
      </p:sp>
    </p:spTree>
    <p:extLst>
      <p:ext uri="{BB962C8B-B14F-4D97-AF65-F5344CB8AC3E}">
        <p14:creationId xmlns:p14="http://schemas.microsoft.com/office/powerpoint/2010/main" val="1158463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p>
        </p:txBody>
      </p:sp>
      <p:sp>
        <p:nvSpPr>
          <p:cNvPr id="3" name="TextBox 2"/>
          <p:cNvSpPr txBox="1"/>
          <p:nvPr/>
        </p:nvSpPr>
        <p:spPr>
          <a:xfrm>
            <a:off x="6602107" y="2541106"/>
            <a:ext cx="5043523" cy="1384995"/>
          </a:xfrm>
          <a:prstGeom prst="rect">
            <a:avLst/>
          </a:prstGeom>
          <a:noFill/>
        </p:spPr>
        <p:txBody>
          <a:bodyPr wrap="square" rtlCol="0">
            <a:spAutoFit/>
          </a:bodyPr>
          <a:lstStyle/>
          <a:p>
            <a:pPr algn="just"/>
            <a:r>
              <a:rPr lang="en-US" sz="2800" dirty="0"/>
              <a:t>If you don’t make the decision before the blue bar disappears entirely, you miss a trial.</a:t>
            </a:r>
          </a:p>
        </p:txBody>
      </p:sp>
      <p:grpSp>
        <p:nvGrpSpPr>
          <p:cNvPr id="6" name="Group 5">
            <a:extLst>
              <a:ext uri="{FF2B5EF4-FFF2-40B4-BE49-F238E27FC236}">
                <a16:creationId xmlns:a16="http://schemas.microsoft.com/office/drawing/2014/main" xmlns="" id="{13A3785B-9FA9-384C-A3A8-1ACE88C8136D}"/>
              </a:ext>
            </a:extLst>
          </p:cNvPr>
          <p:cNvGrpSpPr/>
          <p:nvPr/>
        </p:nvGrpSpPr>
        <p:grpSpPr>
          <a:xfrm>
            <a:off x="512064" y="2221992"/>
            <a:ext cx="5620969" cy="3555810"/>
            <a:chOff x="512064" y="2221992"/>
            <a:chExt cx="5620969" cy="3555810"/>
          </a:xfrm>
        </p:grpSpPr>
        <p:grpSp>
          <p:nvGrpSpPr>
            <p:cNvPr id="4" name="Group 3">
              <a:extLst>
                <a:ext uri="{FF2B5EF4-FFF2-40B4-BE49-F238E27FC236}">
                  <a16:creationId xmlns:a16="http://schemas.microsoft.com/office/drawing/2014/main" xmlns="" id="{7650BA6B-0200-F247-936C-D92D157A90DB}"/>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p:cNvGrpSpPr/>
                <p:nvPr/>
              </p:nvGrpSpPr>
              <p:grpSpPr>
                <a:xfrm>
                  <a:off x="5239019" y="1893387"/>
                  <a:ext cx="1078992" cy="1532586"/>
                  <a:chOff x="3605022" y="3528812"/>
                  <a:chExt cx="1078992" cy="1532586"/>
                </a:xfrm>
              </p:grpSpPr>
              <p:sp>
                <p:nvSpPr>
                  <p:cNvPr id="14" name="Rectangle 13"/>
                  <p:cNvSpPr/>
                  <p:nvPr/>
                </p:nvSpPr>
                <p:spPr>
                  <a:xfrm>
                    <a:off x="3605022" y="3528812"/>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sp>
            <p:nvSpPr>
              <p:cNvPr id="16" name="Rectangle 15"/>
              <p:cNvSpPr/>
              <p:nvPr/>
            </p:nvSpPr>
            <p:spPr>
              <a:xfrm>
                <a:off x="2395470" y="462677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ectangle 17">
              <a:extLst>
                <a:ext uri="{FF2B5EF4-FFF2-40B4-BE49-F238E27FC236}">
                  <a16:creationId xmlns:a16="http://schemas.microsoft.com/office/drawing/2014/main" xmlns="" id="{A7F5E3A5-EFD9-3741-ADD3-868CF91A1BE9}"/>
                </a:ext>
              </a:extLst>
            </p:cNvPr>
            <p:cNvSpPr/>
            <p:nvPr/>
          </p:nvSpPr>
          <p:spPr>
            <a:xfrm>
              <a:off x="2775196" y="4383343"/>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xmlns="" id="{121BB70D-CD03-BB46-B902-33FB0ABEC8D4}"/>
              </a:ext>
            </a:extLst>
          </p:cNvPr>
          <p:cNvCxnSpPr>
            <a:cxnSpLocks/>
          </p:cNvCxnSpPr>
          <p:nvPr/>
        </p:nvCxnSpPr>
        <p:spPr>
          <a:xfrm>
            <a:off x="2524633" y="4769067"/>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xmlns="" id="{4907BAC3-60FC-D84C-92DE-592B8366B8C4}"/>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449872"/>
            <a:ext cx="332998" cy="319195"/>
          </a:xfrm>
          <a:prstGeom prst="rect">
            <a:avLst/>
          </a:prstGeom>
          <a:noFill/>
        </p:spPr>
      </p:pic>
    </p:spTree>
    <p:extLst>
      <p:ext uri="{BB962C8B-B14F-4D97-AF65-F5344CB8AC3E}">
        <p14:creationId xmlns:p14="http://schemas.microsoft.com/office/powerpoint/2010/main" val="12993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endParaRPr lang="en-US" sz="1100" b="1" dirty="0"/>
          </a:p>
        </p:txBody>
      </p:sp>
      <p:sp>
        <p:nvSpPr>
          <p:cNvPr id="3" name="TextBox 2"/>
          <p:cNvSpPr txBox="1"/>
          <p:nvPr/>
        </p:nvSpPr>
        <p:spPr>
          <a:xfrm>
            <a:off x="6750444" y="2221992"/>
            <a:ext cx="3830624" cy="1384995"/>
          </a:xfrm>
          <a:prstGeom prst="rect">
            <a:avLst/>
          </a:prstGeom>
          <a:noFill/>
        </p:spPr>
        <p:txBody>
          <a:bodyPr wrap="square" rtlCol="0">
            <a:spAutoFit/>
          </a:bodyPr>
          <a:lstStyle/>
          <a:p>
            <a:r>
              <a:rPr lang="en-US" sz="2800" dirty="0"/>
              <a:t>You will be penalized with a 2 point loss if you miss a trial.</a:t>
            </a:r>
          </a:p>
        </p:txBody>
      </p:sp>
      <p:grpSp>
        <p:nvGrpSpPr>
          <p:cNvPr id="12" name="Group 11">
            <a:extLst>
              <a:ext uri="{FF2B5EF4-FFF2-40B4-BE49-F238E27FC236}">
                <a16:creationId xmlns:a16="http://schemas.microsoft.com/office/drawing/2014/main" xmlns="" id="{EE47BFAA-42DB-BC45-9A0F-8E697498F0FE}"/>
              </a:ext>
            </a:extLst>
          </p:cNvPr>
          <p:cNvGrpSpPr/>
          <p:nvPr/>
        </p:nvGrpSpPr>
        <p:grpSpPr>
          <a:xfrm>
            <a:off x="512064" y="2221992"/>
            <a:ext cx="5620969" cy="3557016"/>
            <a:chOff x="512064" y="2221992"/>
            <a:chExt cx="5620969" cy="3557016"/>
          </a:xfrm>
        </p:grpSpPr>
        <p:sp>
          <p:nvSpPr>
            <p:cNvPr id="13" name="Rectangle 12">
              <a:extLst>
                <a:ext uri="{FF2B5EF4-FFF2-40B4-BE49-F238E27FC236}">
                  <a16:creationId xmlns:a16="http://schemas.microsoft.com/office/drawing/2014/main" xmlns="" id="{09B3025D-BFFA-2447-BB21-D3ABDE638701}"/>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xmlns="" id="{A33761B8-DE8E-8D4F-8190-F6CA90409F21}"/>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xmlns="" id="{936E4F3F-1DD1-644B-8C6B-3C6A26F08B6C}"/>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a:extLst>
              <a:ext uri="{FF2B5EF4-FFF2-40B4-BE49-F238E27FC236}">
                <a16:creationId xmlns:a16="http://schemas.microsoft.com/office/drawing/2014/main" xmlns="" id="{90FB6F54-06E2-2049-97ED-423B79138DA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xmlns="" id="{E8E3CA6A-B502-D34C-BEFE-0C0A667CA43A}"/>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sp>
        <p:nvSpPr>
          <p:cNvPr id="23" name="TextBox 22">
            <a:extLst>
              <a:ext uri="{FF2B5EF4-FFF2-40B4-BE49-F238E27FC236}">
                <a16:creationId xmlns:a16="http://schemas.microsoft.com/office/drawing/2014/main" xmlns="" id="{B186E2B0-17E0-1549-B0F1-53E30C5FED02}"/>
              </a:ext>
            </a:extLst>
          </p:cNvPr>
          <p:cNvSpPr txBox="1"/>
          <p:nvPr/>
        </p:nvSpPr>
        <p:spPr>
          <a:xfrm>
            <a:off x="3160644" y="3097699"/>
            <a:ext cx="854765" cy="830997"/>
          </a:xfrm>
          <a:prstGeom prst="rect">
            <a:avLst/>
          </a:prstGeom>
          <a:noFill/>
        </p:spPr>
        <p:txBody>
          <a:bodyPr wrap="square" rtlCol="0">
            <a:spAutoFit/>
          </a:bodyPr>
          <a:lstStyle/>
          <a:p>
            <a:r>
              <a:rPr lang="en-US" sz="4800" b="1" dirty="0"/>
              <a:t>-2</a:t>
            </a:r>
          </a:p>
        </p:txBody>
      </p:sp>
    </p:spTree>
    <p:extLst>
      <p:ext uri="{BB962C8B-B14F-4D97-AF65-F5344CB8AC3E}">
        <p14:creationId xmlns:p14="http://schemas.microsoft.com/office/powerpoint/2010/main" val="244756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84663" y="2205318"/>
            <a:ext cx="9345909" cy="2881810"/>
            <a:chOff x="1715465" y="3002758"/>
            <a:chExt cx="7057645" cy="2176224"/>
          </a:xfrm>
        </p:grpSpPr>
        <p:sp>
          <p:nvSpPr>
            <p:cNvPr id="5" name="Rounded Rectangle 4"/>
            <p:cNvSpPr/>
            <p:nvPr/>
          </p:nvSpPr>
          <p:spPr>
            <a:xfrm>
              <a:off x="1715465" y="3303688"/>
              <a:ext cx="1389888" cy="694944"/>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a:t>
              </a:r>
            </a:p>
          </p:txBody>
        </p:sp>
        <p:sp>
          <p:nvSpPr>
            <p:cNvPr id="15" name="Rounded Rectangle 14"/>
            <p:cNvSpPr/>
            <p:nvPr/>
          </p:nvSpPr>
          <p:spPr>
            <a:xfrm>
              <a:off x="3798775"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Recycle</a:t>
              </a:r>
            </a:p>
          </p:txBody>
        </p:sp>
        <p:sp>
          <p:nvSpPr>
            <p:cNvPr id="19" name="Rounded Rectangle 18"/>
            <p:cNvSpPr/>
            <p:nvPr/>
          </p:nvSpPr>
          <p:spPr>
            <a:xfrm>
              <a:off x="3798775" y="3722812"/>
              <a:ext cx="1389888" cy="480036"/>
            </a:xfrm>
            <a:prstGeom prst="roundRect">
              <a:avLst/>
            </a:prstGeom>
            <a:solidFill>
              <a:srgbClr val="D430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Forgo</a:t>
              </a:r>
            </a:p>
          </p:txBody>
        </p:sp>
        <p:sp>
          <p:nvSpPr>
            <p:cNvPr id="21" name="Rounded Rectangle 20"/>
            <p:cNvSpPr/>
            <p:nvPr/>
          </p:nvSpPr>
          <p:spPr>
            <a:xfrm>
              <a:off x="7383222" y="3325798"/>
              <a:ext cx="1389888" cy="694944"/>
            </a:xfrm>
            <a:prstGeom prst="roundRect">
              <a:avLst/>
            </a:prstGeom>
            <a:solidFill>
              <a:srgbClr val="6A5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Feedback</a:t>
              </a:r>
            </a:p>
          </p:txBody>
        </p:sp>
        <p:sp>
          <p:nvSpPr>
            <p:cNvPr id="22" name="Rounded Rectangle 21"/>
            <p:cNvSpPr/>
            <p:nvPr/>
          </p:nvSpPr>
          <p:spPr>
            <a:xfrm>
              <a:off x="5354778"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Recycling</a:t>
              </a:r>
            </a:p>
          </p:txBody>
        </p:sp>
        <p:cxnSp>
          <p:nvCxnSpPr>
            <p:cNvPr id="8" name="Straight Arrow Connector 7"/>
            <p:cNvCxnSpPr>
              <a:stCxn id="5" idx="3"/>
              <a:endCxn id="15" idx="1"/>
            </p:cNvCxnSpPr>
            <p:nvPr/>
          </p:nvCxnSpPr>
          <p:spPr>
            <a:xfrm flipV="1">
              <a:off x="3105353" y="3242776"/>
              <a:ext cx="693422" cy="40838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3"/>
              <a:endCxn id="19" idx="1"/>
            </p:cNvCxnSpPr>
            <p:nvPr/>
          </p:nvCxnSpPr>
          <p:spPr>
            <a:xfrm>
              <a:off x="3105353" y="3651160"/>
              <a:ext cx="693422" cy="3116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3"/>
              <a:endCxn id="21" idx="1"/>
            </p:cNvCxnSpPr>
            <p:nvPr/>
          </p:nvCxnSpPr>
          <p:spPr>
            <a:xfrm>
              <a:off x="6744666" y="3242776"/>
              <a:ext cx="638556" cy="43049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9" idx="3"/>
              <a:endCxn id="21" idx="1"/>
            </p:cNvCxnSpPr>
            <p:nvPr/>
          </p:nvCxnSpPr>
          <p:spPr>
            <a:xfrm flipV="1">
              <a:off x="5188663" y="3673270"/>
              <a:ext cx="2194559" cy="28956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3"/>
              <a:endCxn id="22" idx="1"/>
            </p:cNvCxnSpPr>
            <p:nvPr/>
          </p:nvCxnSpPr>
          <p:spPr>
            <a:xfrm>
              <a:off x="5188663" y="3242776"/>
              <a:ext cx="166115"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21" idx="3"/>
            </p:cNvCxnSpPr>
            <p:nvPr/>
          </p:nvCxnSpPr>
          <p:spPr>
            <a:xfrm flipH="1">
              <a:off x="5525036" y="3673270"/>
              <a:ext cx="3248074" cy="1505712"/>
            </a:xfrm>
            <a:prstGeom prst="bentConnector3">
              <a:avLst>
                <a:gd name="adj1" fmla="val -7038"/>
              </a:avLst>
            </a:prstGeom>
            <a:ln w="50800">
              <a:prstDash val="sysDot"/>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endCxn id="5" idx="2"/>
            </p:cNvCxnSpPr>
            <p:nvPr/>
          </p:nvCxnSpPr>
          <p:spPr>
            <a:xfrm rot="10800000">
              <a:off x="2410410" y="3998632"/>
              <a:ext cx="3114627" cy="1180350"/>
            </a:xfrm>
            <a:prstGeom prst="bentConnector2">
              <a:avLst/>
            </a:prstGeom>
            <a:ln w="50800">
              <a:prstDash val="sysDot"/>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63098" y="4676992"/>
              <a:ext cx="4973247" cy="441598"/>
            </a:xfrm>
            <a:prstGeom prst="rect">
              <a:avLst/>
            </a:prstGeom>
            <a:noFill/>
          </p:spPr>
          <p:txBody>
            <a:bodyPr wrap="square" rtlCol="0">
              <a:spAutoFit/>
            </a:bodyPr>
            <a:lstStyle/>
            <a:p>
              <a:r>
                <a:rPr lang="en-US" sz="3200" b="1" dirty="0"/>
                <a:t>Searching for a new trashcan</a:t>
              </a:r>
            </a:p>
          </p:txBody>
        </p:sp>
      </p:grpSp>
      <p:sp>
        <p:nvSpPr>
          <p:cNvPr id="9" name="TextBox 8">
            <a:extLst>
              <a:ext uri="{FF2B5EF4-FFF2-40B4-BE49-F238E27FC236}">
                <a16:creationId xmlns:a16="http://schemas.microsoft.com/office/drawing/2014/main" xmlns="" id="{A076F46F-719D-934F-8E02-ED0EA600A027}"/>
              </a:ext>
            </a:extLst>
          </p:cNvPr>
          <p:cNvSpPr txBox="1"/>
          <p:nvPr/>
        </p:nvSpPr>
        <p:spPr>
          <a:xfrm>
            <a:off x="765039" y="556689"/>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1618984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B54E4A4D-5DBA-9E4C-B79E-8F251835DAC8}"/>
              </a:ext>
            </a:extLst>
          </p:cNvPr>
          <p:cNvSpPr txBox="1"/>
          <p:nvPr/>
        </p:nvSpPr>
        <p:spPr>
          <a:xfrm>
            <a:off x="959618" y="979468"/>
            <a:ext cx="10378486" cy="5016758"/>
          </a:xfrm>
          <a:prstGeom prst="rect">
            <a:avLst/>
          </a:prstGeom>
          <a:noFill/>
        </p:spPr>
        <p:txBody>
          <a:bodyPr wrap="square" rtlCol="0">
            <a:spAutoFit/>
          </a:bodyPr>
          <a:lstStyle/>
          <a:p>
            <a:pPr algn="just"/>
            <a:endParaRPr lang="en-US" sz="3200" dirty="0"/>
          </a:p>
          <a:p>
            <a:pPr marL="457200" indent="-457200" algn="just">
              <a:buFont typeface="Arial" panose="020B0604020202020204" pitchFamily="34" charset="0"/>
              <a:buChar char="•"/>
            </a:pPr>
            <a:r>
              <a:rPr lang="en-US" sz="2800" dirty="0"/>
              <a:t>A fuller trashcan requires longer time to recycle.</a:t>
            </a:r>
          </a:p>
          <a:p>
            <a:pPr algn="just"/>
            <a:endParaRPr lang="en-US" sz="2800" u="sng" dirty="0"/>
          </a:p>
          <a:p>
            <a:pPr marL="457200" indent="-457200" algn="just">
              <a:buFont typeface="Arial" panose="020B0604020202020204" pitchFamily="34" charset="0"/>
              <a:buChar char="•"/>
            </a:pPr>
            <a:r>
              <a:rPr lang="en-US" sz="2800" u="sng" dirty="0"/>
              <a:t>To maximize rewards in 40 mins, you shall decide whether a trashcan is worth recycling based on how full it is. </a:t>
            </a:r>
          </a:p>
          <a:p>
            <a:pPr marL="457200" indent="-457200" algn="just">
              <a:buFont typeface="Arial" panose="020B0604020202020204" pitchFamily="34" charset="0"/>
              <a:buChar char="•"/>
            </a:pPr>
            <a:endParaRPr lang="en-US" sz="2800" u="sng" dirty="0"/>
          </a:p>
          <a:p>
            <a:pPr marL="457200" indent="-457200" algn="just">
              <a:buFont typeface="Arial" panose="020B0604020202020204" pitchFamily="34" charset="0"/>
              <a:buChar char="•"/>
            </a:pPr>
            <a:r>
              <a:rPr lang="en-US" sz="2800" dirty="0"/>
              <a:t>You can either find a soda can or soda bottle (1 pt. or 3 pt.).</a:t>
            </a:r>
          </a:p>
          <a:p>
            <a:pPr marL="457200" indent="-457200" algn="just">
              <a:buFont typeface="Arial" panose="020B0604020202020204" pitchFamily="34" charset="0"/>
              <a:buChar char="•"/>
            </a:pPr>
            <a:endParaRPr lang="en-US" sz="2800" u="sng" dirty="0"/>
          </a:p>
          <a:p>
            <a:pPr marL="457200" indent="-457200" algn="just">
              <a:buFont typeface="Arial" panose="020B0604020202020204" pitchFamily="34" charset="0"/>
              <a:buChar char="•"/>
            </a:pPr>
            <a:endParaRPr lang="en-US" sz="2800" dirty="0"/>
          </a:p>
          <a:p>
            <a:pPr algn="just"/>
            <a:endParaRPr lang="en-US" sz="3200" dirty="0"/>
          </a:p>
          <a:p>
            <a:pPr algn="just"/>
            <a:endParaRPr lang="en-US" sz="3200" dirty="0"/>
          </a:p>
        </p:txBody>
      </p:sp>
      <p:sp>
        <p:nvSpPr>
          <p:cNvPr id="4" name="TextBox 3">
            <a:extLst>
              <a:ext uri="{FF2B5EF4-FFF2-40B4-BE49-F238E27FC236}">
                <a16:creationId xmlns:a16="http://schemas.microsoft.com/office/drawing/2014/main" xmlns="" id="{B39B56B0-6D9B-2148-8092-864D313EA084}"/>
              </a:ext>
            </a:extLst>
          </p:cNvPr>
          <p:cNvSpPr txBox="1"/>
          <p:nvPr/>
        </p:nvSpPr>
        <p:spPr>
          <a:xfrm>
            <a:off x="723475" y="459707"/>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263295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xmlns="" id="{85FD2649-9B1F-5740-9754-6022B9427A9A}"/>
              </a:ext>
            </a:extLst>
          </p:cNvPr>
          <p:cNvGrpSpPr/>
          <p:nvPr/>
        </p:nvGrpSpPr>
        <p:grpSpPr>
          <a:xfrm>
            <a:off x="272263" y="1559966"/>
            <a:ext cx="8446179" cy="4722090"/>
            <a:chOff x="360186" y="562832"/>
            <a:chExt cx="8446179" cy="4722090"/>
          </a:xfrm>
        </p:grpSpPr>
        <p:cxnSp>
          <p:nvCxnSpPr>
            <p:cNvPr id="12" name="Straight Arrow Connector 11">
              <a:extLst>
                <a:ext uri="{FF2B5EF4-FFF2-40B4-BE49-F238E27FC236}">
                  <a16:creationId xmlns:a16="http://schemas.microsoft.com/office/drawing/2014/main" xmlns="" id="{C6D64D01-83FE-F745-83A8-8AD2DB9FFE56}"/>
                </a:ext>
              </a:extLst>
            </p:cNvPr>
            <p:cNvCxnSpPr/>
            <p:nvPr/>
          </p:nvCxnSpPr>
          <p:spPr>
            <a:xfrm>
              <a:off x="1177871" y="588936"/>
              <a:ext cx="0" cy="4695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B054277E-4727-E843-B463-DE5073F893EC}"/>
                </a:ext>
              </a:extLst>
            </p:cNvPr>
            <p:cNvSpPr txBox="1"/>
            <p:nvPr/>
          </p:nvSpPr>
          <p:spPr>
            <a:xfrm>
              <a:off x="360186" y="2706096"/>
              <a:ext cx="1635369" cy="461665"/>
            </a:xfrm>
            <a:prstGeom prst="rect">
              <a:avLst/>
            </a:prstGeom>
            <a:noFill/>
          </p:spPr>
          <p:txBody>
            <a:bodyPr wrap="square" rtlCol="0">
              <a:spAutoFit/>
            </a:bodyPr>
            <a:lstStyle/>
            <a:p>
              <a:r>
                <a:rPr lang="en-US" sz="2400" dirty="0"/>
                <a:t>Time  </a:t>
              </a:r>
            </a:p>
          </p:txBody>
        </p:sp>
        <p:cxnSp>
          <p:nvCxnSpPr>
            <p:cNvPr id="15" name="Straight Connector 14">
              <a:extLst>
                <a:ext uri="{FF2B5EF4-FFF2-40B4-BE49-F238E27FC236}">
                  <a16:creationId xmlns:a16="http://schemas.microsoft.com/office/drawing/2014/main" xmlns="" id="{E37C0ACB-F739-8343-87D5-7826867D22AD}"/>
                </a:ext>
              </a:extLst>
            </p:cNvPr>
            <p:cNvCxnSpPr/>
            <p:nvPr/>
          </p:nvCxnSpPr>
          <p:spPr>
            <a:xfrm>
              <a:off x="1354014" y="2936928"/>
              <a:ext cx="553915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xmlns="" id="{4A0A27F2-58CE-BE47-B849-A46F209C16DF}"/>
                </a:ext>
              </a:extLst>
            </p:cNvPr>
            <p:cNvGrpSpPr/>
            <p:nvPr/>
          </p:nvGrpSpPr>
          <p:grpSpPr>
            <a:xfrm>
              <a:off x="1660470" y="695016"/>
              <a:ext cx="1336431" cy="2011080"/>
              <a:chOff x="1660470" y="695016"/>
              <a:chExt cx="1336431" cy="2011080"/>
            </a:xfrm>
          </p:grpSpPr>
          <p:pic>
            <p:nvPicPr>
              <p:cNvPr id="16" name="Picture 15">
                <a:extLst>
                  <a:ext uri="{FF2B5EF4-FFF2-40B4-BE49-F238E27FC236}">
                    <a16:creationId xmlns:a16="http://schemas.microsoft.com/office/drawing/2014/main" xmlns="" id="{1164240B-41F0-744F-AF93-9775ABCF839D}"/>
                  </a:ext>
                </a:extLst>
              </p:cNvPr>
              <p:cNvPicPr>
                <a:picLocks noChangeAspect="1"/>
              </p:cNvPicPr>
              <p:nvPr/>
            </p:nvPicPr>
            <p:blipFill>
              <a:blip r:embed="rId3"/>
              <a:stretch>
                <a:fillRect/>
              </a:stretch>
            </p:blipFill>
            <p:spPr>
              <a:xfrm>
                <a:off x="1678055" y="695016"/>
                <a:ext cx="377646" cy="377646"/>
              </a:xfrm>
              <a:prstGeom prst="rect">
                <a:avLst/>
              </a:prstGeom>
              <a:solidFill>
                <a:srgbClr val="FF0000"/>
              </a:solidFill>
            </p:spPr>
          </p:pic>
          <p:pic>
            <p:nvPicPr>
              <p:cNvPr id="17" name="Picture 16">
                <a:extLst>
                  <a:ext uri="{FF2B5EF4-FFF2-40B4-BE49-F238E27FC236}">
                    <a16:creationId xmlns:a16="http://schemas.microsoft.com/office/drawing/2014/main" xmlns="" id="{88C9BF64-CC74-F24A-A0BA-8C73251CD72B}"/>
                  </a:ext>
                </a:extLst>
              </p:cNvPr>
              <p:cNvPicPr>
                <a:picLocks noChangeAspect="1"/>
              </p:cNvPicPr>
              <p:nvPr/>
            </p:nvPicPr>
            <p:blipFill>
              <a:blip r:embed="rId3"/>
              <a:stretch>
                <a:fillRect/>
              </a:stretch>
            </p:blipFill>
            <p:spPr>
              <a:xfrm>
                <a:off x="1693941" y="1242664"/>
                <a:ext cx="377646" cy="377646"/>
              </a:xfrm>
              <a:prstGeom prst="rect">
                <a:avLst/>
              </a:prstGeom>
              <a:solidFill>
                <a:srgbClr val="FF0000"/>
              </a:solidFill>
            </p:spPr>
          </p:pic>
          <p:pic>
            <p:nvPicPr>
              <p:cNvPr id="18" name="Picture 17">
                <a:extLst>
                  <a:ext uri="{FF2B5EF4-FFF2-40B4-BE49-F238E27FC236}">
                    <a16:creationId xmlns:a16="http://schemas.microsoft.com/office/drawing/2014/main" xmlns="" id="{74678D44-74D1-CF48-94D7-653A30DBED7F}"/>
                  </a:ext>
                </a:extLst>
              </p:cNvPr>
              <p:cNvPicPr>
                <a:picLocks noChangeAspect="1"/>
              </p:cNvPicPr>
              <p:nvPr/>
            </p:nvPicPr>
            <p:blipFill>
              <a:blip r:embed="rId3"/>
              <a:stretch>
                <a:fillRect/>
              </a:stretch>
            </p:blipFill>
            <p:spPr>
              <a:xfrm>
                <a:off x="1693941" y="2328450"/>
                <a:ext cx="377646" cy="377646"/>
              </a:xfrm>
              <a:prstGeom prst="rect">
                <a:avLst/>
              </a:prstGeom>
              <a:solidFill>
                <a:srgbClr val="FF0000"/>
              </a:solidFill>
            </p:spPr>
          </p:pic>
          <p:sp>
            <p:nvSpPr>
              <p:cNvPr id="21" name="TextBox 20">
                <a:extLst>
                  <a:ext uri="{FF2B5EF4-FFF2-40B4-BE49-F238E27FC236}">
                    <a16:creationId xmlns:a16="http://schemas.microsoft.com/office/drawing/2014/main" xmlns="" id="{8123B4E5-1812-3B46-B228-2D4F281F2648}"/>
                  </a:ext>
                </a:extLst>
              </p:cNvPr>
              <p:cNvSpPr txBox="1"/>
              <p:nvPr/>
            </p:nvSpPr>
            <p:spPr>
              <a:xfrm>
                <a:off x="1660470" y="1596991"/>
                <a:ext cx="1336431" cy="584775"/>
              </a:xfrm>
              <a:prstGeom prst="rect">
                <a:avLst/>
              </a:prstGeom>
              <a:noFill/>
            </p:spPr>
            <p:txBody>
              <a:bodyPr wrap="square" rtlCol="0">
                <a:spAutoFit/>
              </a:bodyPr>
              <a:lstStyle/>
              <a:p>
                <a:r>
                  <a:rPr lang="en-US" sz="3200" dirty="0"/>
                  <a:t>…</a:t>
                </a:r>
              </a:p>
            </p:txBody>
          </p:sp>
        </p:grpSp>
        <p:grpSp>
          <p:nvGrpSpPr>
            <p:cNvPr id="27" name="Group 26">
              <a:extLst>
                <a:ext uri="{FF2B5EF4-FFF2-40B4-BE49-F238E27FC236}">
                  <a16:creationId xmlns:a16="http://schemas.microsoft.com/office/drawing/2014/main" xmlns="" id="{DDAB0DC4-27C0-B44E-8255-0A71F0A627B0}"/>
                </a:ext>
              </a:extLst>
            </p:cNvPr>
            <p:cNvGrpSpPr/>
            <p:nvPr/>
          </p:nvGrpSpPr>
          <p:grpSpPr>
            <a:xfrm>
              <a:off x="3947745" y="562832"/>
              <a:ext cx="3160594" cy="1874802"/>
              <a:chOff x="3947745" y="562832"/>
              <a:chExt cx="3160594" cy="1874802"/>
            </a:xfrm>
          </p:grpSpPr>
          <p:grpSp>
            <p:nvGrpSpPr>
              <p:cNvPr id="25" name="Group 24">
                <a:extLst>
                  <a:ext uri="{FF2B5EF4-FFF2-40B4-BE49-F238E27FC236}">
                    <a16:creationId xmlns:a16="http://schemas.microsoft.com/office/drawing/2014/main" xmlns="" id="{31409E78-19D3-BE49-B919-110E44344DCB}"/>
                  </a:ext>
                </a:extLst>
              </p:cNvPr>
              <p:cNvGrpSpPr/>
              <p:nvPr/>
            </p:nvGrpSpPr>
            <p:grpSpPr>
              <a:xfrm>
                <a:off x="3947745" y="1072662"/>
                <a:ext cx="2156995" cy="1364972"/>
                <a:chOff x="4123591" y="1072662"/>
                <a:chExt cx="2156995" cy="1364972"/>
              </a:xfrm>
            </p:grpSpPr>
            <p:sp>
              <p:nvSpPr>
                <p:cNvPr id="23" name="Rectangle 22">
                  <a:extLst>
                    <a:ext uri="{FF2B5EF4-FFF2-40B4-BE49-F238E27FC236}">
                      <a16:creationId xmlns:a16="http://schemas.microsoft.com/office/drawing/2014/main" xmlns="" id="{58CD6A05-2B14-F747-8426-F7B1DC7C63A5}"/>
                    </a:ext>
                  </a:extLst>
                </p:cNvPr>
                <p:cNvSpPr/>
                <p:nvPr/>
              </p:nvSpPr>
              <p:spPr>
                <a:xfrm>
                  <a:off x="4123591"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4" name="Picture 23">
                  <a:extLst>
                    <a:ext uri="{FF2B5EF4-FFF2-40B4-BE49-F238E27FC236}">
                      <a16:creationId xmlns:a16="http://schemas.microsoft.com/office/drawing/2014/main" xmlns="" id="{2845F484-DBF2-F945-B44C-09BF04AE376F}"/>
                    </a:ext>
                  </a:extLst>
                </p:cNvPr>
                <p:cNvPicPr>
                  <a:picLocks noChangeAspect="1"/>
                </p:cNvPicPr>
                <p:nvPr/>
              </p:nvPicPr>
              <p:blipFill>
                <a:blip r:embed="rId3"/>
                <a:stretch>
                  <a:fillRect/>
                </a:stretch>
              </p:blipFill>
              <p:spPr>
                <a:xfrm>
                  <a:off x="5008215" y="1596991"/>
                  <a:ext cx="377646" cy="377646"/>
                </a:xfrm>
                <a:prstGeom prst="rect">
                  <a:avLst/>
                </a:prstGeom>
                <a:solidFill>
                  <a:srgbClr val="FF0000"/>
                </a:solidFill>
              </p:spPr>
            </p:pic>
          </p:grpSp>
          <p:sp>
            <p:nvSpPr>
              <p:cNvPr id="26" name="TextBox 25">
                <a:extLst>
                  <a:ext uri="{FF2B5EF4-FFF2-40B4-BE49-F238E27FC236}">
                    <a16:creationId xmlns:a16="http://schemas.microsoft.com/office/drawing/2014/main" xmlns="" id="{F10DC6AA-DDDA-5742-986F-FAE842C01992}"/>
                  </a:ext>
                </a:extLst>
              </p:cNvPr>
              <p:cNvSpPr txBox="1"/>
              <p:nvPr/>
            </p:nvSpPr>
            <p:spPr>
              <a:xfrm>
                <a:off x="4176346" y="562832"/>
                <a:ext cx="2931993" cy="461665"/>
              </a:xfrm>
              <a:prstGeom prst="rect">
                <a:avLst/>
              </a:prstGeom>
              <a:noFill/>
            </p:spPr>
            <p:txBody>
              <a:bodyPr wrap="square" rtlCol="0">
                <a:spAutoFit/>
              </a:bodyPr>
              <a:lstStyle/>
              <a:p>
                <a:r>
                  <a:rPr lang="en-US" sz="2400" dirty="0"/>
                  <a:t>Single-Player</a:t>
                </a:r>
              </a:p>
            </p:txBody>
          </p:sp>
        </p:grpSp>
        <p:grpSp>
          <p:nvGrpSpPr>
            <p:cNvPr id="38" name="Group 37">
              <a:extLst>
                <a:ext uri="{FF2B5EF4-FFF2-40B4-BE49-F238E27FC236}">
                  <a16:creationId xmlns:a16="http://schemas.microsoft.com/office/drawing/2014/main" xmlns="" id="{5535B200-A34A-9B47-8083-E0F8899D49EA}"/>
                </a:ext>
              </a:extLst>
            </p:cNvPr>
            <p:cNvGrpSpPr/>
            <p:nvPr/>
          </p:nvGrpSpPr>
          <p:grpSpPr>
            <a:xfrm>
              <a:off x="1595949" y="3629459"/>
              <a:ext cx="789624" cy="1102227"/>
              <a:chOff x="1595949" y="3629459"/>
              <a:chExt cx="789624" cy="1102227"/>
            </a:xfrm>
          </p:grpSpPr>
          <p:grpSp>
            <p:nvGrpSpPr>
              <p:cNvPr id="37" name="Group 36">
                <a:extLst>
                  <a:ext uri="{FF2B5EF4-FFF2-40B4-BE49-F238E27FC236}">
                    <a16:creationId xmlns:a16="http://schemas.microsoft.com/office/drawing/2014/main" xmlns="" id="{18C79DBA-8A08-8B4D-B888-C19BED4F98A3}"/>
                  </a:ext>
                </a:extLst>
              </p:cNvPr>
              <p:cNvGrpSpPr/>
              <p:nvPr/>
            </p:nvGrpSpPr>
            <p:grpSpPr>
              <a:xfrm>
                <a:off x="1595949" y="3629459"/>
                <a:ext cx="639854" cy="1102227"/>
                <a:chOff x="1647483" y="3790225"/>
                <a:chExt cx="470561" cy="810599"/>
              </a:xfrm>
            </p:grpSpPr>
            <p:sp>
              <p:nvSpPr>
                <p:cNvPr id="34" name="Oval 33">
                  <a:extLst>
                    <a:ext uri="{FF2B5EF4-FFF2-40B4-BE49-F238E27FC236}">
                      <a16:creationId xmlns:a16="http://schemas.microsoft.com/office/drawing/2014/main" xmlns="" id="{C137EA27-FC5F-854A-8CDE-8C8279006FC8}"/>
                    </a:ext>
                  </a:extLst>
                </p:cNvPr>
                <p:cNvSpPr/>
                <p:nvPr/>
              </p:nvSpPr>
              <p:spPr>
                <a:xfrm>
                  <a:off x="1692242" y="3790225"/>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5" name="Chord 34">
                  <a:extLst>
                    <a:ext uri="{FF2B5EF4-FFF2-40B4-BE49-F238E27FC236}">
                      <a16:creationId xmlns:a16="http://schemas.microsoft.com/office/drawing/2014/main" xmlns="" id="{2CF91EF7-DA1F-4847-A4CD-E0BC8164A12C}"/>
                    </a:ext>
                  </a:extLst>
                </p:cNvPr>
                <p:cNvSpPr/>
                <p:nvPr/>
              </p:nvSpPr>
              <p:spPr>
                <a:xfrm rot="8100000">
                  <a:off x="1647483" y="4130263"/>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xmlns="" id="{D162ED67-53D2-E145-A76A-30E290252B0C}"/>
                  </a:ext>
                </a:extLst>
              </p:cNvPr>
              <p:cNvSpPr txBox="1"/>
              <p:nvPr/>
            </p:nvSpPr>
            <p:spPr>
              <a:xfrm>
                <a:off x="1620343" y="3689521"/>
                <a:ext cx="765230" cy="369332"/>
              </a:xfrm>
              <a:prstGeom prst="rect">
                <a:avLst/>
              </a:prstGeom>
              <a:noFill/>
            </p:spPr>
            <p:txBody>
              <a:bodyPr wrap="square" rtlCol="0">
                <a:spAutoFit/>
              </a:bodyPr>
              <a:lstStyle/>
              <a:p>
                <a:r>
                  <a:rPr lang="en-US" b="1" dirty="0">
                    <a:solidFill>
                      <a:schemeClr val="bg1"/>
                    </a:solidFill>
                  </a:rPr>
                  <a:t>YOU</a:t>
                </a:r>
              </a:p>
            </p:txBody>
          </p:sp>
        </p:grpSp>
        <p:grpSp>
          <p:nvGrpSpPr>
            <p:cNvPr id="54" name="Group 53">
              <a:extLst>
                <a:ext uri="{FF2B5EF4-FFF2-40B4-BE49-F238E27FC236}">
                  <a16:creationId xmlns:a16="http://schemas.microsoft.com/office/drawing/2014/main" xmlns="" id="{AE46AA02-D4A4-814D-9781-B216AD647177}"/>
                </a:ext>
              </a:extLst>
            </p:cNvPr>
            <p:cNvGrpSpPr/>
            <p:nvPr/>
          </p:nvGrpSpPr>
          <p:grpSpPr>
            <a:xfrm>
              <a:off x="3965330" y="3190520"/>
              <a:ext cx="3160594" cy="1874802"/>
              <a:chOff x="3947745" y="3419123"/>
              <a:chExt cx="3160594" cy="1874802"/>
            </a:xfrm>
          </p:grpSpPr>
          <p:grpSp>
            <p:nvGrpSpPr>
              <p:cNvPr id="28" name="Group 27">
                <a:extLst>
                  <a:ext uri="{FF2B5EF4-FFF2-40B4-BE49-F238E27FC236}">
                    <a16:creationId xmlns:a16="http://schemas.microsoft.com/office/drawing/2014/main" xmlns="" id="{7ABE351E-4DAC-434E-AA66-45C37D852D8F}"/>
                  </a:ext>
                </a:extLst>
              </p:cNvPr>
              <p:cNvGrpSpPr/>
              <p:nvPr/>
            </p:nvGrpSpPr>
            <p:grpSpPr>
              <a:xfrm>
                <a:off x="3947745" y="3419123"/>
                <a:ext cx="3160594" cy="1874802"/>
                <a:chOff x="3947745" y="562832"/>
                <a:chExt cx="3160594" cy="1874802"/>
              </a:xfrm>
            </p:grpSpPr>
            <p:sp>
              <p:nvSpPr>
                <p:cNvPr id="31" name="Rectangle 30">
                  <a:extLst>
                    <a:ext uri="{FF2B5EF4-FFF2-40B4-BE49-F238E27FC236}">
                      <a16:creationId xmlns:a16="http://schemas.microsoft.com/office/drawing/2014/main" xmlns="" id="{CE73E892-F483-F440-AA86-D51F9EEA1FFD}"/>
                    </a:ext>
                  </a:extLst>
                </p:cNvPr>
                <p:cNvSpPr/>
                <p:nvPr/>
              </p:nvSpPr>
              <p:spPr>
                <a:xfrm>
                  <a:off x="3947745"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TextBox 29">
                  <a:extLst>
                    <a:ext uri="{FF2B5EF4-FFF2-40B4-BE49-F238E27FC236}">
                      <a16:creationId xmlns:a16="http://schemas.microsoft.com/office/drawing/2014/main" xmlns="" id="{F3DF19D5-1D77-2E4B-8620-153BBE46C878}"/>
                    </a:ext>
                  </a:extLst>
                </p:cNvPr>
                <p:cNvSpPr txBox="1"/>
                <p:nvPr/>
              </p:nvSpPr>
              <p:spPr>
                <a:xfrm>
                  <a:off x="4176346" y="562832"/>
                  <a:ext cx="2931993" cy="461665"/>
                </a:xfrm>
                <a:prstGeom prst="rect">
                  <a:avLst/>
                </a:prstGeom>
                <a:noFill/>
              </p:spPr>
              <p:txBody>
                <a:bodyPr wrap="square" rtlCol="0">
                  <a:spAutoFit/>
                </a:bodyPr>
                <a:lstStyle/>
                <a:p>
                  <a:r>
                    <a:rPr lang="en-US" sz="2400" dirty="0"/>
                    <a:t>Multi-Player</a:t>
                  </a:r>
                </a:p>
              </p:txBody>
            </p:sp>
          </p:grpSp>
          <p:grpSp>
            <p:nvGrpSpPr>
              <p:cNvPr id="39" name="Group 38">
                <a:extLst>
                  <a:ext uri="{FF2B5EF4-FFF2-40B4-BE49-F238E27FC236}">
                    <a16:creationId xmlns:a16="http://schemas.microsoft.com/office/drawing/2014/main" xmlns="" id="{C4703F81-03DE-0C4C-91CE-72C42568AC77}"/>
                  </a:ext>
                </a:extLst>
              </p:cNvPr>
              <p:cNvGrpSpPr/>
              <p:nvPr/>
            </p:nvGrpSpPr>
            <p:grpSpPr>
              <a:xfrm>
                <a:off x="5138195" y="4305359"/>
                <a:ext cx="814682" cy="567453"/>
                <a:chOff x="1373243" y="4736275"/>
                <a:chExt cx="2165249" cy="1508167"/>
              </a:xfrm>
            </p:grpSpPr>
            <p:grpSp>
              <p:nvGrpSpPr>
                <p:cNvPr id="40" name="Group 39">
                  <a:extLst>
                    <a:ext uri="{FF2B5EF4-FFF2-40B4-BE49-F238E27FC236}">
                      <a16:creationId xmlns:a16="http://schemas.microsoft.com/office/drawing/2014/main" xmlns="" id="{E87D8E41-E858-5740-AB00-5776FB5BF9A0}"/>
                    </a:ext>
                  </a:extLst>
                </p:cNvPr>
                <p:cNvGrpSpPr/>
                <p:nvPr/>
              </p:nvGrpSpPr>
              <p:grpSpPr>
                <a:xfrm>
                  <a:off x="1373243" y="4736275"/>
                  <a:ext cx="2165249" cy="1508167"/>
                  <a:chOff x="4140548" y="2173184"/>
                  <a:chExt cx="2165249" cy="1508167"/>
                </a:xfrm>
                <a:solidFill>
                  <a:srgbClr val="FF0000"/>
                </a:solidFill>
              </p:grpSpPr>
              <p:sp>
                <p:nvSpPr>
                  <p:cNvPr id="46" name="Rectangle 45">
                    <a:extLst>
                      <a:ext uri="{FF2B5EF4-FFF2-40B4-BE49-F238E27FC236}">
                        <a16:creationId xmlns:a16="http://schemas.microsoft.com/office/drawing/2014/main" xmlns="" id="{EDA86CA9-66A3-D244-B0E7-6D12BD34D3AC}"/>
                      </a:ext>
                    </a:extLst>
                  </p:cNvPr>
                  <p:cNvSpPr/>
                  <p:nvPr/>
                </p:nvSpPr>
                <p:spPr>
                  <a:xfrm>
                    <a:off x="4140548" y="2173184"/>
                    <a:ext cx="2165249" cy="1508167"/>
                  </a:xfrm>
                  <a:prstGeom prst="rect">
                    <a:avLst/>
                  </a:prstGeom>
                  <a:grpFill/>
                  <a:ln w="50800" cmpd="sng">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pic>
                <p:nvPicPr>
                  <p:cNvPr id="47" name="Picture 46">
                    <a:extLst>
                      <a:ext uri="{FF2B5EF4-FFF2-40B4-BE49-F238E27FC236}">
                        <a16:creationId xmlns:a16="http://schemas.microsoft.com/office/drawing/2014/main" xmlns="" id="{81AC4CAC-B15F-FB4D-86A6-F72F02AEB638}"/>
                      </a:ext>
                    </a:extLst>
                  </p:cNvPr>
                  <p:cNvPicPr>
                    <a:picLocks noChangeAspect="1"/>
                  </p:cNvPicPr>
                  <p:nvPr/>
                </p:nvPicPr>
                <p:blipFill>
                  <a:blip r:embed="rId3"/>
                  <a:stretch>
                    <a:fillRect/>
                  </a:stretch>
                </p:blipFill>
                <p:spPr>
                  <a:xfrm>
                    <a:off x="4243789" y="2939570"/>
                    <a:ext cx="635000" cy="635000"/>
                  </a:xfrm>
                  <a:prstGeom prst="rect">
                    <a:avLst/>
                  </a:prstGeom>
                  <a:grpFill/>
                </p:spPr>
              </p:pic>
            </p:grpSp>
            <p:pic>
              <p:nvPicPr>
                <p:cNvPr id="41" name="Picture 40">
                  <a:extLst>
                    <a:ext uri="{FF2B5EF4-FFF2-40B4-BE49-F238E27FC236}">
                      <a16:creationId xmlns:a16="http://schemas.microsoft.com/office/drawing/2014/main" xmlns="" id="{AA7D23B5-103B-674D-A208-83DFD28F4CCA}"/>
                    </a:ext>
                  </a:extLst>
                </p:cNvPr>
                <p:cNvPicPr>
                  <a:picLocks noChangeAspect="1"/>
                </p:cNvPicPr>
                <p:nvPr/>
              </p:nvPicPr>
              <p:blipFill>
                <a:blip r:embed="rId3"/>
                <a:stretch>
                  <a:fillRect/>
                </a:stretch>
              </p:blipFill>
              <p:spPr>
                <a:xfrm>
                  <a:off x="1475369" y="4801968"/>
                  <a:ext cx="635000" cy="635000"/>
                </a:xfrm>
                <a:prstGeom prst="rect">
                  <a:avLst/>
                </a:prstGeom>
                <a:solidFill>
                  <a:srgbClr val="FF0000"/>
                </a:solidFill>
              </p:spPr>
            </p:pic>
            <p:pic>
              <p:nvPicPr>
                <p:cNvPr id="42" name="Picture 41">
                  <a:extLst>
                    <a:ext uri="{FF2B5EF4-FFF2-40B4-BE49-F238E27FC236}">
                      <a16:creationId xmlns:a16="http://schemas.microsoft.com/office/drawing/2014/main" xmlns="" id="{D9099CF7-ADAF-594A-B3B5-31D47013F962}"/>
                    </a:ext>
                  </a:extLst>
                </p:cNvPr>
                <p:cNvPicPr>
                  <a:picLocks noChangeAspect="1"/>
                </p:cNvPicPr>
                <p:nvPr/>
              </p:nvPicPr>
              <p:blipFill>
                <a:blip r:embed="rId3"/>
                <a:stretch>
                  <a:fillRect/>
                </a:stretch>
              </p:blipFill>
              <p:spPr>
                <a:xfrm>
                  <a:off x="2189430" y="4804311"/>
                  <a:ext cx="635000" cy="635000"/>
                </a:xfrm>
                <a:prstGeom prst="rect">
                  <a:avLst/>
                </a:prstGeom>
                <a:solidFill>
                  <a:srgbClr val="FF0000"/>
                </a:solidFill>
              </p:spPr>
            </p:pic>
            <p:pic>
              <p:nvPicPr>
                <p:cNvPr id="43" name="Picture 42">
                  <a:extLst>
                    <a:ext uri="{FF2B5EF4-FFF2-40B4-BE49-F238E27FC236}">
                      <a16:creationId xmlns:a16="http://schemas.microsoft.com/office/drawing/2014/main" xmlns="" id="{B15212FF-D20F-3B49-97F7-486B5459611D}"/>
                    </a:ext>
                  </a:extLst>
                </p:cNvPr>
                <p:cNvPicPr>
                  <a:picLocks noChangeAspect="1"/>
                </p:cNvPicPr>
                <p:nvPr/>
              </p:nvPicPr>
              <p:blipFill>
                <a:blip r:embed="rId3"/>
                <a:stretch>
                  <a:fillRect/>
                </a:stretch>
              </p:blipFill>
              <p:spPr>
                <a:xfrm>
                  <a:off x="2189430" y="5490358"/>
                  <a:ext cx="635000" cy="635000"/>
                </a:xfrm>
                <a:prstGeom prst="rect">
                  <a:avLst/>
                </a:prstGeom>
                <a:solidFill>
                  <a:srgbClr val="FF0000"/>
                </a:solidFill>
              </p:spPr>
            </p:pic>
            <p:pic>
              <p:nvPicPr>
                <p:cNvPr id="44" name="Picture 43">
                  <a:extLst>
                    <a:ext uri="{FF2B5EF4-FFF2-40B4-BE49-F238E27FC236}">
                      <a16:creationId xmlns:a16="http://schemas.microsoft.com/office/drawing/2014/main" xmlns="" id="{0923F528-F6DC-FD44-B5B2-6ED6370CB4B7}"/>
                    </a:ext>
                  </a:extLst>
                </p:cNvPr>
                <p:cNvPicPr>
                  <a:picLocks noChangeAspect="1"/>
                </p:cNvPicPr>
                <p:nvPr/>
              </p:nvPicPr>
              <p:blipFill>
                <a:blip r:embed="rId3"/>
                <a:stretch>
                  <a:fillRect/>
                </a:stretch>
              </p:blipFill>
              <p:spPr>
                <a:xfrm>
                  <a:off x="2897628" y="4801968"/>
                  <a:ext cx="635000" cy="635000"/>
                </a:xfrm>
                <a:prstGeom prst="rect">
                  <a:avLst/>
                </a:prstGeom>
                <a:solidFill>
                  <a:srgbClr val="FF0000"/>
                </a:solidFill>
              </p:spPr>
            </p:pic>
            <p:pic>
              <p:nvPicPr>
                <p:cNvPr id="45" name="Picture 44">
                  <a:extLst>
                    <a:ext uri="{FF2B5EF4-FFF2-40B4-BE49-F238E27FC236}">
                      <a16:creationId xmlns:a16="http://schemas.microsoft.com/office/drawing/2014/main" xmlns="" id="{AA2896E9-430E-9D45-AC64-9A7D0AFBFAAA}"/>
                    </a:ext>
                  </a:extLst>
                </p:cNvPr>
                <p:cNvPicPr>
                  <a:picLocks noChangeAspect="1"/>
                </p:cNvPicPr>
                <p:nvPr/>
              </p:nvPicPr>
              <p:blipFill>
                <a:blip r:embed="rId3"/>
                <a:stretch>
                  <a:fillRect/>
                </a:stretch>
              </p:blipFill>
              <p:spPr>
                <a:xfrm>
                  <a:off x="2848269" y="5490358"/>
                  <a:ext cx="635000" cy="635000"/>
                </a:xfrm>
                <a:prstGeom prst="rect">
                  <a:avLst/>
                </a:prstGeom>
                <a:solidFill>
                  <a:srgbClr val="FF0000"/>
                </a:solidFill>
              </p:spPr>
            </p:pic>
          </p:grpSp>
          <p:grpSp>
            <p:nvGrpSpPr>
              <p:cNvPr id="49" name="Group 48">
                <a:extLst>
                  <a:ext uri="{FF2B5EF4-FFF2-40B4-BE49-F238E27FC236}">
                    <a16:creationId xmlns:a16="http://schemas.microsoft.com/office/drawing/2014/main" xmlns="" id="{27C9259E-0B7F-8B44-9E56-4FB329312717}"/>
                  </a:ext>
                </a:extLst>
              </p:cNvPr>
              <p:cNvGrpSpPr/>
              <p:nvPr/>
            </p:nvGrpSpPr>
            <p:grpSpPr>
              <a:xfrm>
                <a:off x="4211419" y="4252604"/>
                <a:ext cx="479497" cy="690661"/>
                <a:chOff x="1564214" y="3629459"/>
                <a:chExt cx="765231" cy="1102227"/>
              </a:xfrm>
            </p:grpSpPr>
            <p:grpSp>
              <p:nvGrpSpPr>
                <p:cNvPr id="50" name="Group 49">
                  <a:extLst>
                    <a:ext uri="{FF2B5EF4-FFF2-40B4-BE49-F238E27FC236}">
                      <a16:creationId xmlns:a16="http://schemas.microsoft.com/office/drawing/2014/main" xmlns="" id="{7226B251-F315-1144-8BC0-3EAD0311FEEC}"/>
                    </a:ext>
                  </a:extLst>
                </p:cNvPr>
                <p:cNvGrpSpPr/>
                <p:nvPr/>
              </p:nvGrpSpPr>
              <p:grpSpPr>
                <a:xfrm>
                  <a:off x="1595949" y="3629459"/>
                  <a:ext cx="639854" cy="1102227"/>
                  <a:chOff x="1647483" y="3790225"/>
                  <a:chExt cx="470561" cy="810599"/>
                </a:xfrm>
              </p:grpSpPr>
              <p:sp>
                <p:nvSpPr>
                  <p:cNvPr id="52" name="Oval 51">
                    <a:extLst>
                      <a:ext uri="{FF2B5EF4-FFF2-40B4-BE49-F238E27FC236}">
                        <a16:creationId xmlns:a16="http://schemas.microsoft.com/office/drawing/2014/main" xmlns="" id="{9170EEEC-7337-9044-AA40-71CDBB43E182}"/>
                      </a:ext>
                    </a:extLst>
                  </p:cNvPr>
                  <p:cNvSpPr/>
                  <p:nvPr/>
                </p:nvSpPr>
                <p:spPr>
                  <a:xfrm>
                    <a:off x="1692242" y="3790225"/>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3" name="Chord 52">
                    <a:extLst>
                      <a:ext uri="{FF2B5EF4-FFF2-40B4-BE49-F238E27FC236}">
                        <a16:creationId xmlns:a16="http://schemas.microsoft.com/office/drawing/2014/main" xmlns="" id="{2347758C-F8BD-8947-8A71-17EB0D080590}"/>
                      </a:ext>
                    </a:extLst>
                  </p:cNvPr>
                  <p:cNvSpPr/>
                  <p:nvPr/>
                </p:nvSpPr>
                <p:spPr>
                  <a:xfrm rot="8100000">
                    <a:off x="1647483" y="4130263"/>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xmlns="" id="{6EBD68B1-C102-6244-A748-E5974A5B3D62}"/>
                    </a:ext>
                  </a:extLst>
                </p:cNvPr>
                <p:cNvSpPr txBox="1"/>
                <p:nvPr/>
              </p:nvSpPr>
              <p:spPr>
                <a:xfrm>
                  <a:off x="1564214" y="3689521"/>
                  <a:ext cx="765231" cy="442063"/>
                </a:xfrm>
                <a:prstGeom prst="rect">
                  <a:avLst/>
                </a:prstGeom>
                <a:noFill/>
              </p:spPr>
              <p:txBody>
                <a:bodyPr wrap="square" rtlCol="0">
                  <a:spAutoFit/>
                </a:bodyPr>
                <a:lstStyle/>
                <a:p>
                  <a:r>
                    <a:rPr lang="en-US" sz="1200" b="1" dirty="0">
                      <a:solidFill>
                        <a:schemeClr val="bg1"/>
                      </a:solidFill>
                    </a:rPr>
                    <a:t>YOU</a:t>
                  </a:r>
                </a:p>
              </p:txBody>
            </p:sp>
          </p:grpSp>
        </p:grpSp>
        <p:grpSp>
          <p:nvGrpSpPr>
            <p:cNvPr id="64" name="Group 63">
              <a:extLst>
                <a:ext uri="{FF2B5EF4-FFF2-40B4-BE49-F238E27FC236}">
                  <a16:creationId xmlns:a16="http://schemas.microsoft.com/office/drawing/2014/main" xmlns="" id="{E2A84AC7-72E2-C14E-960D-4C213289BCBF}"/>
                </a:ext>
              </a:extLst>
            </p:cNvPr>
            <p:cNvGrpSpPr/>
            <p:nvPr/>
          </p:nvGrpSpPr>
          <p:grpSpPr>
            <a:xfrm>
              <a:off x="6263003" y="1737563"/>
              <a:ext cx="1685245" cy="2605339"/>
              <a:chOff x="6104740" y="1737563"/>
              <a:chExt cx="1685245" cy="2605339"/>
            </a:xfrm>
          </p:grpSpPr>
          <p:cxnSp>
            <p:nvCxnSpPr>
              <p:cNvPr id="56" name="Straight Arrow Connector 55">
                <a:extLst>
                  <a:ext uri="{FF2B5EF4-FFF2-40B4-BE49-F238E27FC236}">
                    <a16:creationId xmlns:a16="http://schemas.microsoft.com/office/drawing/2014/main" xmlns="" id="{BA9BDB27-1135-FE45-B8D6-75865675BDBA}"/>
                  </a:ext>
                </a:extLst>
              </p:cNvPr>
              <p:cNvCxnSpPr>
                <a:cxnSpLocks/>
              </p:cNvCxnSpPr>
              <p:nvPr/>
            </p:nvCxnSpPr>
            <p:spPr>
              <a:xfrm flipH="1">
                <a:off x="6186256" y="4342902"/>
                <a:ext cx="160372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0902A61B-B0FE-834D-AC71-4CFDA4C05BCC}"/>
                  </a:ext>
                </a:extLst>
              </p:cNvPr>
              <p:cNvCxnSpPr>
                <a:cxnSpLocks/>
              </p:cNvCxnSpPr>
              <p:nvPr/>
            </p:nvCxnSpPr>
            <p:spPr>
              <a:xfrm>
                <a:off x="7772400" y="1737563"/>
                <a:ext cx="0" cy="26053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949AAAFE-C6A9-284E-945B-1E2109A44F8F}"/>
                  </a:ext>
                </a:extLst>
              </p:cNvPr>
              <p:cNvCxnSpPr/>
              <p:nvPr/>
            </p:nvCxnSpPr>
            <p:spPr>
              <a:xfrm>
                <a:off x="6104740" y="1746036"/>
                <a:ext cx="16676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xmlns="" id="{A32665E3-DA83-254A-9F1A-3ABA0BEA5527}"/>
                </a:ext>
              </a:extLst>
            </p:cNvPr>
            <p:cNvSpPr txBox="1"/>
            <p:nvPr/>
          </p:nvSpPr>
          <p:spPr>
            <a:xfrm>
              <a:off x="6344519" y="1345882"/>
              <a:ext cx="2461846" cy="369332"/>
            </a:xfrm>
            <a:prstGeom prst="rect">
              <a:avLst/>
            </a:prstGeom>
            <a:noFill/>
          </p:spPr>
          <p:txBody>
            <a:bodyPr wrap="square" rtlCol="0">
              <a:spAutoFit/>
            </a:bodyPr>
            <a:lstStyle/>
            <a:p>
              <a:r>
                <a:rPr lang="en-US" dirty="0"/>
                <a:t>Record</a:t>
              </a:r>
            </a:p>
          </p:txBody>
        </p:sp>
        <p:sp>
          <p:nvSpPr>
            <p:cNvPr id="66" name="TextBox 65">
              <a:extLst>
                <a:ext uri="{FF2B5EF4-FFF2-40B4-BE49-F238E27FC236}">
                  <a16:creationId xmlns:a16="http://schemas.microsoft.com/office/drawing/2014/main" xmlns="" id="{16F35E44-7022-624A-A9CE-280CFCCC5997}"/>
                </a:ext>
              </a:extLst>
            </p:cNvPr>
            <p:cNvSpPr txBox="1"/>
            <p:nvPr/>
          </p:nvSpPr>
          <p:spPr>
            <a:xfrm>
              <a:off x="6322847" y="4459543"/>
              <a:ext cx="2461846" cy="369332"/>
            </a:xfrm>
            <a:prstGeom prst="rect">
              <a:avLst/>
            </a:prstGeom>
            <a:noFill/>
          </p:spPr>
          <p:txBody>
            <a:bodyPr wrap="square" rtlCol="0">
              <a:spAutoFit/>
            </a:bodyPr>
            <a:lstStyle/>
            <a:p>
              <a:r>
                <a:rPr lang="en-US" dirty="0"/>
                <a:t>Play back in real time </a:t>
              </a:r>
            </a:p>
          </p:txBody>
        </p:sp>
      </p:grpSp>
      <p:sp>
        <p:nvSpPr>
          <p:cNvPr id="68" name="TextBox 67">
            <a:extLst>
              <a:ext uri="{FF2B5EF4-FFF2-40B4-BE49-F238E27FC236}">
                <a16:creationId xmlns:a16="http://schemas.microsoft.com/office/drawing/2014/main" xmlns="" id="{3CB3B5CF-5CDB-9246-A3B9-D44F9A3FBBA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24917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D1597-5DF4-A641-BC44-E339FB483E86}"/>
              </a:ext>
            </a:extLst>
          </p:cNvPr>
          <p:cNvSpPr>
            <a:spLocks noGrp="1"/>
          </p:cNvSpPr>
          <p:nvPr>
            <p:ph type="title"/>
          </p:nvPr>
        </p:nvSpPr>
        <p:spPr/>
        <p:txBody>
          <a:bodyPr/>
          <a:lstStyle/>
          <a:p>
            <a:r>
              <a:rPr lang="en-US" b="1" dirty="0"/>
              <a:t>Quiz:</a:t>
            </a:r>
          </a:p>
        </p:txBody>
      </p:sp>
      <p:sp>
        <p:nvSpPr>
          <p:cNvPr id="3" name="TextBox 2">
            <a:extLst>
              <a:ext uri="{FF2B5EF4-FFF2-40B4-BE49-F238E27FC236}">
                <a16:creationId xmlns:a16="http://schemas.microsoft.com/office/drawing/2014/main" xmlns="" id="{807C1E46-9399-3049-838C-4DA65A514E76}"/>
              </a:ext>
            </a:extLst>
          </p:cNvPr>
          <p:cNvSpPr txBox="1"/>
          <p:nvPr/>
        </p:nvSpPr>
        <p:spPr>
          <a:xfrm>
            <a:off x="1070517" y="1516566"/>
            <a:ext cx="8943278" cy="1815882"/>
          </a:xfrm>
          <a:prstGeom prst="rect">
            <a:avLst/>
          </a:prstGeom>
          <a:noFill/>
        </p:spPr>
        <p:txBody>
          <a:bodyPr wrap="square" rtlCol="0">
            <a:spAutoFit/>
          </a:bodyPr>
          <a:lstStyle/>
          <a:p>
            <a:r>
              <a:rPr lang="en-US" sz="2800" dirty="0"/>
              <a:t>1.Which trashcan is more worth to recycle:</a:t>
            </a:r>
          </a:p>
          <a:p>
            <a:pPr marL="514350" indent="-514350">
              <a:buAutoNum type="alphaUcPeriod"/>
            </a:pPr>
            <a:r>
              <a:rPr lang="en-US" sz="2800" dirty="0"/>
              <a:t>A fuller one</a:t>
            </a:r>
          </a:p>
          <a:p>
            <a:pPr marL="514350" indent="-514350">
              <a:buAutoNum type="alphaUcPeriod"/>
            </a:pPr>
            <a:r>
              <a:rPr lang="en-US" sz="2800" dirty="0"/>
              <a:t>A less fuller one</a:t>
            </a:r>
          </a:p>
          <a:p>
            <a:r>
              <a:rPr lang="en-US" sz="2800" dirty="0"/>
              <a:t> </a:t>
            </a:r>
          </a:p>
        </p:txBody>
      </p:sp>
    </p:spTree>
    <p:extLst>
      <p:ext uri="{BB962C8B-B14F-4D97-AF65-F5344CB8AC3E}">
        <p14:creationId xmlns:p14="http://schemas.microsoft.com/office/powerpoint/2010/main" val="1354724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55C8B-1E26-B846-B511-25FF552C5E92}"/>
              </a:ext>
            </a:extLst>
          </p:cNvPr>
          <p:cNvSpPr>
            <a:spLocks noGrp="1"/>
          </p:cNvSpPr>
          <p:nvPr>
            <p:ph type="title"/>
          </p:nvPr>
        </p:nvSpPr>
        <p:spPr/>
        <p:txBody>
          <a:bodyPr/>
          <a:lstStyle/>
          <a:p>
            <a:r>
              <a:rPr lang="en-US" b="1" dirty="0"/>
              <a:t>Practice:</a:t>
            </a:r>
          </a:p>
        </p:txBody>
      </p:sp>
      <p:sp>
        <p:nvSpPr>
          <p:cNvPr id="3" name="TextBox 2">
            <a:extLst>
              <a:ext uri="{FF2B5EF4-FFF2-40B4-BE49-F238E27FC236}">
                <a16:creationId xmlns:a16="http://schemas.microsoft.com/office/drawing/2014/main" xmlns="" id="{B3DB914E-9B6B-0F4F-B99D-03CBB15A5197}"/>
              </a:ext>
            </a:extLst>
          </p:cNvPr>
          <p:cNvSpPr txBox="1"/>
          <p:nvPr/>
        </p:nvSpPr>
        <p:spPr>
          <a:xfrm>
            <a:off x="1025912" y="1690688"/>
            <a:ext cx="9656956" cy="1815882"/>
          </a:xfrm>
          <a:prstGeom prst="rect">
            <a:avLst/>
          </a:prstGeom>
          <a:noFill/>
        </p:spPr>
        <p:txBody>
          <a:bodyPr wrap="square" rtlCol="0">
            <a:spAutoFit/>
          </a:bodyPr>
          <a:lstStyle/>
          <a:p>
            <a:r>
              <a:rPr lang="en-US" sz="2800" dirty="0"/>
              <a:t>You will go through several practice trials.</a:t>
            </a:r>
          </a:p>
          <a:p>
            <a:endParaRPr lang="en-US" sz="2800" dirty="0"/>
          </a:p>
          <a:p>
            <a:r>
              <a:rPr lang="en-US" sz="2800" dirty="0"/>
              <a:t>They only serve for demonstration purposes and are not related with the main experiment. </a:t>
            </a:r>
          </a:p>
        </p:txBody>
      </p:sp>
    </p:spTree>
    <p:extLst>
      <p:ext uri="{BB962C8B-B14F-4D97-AF65-F5344CB8AC3E}">
        <p14:creationId xmlns:p14="http://schemas.microsoft.com/office/powerpoint/2010/main" val="976180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396881-96C8-554A-B5E8-FF250F813023}"/>
              </a:ext>
            </a:extLst>
          </p:cNvPr>
          <p:cNvSpPr txBox="1"/>
          <p:nvPr/>
        </p:nvSpPr>
        <p:spPr>
          <a:xfrm>
            <a:off x="627529" y="555812"/>
            <a:ext cx="9932895" cy="3539430"/>
          </a:xfrm>
          <a:prstGeom prst="rect">
            <a:avLst/>
          </a:prstGeom>
          <a:noFill/>
        </p:spPr>
        <p:txBody>
          <a:bodyPr wrap="square" rtlCol="0">
            <a:spAutoFit/>
          </a:bodyPr>
          <a:lstStyle/>
          <a:p>
            <a:r>
              <a:rPr lang="en-US" sz="2800" dirty="0"/>
              <a:t>The main experiment has two blocks, each with 20 mins. </a:t>
            </a:r>
          </a:p>
          <a:p>
            <a:endParaRPr lang="en-US" sz="2800" dirty="0"/>
          </a:p>
          <a:p>
            <a:r>
              <a:rPr lang="en-US" sz="2800" dirty="0"/>
              <a:t>In each block, you search for and recycle trashcans in different campuses. </a:t>
            </a:r>
          </a:p>
          <a:p>
            <a:endParaRPr lang="en-US" sz="2800" dirty="0"/>
          </a:p>
          <a:p>
            <a:r>
              <a:rPr lang="en-US" sz="2800" dirty="0"/>
              <a:t>In different campuses, the amount of trash in the trashcan differ. Consequently, the recycling time is different across blocks. </a:t>
            </a:r>
          </a:p>
          <a:p>
            <a:endParaRPr lang="en-US" sz="2800" dirty="0"/>
          </a:p>
        </p:txBody>
      </p:sp>
    </p:spTree>
    <p:extLst>
      <p:ext uri="{BB962C8B-B14F-4D97-AF65-F5344CB8AC3E}">
        <p14:creationId xmlns:p14="http://schemas.microsoft.com/office/powerpoint/2010/main" val="1071109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396881-96C8-554A-B5E8-FF250F813023}"/>
              </a:ext>
            </a:extLst>
          </p:cNvPr>
          <p:cNvSpPr txBox="1"/>
          <p:nvPr/>
        </p:nvSpPr>
        <p:spPr>
          <a:xfrm>
            <a:off x="627529" y="1065659"/>
            <a:ext cx="9932895" cy="830997"/>
          </a:xfrm>
          <a:prstGeom prst="rect">
            <a:avLst/>
          </a:prstGeom>
          <a:noFill/>
        </p:spPr>
        <p:txBody>
          <a:bodyPr wrap="square" rtlCol="0">
            <a:spAutoFit/>
          </a:bodyPr>
          <a:lstStyle/>
          <a:p>
            <a:r>
              <a:rPr lang="en-US" sz="2400" dirty="0"/>
              <a:t>You can find the total points your earned and the remaining time in this block on the screen. </a:t>
            </a:r>
          </a:p>
        </p:txBody>
      </p:sp>
      <p:grpSp>
        <p:nvGrpSpPr>
          <p:cNvPr id="27" name="Group 26">
            <a:extLst>
              <a:ext uri="{FF2B5EF4-FFF2-40B4-BE49-F238E27FC236}">
                <a16:creationId xmlns:a16="http://schemas.microsoft.com/office/drawing/2014/main" xmlns="" id="{448ED054-19D1-C14B-85EE-960E5148F4EE}"/>
              </a:ext>
            </a:extLst>
          </p:cNvPr>
          <p:cNvGrpSpPr/>
          <p:nvPr/>
        </p:nvGrpSpPr>
        <p:grpSpPr>
          <a:xfrm>
            <a:off x="627529" y="2453981"/>
            <a:ext cx="4227361" cy="2674217"/>
            <a:chOff x="511288" y="1855519"/>
            <a:chExt cx="5620969" cy="3555810"/>
          </a:xfrm>
        </p:grpSpPr>
        <p:grpSp>
          <p:nvGrpSpPr>
            <p:cNvPr id="28" name="Group 27">
              <a:extLst>
                <a:ext uri="{FF2B5EF4-FFF2-40B4-BE49-F238E27FC236}">
                  <a16:creationId xmlns:a16="http://schemas.microsoft.com/office/drawing/2014/main" xmlns="" id="{230CCBDC-BDD4-DA40-84F4-95BFB74B332D}"/>
                </a:ext>
              </a:extLst>
            </p:cNvPr>
            <p:cNvGrpSpPr/>
            <p:nvPr/>
          </p:nvGrpSpPr>
          <p:grpSpPr>
            <a:xfrm>
              <a:off x="511288" y="1855519"/>
              <a:ext cx="5620969" cy="3555810"/>
              <a:chOff x="2975887" y="881775"/>
              <a:chExt cx="5620969" cy="3555810"/>
            </a:xfrm>
          </p:grpSpPr>
          <p:sp>
            <p:nvSpPr>
              <p:cNvPr id="32" name="Rectangle 31">
                <a:extLst>
                  <a:ext uri="{FF2B5EF4-FFF2-40B4-BE49-F238E27FC236}">
                    <a16:creationId xmlns:a16="http://schemas.microsoft.com/office/drawing/2014/main" xmlns="" id="{AA324A52-815C-2B46-8645-92DED6C45314}"/>
                  </a:ext>
                </a:extLst>
              </p:cNvPr>
              <p:cNvSpPr/>
              <p:nvPr/>
            </p:nvSpPr>
            <p:spPr>
              <a:xfrm>
                <a:off x="2975887" y="881775"/>
                <a:ext cx="5620969" cy="3555810"/>
              </a:xfrm>
              <a:prstGeom prst="rect">
                <a:avLst/>
              </a:prstGeom>
              <a:blipFill dpi="0" rotWithShape="1">
                <a:blip r:embed="rId3">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3" name="Group 32">
                <a:extLst>
                  <a:ext uri="{FF2B5EF4-FFF2-40B4-BE49-F238E27FC236}">
                    <a16:creationId xmlns:a16="http://schemas.microsoft.com/office/drawing/2014/main" xmlns="" id="{C9D3870C-A1B7-1642-AD54-9FFCCDDEDE42}"/>
                  </a:ext>
                </a:extLst>
              </p:cNvPr>
              <p:cNvGrpSpPr/>
              <p:nvPr/>
            </p:nvGrpSpPr>
            <p:grpSpPr>
              <a:xfrm>
                <a:off x="5291276" y="1441631"/>
                <a:ext cx="1078992" cy="1532586"/>
                <a:chOff x="3657279" y="3077056"/>
                <a:chExt cx="1078992" cy="1532586"/>
              </a:xfrm>
            </p:grpSpPr>
            <p:grpSp>
              <p:nvGrpSpPr>
                <p:cNvPr id="34" name="Group 33">
                  <a:extLst>
                    <a:ext uri="{FF2B5EF4-FFF2-40B4-BE49-F238E27FC236}">
                      <a16:creationId xmlns:a16="http://schemas.microsoft.com/office/drawing/2014/main" xmlns="" id="{652C0698-0654-5647-8172-8C21CA618D89}"/>
                    </a:ext>
                  </a:extLst>
                </p:cNvPr>
                <p:cNvGrpSpPr/>
                <p:nvPr/>
              </p:nvGrpSpPr>
              <p:grpSpPr>
                <a:xfrm>
                  <a:off x="3657279" y="3077056"/>
                  <a:ext cx="1078992" cy="1532586"/>
                  <a:chOff x="4830319" y="3025540"/>
                  <a:chExt cx="1078992" cy="1532586"/>
                </a:xfrm>
              </p:grpSpPr>
              <p:sp>
                <p:nvSpPr>
                  <p:cNvPr id="36" name="Rectangle 35">
                    <a:extLst>
                      <a:ext uri="{FF2B5EF4-FFF2-40B4-BE49-F238E27FC236}">
                        <a16:creationId xmlns:a16="http://schemas.microsoft.com/office/drawing/2014/main" xmlns="" id="{C9F88596-CD19-FA45-B04E-85D3B299A4A4}"/>
                      </a:ext>
                    </a:extLst>
                  </p:cNvPr>
                  <p:cNvSpPr/>
                  <p:nvPr/>
                </p:nvSpPr>
                <p:spPr>
                  <a:xfrm>
                    <a:off x="4830319" y="302554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xmlns="" id="{E22DA420-C72C-3645-9AEA-B881AECD5AF3}"/>
                      </a:ext>
                    </a:extLst>
                  </p:cNvPr>
                  <p:cNvSpPr/>
                  <p:nvPr/>
                </p:nvSpPr>
                <p:spPr>
                  <a:xfrm>
                    <a:off x="4830319" y="4175279"/>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xmlns="" id="{33D76B92-88DD-6E40-B807-00AE04546D14}"/>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834523" y="3434289"/>
                  <a:ext cx="713716" cy="684132"/>
                </a:xfrm>
                <a:prstGeom prst="rect">
                  <a:avLst/>
                </a:prstGeom>
                <a:noFill/>
              </p:spPr>
            </p:pic>
          </p:grpSp>
        </p:grpSp>
        <p:grpSp>
          <p:nvGrpSpPr>
            <p:cNvPr id="29" name="Group 28">
              <a:extLst>
                <a:ext uri="{FF2B5EF4-FFF2-40B4-BE49-F238E27FC236}">
                  <a16:creationId xmlns:a16="http://schemas.microsoft.com/office/drawing/2014/main" xmlns="" id="{BDC96595-C6F2-7342-BE12-F98F44F561E8}"/>
                </a:ext>
              </a:extLst>
            </p:cNvPr>
            <p:cNvGrpSpPr/>
            <p:nvPr/>
          </p:nvGrpSpPr>
          <p:grpSpPr>
            <a:xfrm>
              <a:off x="1700549" y="4146023"/>
              <a:ext cx="3348507" cy="311177"/>
              <a:chOff x="1700551" y="4093772"/>
              <a:chExt cx="3348507" cy="311177"/>
            </a:xfrm>
          </p:grpSpPr>
          <p:sp>
            <p:nvSpPr>
              <p:cNvPr id="30" name="Rectangle 29">
                <a:extLst>
                  <a:ext uri="{FF2B5EF4-FFF2-40B4-BE49-F238E27FC236}">
                    <a16:creationId xmlns:a16="http://schemas.microsoft.com/office/drawing/2014/main" xmlns="" id="{54342F9A-C34C-714D-B87A-68E51DA2F42E}"/>
                  </a:ext>
                </a:extLst>
              </p:cNvPr>
              <p:cNvSpPr/>
              <p:nvPr/>
            </p:nvSpPr>
            <p:spPr>
              <a:xfrm>
                <a:off x="1700551" y="409377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xmlns="" id="{C837E596-FE00-E844-B34A-C021523A8922}"/>
                  </a:ext>
                </a:extLst>
              </p:cNvPr>
              <p:cNvSpPr/>
              <p:nvPr/>
            </p:nvSpPr>
            <p:spPr>
              <a:xfrm flipV="1">
                <a:off x="1700551" y="4120176"/>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xmlns="" id="{22C42ABB-345C-7046-B7F4-AC8337E4A443}"/>
              </a:ext>
            </a:extLst>
          </p:cNvPr>
          <p:cNvGrpSpPr/>
          <p:nvPr/>
        </p:nvGrpSpPr>
        <p:grpSpPr>
          <a:xfrm>
            <a:off x="6150419" y="2453981"/>
            <a:ext cx="4227361" cy="2674217"/>
            <a:chOff x="511288" y="1855519"/>
            <a:chExt cx="5620969" cy="3555810"/>
          </a:xfrm>
        </p:grpSpPr>
        <p:grpSp>
          <p:nvGrpSpPr>
            <p:cNvPr id="39" name="Group 38">
              <a:extLst>
                <a:ext uri="{FF2B5EF4-FFF2-40B4-BE49-F238E27FC236}">
                  <a16:creationId xmlns:a16="http://schemas.microsoft.com/office/drawing/2014/main" xmlns="" id="{8C4422E5-F8BB-9243-BCAD-7016A12275C4}"/>
                </a:ext>
              </a:extLst>
            </p:cNvPr>
            <p:cNvGrpSpPr/>
            <p:nvPr/>
          </p:nvGrpSpPr>
          <p:grpSpPr>
            <a:xfrm>
              <a:off x="511288" y="1855519"/>
              <a:ext cx="5620969" cy="3555810"/>
              <a:chOff x="2975887" y="881775"/>
              <a:chExt cx="5620969" cy="3555810"/>
            </a:xfrm>
          </p:grpSpPr>
          <p:sp>
            <p:nvSpPr>
              <p:cNvPr id="43" name="Rectangle 42">
                <a:extLst>
                  <a:ext uri="{FF2B5EF4-FFF2-40B4-BE49-F238E27FC236}">
                    <a16:creationId xmlns:a16="http://schemas.microsoft.com/office/drawing/2014/main" xmlns="" id="{A1A50BBE-03C4-6543-A400-EDBCA0C7D167}"/>
                  </a:ext>
                </a:extLst>
              </p:cNvPr>
              <p:cNvSpPr/>
              <p:nvPr/>
            </p:nvSpPr>
            <p:spPr>
              <a:xfrm>
                <a:off x="2975887" y="881775"/>
                <a:ext cx="5620969" cy="355581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4" name="Group 43">
                <a:extLst>
                  <a:ext uri="{FF2B5EF4-FFF2-40B4-BE49-F238E27FC236}">
                    <a16:creationId xmlns:a16="http://schemas.microsoft.com/office/drawing/2014/main" xmlns="" id="{7A149F71-7C5D-A847-B4D3-7D9B709ED895}"/>
                  </a:ext>
                </a:extLst>
              </p:cNvPr>
              <p:cNvGrpSpPr/>
              <p:nvPr/>
            </p:nvGrpSpPr>
            <p:grpSpPr>
              <a:xfrm>
                <a:off x="5378542" y="1393101"/>
                <a:ext cx="1078992" cy="1552521"/>
                <a:chOff x="3744545" y="3028526"/>
                <a:chExt cx="1078992" cy="1552521"/>
              </a:xfrm>
            </p:grpSpPr>
            <p:grpSp>
              <p:nvGrpSpPr>
                <p:cNvPr id="45" name="Group 44">
                  <a:extLst>
                    <a:ext uri="{FF2B5EF4-FFF2-40B4-BE49-F238E27FC236}">
                      <a16:creationId xmlns:a16="http://schemas.microsoft.com/office/drawing/2014/main" xmlns="" id="{3B45698F-348A-2D45-B6EC-11EC99AAD481}"/>
                    </a:ext>
                  </a:extLst>
                </p:cNvPr>
                <p:cNvGrpSpPr/>
                <p:nvPr/>
              </p:nvGrpSpPr>
              <p:grpSpPr>
                <a:xfrm>
                  <a:off x="3744545" y="3028526"/>
                  <a:ext cx="1078992" cy="1552521"/>
                  <a:chOff x="4917585" y="2977010"/>
                  <a:chExt cx="1078992" cy="1552521"/>
                </a:xfrm>
              </p:grpSpPr>
              <p:sp>
                <p:nvSpPr>
                  <p:cNvPr id="47" name="Rectangle 46">
                    <a:extLst>
                      <a:ext uri="{FF2B5EF4-FFF2-40B4-BE49-F238E27FC236}">
                        <a16:creationId xmlns:a16="http://schemas.microsoft.com/office/drawing/2014/main" xmlns="" id="{E27BC8FC-8C9E-9547-B2C1-65049F0AAFEF}"/>
                      </a:ext>
                    </a:extLst>
                  </p:cNvPr>
                  <p:cNvSpPr/>
                  <p:nvPr/>
                </p:nvSpPr>
                <p:spPr>
                  <a:xfrm>
                    <a:off x="4917585" y="297701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xmlns="" id="{A511C743-7070-134E-B8B3-E5F7ED6AF9FF}"/>
                      </a:ext>
                    </a:extLst>
                  </p:cNvPr>
                  <p:cNvSpPr/>
                  <p:nvPr/>
                </p:nvSpPr>
                <p:spPr>
                  <a:xfrm>
                    <a:off x="4917585" y="4146682"/>
                    <a:ext cx="1078992" cy="382849"/>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Picture 45">
                  <a:extLst>
                    <a:ext uri="{FF2B5EF4-FFF2-40B4-BE49-F238E27FC236}">
                      <a16:creationId xmlns:a16="http://schemas.microsoft.com/office/drawing/2014/main" xmlns="" id="{38265A14-462B-0440-9DC7-C0849143AE6A}"/>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921789" y="3405690"/>
                  <a:ext cx="713716" cy="684132"/>
                </a:xfrm>
                <a:prstGeom prst="rect">
                  <a:avLst/>
                </a:prstGeom>
                <a:noFill/>
              </p:spPr>
            </p:pic>
          </p:grpSp>
        </p:grpSp>
        <p:grpSp>
          <p:nvGrpSpPr>
            <p:cNvPr id="40" name="Group 39">
              <a:extLst>
                <a:ext uri="{FF2B5EF4-FFF2-40B4-BE49-F238E27FC236}">
                  <a16:creationId xmlns:a16="http://schemas.microsoft.com/office/drawing/2014/main" xmlns="" id="{DBDD27CB-0FC4-9A4E-826E-F55BA88CBBF2}"/>
                </a:ext>
              </a:extLst>
            </p:cNvPr>
            <p:cNvGrpSpPr/>
            <p:nvPr/>
          </p:nvGrpSpPr>
          <p:grpSpPr>
            <a:xfrm>
              <a:off x="1787815" y="4117425"/>
              <a:ext cx="3348507" cy="311177"/>
              <a:chOff x="1787817" y="4065174"/>
              <a:chExt cx="3348507" cy="311177"/>
            </a:xfrm>
          </p:grpSpPr>
          <p:sp>
            <p:nvSpPr>
              <p:cNvPr id="41" name="Rectangle 40">
                <a:extLst>
                  <a:ext uri="{FF2B5EF4-FFF2-40B4-BE49-F238E27FC236}">
                    <a16:creationId xmlns:a16="http://schemas.microsoft.com/office/drawing/2014/main" xmlns="" id="{D2306690-F18E-7B4B-ADE2-31CD9E5718B7}"/>
                  </a:ext>
                </a:extLst>
              </p:cNvPr>
              <p:cNvSpPr/>
              <p:nvPr/>
            </p:nvSpPr>
            <p:spPr>
              <a:xfrm>
                <a:off x="1787817" y="4065174"/>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xmlns="" id="{228408A7-5FC8-1E45-9169-1C92CFBCF0AA}"/>
                  </a:ext>
                </a:extLst>
              </p:cNvPr>
              <p:cNvSpPr/>
              <p:nvPr/>
            </p:nvSpPr>
            <p:spPr>
              <a:xfrm flipV="1">
                <a:off x="1787817" y="4091578"/>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9" name="TextBox 48">
            <a:extLst>
              <a:ext uri="{FF2B5EF4-FFF2-40B4-BE49-F238E27FC236}">
                <a16:creationId xmlns:a16="http://schemas.microsoft.com/office/drawing/2014/main" xmlns="" id="{F5D45B35-9E90-1E4D-A0F7-C5B6EFE5DF36}"/>
              </a:ext>
            </a:extLst>
          </p:cNvPr>
          <p:cNvSpPr txBox="1"/>
          <p:nvPr/>
        </p:nvSpPr>
        <p:spPr>
          <a:xfrm>
            <a:off x="2240974" y="5277154"/>
            <a:ext cx="2906242" cy="369332"/>
          </a:xfrm>
          <a:prstGeom prst="rect">
            <a:avLst/>
          </a:prstGeom>
          <a:noFill/>
        </p:spPr>
        <p:txBody>
          <a:bodyPr wrap="square" rtlCol="0">
            <a:spAutoFit/>
          </a:bodyPr>
          <a:lstStyle/>
          <a:p>
            <a:r>
              <a:rPr lang="en-US" b="1" dirty="0"/>
              <a:t>Campus 1</a:t>
            </a:r>
          </a:p>
        </p:txBody>
      </p:sp>
      <p:sp>
        <p:nvSpPr>
          <p:cNvPr id="50" name="TextBox 49">
            <a:extLst>
              <a:ext uri="{FF2B5EF4-FFF2-40B4-BE49-F238E27FC236}">
                <a16:creationId xmlns:a16="http://schemas.microsoft.com/office/drawing/2014/main" xmlns="" id="{4EE1AB23-E478-824B-B910-79B97370DC69}"/>
              </a:ext>
            </a:extLst>
          </p:cNvPr>
          <p:cNvSpPr txBox="1"/>
          <p:nvPr/>
        </p:nvSpPr>
        <p:spPr>
          <a:xfrm>
            <a:off x="7838167" y="5277154"/>
            <a:ext cx="2906242" cy="369332"/>
          </a:xfrm>
          <a:prstGeom prst="rect">
            <a:avLst/>
          </a:prstGeom>
          <a:noFill/>
        </p:spPr>
        <p:txBody>
          <a:bodyPr wrap="square" rtlCol="0">
            <a:spAutoFit/>
          </a:bodyPr>
          <a:lstStyle/>
          <a:p>
            <a:r>
              <a:rPr lang="en-US" b="1" dirty="0"/>
              <a:t>Campus 2</a:t>
            </a:r>
          </a:p>
        </p:txBody>
      </p:sp>
      <p:sp>
        <p:nvSpPr>
          <p:cNvPr id="51" name="TextBox 50">
            <a:extLst>
              <a:ext uri="{FF2B5EF4-FFF2-40B4-BE49-F238E27FC236}">
                <a16:creationId xmlns:a16="http://schemas.microsoft.com/office/drawing/2014/main" xmlns="" id="{70778EB6-48E4-7744-9B6F-E23073E9D7B4}"/>
              </a:ext>
            </a:extLst>
          </p:cNvPr>
          <p:cNvSpPr txBox="1"/>
          <p:nvPr/>
        </p:nvSpPr>
        <p:spPr>
          <a:xfrm>
            <a:off x="2286362" y="4464606"/>
            <a:ext cx="1201638" cy="584775"/>
          </a:xfrm>
          <a:prstGeom prst="rect">
            <a:avLst/>
          </a:prstGeom>
          <a:noFill/>
        </p:spPr>
        <p:txBody>
          <a:bodyPr wrap="square" rtlCol="0">
            <a:spAutoFit/>
          </a:bodyPr>
          <a:lstStyle/>
          <a:p>
            <a:r>
              <a:rPr lang="en-US" sz="1600" b="1" dirty="0">
                <a:solidFill>
                  <a:schemeClr val="bg1"/>
                </a:solidFill>
              </a:rPr>
              <a:t>Earned:</a:t>
            </a:r>
          </a:p>
          <a:p>
            <a:r>
              <a:rPr lang="en-US" sz="1600" b="1" dirty="0">
                <a:solidFill>
                  <a:schemeClr val="bg1"/>
                </a:solidFill>
              </a:rPr>
              <a:t>Time left:</a:t>
            </a:r>
          </a:p>
        </p:txBody>
      </p:sp>
      <p:sp>
        <p:nvSpPr>
          <p:cNvPr id="52" name="TextBox 51">
            <a:extLst>
              <a:ext uri="{FF2B5EF4-FFF2-40B4-BE49-F238E27FC236}">
                <a16:creationId xmlns:a16="http://schemas.microsoft.com/office/drawing/2014/main" xmlns="" id="{2A4225FF-A4FE-6A45-B86A-DD9CF5BAF5FC}"/>
              </a:ext>
            </a:extLst>
          </p:cNvPr>
          <p:cNvSpPr txBox="1"/>
          <p:nvPr/>
        </p:nvSpPr>
        <p:spPr>
          <a:xfrm>
            <a:off x="7847237" y="4464605"/>
            <a:ext cx="1201638" cy="584775"/>
          </a:xfrm>
          <a:prstGeom prst="rect">
            <a:avLst/>
          </a:prstGeom>
          <a:noFill/>
        </p:spPr>
        <p:txBody>
          <a:bodyPr wrap="square" rtlCol="0">
            <a:spAutoFit/>
          </a:bodyPr>
          <a:lstStyle/>
          <a:p>
            <a:r>
              <a:rPr lang="en-US" sz="1600" b="1" dirty="0">
                <a:solidFill>
                  <a:schemeClr val="bg1"/>
                </a:solidFill>
              </a:rPr>
              <a:t>Earned:</a:t>
            </a:r>
          </a:p>
          <a:p>
            <a:r>
              <a:rPr lang="en-US" sz="1600" b="1" dirty="0">
                <a:solidFill>
                  <a:schemeClr val="bg1"/>
                </a:solidFill>
              </a:rPr>
              <a:t>Time left:</a:t>
            </a:r>
          </a:p>
        </p:txBody>
      </p:sp>
      <p:cxnSp>
        <p:nvCxnSpPr>
          <p:cNvPr id="55" name="Straight Connector 54">
            <a:extLst>
              <a:ext uri="{FF2B5EF4-FFF2-40B4-BE49-F238E27FC236}">
                <a16:creationId xmlns:a16="http://schemas.microsoft.com/office/drawing/2014/main" xmlns="" id="{4241DCB0-9C66-1347-B156-49AC2112ADF7}"/>
              </a:ext>
            </a:extLst>
          </p:cNvPr>
          <p:cNvCxnSpPr>
            <a:cxnSpLocks/>
          </p:cNvCxnSpPr>
          <p:nvPr/>
        </p:nvCxnSpPr>
        <p:spPr>
          <a:xfrm>
            <a:off x="2206850" y="41196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56" name="Picture 55">
            <a:extLst>
              <a:ext uri="{FF2B5EF4-FFF2-40B4-BE49-F238E27FC236}">
                <a16:creationId xmlns:a16="http://schemas.microsoft.com/office/drawing/2014/main" xmlns="" id="{4B7711D1-97E8-314C-AB62-10122600F372}"/>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119863" y="3918615"/>
            <a:ext cx="166499" cy="159598"/>
          </a:xfrm>
          <a:prstGeom prst="rect">
            <a:avLst/>
          </a:prstGeom>
          <a:noFill/>
        </p:spPr>
      </p:pic>
      <p:cxnSp>
        <p:nvCxnSpPr>
          <p:cNvPr id="57" name="Straight Connector 56">
            <a:extLst>
              <a:ext uri="{FF2B5EF4-FFF2-40B4-BE49-F238E27FC236}">
                <a16:creationId xmlns:a16="http://schemas.microsoft.com/office/drawing/2014/main" xmlns="" id="{1B0786A4-49F8-FA44-951D-C167F2EC6C0A}"/>
              </a:ext>
            </a:extLst>
          </p:cNvPr>
          <p:cNvCxnSpPr>
            <a:cxnSpLocks/>
          </p:cNvCxnSpPr>
          <p:nvPr/>
        </p:nvCxnSpPr>
        <p:spPr>
          <a:xfrm>
            <a:off x="7798149" y="4096323"/>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58" name="Picture 57">
            <a:extLst>
              <a:ext uri="{FF2B5EF4-FFF2-40B4-BE49-F238E27FC236}">
                <a16:creationId xmlns:a16="http://schemas.microsoft.com/office/drawing/2014/main" xmlns="" id="{461C6B0E-F1D4-9345-880B-55A4FD3BD752}"/>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7711162" y="3895251"/>
            <a:ext cx="166499" cy="159598"/>
          </a:xfrm>
          <a:prstGeom prst="rect">
            <a:avLst/>
          </a:prstGeom>
          <a:noFill/>
        </p:spPr>
      </p:pic>
    </p:spTree>
    <p:extLst>
      <p:ext uri="{BB962C8B-B14F-4D97-AF65-F5344CB8AC3E}">
        <p14:creationId xmlns:p14="http://schemas.microsoft.com/office/powerpoint/2010/main" val="30164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BFD7D309-4DE6-5F49-B0AC-5BB11CF38902}"/>
              </a:ext>
            </a:extLst>
          </p:cNvPr>
          <p:cNvSpPr txBox="1"/>
          <p:nvPr/>
        </p:nvSpPr>
        <p:spPr>
          <a:xfrm>
            <a:off x="976092" y="1347939"/>
            <a:ext cx="10105293" cy="4524315"/>
          </a:xfrm>
          <a:prstGeom prst="rect">
            <a:avLst/>
          </a:prstGeom>
          <a:noFill/>
        </p:spPr>
        <p:txBody>
          <a:bodyPr wrap="square" rtlCol="0">
            <a:spAutoFit/>
          </a:bodyPr>
          <a:lstStyle/>
          <a:p>
            <a:pPr algn="just"/>
            <a:endParaRPr lang="en-US" sz="2400" dirty="0"/>
          </a:p>
          <a:p>
            <a:pPr algn="just"/>
            <a:r>
              <a:rPr lang="en-US" sz="2400" dirty="0"/>
              <a:t>In the </a:t>
            </a:r>
            <a:r>
              <a:rPr lang="en-US" sz="2400" dirty="0" smtClean="0"/>
              <a:t>“Recycle Man” experiment, </a:t>
            </a:r>
            <a:r>
              <a:rPr lang="en-US" sz="2400" dirty="0" smtClean="0"/>
              <a:t>you search </a:t>
            </a:r>
            <a:r>
              <a:rPr lang="en-US" sz="2400" dirty="0"/>
              <a:t>and recycle trashcans to earn rewards.</a:t>
            </a:r>
          </a:p>
          <a:p>
            <a:pPr algn="just"/>
            <a:endParaRPr lang="en-US" sz="2400" dirty="0"/>
          </a:p>
          <a:p>
            <a:pPr algn="just"/>
            <a:r>
              <a:rPr lang="en-US" sz="2400" dirty="0"/>
              <a:t>On each trial</a:t>
            </a:r>
            <a:r>
              <a:rPr lang="en-US" sz="2400" dirty="0" smtClean="0"/>
              <a:t>, you </a:t>
            </a:r>
            <a:r>
              <a:rPr lang="en-US" sz="2400" dirty="0"/>
              <a:t>spend some time searching for a trashcan and deciding whether to recycle it.</a:t>
            </a:r>
          </a:p>
          <a:p>
            <a:pPr algn="just"/>
            <a:endParaRPr lang="en-US" sz="2400" dirty="0"/>
          </a:p>
          <a:p>
            <a:pPr algn="just"/>
            <a:r>
              <a:rPr lang="en-US" sz="2400" dirty="0"/>
              <a:t>To recycle a trashcan, </a:t>
            </a:r>
            <a:r>
              <a:rPr lang="en-US" sz="2400" dirty="0" smtClean="0"/>
              <a:t>you</a:t>
            </a:r>
            <a:r>
              <a:rPr lang="en-US" sz="2400" dirty="0" smtClean="0"/>
              <a:t> </a:t>
            </a:r>
            <a:r>
              <a:rPr lang="en-US" sz="2400" dirty="0"/>
              <a:t>need to empty the trash in it first. Different trashcans contain different amounts of trash. Emptying fuller trashcans takes more time. </a:t>
            </a:r>
            <a:endParaRPr lang="en-US" sz="2400" dirty="0" smtClean="0"/>
          </a:p>
          <a:p>
            <a:pPr algn="just"/>
            <a:endParaRPr lang="en-US" sz="2400" dirty="0"/>
          </a:p>
          <a:p>
            <a:pPr algn="just"/>
            <a:r>
              <a:rPr lang="en-US" sz="2400" u="sng" dirty="0" smtClean="0"/>
              <a:t>Your have 40 min in total to earn rewards. You shall </a:t>
            </a:r>
            <a:r>
              <a:rPr lang="en-US" sz="2400" u="sng" dirty="0"/>
              <a:t>decide whether a trashcan is worth recycling based on how full it is. </a:t>
            </a:r>
          </a:p>
        </p:txBody>
      </p:sp>
      <p:sp>
        <p:nvSpPr>
          <p:cNvPr id="2" name="TextBox 1">
            <a:extLst>
              <a:ext uri="{FF2B5EF4-FFF2-40B4-BE49-F238E27FC236}">
                <a16:creationId xmlns:a16="http://schemas.microsoft.com/office/drawing/2014/main" xmlns=""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4269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BFD7D309-4DE6-5F49-B0AC-5BB11CF38902}"/>
              </a:ext>
            </a:extLst>
          </p:cNvPr>
          <p:cNvSpPr txBox="1"/>
          <p:nvPr/>
        </p:nvSpPr>
        <p:spPr>
          <a:xfrm>
            <a:off x="976092" y="1347939"/>
            <a:ext cx="10105293" cy="2677656"/>
          </a:xfrm>
          <a:prstGeom prst="rect">
            <a:avLst/>
          </a:prstGeom>
          <a:noFill/>
        </p:spPr>
        <p:txBody>
          <a:bodyPr wrap="square" rtlCol="0">
            <a:spAutoFit/>
          </a:bodyPr>
          <a:lstStyle/>
          <a:p>
            <a:pPr algn="just"/>
            <a:r>
              <a:rPr lang="en-US" sz="2400" dirty="0" smtClean="0"/>
              <a:t>After removing all the trash, you can find either a soda can which worth 1 point, or a soda bottle which worth 3 points. </a:t>
            </a:r>
          </a:p>
          <a:p>
            <a:pPr algn="just"/>
            <a:endParaRPr lang="en-US" sz="2400" dirty="0" smtClean="0"/>
          </a:p>
          <a:p>
            <a:pPr algn="just"/>
            <a:endParaRPr lang="en-US" sz="2400" dirty="0" smtClean="0"/>
          </a:p>
          <a:p>
            <a:pPr algn="just"/>
            <a:r>
              <a:rPr lang="en-US" sz="2400" dirty="0" smtClean="0"/>
              <a:t>When yo</a:t>
            </a:r>
            <a:r>
              <a:rPr lang="en-US" sz="2400" dirty="0" smtClean="0"/>
              <a:t>u complete the recycling, you will be presented how many points you earn in this trial, along with how many points the other six players earn on average. </a:t>
            </a:r>
            <a:endParaRPr lang="en-US" sz="2400" dirty="0"/>
          </a:p>
        </p:txBody>
      </p:sp>
      <p:sp>
        <p:nvSpPr>
          <p:cNvPr id="2" name="TextBox 1">
            <a:extLst>
              <a:ext uri="{FF2B5EF4-FFF2-40B4-BE49-F238E27FC236}">
                <a16:creationId xmlns:a16="http://schemas.microsoft.com/office/drawing/2014/main" xmlns=""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2551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70037" y="1754442"/>
            <a:ext cx="4497893" cy="4023360"/>
          </a:xfrm>
        </p:spPr>
        <p:txBody>
          <a:bodyPr>
            <a:normAutofit lnSpcReduction="10000"/>
          </a:bodyPr>
          <a:lstStyle/>
          <a:p>
            <a:pPr marL="0" indent="0" algn="just">
              <a:buNone/>
            </a:pPr>
            <a:r>
              <a:rPr lang="en-US" dirty="0"/>
              <a:t>Y</a:t>
            </a:r>
            <a:r>
              <a:rPr lang="en-US" sz="2800" dirty="0"/>
              <a:t>ou start each trial by searching for a trashcan. </a:t>
            </a:r>
          </a:p>
          <a:p>
            <a:pPr marL="0" indent="0" algn="just">
              <a:buNone/>
            </a:pPr>
            <a:endParaRPr lang="en-US" dirty="0"/>
          </a:p>
          <a:p>
            <a:pPr marL="0" indent="0" algn="just">
              <a:buNone/>
            </a:pPr>
            <a:r>
              <a:rPr lang="en-US" dirty="0"/>
              <a:t>The </a:t>
            </a:r>
            <a:r>
              <a:rPr lang="en-US" sz="2800" dirty="0"/>
              <a:t>shrinking </a:t>
            </a:r>
            <a:r>
              <a:rPr lang="en-US" sz="2800" dirty="0">
                <a:solidFill>
                  <a:srgbClr val="00B0F0"/>
                </a:solidFill>
              </a:rPr>
              <a:t>blue</a:t>
            </a:r>
            <a:r>
              <a:rPr lang="en-US" sz="2800" dirty="0"/>
              <a:t> bar  indicates the elapsed time since you start searching.</a:t>
            </a:r>
          </a:p>
          <a:p>
            <a:pPr marL="0" indent="0" algn="just">
              <a:buNone/>
            </a:pPr>
            <a:endParaRPr lang="en-US" dirty="0"/>
          </a:p>
          <a:p>
            <a:pPr marL="0" indent="0" algn="just">
              <a:buNone/>
            </a:pPr>
            <a:r>
              <a:rPr lang="en-US" sz="2800" dirty="0"/>
              <a:t>The recycling marker indicates when the trashcan would pop up.</a:t>
            </a:r>
          </a:p>
          <a:p>
            <a:pPr marL="0" indent="0" algn="just">
              <a:buNone/>
            </a:pPr>
            <a:endParaRPr lang="en-US" dirty="0"/>
          </a:p>
        </p:txBody>
      </p:sp>
      <p:grpSp>
        <p:nvGrpSpPr>
          <p:cNvPr id="17" name="Group 16">
            <a:extLst>
              <a:ext uri="{FF2B5EF4-FFF2-40B4-BE49-F238E27FC236}">
                <a16:creationId xmlns:a16="http://schemas.microsoft.com/office/drawing/2014/main" xmlns="" id="{33134089-27A8-2944-8C2C-722E17DB11CD}"/>
              </a:ext>
            </a:extLst>
          </p:cNvPr>
          <p:cNvGrpSpPr/>
          <p:nvPr/>
        </p:nvGrpSpPr>
        <p:grpSpPr>
          <a:xfrm>
            <a:off x="512064" y="2221992"/>
            <a:ext cx="5620969" cy="3555810"/>
            <a:chOff x="512064" y="2221992"/>
            <a:chExt cx="5620969" cy="3555810"/>
          </a:xfrm>
        </p:grpSpPr>
        <p:grpSp>
          <p:nvGrpSpPr>
            <p:cNvPr id="9" name="Group 8">
              <a:extLst>
                <a:ext uri="{FF2B5EF4-FFF2-40B4-BE49-F238E27FC236}">
                  <a16:creationId xmlns:a16="http://schemas.microsoft.com/office/drawing/2014/main" xmlns="" id="{CB3EFDAD-124D-124D-BDA6-C9B2C3B8A779}"/>
                </a:ext>
              </a:extLst>
            </p:cNvPr>
            <p:cNvGrpSpPr/>
            <p:nvPr/>
          </p:nvGrpSpPr>
          <p:grpSpPr>
            <a:xfrm>
              <a:off x="512064" y="2221992"/>
              <a:ext cx="5620969" cy="3555810"/>
              <a:chOff x="511288" y="1855519"/>
              <a:chExt cx="5620969" cy="3555810"/>
            </a:xfrm>
          </p:grpSpPr>
          <p:sp>
            <p:nvSpPr>
              <p:cNvPr id="14" name="Rectangle 13">
                <a:extLst>
                  <a:ext uri="{FF2B5EF4-FFF2-40B4-BE49-F238E27FC236}">
                    <a16:creationId xmlns:a16="http://schemas.microsoft.com/office/drawing/2014/main" xmlns="" id="{6CB783F2-F6EC-9E43-B5C8-A6384D3C9F25}"/>
                  </a:ext>
                </a:extLst>
              </p:cNvPr>
              <p:cNvSpPr/>
              <p:nvPr/>
            </p:nvSpPr>
            <p:spPr>
              <a:xfrm>
                <a:off x="511288" y="1855519"/>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a:extLst>
                  <a:ext uri="{FF2B5EF4-FFF2-40B4-BE49-F238E27FC236}">
                    <a16:creationId xmlns:a16="http://schemas.microsoft.com/office/drawing/2014/main" xmlns="" id="{C06CCFEE-FF58-2541-AC37-6BAAF8D34868}"/>
                  </a:ext>
                </a:extLst>
              </p:cNvPr>
              <p:cNvGrpSpPr/>
              <p:nvPr/>
            </p:nvGrpSpPr>
            <p:grpSpPr>
              <a:xfrm>
                <a:off x="1648292" y="4597779"/>
                <a:ext cx="3348507" cy="311177"/>
                <a:chOff x="1648294" y="4545528"/>
                <a:chExt cx="3348507" cy="311177"/>
              </a:xfrm>
            </p:grpSpPr>
            <p:sp>
              <p:nvSpPr>
                <p:cNvPr id="12" name="Rectangle 11">
                  <a:extLst>
                    <a:ext uri="{FF2B5EF4-FFF2-40B4-BE49-F238E27FC236}">
                      <a16:creationId xmlns:a16="http://schemas.microsoft.com/office/drawing/2014/main" xmlns="" id="{A567BA71-4B2E-6845-A188-7302FD01661A}"/>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8A91A13-300A-1D46-83F0-9FDCDC1E5089}"/>
                    </a:ext>
                  </a:extLst>
                </p:cNvPr>
                <p:cNvSpPr/>
                <p:nvPr/>
              </p:nvSpPr>
              <p:spPr>
                <a:xfrm flipV="1">
                  <a:off x="1648294" y="4571932"/>
                  <a:ext cx="329184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6" name="Straight Connector 5">
              <a:extLst>
                <a:ext uri="{FF2B5EF4-FFF2-40B4-BE49-F238E27FC236}">
                  <a16:creationId xmlns:a16="http://schemas.microsoft.com/office/drawing/2014/main" xmlns="" id="{F6555F21-29EB-D643-B31C-D3ABA159D7F5}"/>
                </a:ext>
              </a:extLst>
            </p:cNvPr>
            <p:cNvCxnSpPr>
              <a:cxnSpLocks/>
            </p:cNvCxnSpPr>
            <p:nvPr/>
          </p:nvCxnSpPr>
          <p:spPr>
            <a:xfrm>
              <a:off x="2504657" y="4805228"/>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xmlns="" id="{624170F1-A36C-B449-ABAF-E52B0050CDE8}"/>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38158" y="4486033"/>
              <a:ext cx="332998" cy="319195"/>
            </a:xfrm>
            <a:prstGeom prst="rect">
              <a:avLst/>
            </a:prstGeom>
            <a:noFill/>
          </p:spPr>
        </p:pic>
      </p:grpSp>
    </p:spTree>
    <p:extLst>
      <p:ext uri="{BB962C8B-B14F-4D97-AF65-F5344CB8AC3E}">
        <p14:creationId xmlns:p14="http://schemas.microsoft.com/office/powerpoint/2010/main" val="427038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327102" y="1546232"/>
            <a:ext cx="4005329" cy="3108543"/>
          </a:xfrm>
          <a:prstGeom prst="rect">
            <a:avLst/>
          </a:prstGeom>
          <a:noFill/>
        </p:spPr>
        <p:txBody>
          <a:bodyPr wrap="square" rtlCol="0">
            <a:spAutoFit/>
          </a:bodyPr>
          <a:lstStyle/>
          <a:p>
            <a:pPr algn="just"/>
            <a:r>
              <a:rPr lang="en-US" sz="2800" dirty="0"/>
              <a:t>Once the blue bar reaches the recycling marker, a trashcan pops up.</a:t>
            </a:r>
          </a:p>
          <a:p>
            <a:pPr algn="just"/>
            <a:endParaRPr lang="en-US" sz="2800" dirty="0"/>
          </a:p>
          <a:p>
            <a:pPr algn="just"/>
            <a:r>
              <a:rPr lang="en-US" sz="2800" dirty="0"/>
              <a:t>The amount of trash is indicated by the grey bar.</a:t>
            </a:r>
          </a:p>
          <a:p>
            <a:pPr algn="just"/>
            <a:endParaRPr lang="en-US" sz="2800" dirty="0"/>
          </a:p>
        </p:txBody>
      </p:sp>
      <p:grpSp>
        <p:nvGrpSpPr>
          <p:cNvPr id="2" name="Group 1">
            <a:extLst>
              <a:ext uri="{FF2B5EF4-FFF2-40B4-BE49-F238E27FC236}">
                <a16:creationId xmlns:a16="http://schemas.microsoft.com/office/drawing/2014/main" xmlns=""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xmlns=""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xmlns=""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xmlns=""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xmlns=""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xmlns=""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94858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270037" y="959347"/>
            <a:ext cx="4005329" cy="5262979"/>
          </a:xfrm>
          <a:prstGeom prst="rect">
            <a:avLst/>
          </a:prstGeom>
          <a:noFill/>
        </p:spPr>
        <p:txBody>
          <a:bodyPr wrap="square" rtlCol="0">
            <a:spAutoFit/>
          </a:bodyPr>
          <a:lstStyle/>
          <a:p>
            <a:pPr algn="just"/>
            <a:r>
              <a:rPr lang="en-US" sz="2800" dirty="0"/>
              <a:t>You shall decide whether to recycle or forgo this trash can.</a:t>
            </a:r>
          </a:p>
          <a:p>
            <a:pPr algn="just"/>
            <a:r>
              <a:rPr lang="en-US" sz="2800" b="1" dirty="0"/>
              <a:t>K: recycle</a:t>
            </a:r>
          </a:p>
          <a:p>
            <a:pPr algn="just"/>
            <a:r>
              <a:rPr lang="en-US" sz="2800" b="1" dirty="0"/>
              <a:t>D: forgo</a:t>
            </a:r>
          </a:p>
          <a:p>
            <a:pPr algn="just"/>
            <a:endParaRPr lang="en-US" sz="2800" dirty="0"/>
          </a:p>
          <a:p>
            <a:pPr algn="just"/>
            <a:r>
              <a:rPr lang="en-US" sz="2800" dirty="0"/>
              <a:t>You have a fixed duration to make the decision.</a:t>
            </a:r>
          </a:p>
          <a:p>
            <a:pPr algn="just"/>
            <a:r>
              <a:rPr lang="en-US" sz="2800" dirty="0"/>
              <a:t>You shall make the decision before the blue bar vanishes.</a:t>
            </a:r>
          </a:p>
          <a:p>
            <a:pPr algn="just"/>
            <a:endParaRPr lang="en-US" sz="2800" dirty="0"/>
          </a:p>
        </p:txBody>
      </p:sp>
      <p:grpSp>
        <p:nvGrpSpPr>
          <p:cNvPr id="2" name="Group 1">
            <a:extLst>
              <a:ext uri="{FF2B5EF4-FFF2-40B4-BE49-F238E27FC236}">
                <a16:creationId xmlns:a16="http://schemas.microsoft.com/office/drawing/2014/main" xmlns=""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xmlns=""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xmlns=""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xmlns=""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xmlns=""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xmlns=""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xmlns=""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spTree>
    <p:extLst>
      <p:ext uri="{BB962C8B-B14F-4D97-AF65-F5344CB8AC3E}">
        <p14:creationId xmlns:p14="http://schemas.microsoft.com/office/powerpoint/2010/main" val="374668407"/>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13282</TotalTime>
  <Words>1779</Words>
  <Application>Microsoft Macintosh PowerPoint</Application>
  <PresentationFormat>Widescreen</PresentationFormat>
  <Paragraphs>273</Paragraphs>
  <Slides>43</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Calibri</vt:lpstr>
      <vt:lpstr>Calibri Light</vt:lpstr>
      <vt:lpstr>Arial</vt:lpstr>
      <vt:lpstr>Office Theme</vt:lpstr>
      <vt:lpstr>Recycle 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you decide to recycle:</vt:lpstr>
      <vt:lpstr>If you decide to recycle:</vt:lpstr>
      <vt:lpstr>If you decide to recycle:</vt:lpstr>
      <vt:lpstr>PowerPoint Presentation</vt:lpstr>
      <vt:lpstr>PowerPoint Presentation</vt:lpstr>
      <vt:lpstr>PowerPoint Presentation</vt:lpstr>
      <vt:lpstr>PowerPoint Presentation</vt:lpstr>
      <vt:lpstr>If you decide to forgo:</vt:lpstr>
      <vt:lpstr>If you decide to forgo:</vt:lpstr>
      <vt:lpstr>If you miss a trial:</vt:lpstr>
      <vt:lpstr>If you miss a trial:</vt:lpstr>
      <vt:lpstr>PowerPoint Presentation</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If you decide to recycle:</vt:lpstr>
      <vt:lpstr>If you decide to recycle:</vt:lpstr>
      <vt:lpstr>If you decide to recycle:</vt:lpstr>
      <vt:lpstr>PowerPoint Presentation</vt:lpstr>
      <vt:lpstr>If you decide to forgo:</vt:lpstr>
      <vt:lpstr>If you decide to forgo:</vt:lpstr>
      <vt:lpstr>If you miss a trial:</vt:lpstr>
      <vt:lpstr>If you miss a trial:</vt:lpstr>
      <vt:lpstr>PowerPoint Presentation</vt:lpstr>
      <vt:lpstr>PowerPoint Presentation</vt:lpstr>
      <vt:lpstr>Quiz:</vt:lpstr>
      <vt:lpstr>Practice: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 Tiantian</dc:creator>
  <cp:lastModifiedBy>Microsoft Office User</cp:lastModifiedBy>
  <cp:revision>830</cp:revision>
  <dcterms:created xsi:type="dcterms:W3CDTF">2019-11-04T18:01:13Z</dcterms:created>
  <dcterms:modified xsi:type="dcterms:W3CDTF">2020-03-03T15:56:10Z</dcterms:modified>
</cp:coreProperties>
</file>