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3"/>
  </p:notesMasterIdLst>
  <p:sldIdLst>
    <p:sldId id="313" r:id="rId2"/>
    <p:sldId id="293" r:id="rId3"/>
    <p:sldId id="333" r:id="rId4"/>
    <p:sldId id="303" r:id="rId5"/>
    <p:sldId id="273" r:id="rId6"/>
    <p:sldId id="325" r:id="rId7"/>
    <p:sldId id="296" r:id="rId8"/>
    <p:sldId id="297" r:id="rId9"/>
    <p:sldId id="319" r:id="rId10"/>
    <p:sldId id="311" r:id="rId11"/>
    <p:sldId id="352" r:id="rId12"/>
    <p:sldId id="300" r:id="rId13"/>
    <p:sldId id="301" r:id="rId14"/>
    <p:sldId id="306" r:id="rId15"/>
    <p:sldId id="307" r:id="rId16"/>
    <p:sldId id="292" r:id="rId17"/>
    <p:sldId id="315" r:id="rId18"/>
    <p:sldId id="322" r:id="rId19"/>
    <p:sldId id="323" r:id="rId20"/>
    <p:sldId id="317" r:id="rId21"/>
    <p:sldId id="35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AAE"/>
    <a:srgbClr val="FF8080"/>
    <a:srgbClr val="FF867F"/>
    <a:srgbClr val="4B9BC1"/>
    <a:srgbClr val="808080"/>
    <a:srgbClr val="2500FF"/>
    <a:srgbClr val="706BFF"/>
    <a:srgbClr val="BCBCBC"/>
    <a:srgbClr val="1A9850"/>
    <a:srgbClr val="6B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4"/>
    <p:restoredTop sz="75137"/>
  </p:normalViewPr>
  <p:slideViewPr>
    <p:cSldViewPr snapToGrid="0" snapToObjects="1">
      <p:cViewPr varScale="1">
        <p:scale>
          <a:sx n="93" d="100"/>
          <a:sy n="93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A86C-46A4-B54F-8A61-C6B98DADAF97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8003-0FA4-4F4C-AF0F-9D742233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9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it is not helpful to try to </a:t>
            </a:r>
            <a:r>
              <a:rPr lang="en-US" dirty="0" err="1"/>
              <a:t>preidic</a:t>
            </a:r>
            <a:r>
              <a:rPr lang="en-US" dirty="0"/>
              <a:t> the reward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0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79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28B-86C6-FD4D-A810-628816F3D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decision making window is fixed.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3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029-4C51-4F4A-ACDB-F133846F9A96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5F4-EF59-EA4D-A357-7F16E730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834C-658F-344E-B9EB-EB68112E7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waste your time</a:t>
            </a:r>
          </a:p>
        </p:txBody>
      </p:sp>
    </p:spTree>
    <p:extLst>
      <p:ext uri="{BB962C8B-B14F-4D97-AF65-F5344CB8AC3E}">
        <p14:creationId xmlns:p14="http://schemas.microsoft.com/office/powerpoint/2010/main" val="3068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04849" y="1969621"/>
            <a:ext cx="4789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While searching for the next trashcan, the payoff for recycling the previous trashcan will appear.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 might either recycle a soda can (1 point) or a soda bottle (3 points).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B2867-71D7-3643-BFD9-691C78B28DAB}"/>
              </a:ext>
            </a:extLst>
          </p:cNvPr>
          <p:cNvGrpSpPr/>
          <p:nvPr/>
        </p:nvGrpSpPr>
        <p:grpSpPr>
          <a:xfrm>
            <a:off x="586205" y="541510"/>
            <a:ext cx="4152948" cy="2628035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8A0CF4-067E-0949-A2AA-C7342A43F73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3BB15-0046-5C44-BB29-FC24C523509B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452EC3-225C-F44D-AAB4-1E1E18C68732}"/>
              </a:ext>
            </a:extLst>
          </p:cNvPr>
          <p:cNvGrpSpPr/>
          <p:nvPr/>
        </p:nvGrpSpPr>
        <p:grpSpPr>
          <a:xfrm>
            <a:off x="586205" y="3672535"/>
            <a:ext cx="4152948" cy="2628035"/>
            <a:chOff x="512064" y="2221992"/>
            <a:chExt cx="5620969" cy="35570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69B1DA-96CD-D546-92E2-CF4C37A4CF4C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8FFFC6-37DE-D545-AEED-1570E2C2C25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F2C9D2E-2CA3-C948-AA11-0E277960788F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938297-F981-6D47-A759-61E9FEA6C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22" y="4529353"/>
            <a:ext cx="1055930" cy="898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10922-2BCE-6944-A025-8086A0802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39" y="1418685"/>
            <a:ext cx="1095850" cy="1101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C71ABC-256E-824D-97DA-684C0A3FF9CB}"/>
              </a:ext>
            </a:extLst>
          </p:cNvPr>
          <p:cNvSpPr txBox="1"/>
          <p:nvPr/>
        </p:nvSpPr>
        <p:spPr>
          <a:xfrm>
            <a:off x="2059431" y="4052619"/>
            <a:ext cx="124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5775A8-5ABE-6548-9548-E1F77C874342}"/>
              </a:ext>
            </a:extLst>
          </p:cNvPr>
          <p:cNvSpPr txBox="1"/>
          <p:nvPr/>
        </p:nvSpPr>
        <p:spPr>
          <a:xfrm>
            <a:off x="2125873" y="1086373"/>
            <a:ext cx="124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94BE6E-55D8-C142-94D3-68D25A40749E}"/>
              </a:ext>
            </a:extLst>
          </p:cNvPr>
          <p:cNvCxnSpPr>
            <a:cxnSpLocks/>
          </p:cNvCxnSpPr>
          <p:nvPr/>
        </p:nvCxnSpPr>
        <p:spPr>
          <a:xfrm>
            <a:off x="2076696" y="5439255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81E2FD1-428E-7D44-89C5-9093DEB4037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9709" y="5238183"/>
            <a:ext cx="166499" cy="159598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33CF9E-F952-4B45-B664-4C3F0BFDDABA}"/>
              </a:ext>
            </a:extLst>
          </p:cNvPr>
          <p:cNvCxnSpPr>
            <a:cxnSpLocks/>
          </p:cNvCxnSpPr>
          <p:nvPr/>
        </p:nvCxnSpPr>
        <p:spPr>
          <a:xfrm>
            <a:off x="1990558" y="2271987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49D74E8-170A-334B-839B-CB6AFEACA9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3571" y="2070915"/>
            <a:ext cx="166499" cy="159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60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5E8FAEF-1EFF-5341-A01F-B7906A58EB9D}"/>
              </a:ext>
            </a:extLst>
          </p:cNvPr>
          <p:cNvGrpSpPr/>
          <p:nvPr/>
        </p:nvGrpSpPr>
        <p:grpSpPr>
          <a:xfrm>
            <a:off x="1760432" y="3291177"/>
            <a:ext cx="9651985" cy="540788"/>
            <a:chOff x="409613" y="1776598"/>
            <a:chExt cx="9651985" cy="5407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F08CC0-3F31-DF4B-9CEA-6EC50A47F804}"/>
                </a:ext>
              </a:extLst>
            </p:cNvPr>
            <p:cNvSpPr txBox="1"/>
            <p:nvPr/>
          </p:nvSpPr>
          <p:spPr>
            <a:xfrm>
              <a:off x="9223398" y="1855721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B94B09-62AD-2D40-8D6D-4147B3CF67CC}"/>
                </a:ext>
              </a:extLst>
            </p:cNvPr>
            <p:cNvSpPr txBox="1"/>
            <p:nvPr/>
          </p:nvSpPr>
          <p:spPr>
            <a:xfrm>
              <a:off x="409613" y="1776598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...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CC10D-73EE-B241-B9C9-57C477E95860}"/>
              </a:ext>
            </a:extLst>
          </p:cNvPr>
          <p:cNvCxnSpPr>
            <a:cxnSpLocks/>
          </p:cNvCxnSpPr>
          <p:nvPr/>
        </p:nvCxnSpPr>
        <p:spPr>
          <a:xfrm>
            <a:off x="1609899" y="2800003"/>
            <a:ext cx="0" cy="207524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91145D-B17C-524C-AA9A-9537BA07CFC1}"/>
              </a:ext>
            </a:extLst>
          </p:cNvPr>
          <p:cNvSpPr txBox="1"/>
          <p:nvPr/>
        </p:nvSpPr>
        <p:spPr>
          <a:xfrm>
            <a:off x="976088" y="2303812"/>
            <a:ext cx="138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Starts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025525-C36E-1C47-A746-5FC26B1D8BF6}"/>
              </a:ext>
            </a:extLst>
          </p:cNvPr>
          <p:cNvGrpSpPr/>
          <p:nvPr/>
        </p:nvGrpSpPr>
        <p:grpSpPr>
          <a:xfrm>
            <a:off x="812409" y="3402571"/>
            <a:ext cx="639854" cy="1102227"/>
            <a:chOff x="742049" y="1556693"/>
            <a:chExt cx="639854" cy="110222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321CBF-B199-3640-BCFB-588232AFBC07}"/>
                </a:ext>
              </a:extLst>
            </p:cNvPr>
            <p:cNvSpPr/>
            <p:nvPr/>
          </p:nvSpPr>
          <p:spPr>
            <a:xfrm>
              <a:off x="802911" y="1556693"/>
              <a:ext cx="485065" cy="4850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Chord 36">
              <a:extLst>
                <a:ext uri="{FF2B5EF4-FFF2-40B4-BE49-F238E27FC236}">
                  <a16:creationId xmlns:a16="http://schemas.microsoft.com/office/drawing/2014/main" id="{097E5BEA-6346-AA48-B8EB-8D2041EFC3BE}"/>
                </a:ext>
              </a:extLst>
            </p:cNvPr>
            <p:cNvSpPr/>
            <p:nvPr/>
          </p:nvSpPr>
          <p:spPr>
            <a:xfrm rot="8100000">
              <a:off x="742049" y="2019066"/>
              <a:ext cx="639854" cy="639854"/>
            </a:xfrm>
            <a:prstGeom prst="chord">
              <a:avLst>
                <a:gd name="adj1" fmla="val 58550"/>
                <a:gd name="adj2" fmla="val 162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37AE5F-1C25-8C4B-95C6-1DA3C8765BF2}"/>
              </a:ext>
            </a:extLst>
          </p:cNvPr>
          <p:cNvCxnSpPr/>
          <p:nvPr/>
        </p:nvCxnSpPr>
        <p:spPr>
          <a:xfrm>
            <a:off x="1609899" y="3912121"/>
            <a:ext cx="95371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544136" y="3132409"/>
            <a:ext cx="410055" cy="582436"/>
            <a:chOff x="3556668" y="503963"/>
            <a:chExt cx="1078992" cy="1532586"/>
          </a:xfrm>
        </p:grpSpPr>
        <p:grpSp>
          <p:nvGrpSpPr>
            <p:cNvPr id="2" name="Group 1"/>
            <p:cNvGrpSpPr/>
            <p:nvPr/>
          </p:nvGrpSpPr>
          <p:grpSpPr>
            <a:xfrm>
              <a:off x="3556668" y="503963"/>
              <a:ext cx="1078992" cy="1532586"/>
              <a:chOff x="3556668" y="503963"/>
              <a:chExt cx="1078992" cy="153258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56668" y="503963"/>
                <a:ext cx="1078992" cy="1532586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85C9102-3522-3547-805E-9DA73DC64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-100000" contras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33912" y="861196"/>
                <a:ext cx="713716" cy="684132"/>
              </a:xfrm>
              <a:prstGeom prst="rect">
                <a:avLst/>
              </a:prstGeom>
              <a:noFill/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3557463" y="1559824"/>
              <a:ext cx="1058681" cy="382847"/>
            </a:xfrm>
            <a:prstGeom prst="rect">
              <a:avLst/>
            </a:prstGeom>
            <a:solidFill>
              <a:srgbClr val="BCBC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9BAA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61357" y="3132409"/>
            <a:ext cx="410055" cy="582436"/>
            <a:chOff x="4280559" y="1250383"/>
            <a:chExt cx="410055" cy="582436"/>
          </a:xfrm>
        </p:grpSpPr>
        <p:grpSp>
          <p:nvGrpSpPr>
            <p:cNvPr id="52" name="Group 51"/>
            <p:cNvGrpSpPr/>
            <p:nvPr/>
          </p:nvGrpSpPr>
          <p:grpSpPr>
            <a:xfrm>
              <a:off x="4280559" y="1250383"/>
              <a:ext cx="410055" cy="582436"/>
              <a:chOff x="3556668" y="503963"/>
              <a:chExt cx="1078992" cy="153258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556668" y="503963"/>
                <a:ext cx="1078992" cy="1532586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57463" y="1559824"/>
                <a:ext cx="1058681" cy="382847"/>
              </a:xfrm>
              <a:prstGeom prst="rect">
                <a:avLst/>
              </a:prstGeom>
              <a:solidFill>
                <a:srgbClr val="BCBCB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4344147" y="1378123"/>
              <a:ext cx="274320" cy="265624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78A91A13-300A-1D46-83F0-9FDCDC1E5089}"/>
              </a:ext>
            </a:extLst>
          </p:cNvPr>
          <p:cNvSpPr/>
          <p:nvPr/>
        </p:nvSpPr>
        <p:spPr>
          <a:xfrm flipV="1">
            <a:off x="4745762" y="3421586"/>
            <a:ext cx="640080" cy="82329"/>
          </a:xfrm>
          <a:prstGeom prst="rect">
            <a:avLst/>
          </a:prstGeom>
          <a:solidFill>
            <a:srgbClr val="4B9B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53763" y="3138170"/>
            <a:ext cx="410055" cy="582436"/>
            <a:chOff x="6894958" y="1266386"/>
            <a:chExt cx="410055" cy="582436"/>
          </a:xfrm>
        </p:grpSpPr>
        <p:grpSp>
          <p:nvGrpSpPr>
            <p:cNvPr id="63" name="Group 62"/>
            <p:cNvGrpSpPr/>
            <p:nvPr/>
          </p:nvGrpSpPr>
          <p:grpSpPr>
            <a:xfrm>
              <a:off x="6894958" y="1266386"/>
              <a:ext cx="410055" cy="582436"/>
              <a:chOff x="3556668" y="503963"/>
              <a:chExt cx="1078992" cy="153258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556668" y="503963"/>
                <a:ext cx="1078992" cy="1532586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557463" y="1162245"/>
                <a:ext cx="1058681" cy="819870"/>
              </a:xfrm>
              <a:prstGeom prst="rect">
                <a:avLst/>
              </a:prstGeom>
              <a:solidFill>
                <a:srgbClr val="BCBCB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85C9102-3522-3547-805E-9DA73DC6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64368" y="1404553"/>
              <a:ext cx="271237" cy="25999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6098837" y="3125582"/>
            <a:ext cx="411782" cy="582436"/>
            <a:chOff x="7435473" y="1239900"/>
            <a:chExt cx="411782" cy="582436"/>
          </a:xfrm>
        </p:grpSpPr>
        <p:grpSp>
          <p:nvGrpSpPr>
            <p:cNvPr id="69" name="Group 68"/>
            <p:cNvGrpSpPr/>
            <p:nvPr/>
          </p:nvGrpSpPr>
          <p:grpSpPr>
            <a:xfrm>
              <a:off x="7435473" y="1239900"/>
              <a:ext cx="411782" cy="582436"/>
              <a:chOff x="3556668" y="503963"/>
              <a:chExt cx="1083537" cy="1532586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556668" y="503963"/>
                <a:ext cx="1078992" cy="1532586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557463" y="1323159"/>
                <a:ext cx="1082742" cy="673707"/>
              </a:xfrm>
              <a:prstGeom prst="rect">
                <a:avLst/>
              </a:prstGeom>
              <a:solidFill>
                <a:srgbClr val="BCBCB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9065" b="54165" l="40506" r="58191">
                          <a14:foregroundMark x1="55851" y1="48131" x2="55851" y2="48131"/>
                          <a14:foregroundMark x1="51596" y1="40888" x2="51596" y2="40888"/>
                          <a14:foregroundMark x1="51596" y1="40888" x2="51596" y2="40888"/>
                        </a14:backgroundRemoval>
                      </a14:imgEffect>
                    </a14:imgLayer>
                  </a14:imgProps>
                </a:ext>
              </a:extLst>
            </a:blip>
            <a:srcRect l="38295" t="37178" r="39598" b="43948"/>
            <a:stretch/>
          </p:blipFill>
          <p:spPr>
            <a:xfrm>
              <a:off x="7481470" y="1407813"/>
              <a:ext cx="274320" cy="265624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8A91A13-300A-1D46-83F0-9FDCDC1E5089}"/>
              </a:ext>
            </a:extLst>
          </p:cNvPr>
          <p:cNvSpPr/>
          <p:nvPr/>
        </p:nvSpPr>
        <p:spPr>
          <a:xfrm flipV="1">
            <a:off x="9102914" y="3430219"/>
            <a:ext cx="640080" cy="82329"/>
          </a:xfrm>
          <a:prstGeom prst="rect">
            <a:avLst/>
          </a:prstGeom>
          <a:solidFill>
            <a:srgbClr val="4B9B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8BD1F26-B482-1541-B35B-BD8D7CB5B46A}"/>
              </a:ext>
            </a:extLst>
          </p:cNvPr>
          <p:cNvSpPr/>
          <p:nvPr/>
        </p:nvSpPr>
        <p:spPr>
          <a:xfrm>
            <a:off x="4755667" y="2964475"/>
            <a:ext cx="4354760" cy="947646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F2D37DC-9166-9649-B28A-378A7515B89C}"/>
              </a:ext>
            </a:extLst>
          </p:cNvPr>
          <p:cNvSpPr txBox="1"/>
          <p:nvPr/>
        </p:nvSpPr>
        <p:spPr>
          <a:xfrm>
            <a:off x="6508892" y="1911902"/>
            <a:ext cx="75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675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en-GB" sz="4800" b="1" dirty="0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4F5E1-1428-FD49-870E-114B28C2735C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873448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239019" y="1893387"/>
                <a:ext cx="1094704" cy="1532586"/>
                <a:chOff x="4778062" y="3477296"/>
                <a:chExt cx="1094704" cy="153258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78062" y="3477296"/>
                  <a:ext cx="1081826" cy="153258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778062" y="4627035"/>
                  <a:ext cx="1094704" cy="382847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33930" t="32721" r="50977" b="49036"/>
            <a:stretch/>
          </p:blipFill>
          <p:spPr>
            <a:xfrm>
              <a:off x="3609146" y="3213461"/>
              <a:ext cx="584357" cy="63106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395470" y="4626771"/>
              <a:ext cx="3348507" cy="296215"/>
              <a:chOff x="3915177" y="5003441"/>
              <a:chExt cx="3348507" cy="29621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15177" y="500344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3947373" y="5037569"/>
                <a:ext cx="731520" cy="245950"/>
              </a:xfrm>
              <a:prstGeom prst="rect">
                <a:avLst/>
              </a:prstGeom>
              <a:solidFill>
                <a:srgbClr val="4B9B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7392472" y="1873448"/>
            <a:ext cx="4416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 forgo (“D”) a trash can, the symbol turns red. </a:t>
            </a:r>
          </a:p>
          <a:p>
            <a:endParaRPr lang="en-US" sz="2800" dirty="0"/>
          </a:p>
          <a:p>
            <a:r>
              <a:rPr lang="en-US" sz="2800" dirty="0"/>
              <a:t>You don’t not spend any time recycling on the forgone trial yet you still need to wait until the blue bar disappears.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3504" y="2704563"/>
            <a:ext cx="2941392" cy="7984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7C1A87-98CF-CA4D-B441-8F7EE5D0F6F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CFEB4-3819-9341-8F14-99ADE99DE6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921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6712085" y="1873448"/>
            <a:ext cx="4641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 soon as the blue bar disappears, you start searching the next trash can.</a:t>
            </a:r>
          </a:p>
          <a:p>
            <a:endParaRPr lang="en-US" sz="2800" dirty="0"/>
          </a:p>
          <a:p>
            <a:r>
              <a:rPr lang="en-US" sz="2800" dirty="0"/>
              <a:t>You don’t earn any reward in the forgone trial.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B53ED-61BE-9C49-8A45-4A8C448DEB26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FC7DA2-4F30-7C4C-8158-507B442E1016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D7E27B-011E-A040-B844-F737257D8D1E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7DCCFA-9949-C246-BB9C-60F45091E100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32D687-9E21-344F-A8D5-F37B804856B0}"/>
              </a:ext>
            </a:extLst>
          </p:cNvPr>
          <p:cNvCxnSpPr>
            <a:cxnSpLocks/>
          </p:cNvCxnSpPr>
          <p:nvPr/>
        </p:nvCxnSpPr>
        <p:spPr>
          <a:xfrm>
            <a:off x="2524633" y="4510650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E45724E-FA24-FB4B-B751-BA140E8A38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191455"/>
            <a:ext cx="332998" cy="3191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61081F-F749-3543-817F-871E3E71B9F8}"/>
              </a:ext>
            </a:extLst>
          </p:cNvPr>
          <p:cNvSpPr txBox="1"/>
          <p:nvPr/>
        </p:nvSpPr>
        <p:spPr>
          <a:xfrm>
            <a:off x="3160644" y="3097699"/>
            <a:ext cx="85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5846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2107" y="2541106"/>
            <a:ext cx="5043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don’t make the decision before the blue bar disappears entirely, you miss a trial.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A3785B-9FA9-384C-A3A8-1ACE88C8136D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50BA6B-0200-F247-936C-D92D157A90DB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1097280" y="1873448"/>
              <a:chExt cx="5620969" cy="355581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97280" y="1873448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F9BA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605022" y="3528812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285C9102-3522-3547-805E-9DA73DC64D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tx1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sp>
            <p:nvSpPr>
              <p:cNvPr id="16" name="Rectangle 15"/>
              <p:cNvSpPr/>
              <p:nvPr/>
            </p:nvSpPr>
            <p:spPr>
              <a:xfrm>
                <a:off x="2395470" y="462677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F5E3A5-EFD9-3741-ADD3-868CF91A1BE9}"/>
                </a:ext>
              </a:extLst>
            </p:cNvPr>
            <p:cNvSpPr/>
            <p:nvPr/>
          </p:nvSpPr>
          <p:spPr>
            <a:xfrm>
              <a:off x="2775196" y="4383343"/>
              <a:ext cx="1078992" cy="382847"/>
            </a:xfrm>
            <a:prstGeom prst="rect">
              <a:avLst/>
            </a:prstGeom>
            <a:solidFill>
              <a:srgbClr val="BCBC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BB70D-CD03-BB46-B902-33FB0ABEC8D4}"/>
              </a:ext>
            </a:extLst>
          </p:cNvPr>
          <p:cNvCxnSpPr>
            <a:cxnSpLocks/>
          </p:cNvCxnSpPr>
          <p:nvPr/>
        </p:nvCxnSpPr>
        <p:spPr>
          <a:xfrm>
            <a:off x="2524633" y="4769067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907BAC3-60FC-D84C-92DE-592B8366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449872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  <a:endParaRPr lang="en-US" sz="1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50444" y="2221992"/>
            <a:ext cx="383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be penalized with a 2 point loss if you miss a trial.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47BFAA-42DB-BC45-9A0F-8E697498F0FE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3025D-BFFA-2447-BB21-D3ABDE638701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3761B8-DE8E-8D4F-8190-F6CA90409F21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6E4F3F-1DD1-644B-8C6B-3C6A26F08B6C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B6F54-06E2-2049-97ED-423B79138DA0}"/>
              </a:ext>
            </a:extLst>
          </p:cNvPr>
          <p:cNvCxnSpPr>
            <a:cxnSpLocks/>
          </p:cNvCxnSpPr>
          <p:nvPr/>
        </p:nvCxnSpPr>
        <p:spPr>
          <a:xfrm>
            <a:off x="2524633" y="4510650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8E3CA6A-B502-D34C-BEFE-0C0A667CA4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191455"/>
            <a:ext cx="332998" cy="319195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86E2B0-17E0-1549-B0F1-53E30C5FED02}"/>
              </a:ext>
            </a:extLst>
          </p:cNvPr>
          <p:cNvSpPr txBox="1"/>
          <p:nvPr/>
        </p:nvSpPr>
        <p:spPr>
          <a:xfrm>
            <a:off x="3160644" y="3097699"/>
            <a:ext cx="85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4475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4663" y="2205318"/>
            <a:ext cx="9345909" cy="2881810"/>
            <a:chOff x="1715465" y="3002758"/>
            <a:chExt cx="7057645" cy="2176224"/>
          </a:xfrm>
        </p:grpSpPr>
        <p:sp>
          <p:nvSpPr>
            <p:cNvPr id="5" name="Rounded Rectangle 4"/>
            <p:cNvSpPr/>
            <p:nvPr/>
          </p:nvSpPr>
          <p:spPr>
            <a:xfrm>
              <a:off x="1715465" y="3303688"/>
              <a:ext cx="1389888" cy="694944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Decision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8775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98775" y="3722812"/>
              <a:ext cx="1389888" cy="480036"/>
            </a:xfrm>
            <a:prstGeom prst="roundRect">
              <a:avLst/>
            </a:prstGeom>
            <a:solidFill>
              <a:srgbClr val="D43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Forgo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383222" y="3325798"/>
              <a:ext cx="1389888" cy="694944"/>
            </a:xfrm>
            <a:prstGeom prst="roundRect">
              <a:avLst/>
            </a:prstGeom>
            <a:solidFill>
              <a:srgbClr val="6A5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Feedback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54778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Recycling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15" idx="1"/>
            </p:cNvCxnSpPr>
            <p:nvPr/>
          </p:nvCxnSpPr>
          <p:spPr>
            <a:xfrm flipV="1">
              <a:off x="3105353" y="3242776"/>
              <a:ext cx="693422" cy="40838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9" idx="1"/>
            </p:cNvCxnSpPr>
            <p:nvPr/>
          </p:nvCxnSpPr>
          <p:spPr>
            <a:xfrm>
              <a:off x="3105353" y="3651160"/>
              <a:ext cx="693422" cy="31167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1" idx="1"/>
            </p:cNvCxnSpPr>
            <p:nvPr/>
          </p:nvCxnSpPr>
          <p:spPr>
            <a:xfrm>
              <a:off x="6744666" y="3242776"/>
              <a:ext cx="638556" cy="43049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1"/>
            </p:cNvCxnSpPr>
            <p:nvPr/>
          </p:nvCxnSpPr>
          <p:spPr>
            <a:xfrm flipV="1">
              <a:off x="5188663" y="3673270"/>
              <a:ext cx="2194559" cy="28956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22" idx="1"/>
            </p:cNvCxnSpPr>
            <p:nvPr/>
          </p:nvCxnSpPr>
          <p:spPr>
            <a:xfrm>
              <a:off x="5188663" y="3242776"/>
              <a:ext cx="16611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1" idx="3"/>
            </p:cNvCxnSpPr>
            <p:nvPr/>
          </p:nvCxnSpPr>
          <p:spPr>
            <a:xfrm flipH="1">
              <a:off x="5525036" y="3673270"/>
              <a:ext cx="3248074" cy="1505712"/>
            </a:xfrm>
            <a:prstGeom prst="bentConnector3">
              <a:avLst>
                <a:gd name="adj1" fmla="val -7038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5" idx="2"/>
            </p:cNvCxnSpPr>
            <p:nvPr/>
          </p:nvCxnSpPr>
          <p:spPr>
            <a:xfrm rot="10800000">
              <a:off x="2410410" y="3998632"/>
              <a:ext cx="3114627" cy="1180350"/>
            </a:xfrm>
            <a:prstGeom prst="bentConnector2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63098" y="4676992"/>
              <a:ext cx="4973247" cy="4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Searching for a new trashcan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76F46F-719D-934F-8E02-ED0EA600A027}"/>
              </a:ext>
            </a:extLst>
          </p:cNvPr>
          <p:cNvSpPr txBox="1"/>
          <p:nvPr/>
        </p:nvSpPr>
        <p:spPr>
          <a:xfrm>
            <a:off x="765039" y="556689"/>
            <a:ext cx="100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Summaries: </a:t>
            </a:r>
          </a:p>
        </p:txBody>
      </p:sp>
    </p:spTree>
    <p:extLst>
      <p:ext uri="{BB962C8B-B14F-4D97-AF65-F5344CB8AC3E}">
        <p14:creationId xmlns:p14="http://schemas.microsoft.com/office/powerpoint/2010/main" val="161898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4E4A4D-5DBA-9E4C-B79E-8F251835DAC8}"/>
              </a:ext>
            </a:extLst>
          </p:cNvPr>
          <p:cNvSpPr txBox="1"/>
          <p:nvPr/>
        </p:nvSpPr>
        <p:spPr>
          <a:xfrm>
            <a:off x="959618" y="979468"/>
            <a:ext cx="103784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fuller trashcan requires longer time to recycle.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To maximize rewards in 40 mins, you should decide whether a trashcan is worth recycling based on how full it is.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You can either find a soda can or soda bottle (1 pt. or 3 pt.).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B56B0-6D9B-2148-8092-864D313EA084}"/>
              </a:ext>
            </a:extLst>
          </p:cNvPr>
          <p:cNvSpPr txBox="1"/>
          <p:nvPr/>
        </p:nvSpPr>
        <p:spPr>
          <a:xfrm>
            <a:off x="723475" y="459707"/>
            <a:ext cx="100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Summaries: </a:t>
            </a:r>
          </a:p>
        </p:txBody>
      </p:sp>
    </p:spTree>
    <p:extLst>
      <p:ext uri="{BB962C8B-B14F-4D97-AF65-F5344CB8AC3E}">
        <p14:creationId xmlns:p14="http://schemas.microsoft.com/office/powerpoint/2010/main" val="263295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1597-5DF4-A641-BC44-E339FB48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1E46-9399-3049-838C-4DA65A514E76}"/>
              </a:ext>
            </a:extLst>
          </p:cNvPr>
          <p:cNvSpPr txBox="1"/>
          <p:nvPr/>
        </p:nvSpPr>
        <p:spPr>
          <a:xfrm>
            <a:off x="1070517" y="1516566"/>
            <a:ext cx="8943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1.Which trashcan is more worth to recycle:</a:t>
            </a:r>
          </a:p>
          <a:p>
            <a:pPr marL="514350" indent="-514350">
              <a:buAutoNum type="alphaUcPeriod"/>
            </a:pPr>
            <a:r>
              <a:rPr lang="en-US" sz="2800" dirty="0"/>
              <a:t>A fuller one</a:t>
            </a:r>
          </a:p>
          <a:p>
            <a:pPr marL="514350" indent="-514350">
              <a:buAutoNum type="alphaUcPeriod"/>
            </a:pPr>
            <a:r>
              <a:rPr lang="en-US" sz="2800" dirty="0"/>
              <a:t>A less fuller one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72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5C8B-1E26-B846-B511-25FF552C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B914E-9B6B-0F4F-B99D-03CBB15A5197}"/>
              </a:ext>
            </a:extLst>
          </p:cNvPr>
          <p:cNvSpPr txBox="1"/>
          <p:nvPr/>
        </p:nvSpPr>
        <p:spPr>
          <a:xfrm>
            <a:off x="1025912" y="1690688"/>
            <a:ext cx="9656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go through several practice trials.</a:t>
            </a:r>
          </a:p>
          <a:p>
            <a:endParaRPr lang="en-US" sz="2800" dirty="0"/>
          </a:p>
          <a:p>
            <a:r>
              <a:rPr lang="en-US" sz="2800" dirty="0"/>
              <a:t>They only serve for demonstration purposes and are not related with the main experiment. </a:t>
            </a:r>
          </a:p>
        </p:txBody>
      </p:sp>
    </p:spTree>
    <p:extLst>
      <p:ext uri="{BB962C8B-B14F-4D97-AF65-F5344CB8AC3E}">
        <p14:creationId xmlns:p14="http://schemas.microsoft.com/office/powerpoint/2010/main" val="97618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6337A-1EF2-1D47-8A30-46833909EF89}"/>
              </a:ext>
            </a:extLst>
          </p:cNvPr>
          <p:cNvSpPr txBox="1"/>
          <p:nvPr/>
        </p:nvSpPr>
        <p:spPr>
          <a:xfrm>
            <a:off x="999565" y="1038616"/>
            <a:ext cx="99012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main experiment will take 40 mins.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You will receive $12 per hour as the baseline payment for participating. In addition, for every 20 points you earn in the experiment, you will receive extra $1. 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9464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555812"/>
            <a:ext cx="993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search for and recycle trashcans in two different campuses. </a:t>
            </a:r>
          </a:p>
          <a:p>
            <a:endParaRPr lang="en-US" sz="2800" dirty="0"/>
          </a:p>
          <a:p>
            <a:r>
              <a:rPr lang="en-US" sz="2800" dirty="0"/>
              <a:t>You will  spend a 20-min block in each campus.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7FCE36-3FE0-9A46-B4DA-AAD90F1F8899}"/>
              </a:ext>
            </a:extLst>
          </p:cNvPr>
          <p:cNvGrpSpPr/>
          <p:nvPr/>
        </p:nvGrpSpPr>
        <p:grpSpPr>
          <a:xfrm>
            <a:off x="627529" y="2963646"/>
            <a:ext cx="4227361" cy="2674217"/>
            <a:chOff x="511288" y="1855519"/>
            <a:chExt cx="5620969" cy="35558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E778A53-D8E2-254C-8970-85B3E9249531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C6356A6-6638-4344-B9E4-D5D8179CE32D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blipFill dpi="0" rotWithShape="1">
                <a:blip r:embed="rId3">
                  <a:alphaModFix amt="73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4E1FD54-64A3-264C-A8FC-61F133E62873}"/>
                  </a:ext>
                </a:extLst>
              </p:cNvPr>
              <p:cNvGrpSpPr/>
              <p:nvPr/>
            </p:nvGrpSpPr>
            <p:grpSpPr>
              <a:xfrm>
                <a:off x="5291276" y="1441631"/>
                <a:ext cx="1078992" cy="1532586"/>
                <a:chOff x="3657279" y="3077056"/>
                <a:chExt cx="1078992" cy="153258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E2D83F-CB54-C448-A560-D2A5610C77AE}"/>
                    </a:ext>
                  </a:extLst>
                </p:cNvPr>
                <p:cNvGrpSpPr/>
                <p:nvPr/>
              </p:nvGrpSpPr>
              <p:grpSpPr>
                <a:xfrm>
                  <a:off x="3657279" y="3077056"/>
                  <a:ext cx="1078992" cy="1532586"/>
                  <a:chOff x="4830319" y="3025540"/>
                  <a:chExt cx="1078992" cy="1532586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7430858-8306-694D-973B-EFF0F0E436F2}"/>
                      </a:ext>
                    </a:extLst>
                  </p:cNvPr>
                  <p:cNvSpPr/>
                  <p:nvPr/>
                </p:nvSpPr>
                <p:spPr>
                  <a:xfrm>
                    <a:off x="4830319" y="3025540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302EC55B-F8CD-6145-B387-2A8DE7211941}"/>
                      </a:ext>
                    </a:extLst>
                  </p:cNvPr>
                  <p:cNvSpPr/>
                  <p:nvPr/>
                </p:nvSpPr>
                <p:spPr>
                  <a:xfrm>
                    <a:off x="4830319" y="4175279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D90CA736-3C0E-F447-ABA6-46F4BB968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4523" y="3434289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9BD2F1B-C89B-5B40-A5BC-586FF7C01658}"/>
                </a:ext>
              </a:extLst>
            </p:cNvPr>
            <p:cNvGrpSpPr/>
            <p:nvPr/>
          </p:nvGrpSpPr>
          <p:grpSpPr>
            <a:xfrm>
              <a:off x="1700549" y="4146023"/>
              <a:ext cx="3348507" cy="311177"/>
              <a:chOff x="1700551" y="4093772"/>
              <a:chExt cx="3348507" cy="31117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E0849F-F737-104C-B927-720B3E841B57}"/>
                  </a:ext>
                </a:extLst>
              </p:cNvPr>
              <p:cNvSpPr/>
              <p:nvPr/>
            </p:nvSpPr>
            <p:spPr>
              <a:xfrm>
                <a:off x="1700551" y="4093772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463980A-2838-7A48-9D5D-EE92650DC23D}"/>
                  </a:ext>
                </a:extLst>
              </p:cNvPr>
              <p:cNvSpPr/>
              <p:nvPr/>
            </p:nvSpPr>
            <p:spPr>
              <a:xfrm flipV="1">
                <a:off x="1700551" y="4120176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90B4689-352C-4E49-B0FA-A3AE4E3C4B94}"/>
              </a:ext>
            </a:extLst>
          </p:cNvPr>
          <p:cNvSpPr txBox="1"/>
          <p:nvPr/>
        </p:nvSpPr>
        <p:spPr>
          <a:xfrm>
            <a:off x="2240974" y="5786819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CABCB8-A8C7-914F-813C-A6C10E182AE0}"/>
              </a:ext>
            </a:extLst>
          </p:cNvPr>
          <p:cNvCxnSpPr>
            <a:cxnSpLocks/>
          </p:cNvCxnSpPr>
          <p:nvPr/>
        </p:nvCxnSpPr>
        <p:spPr>
          <a:xfrm>
            <a:off x="2206850" y="4629352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39BDDEA-4AD0-9E49-8BAD-FB5987F5B3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9863" y="4428280"/>
            <a:ext cx="166499" cy="159598"/>
          </a:xfrm>
          <a:prstGeom prst="rect">
            <a:avLst/>
          </a:prstGeom>
          <a:noFill/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F8F5E31-5240-FB4A-ACAD-3A2118E6E5BA}"/>
              </a:ext>
            </a:extLst>
          </p:cNvPr>
          <p:cNvGrpSpPr/>
          <p:nvPr/>
        </p:nvGrpSpPr>
        <p:grpSpPr>
          <a:xfrm>
            <a:off x="6333063" y="2912272"/>
            <a:ext cx="4227361" cy="2674217"/>
            <a:chOff x="511288" y="1855519"/>
            <a:chExt cx="5620969" cy="355581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7CA617F-9F26-1A41-AC67-346F0CC8E858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67169A-045E-AA4B-9637-A2502A6E2E7C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341A88D-6D76-9648-9611-F46904FCF15C}"/>
                  </a:ext>
                </a:extLst>
              </p:cNvPr>
              <p:cNvGrpSpPr/>
              <p:nvPr/>
            </p:nvGrpSpPr>
            <p:grpSpPr>
              <a:xfrm>
                <a:off x="5378542" y="1393101"/>
                <a:ext cx="1078992" cy="1552521"/>
                <a:chOff x="3744545" y="3028526"/>
                <a:chExt cx="1078992" cy="1552521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63210C52-9F5F-D540-B50A-608F7DF2A3D7}"/>
                    </a:ext>
                  </a:extLst>
                </p:cNvPr>
                <p:cNvGrpSpPr/>
                <p:nvPr/>
              </p:nvGrpSpPr>
              <p:grpSpPr>
                <a:xfrm>
                  <a:off x="3744545" y="3028526"/>
                  <a:ext cx="1078992" cy="1552521"/>
                  <a:chOff x="4917585" y="2977010"/>
                  <a:chExt cx="1078992" cy="1552521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410E60F8-1242-9949-9F02-F33240123FE9}"/>
                      </a:ext>
                    </a:extLst>
                  </p:cNvPr>
                  <p:cNvSpPr/>
                  <p:nvPr/>
                </p:nvSpPr>
                <p:spPr>
                  <a:xfrm>
                    <a:off x="4917585" y="2977010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0EAB36A-153B-D643-8703-AC8A178DED52}"/>
                      </a:ext>
                    </a:extLst>
                  </p:cNvPr>
                  <p:cNvSpPr/>
                  <p:nvPr/>
                </p:nvSpPr>
                <p:spPr>
                  <a:xfrm>
                    <a:off x="4917585" y="4146682"/>
                    <a:ext cx="1078992" cy="382849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4F963A0A-7667-DE46-99B3-A349FE519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1789" y="3405690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7A470A3-84C0-A646-B52A-DC09B5EE2E2F}"/>
                </a:ext>
              </a:extLst>
            </p:cNvPr>
            <p:cNvGrpSpPr/>
            <p:nvPr/>
          </p:nvGrpSpPr>
          <p:grpSpPr>
            <a:xfrm>
              <a:off x="1787815" y="4117425"/>
              <a:ext cx="3348507" cy="311177"/>
              <a:chOff x="1787817" y="4065174"/>
              <a:chExt cx="3348507" cy="31117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09689DD-A5C5-F54F-9B55-A21617FA641B}"/>
                  </a:ext>
                </a:extLst>
              </p:cNvPr>
              <p:cNvSpPr/>
              <p:nvPr/>
            </p:nvSpPr>
            <p:spPr>
              <a:xfrm>
                <a:off x="1787817" y="4065174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A1B9121-1AED-4C40-8C0C-B51B0CE8AC1B}"/>
                  </a:ext>
                </a:extLst>
              </p:cNvPr>
              <p:cNvSpPr/>
              <p:nvPr/>
            </p:nvSpPr>
            <p:spPr>
              <a:xfrm flipV="1">
                <a:off x="1787817" y="4091578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4E2641D-F215-D24E-866C-746B64D2DE46}"/>
              </a:ext>
            </a:extLst>
          </p:cNvPr>
          <p:cNvSpPr txBox="1"/>
          <p:nvPr/>
        </p:nvSpPr>
        <p:spPr>
          <a:xfrm>
            <a:off x="8020811" y="5735445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2C7AE2-5F34-E74D-844C-115102E9AB35}"/>
              </a:ext>
            </a:extLst>
          </p:cNvPr>
          <p:cNvCxnSpPr>
            <a:cxnSpLocks/>
          </p:cNvCxnSpPr>
          <p:nvPr/>
        </p:nvCxnSpPr>
        <p:spPr>
          <a:xfrm>
            <a:off x="7980793" y="4554614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1C2B0E07-5BF3-9843-9327-831341566101}"/>
              </a:ext>
            </a:extLst>
          </p:cNvPr>
          <p:cNvSpPr/>
          <p:nvPr/>
        </p:nvSpPr>
        <p:spPr>
          <a:xfrm>
            <a:off x="6034382" y="2393182"/>
            <a:ext cx="5038344" cy="357530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7C2D825-E144-C44A-B8BA-7FC2B4A949D6}"/>
              </a:ext>
            </a:extLst>
          </p:cNvPr>
          <p:cNvSpPr/>
          <p:nvPr/>
        </p:nvSpPr>
        <p:spPr>
          <a:xfrm>
            <a:off x="983085" y="2413947"/>
            <a:ext cx="5041965" cy="3578369"/>
          </a:xfrm>
          <a:prstGeom prst="rect">
            <a:avLst/>
          </a:prstGeom>
          <a:blipFill dpi="0" rotWithShape="1">
            <a:blip r:embed="rId4">
              <a:alphaModFix amt="7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CC10D-73EE-B241-B9C9-57C477E95860}"/>
              </a:ext>
            </a:extLst>
          </p:cNvPr>
          <p:cNvCxnSpPr>
            <a:cxnSpLocks/>
          </p:cNvCxnSpPr>
          <p:nvPr/>
        </p:nvCxnSpPr>
        <p:spPr>
          <a:xfrm>
            <a:off x="985856" y="1708879"/>
            <a:ext cx="0" cy="436688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91145D-B17C-524C-AA9A-9537BA07CFC1}"/>
              </a:ext>
            </a:extLst>
          </p:cNvPr>
          <p:cNvSpPr txBox="1"/>
          <p:nvPr/>
        </p:nvSpPr>
        <p:spPr>
          <a:xfrm>
            <a:off x="641131" y="1196293"/>
            <a:ext cx="9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025525-C36E-1C47-A746-5FC26B1D8BF6}"/>
              </a:ext>
            </a:extLst>
          </p:cNvPr>
          <p:cNvGrpSpPr/>
          <p:nvPr/>
        </p:nvGrpSpPr>
        <p:grpSpPr>
          <a:xfrm>
            <a:off x="419711" y="2413947"/>
            <a:ext cx="454238" cy="782480"/>
            <a:chOff x="742049" y="1556693"/>
            <a:chExt cx="639854" cy="110222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321CBF-B199-3640-BCFB-588232AFBC07}"/>
                </a:ext>
              </a:extLst>
            </p:cNvPr>
            <p:cNvSpPr/>
            <p:nvPr/>
          </p:nvSpPr>
          <p:spPr>
            <a:xfrm>
              <a:off x="802911" y="1556693"/>
              <a:ext cx="485065" cy="4850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Chord 36">
              <a:extLst>
                <a:ext uri="{FF2B5EF4-FFF2-40B4-BE49-F238E27FC236}">
                  <a16:creationId xmlns:a16="http://schemas.microsoft.com/office/drawing/2014/main" id="{097E5BEA-6346-AA48-B8EB-8D2041EFC3BE}"/>
                </a:ext>
              </a:extLst>
            </p:cNvPr>
            <p:cNvSpPr/>
            <p:nvPr/>
          </p:nvSpPr>
          <p:spPr>
            <a:xfrm rot="8100000">
              <a:off x="742049" y="2019066"/>
              <a:ext cx="639854" cy="639854"/>
            </a:xfrm>
            <a:prstGeom prst="chord">
              <a:avLst>
                <a:gd name="adj1" fmla="val 58550"/>
                <a:gd name="adj2" fmla="val 162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37AE5F-1C25-8C4B-95C6-1DA3C8765BF2}"/>
              </a:ext>
            </a:extLst>
          </p:cNvPr>
          <p:cNvCxnSpPr>
            <a:cxnSpLocks/>
          </p:cNvCxnSpPr>
          <p:nvPr/>
        </p:nvCxnSpPr>
        <p:spPr>
          <a:xfrm>
            <a:off x="985856" y="2775681"/>
            <a:ext cx="10058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FCC00D1-783A-B148-B00D-46B4884F40A5}"/>
              </a:ext>
            </a:extLst>
          </p:cNvPr>
          <p:cNvCxnSpPr>
            <a:cxnSpLocks/>
          </p:cNvCxnSpPr>
          <p:nvPr/>
        </p:nvCxnSpPr>
        <p:spPr>
          <a:xfrm>
            <a:off x="6025050" y="1684958"/>
            <a:ext cx="0" cy="436688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851D3D9-BBF5-3046-8CFD-CEDB9DF42500}"/>
              </a:ext>
            </a:extLst>
          </p:cNvPr>
          <p:cNvSpPr txBox="1"/>
          <p:nvPr/>
        </p:nvSpPr>
        <p:spPr>
          <a:xfrm>
            <a:off x="6132391" y="1139302"/>
            <a:ext cx="9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Block2</a:t>
            </a:r>
          </a:p>
        </p:txBody>
      </p:sp>
    </p:spTree>
    <p:extLst>
      <p:ext uri="{BB962C8B-B14F-4D97-AF65-F5344CB8AC3E}">
        <p14:creationId xmlns:p14="http://schemas.microsoft.com/office/powerpoint/2010/main" val="24646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FD7D309-4DE6-5F49-B0AC-5BB11CF38902}"/>
              </a:ext>
            </a:extLst>
          </p:cNvPr>
          <p:cNvSpPr txBox="1"/>
          <p:nvPr/>
        </p:nvSpPr>
        <p:spPr>
          <a:xfrm>
            <a:off x="976092" y="1347939"/>
            <a:ext cx="101052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In the “Recycle Man” experiment, you search and recycle trashcans to earn rewards.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On each trial, you spend some time searching for a trashcan and deciding whether to recycle it.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To recycle a trashcan, you need to empty the trash in it first. Different trashcans contain different amounts of trash. Emptying fuller trashcans takes more time.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After removing all the trash, you can find either a soda can which worth 1 point, or a soda bottle which worth 3 points.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u="sng" dirty="0"/>
              <a:t>To maximize total earnings in the 40 mins, you should decide whether a trashcan is worth recycling based on how full it is.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9AB70-A1ED-0B4F-8D30-1A779D70D680}"/>
              </a:ext>
            </a:extLst>
          </p:cNvPr>
          <p:cNvSpPr txBox="1"/>
          <p:nvPr/>
        </p:nvSpPr>
        <p:spPr>
          <a:xfrm>
            <a:off x="976092" y="382050"/>
            <a:ext cx="783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“Recycle Man” Experiment</a:t>
            </a:r>
          </a:p>
        </p:txBody>
      </p:sp>
    </p:spTree>
    <p:extLst>
      <p:ext uri="{BB962C8B-B14F-4D97-AF65-F5344CB8AC3E}">
        <p14:creationId xmlns:p14="http://schemas.microsoft.com/office/powerpoint/2010/main" val="35123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70037" y="1754442"/>
            <a:ext cx="4497893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Y</a:t>
            </a:r>
            <a:r>
              <a:rPr lang="en-US" sz="2800" dirty="0"/>
              <a:t>ou start each trial by searching for a trashcan.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sz="2800" dirty="0"/>
              <a:t>shrinking </a:t>
            </a:r>
            <a:r>
              <a:rPr lang="en-US" sz="2800" dirty="0">
                <a:solidFill>
                  <a:srgbClr val="00B0F0"/>
                </a:solidFill>
              </a:rPr>
              <a:t>blue</a:t>
            </a:r>
            <a:r>
              <a:rPr lang="en-US" sz="2800" dirty="0"/>
              <a:t> bar  indicates the elapsed time since you start searching.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800" dirty="0"/>
              <a:t>The recycling marker indicates when the trashcan would pop up.</a:t>
            </a:r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134089-27A8-2944-8C2C-722E17DB11CD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3EFDAD-124D-124D-BDA6-C9B2C3B8A779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1288" y="1855519"/>
              <a:chExt cx="5620969" cy="35558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CB783F2-F6EC-9E43-B5C8-A6384D3C9F25}"/>
                  </a:ext>
                </a:extLst>
              </p:cNvPr>
              <p:cNvSpPr/>
              <p:nvPr/>
            </p:nvSpPr>
            <p:spPr>
              <a:xfrm>
                <a:off x="511288" y="1855519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06CCFEE-FF58-2541-AC37-6BAAF8D34868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567BA71-4B2E-6845-A188-7302FD01661A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A91A13-300A-1D46-83F0-9FDCDC1E5089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329184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555F21-29EB-D643-B31C-D3ABA159D7F5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57" y="4805228"/>
              <a:ext cx="0" cy="6414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4170F1-A36C-B449-ABAF-E52B0050C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38158" y="4486033"/>
              <a:ext cx="332998" cy="3191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9152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27102" y="1546232"/>
            <a:ext cx="40053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blue bar reaches the recycling marker, a trashcan pops up.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amount of trash is indicated by the grey bar.</a:t>
            </a:r>
          </a:p>
          <a:p>
            <a:pPr algn="just"/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9BAAE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9BAAE"/>
                  </a:solidFill>
                </a:endParaRPr>
              </a:p>
            </p:txBody>
          </p: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F34530-E477-074E-ABF6-842CAC6DF9C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A6F961-1865-A742-90FC-2B9F6986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0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270037" y="959347"/>
            <a:ext cx="40053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You should decide whether to recycle or forgo this trash can.</a:t>
            </a:r>
          </a:p>
          <a:p>
            <a:pPr algn="just"/>
            <a:r>
              <a:rPr lang="en-US" sz="2800" b="1" dirty="0"/>
              <a:t>K: recycle</a:t>
            </a:r>
          </a:p>
          <a:p>
            <a:pPr algn="just"/>
            <a:r>
              <a:rPr lang="en-US" sz="2800" b="1" dirty="0"/>
              <a:t>D: forgo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 have a fixed duration to make the decision.</a:t>
            </a:r>
          </a:p>
          <a:p>
            <a:pPr algn="just"/>
            <a:r>
              <a:rPr lang="en-US" sz="2800" dirty="0"/>
              <a:t>You should make the decision before the blue bar vanishes.</a:t>
            </a:r>
          </a:p>
          <a:p>
            <a:pPr algn="just"/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9BAAE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9BAAE"/>
                  </a:solidFill>
                </a:endParaRPr>
              </a:p>
            </p:txBody>
          </p: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F34530-E477-074E-ABF6-842CAC6DF9C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A6F961-1865-A742-90FC-2B9F6986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852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402076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13866" y="2205842"/>
            <a:ext cx="4320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decide to recycle (“K”) the trash can, the symbol turns blue.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Noticeably, the recycling doesn’t start  immediately after you make the decision!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085939-83B9-C441-B235-03DB8BE1158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C740C9-F53A-9F44-BE1C-14F155C44F68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2064" y="1847499"/>
              <a:chExt cx="5620969" cy="35558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BB1D0DA-C6D6-924F-8305-FF40397506D0}"/>
                  </a:ext>
                </a:extLst>
              </p:cNvPr>
              <p:cNvGrpSpPr/>
              <p:nvPr/>
            </p:nvGrpSpPr>
            <p:grpSpPr>
              <a:xfrm>
                <a:off x="512064" y="1847499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0766EAF-139E-0549-9ACF-1C9C78F75A26}"/>
                    </a:ext>
                  </a:extLst>
                </p:cNvPr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F9BA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0F61CF3-6095-6743-9688-97AE869475E1}"/>
                    </a:ext>
                  </a:extLst>
                </p:cNvPr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C7A3559-C477-EA46-8397-C57F777BD18D}"/>
                      </a:ext>
                    </a:extLst>
                  </p:cNvPr>
                  <p:cNvGrpSpPr/>
                  <p:nvPr/>
                </p:nvGrpSpPr>
                <p:grpSpPr>
                  <a:xfrm>
                    <a:off x="3605022" y="3528812"/>
                    <a:ext cx="1078992" cy="1532586"/>
                    <a:chOff x="4778062" y="3477296"/>
                    <a:chExt cx="1078992" cy="1532586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D6F58FAF-AAB4-524F-9A35-24E168D74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3477296"/>
                      <a:ext cx="1078992" cy="1532586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DCB64CBA-1A1A-1F46-B831-AD2E3AA53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4627035"/>
                      <a:ext cx="1078992" cy="382847"/>
                    </a:xfrm>
                    <a:prstGeom prst="rect">
                      <a:avLst/>
                    </a:prstGeom>
                    <a:solidFill>
                      <a:srgbClr val="BCBCBC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4EE8B434-1908-6F40-8745-A74186A66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706B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18D9CE1-C4A1-8A48-B22A-1744DFFD47DB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A1217C-F9F7-BD44-865A-B1C103045F4B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0B6BED9-1355-DC4E-A1BC-63E833E33DC5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45720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2E6C88-846D-B743-BC8B-02C5C4C3197E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3E8AC4E-BD89-224C-A64A-23475F247B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296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79132" y="1657647"/>
            <a:ext cx="4661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recycling starts after the blue bar disappears entirely.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As the recycling starts, the trash in the trashcan declines.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 Once there is no trash in the trashcan, the recycling is completed.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60067D-B746-3744-94CC-82FF46DA7DA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AC32EF-ABA8-0C45-82C6-C2AEDF398095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2975887" y="881775"/>
              <a:chExt cx="5620969" cy="355581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79B715-9144-0E4D-A5D5-9B24A4BFB916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379045C-D088-3D49-A28F-CC5954786C28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072DF1A-0826-4045-9BED-7DD3971553B2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C66AE2E-B7E7-9547-95DE-FC5B1F3A693D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88ECF0DB-CF77-7D45-85B1-C53EE9D3F683}"/>
                      </a:ext>
                    </a:extLst>
                  </p:cNvPr>
                  <p:cNvSpPr/>
                  <p:nvPr/>
                </p:nvSpPr>
                <p:spPr>
                  <a:xfrm>
                    <a:off x="4778062" y="4865175"/>
                    <a:ext cx="1078992" cy="14470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7064A0CC-80FE-8145-AD65-EE35FC4DE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rgbClr val="706B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F047E3-6C8D-3B44-950D-6F5459DD8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0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849" y="2239578"/>
            <a:ext cx="4789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recycling is completed, the blue bar appears again, indicating that you start searching for the next trash can. </a:t>
            </a:r>
          </a:p>
          <a:p>
            <a:pPr algn="just"/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B2867-71D7-3643-BFD9-691C78B28DAB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9BAA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8A0CF4-067E-0949-A2AA-C7342A43F73C}"/>
                </a:ext>
              </a:extLst>
            </p:cNvPr>
            <p:cNvSpPr/>
            <p:nvPr/>
          </p:nvSpPr>
          <p:spPr>
            <a:xfrm>
              <a:off x="1729695" y="4944533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3BB15-0046-5C44-BB29-FC24C523509B}"/>
                </a:ext>
              </a:extLst>
            </p:cNvPr>
            <p:cNvSpPr/>
            <p:nvPr/>
          </p:nvSpPr>
          <p:spPr>
            <a:xfrm flipV="1">
              <a:off x="1706508" y="4970939"/>
              <a:ext cx="3346704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B6DCC2-AF72-8241-BA47-8228FAC5881A}"/>
              </a:ext>
            </a:extLst>
          </p:cNvPr>
          <p:cNvCxnSpPr>
            <a:cxnSpLocks/>
          </p:cNvCxnSpPr>
          <p:nvPr/>
        </p:nvCxnSpPr>
        <p:spPr>
          <a:xfrm>
            <a:off x="2544511" y="4788946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FC1010-F3D7-3D46-8D53-550BC3B3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69751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293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12824</TotalTime>
  <Words>718</Words>
  <Application>Microsoft Macintosh PowerPoint</Application>
  <PresentationFormat>Widescreen</PresentationFormat>
  <Paragraphs>117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Recycle 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you decide to recycle:</vt:lpstr>
      <vt:lpstr>If you decide to recycle:</vt:lpstr>
      <vt:lpstr>If you decide to recycle:</vt:lpstr>
      <vt:lpstr>PowerPoint Presentation</vt:lpstr>
      <vt:lpstr>PowerPoint Presentation</vt:lpstr>
      <vt:lpstr>If you decide to forgo:</vt:lpstr>
      <vt:lpstr>If you decide to forgo:</vt:lpstr>
      <vt:lpstr>If you miss a trial:</vt:lpstr>
      <vt:lpstr>If you miss a trial:</vt:lpstr>
      <vt:lpstr>PowerPoint Presentation</vt:lpstr>
      <vt:lpstr>PowerPoint Presentation</vt:lpstr>
      <vt:lpstr>Quiz:</vt:lpstr>
      <vt:lpstr>Practice: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Li, Tiantian</dc:creator>
  <cp:lastModifiedBy>Microsoft Office User</cp:lastModifiedBy>
  <cp:revision>548</cp:revision>
  <dcterms:created xsi:type="dcterms:W3CDTF">2019-11-04T18:01:13Z</dcterms:created>
  <dcterms:modified xsi:type="dcterms:W3CDTF">2020-03-06T21:00:20Z</dcterms:modified>
</cp:coreProperties>
</file>