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4"/>
  </p:notesMasterIdLst>
  <p:sldIdLst>
    <p:sldId id="313" r:id="rId2"/>
    <p:sldId id="293" r:id="rId3"/>
    <p:sldId id="272" r:id="rId4"/>
    <p:sldId id="324" r:id="rId5"/>
    <p:sldId id="326" r:id="rId6"/>
    <p:sldId id="303" r:id="rId7"/>
    <p:sldId id="273" r:id="rId8"/>
    <p:sldId id="325" r:id="rId9"/>
    <p:sldId id="296" r:id="rId10"/>
    <p:sldId id="297" r:id="rId11"/>
    <p:sldId id="319" r:id="rId12"/>
    <p:sldId id="311" r:id="rId13"/>
    <p:sldId id="300" r:id="rId14"/>
    <p:sldId id="301" r:id="rId15"/>
    <p:sldId id="306" r:id="rId16"/>
    <p:sldId id="307" r:id="rId17"/>
    <p:sldId id="292" r:id="rId18"/>
    <p:sldId id="315" r:id="rId19"/>
    <p:sldId id="322" r:id="rId20"/>
    <p:sldId id="323" r:id="rId21"/>
    <p:sldId id="317" r:id="rId22"/>
    <p:sldId id="3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AAE"/>
    <a:srgbClr val="FF8080"/>
    <a:srgbClr val="FF867F"/>
    <a:srgbClr val="4B9BC1"/>
    <a:srgbClr val="808080"/>
    <a:srgbClr val="2500FF"/>
    <a:srgbClr val="706BFF"/>
    <a:srgbClr val="BCBCBC"/>
    <a:srgbClr val="1A9850"/>
    <a:srgbClr val="6B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/>
    <p:restoredTop sz="75077"/>
  </p:normalViewPr>
  <p:slideViewPr>
    <p:cSldViewPr snapToGrid="0" snapToObjects="1">
      <p:cViewPr>
        <p:scale>
          <a:sx n="66" d="100"/>
          <a:sy n="66" d="100"/>
        </p:scale>
        <p:origin x="2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A86C-46A4-B54F-8A61-C6B98DADAF97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8003-0FA4-4F4C-AF0F-9D742233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it is not helpful to try to </a:t>
            </a:r>
            <a:r>
              <a:rPr lang="en-US" dirty="0" err="1"/>
              <a:t>preidic</a:t>
            </a:r>
            <a:r>
              <a:rPr lang="en-US" dirty="0"/>
              <a:t> the reward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0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2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little thing under </a:t>
            </a:r>
          </a:p>
          <a:p>
            <a:r>
              <a:rPr lang="en-US" dirty="0"/>
              <a:t>Put a little trashcan to on </a:t>
            </a:r>
            <a:r>
              <a:rPr lang="en-US"/>
              <a:t>the processor </a:t>
            </a:r>
            <a:r>
              <a:rPr lang="en-US" dirty="0"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28B-86C6-FD4D-A810-628816F3D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decision making window is fixed.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029-4C51-4F4A-ACDB-F133846F9A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D35F4-EF59-EA4D-A357-7F16E730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15834C-658F-344E-B9EB-EB68112E7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waste your time</a:t>
            </a:r>
          </a:p>
        </p:txBody>
      </p:sp>
    </p:spTree>
    <p:extLst>
      <p:ext uri="{BB962C8B-B14F-4D97-AF65-F5344CB8AC3E}">
        <p14:creationId xmlns:p14="http://schemas.microsoft.com/office/powerpoint/2010/main" val="3068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79132" y="1657647"/>
            <a:ext cx="4661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recycling starts after the blue bar disappears entirely.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As the recycling starts, the trash in the trashcan declines.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 Once there is no trash in the trashcan, the recycling is completed.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560067D-B746-3744-94CC-82FF46DA7DA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EFAC32EF-ABA8-0C45-82C6-C2AEDF398095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2975887" y="881775"/>
              <a:chExt cx="5620969" cy="355581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3D79B715-9144-0E4D-A5D5-9B24A4BFB91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5379045C-D088-3D49-A28F-CC5954786C28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xmlns="" id="{2072DF1A-0826-4045-9BED-7DD3971553B2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xmlns="" id="{3C66AE2E-B7E7-9547-95DE-FC5B1F3A693D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xmlns="" id="{88ECF0DB-CF77-7D45-85B1-C53EE9D3F683}"/>
                      </a:ext>
                    </a:extLst>
                  </p:cNvPr>
                  <p:cNvSpPr/>
                  <p:nvPr/>
                </p:nvSpPr>
                <p:spPr>
                  <a:xfrm>
                    <a:off x="4778062" y="4865175"/>
                    <a:ext cx="1078992" cy="14470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7064A0CC-80FE-8145-AD65-EE35FC4DE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96F047E3-6C8D-3B44-950D-6F5459DD8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0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849" y="2239578"/>
            <a:ext cx="4789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recycling is completed, the blue bar appears again, indicating that you start searching for the next trash can. </a:t>
            </a:r>
          </a:p>
          <a:p>
            <a:pPr algn="just"/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68B2867-71D7-3643-BFD9-691C78B28DAB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9BAA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A8A0CF4-067E-0949-A2AA-C7342A43F73C}"/>
                </a:ext>
              </a:extLst>
            </p:cNvPr>
            <p:cNvSpPr/>
            <p:nvPr/>
          </p:nvSpPr>
          <p:spPr>
            <a:xfrm>
              <a:off x="1729695" y="4944533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583BB15-0046-5C44-BB29-FC24C523509B}"/>
                </a:ext>
              </a:extLst>
            </p:cNvPr>
            <p:cNvSpPr/>
            <p:nvPr/>
          </p:nvSpPr>
          <p:spPr>
            <a:xfrm flipV="1">
              <a:off x="1706508" y="4970939"/>
              <a:ext cx="3346704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3B6DCC2-AF72-8241-BA47-8228FAC5881A}"/>
              </a:ext>
            </a:extLst>
          </p:cNvPr>
          <p:cNvCxnSpPr>
            <a:cxnSpLocks/>
          </p:cNvCxnSpPr>
          <p:nvPr/>
        </p:nvCxnSpPr>
        <p:spPr>
          <a:xfrm>
            <a:off x="2544511" y="4788946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FC1010-F3D7-3D46-8D53-550BC3B3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69751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93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04849" y="1969621"/>
            <a:ext cx="4789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While searching for the next trashcan, the payoff for recycling the previous trashcan will appear.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might either recycle a coda can (1 point) or a coda bottle (3 points), with a 50 – 50 chance.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68B2867-71D7-3643-BFD9-691C78B28DAB}"/>
              </a:ext>
            </a:extLst>
          </p:cNvPr>
          <p:cNvGrpSpPr/>
          <p:nvPr/>
        </p:nvGrpSpPr>
        <p:grpSpPr>
          <a:xfrm>
            <a:off x="586205" y="541510"/>
            <a:ext cx="4152948" cy="2628035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A8A0CF4-067E-0949-A2AA-C7342A43F73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583BB15-0046-5C44-BB29-FC24C523509B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1452EC3-225C-F44D-AAB4-1E1E18C68732}"/>
              </a:ext>
            </a:extLst>
          </p:cNvPr>
          <p:cNvGrpSpPr/>
          <p:nvPr/>
        </p:nvGrpSpPr>
        <p:grpSpPr>
          <a:xfrm>
            <a:off x="586205" y="3672535"/>
            <a:ext cx="4152948" cy="2628035"/>
            <a:chOff x="512064" y="2221992"/>
            <a:chExt cx="5620969" cy="35570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C69B1DA-96CD-D546-92E2-CF4C37A4CF4C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98FFFC6-37DE-D545-AEED-1570E2C2C25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DF2C9D2E-2CA3-C948-AA11-0E277960788F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938297-F981-6D47-A759-61E9FEA6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22" y="4529353"/>
            <a:ext cx="1055930" cy="898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C310922-2BCE-6944-A025-8086A0802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39" y="1418685"/>
            <a:ext cx="1095850" cy="1101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C71ABC-256E-824D-97DA-684C0A3FF9CB}"/>
              </a:ext>
            </a:extLst>
          </p:cNvPr>
          <p:cNvSpPr txBox="1"/>
          <p:nvPr/>
        </p:nvSpPr>
        <p:spPr>
          <a:xfrm>
            <a:off x="2059431" y="4052619"/>
            <a:ext cx="124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5775A8-5ABE-6548-9548-E1F77C874342}"/>
              </a:ext>
            </a:extLst>
          </p:cNvPr>
          <p:cNvSpPr txBox="1"/>
          <p:nvPr/>
        </p:nvSpPr>
        <p:spPr>
          <a:xfrm>
            <a:off x="2125873" y="1086373"/>
            <a:ext cx="124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894BE6E-55D8-C142-94D3-68D25A40749E}"/>
              </a:ext>
            </a:extLst>
          </p:cNvPr>
          <p:cNvCxnSpPr>
            <a:cxnSpLocks/>
          </p:cNvCxnSpPr>
          <p:nvPr/>
        </p:nvCxnSpPr>
        <p:spPr>
          <a:xfrm>
            <a:off x="2076696" y="5439255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81E2FD1-428E-7D44-89C5-9093DEB4037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9709" y="5238183"/>
            <a:ext cx="166499" cy="159598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1533CF9E-F952-4B45-B664-4C3F0BFDDABA}"/>
              </a:ext>
            </a:extLst>
          </p:cNvPr>
          <p:cNvCxnSpPr>
            <a:cxnSpLocks/>
          </p:cNvCxnSpPr>
          <p:nvPr/>
        </p:nvCxnSpPr>
        <p:spPr>
          <a:xfrm>
            <a:off x="1990558" y="2271987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49D74E8-170A-334B-839B-CB6AFEACA9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3571" y="2070915"/>
            <a:ext cx="166499" cy="159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60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en-GB" sz="4800" b="1" dirty="0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344F5E1-1428-FD49-870E-114B28C2735C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239019" y="1893387"/>
                <a:ext cx="1094704" cy="1532586"/>
                <a:chOff x="4778062" y="3477296"/>
                <a:chExt cx="1094704" cy="153258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78062" y="3477296"/>
                  <a:ext cx="1081826" cy="153258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778062" y="4627035"/>
                  <a:ext cx="1094704" cy="382847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3930" t="32721" r="50977" b="49036"/>
            <a:stretch/>
          </p:blipFill>
          <p:spPr>
            <a:xfrm>
              <a:off x="3609146" y="3213461"/>
              <a:ext cx="584357" cy="63106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3947373" y="5037569"/>
                <a:ext cx="731520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7392472" y="1873448"/>
            <a:ext cx="4416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 forgo (“D”) a trash can, the symbol turns red. </a:t>
            </a:r>
          </a:p>
          <a:p>
            <a:endParaRPr lang="en-US" sz="2800" dirty="0"/>
          </a:p>
          <a:p>
            <a:r>
              <a:rPr lang="en-US" sz="2800" dirty="0"/>
              <a:t>You don’t not spend any time recycling on the forgone trial yet you still need to wait until the blue bar disappears.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3504" y="2704563"/>
            <a:ext cx="2941392" cy="7984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97C1A87-98CF-CA4D-B441-8F7EE5D0F6F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89CFEB4-3819-9341-8F14-99ADE99DE6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921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6712085" y="1873448"/>
            <a:ext cx="4641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soon as the blue bar disappears, you start searching the next trash can.</a:t>
            </a:r>
          </a:p>
          <a:p>
            <a:endParaRPr lang="en-US" sz="2800" dirty="0"/>
          </a:p>
          <a:p>
            <a:r>
              <a:rPr lang="en-US" sz="2800" dirty="0"/>
              <a:t>You don’t earn any reward in the forgone trial.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A3B53ED-61BE-9C49-8A45-4A8C448DEB2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4FC7DA2-4F30-7C4C-8158-507B442E1016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9CD7E27B-011E-A040-B844-F737257D8D1E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857DCCFA-9949-C246-BB9C-60F45091E100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832D687-9E21-344F-A8D5-F37B804856B0}"/>
              </a:ext>
            </a:extLst>
          </p:cNvPr>
          <p:cNvCxnSpPr>
            <a:cxnSpLocks/>
          </p:cNvCxnSpPr>
          <p:nvPr/>
        </p:nvCxnSpPr>
        <p:spPr>
          <a:xfrm>
            <a:off x="2524633" y="4510650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E45724E-FA24-FB4B-B751-BA140E8A38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191455"/>
            <a:ext cx="332998" cy="3191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61081F-F749-3543-817F-871E3E71B9F8}"/>
              </a:ext>
            </a:extLst>
          </p:cNvPr>
          <p:cNvSpPr txBox="1"/>
          <p:nvPr/>
        </p:nvSpPr>
        <p:spPr>
          <a:xfrm>
            <a:off x="3160644" y="3097699"/>
            <a:ext cx="85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5846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2107" y="2541106"/>
            <a:ext cx="5043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don’t make the decision before the blue bar disappears entirely, you miss a trial.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3A3785B-9FA9-384C-A3A8-1ACE88C8136D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7650BA6B-0200-F247-936C-D92D157A90DB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1097280" y="1873448"/>
              <a:chExt cx="5620969" cy="355581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97280" y="1873448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F9BA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605022" y="3528812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xmlns="" id="{285C9102-3522-3547-805E-9DA73DC64D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sp>
            <p:nvSpPr>
              <p:cNvPr id="16" name="Rectangle 15"/>
              <p:cNvSpPr/>
              <p:nvPr/>
            </p:nvSpPr>
            <p:spPr>
              <a:xfrm>
                <a:off x="2395470" y="462677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A7F5E3A5-EFD9-3741-ADD3-868CF91A1BE9}"/>
                </a:ext>
              </a:extLst>
            </p:cNvPr>
            <p:cNvSpPr/>
            <p:nvPr/>
          </p:nvSpPr>
          <p:spPr>
            <a:xfrm>
              <a:off x="2775196" y="4383343"/>
              <a:ext cx="1078992" cy="382847"/>
            </a:xfrm>
            <a:prstGeom prst="rect">
              <a:avLst/>
            </a:prstGeom>
            <a:solidFill>
              <a:srgbClr val="BCBC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21BB70D-CD03-BB46-B902-33FB0ABEC8D4}"/>
              </a:ext>
            </a:extLst>
          </p:cNvPr>
          <p:cNvCxnSpPr>
            <a:cxnSpLocks/>
          </p:cNvCxnSpPr>
          <p:nvPr/>
        </p:nvCxnSpPr>
        <p:spPr>
          <a:xfrm>
            <a:off x="2524633" y="4769067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907BAC3-60FC-D84C-92DE-592B8366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449872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  <a:endParaRPr lang="en-US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50444" y="2221992"/>
            <a:ext cx="38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be penalized with a 2 point loss if you miss a trial.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E47BFAA-42DB-BC45-9A0F-8E697498F0FE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9B3025D-BFFA-2447-BB21-D3ABDE638701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33761B8-DE8E-8D4F-8190-F6CA90409F21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36E4F3F-1DD1-644B-8C6B-3C6A26F08B6C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0FB6F54-06E2-2049-97ED-423B79138DA0}"/>
              </a:ext>
            </a:extLst>
          </p:cNvPr>
          <p:cNvCxnSpPr>
            <a:cxnSpLocks/>
          </p:cNvCxnSpPr>
          <p:nvPr/>
        </p:nvCxnSpPr>
        <p:spPr>
          <a:xfrm>
            <a:off x="2524633" y="4510650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8E3CA6A-B502-D34C-BEFE-0C0A667CA4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191455"/>
            <a:ext cx="332998" cy="319195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186E2B0-17E0-1549-B0F1-53E30C5FED02}"/>
              </a:ext>
            </a:extLst>
          </p:cNvPr>
          <p:cNvSpPr txBox="1"/>
          <p:nvPr/>
        </p:nvSpPr>
        <p:spPr>
          <a:xfrm>
            <a:off x="3160644" y="3097699"/>
            <a:ext cx="85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4475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4663" y="2205318"/>
            <a:ext cx="9345909" cy="2881810"/>
            <a:chOff x="1715465" y="3002758"/>
            <a:chExt cx="7057645" cy="2176224"/>
          </a:xfrm>
        </p:grpSpPr>
        <p:sp>
          <p:nvSpPr>
            <p:cNvPr id="5" name="Rounded Rectangle 4"/>
            <p:cNvSpPr/>
            <p:nvPr/>
          </p:nvSpPr>
          <p:spPr>
            <a:xfrm>
              <a:off x="1715465" y="3303688"/>
              <a:ext cx="1389888" cy="694944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Decision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775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98775" y="3722812"/>
              <a:ext cx="1389888" cy="480036"/>
            </a:xfrm>
            <a:prstGeom prst="roundRect">
              <a:avLst/>
            </a:prstGeom>
            <a:solidFill>
              <a:srgbClr val="D43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Forgo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383222" y="3325798"/>
              <a:ext cx="1389888" cy="694944"/>
            </a:xfrm>
            <a:prstGeom prst="roundRect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Feedback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54778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Recycling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15" idx="1"/>
            </p:cNvCxnSpPr>
            <p:nvPr/>
          </p:nvCxnSpPr>
          <p:spPr>
            <a:xfrm flipV="1">
              <a:off x="3105353" y="3242776"/>
              <a:ext cx="693422" cy="40838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9" idx="1"/>
            </p:cNvCxnSpPr>
            <p:nvPr/>
          </p:nvCxnSpPr>
          <p:spPr>
            <a:xfrm>
              <a:off x="3105353" y="3651160"/>
              <a:ext cx="693422" cy="31167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1" idx="1"/>
            </p:cNvCxnSpPr>
            <p:nvPr/>
          </p:nvCxnSpPr>
          <p:spPr>
            <a:xfrm>
              <a:off x="6744666" y="3242776"/>
              <a:ext cx="638556" cy="43049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1"/>
            </p:cNvCxnSpPr>
            <p:nvPr/>
          </p:nvCxnSpPr>
          <p:spPr>
            <a:xfrm flipV="1">
              <a:off x="5188663" y="3673270"/>
              <a:ext cx="2194559" cy="2895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22" idx="1"/>
            </p:cNvCxnSpPr>
            <p:nvPr/>
          </p:nvCxnSpPr>
          <p:spPr>
            <a:xfrm>
              <a:off x="5188663" y="3242776"/>
              <a:ext cx="16611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1" idx="3"/>
            </p:cNvCxnSpPr>
            <p:nvPr/>
          </p:nvCxnSpPr>
          <p:spPr>
            <a:xfrm flipH="1">
              <a:off x="5525036" y="3673270"/>
              <a:ext cx="3248074" cy="1505712"/>
            </a:xfrm>
            <a:prstGeom prst="bentConnector3">
              <a:avLst>
                <a:gd name="adj1" fmla="val -7038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5" idx="2"/>
            </p:cNvCxnSpPr>
            <p:nvPr/>
          </p:nvCxnSpPr>
          <p:spPr>
            <a:xfrm rot="10800000">
              <a:off x="2410410" y="3998632"/>
              <a:ext cx="3114627" cy="1180350"/>
            </a:xfrm>
            <a:prstGeom prst="bentConnector2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63098" y="4676992"/>
              <a:ext cx="4973247" cy="4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Searching for a new trashcan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76F46F-719D-934F-8E02-ED0EA600A027}"/>
              </a:ext>
            </a:extLst>
          </p:cNvPr>
          <p:cNvSpPr txBox="1"/>
          <p:nvPr/>
        </p:nvSpPr>
        <p:spPr>
          <a:xfrm>
            <a:off x="765039" y="556689"/>
            <a:ext cx="100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Summaries: </a:t>
            </a:r>
          </a:p>
        </p:txBody>
      </p:sp>
    </p:spTree>
    <p:extLst>
      <p:ext uri="{BB962C8B-B14F-4D97-AF65-F5344CB8AC3E}">
        <p14:creationId xmlns:p14="http://schemas.microsoft.com/office/powerpoint/2010/main" val="161898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4E4A4D-5DBA-9E4C-B79E-8F251835DAC8}"/>
              </a:ext>
            </a:extLst>
          </p:cNvPr>
          <p:cNvSpPr txBox="1"/>
          <p:nvPr/>
        </p:nvSpPr>
        <p:spPr>
          <a:xfrm>
            <a:off x="959618" y="979468"/>
            <a:ext cx="103784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fuller trashcan requires longer time to recycle.</a:t>
            </a:r>
          </a:p>
          <a:p>
            <a:pPr algn="just"/>
            <a:endParaRPr lang="en-US" sz="2800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u="sng" dirty="0"/>
              <a:t>To maximize rewards in 40 mins, you shall decide whether a trashcan is worth recycling based on how full it is.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You can either find a coda can or coda bottle (1 pt. or 3 pt.), which is randomly decided (50 – 50 chance) and unpredictable.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9B56B0-6D9B-2148-8092-864D313EA084}"/>
              </a:ext>
            </a:extLst>
          </p:cNvPr>
          <p:cNvSpPr txBox="1"/>
          <p:nvPr/>
        </p:nvSpPr>
        <p:spPr>
          <a:xfrm>
            <a:off x="723475" y="459707"/>
            <a:ext cx="100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Summaries: </a:t>
            </a:r>
          </a:p>
        </p:txBody>
      </p:sp>
    </p:spTree>
    <p:extLst>
      <p:ext uri="{BB962C8B-B14F-4D97-AF65-F5344CB8AC3E}">
        <p14:creationId xmlns:p14="http://schemas.microsoft.com/office/powerpoint/2010/main" val="263295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D1597-5DF4-A641-BC44-E339FB48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7C1E46-9399-3049-838C-4DA65A514E76}"/>
              </a:ext>
            </a:extLst>
          </p:cNvPr>
          <p:cNvSpPr txBox="1"/>
          <p:nvPr/>
        </p:nvSpPr>
        <p:spPr>
          <a:xfrm>
            <a:off x="1070517" y="1516566"/>
            <a:ext cx="8943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1.Which trashcan is more worth to recycle:</a:t>
            </a:r>
          </a:p>
          <a:p>
            <a:pPr marL="514350" indent="-514350">
              <a:buAutoNum type="alphaUcPeriod"/>
            </a:pPr>
            <a:r>
              <a:rPr lang="en-US" sz="2800" dirty="0"/>
              <a:t>A fuller one</a:t>
            </a:r>
          </a:p>
          <a:p>
            <a:pPr marL="514350" indent="-514350">
              <a:buAutoNum type="alphaUcPeriod"/>
            </a:pPr>
            <a:r>
              <a:rPr lang="en-US" sz="2800" dirty="0"/>
              <a:t>A less fuller one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2.Does the payment for recycling a trashcan depend on the amount of trash in it?</a:t>
            </a:r>
          </a:p>
          <a:p>
            <a:pPr marL="514350" indent="-514350">
              <a:buAutoNum type="alphaUcPeriod"/>
            </a:pPr>
            <a:r>
              <a:rPr lang="en-US" sz="2800" dirty="0"/>
              <a:t>Yes</a:t>
            </a:r>
          </a:p>
          <a:p>
            <a:pPr marL="514350" indent="-514350">
              <a:buAutoNum type="alphaUcPeriod"/>
            </a:pPr>
            <a:r>
              <a:rPr lang="en-US" sz="2800" dirty="0"/>
              <a:t>No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47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06337A-1EF2-1D47-8A30-46833909EF89}"/>
              </a:ext>
            </a:extLst>
          </p:cNvPr>
          <p:cNvSpPr txBox="1"/>
          <p:nvPr/>
        </p:nvSpPr>
        <p:spPr>
          <a:xfrm>
            <a:off x="999565" y="1038616"/>
            <a:ext cx="99012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You will complete a computer-based  decision-making experiment today, which is called “Recycle Man”.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First, we will go through the instructions and do some practice. Then, the main experiment will take 40 mins.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With better decisions, you can earn more rewards in the 40 mins. </a:t>
            </a:r>
          </a:p>
        </p:txBody>
      </p:sp>
    </p:spTree>
    <p:extLst>
      <p:ext uri="{BB962C8B-B14F-4D97-AF65-F5344CB8AC3E}">
        <p14:creationId xmlns:p14="http://schemas.microsoft.com/office/powerpoint/2010/main" val="207733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55C8B-1E26-B846-B511-25FF552C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DB914E-9B6B-0F4F-B99D-03CBB15A5197}"/>
              </a:ext>
            </a:extLst>
          </p:cNvPr>
          <p:cNvSpPr txBox="1"/>
          <p:nvPr/>
        </p:nvSpPr>
        <p:spPr>
          <a:xfrm>
            <a:off x="1025912" y="1690688"/>
            <a:ext cx="9656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go through several practice trials.</a:t>
            </a:r>
          </a:p>
          <a:p>
            <a:endParaRPr lang="en-US" sz="2800" dirty="0"/>
          </a:p>
          <a:p>
            <a:r>
              <a:rPr lang="en-US" sz="2800" dirty="0"/>
              <a:t>They only serve for demonstration purposes and are not related with the main experiment. </a:t>
            </a:r>
          </a:p>
        </p:txBody>
      </p:sp>
    </p:spTree>
    <p:extLst>
      <p:ext uri="{BB962C8B-B14F-4D97-AF65-F5344CB8AC3E}">
        <p14:creationId xmlns:p14="http://schemas.microsoft.com/office/powerpoint/2010/main" val="97618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main experiment has two blocks, each with 20 mins. </a:t>
            </a:r>
          </a:p>
          <a:p>
            <a:endParaRPr lang="en-US" sz="2800" dirty="0"/>
          </a:p>
          <a:p>
            <a:r>
              <a:rPr lang="en-US" sz="2800" dirty="0"/>
              <a:t>In each block, you search for and recycle trashcans in different campuses.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110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396881-96C8-554A-B5E8-FF250F813023}"/>
              </a:ext>
            </a:extLst>
          </p:cNvPr>
          <p:cNvSpPr txBox="1"/>
          <p:nvPr/>
        </p:nvSpPr>
        <p:spPr>
          <a:xfrm>
            <a:off x="627529" y="1065659"/>
            <a:ext cx="9932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find the total points your earned and the remaining time in this block on the screen.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48ED054-19D1-C14B-85EE-960E5148F4EE}"/>
              </a:ext>
            </a:extLst>
          </p:cNvPr>
          <p:cNvGrpSpPr/>
          <p:nvPr/>
        </p:nvGrpSpPr>
        <p:grpSpPr>
          <a:xfrm>
            <a:off x="627529" y="2453981"/>
            <a:ext cx="4227361" cy="2674217"/>
            <a:chOff x="511288" y="1855519"/>
            <a:chExt cx="5620969" cy="35558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230CCBDC-BDD4-DA40-84F4-95BFB74B332D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AA324A52-815C-2B46-8645-92DED6C45314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blipFill dpi="0" rotWithShape="1">
                <a:blip r:embed="rId3">
                  <a:alphaModFix amt="73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C9D3870C-A1B7-1642-AD54-9FFCCDDEDE42}"/>
                  </a:ext>
                </a:extLst>
              </p:cNvPr>
              <p:cNvGrpSpPr/>
              <p:nvPr/>
            </p:nvGrpSpPr>
            <p:grpSpPr>
              <a:xfrm>
                <a:off x="5291276" y="1441631"/>
                <a:ext cx="1078992" cy="1532586"/>
                <a:chOff x="3657279" y="3077056"/>
                <a:chExt cx="1078992" cy="153258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xmlns="" id="{652C0698-0654-5647-8172-8C21CA618D89}"/>
                    </a:ext>
                  </a:extLst>
                </p:cNvPr>
                <p:cNvGrpSpPr/>
                <p:nvPr/>
              </p:nvGrpSpPr>
              <p:grpSpPr>
                <a:xfrm>
                  <a:off x="3657279" y="3077056"/>
                  <a:ext cx="1078992" cy="1532586"/>
                  <a:chOff x="4830319" y="3025540"/>
                  <a:chExt cx="1078992" cy="1532586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xmlns="" id="{C9F88596-CD19-FA45-B04E-85D3B299A4A4}"/>
                      </a:ext>
                    </a:extLst>
                  </p:cNvPr>
                  <p:cNvSpPr/>
                  <p:nvPr/>
                </p:nvSpPr>
                <p:spPr>
                  <a:xfrm>
                    <a:off x="4830319" y="3025540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id="{E22DA420-C72C-3645-9AEA-B881AECD5AF3}"/>
                      </a:ext>
                    </a:extLst>
                  </p:cNvPr>
                  <p:cNvSpPr/>
                  <p:nvPr/>
                </p:nvSpPr>
                <p:spPr>
                  <a:xfrm>
                    <a:off x="4830319" y="4175279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xmlns="" id="{33D76B92-88DD-6E40-B807-00AE0454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4523" y="3434289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BDC96595-C6F2-7342-BE12-F98F44F561E8}"/>
                </a:ext>
              </a:extLst>
            </p:cNvPr>
            <p:cNvGrpSpPr/>
            <p:nvPr/>
          </p:nvGrpSpPr>
          <p:grpSpPr>
            <a:xfrm>
              <a:off x="1700549" y="4146023"/>
              <a:ext cx="3348507" cy="311177"/>
              <a:chOff x="1700551" y="4093772"/>
              <a:chExt cx="3348507" cy="31117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54342F9A-C34C-714D-B87A-68E51DA2F42E}"/>
                  </a:ext>
                </a:extLst>
              </p:cNvPr>
              <p:cNvSpPr/>
              <p:nvPr/>
            </p:nvSpPr>
            <p:spPr>
              <a:xfrm>
                <a:off x="1700551" y="4093772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C837E596-FE00-E844-B34A-C021523A8922}"/>
                  </a:ext>
                </a:extLst>
              </p:cNvPr>
              <p:cNvSpPr/>
              <p:nvPr/>
            </p:nvSpPr>
            <p:spPr>
              <a:xfrm flipV="1">
                <a:off x="1700551" y="4120176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2C42ABB-345C-7046-B7F4-AC8337E4A443}"/>
              </a:ext>
            </a:extLst>
          </p:cNvPr>
          <p:cNvGrpSpPr/>
          <p:nvPr/>
        </p:nvGrpSpPr>
        <p:grpSpPr>
          <a:xfrm>
            <a:off x="6150419" y="2453981"/>
            <a:ext cx="4227361" cy="2674217"/>
            <a:chOff x="511288" y="1855519"/>
            <a:chExt cx="5620969" cy="355581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8C4422E5-F8BB-9243-BCAD-7016A12275C4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1A50BBE-03C4-6543-A400-EDBCA0C7D167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xmlns="" id="{7A149F71-7C5D-A847-B4D3-7D9B709ED895}"/>
                  </a:ext>
                </a:extLst>
              </p:cNvPr>
              <p:cNvGrpSpPr/>
              <p:nvPr/>
            </p:nvGrpSpPr>
            <p:grpSpPr>
              <a:xfrm>
                <a:off x="5378542" y="1393101"/>
                <a:ext cx="1078992" cy="1552521"/>
                <a:chOff x="3744545" y="3028526"/>
                <a:chExt cx="1078992" cy="155252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xmlns="" id="{3B45698F-348A-2D45-B6EC-11EC99AAD481}"/>
                    </a:ext>
                  </a:extLst>
                </p:cNvPr>
                <p:cNvGrpSpPr/>
                <p:nvPr/>
              </p:nvGrpSpPr>
              <p:grpSpPr>
                <a:xfrm>
                  <a:off x="3744545" y="3028526"/>
                  <a:ext cx="1078992" cy="1552521"/>
                  <a:chOff x="4917585" y="2977010"/>
                  <a:chExt cx="1078992" cy="155252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xmlns="" id="{E27BC8FC-8C9E-9547-B2C1-65049F0AAFEF}"/>
                      </a:ext>
                    </a:extLst>
                  </p:cNvPr>
                  <p:cNvSpPr/>
                  <p:nvPr/>
                </p:nvSpPr>
                <p:spPr>
                  <a:xfrm>
                    <a:off x="4917585" y="2977010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xmlns="" id="{A511C743-7070-134E-B8B3-E5F7ED6AF9FF}"/>
                      </a:ext>
                    </a:extLst>
                  </p:cNvPr>
                  <p:cNvSpPr/>
                  <p:nvPr/>
                </p:nvSpPr>
                <p:spPr>
                  <a:xfrm>
                    <a:off x="4917585" y="4146682"/>
                    <a:ext cx="1078992" cy="382849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xmlns="" id="{38265A14-462B-0440-9DC7-C0849143AE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1789" y="3405690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DBDD27CB-0FC4-9A4E-826E-F55BA88CBBF2}"/>
                </a:ext>
              </a:extLst>
            </p:cNvPr>
            <p:cNvGrpSpPr/>
            <p:nvPr/>
          </p:nvGrpSpPr>
          <p:grpSpPr>
            <a:xfrm>
              <a:off x="1787815" y="4117425"/>
              <a:ext cx="3348507" cy="311177"/>
              <a:chOff x="1787817" y="4065174"/>
              <a:chExt cx="3348507" cy="311177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D2306690-F18E-7B4B-ADE2-31CD9E5718B7}"/>
                  </a:ext>
                </a:extLst>
              </p:cNvPr>
              <p:cNvSpPr/>
              <p:nvPr/>
            </p:nvSpPr>
            <p:spPr>
              <a:xfrm>
                <a:off x="1787817" y="4065174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228408A7-5FC8-1E45-9169-1C92CFBCF0AA}"/>
                  </a:ext>
                </a:extLst>
              </p:cNvPr>
              <p:cNvSpPr/>
              <p:nvPr/>
            </p:nvSpPr>
            <p:spPr>
              <a:xfrm flipV="1">
                <a:off x="1787817" y="4091578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5D45B35-9E90-1E4D-A0F7-C5B6EFE5DF36}"/>
              </a:ext>
            </a:extLst>
          </p:cNvPr>
          <p:cNvSpPr txBox="1"/>
          <p:nvPr/>
        </p:nvSpPr>
        <p:spPr>
          <a:xfrm>
            <a:off x="2240974" y="5277154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EE1AB23-E478-824B-B910-79B97370DC69}"/>
              </a:ext>
            </a:extLst>
          </p:cNvPr>
          <p:cNvSpPr txBox="1"/>
          <p:nvPr/>
        </p:nvSpPr>
        <p:spPr>
          <a:xfrm>
            <a:off x="7838167" y="5277154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0778EB6-48E4-7744-9B6F-E23073E9D7B4}"/>
              </a:ext>
            </a:extLst>
          </p:cNvPr>
          <p:cNvSpPr txBox="1"/>
          <p:nvPr/>
        </p:nvSpPr>
        <p:spPr>
          <a:xfrm>
            <a:off x="2286362" y="4464606"/>
            <a:ext cx="120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Earned: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Time left: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A4225FF-A4FE-6A45-B86A-DD9CF5BAF5FC}"/>
              </a:ext>
            </a:extLst>
          </p:cNvPr>
          <p:cNvSpPr txBox="1"/>
          <p:nvPr/>
        </p:nvSpPr>
        <p:spPr>
          <a:xfrm>
            <a:off x="7847237" y="4464605"/>
            <a:ext cx="120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Earned: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Time left: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4241DCB0-9C66-1347-B156-49AC2112ADF7}"/>
              </a:ext>
            </a:extLst>
          </p:cNvPr>
          <p:cNvCxnSpPr>
            <a:cxnSpLocks/>
          </p:cNvCxnSpPr>
          <p:nvPr/>
        </p:nvCxnSpPr>
        <p:spPr>
          <a:xfrm>
            <a:off x="2206850" y="4119687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4B7711D1-97E8-314C-AB62-10122600F3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9863" y="3918615"/>
            <a:ext cx="166499" cy="159598"/>
          </a:xfrm>
          <a:prstGeom prst="rect">
            <a:avLst/>
          </a:prstGeom>
          <a:noFill/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B0786A4-49F8-FA44-951D-C167F2EC6C0A}"/>
              </a:ext>
            </a:extLst>
          </p:cNvPr>
          <p:cNvCxnSpPr>
            <a:cxnSpLocks/>
          </p:cNvCxnSpPr>
          <p:nvPr/>
        </p:nvCxnSpPr>
        <p:spPr>
          <a:xfrm>
            <a:off x="7798149" y="4096323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461C6B0E-F1D4-9345-880B-55A4FD3BD7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1162" y="3895251"/>
            <a:ext cx="166499" cy="159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64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25D477-B75C-2F4D-B80E-849F7F89C84E}"/>
              </a:ext>
            </a:extLst>
          </p:cNvPr>
          <p:cNvSpPr txBox="1"/>
          <p:nvPr/>
        </p:nvSpPr>
        <p:spPr>
          <a:xfrm>
            <a:off x="1021975" y="502024"/>
            <a:ext cx="101659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You receive $12 per hour as the baseline payment for participating.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In addition, for every 20 points you earn in the experiment, you receive extra $1. </a:t>
            </a:r>
          </a:p>
        </p:txBody>
      </p:sp>
    </p:spTree>
    <p:extLst>
      <p:ext uri="{BB962C8B-B14F-4D97-AF65-F5344CB8AC3E}">
        <p14:creationId xmlns:p14="http://schemas.microsoft.com/office/powerpoint/2010/main" val="41095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FD7D309-4DE6-5F49-B0AC-5BB11CF38902}"/>
              </a:ext>
            </a:extLst>
          </p:cNvPr>
          <p:cNvSpPr txBox="1"/>
          <p:nvPr/>
        </p:nvSpPr>
        <p:spPr>
          <a:xfrm>
            <a:off x="938771" y="90458"/>
            <a:ext cx="1010529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In the “Recycle Man” experiment, the players search and recycle trashcans to earn rewards.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On each trial, you will spend some time searching for a trashcan and deciding whether to recycle it.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To recycle a trashcan, you need to empty the trash in it first. Different trashcans contain different amounts of trash. Emptying fuller trashcans takes more time.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After removing all the trash, you can find either a soda can which worth 1 point, or a soda bottle which worth 3 points. (50-50 chance)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402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0732851-5A53-0C43-9B25-FCFBD4D4F583}"/>
              </a:ext>
            </a:extLst>
          </p:cNvPr>
          <p:cNvSpPr/>
          <p:nvPr/>
        </p:nvSpPr>
        <p:spPr>
          <a:xfrm>
            <a:off x="1040296" y="52166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u="sng" dirty="0"/>
              <a:t>To maximize rewards in 40 mins, you shall decide whether a trashcan is worth recycling based on how full it is. </a:t>
            </a:r>
          </a:p>
        </p:txBody>
      </p:sp>
    </p:spTree>
    <p:extLst>
      <p:ext uri="{BB962C8B-B14F-4D97-AF65-F5344CB8AC3E}">
        <p14:creationId xmlns:p14="http://schemas.microsoft.com/office/powerpoint/2010/main" val="173874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70037" y="1754442"/>
            <a:ext cx="4497893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Y</a:t>
            </a:r>
            <a:r>
              <a:rPr lang="en-US" sz="2800" dirty="0"/>
              <a:t>ou start each trial by searching for a trashcan.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sz="2800" dirty="0"/>
              <a:t>shrinking </a:t>
            </a:r>
            <a:r>
              <a:rPr lang="en-US" sz="2800" dirty="0">
                <a:solidFill>
                  <a:srgbClr val="00B0F0"/>
                </a:solidFill>
              </a:rPr>
              <a:t>blue</a:t>
            </a:r>
            <a:r>
              <a:rPr lang="en-US" sz="2800" dirty="0"/>
              <a:t> bar  indicates the elapsed time since you start searching.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800" dirty="0"/>
              <a:t>The recycling marker indicates when the trashcan would pop up.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3134089-27A8-2944-8C2C-722E17DB11CD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B3EFDAD-124D-124D-BDA6-C9B2C3B8A779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1288" y="1855519"/>
              <a:chExt cx="5620969" cy="35558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CB783F2-F6EC-9E43-B5C8-A6384D3C9F25}"/>
                  </a:ext>
                </a:extLst>
              </p:cNvPr>
              <p:cNvSpPr/>
              <p:nvPr/>
            </p:nvSpPr>
            <p:spPr>
              <a:xfrm>
                <a:off x="511288" y="1855519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C06CCFEE-FF58-2541-AC37-6BAAF8D34868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A567BA71-4B2E-6845-A188-7302FD01661A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78A91A13-300A-1D46-83F0-9FDCDC1E5089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329184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F6555F21-29EB-D643-B31C-D3ABA159D7F5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57" y="4805228"/>
              <a:ext cx="0" cy="6414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24170F1-A36C-B449-ABAF-E52B0050C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8158" y="4486033"/>
              <a:ext cx="332998" cy="3191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915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27102" y="1546232"/>
            <a:ext cx="40053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blue bar reaches the recycling marker, a trashcan pops up.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amount of trash is indicated by the grey bar.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9BAA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xmlns="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9BAAE"/>
                  </a:solidFill>
                </a:endParaRPr>
              </a:p>
            </p:txBody>
          </p: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AF34530-E477-074E-ABF6-842CAC6DF9C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0A6F961-1865-A742-90FC-2B9F6986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0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270037" y="959347"/>
            <a:ext cx="40053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shall decide whether to recycle or forgo this trash can.</a:t>
            </a:r>
          </a:p>
          <a:p>
            <a:pPr algn="just"/>
            <a:r>
              <a:rPr lang="en-US" sz="2800" b="1" dirty="0"/>
              <a:t>K: recycle</a:t>
            </a:r>
          </a:p>
          <a:p>
            <a:pPr algn="just"/>
            <a:r>
              <a:rPr lang="en-US" sz="2800" b="1" dirty="0"/>
              <a:t>D: forgo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have a fixed duration to make the decision.</a:t>
            </a:r>
          </a:p>
          <a:p>
            <a:pPr algn="just"/>
            <a:r>
              <a:rPr lang="en-US" sz="2800" dirty="0"/>
              <a:t>You shall make the decision before the blue bar vanishes.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9BAA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xmlns="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9BAAE"/>
                  </a:solidFill>
                </a:endParaRPr>
              </a:p>
            </p:txBody>
          </p: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AF34530-E477-074E-ABF6-842CAC6DF9C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0A6F961-1865-A742-90FC-2B9F6986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852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402076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13866" y="2205842"/>
            <a:ext cx="4320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decide to recycle (“K”) the trash can, the symbol turns blue.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Noticeably, the recycling doesn’t start  immediately after you make the decision!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9085939-83B9-C441-B235-03DB8BE1158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1DC740C9-F53A-9F44-BE1C-14F155C44F68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2064" y="1847499"/>
              <a:chExt cx="5620969" cy="35558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ABB1D0DA-C6D6-924F-8305-FF40397506D0}"/>
                  </a:ext>
                </a:extLst>
              </p:cNvPr>
              <p:cNvGrpSpPr/>
              <p:nvPr/>
            </p:nvGrpSpPr>
            <p:grpSpPr>
              <a:xfrm>
                <a:off x="512064" y="1847499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E0766EAF-139E-0549-9ACF-1C9C78F75A26}"/>
                    </a:ext>
                  </a:extLst>
                </p:cNvPr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F9BA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xmlns="" id="{70F61CF3-6095-6743-9688-97AE869475E1}"/>
                    </a:ext>
                  </a:extLst>
                </p:cNvPr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xmlns="" id="{FC7A3559-C477-EA46-8397-C57F777BD18D}"/>
                      </a:ext>
                    </a:extLst>
                  </p:cNvPr>
                  <p:cNvGrpSpPr/>
                  <p:nvPr/>
                </p:nvGrpSpPr>
                <p:grpSpPr>
                  <a:xfrm>
                    <a:off x="3605022" y="3528812"/>
                    <a:ext cx="1078992" cy="1532586"/>
                    <a:chOff x="4778062" y="3477296"/>
                    <a:chExt cx="1078992" cy="1532586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xmlns="" id="{D6F58FAF-AAB4-524F-9A35-24E168D7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3477296"/>
                      <a:ext cx="1078992" cy="1532586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xmlns="" id="{DCB64CBA-1A1A-1F46-B831-AD2E3AA53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4627035"/>
                      <a:ext cx="1078992" cy="382847"/>
                    </a:xfrm>
                    <a:prstGeom prst="rect">
                      <a:avLst/>
                    </a:prstGeom>
                    <a:solidFill>
                      <a:srgbClr val="BCBCBC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xmlns="" id="{4EE8B434-1908-6F40-8745-A74186A66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706B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618D9CE1-C4A1-8A48-B22A-1744DFFD47DB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BA1217C-F9F7-BD44-865A-B1C103045F4B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70B6BED9-1355-DC4E-A1BC-63E833E33DC5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45720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72E6C88-846D-B743-BC8B-02C5C4C3197E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3E8AC4E-BD89-224C-A64A-23475F247B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29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12813</TotalTime>
  <Words>841</Words>
  <Application>Microsoft Macintosh PowerPoint</Application>
  <PresentationFormat>Widescreen</PresentationFormat>
  <Paragraphs>125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Recycle 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you decide to recycle:</vt:lpstr>
      <vt:lpstr>If you decide to recycle:</vt:lpstr>
      <vt:lpstr>If you decide to recycle:</vt:lpstr>
      <vt:lpstr>PowerPoint Presentation</vt:lpstr>
      <vt:lpstr>If you decide to forgo:</vt:lpstr>
      <vt:lpstr>If you decide to forgo:</vt:lpstr>
      <vt:lpstr>If you miss a trial:</vt:lpstr>
      <vt:lpstr>If you miss a trial:</vt:lpstr>
      <vt:lpstr>PowerPoint Presentation</vt:lpstr>
      <vt:lpstr>PowerPoint Presentation</vt:lpstr>
      <vt:lpstr>Quiz:</vt:lpstr>
      <vt:lpstr>Practice: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Li, Tiantian</dc:creator>
  <cp:lastModifiedBy>Microsoft Office User</cp:lastModifiedBy>
  <cp:revision>513</cp:revision>
  <dcterms:created xsi:type="dcterms:W3CDTF">2019-11-04T18:01:13Z</dcterms:created>
  <dcterms:modified xsi:type="dcterms:W3CDTF">2020-02-05T15:46:58Z</dcterms:modified>
</cp:coreProperties>
</file>