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8" r:id="rId3"/>
    <p:sldId id="276" r:id="rId4"/>
    <p:sldId id="263" r:id="rId5"/>
    <p:sldId id="279" r:id="rId6"/>
    <p:sldId id="280" r:id="rId7"/>
    <p:sldId id="265" r:id="rId8"/>
    <p:sldId id="282" r:id="rId9"/>
    <p:sldId id="281" r:id="rId10"/>
    <p:sldId id="266" r:id="rId11"/>
    <p:sldId id="283" r:id="rId12"/>
    <p:sldId id="269" r:id="rId13"/>
    <p:sldId id="270" r:id="rId14"/>
    <p:sldId id="285" r:id="rId15"/>
    <p:sldId id="284" r:id="rId16"/>
    <p:sldId id="286" r:id="rId17"/>
    <p:sldId id="28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50"/>
    <p:restoredTop sz="72884"/>
  </p:normalViewPr>
  <p:slideViewPr>
    <p:cSldViewPr snapToGrid="0" snapToObjects="1">
      <p:cViewPr>
        <p:scale>
          <a:sx n="74" d="100"/>
          <a:sy n="74" d="100"/>
        </p:scale>
        <p:origin x="1184" y="26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1EC56-2246-BA4C-BA25-8DEC01192724}" type="datetimeFigureOut">
              <a:rPr lang="en-US" smtClean="0"/>
              <a:t>4/30/19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B3C8C-611D-E840-A83D-2363F8B4AC89}" type="slidenum">
              <a:rPr lang="en-US" smtClean="0"/>
              <a:t>‹#›</a:t>
            </a:fld>
            <a:endParaRPr lang="en-US"/>
          </a:p>
        </p:txBody>
      </p:sp>
    </p:spTree>
    <p:extLst>
      <p:ext uri="{BB962C8B-B14F-4D97-AF65-F5344CB8AC3E}">
        <p14:creationId xmlns:p14="http://schemas.microsoft.com/office/powerpoint/2010/main" val="1799531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EB3C8C-611D-E840-A83D-2363F8B4AC89}" type="slidenum">
              <a:rPr lang="en-US" smtClean="0"/>
              <a:t>2</a:t>
            </a:fld>
            <a:endParaRPr lang="en-US"/>
          </a:p>
        </p:txBody>
      </p:sp>
    </p:spTree>
    <p:extLst>
      <p:ext uri="{BB962C8B-B14F-4D97-AF65-F5344CB8AC3E}">
        <p14:creationId xmlns:p14="http://schemas.microsoft.com/office/powerpoint/2010/main" val="1128129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EB3C8C-611D-E840-A83D-2363F8B4AC89}" type="slidenum">
              <a:rPr lang="en-US" smtClean="0"/>
              <a:t>12</a:t>
            </a:fld>
            <a:endParaRPr lang="en-US"/>
          </a:p>
        </p:txBody>
      </p:sp>
    </p:spTree>
    <p:extLst>
      <p:ext uri="{BB962C8B-B14F-4D97-AF65-F5344CB8AC3E}">
        <p14:creationId xmlns:p14="http://schemas.microsoft.com/office/powerpoint/2010/main" val="908430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panels presented simultaneously.</a:t>
            </a:r>
            <a:r>
              <a:rPr lang="en-US" sz="1200" kern="1200" dirty="0" smtClean="0">
                <a:solidFill>
                  <a:schemeClr val="tx1"/>
                </a:solidFill>
                <a:effectLst/>
                <a:latin typeface="+mn-lt"/>
                <a:ea typeface="+mn-ea"/>
                <a:cs typeface="+mn-cs"/>
              </a:rPr>
              <a:t> We constructed the dot collections by controlling two main factors: The ratio between the numbers of dots in each collection (i.e., the discrete dimension) and the ratio between the summed area occupied by each collection (i.e., the continuous dimension). Five different ratios (1/2, 3/5, 2/3, 3/4, 8/9) were used for both dimensions. The number of dots in a collection ranged from 30 to 60 for half of the stimuli, and from 50 to 100 for the other half. The dot size varied within each collection to prevent it to be used as a cue to </a:t>
            </a:r>
            <a:r>
              <a:rPr lang="en-US" sz="1200" kern="1200" dirty="0" err="1" smtClean="0">
                <a:solidFill>
                  <a:schemeClr val="tx1"/>
                </a:solidFill>
                <a:effectLst/>
                <a:latin typeface="+mn-lt"/>
                <a:ea typeface="+mn-ea"/>
                <a:cs typeface="+mn-cs"/>
              </a:rPr>
              <a:t>numerosity</a:t>
            </a:r>
            <a:r>
              <a:rPr lang="en-US" sz="1200" kern="1200" dirty="0" smtClean="0">
                <a:solidFill>
                  <a:schemeClr val="tx1"/>
                </a:solidFill>
                <a:effectLst/>
                <a:latin typeface="+mn-lt"/>
                <a:ea typeface="+mn-ea"/>
                <a:cs typeface="+mn-cs"/>
              </a:rPr>
              <a:t>, and dot positions were randomly generated without overlap. Cumulative area varied between 12.5% and 25% of the area of the background square. </a:t>
            </a:r>
            <a:endParaRPr lang="en-US" dirty="0" smtClean="0"/>
          </a:p>
          <a:p>
            <a:endParaRPr lang="en-US" dirty="0" smtClean="0"/>
          </a:p>
          <a:p>
            <a:r>
              <a:rPr lang="en-US" sz="1200" kern="1200" dirty="0" smtClean="0">
                <a:solidFill>
                  <a:schemeClr val="tx1"/>
                </a:solidFill>
                <a:effectLst/>
                <a:latin typeface="+mn-lt"/>
                <a:ea typeface="+mn-ea"/>
                <a:cs typeface="+mn-cs"/>
              </a:rPr>
              <a:t>By varying orthogonally the numerical ratio and the physical ratio, we manipulated the congruity between the number of dots and their cumulative area, giving rise to four different sets of stimuli, with four items for each ratio in each set. Number and cumulative area were positively related in a first congruent set of trials (n = 100), so that the most numerous array also had the largest area. In a second incongruent set (n = 100), number and cumulative area were negatively related to each other, so that the most numerous collection had the smallest area. In a third, same-area set (n = 20), the number of dots varied whereas the cumulative area was maintained equal in the two collections. In a fourth same-number set (n = 20), cumulative area varied whereas the number of dots was the same in each collection. Finally, the four pairs that were identical for both dimensions were included in the stimulus set but were not further analyzed.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5EB3C8C-611D-E840-A83D-2363F8B4AC89}" type="slidenum">
              <a:rPr lang="en-US" smtClean="0"/>
              <a:t>13</a:t>
            </a:fld>
            <a:endParaRPr lang="en-US"/>
          </a:p>
        </p:txBody>
      </p:sp>
    </p:spTree>
    <p:extLst>
      <p:ext uri="{BB962C8B-B14F-4D97-AF65-F5344CB8AC3E}">
        <p14:creationId xmlns:p14="http://schemas.microsoft.com/office/powerpoint/2010/main" val="1027921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panels presented simultaneously.</a:t>
            </a:r>
            <a:r>
              <a:rPr lang="en-US" sz="1200" kern="1200" dirty="0" smtClean="0">
                <a:solidFill>
                  <a:schemeClr val="tx1"/>
                </a:solidFill>
                <a:effectLst/>
                <a:latin typeface="+mn-lt"/>
                <a:ea typeface="+mn-ea"/>
                <a:cs typeface="+mn-cs"/>
              </a:rPr>
              <a:t> We constructed the dot collections by controlling two main factors: The ratio between the numbers of dots in each collection (i.e., the discrete dimension) and the ratio between the summed area occupied by each collection (i.e., the continuous dimension). Five different ratios (1/2, 3/5, 2/3, 3/4, 8/9) were used for both dimensions. The number of dots in a collection ranged from 30 to 60 for half of the stimuli, and from 50 to 100 for the other half. The dot size varied within each collection to prevent it to be used as a cue to </a:t>
            </a:r>
            <a:r>
              <a:rPr lang="en-US" sz="1200" kern="1200" dirty="0" err="1" smtClean="0">
                <a:solidFill>
                  <a:schemeClr val="tx1"/>
                </a:solidFill>
                <a:effectLst/>
                <a:latin typeface="+mn-lt"/>
                <a:ea typeface="+mn-ea"/>
                <a:cs typeface="+mn-cs"/>
              </a:rPr>
              <a:t>numerosity</a:t>
            </a:r>
            <a:r>
              <a:rPr lang="en-US" sz="1200" kern="1200" dirty="0" smtClean="0">
                <a:solidFill>
                  <a:schemeClr val="tx1"/>
                </a:solidFill>
                <a:effectLst/>
                <a:latin typeface="+mn-lt"/>
                <a:ea typeface="+mn-ea"/>
                <a:cs typeface="+mn-cs"/>
              </a:rPr>
              <a:t>, and dot positions were randomly generated without overlap. Cumulative area varied between 12.5% and 25% of the area of the background square. </a:t>
            </a:r>
            <a:endParaRPr lang="en-US" dirty="0" smtClean="0"/>
          </a:p>
          <a:p>
            <a:endParaRPr lang="en-US" dirty="0" smtClean="0"/>
          </a:p>
          <a:p>
            <a:r>
              <a:rPr lang="en-US" sz="1200" kern="1200" dirty="0" smtClean="0">
                <a:solidFill>
                  <a:schemeClr val="tx1"/>
                </a:solidFill>
                <a:effectLst/>
                <a:latin typeface="+mn-lt"/>
                <a:ea typeface="+mn-ea"/>
                <a:cs typeface="+mn-cs"/>
              </a:rPr>
              <a:t>By varying orthogonally the numerical ratio and the physical ratio, we manipulated the congruity between the number of dots and their cumulative area, giving rise to four different sets of stimuli, with four items for each ratio in each set. Number and cumulative area were positively related in a first congruent set of trials (n = 100), so that the most numerous array also had the largest area. In a second incongruent set (n = 100), number and cumulative area were negatively related to each other, so that the most numerous collection had the smallest area. In a third, same-area set (n = 20), the number of dots varied whereas the cumulative area was maintained equal in the two collections. In a fourth same-number set (n = 20), cumulative area varied whereas the number of dots was the same in each collection. Finally, the four pairs that were identical for both dimensions were included in the stimulus set but were not further analyzed.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5EB3C8C-611D-E840-A83D-2363F8B4AC89}" type="slidenum">
              <a:rPr lang="en-US" smtClean="0"/>
              <a:t>14</a:t>
            </a:fld>
            <a:endParaRPr lang="en-US"/>
          </a:p>
        </p:txBody>
      </p:sp>
    </p:spTree>
    <p:extLst>
      <p:ext uri="{BB962C8B-B14F-4D97-AF65-F5344CB8AC3E}">
        <p14:creationId xmlns:p14="http://schemas.microsoft.com/office/powerpoint/2010/main" val="1869721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Pwr</a:t>
            </a:r>
            <a:r>
              <a:rPr lang="en-US" dirty="0" smtClean="0"/>
              <a:t> power analysis how many subjects will produce powerful outcome?</a:t>
            </a:r>
          </a:p>
          <a:p>
            <a:r>
              <a:rPr lang="en-US" dirty="0" err="1" smtClean="0"/>
              <a:t>Pwr.r.test</a:t>
            </a:r>
            <a:r>
              <a:rPr lang="en-US" dirty="0" smtClean="0"/>
              <a:t> in r (n=40, power=.8)</a:t>
            </a:r>
          </a:p>
          <a:p>
            <a:r>
              <a:rPr lang="en-US" dirty="0" smtClean="0"/>
              <a:t>Other example ANS acuity relate</a:t>
            </a:r>
            <a:r>
              <a:rPr lang="en-US" baseline="0" dirty="0" smtClean="0"/>
              <a:t> to something </a:t>
            </a:r>
          </a:p>
          <a:p>
            <a:r>
              <a:rPr lang="en-US" dirty="0" smtClean="0"/>
              <a:t>Recruiting, make a manual</a:t>
            </a:r>
            <a:r>
              <a:rPr lang="en-US" baseline="0" dirty="0" smtClean="0"/>
              <a:t> for task instruction</a:t>
            </a:r>
          </a:p>
          <a:p>
            <a:endParaRPr lang="en-US" dirty="0" smtClean="0"/>
          </a:p>
          <a:p>
            <a:r>
              <a:rPr lang="en-US" dirty="0" smtClean="0"/>
              <a:t>Alison </a:t>
            </a:r>
            <a:r>
              <a:rPr lang="en-US" dirty="0" err="1" smtClean="0"/>
              <a:t>mackey</a:t>
            </a:r>
            <a:r>
              <a:rPr lang="en-US" dirty="0" smtClean="0"/>
              <a:t> Penn</a:t>
            </a:r>
            <a:r>
              <a:rPr lang="en-US" baseline="0" dirty="0" smtClean="0"/>
              <a:t> changing brain </a:t>
            </a:r>
          </a:p>
          <a:p>
            <a:r>
              <a:rPr lang="en-US" baseline="0" dirty="0" smtClean="0"/>
              <a:t>Anna </a:t>
            </a:r>
            <a:r>
              <a:rPr lang="en-US" baseline="0" dirty="0" err="1" smtClean="0"/>
              <a:t>schapiro</a:t>
            </a:r>
            <a:r>
              <a:rPr lang="en-US" baseline="0" dirty="0" smtClean="0"/>
              <a:t> </a:t>
            </a:r>
            <a:r>
              <a:rPr lang="en-US" baseline="0" dirty="0" err="1" smtClean="0"/>
              <a:t>penn</a:t>
            </a:r>
            <a:r>
              <a:rPr lang="en-US" baseline="0" dirty="0" smtClean="0"/>
              <a:t> </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5EB3C8C-611D-E840-A83D-2363F8B4AC89}" type="slidenum">
              <a:rPr lang="en-US" smtClean="0"/>
              <a:t>16</a:t>
            </a:fld>
            <a:endParaRPr lang="en-US"/>
          </a:p>
        </p:txBody>
      </p:sp>
    </p:spTree>
    <p:extLst>
      <p:ext uri="{BB962C8B-B14F-4D97-AF65-F5344CB8AC3E}">
        <p14:creationId xmlns:p14="http://schemas.microsoft.com/office/powerpoint/2010/main" val="119379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EB3C8C-611D-E840-A83D-2363F8B4AC89}" type="slidenum">
              <a:rPr lang="en-US" smtClean="0"/>
              <a:t>4</a:t>
            </a:fld>
            <a:endParaRPr lang="en-US"/>
          </a:p>
        </p:txBody>
      </p:sp>
    </p:spTree>
    <p:extLst>
      <p:ext uri="{BB962C8B-B14F-4D97-AF65-F5344CB8AC3E}">
        <p14:creationId xmlns:p14="http://schemas.microsoft.com/office/powerpoint/2010/main" val="116408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EB3C8C-611D-E840-A83D-2363F8B4AC89}" type="slidenum">
              <a:rPr lang="en-US" smtClean="0"/>
              <a:t>5</a:t>
            </a:fld>
            <a:endParaRPr lang="en-US"/>
          </a:p>
        </p:txBody>
      </p:sp>
    </p:spTree>
    <p:extLst>
      <p:ext uri="{BB962C8B-B14F-4D97-AF65-F5344CB8AC3E}">
        <p14:creationId xmlns:p14="http://schemas.microsoft.com/office/powerpoint/2010/main" val="459337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EB3C8C-611D-E840-A83D-2363F8B4AC89}" type="slidenum">
              <a:rPr lang="en-US" smtClean="0"/>
              <a:t>6</a:t>
            </a:fld>
            <a:endParaRPr lang="en-US"/>
          </a:p>
        </p:txBody>
      </p:sp>
    </p:spTree>
    <p:extLst>
      <p:ext uri="{BB962C8B-B14F-4D97-AF65-F5344CB8AC3E}">
        <p14:creationId xmlns:p14="http://schemas.microsoft.com/office/powerpoint/2010/main" val="108895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EB3C8C-611D-E840-A83D-2363F8B4AC89}" type="slidenum">
              <a:rPr lang="en-US" smtClean="0"/>
              <a:t>7</a:t>
            </a:fld>
            <a:endParaRPr lang="en-US"/>
          </a:p>
        </p:txBody>
      </p:sp>
    </p:spTree>
    <p:extLst>
      <p:ext uri="{BB962C8B-B14F-4D97-AF65-F5344CB8AC3E}">
        <p14:creationId xmlns:p14="http://schemas.microsoft.com/office/powerpoint/2010/main" val="1854650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EB3C8C-611D-E840-A83D-2363F8B4AC89}" type="slidenum">
              <a:rPr lang="en-US" smtClean="0"/>
              <a:t>8</a:t>
            </a:fld>
            <a:endParaRPr lang="en-US"/>
          </a:p>
        </p:txBody>
      </p:sp>
    </p:spTree>
    <p:extLst>
      <p:ext uri="{BB962C8B-B14F-4D97-AF65-F5344CB8AC3E}">
        <p14:creationId xmlns:p14="http://schemas.microsoft.com/office/powerpoint/2010/main" val="93176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EB3C8C-611D-E840-A83D-2363F8B4AC89}" type="slidenum">
              <a:rPr lang="en-US" smtClean="0"/>
              <a:t>9</a:t>
            </a:fld>
            <a:endParaRPr lang="en-US"/>
          </a:p>
        </p:txBody>
      </p:sp>
    </p:spTree>
    <p:extLst>
      <p:ext uri="{BB962C8B-B14F-4D97-AF65-F5344CB8AC3E}">
        <p14:creationId xmlns:p14="http://schemas.microsoft.com/office/powerpoint/2010/main" val="1719568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EB3C8C-611D-E840-A83D-2363F8B4AC89}" type="slidenum">
              <a:rPr lang="en-US" smtClean="0"/>
              <a:t>10</a:t>
            </a:fld>
            <a:endParaRPr lang="en-US"/>
          </a:p>
        </p:txBody>
      </p:sp>
    </p:spTree>
    <p:extLst>
      <p:ext uri="{BB962C8B-B14F-4D97-AF65-F5344CB8AC3E}">
        <p14:creationId xmlns:p14="http://schemas.microsoft.com/office/powerpoint/2010/main" val="1227339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EB3C8C-611D-E840-A83D-2363F8B4AC89}" type="slidenum">
              <a:rPr lang="en-US" smtClean="0"/>
              <a:t>11</a:t>
            </a:fld>
            <a:endParaRPr lang="en-US"/>
          </a:p>
        </p:txBody>
      </p:sp>
    </p:spTree>
    <p:extLst>
      <p:ext uri="{BB962C8B-B14F-4D97-AF65-F5344CB8AC3E}">
        <p14:creationId xmlns:p14="http://schemas.microsoft.com/office/powerpoint/2010/main" val="186266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4/30/19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4/30/19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4/30/19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342239"/>
            <a:ext cx="10058400" cy="3566160"/>
          </a:xfrm>
        </p:spPr>
        <p:txBody>
          <a:bodyPr>
            <a:noAutofit/>
          </a:bodyPr>
          <a:lstStyle/>
          <a:p>
            <a:pPr>
              <a:lnSpc>
                <a:spcPct val="100000"/>
              </a:lnSpc>
            </a:pPr>
            <a:r>
              <a:rPr lang="en-US" sz="3600" dirty="0" smtClean="0"/>
              <a:t>Do Variabilities in Interval Timing Explain Individual Differences in Calibration Success When Pursuing Uncertain Future Rewards  </a:t>
            </a:r>
            <a:endParaRPr lang="en-US" sz="3600" dirty="0"/>
          </a:p>
        </p:txBody>
      </p:sp>
      <p:sp>
        <p:nvSpPr>
          <p:cNvPr id="3" name="Subtitle 2"/>
          <p:cNvSpPr>
            <a:spLocks noGrp="1"/>
          </p:cNvSpPr>
          <p:nvPr>
            <p:ph type="subTitle" idx="1"/>
          </p:nvPr>
        </p:nvSpPr>
        <p:spPr/>
        <p:txBody>
          <a:bodyPr>
            <a:normAutofit fontScale="85000" lnSpcReduction="20000"/>
          </a:bodyPr>
          <a:lstStyle/>
          <a:p>
            <a:r>
              <a:rPr lang="en-US" dirty="0" err="1" smtClean="0"/>
              <a:t>Tiantian</a:t>
            </a:r>
            <a:r>
              <a:rPr lang="en-US" dirty="0" smtClean="0"/>
              <a:t> Li </a:t>
            </a:r>
          </a:p>
          <a:p>
            <a:r>
              <a:rPr lang="en-US" dirty="0" smtClean="0"/>
              <a:t>Cognition and decision lab </a:t>
            </a:r>
          </a:p>
          <a:p>
            <a:r>
              <a:rPr lang="en-US" dirty="0" smtClean="0"/>
              <a:t>Advisor: Joe </a:t>
            </a:r>
            <a:r>
              <a:rPr lang="en-US" dirty="0" err="1" smtClean="0"/>
              <a:t>mcguire</a:t>
            </a:r>
            <a:endParaRPr lang="en-US" dirty="0"/>
          </a:p>
        </p:txBody>
      </p:sp>
    </p:spTree>
    <p:extLst>
      <p:ext uri="{BB962C8B-B14F-4D97-AF65-F5344CB8AC3E}">
        <p14:creationId xmlns:p14="http://schemas.microsoft.com/office/powerpoint/2010/main" val="1122533767"/>
      </p:ext>
    </p:extLst>
  </p:cSld>
  <p:clrMapOvr>
    <a:masterClrMapping/>
  </p:clrMapOvr>
  <mc:AlternateContent xmlns:mc="http://schemas.openxmlformats.org/markup-compatibility/2006" xmlns:p14="http://schemas.microsoft.com/office/powerpoint/2010/main">
    <mc:Choice Requires="p14">
      <p:transition spd="slow" p14:dur="2000" advTm="29151"/>
    </mc:Choice>
    <mc:Fallback xmlns="">
      <p:transition spd="slow" advTm="2915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3680" y="1601893"/>
            <a:ext cx="11568853"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200" dirty="0" smtClean="0"/>
              <a:t> </a:t>
            </a:r>
            <a:r>
              <a:rPr lang="en-US" sz="2200" dirty="0" smtClean="0"/>
              <a:t>If </a:t>
            </a:r>
            <a:r>
              <a:rPr lang="en-US" sz="2200" dirty="0"/>
              <a:t>some </a:t>
            </a:r>
            <a:r>
              <a:rPr lang="en-US" sz="2200" dirty="0" smtClean="0"/>
              <a:t>individuals are </a:t>
            </a:r>
            <a:r>
              <a:rPr lang="en-US" sz="2200" dirty="0"/>
              <a:t>equipped with stronger ability to understand </a:t>
            </a:r>
            <a:r>
              <a:rPr lang="en-US" sz="2200" dirty="0" smtClean="0"/>
              <a:t>time</a:t>
            </a:r>
          </a:p>
          <a:p>
            <a:pPr>
              <a:buFont typeface="Wingdings" charset="2"/>
              <a:buChar char="q"/>
            </a:pPr>
            <a:endParaRPr lang="en-US" sz="2200" dirty="0" smtClean="0"/>
          </a:p>
          <a:p>
            <a:pPr>
              <a:buFont typeface="Wingdings" charset="2"/>
              <a:buChar char="q"/>
            </a:pPr>
            <a:r>
              <a:rPr lang="en-US" sz="2200" dirty="0" smtClean="0"/>
              <a:t> Can </a:t>
            </a:r>
            <a:r>
              <a:rPr lang="en-US" sz="2200" dirty="0" smtClean="0"/>
              <a:t>we </a:t>
            </a:r>
            <a:r>
              <a:rPr lang="en-US" sz="2200" dirty="0"/>
              <a:t>possibly relate </a:t>
            </a:r>
            <a:r>
              <a:rPr lang="en-US" sz="2200" dirty="0" smtClean="0"/>
              <a:t>timing ability </a:t>
            </a:r>
            <a:r>
              <a:rPr lang="en-US" sz="2200" dirty="0"/>
              <a:t>to a known </a:t>
            </a:r>
            <a:r>
              <a:rPr lang="en-US" sz="2200" dirty="0" smtClean="0"/>
              <a:t>cognitive system </a:t>
            </a:r>
            <a:r>
              <a:rPr lang="en-US" sz="2200" dirty="0"/>
              <a:t>that captures individual differences in behavior? </a:t>
            </a:r>
            <a:endParaRPr lang="en-US" sz="2200" dirty="0" smtClean="0"/>
          </a:p>
          <a:p>
            <a:pPr>
              <a:buFont typeface="Wingdings" charset="2"/>
              <a:buChar char="q"/>
            </a:pPr>
            <a:endParaRPr lang="en-US" sz="2200" dirty="0" smtClean="0"/>
          </a:p>
          <a:p>
            <a:pPr>
              <a:buFont typeface="Wingdings" charset="2"/>
              <a:buChar char="q"/>
            </a:pPr>
            <a:r>
              <a:rPr lang="en-US" sz="2200" dirty="0"/>
              <a:t> </a:t>
            </a:r>
            <a:r>
              <a:rPr lang="en-US" sz="2200" dirty="0" smtClean="0"/>
              <a:t>If so, perhaps training on this cognitive system can improve timing estimation ability, hence improve persistence behaviors.</a:t>
            </a: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smtClean="0"/>
          </a:p>
        </p:txBody>
      </p:sp>
      <p:sp>
        <p:nvSpPr>
          <p:cNvPr id="4" name="Title 1"/>
          <p:cNvSpPr txBox="1">
            <a:spLocks/>
          </p:cNvSpPr>
          <p:nvPr/>
        </p:nvSpPr>
        <p:spPr>
          <a:xfrm>
            <a:off x="233680" y="36851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Background</a:t>
            </a:r>
            <a:endParaRPr lang="en-US" dirty="0"/>
          </a:p>
        </p:txBody>
      </p:sp>
    </p:spTree>
    <p:extLst>
      <p:ext uri="{BB962C8B-B14F-4D97-AF65-F5344CB8AC3E}">
        <p14:creationId xmlns:p14="http://schemas.microsoft.com/office/powerpoint/2010/main" val="1530795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3680" y="1093893"/>
            <a:ext cx="11568853"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200" dirty="0" smtClean="0"/>
              <a:t>Previous </a:t>
            </a:r>
            <a:r>
              <a:rPr lang="en-US" sz="2200" dirty="0" smtClean="0"/>
              <a:t>research </a:t>
            </a:r>
            <a:r>
              <a:rPr lang="en-US" sz="2200" dirty="0"/>
              <a:t>argued for a functional interaction between time and numbers in the cognitive system (</a:t>
            </a:r>
            <a:r>
              <a:rPr lang="en-US" sz="2200" dirty="0" err="1"/>
              <a:t>Oliveri</a:t>
            </a:r>
            <a:r>
              <a:rPr lang="en-US" sz="2200" dirty="0"/>
              <a:t> et al, 2008). </a:t>
            </a:r>
            <a:endParaRPr lang="en-US" sz="2200" dirty="0" smtClean="0"/>
          </a:p>
          <a:p>
            <a:pPr>
              <a:buFont typeface="Wingdings" charset="2"/>
              <a:buChar char="q"/>
            </a:pPr>
            <a:endParaRPr lang="en-US" sz="2200" dirty="0" smtClean="0"/>
          </a:p>
          <a:p>
            <a:pPr>
              <a:buFont typeface="Wingdings" charset="2"/>
              <a:buChar char="q"/>
            </a:pPr>
            <a:r>
              <a:rPr lang="en-US" sz="2200" dirty="0" smtClean="0"/>
              <a:t> One of the most established systems that is thought to well capture individual differences is the Approximate Number System (ANS). </a:t>
            </a:r>
            <a:endParaRPr lang="en-US" sz="2200" dirty="0" smtClean="0"/>
          </a:p>
          <a:p>
            <a:pPr>
              <a:buFont typeface="Wingdings" charset="2"/>
              <a:buChar char="q"/>
            </a:pPr>
            <a:endParaRPr lang="en-US" sz="2200" dirty="0" smtClean="0"/>
          </a:p>
          <a:p>
            <a:pPr>
              <a:buFont typeface="Wingdings" charset="2"/>
              <a:buChar char="q"/>
            </a:pPr>
            <a:r>
              <a:rPr lang="en-US" sz="2200" dirty="0" smtClean="0"/>
              <a:t>ANS describes people’s ability to distinguish between non-symbolic numerical magnitudes without </a:t>
            </a:r>
            <a:r>
              <a:rPr lang="en-US" sz="2200" dirty="0" smtClean="0"/>
              <a:t>counting </a:t>
            </a:r>
          </a:p>
          <a:p>
            <a:pPr>
              <a:buFont typeface="Wingdings" charset="2"/>
              <a:buChar char="q"/>
            </a:pPr>
            <a:endParaRPr lang="en-US" sz="2200" dirty="0" smtClean="0"/>
          </a:p>
          <a:p>
            <a:pPr>
              <a:buFont typeface="Wingdings" charset="2"/>
              <a:buChar char="q"/>
            </a:pPr>
            <a:r>
              <a:rPr lang="en-US" sz="2200" dirty="0" smtClean="0"/>
              <a:t>People with higher ANS acuity is believed to have better numeric ability, and individuals with greater numeric ability tend to perform better on decision making tasks. (Peters, 2012; Peters, Hart, </a:t>
            </a:r>
            <a:r>
              <a:rPr lang="en-US" sz="2200" dirty="0" err="1" smtClean="0"/>
              <a:t>Tusler</a:t>
            </a:r>
            <a:r>
              <a:rPr lang="en-US" sz="2200" dirty="0" smtClean="0"/>
              <a:t>, and </a:t>
            </a:r>
            <a:r>
              <a:rPr lang="en-US" sz="2200" dirty="0" err="1" smtClean="0"/>
              <a:t>Fraenkel</a:t>
            </a:r>
            <a:r>
              <a:rPr lang="en-US" sz="2200" dirty="0" smtClean="0"/>
              <a:t>, 2014;)</a:t>
            </a:r>
            <a:endParaRPr lang="en-US" sz="2200" dirty="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smtClean="0"/>
          </a:p>
        </p:txBody>
      </p:sp>
      <p:sp>
        <p:nvSpPr>
          <p:cNvPr id="4" name="Title 1"/>
          <p:cNvSpPr txBox="1">
            <a:spLocks/>
          </p:cNvSpPr>
          <p:nvPr/>
        </p:nvSpPr>
        <p:spPr>
          <a:xfrm>
            <a:off x="233680" y="36851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Background</a:t>
            </a:r>
            <a:endParaRPr lang="en-US" dirty="0"/>
          </a:p>
        </p:txBody>
      </p:sp>
    </p:spTree>
    <p:extLst>
      <p:ext uri="{BB962C8B-B14F-4D97-AF65-F5344CB8AC3E}">
        <p14:creationId xmlns:p14="http://schemas.microsoft.com/office/powerpoint/2010/main" val="564612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3680" y="1819272"/>
            <a:ext cx="11568853"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800" dirty="0" smtClean="0"/>
              <a:t> ANS acuity can capture individuals’ ability in timing estimation</a:t>
            </a:r>
            <a:r>
              <a:rPr lang="en-US" sz="2800" dirty="0" smtClean="0"/>
              <a:t>.</a:t>
            </a:r>
          </a:p>
          <a:p>
            <a:pPr>
              <a:buFont typeface="Wingdings" charset="2"/>
              <a:buChar char="q"/>
            </a:pPr>
            <a:endParaRPr lang="en-US" sz="2800" dirty="0" smtClean="0"/>
          </a:p>
          <a:p>
            <a:pPr>
              <a:buFont typeface="Wingdings" charset="2"/>
              <a:buChar char="q"/>
            </a:pPr>
            <a:r>
              <a:rPr lang="en-US" sz="2800" dirty="0" smtClean="0"/>
              <a:t> Individuals </a:t>
            </a:r>
            <a:r>
              <a:rPr lang="en-US" sz="2800" dirty="0"/>
              <a:t>with more accurate reward timing estimate show more optimal persistence behavior. </a:t>
            </a:r>
          </a:p>
          <a:p>
            <a:pPr>
              <a:buFont typeface="Wingdings" charset="2"/>
              <a:buChar char="q"/>
            </a:pPr>
            <a:endParaRPr lang="en-US" sz="2800" dirty="0" smtClean="0"/>
          </a:p>
          <a:p>
            <a:pPr>
              <a:buFont typeface="Wingdings" charset="2"/>
              <a:buChar char="q"/>
            </a:pPr>
            <a:r>
              <a:rPr lang="en-US" sz="2800" dirty="0"/>
              <a:t> </a:t>
            </a:r>
            <a:r>
              <a:rPr lang="en-US" sz="2800" dirty="0" smtClean="0"/>
              <a:t>Individuals with higher ANS acuity perform more accurately for timing </a:t>
            </a:r>
            <a:r>
              <a:rPr lang="en-US" sz="2800" dirty="0" smtClean="0"/>
              <a:t>task.</a:t>
            </a:r>
            <a:endParaRPr lang="en-US" sz="2800" dirty="0" smtClean="0"/>
          </a:p>
          <a:p>
            <a:pPr>
              <a:buFont typeface="Wingdings" charset="2"/>
              <a:buChar char="q"/>
            </a:pPr>
            <a:endParaRPr lang="en-US" sz="2800" dirty="0"/>
          </a:p>
          <a:p>
            <a:pPr>
              <a:buFont typeface="Wingdings" charset="2"/>
              <a:buChar char="q"/>
            </a:pPr>
            <a:endParaRPr lang="en-US" sz="2800" dirty="0" smtClean="0"/>
          </a:p>
          <a:p>
            <a:pPr>
              <a:buFont typeface="Wingdings" charset="2"/>
              <a:buChar char="q"/>
            </a:pPr>
            <a:endParaRPr lang="en-US" sz="2800" dirty="0"/>
          </a:p>
          <a:p>
            <a:pPr>
              <a:buFont typeface="Wingdings" charset="2"/>
              <a:buChar char="q"/>
            </a:pPr>
            <a:endParaRPr lang="en-US" sz="2800" dirty="0" smtClean="0"/>
          </a:p>
          <a:p>
            <a:pPr>
              <a:buFont typeface="Wingdings" charset="2"/>
              <a:buChar char="q"/>
            </a:pPr>
            <a:endParaRPr lang="en-US" sz="2800" dirty="0" smtClean="0"/>
          </a:p>
          <a:p>
            <a:pPr>
              <a:buFont typeface="Wingdings" charset="2"/>
              <a:buChar char="q"/>
            </a:pPr>
            <a:endParaRPr lang="en-US" sz="2800" dirty="0"/>
          </a:p>
          <a:p>
            <a:pPr>
              <a:buFont typeface="Wingdings" charset="2"/>
              <a:buChar char="q"/>
            </a:pPr>
            <a:endParaRPr lang="en-US" sz="2800" dirty="0" smtClean="0"/>
          </a:p>
          <a:p>
            <a:pPr>
              <a:buFont typeface="Wingdings" charset="2"/>
              <a:buChar char="q"/>
            </a:pPr>
            <a:endParaRPr lang="en-US" sz="2800" dirty="0" smtClean="0"/>
          </a:p>
          <a:p>
            <a:pPr>
              <a:buFont typeface="Wingdings" charset="2"/>
              <a:buChar char="q"/>
            </a:pPr>
            <a:endParaRPr lang="en-US" sz="2800" dirty="0" smtClean="0"/>
          </a:p>
        </p:txBody>
      </p:sp>
      <p:sp>
        <p:nvSpPr>
          <p:cNvPr id="4" name="Title 1"/>
          <p:cNvSpPr txBox="1">
            <a:spLocks/>
          </p:cNvSpPr>
          <p:nvPr/>
        </p:nvSpPr>
        <p:spPr>
          <a:xfrm>
            <a:off x="233680" y="36851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Hypothesis summary</a:t>
            </a:r>
            <a:endParaRPr lang="en-US" dirty="0"/>
          </a:p>
        </p:txBody>
      </p:sp>
    </p:spTree>
    <p:extLst>
      <p:ext uri="{BB962C8B-B14F-4D97-AF65-F5344CB8AC3E}">
        <p14:creationId xmlns:p14="http://schemas.microsoft.com/office/powerpoint/2010/main" val="315270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3681" y="1093893"/>
            <a:ext cx="3009852"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200" dirty="0" smtClean="0"/>
              <a:t> ANS task</a:t>
            </a:r>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smtClean="0"/>
          </a:p>
        </p:txBody>
      </p:sp>
      <p:sp>
        <p:nvSpPr>
          <p:cNvPr id="4" name="Title 1"/>
          <p:cNvSpPr txBox="1">
            <a:spLocks/>
          </p:cNvSpPr>
          <p:nvPr/>
        </p:nvSpPr>
        <p:spPr>
          <a:xfrm>
            <a:off x="233680" y="36851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Task</a:t>
            </a:r>
            <a:endParaRPr lang="en-US" dirty="0"/>
          </a:p>
        </p:txBody>
      </p:sp>
      <p:sp>
        <p:nvSpPr>
          <p:cNvPr id="8" name="Content Placeholder 2"/>
          <p:cNvSpPr txBox="1">
            <a:spLocks/>
          </p:cNvSpPr>
          <p:nvPr/>
        </p:nvSpPr>
        <p:spPr>
          <a:xfrm>
            <a:off x="3243533" y="1093892"/>
            <a:ext cx="5403299"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200" dirty="0" smtClean="0"/>
              <a:t> Willingness-to-Wait task</a:t>
            </a:r>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smtClean="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514" y="1518249"/>
            <a:ext cx="4680068" cy="4058009"/>
          </a:xfrm>
          <a:prstGeom prst="rect">
            <a:avLst/>
          </a:prstGeom>
        </p:spPr>
      </p:pic>
      <p:sp>
        <p:nvSpPr>
          <p:cNvPr id="11" name="Content Placeholder 2"/>
          <p:cNvSpPr txBox="1">
            <a:spLocks/>
          </p:cNvSpPr>
          <p:nvPr/>
        </p:nvSpPr>
        <p:spPr>
          <a:xfrm>
            <a:off x="8075582" y="1093892"/>
            <a:ext cx="3581102" cy="5256107"/>
          </a:xfrm>
          <a:prstGeom prst="rect">
            <a:avLst/>
          </a:prstGeom>
          <a:noFill/>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200" dirty="0" smtClean="0"/>
              <a:t> Timing estimation task</a:t>
            </a:r>
          </a:p>
          <a:p>
            <a:pPr lvl="1">
              <a:buFont typeface="Wingdings" charset="2"/>
              <a:buChar char="q"/>
            </a:pPr>
            <a:endParaRPr lang="en-US" dirty="0" smtClean="0"/>
          </a:p>
          <a:p>
            <a:pPr lvl="1">
              <a:buFont typeface="Wingdings" charset="2"/>
              <a:buChar char="q"/>
            </a:pPr>
            <a:r>
              <a:rPr lang="en-US" sz="2000" dirty="0"/>
              <a:t> </a:t>
            </a:r>
            <a:r>
              <a:rPr lang="en-US" sz="2000" dirty="0" smtClean="0"/>
              <a:t>Direct estimation of reward timing during WTW task. No monetary reward. </a:t>
            </a:r>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smtClean="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069" y="1781631"/>
            <a:ext cx="2648432" cy="1765622"/>
          </a:xfrm>
          <a:prstGeom prst="rect">
            <a:avLst/>
          </a:prstGeom>
        </p:spPr>
      </p:pic>
      <p:sp>
        <p:nvSpPr>
          <p:cNvPr id="6" name="Rectangle 5"/>
          <p:cNvSpPr/>
          <p:nvPr/>
        </p:nvSpPr>
        <p:spPr>
          <a:xfrm>
            <a:off x="5977217" y="3244334"/>
            <a:ext cx="237566" cy="369332"/>
          </a:xfrm>
          <a:prstGeom prst="rect">
            <a:avLst/>
          </a:prstGeom>
        </p:spPr>
        <p:txBody>
          <a:bodyPr wrap="none">
            <a:spAutoFit/>
          </a:bodyPr>
          <a:lstStyle/>
          <a:p>
            <a:r>
              <a:rPr lang="sk-SK" dirty="0"/>
              <a:t> </a:t>
            </a:r>
            <a:endParaRPr lang="en-US" dirty="0"/>
          </a:p>
        </p:txBody>
      </p:sp>
    </p:spTree>
    <p:extLst>
      <p:ext uri="{BB962C8B-B14F-4D97-AF65-F5344CB8AC3E}">
        <p14:creationId xmlns:p14="http://schemas.microsoft.com/office/powerpoint/2010/main" val="956187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3681" y="1093893"/>
            <a:ext cx="3009852"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200" dirty="0" smtClean="0"/>
              <a:t> ANS task</a:t>
            </a:r>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smtClean="0"/>
          </a:p>
        </p:txBody>
      </p:sp>
      <p:sp>
        <p:nvSpPr>
          <p:cNvPr id="4" name="Title 1"/>
          <p:cNvSpPr txBox="1">
            <a:spLocks/>
          </p:cNvSpPr>
          <p:nvPr/>
        </p:nvSpPr>
        <p:spPr>
          <a:xfrm>
            <a:off x="233680" y="36851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Task (n= 42 - 4)</a:t>
            </a:r>
            <a:endParaRPr lang="en-US" dirty="0"/>
          </a:p>
        </p:txBody>
      </p:sp>
      <p:sp>
        <p:nvSpPr>
          <p:cNvPr id="8" name="Content Placeholder 2"/>
          <p:cNvSpPr txBox="1">
            <a:spLocks/>
          </p:cNvSpPr>
          <p:nvPr/>
        </p:nvSpPr>
        <p:spPr>
          <a:xfrm>
            <a:off x="3243533" y="1093892"/>
            <a:ext cx="5403299"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200" dirty="0" smtClean="0"/>
              <a:t> Willingness-to-Wait task</a:t>
            </a:r>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smtClean="0"/>
          </a:p>
        </p:txBody>
      </p:sp>
      <p:sp>
        <p:nvSpPr>
          <p:cNvPr id="11" name="Content Placeholder 2"/>
          <p:cNvSpPr txBox="1">
            <a:spLocks/>
          </p:cNvSpPr>
          <p:nvPr/>
        </p:nvSpPr>
        <p:spPr>
          <a:xfrm>
            <a:off x="8075582" y="1093892"/>
            <a:ext cx="3581102" cy="5256107"/>
          </a:xfrm>
          <a:prstGeom prst="rect">
            <a:avLst/>
          </a:prstGeom>
          <a:noFill/>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200" dirty="0" smtClean="0"/>
              <a:t> Timing estimation task</a:t>
            </a:r>
          </a:p>
          <a:p>
            <a:pPr lvl="1">
              <a:buFont typeface="Wingdings" charset="2"/>
              <a:buChar char="q"/>
            </a:pPr>
            <a:endParaRPr lang="en-US" dirty="0" smtClean="0"/>
          </a:p>
          <a:p>
            <a:pPr lvl="1">
              <a:buFont typeface="Wingdings" charset="2"/>
              <a:buChar char="q"/>
            </a:pPr>
            <a:r>
              <a:rPr lang="en-US" sz="2000" dirty="0"/>
              <a:t> </a:t>
            </a: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52" y="1682990"/>
            <a:ext cx="2670265" cy="1864263"/>
          </a:xfrm>
          <a:prstGeom prst="rect">
            <a:avLst/>
          </a:prstGeom>
        </p:spPr>
      </p:pic>
      <p:sp>
        <p:nvSpPr>
          <p:cNvPr id="5" name="Rectangle 4"/>
          <p:cNvSpPr/>
          <p:nvPr/>
        </p:nvSpPr>
        <p:spPr>
          <a:xfrm>
            <a:off x="8945835" y="1819272"/>
            <a:ext cx="1363191" cy="99293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928889" y="3050783"/>
            <a:ext cx="1363191" cy="99293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394518" y="2097672"/>
            <a:ext cx="465826" cy="48680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394518" y="3303849"/>
            <a:ext cx="465826" cy="48680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5514" y="1682990"/>
            <a:ext cx="4680068" cy="4058009"/>
          </a:xfrm>
          <a:prstGeom prst="rect">
            <a:avLst/>
          </a:prstGeom>
        </p:spPr>
      </p:pic>
    </p:spTree>
    <p:extLst>
      <p:ext uri="{BB962C8B-B14F-4D97-AF65-F5344CB8AC3E}">
        <p14:creationId xmlns:p14="http://schemas.microsoft.com/office/powerpoint/2010/main" val="722796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680" y="36851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ANS Task</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29" y="1406522"/>
            <a:ext cx="2298700" cy="825500"/>
          </a:xfrm>
          <a:prstGeom prst="rect">
            <a:avLst/>
          </a:prstGeom>
        </p:spPr>
      </p:pic>
      <p:sp>
        <p:nvSpPr>
          <p:cNvPr id="4" name="Content Placeholder 2"/>
          <p:cNvSpPr txBox="1">
            <a:spLocks/>
          </p:cNvSpPr>
          <p:nvPr/>
        </p:nvSpPr>
        <p:spPr>
          <a:xfrm>
            <a:off x="415325" y="2508624"/>
            <a:ext cx="11333852" cy="5256107"/>
          </a:xfrm>
          <a:prstGeom prst="rect">
            <a:avLst/>
          </a:prstGeom>
          <a:noFill/>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200" dirty="0" smtClean="0"/>
              <a:t> Settings adopted from Chesney et al, 2015.</a:t>
            </a:r>
          </a:p>
          <a:p>
            <a:pPr>
              <a:buFont typeface="Wingdings" charset="2"/>
              <a:buChar char="q"/>
            </a:pPr>
            <a:r>
              <a:rPr lang="en-US" sz="2200" dirty="0" smtClean="0"/>
              <a:t> </a:t>
            </a:r>
            <a:r>
              <a:rPr lang="en-US" sz="2200" dirty="0" err="1" smtClean="0"/>
              <a:t>display.times</a:t>
            </a:r>
            <a:r>
              <a:rPr lang="en-US" sz="2200" dirty="0" smtClean="0"/>
              <a:t> </a:t>
            </a:r>
            <a:r>
              <a:rPr lang="en-US" sz="2200" dirty="0"/>
              <a:t>= </a:t>
            </a:r>
            <a:r>
              <a:rPr lang="en-US" sz="2200" dirty="0" smtClean="0"/>
              <a:t>200</a:t>
            </a:r>
          </a:p>
          <a:p>
            <a:pPr>
              <a:buFont typeface="Wingdings" charset="2"/>
              <a:buChar char="q"/>
            </a:pPr>
            <a:r>
              <a:rPr lang="is-IS" sz="2200" dirty="0" smtClean="0"/>
              <a:t> </a:t>
            </a:r>
            <a:r>
              <a:rPr lang="is-IS" sz="2200" dirty="0" smtClean="0"/>
              <a:t>numerosity.ratio.ranges (n=13) </a:t>
            </a:r>
            <a:r>
              <a:rPr lang="is-IS" sz="2200" dirty="0"/>
              <a:t>= (1.049,1.067) (1.114,1.131) (1.187,1.201) (1.24,1.264) (1.317,1.353) (1.39,1.425) (1.49, 1.51) (1.57,1.601) (1.65,1.701) (1.76,1.815) (1.85,1.92) (1.99,2.01) (2.41,2.61</a:t>
            </a:r>
            <a:r>
              <a:rPr lang="is-IS" sz="2200" dirty="0" smtClean="0"/>
              <a:t>)</a:t>
            </a:r>
            <a:endParaRPr lang="is-IS" sz="2200" dirty="0"/>
          </a:p>
          <a:p>
            <a:pPr>
              <a:buFont typeface="Wingdings" charset="2"/>
              <a:buChar char="q"/>
            </a:pPr>
            <a:r>
              <a:rPr lang="en-US" sz="2200" dirty="0" smtClean="0"/>
              <a:t> </a:t>
            </a:r>
            <a:r>
              <a:rPr lang="mr-IN" sz="2200" dirty="0" err="1" smtClean="0"/>
              <a:t>num.dots.range</a:t>
            </a:r>
            <a:r>
              <a:rPr lang="mr-IN" sz="2200" dirty="0" smtClean="0"/>
              <a:t> = (10,30</a:t>
            </a:r>
            <a:r>
              <a:rPr lang="mr-IN" sz="2200" dirty="0" smtClean="0"/>
              <a:t>)</a:t>
            </a:r>
            <a:endParaRPr lang="mr-IN" sz="2200" dirty="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1627" y="394049"/>
            <a:ext cx="3315897" cy="2315015"/>
          </a:xfrm>
          <a:prstGeom prst="rect">
            <a:avLst/>
          </a:prstGeom>
        </p:spPr>
      </p:pic>
    </p:spTree>
    <p:extLst>
      <p:ext uri="{BB962C8B-B14F-4D97-AF65-F5344CB8AC3E}">
        <p14:creationId xmlns:p14="http://schemas.microsoft.com/office/powerpoint/2010/main" val="1253055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680" y="36851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Timing Task</a:t>
            </a:r>
            <a:endParaRPr lang="en-US" dirty="0"/>
          </a:p>
        </p:txBody>
      </p:sp>
      <p:sp>
        <p:nvSpPr>
          <p:cNvPr id="5" name="Rectangle 4"/>
          <p:cNvSpPr/>
          <p:nvPr/>
        </p:nvSpPr>
        <p:spPr>
          <a:xfrm>
            <a:off x="3254121" y="1322802"/>
            <a:ext cx="1826071" cy="1161606"/>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959914" y="1322802"/>
            <a:ext cx="1826071" cy="1161606"/>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830865" y="1322802"/>
            <a:ext cx="1826071" cy="1161606"/>
            <a:chOff x="830865" y="1322802"/>
            <a:chExt cx="1826071" cy="1161606"/>
          </a:xfrm>
        </p:grpSpPr>
        <p:sp>
          <p:nvSpPr>
            <p:cNvPr id="3" name="Rectangle 2"/>
            <p:cNvSpPr/>
            <p:nvPr/>
          </p:nvSpPr>
          <p:spPr>
            <a:xfrm>
              <a:off x="830865" y="1322802"/>
              <a:ext cx="1826071" cy="1161606"/>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66491" y="1718939"/>
              <a:ext cx="810883" cy="369332"/>
            </a:xfrm>
            <a:prstGeom prst="rect">
              <a:avLst/>
            </a:prstGeom>
            <a:noFill/>
          </p:spPr>
          <p:txBody>
            <a:bodyPr wrap="square" rtlCol="0">
              <a:spAutoFit/>
            </a:bodyPr>
            <a:lstStyle/>
            <a:p>
              <a:r>
                <a:rPr lang="en-US" dirty="0" smtClean="0">
                  <a:solidFill>
                    <a:schemeClr val="bg1"/>
                  </a:solidFill>
                </a:rPr>
                <a:t>next</a:t>
              </a:r>
              <a:endParaRPr lang="en-US" dirty="0">
                <a:solidFill>
                  <a:schemeClr val="bg1"/>
                </a:solidFill>
              </a:endParaRPr>
            </a:p>
          </p:txBody>
        </p:sp>
      </p:grpSp>
      <p:sp>
        <p:nvSpPr>
          <p:cNvPr id="9" name="Oval 8"/>
          <p:cNvSpPr/>
          <p:nvPr/>
        </p:nvSpPr>
        <p:spPr>
          <a:xfrm>
            <a:off x="3934243" y="1660202"/>
            <a:ext cx="465826" cy="48680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8640036" y="1660202"/>
            <a:ext cx="465826" cy="48680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5627749" y="1322802"/>
            <a:ext cx="1826071" cy="1161606"/>
            <a:chOff x="5627749" y="1322802"/>
            <a:chExt cx="1826071" cy="1161606"/>
          </a:xfrm>
        </p:grpSpPr>
        <p:sp>
          <p:nvSpPr>
            <p:cNvPr id="6" name="Rectangle 5"/>
            <p:cNvSpPr/>
            <p:nvPr/>
          </p:nvSpPr>
          <p:spPr>
            <a:xfrm>
              <a:off x="5627749" y="1322802"/>
              <a:ext cx="1826071" cy="1161606"/>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00164" y="1672771"/>
              <a:ext cx="281240" cy="461665"/>
            </a:xfrm>
            <a:prstGeom prst="rect">
              <a:avLst/>
            </a:prstGeom>
            <a:noFill/>
          </p:spPr>
          <p:txBody>
            <a:bodyPr wrap="square" rtlCol="0">
              <a:spAutoFit/>
            </a:bodyPr>
            <a:lstStyle/>
            <a:p>
              <a:r>
                <a:rPr lang="en-US" sz="2400" dirty="0" smtClean="0">
                  <a:solidFill>
                    <a:schemeClr val="bg1"/>
                  </a:solidFill>
                </a:rPr>
                <a:t>+</a:t>
              </a:r>
              <a:endParaRPr lang="en-US" sz="2400" dirty="0"/>
            </a:p>
          </p:txBody>
        </p:sp>
      </p:grpSp>
      <p:sp>
        <p:nvSpPr>
          <p:cNvPr id="13" name="Right Arrow 12"/>
          <p:cNvSpPr/>
          <p:nvPr/>
        </p:nvSpPr>
        <p:spPr>
          <a:xfrm>
            <a:off x="5192268" y="1857636"/>
            <a:ext cx="364869" cy="184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7524432" y="1887029"/>
            <a:ext cx="364869" cy="184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769012" y="1819272"/>
            <a:ext cx="364869" cy="184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30618" y="3262028"/>
            <a:ext cx="364869" cy="184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830865" y="2773559"/>
            <a:ext cx="1826071" cy="1161606"/>
            <a:chOff x="830865" y="1322802"/>
            <a:chExt cx="1826071" cy="1161606"/>
          </a:xfrm>
        </p:grpSpPr>
        <p:sp>
          <p:nvSpPr>
            <p:cNvPr id="19" name="Rectangle 18"/>
            <p:cNvSpPr/>
            <p:nvPr/>
          </p:nvSpPr>
          <p:spPr>
            <a:xfrm>
              <a:off x="830865" y="1322802"/>
              <a:ext cx="1826071" cy="1161606"/>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466491" y="1718939"/>
              <a:ext cx="810883" cy="369332"/>
            </a:xfrm>
            <a:prstGeom prst="rect">
              <a:avLst/>
            </a:prstGeom>
            <a:noFill/>
          </p:spPr>
          <p:txBody>
            <a:bodyPr wrap="square" rtlCol="0">
              <a:spAutoFit/>
            </a:bodyPr>
            <a:lstStyle/>
            <a:p>
              <a:r>
                <a:rPr lang="en-US" dirty="0" smtClean="0">
                  <a:solidFill>
                    <a:schemeClr val="bg1"/>
                  </a:solidFill>
                </a:rPr>
                <a:t>next</a:t>
              </a:r>
              <a:endParaRPr lang="en-US" dirty="0">
                <a:solidFill>
                  <a:schemeClr val="bg1"/>
                </a:solidFill>
              </a:endParaRPr>
            </a:p>
          </p:txBody>
        </p:sp>
      </p:grpSp>
      <p:sp>
        <p:nvSpPr>
          <p:cNvPr id="21" name="Right Arrow 20"/>
          <p:cNvSpPr/>
          <p:nvPr/>
        </p:nvSpPr>
        <p:spPr>
          <a:xfrm>
            <a:off x="9856598" y="1855975"/>
            <a:ext cx="364869" cy="184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0292079" y="1322048"/>
            <a:ext cx="1826071" cy="1161606"/>
            <a:chOff x="5627749" y="1322802"/>
            <a:chExt cx="1826071" cy="1161606"/>
          </a:xfrm>
        </p:grpSpPr>
        <p:sp>
          <p:nvSpPr>
            <p:cNvPr id="24" name="Rectangle 23"/>
            <p:cNvSpPr/>
            <p:nvPr/>
          </p:nvSpPr>
          <p:spPr>
            <a:xfrm>
              <a:off x="5627749" y="1322802"/>
              <a:ext cx="1826071" cy="1161606"/>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400164" y="1672771"/>
              <a:ext cx="281240" cy="461665"/>
            </a:xfrm>
            <a:prstGeom prst="rect">
              <a:avLst/>
            </a:prstGeom>
            <a:noFill/>
          </p:spPr>
          <p:txBody>
            <a:bodyPr wrap="square" rtlCol="0">
              <a:spAutoFit/>
            </a:bodyPr>
            <a:lstStyle/>
            <a:p>
              <a:r>
                <a:rPr lang="en-US" sz="2400" dirty="0" smtClean="0">
                  <a:solidFill>
                    <a:schemeClr val="bg1"/>
                  </a:solidFill>
                </a:rPr>
                <a:t>+</a:t>
              </a:r>
              <a:endParaRPr lang="en-US" sz="2400" dirty="0"/>
            </a:p>
          </p:txBody>
        </p:sp>
      </p:grpSp>
      <p:sp>
        <p:nvSpPr>
          <p:cNvPr id="26" name="Content Placeholder 2"/>
          <p:cNvSpPr txBox="1">
            <a:spLocks/>
          </p:cNvSpPr>
          <p:nvPr/>
        </p:nvSpPr>
        <p:spPr>
          <a:xfrm>
            <a:off x="640945" y="4181733"/>
            <a:ext cx="7318969" cy="5256107"/>
          </a:xfrm>
          <a:prstGeom prst="rect">
            <a:avLst/>
          </a:prstGeom>
          <a:noFill/>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is-IS" sz="2200" dirty="0" smtClean="0"/>
              <a:t> Stimuli delay ratio adopted from </a:t>
            </a:r>
            <a:r>
              <a:rPr lang="en-US" sz="2200" dirty="0" smtClean="0"/>
              <a:t>Guillaume</a:t>
            </a:r>
            <a:r>
              <a:rPr lang="en-US" sz="2200" dirty="0"/>
              <a:t> </a:t>
            </a:r>
            <a:r>
              <a:rPr lang="en-US" sz="2200" dirty="0" smtClean="0"/>
              <a:t>et al., 2013.</a:t>
            </a:r>
            <a:endParaRPr lang="is-IS" sz="2200" dirty="0"/>
          </a:p>
          <a:p>
            <a:pPr>
              <a:buFont typeface="Wingdings" charset="2"/>
              <a:buChar char="q"/>
            </a:pPr>
            <a:r>
              <a:rPr lang="is-IS" sz="2200" dirty="0"/>
              <a:t> </a:t>
            </a:r>
            <a:r>
              <a:rPr lang="en-US" sz="2200" dirty="0" smtClean="0"/>
              <a:t>10 different </a:t>
            </a:r>
            <a:r>
              <a:rPr lang="en-US" sz="2200" dirty="0"/>
              <a:t>ratios (1/2, 3/5, 2/3, 3/4, 8/9) </a:t>
            </a:r>
            <a:r>
              <a:rPr lang="en-US" sz="2200" dirty="0" smtClean="0"/>
              <a:t>&amp; reverse</a:t>
            </a:r>
            <a:r>
              <a:rPr lang="en-US" sz="2200" dirty="0" smtClean="0"/>
              <a:t>.</a:t>
            </a:r>
          </a:p>
          <a:p>
            <a:pPr>
              <a:buFont typeface="Wingdings" charset="2"/>
              <a:buChar char="q"/>
            </a:pPr>
            <a:r>
              <a:rPr lang="en-US" sz="2200" dirty="0"/>
              <a:t> </a:t>
            </a:r>
            <a:r>
              <a:rPr lang="en-US" sz="2200" dirty="0" smtClean="0"/>
              <a:t>20 sets of stimuli per block x4</a:t>
            </a: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smtClean="0"/>
          </a:p>
        </p:txBody>
      </p:sp>
      <p:graphicFrame>
        <p:nvGraphicFramePr>
          <p:cNvPr id="27" name="Table 26"/>
          <p:cNvGraphicFramePr>
            <a:graphicFrameLocks noGrp="1"/>
          </p:cNvGraphicFramePr>
          <p:nvPr>
            <p:extLst/>
          </p:nvPr>
        </p:nvGraphicFramePr>
        <p:xfrm>
          <a:off x="10039032" y="2562763"/>
          <a:ext cx="1676928" cy="3646146"/>
        </p:xfrm>
        <a:graphic>
          <a:graphicData uri="http://schemas.openxmlformats.org/drawingml/2006/table">
            <a:tbl>
              <a:tblPr/>
              <a:tblGrid>
                <a:gridCol w="737940"/>
                <a:gridCol w="938988"/>
              </a:tblGrid>
              <a:tr h="98045">
                <a:tc>
                  <a:txBody>
                    <a:bodyPr/>
                    <a:lstStyle/>
                    <a:p>
                      <a:pPr algn="l" fontAlgn="b"/>
                      <a:r>
                        <a:rPr lang="en-US" sz="1100" b="1" i="0" u="none" strike="noStrike">
                          <a:solidFill>
                            <a:srgbClr val="000000"/>
                          </a:solidFill>
                          <a:effectLst/>
                          <a:latin typeface="Calibri" charset="0"/>
                        </a:rPr>
                        <a:t>firstTime</a:t>
                      </a:r>
                    </a:p>
                  </a:txBody>
                  <a:tcPr marL="5986" marR="5986" marT="5986" marB="0" anchor="b">
                    <a:lnL>
                      <a:noFill/>
                    </a:lnL>
                    <a:lnR>
                      <a:noFill/>
                    </a:lnR>
                    <a:lnT>
                      <a:noFill/>
                    </a:lnT>
                    <a:lnB>
                      <a:noFill/>
                    </a:lnB>
                  </a:tcPr>
                </a:tc>
                <a:tc>
                  <a:txBody>
                    <a:bodyPr/>
                    <a:lstStyle/>
                    <a:p>
                      <a:pPr algn="l" fontAlgn="b"/>
                      <a:r>
                        <a:rPr lang="en-US" sz="1100" b="1" i="0" u="none" strike="noStrike">
                          <a:solidFill>
                            <a:srgbClr val="000000"/>
                          </a:solidFill>
                          <a:effectLst/>
                          <a:latin typeface="Calibri" charset="0"/>
                        </a:rPr>
                        <a:t>secondTime</a:t>
                      </a:r>
                    </a:p>
                  </a:txBody>
                  <a:tcPr marL="5986" marR="5986" marT="5986" marB="0" anchor="b">
                    <a:lnL>
                      <a:noFill/>
                    </a:lnL>
                    <a:lnR>
                      <a:noFill/>
                    </a:lnR>
                    <a:lnT>
                      <a:noFill/>
                    </a:lnT>
                    <a:lnB>
                      <a:noFill/>
                    </a:lnB>
                  </a:tcPr>
                </a:tc>
              </a:tr>
              <a:tr h="98045">
                <a:tc>
                  <a:txBody>
                    <a:bodyPr/>
                    <a:lstStyle/>
                    <a:p>
                      <a:pPr algn="r" fontAlgn="b"/>
                      <a:r>
                        <a:rPr lang="nb-NO" sz="1100" b="1" i="0" u="none" strike="noStrike" dirty="0">
                          <a:solidFill>
                            <a:srgbClr val="000000"/>
                          </a:solidFill>
                          <a:effectLst/>
                          <a:latin typeface="Calibri" charset="0"/>
                        </a:rPr>
                        <a:t>0.7</a:t>
                      </a:r>
                    </a:p>
                  </a:txBody>
                  <a:tcPr marL="5986" marR="5986" marT="5986" marB="0" anchor="b">
                    <a:lnL>
                      <a:noFill/>
                    </a:lnL>
                    <a:lnR>
                      <a:noFill/>
                    </a:lnR>
                    <a:lnT>
                      <a:noFill/>
                    </a:lnT>
                    <a:lnB>
                      <a:noFill/>
                    </a:lnB>
                  </a:tcPr>
                </a:tc>
                <a:tc>
                  <a:txBody>
                    <a:bodyPr/>
                    <a:lstStyle/>
                    <a:p>
                      <a:pPr algn="r" fontAlgn="b"/>
                      <a:r>
                        <a:rPr lang="nb-NO" sz="1100" b="1" i="0" u="none" strike="noStrike">
                          <a:solidFill>
                            <a:srgbClr val="000000"/>
                          </a:solidFill>
                          <a:effectLst/>
                          <a:latin typeface="Calibri" charset="0"/>
                        </a:rPr>
                        <a:t>1.4</a:t>
                      </a:r>
                    </a:p>
                  </a:txBody>
                  <a:tcPr marL="5986" marR="5986" marT="5986" marB="0" anchor="b">
                    <a:lnL>
                      <a:noFill/>
                    </a:lnL>
                    <a:lnR>
                      <a:noFill/>
                    </a:lnR>
                    <a:lnT>
                      <a:noFill/>
                    </a:lnT>
                    <a:lnB>
                      <a:noFill/>
                    </a:lnB>
                  </a:tcPr>
                </a:tc>
              </a:tr>
              <a:tr h="98045">
                <a:tc>
                  <a:txBody>
                    <a:bodyPr/>
                    <a:lstStyle/>
                    <a:p>
                      <a:pPr algn="r" fontAlgn="b"/>
                      <a:r>
                        <a:rPr lang="hr-HR" sz="1100" b="1" i="0" u="none" strike="noStrike">
                          <a:solidFill>
                            <a:srgbClr val="000000"/>
                          </a:solidFill>
                          <a:effectLst/>
                          <a:latin typeface="Calibri" charset="0"/>
                        </a:rPr>
                        <a:t>2.5</a:t>
                      </a:r>
                    </a:p>
                  </a:txBody>
                  <a:tcPr marL="5986" marR="5986" marT="5986" marB="0" anchor="b">
                    <a:lnL>
                      <a:noFill/>
                    </a:lnL>
                    <a:lnR>
                      <a:noFill/>
                    </a:lnR>
                    <a:lnT>
                      <a:noFill/>
                    </a:lnT>
                    <a:lnB>
                      <a:noFill/>
                    </a:lnB>
                  </a:tcPr>
                </a:tc>
                <a:tc>
                  <a:txBody>
                    <a:bodyPr/>
                    <a:lstStyle/>
                    <a:p>
                      <a:pPr algn="r" fontAlgn="b"/>
                      <a:r>
                        <a:rPr lang="nb-NO" sz="1100" b="1" i="0" u="none" strike="noStrike">
                          <a:solidFill>
                            <a:srgbClr val="000000"/>
                          </a:solidFill>
                          <a:effectLst/>
                          <a:latin typeface="Calibri" charset="0"/>
                        </a:rPr>
                        <a:t>1.5</a:t>
                      </a:r>
                    </a:p>
                  </a:txBody>
                  <a:tcPr marL="5986" marR="5986" marT="5986" marB="0" anchor="b">
                    <a:lnL>
                      <a:noFill/>
                    </a:lnL>
                    <a:lnR>
                      <a:noFill/>
                    </a:lnR>
                    <a:lnT>
                      <a:noFill/>
                    </a:lnT>
                    <a:lnB>
                      <a:noFill/>
                    </a:lnB>
                  </a:tcPr>
                </a:tc>
              </a:tr>
              <a:tr h="98045">
                <a:tc>
                  <a:txBody>
                    <a:bodyPr/>
                    <a:lstStyle/>
                    <a:p>
                      <a:pPr algn="r" fontAlgn="b"/>
                      <a:r>
                        <a:rPr lang="nb-NO" sz="1100" b="1" i="0" u="none" strike="noStrike" dirty="0">
                          <a:solidFill>
                            <a:srgbClr val="000000"/>
                          </a:solidFill>
                          <a:effectLst/>
                          <a:latin typeface="Calibri" charset="0"/>
                        </a:rPr>
                        <a:t>1.2</a:t>
                      </a:r>
                    </a:p>
                  </a:txBody>
                  <a:tcPr marL="5986" marR="5986" marT="5986" marB="0" anchor="b">
                    <a:lnL>
                      <a:noFill/>
                    </a:lnL>
                    <a:lnR>
                      <a:noFill/>
                    </a:lnR>
                    <a:lnT>
                      <a:noFill/>
                    </a:lnT>
                    <a:lnB>
                      <a:noFill/>
                    </a:lnB>
                  </a:tcPr>
                </a:tc>
                <a:tc>
                  <a:txBody>
                    <a:bodyPr/>
                    <a:lstStyle/>
                    <a:p>
                      <a:pPr algn="r" fontAlgn="b"/>
                      <a:r>
                        <a:rPr lang="nb-NO" sz="1100" b="1" i="0" u="none" strike="noStrike" dirty="0">
                          <a:solidFill>
                            <a:srgbClr val="000000"/>
                          </a:solidFill>
                          <a:effectLst/>
                          <a:latin typeface="Calibri" charset="0"/>
                        </a:rPr>
                        <a:t>1.8</a:t>
                      </a:r>
                    </a:p>
                  </a:txBody>
                  <a:tcPr marL="5986" marR="5986" marT="5986" marB="0" anchor="b">
                    <a:lnL>
                      <a:noFill/>
                    </a:lnL>
                    <a:lnR>
                      <a:noFill/>
                    </a:lnR>
                    <a:lnT>
                      <a:noFill/>
                    </a:lnT>
                    <a:lnB>
                      <a:noFill/>
                    </a:lnB>
                  </a:tcPr>
                </a:tc>
              </a:tr>
              <a:tr h="98045">
                <a:tc>
                  <a:txBody>
                    <a:bodyPr/>
                    <a:lstStyle/>
                    <a:p>
                      <a:pPr algn="r" fontAlgn="b"/>
                      <a:r>
                        <a:rPr lang="hr-HR" sz="1100" b="1" i="0" u="none" strike="noStrike">
                          <a:solidFill>
                            <a:srgbClr val="000000"/>
                          </a:solidFill>
                          <a:effectLst/>
                          <a:latin typeface="Calibri" charset="0"/>
                        </a:rPr>
                        <a:t>3.3</a:t>
                      </a:r>
                    </a:p>
                  </a:txBody>
                  <a:tcPr marL="5986" marR="5986" marT="5986" marB="0" anchor="b">
                    <a:lnL>
                      <a:noFill/>
                    </a:lnL>
                    <a:lnR>
                      <a:noFill/>
                    </a:lnR>
                    <a:lnT>
                      <a:noFill/>
                    </a:lnT>
                    <a:lnB>
                      <a:noFill/>
                    </a:lnB>
                  </a:tcPr>
                </a:tc>
                <a:tc>
                  <a:txBody>
                    <a:bodyPr/>
                    <a:lstStyle/>
                    <a:p>
                      <a:pPr algn="r" fontAlgn="b"/>
                      <a:r>
                        <a:rPr lang="hr-HR" sz="1100" b="1" i="0" u="none" strike="noStrike" dirty="0">
                          <a:solidFill>
                            <a:srgbClr val="000000"/>
                          </a:solidFill>
                          <a:effectLst/>
                          <a:latin typeface="Calibri" charset="0"/>
                        </a:rPr>
                        <a:t>4.4</a:t>
                      </a:r>
                    </a:p>
                  </a:txBody>
                  <a:tcPr marL="5986" marR="5986" marT="5986" marB="0" anchor="b">
                    <a:lnL>
                      <a:noFill/>
                    </a:lnL>
                    <a:lnR>
                      <a:noFill/>
                    </a:lnR>
                    <a:lnT>
                      <a:noFill/>
                    </a:lnT>
                    <a:lnB>
                      <a:noFill/>
                    </a:lnB>
                  </a:tcPr>
                </a:tc>
              </a:tr>
              <a:tr h="98045">
                <a:tc>
                  <a:txBody>
                    <a:bodyPr/>
                    <a:lstStyle/>
                    <a:p>
                      <a:pPr algn="r" fontAlgn="b"/>
                      <a:r>
                        <a:rPr lang="hr-HR" sz="1100" b="1" i="0" u="none" strike="noStrike">
                          <a:solidFill>
                            <a:srgbClr val="000000"/>
                          </a:solidFill>
                          <a:effectLst/>
                          <a:latin typeface="Calibri" charset="0"/>
                        </a:rPr>
                        <a:t>9.9</a:t>
                      </a:r>
                    </a:p>
                  </a:txBody>
                  <a:tcPr marL="5986" marR="5986" marT="5986" marB="0" anchor="b">
                    <a:lnL>
                      <a:noFill/>
                    </a:lnL>
                    <a:lnR>
                      <a:noFill/>
                    </a:lnR>
                    <a:lnT>
                      <a:noFill/>
                    </a:lnT>
                    <a:lnB>
                      <a:noFill/>
                    </a:lnB>
                  </a:tcPr>
                </a:tc>
                <a:tc>
                  <a:txBody>
                    <a:bodyPr/>
                    <a:lstStyle/>
                    <a:p>
                      <a:pPr algn="r" fontAlgn="b"/>
                      <a:r>
                        <a:rPr lang="hr-HR" sz="1100" b="1" i="0" u="none" strike="noStrike">
                          <a:solidFill>
                            <a:srgbClr val="000000"/>
                          </a:solidFill>
                          <a:effectLst/>
                          <a:latin typeface="Calibri" charset="0"/>
                        </a:rPr>
                        <a:t>8.8</a:t>
                      </a:r>
                    </a:p>
                  </a:txBody>
                  <a:tcPr marL="5986" marR="5986" marT="5986" marB="0" anchor="b">
                    <a:lnL>
                      <a:noFill/>
                    </a:lnL>
                    <a:lnR>
                      <a:noFill/>
                    </a:lnR>
                    <a:lnT>
                      <a:noFill/>
                    </a:lnT>
                    <a:lnB>
                      <a:noFill/>
                    </a:lnB>
                  </a:tcPr>
                </a:tc>
              </a:tr>
              <a:tr h="98045">
                <a:tc>
                  <a:txBody>
                    <a:bodyPr/>
                    <a:lstStyle/>
                    <a:p>
                      <a:pPr algn="r" fontAlgn="b"/>
                      <a:r>
                        <a:rPr lang="nb-NO" sz="1100" b="1" i="0" u="none" strike="noStrike">
                          <a:solidFill>
                            <a:srgbClr val="000000"/>
                          </a:solidFill>
                          <a:effectLst/>
                          <a:latin typeface="Calibri" charset="0"/>
                        </a:rPr>
                        <a:t>1.8</a:t>
                      </a:r>
                    </a:p>
                  </a:txBody>
                  <a:tcPr marL="5986" marR="5986" marT="5986" marB="0" anchor="b">
                    <a:lnL>
                      <a:noFill/>
                    </a:lnL>
                    <a:lnR>
                      <a:noFill/>
                    </a:lnR>
                    <a:lnT>
                      <a:noFill/>
                    </a:lnT>
                    <a:lnB>
                      <a:noFill/>
                    </a:lnB>
                  </a:tcPr>
                </a:tc>
                <a:tc>
                  <a:txBody>
                    <a:bodyPr/>
                    <a:lstStyle/>
                    <a:p>
                      <a:pPr algn="r" fontAlgn="b"/>
                      <a:r>
                        <a:rPr lang="nb-NO" sz="1100" b="1" i="0" u="none" strike="noStrike">
                          <a:solidFill>
                            <a:srgbClr val="000000"/>
                          </a:solidFill>
                          <a:effectLst/>
                          <a:latin typeface="Calibri" charset="0"/>
                        </a:rPr>
                        <a:t>0.9</a:t>
                      </a:r>
                    </a:p>
                  </a:txBody>
                  <a:tcPr marL="5986" marR="5986" marT="5986" marB="0" anchor="b">
                    <a:lnL>
                      <a:noFill/>
                    </a:lnL>
                    <a:lnR>
                      <a:noFill/>
                    </a:lnR>
                    <a:lnT>
                      <a:noFill/>
                    </a:lnT>
                    <a:lnB>
                      <a:noFill/>
                    </a:lnB>
                  </a:tcPr>
                </a:tc>
              </a:tr>
              <a:tr h="98045">
                <a:tc>
                  <a:txBody>
                    <a:bodyPr/>
                    <a:lstStyle/>
                    <a:p>
                      <a:pPr algn="r" fontAlgn="b"/>
                      <a:r>
                        <a:rPr lang="hr-HR" sz="1100" b="1" i="0" u="none" strike="noStrike">
                          <a:solidFill>
                            <a:srgbClr val="000000"/>
                          </a:solidFill>
                          <a:effectLst/>
                          <a:latin typeface="Calibri" charset="0"/>
                        </a:rPr>
                        <a:t>2.1</a:t>
                      </a:r>
                    </a:p>
                  </a:txBody>
                  <a:tcPr marL="5986" marR="5986" marT="5986" marB="0" anchor="b">
                    <a:lnL>
                      <a:noFill/>
                    </a:lnL>
                    <a:lnR>
                      <a:noFill/>
                    </a:lnR>
                    <a:lnT>
                      <a:noFill/>
                    </a:lnT>
                    <a:lnB>
                      <a:noFill/>
                    </a:lnB>
                  </a:tcPr>
                </a:tc>
                <a:tc>
                  <a:txBody>
                    <a:bodyPr/>
                    <a:lstStyle/>
                    <a:p>
                      <a:pPr algn="r" fontAlgn="b"/>
                      <a:r>
                        <a:rPr lang="hr-HR" sz="1100" b="1" i="0" u="none" strike="noStrike">
                          <a:solidFill>
                            <a:srgbClr val="000000"/>
                          </a:solidFill>
                          <a:effectLst/>
                          <a:latin typeface="Calibri" charset="0"/>
                        </a:rPr>
                        <a:t>3.5</a:t>
                      </a:r>
                    </a:p>
                  </a:txBody>
                  <a:tcPr marL="5986" marR="5986" marT="5986" marB="0" anchor="b">
                    <a:lnL>
                      <a:noFill/>
                    </a:lnL>
                    <a:lnR>
                      <a:noFill/>
                    </a:lnR>
                    <a:lnT>
                      <a:noFill/>
                    </a:lnT>
                    <a:lnB>
                      <a:noFill/>
                    </a:lnB>
                  </a:tcPr>
                </a:tc>
              </a:tr>
              <a:tr h="98045">
                <a:tc>
                  <a:txBody>
                    <a:bodyPr/>
                    <a:lstStyle/>
                    <a:p>
                      <a:pPr algn="r" fontAlgn="b"/>
                      <a:r>
                        <a:rPr lang="hr-HR" sz="1100" b="1" i="0" u="none" strike="noStrike">
                          <a:solidFill>
                            <a:srgbClr val="000000"/>
                          </a:solidFill>
                          <a:effectLst/>
                          <a:latin typeface="Calibri" charset="0"/>
                        </a:rPr>
                        <a:t>2.7</a:t>
                      </a:r>
                    </a:p>
                  </a:txBody>
                  <a:tcPr marL="5986" marR="5986" marT="5986" marB="0" anchor="b">
                    <a:lnL>
                      <a:noFill/>
                    </a:lnL>
                    <a:lnR>
                      <a:noFill/>
                    </a:lnR>
                    <a:lnT>
                      <a:noFill/>
                    </a:lnT>
                    <a:lnB>
                      <a:noFill/>
                    </a:lnB>
                  </a:tcPr>
                </a:tc>
                <a:tc>
                  <a:txBody>
                    <a:bodyPr/>
                    <a:lstStyle/>
                    <a:p>
                      <a:pPr algn="r" fontAlgn="b"/>
                      <a:r>
                        <a:rPr lang="nb-NO" sz="1100" b="1" i="0" u="none" strike="noStrike">
                          <a:solidFill>
                            <a:srgbClr val="000000"/>
                          </a:solidFill>
                          <a:effectLst/>
                          <a:latin typeface="Calibri" charset="0"/>
                        </a:rPr>
                        <a:t>1.8</a:t>
                      </a:r>
                    </a:p>
                  </a:txBody>
                  <a:tcPr marL="5986" marR="5986" marT="5986" marB="0" anchor="b">
                    <a:lnL>
                      <a:noFill/>
                    </a:lnL>
                    <a:lnR>
                      <a:noFill/>
                    </a:lnR>
                    <a:lnT>
                      <a:noFill/>
                    </a:lnT>
                    <a:lnB>
                      <a:noFill/>
                    </a:lnB>
                  </a:tcPr>
                </a:tc>
              </a:tr>
              <a:tr h="98045">
                <a:tc>
                  <a:txBody>
                    <a:bodyPr/>
                    <a:lstStyle/>
                    <a:p>
                      <a:pPr algn="r" fontAlgn="b"/>
                      <a:r>
                        <a:rPr lang="hr-HR" sz="1100" b="1" i="0" u="none" strike="noStrike">
                          <a:solidFill>
                            <a:srgbClr val="000000"/>
                          </a:solidFill>
                          <a:effectLst/>
                          <a:latin typeface="Calibri" charset="0"/>
                        </a:rPr>
                        <a:t>2.8</a:t>
                      </a:r>
                    </a:p>
                  </a:txBody>
                  <a:tcPr marL="5986" marR="5986" marT="5986" marB="0" anchor="b">
                    <a:lnL>
                      <a:noFill/>
                    </a:lnL>
                    <a:lnR>
                      <a:noFill/>
                    </a:lnR>
                    <a:lnT>
                      <a:noFill/>
                    </a:lnT>
                    <a:lnB>
                      <a:noFill/>
                    </a:lnB>
                  </a:tcPr>
                </a:tc>
                <a:tc>
                  <a:txBody>
                    <a:bodyPr/>
                    <a:lstStyle/>
                    <a:p>
                      <a:pPr algn="r" fontAlgn="b"/>
                      <a:r>
                        <a:rPr lang="hr-HR" sz="1100" b="1" i="0" u="none" strike="noStrike">
                          <a:solidFill>
                            <a:srgbClr val="000000"/>
                          </a:solidFill>
                          <a:effectLst/>
                          <a:latin typeface="Calibri" charset="0"/>
                        </a:rPr>
                        <a:t>2.1</a:t>
                      </a:r>
                    </a:p>
                  </a:txBody>
                  <a:tcPr marL="5986" marR="5986" marT="5986" marB="0" anchor="b">
                    <a:lnL>
                      <a:noFill/>
                    </a:lnL>
                    <a:lnR>
                      <a:noFill/>
                    </a:lnR>
                    <a:lnT>
                      <a:noFill/>
                    </a:lnT>
                    <a:lnB>
                      <a:noFill/>
                    </a:lnB>
                  </a:tcPr>
                </a:tc>
              </a:tr>
              <a:tr h="98045">
                <a:tc>
                  <a:txBody>
                    <a:bodyPr/>
                    <a:lstStyle/>
                    <a:p>
                      <a:pPr algn="r" fontAlgn="b"/>
                      <a:r>
                        <a:rPr lang="hr-HR" sz="1100" b="1" i="0" u="none" strike="noStrike">
                          <a:solidFill>
                            <a:srgbClr val="000000"/>
                          </a:solidFill>
                          <a:effectLst/>
                          <a:latin typeface="Calibri" charset="0"/>
                        </a:rPr>
                        <a:t>3.2</a:t>
                      </a:r>
                    </a:p>
                  </a:txBody>
                  <a:tcPr marL="5986" marR="5986" marT="5986" marB="0" anchor="b">
                    <a:lnL>
                      <a:noFill/>
                    </a:lnL>
                    <a:lnR>
                      <a:noFill/>
                    </a:lnR>
                    <a:lnT>
                      <a:noFill/>
                    </a:lnT>
                    <a:lnB>
                      <a:noFill/>
                    </a:lnB>
                  </a:tcPr>
                </a:tc>
                <a:tc>
                  <a:txBody>
                    <a:bodyPr/>
                    <a:lstStyle/>
                    <a:p>
                      <a:pPr algn="r" fontAlgn="b"/>
                      <a:r>
                        <a:rPr lang="hr-HR" sz="1100" b="1" i="0" u="none" strike="noStrike">
                          <a:solidFill>
                            <a:srgbClr val="000000"/>
                          </a:solidFill>
                          <a:effectLst/>
                          <a:latin typeface="Calibri" charset="0"/>
                        </a:rPr>
                        <a:t>3.6</a:t>
                      </a:r>
                    </a:p>
                  </a:txBody>
                  <a:tcPr marL="5986" marR="5986" marT="5986" marB="0" anchor="b">
                    <a:lnL>
                      <a:noFill/>
                    </a:lnL>
                    <a:lnR>
                      <a:noFill/>
                    </a:lnR>
                    <a:lnT>
                      <a:noFill/>
                    </a:lnT>
                    <a:lnB>
                      <a:noFill/>
                    </a:lnB>
                  </a:tcPr>
                </a:tc>
              </a:tr>
              <a:tr h="98045">
                <a:tc>
                  <a:txBody>
                    <a:bodyPr/>
                    <a:lstStyle/>
                    <a:p>
                      <a:pPr algn="r" fontAlgn="b"/>
                      <a:r>
                        <a:rPr lang="nb-NO" sz="1100" b="1" i="0" u="none" strike="noStrike">
                          <a:solidFill>
                            <a:srgbClr val="000000"/>
                          </a:solidFill>
                          <a:effectLst/>
                          <a:latin typeface="Calibri" charset="0"/>
                        </a:rPr>
                        <a:t>1.4</a:t>
                      </a:r>
                    </a:p>
                  </a:txBody>
                  <a:tcPr marL="5986" marR="5986" marT="5986" marB="0" anchor="b">
                    <a:lnL>
                      <a:noFill/>
                    </a:lnL>
                    <a:lnR>
                      <a:noFill/>
                    </a:lnR>
                    <a:lnT>
                      <a:noFill/>
                    </a:lnT>
                    <a:lnB>
                      <a:noFill/>
                    </a:lnB>
                  </a:tcPr>
                </a:tc>
                <a:tc>
                  <a:txBody>
                    <a:bodyPr/>
                    <a:lstStyle/>
                    <a:p>
                      <a:pPr algn="r" fontAlgn="b"/>
                      <a:r>
                        <a:rPr lang="nb-NO" sz="1100" b="1" i="0" u="none" strike="noStrike">
                          <a:solidFill>
                            <a:srgbClr val="000000"/>
                          </a:solidFill>
                          <a:effectLst/>
                          <a:latin typeface="Calibri" charset="0"/>
                        </a:rPr>
                        <a:t>0.7</a:t>
                      </a:r>
                    </a:p>
                  </a:txBody>
                  <a:tcPr marL="5986" marR="5986" marT="5986" marB="0" anchor="b">
                    <a:lnL>
                      <a:noFill/>
                    </a:lnL>
                    <a:lnR>
                      <a:noFill/>
                    </a:lnR>
                    <a:lnT>
                      <a:noFill/>
                    </a:lnT>
                    <a:lnB>
                      <a:noFill/>
                    </a:lnB>
                  </a:tcPr>
                </a:tc>
              </a:tr>
              <a:tr h="98045">
                <a:tc>
                  <a:txBody>
                    <a:bodyPr/>
                    <a:lstStyle/>
                    <a:p>
                      <a:pPr algn="r" fontAlgn="b"/>
                      <a:r>
                        <a:rPr lang="nb-NO" sz="1100" b="1" i="0" u="none" strike="noStrike">
                          <a:solidFill>
                            <a:srgbClr val="000000"/>
                          </a:solidFill>
                          <a:effectLst/>
                          <a:latin typeface="Calibri" charset="0"/>
                        </a:rPr>
                        <a:t>1.5</a:t>
                      </a:r>
                    </a:p>
                  </a:txBody>
                  <a:tcPr marL="5986" marR="5986" marT="5986" marB="0" anchor="b">
                    <a:lnL>
                      <a:noFill/>
                    </a:lnL>
                    <a:lnR>
                      <a:noFill/>
                    </a:lnR>
                    <a:lnT>
                      <a:noFill/>
                    </a:lnT>
                    <a:lnB>
                      <a:noFill/>
                    </a:lnB>
                  </a:tcPr>
                </a:tc>
                <a:tc>
                  <a:txBody>
                    <a:bodyPr/>
                    <a:lstStyle/>
                    <a:p>
                      <a:pPr algn="r" fontAlgn="b"/>
                      <a:r>
                        <a:rPr lang="hr-HR" sz="1100" b="1" i="0" u="none" strike="noStrike">
                          <a:solidFill>
                            <a:srgbClr val="000000"/>
                          </a:solidFill>
                          <a:effectLst/>
                          <a:latin typeface="Calibri" charset="0"/>
                        </a:rPr>
                        <a:t>2.5</a:t>
                      </a:r>
                    </a:p>
                  </a:txBody>
                  <a:tcPr marL="5986" marR="5986" marT="5986" marB="0" anchor="b">
                    <a:lnL>
                      <a:noFill/>
                    </a:lnL>
                    <a:lnR>
                      <a:noFill/>
                    </a:lnR>
                    <a:lnT>
                      <a:noFill/>
                    </a:lnT>
                    <a:lnB>
                      <a:noFill/>
                    </a:lnB>
                  </a:tcPr>
                </a:tc>
              </a:tr>
              <a:tr h="98045">
                <a:tc>
                  <a:txBody>
                    <a:bodyPr/>
                    <a:lstStyle/>
                    <a:p>
                      <a:pPr algn="r" fontAlgn="b"/>
                      <a:r>
                        <a:rPr lang="nb-NO" sz="1100" b="1" i="0" u="none" strike="noStrike">
                          <a:solidFill>
                            <a:srgbClr val="000000"/>
                          </a:solidFill>
                          <a:effectLst/>
                          <a:latin typeface="Calibri" charset="0"/>
                        </a:rPr>
                        <a:t>1.8</a:t>
                      </a:r>
                    </a:p>
                  </a:txBody>
                  <a:tcPr marL="5986" marR="5986" marT="5986" marB="0" anchor="b">
                    <a:lnL>
                      <a:noFill/>
                    </a:lnL>
                    <a:lnR>
                      <a:noFill/>
                    </a:lnR>
                    <a:lnT>
                      <a:noFill/>
                    </a:lnT>
                    <a:lnB>
                      <a:noFill/>
                    </a:lnB>
                  </a:tcPr>
                </a:tc>
                <a:tc>
                  <a:txBody>
                    <a:bodyPr/>
                    <a:lstStyle/>
                    <a:p>
                      <a:pPr algn="r" fontAlgn="b"/>
                      <a:r>
                        <a:rPr lang="nb-NO" sz="1100" b="1" i="0" u="none" strike="noStrike">
                          <a:solidFill>
                            <a:srgbClr val="000000"/>
                          </a:solidFill>
                          <a:effectLst/>
                          <a:latin typeface="Calibri" charset="0"/>
                        </a:rPr>
                        <a:t>1.2</a:t>
                      </a:r>
                    </a:p>
                  </a:txBody>
                  <a:tcPr marL="5986" marR="5986" marT="5986" marB="0" anchor="b">
                    <a:lnL>
                      <a:noFill/>
                    </a:lnL>
                    <a:lnR>
                      <a:noFill/>
                    </a:lnR>
                    <a:lnT>
                      <a:noFill/>
                    </a:lnT>
                    <a:lnB>
                      <a:noFill/>
                    </a:lnB>
                  </a:tcPr>
                </a:tc>
              </a:tr>
              <a:tr h="98045">
                <a:tc>
                  <a:txBody>
                    <a:bodyPr/>
                    <a:lstStyle/>
                    <a:p>
                      <a:pPr algn="r" fontAlgn="b"/>
                      <a:r>
                        <a:rPr lang="hr-HR" sz="1100" b="1" i="0" u="none" strike="noStrike">
                          <a:solidFill>
                            <a:srgbClr val="000000"/>
                          </a:solidFill>
                          <a:effectLst/>
                          <a:latin typeface="Calibri" charset="0"/>
                        </a:rPr>
                        <a:t>4.4</a:t>
                      </a:r>
                    </a:p>
                  </a:txBody>
                  <a:tcPr marL="5986" marR="5986" marT="5986" marB="0" anchor="b">
                    <a:lnL>
                      <a:noFill/>
                    </a:lnL>
                    <a:lnR>
                      <a:noFill/>
                    </a:lnR>
                    <a:lnT>
                      <a:noFill/>
                    </a:lnT>
                    <a:lnB>
                      <a:noFill/>
                    </a:lnB>
                  </a:tcPr>
                </a:tc>
                <a:tc>
                  <a:txBody>
                    <a:bodyPr/>
                    <a:lstStyle/>
                    <a:p>
                      <a:pPr algn="r" fontAlgn="b"/>
                      <a:r>
                        <a:rPr lang="hr-HR" sz="1100" b="1" i="0" u="none" strike="noStrike">
                          <a:solidFill>
                            <a:srgbClr val="000000"/>
                          </a:solidFill>
                          <a:effectLst/>
                          <a:latin typeface="Calibri" charset="0"/>
                        </a:rPr>
                        <a:t>3.3</a:t>
                      </a:r>
                    </a:p>
                  </a:txBody>
                  <a:tcPr marL="5986" marR="5986" marT="5986" marB="0" anchor="b">
                    <a:lnL>
                      <a:noFill/>
                    </a:lnL>
                    <a:lnR>
                      <a:noFill/>
                    </a:lnR>
                    <a:lnT>
                      <a:noFill/>
                    </a:lnT>
                    <a:lnB>
                      <a:noFill/>
                    </a:lnB>
                  </a:tcPr>
                </a:tc>
              </a:tr>
              <a:tr h="98045">
                <a:tc>
                  <a:txBody>
                    <a:bodyPr/>
                    <a:lstStyle/>
                    <a:p>
                      <a:pPr algn="r" fontAlgn="b"/>
                      <a:r>
                        <a:rPr lang="hr-HR" sz="1100" b="1" i="0" u="none" strike="noStrike">
                          <a:solidFill>
                            <a:srgbClr val="000000"/>
                          </a:solidFill>
                          <a:effectLst/>
                          <a:latin typeface="Calibri" charset="0"/>
                        </a:rPr>
                        <a:t>8.8</a:t>
                      </a:r>
                    </a:p>
                  </a:txBody>
                  <a:tcPr marL="5986" marR="5986" marT="5986" marB="0" anchor="b">
                    <a:lnL>
                      <a:noFill/>
                    </a:lnL>
                    <a:lnR>
                      <a:noFill/>
                    </a:lnR>
                    <a:lnT>
                      <a:noFill/>
                    </a:lnT>
                    <a:lnB>
                      <a:noFill/>
                    </a:lnB>
                  </a:tcPr>
                </a:tc>
                <a:tc>
                  <a:txBody>
                    <a:bodyPr/>
                    <a:lstStyle/>
                    <a:p>
                      <a:pPr algn="r" fontAlgn="b"/>
                      <a:r>
                        <a:rPr lang="hr-HR" sz="1100" b="1" i="0" u="none" strike="noStrike">
                          <a:solidFill>
                            <a:srgbClr val="000000"/>
                          </a:solidFill>
                          <a:effectLst/>
                          <a:latin typeface="Calibri" charset="0"/>
                        </a:rPr>
                        <a:t>9.9</a:t>
                      </a:r>
                    </a:p>
                  </a:txBody>
                  <a:tcPr marL="5986" marR="5986" marT="5986" marB="0" anchor="b">
                    <a:lnL>
                      <a:noFill/>
                    </a:lnL>
                    <a:lnR>
                      <a:noFill/>
                    </a:lnR>
                    <a:lnT>
                      <a:noFill/>
                    </a:lnT>
                    <a:lnB>
                      <a:noFill/>
                    </a:lnB>
                  </a:tcPr>
                </a:tc>
              </a:tr>
              <a:tr h="98045">
                <a:tc>
                  <a:txBody>
                    <a:bodyPr/>
                    <a:lstStyle/>
                    <a:p>
                      <a:pPr algn="r" fontAlgn="b"/>
                      <a:r>
                        <a:rPr lang="nb-NO" sz="1100" b="1" i="0" u="none" strike="noStrike">
                          <a:solidFill>
                            <a:srgbClr val="000000"/>
                          </a:solidFill>
                          <a:effectLst/>
                          <a:latin typeface="Calibri" charset="0"/>
                        </a:rPr>
                        <a:t>0.9</a:t>
                      </a:r>
                    </a:p>
                  </a:txBody>
                  <a:tcPr marL="5986" marR="5986" marT="5986" marB="0" anchor="b">
                    <a:lnL>
                      <a:noFill/>
                    </a:lnL>
                    <a:lnR>
                      <a:noFill/>
                    </a:lnR>
                    <a:lnT>
                      <a:noFill/>
                    </a:lnT>
                    <a:lnB>
                      <a:noFill/>
                    </a:lnB>
                  </a:tcPr>
                </a:tc>
                <a:tc>
                  <a:txBody>
                    <a:bodyPr/>
                    <a:lstStyle/>
                    <a:p>
                      <a:pPr algn="r" fontAlgn="b"/>
                      <a:r>
                        <a:rPr lang="nb-NO" sz="1100" b="1" i="0" u="none" strike="noStrike">
                          <a:solidFill>
                            <a:srgbClr val="000000"/>
                          </a:solidFill>
                          <a:effectLst/>
                          <a:latin typeface="Calibri" charset="0"/>
                        </a:rPr>
                        <a:t>1.8</a:t>
                      </a:r>
                    </a:p>
                  </a:txBody>
                  <a:tcPr marL="5986" marR="5986" marT="5986" marB="0" anchor="b">
                    <a:lnL>
                      <a:noFill/>
                    </a:lnL>
                    <a:lnR>
                      <a:noFill/>
                    </a:lnR>
                    <a:lnT>
                      <a:noFill/>
                    </a:lnT>
                    <a:lnB>
                      <a:noFill/>
                    </a:lnB>
                  </a:tcPr>
                </a:tc>
              </a:tr>
              <a:tr h="98045">
                <a:tc>
                  <a:txBody>
                    <a:bodyPr/>
                    <a:lstStyle/>
                    <a:p>
                      <a:pPr algn="r" fontAlgn="b"/>
                      <a:r>
                        <a:rPr lang="hr-HR" sz="1100" b="1" i="0" u="none" strike="noStrike">
                          <a:solidFill>
                            <a:srgbClr val="000000"/>
                          </a:solidFill>
                          <a:effectLst/>
                          <a:latin typeface="Calibri" charset="0"/>
                        </a:rPr>
                        <a:t>3.5</a:t>
                      </a:r>
                    </a:p>
                  </a:txBody>
                  <a:tcPr marL="5986" marR="5986" marT="5986" marB="0" anchor="b">
                    <a:lnL>
                      <a:noFill/>
                    </a:lnL>
                    <a:lnR>
                      <a:noFill/>
                    </a:lnR>
                    <a:lnT>
                      <a:noFill/>
                    </a:lnT>
                    <a:lnB>
                      <a:noFill/>
                    </a:lnB>
                  </a:tcPr>
                </a:tc>
                <a:tc>
                  <a:txBody>
                    <a:bodyPr/>
                    <a:lstStyle/>
                    <a:p>
                      <a:pPr algn="r" fontAlgn="b"/>
                      <a:r>
                        <a:rPr lang="hr-HR" sz="1100" b="1" i="0" u="none" strike="noStrike">
                          <a:solidFill>
                            <a:srgbClr val="000000"/>
                          </a:solidFill>
                          <a:effectLst/>
                          <a:latin typeface="Calibri" charset="0"/>
                        </a:rPr>
                        <a:t>2.1</a:t>
                      </a:r>
                    </a:p>
                  </a:txBody>
                  <a:tcPr marL="5986" marR="5986" marT="5986" marB="0" anchor="b">
                    <a:lnL>
                      <a:noFill/>
                    </a:lnL>
                    <a:lnR>
                      <a:noFill/>
                    </a:lnR>
                    <a:lnT>
                      <a:noFill/>
                    </a:lnT>
                    <a:lnB>
                      <a:noFill/>
                    </a:lnB>
                  </a:tcPr>
                </a:tc>
              </a:tr>
              <a:tr h="98045">
                <a:tc>
                  <a:txBody>
                    <a:bodyPr/>
                    <a:lstStyle/>
                    <a:p>
                      <a:pPr algn="r" fontAlgn="b"/>
                      <a:r>
                        <a:rPr lang="nb-NO" sz="1100" b="1" i="0" u="none" strike="noStrike">
                          <a:solidFill>
                            <a:srgbClr val="000000"/>
                          </a:solidFill>
                          <a:effectLst/>
                          <a:latin typeface="Calibri" charset="0"/>
                        </a:rPr>
                        <a:t>1.8</a:t>
                      </a:r>
                    </a:p>
                  </a:txBody>
                  <a:tcPr marL="5986" marR="5986" marT="5986" marB="0" anchor="b">
                    <a:lnL>
                      <a:noFill/>
                    </a:lnL>
                    <a:lnR>
                      <a:noFill/>
                    </a:lnR>
                    <a:lnT>
                      <a:noFill/>
                    </a:lnT>
                    <a:lnB>
                      <a:noFill/>
                    </a:lnB>
                  </a:tcPr>
                </a:tc>
                <a:tc>
                  <a:txBody>
                    <a:bodyPr/>
                    <a:lstStyle/>
                    <a:p>
                      <a:pPr algn="r" fontAlgn="b"/>
                      <a:r>
                        <a:rPr lang="hr-HR" sz="1100" b="1" i="0" u="none" strike="noStrike">
                          <a:solidFill>
                            <a:srgbClr val="000000"/>
                          </a:solidFill>
                          <a:effectLst/>
                          <a:latin typeface="Calibri" charset="0"/>
                        </a:rPr>
                        <a:t>2.7</a:t>
                      </a:r>
                    </a:p>
                  </a:txBody>
                  <a:tcPr marL="5986" marR="5986" marT="5986" marB="0" anchor="b">
                    <a:lnL>
                      <a:noFill/>
                    </a:lnL>
                    <a:lnR>
                      <a:noFill/>
                    </a:lnR>
                    <a:lnT>
                      <a:noFill/>
                    </a:lnT>
                    <a:lnB>
                      <a:noFill/>
                    </a:lnB>
                  </a:tcPr>
                </a:tc>
              </a:tr>
              <a:tr h="98045">
                <a:tc>
                  <a:txBody>
                    <a:bodyPr/>
                    <a:lstStyle/>
                    <a:p>
                      <a:pPr algn="r" fontAlgn="b"/>
                      <a:r>
                        <a:rPr lang="hr-HR" sz="1100" b="1" i="0" u="none" strike="noStrike">
                          <a:solidFill>
                            <a:srgbClr val="000000"/>
                          </a:solidFill>
                          <a:effectLst/>
                          <a:latin typeface="Calibri" charset="0"/>
                        </a:rPr>
                        <a:t>2.1</a:t>
                      </a:r>
                    </a:p>
                  </a:txBody>
                  <a:tcPr marL="5986" marR="5986" marT="5986" marB="0" anchor="b">
                    <a:lnL>
                      <a:noFill/>
                    </a:lnL>
                    <a:lnR>
                      <a:noFill/>
                    </a:lnR>
                    <a:lnT>
                      <a:noFill/>
                    </a:lnT>
                    <a:lnB>
                      <a:noFill/>
                    </a:lnB>
                  </a:tcPr>
                </a:tc>
                <a:tc>
                  <a:txBody>
                    <a:bodyPr/>
                    <a:lstStyle/>
                    <a:p>
                      <a:pPr algn="r" fontAlgn="b"/>
                      <a:r>
                        <a:rPr lang="hr-HR" sz="1100" b="1" i="0" u="none" strike="noStrike">
                          <a:solidFill>
                            <a:srgbClr val="000000"/>
                          </a:solidFill>
                          <a:effectLst/>
                          <a:latin typeface="Calibri" charset="0"/>
                        </a:rPr>
                        <a:t>2.8</a:t>
                      </a:r>
                    </a:p>
                  </a:txBody>
                  <a:tcPr marL="5986" marR="5986" marT="5986" marB="0" anchor="b">
                    <a:lnL>
                      <a:noFill/>
                    </a:lnL>
                    <a:lnR>
                      <a:noFill/>
                    </a:lnR>
                    <a:lnT>
                      <a:noFill/>
                    </a:lnT>
                    <a:lnB>
                      <a:noFill/>
                    </a:lnB>
                  </a:tcPr>
                </a:tc>
              </a:tr>
              <a:tr h="98045">
                <a:tc>
                  <a:txBody>
                    <a:bodyPr/>
                    <a:lstStyle/>
                    <a:p>
                      <a:pPr algn="r" fontAlgn="b"/>
                      <a:r>
                        <a:rPr lang="hr-HR" sz="1100" b="1" i="0" u="none" strike="noStrike">
                          <a:solidFill>
                            <a:srgbClr val="000000"/>
                          </a:solidFill>
                          <a:effectLst/>
                          <a:latin typeface="Calibri" charset="0"/>
                        </a:rPr>
                        <a:t>3.6</a:t>
                      </a:r>
                    </a:p>
                  </a:txBody>
                  <a:tcPr marL="5986" marR="5986" marT="5986" marB="0" anchor="b">
                    <a:lnL>
                      <a:noFill/>
                    </a:lnL>
                    <a:lnR>
                      <a:noFill/>
                    </a:lnR>
                    <a:lnT>
                      <a:noFill/>
                    </a:lnT>
                    <a:lnB>
                      <a:noFill/>
                    </a:lnB>
                  </a:tcPr>
                </a:tc>
                <a:tc>
                  <a:txBody>
                    <a:bodyPr/>
                    <a:lstStyle/>
                    <a:p>
                      <a:pPr algn="r" fontAlgn="b"/>
                      <a:r>
                        <a:rPr lang="hr-HR" sz="1100" b="1" i="0" u="none" strike="noStrike" dirty="0">
                          <a:solidFill>
                            <a:srgbClr val="000000"/>
                          </a:solidFill>
                          <a:effectLst/>
                          <a:latin typeface="Calibri" charset="0"/>
                        </a:rPr>
                        <a:t>3.2</a:t>
                      </a:r>
                    </a:p>
                  </a:txBody>
                  <a:tcPr marL="5986" marR="5986" marT="5986" marB="0" anchor="b">
                    <a:lnL>
                      <a:noFill/>
                    </a:lnL>
                    <a:lnR>
                      <a:noFill/>
                    </a:lnR>
                    <a:lnT>
                      <a:noFill/>
                    </a:lnT>
                    <a:lnB>
                      <a:noFill/>
                    </a:lnB>
                  </a:tcPr>
                </a:tc>
              </a:tr>
            </a:tbl>
          </a:graphicData>
        </a:graphic>
      </p:graphicFrame>
    </p:spTree>
    <p:extLst>
      <p:ext uri="{BB962C8B-B14F-4D97-AF65-F5344CB8AC3E}">
        <p14:creationId xmlns:p14="http://schemas.microsoft.com/office/powerpoint/2010/main" val="858451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149011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28136" y="2111809"/>
            <a:ext cx="10612088"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endParaRPr lang="en-US" sz="2200" dirty="0"/>
          </a:p>
          <a:p>
            <a:pPr>
              <a:buFont typeface="Wingdings" charset="2"/>
              <a:buChar char="q"/>
            </a:pPr>
            <a:r>
              <a:rPr lang="en-US" sz="2800" dirty="0" smtClean="0"/>
              <a:t> Deciding </a:t>
            </a:r>
            <a:r>
              <a:rPr lang="en-US" sz="2800" dirty="0" smtClean="0"/>
              <a:t>how long to keep waiting for future rewards is a nontrivial </a:t>
            </a:r>
            <a:r>
              <a:rPr lang="en-US" sz="2800" dirty="0" smtClean="0"/>
              <a:t>problem in our everyday life, </a:t>
            </a:r>
            <a:r>
              <a:rPr lang="en-US" sz="2800" dirty="0" smtClean="0"/>
              <a:t>especially when the timing of rewards is uncertain. </a:t>
            </a:r>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smtClean="0"/>
          </a:p>
        </p:txBody>
      </p:sp>
    </p:spTree>
    <p:extLst>
      <p:ext uri="{BB962C8B-B14F-4D97-AF65-F5344CB8AC3E}">
        <p14:creationId xmlns:p14="http://schemas.microsoft.com/office/powerpoint/2010/main" val="1698044762"/>
      </p:ext>
    </p:extLst>
  </p:cSld>
  <p:clrMapOvr>
    <a:masterClrMapping/>
  </p:clrMapOvr>
  <mc:AlternateContent xmlns:mc="http://schemas.openxmlformats.org/markup-compatibility/2006" xmlns:p14="http://schemas.microsoft.com/office/powerpoint/2010/main">
    <mc:Choice Requires="p14">
      <p:transition spd="slow" p14:dur="2000" advTm="114136"/>
    </mc:Choice>
    <mc:Fallback xmlns="">
      <p:transition spd="slow" advTm="11413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3680" y="36851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Imagine</a:t>
            </a:r>
            <a:r>
              <a:rPr lang="mr-IN" dirty="0" smtClean="0"/>
              <a:t>…</a:t>
            </a:r>
            <a:endParaRPr lang="en-US" dirty="0"/>
          </a:p>
        </p:txBody>
      </p:sp>
      <p:grpSp>
        <p:nvGrpSpPr>
          <p:cNvPr id="8" name="Group 7"/>
          <p:cNvGrpSpPr/>
          <p:nvPr/>
        </p:nvGrpSpPr>
        <p:grpSpPr>
          <a:xfrm>
            <a:off x="1682918" y="1214663"/>
            <a:ext cx="8747186" cy="4737564"/>
            <a:chOff x="2346385" y="1415549"/>
            <a:chExt cx="7510840" cy="4191621"/>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385" y="1415549"/>
              <a:ext cx="7510840" cy="4191621"/>
            </a:xfrm>
            <a:prstGeom prst="rect">
              <a:avLst/>
            </a:prstGeom>
          </p:spPr>
        </p:pic>
        <p:sp>
          <p:nvSpPr>
            <p:cNvPr id="5" name="5-Point Star 4"/>
            <p:cNvSpPr/>
            <p:nvPr/>
          </p:nvSpPr>
          <p:spPr>
            <a:xfrm>
              <a:off x="4993147" y="1819272"/>
              <a:ext cx="539466" cy="517585"/>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ame 5"/>
            <p:cNvSpPr/>
            <p:nvPr/>
          </p:nvSpPr>
          <p:spPr>
            <a:xfrm>
              <a:off x="2548332" y="1580693"/>
              <a:ext cx="1264543" cy="938220"/>
            </a:xfrm>
            <a:prstGeom prst="fram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8592682" y="4493545"/>
              <a:ext cx="1264543" cy="938220"/>
            </a:xfrm>
            <a:prstGeom prst="fram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3393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3680" y="1463871"/>
            <a:ext cx="11568853"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Wingdings" charset="2"/>
              <a:buChar char="q"/>
            </a:pPr>
            <a:r>
              <a:rPr lang="en-US" sz="2200" dirty="0" smtClean="0"/>
              <a:t> Self control == key to success? </a:t>
            </a:r>
          </a:p>
          <a:p>
            <a:pPr>
              <a:lnSpc>
                <a:spcPct val="200000"/>
              </a:lnSpc>
              <a:buFont typeface="Wingdings" charset="2"/>
              <a:buChar char="q"/>
            </a:pPr>
            <a:r>
              <a:rPr lang="en-US" sz="2200" dirty="0" smtClean="0"/>
              <a:t>However</a:t>
            </a:r>
            <a:r>
              <a:rPr lang="en-US" sz="2200" dirty="0"/>
              <a:t>, in some situations that seem to challenge self control, infinitely waiting for rewards with uncertain delay might not be an efficient strategy (</a:t>
            </a:r>
            <a:r>
              <a:rPr lang="en-US" sz="2200" dirty="0" err="1"/>
              <a:t>Rachlin</a:t>
            </a:r>
            <a:r>
              <a:rPr lang="en-US" sz="2200" dirty="0"/>
              <a:t>, 2000; </a:t>
            </a:r>
            <a:r>
              <a:rPr lang="en-US" sz="2200" dirty="0" err="1"/>
              <a:t>Dasgupta</a:t>
            </a:r>
            <a:r>
              <a:rPr lang="en-US" sz="2200" dirty="0"/>
              <a:t> and </a:t>
            </a:r>
            <a:r>
              <a:rPr lang="en-US" sz="2200" dirty="0" err="1"/>
              <a:t>Maskin</a:t>
            </a:r>
            <a:r>
              <a:rPr lang="en-US" sz="2200" dirty="0"/>
              <a:t>, 2005)</a:t>
            </a:r>
            <a:endParaRPr lang="en-US" sz="2200" dirty="0" smtClean="0"/>
          </a:p>
          <a:p>
            <a:pPr>
              <a:lnSpc>
                <a:spcPct val="200000"/>
              </a:lnSpc>
              <a:buFont typeface="Wingdings" charset="2"/>
              <a:buChar char="q"/>
            </a:pPr>
            <a:r>
              <a:rPr lang="en-US" sz="2200" dirty="0"/>
              <a:t> </a:t>
            </a:r>
            <a:r>
              <a:rPr lang="en-US" sz="2200" dirty="0" smtClean="0"/>
              <a:t>Waiting in line for coffee, waiting for public transportation, finding a weight loss strategy...</a:t>
            </a:r>
            <a:endParaRPr lang="en-US" sz="2200" dirty="0" smtClean="0"/>
          </a:p>
          <a:p>
            <a:pPr>
              <a:lnSpc>
                <a:spcPct val="200000"/>
              </a:lnSpc>
              <a:buFont typeface="Wingdings" charset="2"/>
              <a:buChar char="q"/>
            </a:pPr>
            <a:r>
              <a:rPr lang="en-US" sz="2200" dirty="0" smtClean="0"/>
              <a:t> Whether </a:t>
            </a:r>
            <a:r>
              <a:rPr lang="en-US" sz="2200" dirty="0" smtClean="0"/>
              <a:t>to sustain or curtail persistence is a crucial decision to make in these </a:t>
            </a:r>
            <a:r>
              <a:rPr lang="en-US" sz="2200" dirty="0" smtClean="0"/>
              <a:t>situations</a:t>
            </a:r>
            <a:endParaRPr lang="en-US" sz="2200" dirty="0" smtClean="0"/>
          </a:p>
          <a:p>
            <a:pPr>
              <a:lnSpc>
                <a:spcPct val="200000"/>
              </a:lnSpc>
              <a:buFont typeface="Wingdings" charset="2"/>
              <a:buChar char="q"/>
            </a:pPr>
            <a:endParaRPr lang="en-US" sz="2200" dirty="0" smtClean="0"/>
          </a:p>
          <a:p>
            <a:pPr>
              <a:lnSpc>
                <a:spcPct val="200000"/>
              </a:lnSpc>
              <a:buFont typeface="Wingdings" charset="2"/>
              <a:buChar char="q"/>
            </a:pPr>
            <a:endParaRPr lang="en-US" sz="2200" dirty="0"/>
          </a:p>
          <a:p>
            <a:pPr>
              <a:lnSpc>
                <a:spcPct val="200000"/>
              </a:lnSpc>
              <a:buFont typeface="Wingdings" charset="2"/>
              <a:buChar char="q"/>
            </a:pPr>
            <a:endParaRPr lang="en-US" sz="2200" dirty="0" smtClean="0"/>
          </a:p>
          <a:p>
            <a:pPr>
              <a:lnSpc>
                <a:spcPct val="200000"/>
              </a:lnSpc>
              <a:buFont typeface="Wingdings" charset="2"/>
              <a:buChar char="q"/>
            </a:pPr>
            <a:endParaRPr lang="en-US" sz="2200" dirty="0" smtClean="0"/>
          </a:p>
          <a:p>
            <a:pPr>
              <a:lnSpc>
                <a:spcPct val="200000"/>
              </a:lnSpc>
              <a:buFont typeface="Wingdings" charset="2"/>
              <a:buChar char="q"/>
            </a:pPr>
            <a:endParaRPr lang="en-US" sz="2200" dirty="0" smtClean="0"/>
          </a:p>
        </p:txBody>
      </p:sp>
      <p:sp>
        <p:nvSpPr>
          <p:cNvPr id="4" name="Title 1"/>
          <p:cNvSpPr txBox="1">
            <a:spLocks/>
          </p:cNvSpPr>
          <p:nvPr/>
        </p:nvSpPr>
        <p:spPr>
          <a:xfrm>
            <a:off x="233680" y="36851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Background</a:t>
            </a:r>
            <a:endParaRPr lang="en-US" dirty="0"/>
          </a:p>
        </p:txBody>
      </p:sp>
    </p:spTree>
    <p:extLst>
      <p:ext uri="{BB962C8B-B14F-4D97-AF65-F5344CB8AC3E}">
        <p14:creationId xmlns:p14="http://schemas.microsoft.com/office/powerpoint/2010/main" val="477881313"/>
      </p:ext>
    </p:extLst>
  </p:cSld>
  <p:clrMapOvr>
    <a:masterClrMapping/>
  </p:clrMapOvr>
  <mc:AlternateContent xmlns:mc="http://schemas.openxmlformats.org/markup-compatibility/2006" xmlns:p14="http://schemas.microsoft.com/office/powerpoint/2010/main">
    <mc:Choice Requires="p14">
      <p:transition spd="slow" p14:dur="2000" advTm="114136"/>
    </mc:Choice>
    <mc:Fallback xmlns="">
      <p:transition spd="slow" advTm="11413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3680" y="1231915"/>
            <a:ext cx="11568853"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Wingdings" charset="2"/>
              <a:buChar char="q"/>
            </a:pPr>
            <a:r>
              <a:rPr lang="en-US" sz="2200" dirty="0" smtClean="0"/>
              <a:t>Traditionally</a:t>
            </a:r>
            <a:r>
              <a:rPr lang="en-US" sz="2200" dirty="0" smtClean="0"/>
              <a:t>, it is believed that persistence toward future rewards relies on a classical dual system in which self-regulatory psychological processes compete with and override impulsive, reward-sensitive processes. ((Casey et al, 2011; Heatherton and Wagner, 2011</a:t>
            </a:r>
            <a:r>
              <a:rPr lang="en-US" sz="2200" dirty="0" smtClean="0"/>
              <a:t>)</a:t>
            </a:r>
          </a:p>
          <a:p>
            <a:pPr>
              <a:lnSpc>
                <a:spcPct val="100000"/>
              </a:lnSpc>
              <a:buFont typeface="Wingdings" charset="2"/>
              <a:buChar char="q"/>
            </a:pPr>
            <a:endParaRPr lang="en-US" sz="2200" dirty="0" smtClean="0"/>
          </a:p>
          <a:p>
            <a:pPr>
              <a:lnSpc>
                <a:spcPct val="100000"/>
              </a:lnSpc>
              <a:buFont typeface="Wingdings" charset="2"/>
              <a:buChar char="q"/>
            </a:pPr>
            <a:r>
              <a:rPr lang="en-US" sz="2200" dirty="0"/>
              <a:t> </a:t>
            </a:r>
            <a:r>
              <a:rPr lang="en-US" sz="2200" dirty="0" smtClean="0"/>
              <a:t> </a:t>
            </a:r>
            <a:r>
              <a:rPr lang="en-US" sz="2200" dirty="0"/>
              <a:t>However, </a:t>
            </a:r>
            <a:r>
              <a:rPr lang="en-US" sz="2200" dirty="0"/>
              <a:t>p</a:t>
            </a:r>
            <a:r>
              <a:rPr lang="en-US" sz="2200" dirty="0" smtClean="0"/>
              <a:t>revious </a:t>
            </a:r>
            <a:r>
              <a:rPr lang="en-US" sz="2200" dirty="0"/>
              <a:t>study has shown that one way to navigate situations with uncertain future rewards is to dynamically update one’s belief on the subjective value of the awaited rewards as time passes (McGuire and Kable, 2013</a:t>
            </a:r>
            <a:r>
              <a:rPr lang="en-US" sz="2200" dirty="0" smtClean="0"/>
              <a:t>). </a:t>
            </a:r>
          </a:p>
          <a:p>
            <a:pPr>
              <a:lnSpc>
                <a:spcPct val="100000"/>
              </a:lnSpc>
              <a:buFont typeface="Wingdings" charset="2"/>
              <a:buChar char="q"/>
            </a:pPr>
            <a:endParaRPr lang="en-US" sz="2200" dirty="0"/>
          </a:p>
          <a:p>
            <a:pPr>
              <a:lnSpc>
                <a:spcPct val="100000"/>
              </a:lnSpc>
              <a:buFont typeface="Wingdings" charset="2"/>
              <a:buChar char="q"/>
            </a:pPr>
            <a:r>
              <a:rPr lang="en-US" sz="2200" dirty="0" smtClean="0"/>
              <a:t>BOLD </a:t>
            </a:r>
            <a:r>
              <a:rPr lang="en-US" sz="2200" dirty="0"/>
              <a:t>activity in VMPFC during persistence tasks suggests that delay-of-gratification decisions are more likely to depend on a dynamic reappraisal of awaited future </a:t>
            </a:r>
            <a:r>
              <a:rPr lang="en-US" sz="2200" dirty="0" smtClean="0"/>
              <a:t>reward. </a:t>
            </a:r>
            <a:r>
              <a:rPr lang="en-US" sz="2200" dirty="0"/>
              <a:t>(McGuire and Kable, 2015</a:t>
            </a:r>
            <a:r>
              <a:rPr lang="en-US" sz="2200" dirty="0" smtClean="0"/>
              <a:t>) </a:t>
            </a:r>
          </a:p>
          <a:p>
            <a:pPr>
              <a:buFont typeface="Wingdings" charset="2"/>
              <a:buChar char="q"/>
            </a:pPr>
            <a:endParaRPr lang="en-US" sz="2200" dirty="0" smtClean="0"/>
          </a:p>
          <a:p>
            <a:pPr>
              <a:buFont typeface="Wingdings" charset="2"/>
              <a:buChar char="q"/>
            </a:pPr>
            <a:endParaRPr lang="en-US" sz="2200" dirty="0"/>
          </a:p>
          <a:p>
            <a:pPr>
              <a:buFont typeface="Wingdings" charset="2"/>
              <a:buChar char="q"/>
            </a:pPr>
            <a:endParaRPr lang="en-US" sz="2200" dirty="0" smtClean="0"/>
          </a:p>
          <a:p>
            <a:pPr>
              <a:buFont typeface="Wingdings" charset="2"/>
              <a:buChar char="q"/>
            </a:pPr>
            <a:endParaRPr lang="en-US" sz="2200" dirty="0" smtClean="0"/>
          </a:p>
          <a:p>
            <a:pPr>
              <a:buFont typeface="Wingdings" charset="2"/>
              <a:buChar char="q"/>
            </a:pPr>
            <a:endParaRPr lang="en-US" sz="2200" dirty="0" smtClean="0"/>
          </a:p>
        </p:txBody>
      </p:sp>
      <p:sp>
        <p:nvSpPr>
          <p:cNvPr id="4" name="Title 1"/>
          <p:cNvSpPr txBox="1">
            <a:spLocks/>
          </p:cNvSpPr>
          <p:nvPr/>
        </p:nvSpPr>
        <p:spPr>
          <a:xfrm>
            <a:off x="233680" y="36851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Background</a:t>
            </a:r>
            <a:endParaRPr lang="en-US" dirty="0"/>
          </a:p>
        </p:txBody>
      </p:sp>
    </p:spTree>
    <p:extLst>
      <p:ext uri="{BB962C8B-B14F-4D97-AF65-F5344CB8AC3E}">
        <p14:creationId xmlns:p14="http://schemas.microsoft.com/office/powerpoint/2010/main" val="1874076396"/>
      </p:ext>
    </p:extLst>
  </p:cSld>
  <p:clrMapOvr>
    <a:masterClrMapping/>
  </p:clrMapOvr>
  <mc:AlternateContent xmlns:mc="http://schemas.openxmlformats.org/markup-compatibility/2006" xmlns:p14="http://schemas.microsoft.com/office/powerpoint/2010/main">
    <mc:Choice Requires="p14">
      <p:transition spd="slow" p14:dur="2000" advTm="114136"/>
    </mc:Choice>
    <mc:Fallback xmlns="">
      <p:transition spd="slow" advTm="11413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3680" y="1456201"/>
            <a:ext cx="11568853"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Wingdings" charset="2"/>
              <a:buChar char="q"/>
            </a:pPr>
            <a:r>
              <a:rPr lang="en-US" sz="2200" dirty="0" smtClean="0"/>
              <a:t> The </a:t>
            </a:r>
            <a:r>
              <a:rPr lang="en-US" sz="2200" dirty="0" smtClean="0"/>
              <a:t>dynamic update of one’s belief on the subjective value of the awaited rewards </a:t>
            </a:r>
            <a:r>
              <a:rPr lang="en-US" sz="2200" dirty="0" smtClean="0"/>
              <a:t>depends </a:t>
            </a:r>
            <a:r>
              <a:rPr lang="en-US" sz="2200" dirty="0"/>
              <a:t>on many factors</a:t>
            </a:r>
            <a:r>
              <a:rPr lang="en-US" sz="2200" dirty="0" smtClean="0"/>
              <a:t> </a:t>
            </a:r>
          </a:p>
          <a:p>
            <a:pPr>
              <a:lnSpc>
                <a:spcPct val="100000"/>
              </a:lnSpc>
              <a:buFont typeface="Wingdings" charset="2"/>
              <a:buChar char="q"/>
            </a:pPr>
            <a:endParaRPr lang="en-US" sz="2200" dirty="0" smtClean="0"/>
          </a:p>
          <a:p>
            <a:pPr>
              <a:lnSpc>
                <a:spcPct val="100000"/>
              </a:lnSpc>
              <a:buFont typeface="Wingdings" charset="2"/>
              <a:buChar char="q"/>
            </a:pPr>
            <a:r>
              <a:rPr lang="en-US" sz="2200" dirty="0"/>
              <a:t> </a:t>
            </a:r>
            <a:r>
              <a:rPr lang="en-US" sz="2200" dirty="0" smtClean="0"/>
              <a:t>D</a:t>
            </a:r>
            <a:r>
              <a:rPr lang="en-US" sz="2200" dirty="0" smtClean="0"/>
              <a:t>ecision </a:t>
            </a:r>
            <a:r>
              <a:rPr lang="en-US" sz="2200" dirty="0" smtClean="0"/>
              <a:t>makers’ estimate of reward </a:t>
            </a:r>
            <a:r>
              <a:rPr lang="en-US" sz="2200" dirty="0" smtClean="0"/>
              <a:t>timing</a:t>
            </a:r>
          </a:p>
          <a:p>
            <a:pPr>
              <a:lnSpc>
                <a:spcPct val="100000"/>
              </a:lnSpc>
              <a:buFont typeface="Wingdings" charset="2"/>
              <a:buChar char="q"/>
            </a:pPr>
            <a:endParaRPr lang="en-US" sz="2200" dirty="0" smtClean="0"/>
          </a:p>
          <a:p>
            <a:pPr>
              <a:lnSpc>
                <a:spcPct val="100000"/>
              </a:lnSpc>
              <a:buFont typeface="Wingdings" charset="2"/>
              <a:buChar char="q"/>
            </a:pPr>
            <a:r>
              <a:rPr lang="en-US" sz="2200" dirty="0" smtClean="0"/>
              <a:t> Decision </a:t>
            </a:r>
            <a:r>
              <a:rPr lang="en-US" sz="2200" dirty="0"/>
              <a:t>makers </a:t>
            </a:r>
            <a:r>
              <a:rPr lang="en-US" sz="2200" dirty="0" smtClean="0"/>
              <a:t>need to </a:t>
            </a:r>
            <a:r>
              <a:rPr lang="en-US" sz="2200" dirty="0"/>
              <a:t>dynamically update their belief of the remaining delay in order to adaptively calibrate </a:t>
            </a:r>
            <a:r>
              <a:rPr lang="en-US" sz="2200" dirty="0" smtClean="0"/>
              <a:t>persistence</a:t>
            </a:r>
            <a:endParaRPr lang="en-US" sz="2200" dirty="0"/>
          </a:p>
          <a:p>
            <a:pPr>
              <a:lnSpc>
                <a:spcPct val="100000"/>
              </a:lnSpc>
              <a:buFont typeface="Wingdings" charset="2"/>
              <a:buChar char="q"/>
            </a:pPr>
            <a:endParaRPr lang="en-US" sz="2200" dirty="0" smtClean="0"/>
          </a:p>
          <a:p>
            <a:pPr>
              <a:lnSpc>
                <a:spcPct val="100000"/>
              </a:lnSpc>
              <a:buFont typeface="Wingdings" charset="2"/>
              <a:buChar char="q"/>
            </a:pPr>
            <a:endParaRPr lang="en-US" sz="2200" dirty="0" smtClean="0"/>
          </a:p>
          <a:p>
            <a:pPr>
              <a:lnSpc>
                <a:spcPct val="100000"/>
              </a:lnSpc>
              <a:buFont typeface="Wingdings" charset="2"/>
              <a:buChar char="q"/>
            </a:pPr>
            <a:endParaRPr lang="en-US" sz="2200" dirty="0"/>
          </a:p>
          <a:p>
            <a:pPr>
              <a:lnSpc>
                <a:spcPct val="100000"/>
              </a:lnSpc>
              <a:buFont typeface="Wingdings" charset="2"/>
              <a:buChar char="q"/>
            </a:pPr>
            <a:endParaRPr lang="en-US" sz="2200" dirty="0" smtClean="0"/>
          </a:p>
          <a:p>
            <a:pPr>
              <a:lnSpc>
                <a:spcPct val="100000"/>
              </a:lnSpc>
              <a:buFont typeface="Wingdings" charset="2"/>
              <a:buChar char="q"/>
            </a:pPr>
            <a:endParaRPr lang="en-US" sz="2200" dirty="0" smtClean="0"/>
          </a:p>
          <a:p>
            <a:pPr>
              <a:lnSpc>
                <a:spcPct val="100000"/>
              </a:lnSpc>
              <a:buFont typeface="Wingdings" charset="2"/>
              <a:buChar char="q"/>
            </a:pPr>
            <a:endParaRPr lang="en-US" sz="2200" dirty="0" smtClean="0"/>
          </a:p>
        </p:txBody>
      </p:sp>
      <p:sp>
        <p:nvSpPr>
          <p:cNvPr id="4" name="Title 1"/>
          <p:cNvSpPr txBox="1">
            <a:spLocks/>
          </p:cNvSpPr>
          <p:nvPr/>
        </p:nvSpPr>
        <p:spPr>
          <a:xfrm>
            <a:off x="233680" y="36851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Background</a:t>
            </a:r>
            <a:endParaRPr lang="en-US" dirty="0"/>
          </a:p>
        </p:txBody>
      </p:sp>
    </p:spTree>
    <p:extLst>
      <p:ext uri="{BB962C8B-B14F-4D97-AF65-F5344CB8AC3E}">
        <p14:creationId xmlns:p14="http://schemas.microsoft.com/office/powerpoint/2010/main" val="604431880"/>
      </p:ext>
    </p:extLst>
  </p:cSld>
  <p:clrMapOvr>
    <a:masterClrMapping/>
  </p:clrMapOvr>
  <mc:AlternateContent xmlns:mc="http://schemas.openxmlformats.org/markup-compatibility/2006" xmlns:p14="http://schemas.microsoft.com/office/powerpoint/2010/main">
    <mc:Choice Requires="p14">
      <p:transition spd="slow" p14:dur="2000" advTm="114136"/>
    </mc:Choice>
    <mc:Fallback xmlns="">
      <p:transition spd="slow" advTm="11413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3680" y="1108270"/>
            <a:ext cx="11568853"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200" dirty="0" smtClean="0"/>
              <a:t> Previous research showed that </a:t>
            </a:r>
            <a:r>
              <a:rPr lang="en-US" sz="2200" dirty="0"/>
              <a:t>without knowing reward timing </a:t>
            </a:r>
            <a:r>
              <a:rPr lang="en-US" sz="2200" dirty="0" smtClean="0"/>
              <a:t>distribution upon </a:t>
            </a:r>
            <a:r>
              <a:rPr lang="en-US" sz="2200" dirty="0"/>
              <a:t>entering </a:t>
            </a:r>
            <a:r>
              <a:rPr lang="en-US" sz="2200" dirty="0" smtClean="0"/>
              <a:t>an environment</a:t>
            </a:r>
            <a:r>
              <a:rPr lang="en-US" sz="2200" dirty="0"/>
              <a:t>, </a:t>
            </a:r>
            <a:r>
              <a:rPr lang="en-US" sz="2200" dirty="0" smtClean="0"/>
              <a:t>decision makers are </a:t>
            </a:r>
            <a:r>
              <a:rPr lang="en-US" sz="2200" dirty="0"/>
              <a:t>able to adapt to higher persistence if it is advantageous to wait longer or to lower persistence if it is advantageous to quit earlier</a:t>
            </a:r>
            <a:r>
              <a:rPr lang="en-US" sz="2200" dirty="0" smtClean="0"/>
              <a:t>. </a:t>
            </a:r>
            <a:r>
              <a:rPr lang="en-US" sz="2200" dirty="0"/>
              <a:t>​(McGuire and Kable, </a:t>
            </a:r>
            <a:r>
              <a:rPr lang="en-US" sz="2200" dirty="0" smtClean="0"/>
              <a:t>2012</a:t>
            </a:r>
            <a:r>
              <a:rPr lang="en-US" sz="2200" dirty="0" smtClean="0"/>
              <a:t>) </a:t>
            </a:r>
          </a:p>
          <a:p>
            <a:pPr>
              <a:buFont typeface="Wingdings" charset="2"/>
              <a:buChar char="q"/>
            </a:pPr>
            <a:endParaRPr lang="en-US" sz="2200" dirty="0"/>
          </a:p>
          <a:p>
            <a:pPr>
              <a:buFont typeface="Wingdings" charset="2"/>
              <a:buChar char="q"/>
            </a:pPr>
            <a:r>
              <a:rPr lang="en-US" sz="2200" dirty="0" smtClean="0"/>
              <a:t> </a:t>
            </a:r>
            <a:r>
              <a:rPr lang="en-US" sz="2200" dirty="0"/>
              <a:t>However, despite this </a:t>
            </a:r>
            <a:r>
              <a:rPr lang="en-US" sz="2200" dirty="0" smtClean="0"/>
              <a:t>calibration</a:t>
            </a:r>
            <a:r>
              <a:rPr lang="en-US" sz="2200" dirty="0"/>
              <a:t>, human subjects still struggle to reach the optimal waiting behavior (​McGuire and Kable, </a:t>
            </a:r>
            <a:r>
              <a:rPr lang="en-US" sz="2200" dirty="0" smtClean="0"/>
              <a:t>2012)</a:t>
            </a:r>
            <a:r>
              <a:rPr lang="en-US" sz="2200" dirty="0"/>
              <a:t>​</a:t>
            </a:r>
            <a:endParaRPr lang="en-US" sz="2200" dirty="0" smtClean="0"/>
          </a:p>
          <a:p>
            <a:pPr>
              <a:buFont typeface="Wingdings" charset="2"/>
              <a:buChar char="q"/>
            </a:pPr>
            <a:endParaRPr lang="en-US" sz="2200" dirty="0"/>
          </a:p>
          <a:p>
            <a:pPr>
              <a:buFont typeface="Wingdings" charset="2"/>
              <a:buChar char="q"/>
            </a:pPr>
            <a:r>
              <a:rPr lang="en-US" sz="2200" dirty="0" smtClean="0"/>
              <a:t> Reasons behind this </a:t>
            </a:r>
            <a:r>
              <a:rPr lang="en-US" sz="2200" dirty="0" smtClean="0"/>
              <a:t>non-optimal </a:t>
            </a:r>
            <a:r>
              <a:rPr lang="en-US" sz="2200" dirty="0" smtClean="0"/>
              <a:t>adaptation remains unclear.</a:t>
            </a:r>
          </a:p>
          <a:p>
            <a:pPr>
              <a:buFont typeface="Wingdings" charset="2"/>
              <a:buChar char="q"/>
            </a:pPr>
            <a:endParaRPr lang="en-US" sz="2200" dirty="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p:txBody>
      </p:sp>
      <p:sp>
        <p:nvSpPr>
          <p:cNvPr id="4" name="Title 1"/>
          <p:cNvSpPr txBox="1">
            <a:spLocks/>
          </p:cNvSpPr>
          <p:nvPr/>
        </p:nvSpPr>
        <p:spPr>
          <a:xfrm>
            <a:off x="233680" y="368516"/>
            <a:ext cx="10058400" cy="6148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Background</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1798" y="3091371"/>
            <a:ext cx="4056012" cy="3085141"/>
          </a:xfrm>
          <a:prstGeom prst="rect">
            <a:avLst/>
          </a:prstGeom>
        </p:spPr>
      </p:pic>
    </p:spTree>
    <p:extLst>
      <p:ext uri="{BB962C8B-B14F-4D97-AF65-F5344CB8AC3E}">
        <p14:creationId xmlns:p14="http://schemas.microsoft.com/office/powerpoint/2010/main" val="283383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3680" y="1315304"/>
            <a:ext cx="11568853"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200" dirty="0" smtClean="0"/>
              <a:t>  </a:t>
            </a:r>
            <a:r>
              <a:rPr lang="en-US" sz="2200" dirty="0"/>
              <a:t>The optimality of human behaviors has been widely studied in the field of psychology and economics</a:t>
            </a:r>
            <a:r>
              <a:rPr lang="en-US" sz="2200" dirty="0" smtClean="0"/>
              <a:t>.</a:t>
            </a:r>
          </a:p>
          <a:p>
            <a:pPr>
              <a:buFont typeface="Wingdings" charset="2"/>
              <a:buChar char="q"/>
            </a:pPr>
            <a:endParaRPr lang="en-US" sz="2200" dirty="0" smtClean="0"/>
          </a:p>
          <a:p>
            <a:pPr>
              <a:buFont typeface="Wingdings" charset="2"/>
              <a:buChar char="q"/>
            </a:pPr>
            <a:r>
              <a:rPr lang="en-US" sz="2200" dirty="0"/>
              <a:t> </a:t>
            </a:r>
            <a:r>
              <a:rPr lang="en-US" sz="2200" dirty="0" smtClean="0"/>
              <a:t>Human </a:t>
            </a:r>
            <a:r>
              <a:rPr lang="en-US" sz="2200" dirty="0"/>
              <a:t>perception and memory are the two systems that can effectively approximate optimal statistical inference (Geisler, Perry, Super, and </a:t>
            </a:r>
            <a:r>
              <a:rPr lang="en-US" sz="2200" dirty="0" err="1"/>
              <a:t>Gallogly</a:t>
            </a:r>
            <a:r>
              <a:rPr lang="en-US" sz="2200" dirty="0"/>
              <a:t>, 2001; Weiss, </a:t>
            </a:r>
            <a:r>
              <a:rPr lang="en-US" sz="2200" dirty="0" err="1"/>
              <a:t>Simoncelli</a:t>
            </a:r>
            <a:r>
              <a:rPr lang="en-US" sz="2200" dirty="0"/>
              <a:t>, and Adelson, 2002; </a:t>
            </a:r>
            <a:r>
              <a:rPr lang="en-US" sz="2200" dirty="0" err="1"/>
              <a:t>Körding</a:t>
            </a:r>
            <a:r>
              <a:rPr lang="en-US" sz="2200" dirty="0"/>
              <a:t> and </a:t>
            </a:r>
            <a:r>
              <a:rPr lang="en-US" sz="2200" dirty="0" err="1"/>
              <a:t>Wolpert</a:t>
            </a:r>
            <a:r>
              <a:rPr lang="en-US" sz="2200" dirty="0"/>
              <a:t>, 2004;) </a:t>
            </a:r>
            <a:endParaRPr lang="en-US" sz="2200" dirty="0" smtClean="0"/>
          </a:p>
          <a:p>
            <a:pPr>
              <a:buFont typeface="Wingdings" charset="2"/>
              <a:buChar char="q"/>
            </a:pPr>
            <a:endParaRPr lang="en-US" sz="2200" dirty="0"/>
          </a:p>
          <a:p>
            <a:pPr>
              <a:buFont typeface="Wingdings" charset="2"/>
              <a:buChar char="q"/>
            </a:pPr>
            <a:r>
              <a:rPr lang="en-US" sz="2200" dirty="0" smtClean="0"/>
              <a:t> Cognitive judgments </a:t>
            </a:r>
            <a:r>
              <a:rPr lang="en-US" sz="2200" dirty="0"/>
              <a:t>under uncertainty are often considered to be error-prone and less optimal (Griffiths and </a:t>
            </a:r>
            <a:r>
              <a:rPr lang="en-US" sz="2200" dirty="0" err="1"/>
              <a:t>Tenenbaum</a:t>
            </a:r>
            <a:r>
              <a:rPr lang="en-US" sz="2200" dirty="0"/>
              <a:t>, 2006</a:t>
            </a:r>
            <a:r>
              <a:rPr lang="en-US" sz="2200" dirty="0" smtClean="0"/>
              <a:t>) </a:t>
            </a:r>
          </a:p>
          <a:p>
            <a:pPr>
              <a:buFont typeface="Wingdings" charset="2"/>
              <a:buChar char="q"/>
            </a:pPr>
            <a:endParaRPr lang="en-US" sz="2200" dirty="0" smtClean="0"/>
          </a:p>
          <a:p>
            <a:pPr>
              <a:buFont typeface="Wingdings" charset="2"/>
              <a:buChar char="q"/>
            </a:pPr>
            <a:r>
              <a:rPr lang="en-US" sz="2200" dirty="0" smtClean="0"/>
              <a:t> Therefore</a:t>
            </a:r>
            <a:r>
              <a:rPr lang="en-US" sz="2200" dirty="0"/>
              <a:t>, it is of this study’s interest to understand the reasons behind </a:t>
            </a:r>
            <a:r>
              <a:rPr lang="en-US" sz="2200" dirty="0" smtClean="0"/>
              <a:t>the </a:t>
            </a:r>
            <a:r>
              <a:rPr lang="en-US" sz="2200" dirty="0"/>
              <a:t>non-optimality of these cognitive judgments, specifically decision making when pursuing uncertain future rewards. </a:t>
            </a:r>
            <a:endParaRPr lang="en-US" sz="2200" dirty="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p:txBody>
      </p:sp>
      <p:sp>
        <p:nvSpPr>
          <p:cNvPr id="4" name="Title 1"/>
          <p:cNvSpPr txBox="1">
            <a:spLocks/>
          </p:cNvSpPr>
          <p:nvPr/>
        </p:nvSpPr>
        <p:spPr>
          <a:xfrm>
            <a:off x="233680" y="510627"/>
            <a:ext cx="10058400" cy="6148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Background</a:t>
            </a:r>
            <a:endParaRPr lang="en-US" dirty="0"/>
          </a:p>
        </p:txBody>
      </p:sp>
    </p:spTree>
    <p:extLst>
      <p:ext uri="{BB962C8B-B14F-4D97-AF65-F5344CB8AC3E}">
        <p14:creationId xmlns:p14="http://schemas.microsoft.com/office/powerpoint/2010/main" val="1368889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3680" y="1263545"/>
            <a:ext cx="11568853" cy="5256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200" dirty="0" smtClean="0"/>
              <a:t> We </a:t>
            </a:r>
            <a:r>
              <a:rPr lang="en-US" sz="2200" dirty="0" smtClean="0"/>
              <a:t>observe </a:t>
            </a:r>
            <a:r>
              <a:rPr lang="en-US" sz="2200" dirty="0" smtClean="0"/>
              <a:t>differences </a:t>
            </a:r>
            <a:r>
              <a:rPr lang="en-US" sz="2200" dirty="0" smtClean="0"/>
              <a:t>in calibration </a:t>
            </a:r>
            <a:r>
              <a:rPr lang="en-US" sz="2200" dirty="0" smtClean="0"/>
              <a:t>success and performance in pursuing uncertain future rewards across individual</a:t>
            </a:r>
          </a:p>
          <a:p>
            <a:pPr>
              <a:buFont typeface="Wingdings" charset="2"/>
              <a:buChar char="q"/>
            </a:pPr>
            <a:endParaRPr lang="en-US" sz="2200" dirty="0"/>
          </a:p>
          <a:p>
            <a:pPr>
              <a:buFont typeface="Wingdings" charset="2"/>
              <a:buChar char="q"/>
            </a:pPr>
            <a:r>
              <a:rPr lang="en-US" sz="2200" dirty="0" smtClean="0"/>
              <a:t> </a:t>
            </a:r>
            <a:r>
              <a:rPr lang="en-US" sz="2200" dirty="0" smtClean="0"/>
              <a:t>To gain insight on this optimality problem</a:t>
            </a:r>
          </a:p>
          <a:p>
            <a:pPr>
              <a:buFont typeface="Wingdings" charset="2"/>
              <a:buChar char="q"/>
            </a:pPr>
            <a:endParaRPr lang="en-US" sz="2200" dirty="0" smtClean="0"/>
          </a:p>
          <a:p>
            <a:pPr>
              <a:buFont typeface="Wingdings" charset="2"/>
              <a:buChar char="q"/>
            </a:pPr>
            <a:r>
              <a:rPr lang="en-US" sz="2200" dirty="0"/>
              <a:t> </a:t>
            </a:r>
            <a:r>
              <a:rPr lang="en-US" sz="2200" dirty="0" smtClean="0"/>
              <a:t>What </a:t>
            </a:r>
            <a:r>
              <a:rPr lang="en-US" sz="2200" dirty="0" smtClean="0"/>
              <a:t>makes someone better at calibrating persistence to </a:t>
            </a:r>
            <a:r>
              <a:rPr lang="en-US" sz="2200" dirty="0" smtClean="0"/>
              <a:t>pursue </a:t>
            </a:r>
            <a:r>
              <a:rPr lang="en-US" sz="2200" dirty="0" smtClean="0"/>
              <a:t>uncertain future rewards? </a:t>
            </a:r>
            <a:endParaRPr lang="en-US" sz="2200" dirty="0" smtClean="0"/>
          </a:p>
          <a:p>
            <a:pPr>
              <a:buFont typeface="Wingdings" charset="2"/>
              <a:buChar char="q"/>
            </a:pPr>
            <a:endParaRPr lang="en-US" sz="2200" dirty="0" smtClean="0"/>
          </a:p>
          <a:p>
            <a:pPr>
              <a:buFont typeface="Wingdings" charset="2"/>
              <a:buChar char="q"/>
            </a:pPr>
            <a:r>
              <a:rPr lang="en-US" sz="2200" dirty="0"/>
              <a:t> </a:t>
            </a:r>
            <a:r>
              <a:rPr lang="en-US" sz="2200" dirty="0" smtClean="0"/>
              <a:t>Temporal beliefs. </a:t>
            </a:r>
            <a:endParaRPr lang="en-US" sz="2200" dirty="0" smtClean="0"/>
          </a:p>
          <a:p>
            <a:pPr>
              <a:buFont typeface="Wingdings" charset="2"/>
              <a:buChar char="q"/>
            </a:pPr>
            <a:endParaRPr lang="en-US" sz="2200" dirty="0" smtClean="0"/>
          </a:p>
          <a:p>
            <a:pPr>
              <a:buFont typeface="Wingdings" charset="2"/>
              <a:buChar char="q"/>
            </a:pPr>
            <a:r>
              <a:rPr lang="en-US" sz="2200" b="1" u="sng" dirty="0" smtClean="0"/>
              <a:t> Hypothesis</a:t>
            </a:r>
            <a:r>
              <a:rPr lang="en-US" sz="2200" dirty="0" smtClean="0"/>
              <a:t>: A </a:t>
            </a:r>
            <a:r>
              <a:rPr lang="en-US" sz="2200" dirty="0"/>
              <a:t>more accurate reward timing estimate will be </a:t>
            </a:r>
            <a:r>
              <a:rPr lang="en-US" sz="2200" dirty="0" smtClean="0"/>
              <a:t>able </a:t>
            </a:r>
            <a:r>
              <a:rPr lang="en-US" sz="2200" dirty="0"/>
              <a:t>to promote more optimal persistence behavior. </a:t>
            </a:r>
          </a:p>
          <a:p>
            <a:pPr>
              <a:buFont typeface="Wingdings" charset="2"/>
              <a:buChar char="q"/>
            </a:pPr>
            <a:endParaRPr lang="en-US" sz="2200" dirty="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p:txBody>
      </p:sp>
      <p:sp>
        <p:nvSpPr>
          <p:cNvPr id="4" name="Title 1"/>
          <p:cNvSpPr txBox="1">
            <a:spLocks/>
          </p:cNvSpPr>
          <p:nvPr/>
        </p:nvSpPr>
        <p:spPr>
          <a:xfrm>
            <a:off x="233680" y="510627"/>
            <a:ext cx="10058400" cy="6148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Background</a:t>
            </a:r>
            <a:endParaRPr lang="en-US" dirty="0"/>
          </a:p>
        </p:txBody>
      </p:sp>
    </p:spTree>
    <p:extLst>
      <p:ext uri="{BB962C8B-B14F-4D97-AF65-F5344CB8AC3E}">
        <p14:creationId xmlns:p14="http://schemas.microsoft.com/office/powerpoint/2010/main" val="596291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8567</TotalTime>
  <Words>1625</Words>
  <Application>Microsoft Macintosh PowerPoint</Application>
  <PresentationFormat>Widescreen</PresentationFormat>
  <Paragraphs>257</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Calibri Light</vt:lpstr>
      <vt:lpstr>Mangal</vt:lpstr>
      <vt:lpstr>Wingdings</vt:lpstr>
      <vt:lpstr>Arial</vt:lpstr>
      <vt:lpstr>Retrospect</vt:lpstr>
      <vt:lpstr>Do Variabilities in Interval Timing Explain Individual Differences in Calibration Success When Pursuing Uncertain Future Rewards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Variabilities in Interval Timing Explain Individual Differences in Calibration Success When Pursuing Uncertain Future Rewards  </dc:title>
  <dc:creator>Microsoft Office User</dc:creator>
  <cp:lastModifiedBy>Tiantian Li</cp:lastModifiedBy>
  <cp:revision>35</cp:revision>
  <dcterms:created xsi:type="dcterms:W3CDTF">2018-11-22T03:04:23Z</dcterms:created>
  <dcterms:modified xsi:type="dcterms:W3CDTF">2019-04-30T18:45:47Z</dcterms:modified>
</cp:coreProperties>
</file>