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33"/>
  </p:notesMasterIdLst>
  <p:sldIdLst>
    <p:sldId id="651" r:id="rId3"/>
    <p:sldId id="257" r:id="rId4"/>
    <p:sldId id="568" r:id="rId5"/>
    <p:sldId id="668" r:id="rId6"/>
    <p:sldId id="596" r:id="rId7"/>
    <p:sldId id="669" r:id="rId8"/>
    <p:sldId id="699" r:id="rId9"/>
    <p:sldId id="698" r:id="rId10"/>
    <p:sldId id="700" r:id="rId11"/>
    <p:sldId id="670" r:id="rId12"/>
    <p:sldId id="671" r:id="rId13"/>
    <p:sldId id="692" r:id="rId14"/>
    <p:sldId id="693" r:id="rId15"/>
    <p:sldId id="674" r:id="rId16"/>
    <p:sldId id="675" r:id="rId17"/>
    <p:sldId id="676" r:id="rId18"/>
    <p:sldId id="690" r:id="rId19"/>
    <p:sldId id="677" r:id="rId20"/>
    <p:sldId id="678" r:id="rId21"/>
    <p:sldId id="679" r:id="rId22"/>
    <p:sldId id="680" r:id="rId23"/>
    <p:sldId id="681" r:id="rId24"/>
    <p:sldId id="682" r:id="rId25"/>
    <p:sldId id="685" r:id="rId26"/>
    <p:sldId id="686" r:id="rId27"/>
    <p:sldId id="687" r:id="rId28"/>
    <p:sldId id="688" r:id="rId29"/>
    <p:sldId id="689" r:id="rId30"/>
    <p:sldId id="694" r:id="rId31"/>
    <p:sldId id="697" r:id="rId3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150">
          <p15:clr>
            <a:srgbClr val="A4A3A4"/>
          </p15:clr>
        </p15:guide>
        <p15:guide id="4" orient="horz" pos="420">
          <p15:clr>
            <a:srgbClr val="A4A3A4"/>
          </p15:clr>
        </p15:guide>
        <p15:guide id="5" orient="horz" pos="648">
          <p15:clr>
            <a:srgbClr val="A4A3A4"/>
          </p15:clr>
        </p15:guide>
        <p15:guide id="6" orient="horz" pos="2354">
          <p15:clr>
            <a:srgbClr val="A4A3A4"/>
          </p15:clr>
        </p15:guide>
        <p15:guide id="7" orient="horz" pos="1323">
          <p15:clr>
            <a:srgbClr val="A4A3A4"/>
          </p15:clr>
        </p15:guide>
        <p15:guide id="8" pos="6">
          <p15:clr>
            <a:srgbClr val="A4A3A4"/>
          </p15:clr>
        </p15:guide>
        <p15:guide id="9" pos="696">
          <p15:clr>
            <a:srgbClr val="A4A3A4"/>
          </p15:clr>
        </p15:guide>
        <p15:guide id="10" pos="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6"/>
    <a:srgbClr val="0033CC"/>
    <a:srgbClr val="276195"/>
    <a:srgbClr val="225380"/>
    <a:srgbClr val="33CC33"/>
    <a:srgbClr val="003399"/>
    <a:srgbClr val="66FF33"/>
    <a:srgbClr val="00863D"/>
    <a:srgbClr val="286398"/>
    <a:srgbClr val="265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6235" autoAdjust="0"/>
  </p:normalViewPr>
  <p:slideViewPr>
    <p:cSldViewPr snapToGrid="0">
      <p:cViewPr varScale="1">
        <p:scale>
          <a:sx n="114" d="100"/>
          <a:sy n="114" d="100"/>
        </p:scale>
        <p:origin x="1290" y="96"/>
      </p:cViewPr>
      <p:guideLst>
        <p:guide orient="horz" pos="2160"/>
        <p:guide pos="3120"/>
        <p:guide orient="horz" pos="2150"/>
        <p:guide orient="horz" pos="420"/>
        <p:guide orient="horz" pos="648"/>
        <p:guide orient="horz" pos="2354"/>
        <p:guide orient="horz" pos="1323"/>
        <p:guide pos="6"/>
        <p:guide pos="696"/>
        <p:guide pos="138"/>
      </p:guideLst>
    </p:cSldViewPr>
  </p:slideViewPr>
  <p:outlineViewPr>
    <p:cViewPr>
      <p:scale>
        <a:sx n="25" d="100"/>
        <a:sy n="25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D97C10D-0B6A-497E-AFCC-166C040D60A2}" type="datetimeFigureOut">
              <a:rPr lang="ko-KR" altLang="en-US" smtClean="0"/>
              <a:pPr/>
              <a:t>2019-02-25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3E7D141-84C1-49ED-928C-C49745F82E8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84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7D141-84C1-49ED-928C-C49745F82E8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043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7D141-84C1-49ED-928C-C49745F82E8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12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78678553"/>
              </p:ext>
            </p:extLst>
          </p:nvPr>
        </p:nvGraphicFramePr>
        <p:xfrm>
          <a:off x="0" y="0"/>
          <a:ext cx="990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7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PJT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No.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URL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120" y="19050"/>
            <a:ext cx="3842109" cy="21463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1575" y="3"/>
            <a:ext cx="1114424" cy="196845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E001443-C9AA-4E81-A035-604B572C40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7977229" y="419100"/>
            <a:ext cx="0" cy="64389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787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62" userDrawn="1">
          <p15:clr>
            <a:srgbClr val="FBAE40"/>
          </p15:clr>
        </p15:guide>
        <p15:guide id="2" pos="4730" userDrawn="1">
          <p15:clr>
            <a:srgbClr val="FBAE40"/>
          </p15:clr>
        </p15:guide>
        <p15:guide id="3" orient="horz" pos="527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3BE-482E-43E1-B63D-557AFC6D629E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55F9-00DB-423A-99BE-B854130B3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4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3BE-482E-43E1-B63D-557AFC6D629E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55F9-00DB-423A-99BE-B854130B3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43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3BE-482E-43E1-B63D-557AFC6D629E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55F9-00DB-423A-99BE-B854130B3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469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3BE-482E-43E1-B63D-557AFC6D629E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55F9-00DB-423A-99BE-B854130B3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703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3BE-482E-43E1-B63D-557AFC6D629E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55F9-00DB-423A-99BE-B854130B3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26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3BE-482E-43E1-B63D-557AFC6D629E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55F9-00DB-423A-99BE-B854130B3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33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3BE-482E-43E1-B63D-557AFC6D629E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55F9-00DB-423A-99BE-B854130B3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45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다음 페이지 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5120" y="19050"/>
            <a:ext cx="3830361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1575" y="3"/>
            <a:ext cx="1114424" cy="196845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E001443-C9AA-4E81-A035-604B572C40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042584"/>
              </p:ext>
            </p:extLst>
          </p:nvPr>
        </p:nvGraphicFramePr>
        <p:xfrm>
          <a:off x="0" y="0"/>
          <a:ext cx="990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7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PJT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 to J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홈페이지 신규 구축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No.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URL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 userDrawn="1"/>
        </p:nvCxnSpPr>
        <p:spPr>
          <a:xfrm>
            <a:off x="7977229" y="419100"/>
            <a:ext cx="0" cy="64389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04"/>
          <p:cNvSpPr>
            <a:spLocks noChangeArrowheads="1"/>
          </p:cNvSpPr>
          <p:nvPr userDrawn="1"/>
        </p:nvSpPr>
        <p:spPr bwMode="auto">
          <a:xfrm>
            <a:off x="7984649" y="6680200"/>
            <a:ext cx="1160462" cy="177800"/>
          </a:xfrm>
          <a:prstGeom prst="rect">
            <a:avLst/>
          </a:prstGeom>
          <a:solidFill>
            <a:srgbClr val="7030A0"/>
          </a:solidFill>
          <a:ln>
            <a:noFill/>
          </a:ln>
          <a:extLst/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21032676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62" userDrawn="1">
          <p15:clr>
            <a:srgbClr val="FBAE40"/>
          </p15:clr>
        </p15:guide>
        <p15:guide id="2" pos="4730" userDrawn="1">
          <p15:clr>
            <a:srgbClr val="FBAE40"/>
          </p15:clr>
        </p15:guide>
        <p15:guide id="3" orient="horz" pos="527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어서 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5262250"/>
              </p:ext>
            </p:extLst>
          </p:nvPr>
        </p:nvGraphicFramePr>
        <p:xfrm>
          <a:off x="0" y="0"/>
          <a:ext cx="990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66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SB Title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Page No.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Location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81" y="12600"/>
            <a:ext cx="2972263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>
              <a:defRPr sz="9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1575" y="8316"/>
            <a:ext cx="1114424" cy="196845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E001443-C9AA-4E81-A035-604B572C40B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28A3F3E7-7232-4817-A28A-3C078D15E2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16626" y="6828785"/>
            <a:ext cx="28956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7" descr="cidow1">
            <a:extLst>
              <a:ext uri="{FF2B5EF4-FFF2-40B4-BE49-F238E27FC236}">
                <a16:creationId xmlns:a16="http://schemas.microsoft.com/office/drawing/2014/main" id="{F99E2451-666B-46B7-97E6-0997E0C453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6720"/>
            <a:ext cx="5334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ED096C-C9FF-4ADB-9CAE-3C0CD81C9327}"/>
              </a:ext>
            </a:extLst>
          </p:cNvPr>
          <p:cNvSpPr txBox="1"/>
          <p:nvPr userDrawn="1"/>
        </p:nvSpPr>
        <p:spPr>
          <a:xfrm>
            <a:off x="429126" y="6629956"/>
            <a:ext cx="2635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True friend</a:t>
            </a:r>
            <a:r>
              <a:rPr lang="en-US" altLang="ko-KR" sz="800" baseline="0" dirty="0">
                <a:latin typeface="맑은 고딕" pitchFamily="50" charset="-127"/>
                <a:ea typeface="맑은 고딕" pitchFamily="50" charset="-127"/>
              </a:rPr>
              <a:t> who shows the right way to e-Business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2676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62" userDrawn="1">
          <p15:clr>
            <a:srgbClr val="FBAE40"/>
          </p15:clr>
        </p15:guide>
        <p15:guide id="2" pos="4730" userDrawn="1">
          <p15:clr>
            <a:srgbClr val="FBAE40"/>
          </p15:clr>
        </p15:guide>
        <p15:guide id="3" orient="horz" pos="527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687B33BE-482E-43E1-B63D-557AFC6D629E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04C555F9-00DB-423A-99BE-B854130B3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7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453" y="55037"/>
            <a:ext cx="9657093" cy="422920"/>
          </a:xfrm>
          <a:prstGeom prst="rect">
            <a:avLst/>
          </a:prstGeom>
        </p:spPr>
        <p:txBody>
          <a:bodyPr anchor="ctr" anchorCtr="0"/>
          <a:lstStyle>
            <a:lvl1pPr algn="l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 flipV="1">
            <a:off x="49878" y="536148"/>
            <a:ext cx="9798172" cy="0"/>
          </a:xfrm>
          <a:prstGeom prst="line">
            <a:avLst/>
          </a:prstGeom>
          <a:noFill/>
          <a:ln w="57150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5691" tIns="44561" rIns="85691" bIns="44561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6966064" y="6841385"/>
            <a:ext cx="28956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7" descr="cidow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90" y="6609320"/>
            <a:ext cx="5334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7411816" y="6642556"/>
            <a:ext cx="2635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True friend</a:t>
            </a:r>
            <a:r>
              <a:rPr lang="en-US" altLang="ko-KR" sz="800" baseline="0" dirty="0">
                <a:latin typeface="맑은 고딕" pitchFamily="50" charset="-127"/>
                <a:ea typeface="맑은 고딕" pitchFamily="50" charset="-127"/>
              </a:rPr>
              <a:t> who shows the right way to e-Business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9" y="6609320"/>
            <a:ext cx="533400" cy="230081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9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E001443-C9AA-4E81-A035-604B572C40B4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‹#›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74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807073"/>
            <a:ext cx="8420100" cy="621927"/>
          </a:xfrm>
          <a:prstGeom prst="rect">
            <a:avLst/>
          </a:prstGeom>
        </p:spPr>
        <p:txBody>
          <a:bodyPr anchor="b"/>
          <a:lstStyle>
            <a:lvl1pPr algn="ctr">
              <a:defRPr sz="3500"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992560" y="3429000"/>
            <a:ext cx="7920881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00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708921"/>
            <a:ext cx="8420100" cy="72008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429000"/>
            <a:ext cx="6934200" cy="9361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74507" y="97921"/>
            <a:ext cx="503029" cy="226714"/>
          </a:xfrm>
          <a:prstGeom prst="rect">
            <a:avLst/>
          </a:prstGeom>
        </p:spPr>
        <p:txBody>
          <a:bodyPr/>
          <a:lstStyle/>
          <a:p>
            <a:fld id="{49AC58EA-1109-44BE-B272-A04C56C6C1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01"/>
          <p:cNvSpPr>
            <a:spLocks noChangeArrowheads="1"/>
          </p:cNvSpPr>
          <p:nvPr userDrawn="1"/>
        </p:nvSpPr>
        <p:spPr bwMode="auto">
          <a:xfrm>
            <a:off x="8410577" y="5600700"/>
            <a:ext cx="1393825" cy="279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lIns="91422" tIns="45711" rIns="91422" bIns="4571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dirty="0">
                <a:solidFill>
                  <a:srgbClr val="FFFFFF"/>
                </a:solidFill>
                <a:ea typeface="맑은 고딕" pitchFamily="50" charset="-127"/>
              </a:rPr>
              <a:t>CiDOW</a:t>
            </a:r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5516566" y="5945188"/>
            <a:ext cx="4287837" cy="71635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latinLnBrk="0">
              <a:spcBef>
                <a:spcPct val="50000"/>
              </a:spcBef>
              <a:spcAft>
                <a:spcPct val="15000"/>
              </a:spcAft>
              <a:defRPr/>
            </a:pPr>
            <a:r>
              <a:rPr kumimoji="0" lang="en-US" altLang="ko-KR" sz="700" dirty="0">
                <a:solidFill>
                  <a:srgbClr val="7F7F7F"/>
                </a:solidFill>
              </a:rPr>
              <a:t>This material is proprietary to Cidow Corp.</a:t>
            </a:r>
            <a:br>
              <a:rPr kumimoji="0" lang="en-US" altLang="ko-KR" sz="700" dirty="0">
                <a:solidFill>
                  <a:srgbClr val="7F7F7F"/>
                </a:solidFill>
              </a:rPr>
            </a:br>
            <a:r>
              <a:rPr kumimoji="0" lang="en-US" altLang="ko-KR" sz="700" dirty="0">
                <a:solidFill>
                  <a:srgbClr val="7F7F7F"/>
                </a:solidFill>
              </a:rPr>
              <a:t>It contains trade secrets and confidential information which is solely the property of Cidow Corp.</a:t>
            </a:r>
            <a:br>
              <a:rPr kumimoji="0" lang="en-US" altLang="ko-KR" sz="700" dirty="0">
                <a:solidFill>
                  <a:srgbClr val="7F7F7F"/>
                </a:solidFill>
              </a:rPr>
            </a:br>
            <a:r>
              <a:rPr kumimoji="0" lang="en-US" altLang="ko-KR" sz="700" dirty="0">
                <a:solidFill>
                  <a:srgbClr val="7F7F7F"/>
                </a:solidFill>
              </a:rPr>
              <a:t>This material is solely for the Client’s internal use. This material shall not be used, </a:t>
            </a:r>
            <a:br>
              <a:rPr kumimoji="0" lang="en-US" altLang="ko-KR" sz="700" dirty="0">
                <a:solidFill>
                  <a:srgbClr val="7F7F7F"/>
                </a:solidFill>
              </a:rPr>
            </a:br>
            <a:r>
              <a:rPr kumimoji="0" lang="en-US" altLang="ko-KR" sz="700" dirty="0">
                <a:solidFill>
                  <a:srgbClr val="7F7F7F"/>
                </a:solidFill>
              </a:rPr>
              <a:t>reproduced, copied, disclosed, transmitted, in whole or in part, </a:t>
            </a:r>
            <a:br>
              <a:rPr kumimoji="0" lang="en-US" altLang="ko-KR" sz="700" dirty="0">
                <a:solidFill>
                  <a:srgbClr val="7F7F7F"/>
                </a:solidFill>
              </a:rPr>
            </a:br>
            <a:r>
              <a:rPr kumimoji="0" lang="en-US" altLang="ko-KR" sz="700" dirty="0">
                <a:solidFill>
                  <a:srgbClr val="7F7F7F"/>
                </a:solidFill>
              </a:rPr>
              <a:t>without the express consent of Cidow Corp. © 2012 </a:t>
            </a:r>
          </a:p>
          <a:p>
            <a:pPr algn="r" latinLnBrk="0">
              <a:spcBef>
                <a:spcPct val="50000"/>
              </a:spcBef>
              <a:spcAft>
                <a:spcPct val="15000"/>
              </a:spcAft>
              <a:defRPr/>
            </a:pPr>
            <a:r>
              <a:rPr kumimoji="0" lang="en-US" altLang="ko-KR" sz="700" dirty="0">
                <a:solidFill>
                  <a:srgbClr val="7F7F7F"/>
                </a:solidFill>
              </a:rPr>
              <a:t>CIDOW Corp.  © All rights reserved</a:t>
            </a:r>
          </a:p>
        </p:txBody>
      </p:sp>
      <p:pic>
        <p:nvPicPr>
          <p:cNvPr id="9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5" y="5114929"/>
            <a:ext cx="1223962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90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3BE-482E-43E1-B63D-557AFC6D629E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55F9-00DB-423A-99BE-B854130B3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33BE-482E-43E1-B63D-557AFC6D629E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555F9-00DB-423A-99BE-B854130B3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64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72" r:id="rId4"/>
    <p:sldLayoutId id="2147483663" r:id="rId5"/>
    <p:sldLayoutId id="2147483661" r:id="rId6"/>
    <p:sldLayoutId id="2147483678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B33BE-482E-43E1-B63D-557AFC6D629E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555F9-00DB-423A-99BE-B854130B3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6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681538" y="2275470"/>
            <a:ext cx="7504407" cy="1318703"/>
          </a:xfrm>
        </p:spPr>
        <p:txBody>
          <a:bodyPr/>
          <a:lstStyle/>
          <a:p>
            <a:r>
              <a:rPr lang="en-US" altLang="ko-KR" dirty="0"/>
              <a:t>Gtradepay.com </a:t>
            </a:r>
            <a:br>
              <a:rPr lang="en-US" altLang="ko-KR" dirty="0"/>
            </a:br>
            <a:r>
              <a:rPr lang="ko-KR" altLang="en-US" dirty="0"/>
              <a:t>관리자</a:t>
            </a:r>
            <a:r>
              <a:rPr lang="en-US" altLang="ko-KR" dirty="0"/>
              <a:t> </a:t>
            </a:r>
            <a:r>
              <a:rPr lang="ko-KR" altLang="en-US" dirty="0"/>
              <a:t>화면 설계서 </a:t>
            </a:r>
            <a:r>
              <a:rPr lang="en-US" altLang="ko-KR" dirty="0"/>
              <a:t>(2019 </a:t>
            </a:r>
            <a:r>
              <a:rPr lang="ko-KR" altLang="en-US" dirty="0"/>
              <a:t>버전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485900" y="3679133"/>
            <a:ext cx="6934200" cy="936104"/>
          </a:xfrm>
        </p:spPr>
        <p:txBody>
          <a:bodyPr/>
          <a:lstStyle/>
          <a:p>
            <a:r>
              <a:rPr lang="en-US" altLang="ko-KR" dirty="0"/>
              <a:t>2019.02.13</a:t>
            </a:r>
          </a:p>
        </p:txBody>
      </p:sp>
    </p:spTree>
    <p:extLst>
      <p:ext uri="{BB962C8B-B14F-4D97-AF65-F5344CB8AC3E}">
        <p14:creationId xmlns:p14="http://schemas.microsoft.com/office/powerpoint/2010/main" val="122906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2972263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</a:t>
            </a:r>
            <a:r>
              <a:rPr lang="ko-KR" altLang="en-US" dirty="0"/>
              <a:t>회원관리 </a:t>
            </a:r>
            <a:r>
              <a:rPr lang="en-US" altLang="ko-KR" dirty="0"/>
              <a:t>&gt; List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F1A8FE-B1E1-4A54-9352-4BC7419F2B18}"/>
              </a:ext>
            </a:extLst>
          </p:cNvPr>
          <p:cNvSpPr/>
          <p:nvPr/>
        </p:nvSpPr>
        <p:spPr bwMode="auto">
          <a:xfrm>
            <a:off x="4415054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대출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신청현황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F5326-AD63-4409-9503-84C004E4A809}"/>
              </a:ext>
            </a:extLst>
          </p:cNvPr>
          <p:cNvGrpSpPr/>
          <p:nvPr/>
        </p:nvGrpSpPr>
        <p:grpSpPr>
          <a:xfrm>
            <a:off x="176168" y="629174"/>
            <a:ext cx="7180977" cy="5687737"/>
            <a:chOff x="125834" y="629174"/>
            <a:chExt cx="7180977" cy="568773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FFEC4C-85AC-4D69-9205-FDC35BE7CBDC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6877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99CF2B-102A-439B-8D8C-6BDC593C1C10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34A987-C8FA-49F9-9AC5-025BAAA3BFC2}"/>
                </a:ext>
              </a:extLst>
            </p:cNvPr>
            <p:cNvSpPr/>
            <p:nvPr/>
          </p:nvSpPr>
          <p:spPr bwMode="auto">
            <a:xfrm>
              <a:off x="125834" y="629174"/>
              <a:ext cx="862669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5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666478-EE6B-459E-B88B-288EC2610FED}"/>
                </a:ext>
              </a:extLst>
            </p:cNvPr>
            <p:cNvSpPr txBox="1"/>
            <p:nvPr/>
          </p:nvSpPr>
          <p:spPr>
            <a:xfrm>
              <a:off x="274212" y="100794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로그아웃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FE6A1E-E4B5-42CC-96C3-D2769C5056C1}"/>
                </a:ext>
              </a:extLst>
            </p:cNvPr>
            <p:cNvSpPr/>
            <p:nvPr/>
          </p:nvSpPr>
          <p:spPr>
            <a:xfrm>
              <a:off x="199725" y="660600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62626"/>
                  </a:solidFill>
                  <a:latin typeface="맑은 고딕" pitchFamily="50" charset="-127"/>
                </a:rPr>
                <a:t>Logo</a:t>
              </a:r>
              <a:endParaRPr lang="ko-KR" altLang="en-US" dirty="0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334232-0446-4543-A59A-CD1AF025F8CA}"/>
              </a:ext>
            </a:extLst>
          </p:cNvPr>
          <p:cNvSpPr/>
          <p:nvPr/>
        </p:nvSpPr>
        <p:spPr bwMode="auto">
          <a:xfrm>
            <a:off x="1342238" y="734036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5B25B7C-FB6B-44A1-9F0A-718B95B74AC7}"/>
              </a:ext>
            </a:extLst>
          </p:cNvPr>
          <p:cNvSpPr/>
          <p:nvPr/>
        </p:nvSpPr>
        <p:spPr bwMode="auto">
          <a:xfrm>
            <a:off x="2366510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endParaRPr lang="ko-KR" altLang="en-US" sz="8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1D688C-3E34-45EC-AD40-97D82EC50788}"/>
              </a:ext>
            </a:extLst>
          </p:cNvPr>
          <p:cNvSpPr/>
          <p:nvPr/>
        </p:nvSpPr>
        <p:spPr bwMode="auto">
          <a:xfrm>
            <a:off x="3390782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에스크로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신청관리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A5B508-C302-4C92-A2BC-CFC370B70F45}"/>
              </a:ext>
            </a:extLst>
          </p:cNvPr>
          <p:cNvSpPr/>
          <p:nvPr/>
        </p:nvSpPr>
        <p:spPr bwMode="auto">
          <a:xfrm>
            <a:off x="6520691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 메뉴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D7A8BF-BC70-4FE9-BD7F-452ED3512464}"/>
              </a:ext>
            </a:extLst>
          </p:cNvPr>
          <p:cNvSpPr/>
          <p:nvPr/>
        </p:nvSpPr>
        <p:spPr bwMode="auto">
          <a:xfrm>
            <a:off x="172498" y="1223392"/>
            <a:ext cx="7180977" cy="2396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E0883FE-556E-488D-808B-475C309CD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08686"/>
              </p:ext>
            </p:extLst>
          </p:nvPr>
        </p:nvGraphicFramePr>
        <p:xfrm>
          <a:off x="385350" y="2290195"/>
          <a:ext cx="6768380" cy="3127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116">
                  <a:extLst>
                    <a:ext uri="{9D8B030D-6E8A-4147-A177-3AD203B41FA5}">
                      <a16:colId xmlns:a16="http://schemas.microsoft.com/office/drawing/2014/main" val="2381836004"/>
                    </a:ext>
                  </a:extLst>
                </a:gridCol>
                <a:gridCol w="596317">
                  <a:extLst>
                    <a:ext uri="{9D8B030D-6E8A-4147-A177-3AD203B41FA5}">
                      <a16:colId xmlns:a16="http://schemas.microsoft.com/office/drawing/2014/main" val="1097440722"/>
                    </a:ext>
                  </a:extLst>
                </a:gridCol>
                <a:gridCol w="596317">
                  <a:extLst>
                    <a:ext uri="{9D8B030D-6E8A-4147-A177-3AD203B41FA5}">
                      <a16:colId xmlns:a16="http://schemas.microsoft.com/office/drawing/2014/main" val="1584981723"/>
                    </a:ext>
                  </a:extLst>
                </a:gridCol>
                <a:gridCol w="1287722">
                  <a:extLst>
                    <a:ext uri="{9D8B030D-6E8A-4147-A177-3AD203B41FA5}">
                      <a16:colId xmlns:a16="http://schemas.microsoft.com/office/drawing/2014/main" val="1074262975"/>
                    </a:ext>
                  </a:extLst>
                </a:gridCol>
                <a:gridCol w="792782">
                  <a:extLst>
                    <a:ext uri="{9D8B030D-6E8A-4147-A177-3AD203B41FA5}">
                      <a16:colId xmlns:a16="http://schemas.microsoft.com/office/drawing/2014/main" val="39515329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22122489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4140547858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1266423402"/>
                    </a:ext>
                  </a:extLst>
                </a:gridCol>
                <a:gridCol w="652262">
                  <a:extLst>
                    <a:ext uri="{9D8B030D-6E8A-4147-A177-3AD203B41FA5}">
                      <a16:colId xmlns:a16="http://schemas.microsoft.com/office/drawing/2014/main" val="1604759698"/>
                    </a:ext>
                  </a:extLst>
                </a:gridCol>
              </a:tblGrid>
              <a:tr h="2002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소속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86954"/>
                  </a:ext>
                </a:extLst>
              </a:tr>
              <a:tr h="234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아이디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부서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직급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60979"/>
                  </a:ext>
                </a:extLst>
              </a:tr>
              <a:tr h="269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길동상사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err="1">
                          <a:effectLst/>
                        </a:rPr>
                        <a:t>gilhong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홍길동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과장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승인대기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51289"/>
                  </a:ext>
                </a:extLst>
              </a:tr>
              <a:tr h="269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개인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2019/01/03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무역상사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err="1">
                          <a:effectLst/>
                        </a:rPr>
                        <a:t>gilhong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홍길동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과장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승인완료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2019/01/02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145501"/>
                  </a:ext>
                </a:extLst>
              </a:tr>
              <a:tr h="269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3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2019/01/03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길동무역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err="1">
                          <a:effectLst/>
                        </a:rPr>
                        <a:t>gilhong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홍길동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과장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승인 거절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2019/01/04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773810"/>
                  </a:ext>
                </a:extLst>
              </a:tr>
              <a:tr h="2692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977729"/>
                  </a:ext>
                </a:extLst>
              </a:tr>
              <a:tr h="2692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46291"/>
                  </a:ext>
                </a:extLst>
              </a:tr>
              <a:tr h="2692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327350"/>
                  </a:ext>
                </a:extLst>
              </a:tr>
              <a:tr h="2692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151018"/>
                  </a:ext>
                </a:extLst>
              </a:tr>
              <a:tr h="2692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066311"/>
                  </a:ext>
                </a:extLst>
              </a:tr>
              <a:tr h="2692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52814"/>
                  </a:ext>
                </a:extLst>
              </a:tr>
              <a:tr h="2692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01824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02C5C4-7034-46D6-9559-0E8B35D7E8FA}"/>
              </a:ext>
            </a:extLst>
          </p:cNvPr>
          <p:cNvSpPr/>
          <p:nvPr/>
        </p:nvSpPr>
        <p:spPr bwMode="auto">
          <a:xfrm>
            <a:off x="5737896" y="1999977"/>
            <a:ext cx="946069" cy="2052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FC1ECB5C-24A3-49BD-A03E-77938A23FDD9}"/>
              </a:ext>
            </a:extLst>
          </p:cNvPr>
          <p:cNvSpPr>
            <a:spLocks/>
          </p:cNvSpPr>
          <p:nvPr/>
        </p:nvSpPr>
        <p:spPr bwMode="auto">
          <a:xfrm>
            <a:off x="6761399" y="2001972"/>
            <a:ext cx="482525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검색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F6FE554-7C23-4D32-AC68-37D12B249832}"/>
              </a:ext>
            </a:extLst>
          </p:cNvPr>
          <p:cNvGrpSpPr/>
          <p:nvPr/>
        </p:nvGrpSpPr>
        <p:grpSpPr>
          <a:xfrm>
            <a:off x="5118509" y="2021951"/>
            <a:ext cx="552450" cy="161251"/>
            <a:chOff x="3221357" y="1661160"/>
            <a:chExt cx="552450" cy="161251"/>
          </a:xfrm>
        </p:grpSpPr>
        <p:sp>
          <p:nvSpPr>
            <p:cNvPr id="29" name="모서리가 둥근 직사각형 102">
              <a:extLst>
                <a:ext uri="{FF2B5EF4-FFF2-40B4-BE49-F238E27FC236}">
                  <a16:creationId xmlns:a16="http://schemas.microsoft.com/office/drawing/2014/main" id="{EA2BEDE3-CAB3-4B33-9923-D3C4EE4A7A19}"/>
                </a:ext>
              </a:extLst>
            </p:cNvPr>
            <p:cNvSpPr/>
            <p:nvPr/>
          </p:nvSpPr>
          <p:spPr>
            <a:xfrm>
              <a:off x="3221357" y="1661160"/>
              <a:ext cx="552450" cy="161251"/>
            </a:xfrm>
            <a:prstGeom prst="roundRect">
              <a:avLst>
                <a:gd name="adj" fmla="val 6120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전체</a:t>
              </a: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C32F5105-0625-4711-BDA8-1A2683FDA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579" y="1718925"/>
              <a:ext cx="82609" cy="50146"/>
            </a:xfrm>
            <a:prstGeom prst="rect">
              <a:avLst/>
            </a:prstGeom>
          </p:spPr>
        </p:pic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0733B620-CBFD-4AFF-93CA-87BA73067094}"/>
              </a:ext>
            </a:extLst>
          </p:cNvPr>
          <p:cNvSpPr/>
          <p:nvPr/>
        </p:nvSpPr>
        <p:spPr bwMode="auto">
          <a:xfrm>
            <a:off x="4972437" y="1899933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3BF008-F1CC-4119-B832-BD8E7D58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77693"/>
              </p:ext>
            </p:extLst>
          </p:nvPr>
        </p:nvGraphicFramePr>
        <p:xfrm>
          <a:off x="7498080" y="465516"/>
          <a:ext cx="2407920" cy="6145867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4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승인대기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승인완료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승인보류 선택 정렬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8534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검색 선택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회사명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회사명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상태 정보 클릭 시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등록 정보 상세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상태값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승인대기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 가입 상태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승인완료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관리자 내용 확인 후 승인 처리한 상태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 보류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 가입 내용이 잘못되어 승인 보류 처리한 상태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승인보류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대기 상태는 회원 가입 후 로그인 시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창으로 현재 상태 알림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관리자는 상세 페이지로 이동하여 내용 확인 후 승인 처리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승인완료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승인거절 버튼 클릭 날짜 표시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날짜 클릭 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처리자 아이디 표시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3213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446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:a16="http://schemas.microsoft.com/office/drawing/2014/main" id="{629892E9-8498-4BB2-8ED6-4E0A98091361}"/>
              </a:ext>
            </a:extLst>
          </p:cNvPr>
          <p:cNvSpPr/>
          <p:nvPr/>
        </p:nvSpPr>
        <p:spPr bwMode="auto">
          <a:xfrm>
            <a:off x="1960458" y="2724656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A2F2501-3B4A-4F7A-A8B9-5AC12C76C405}"/>
              </a:ext>
            </a:extLst>
          </p:cNvPr>
          <p:cNvSpPr/>
          <p:nvPr/>
        </p:nvSpPr>
        <p:spPr bwMode="auto">
          <a:xfrm>
            <a:off x="6210930" y="2412214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D099A7-1F40-49FE-B13A-607C761ACDBF}"/>
              </a:ext>
            </a:extLst>
          </p:cNvPr>
          <p:cNvSpPr/>
          <p:nvPr/>
        </p:nvSpPr>
        <p:spPr>
          <a:xfrm>
            <a:off x="282217" y="1622123"/>
            <a:ext cx="873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|</a:t>
            </a:r>
            <a:r>
              <a:rPr lang="ko-KR" altLang="en-US" sz="1200" b="1" dirty="0"/>
              <a:t>회원관리</a:t>
            </a:r>
            <a:endParaRPr lang="ko-KR" altLang="en-US" sz="12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497CF97-5938-4B33-BA54-43F90CB2C717}"/>
              </a:ext>
            </a:extLst>
          </p:cNvPr>
          <p:cNvSpPr/>
          <p:nvPr/>
        </p:nvSpPr>
        <p:spPr bwMode="auto">
          <a:xfrm>
            <a:off x="7093647" y="3084731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8770204-7ED3-432E-8C62-1310FED2D0A9}"/>
              </a:ext>
            </a:extLst>
          </p:cNvPr>
          <p:cNvGrpSpPr/>
          <p:nvPr/>
        </p:nvGrpSpPr>
        <p:grpSpPr>
          <a:xfrm>
            <a:off x="6114979" y="3915389"/>
            <a:ext cx="1245836" cy="699346"/>
            <a:chOff x="3569446" y="4115935"/>
            <a:chExt cx="1245836" cy="69934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DA43C71-53F8-46A6-BB78-8D8775EC23A4}"/>
                </a:ext>
              </a:extLst>
            </p:cNvPr>
            <p:cNvSpPr/>
            <p:nvPr/>
          </p:nvSpPr>
          <p:spPr bwMode="auto">
            <a:xfrm>
              <a:off x="3569446" y="4115935"/>
              <a:ext cx="1245836" cy="699346"/>
            </a:xfrm>
            <a:prstGeom prst="rect">
              <a:avLst/>
            </a:prstGeom>
            <a:solidFill>
              <a:srgbClr val="F2F2F2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19FABA5-1ED3-4143-85EF-D7D00B2C60C5}"/>
                </a:ext>
              </a:extLst>
            </p:cNvPr>
            <p:cNvSpPr/>
            <p:nvPr/>
          </p:nvSpPr>
          <p:spPr>
            <a:xfrm>
              <a:off x="3697677" y="4138499"/>
              <a:ext cx="9893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ctr">
                <a:defRPr/>
              </a:pPr>
              <a:r>
                <a:rPr lang="ko-KR" altLang="en-US" sz="90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승인 관리자</a:t>
              </a:r>
              <a:endPara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  <a:p>
              <a:pPr lvl="0" algn="ctr" fontAlgn="ctr">
                <a:defRPr/>
              </a:pPr>
              <a:r>
                <a:rPr lang="ko-KR" altLang="en-US" sz="90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아이디 </a:t>
              </a:r>
              <a:r>
                <a:rPr lang="en-US" altLang="ko-KR" sz="90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: master</a:t>
              </a:r>
              <a:endPara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AA0E600-59B2-4670-901E-FB1701816A69}"/>
                </a:ext>
              </a:extLst>
            </p:cNvPr>
            <p:cNvSpPr/>
            <p:nvPr/>
          </p:nvSpPr>
          <p:spPr bwMode="auto">
            <a:xfrm>
              <a:off x="3870373" y="4530395"/>
              <a:ext cx="643980" cy="22452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rgbClr val="262626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</p:grp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7EF611D0-74D4-4E02-A14E-73CF4FE7F61F}"/>
              </a:ext>
            </a:extLst>
          </p:cNvPr>
          <p:cNvCxnSpPr>
            <a:endCxn id="36" idx="0"/>
          </p:cNvCxnSpPr>
          <p:nvPr/>
        </p:nvCxnSpPr>
        <p:spPr>
          <a:xfrm rot="5400000">
            <a:off x="6683571" y="3320754"/>
            <a:ext cx="648961" cy="54030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67983AD-23BC-43DC-A85F-FAE4FC9004D2}"/>
              </a:ext>
            </a:extLst>
          </p:cNvPr>
          <p:cNvGrpSpPr/>
          <p:nvPr/>
        </p:nvGrpSpPr>
        <p:grpSpPr>
          <a:xfrm>
            <a:off x="399497" y="2005810"/>
            <a:ext cx="552450" cy="161251"/>
            <a:chOff x="3221357" y="1661160"/>
            <a:chExt cx="552450" cy="161251"/>
          </a:xfrm>
        </p:grpSpPr>
        <p:sp>
          <p:nvSpPr>
            <p:cNvPr id="44" name="모서리가 둥근 직사각형 102">
              <a:extLst>
                <a:ext uri="{FF2B5EF4-FFF2-40B4-BE49-F238E27FC236}">
                  <a16:creationId xmlns:a16="http://schemas.microsoft.com/office/drawing/2014/main" id="{DAB7D565-5EB8-4130-8987-33314E28D7B9}"/>
                </a:ext>
              </a:extLst>
            </p:cNvPr>
            <p:cNvSpPr/>
            <p:nvPr/>
          </p:nvSpPr>
          <p:spPr>
            <a:xfrm>
              <a:off x="3221357" y="1661160"/>
              <a:ext cx="552450" cy="161251"/>
            </a:xfrm>
            <a:prstGeom prst="roundRect">
              <a:avLst>
                <a:gd name="adj" fmla="val 6120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전체</a:t>
              </a: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86582E0-F95D-4526-B50E-0782A4B8C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579" y="1718925"/>
              <a:ext cx="82609" cy="50146"/>
            </a:xfrm>
            <a:prstGeom prst="rect">
              <a:avLst/>
            </a:prstGeom>
          </p:spPr>
        </p:pic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CF9B49AE-0744-461F-B23A-8C2611B68909}"/>
              </a:ext>
            </a:extLst>
          </p:cNvPr>
          <p:cNvSpPr/>
          <p:nvPr/>
        </p:nvSpPr>
        <p:spPr bwMode="auto">
          <a:xfrm>
            <a:off x="300645" y="1876712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53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2972263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</a:t>
            </a: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/>
              <a:t>상세페이지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F1A8FE-B1E1-4A54-9352-4BC7419F2B18}"/>
              </a:ext>
            </a:extLst>
          </p:cNvPr>
          <p:cNvSpPr/>
          <p:nvPr/>
        </p:nvSpPr>
        <p:spPr bwMode="auto">
          <a:xfrm>
            <a:off x="4415054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대출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신청현황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F5326-AD63-4409-9503-84C004E4A809}"/>
              </a:ext>
            </a:extLst>
          </p:cNvPr>
          <p:cNvGrpSpPr/>
          <p:nvPr/>
        </p:nvGrpSpPr>
        <p:grpSpPr>
          <a:xfrm>
            <a:off x="176168" y="629174"/>
            <a:ext cx="7180977" cy="5687737"/>
            <a:chOff x="125834" y="629174"/>
            <a:chExt cx="7180977" cy="568773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FFEC4C-85AC-4D69-9205-FDC35BE7CBDC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6877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99CF2B-102A-439B-8D8C-6BDC593C1C10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34A987-C8FA-49F9-9AC5-025BAAA3BFC2}"/>
                </a:ext>
              </a:extLst>
            </p:cNvPr>
            <p:cNvSpPr/>
            <p:nvPr/>
          </p:nvSpPr>
          <p:spPr bwMode="auto">
            <a:xfrm>
              <a:off x="125834" y="629174"/>
              <a:ext cx="862669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5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666478-EE6B-459E-B88B-288EC2610FED}"/>
                </a:ext>
              </a:extLst>
            </p:cNvPr>
            <p:cNvSpPr txBox="1"/>
            <p:nvPr/>
          </p:nvSpPr>
          <p:spPr>
            <a:xfrm>
              <a:off x="274212" y="100794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로그아웃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FE6A1E-E4B5-42CC-96C3-D2769C5056C1}"/>
                </a:ext>
              </a:extLst>
            </p:cNvPr>
            <p:cNvSpPr/>
            <p:nvPr/>
          </p:nvSpPr>
          <p:spPr>
            <a:xfrm>
              <a:off x="199725" y="660600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62626"/>
                  </a:solidFill>
                  <a:latin typeface="맑은 고딕" pitchFamily="50" charset="-127"/>
                </a:rPr>
                <a:t>Logo</a:t>
              </a:r>
              <a:endParaRPr lang="ko-KR" altLang="en-US" dirty="0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334232-0446-4543-A59A-CD1AF025F8CA}"/>
              </a:ext>
            </a:extLst>
          </p:cNvPr>
          <p:cNvSpPr/>
          <p:nvPr/>
        </p:nvSpPr>
        <p:spPr bwMode="auto">
          <a:xfrm>
            <a:off x="1342238" y="734036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5B25B7C-FB6B-44A1-9F0A-718B95B74AC7}"/>
              </a:ext>
            </a:extLst>
          </p:cNvPr>
          <p:cNvSpPr/>
          <p:nvPr/>
        </p:nvSpPr>
        <p:spPr bwMode="auto">
          <a:xfrm>
            <a:off x="2366510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1D688C-3E34-45EC-AD40-97D82EC50788}"/>
              </a:ext>
            </a:extLst>
          </p:cNvPr>
          <p:cNvSpPr/>
          <p:nvPr/>
        </p:nvSpPr>
        <p:spPr bwMode="auto">
          <a:xfrm>
            <a:off x="3390782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에스크로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신청관리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A5B508-C302-4C92-A2BC-CFC370B70F45}"/>
              </a:ext>
            </a:extLst>
          </p:cNvPr>
          <p:cNvSpPr/>
          <p:nvPr/>
        </p:nvSpPr>
        <p:spPr bwMode="auto">
          <a:xfrm>
            <a:off x="6520691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 메뉴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D7A8BF-BC70-4FE9-BD7F-452ED3512464}"/>
              </a:ext>
            </a:extLst>
          </p:cNvPr>
          <p:cNvSpPr/>
          <p:nvPr/>
        </p:nvSpPr>
        <p:spPr bwMode="auto">
          <a:xfrm>
            <a:off x="172498" y="1223392"/>
            <a:ext cx="7180977" cy="2396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3BF008-F1CC-4119-B832-BD8E7D58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7115"/>
              </p:ext>
            </p:extLst>
          </p:nvPr>
        </p:nvGraphicFramePr>
        <p:xfrm>
          <a:off x="7498080" y="465516"/>
          <a:ext cx="2407920" cy="4682827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4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회사정보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사용자 정보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관리자 수정 가능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 완료 후에는 관리자 수정 불가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 직접 수정만 가능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8534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 요청이 있을 경우 비밀번호는 관리자 초기화 가능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초기화 암호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:123456!@)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3213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446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E32A3D-AC7F-4EFB-9258-189A3DF6FAF9}"/>
              </a:ext>
            </a:extLst>
          </p:cNvPr>
          <p:cNvSpPr/>
          <p:nvPr/>
        </p:nvSpPr>
        <p:spPr>
          <a:xfrm>
            <a:off x="282217" y="1622123"/>
            <a:ext cx="1217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|</a:t>
            </a:r>
            <a:r>
              <a:rPr lang="ko-KR" altLang="en-US" sz="1200" b="1" dirty="0"/>
              <a:t>회원 상세정보</a:t>
            </a:r>
            <a:endParaRPr lang="ko-KR" altLang="en-US" sz="12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9EC110F-5CC6-4A5B-B8EA-CE4284EED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40993"/>
              </p:ext>
            </p:extLst>
          </p:nvPr>
        </p:nvGraphicFramePr>
        <p:xfrm>
          <a:off x="414263" y="2150713"/>
          <a:ext cx="4921135" cy="1300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977">
                  <a:extLst>
                    <a:ext uri="{9D8B030D-6E8A-4147-A177-3AD203B41FA5}">
                      <a16:colId xmlns:a16="http://schemas.microsoft.com/office/drawing/2014/main" val="1849575345"/>
                    </a:ext>
                  </a:extLst>
                </a:gridCol>
                <a:gridCol w="1435615">
                  <a:extLst>
                    <a:ext uri="{9D8B030D-6E8A-4147-A177-3AD203B41FA5}">
                      <a16:colId xmlns:a16="http://schemas.microsoft.com/office/drawing/2014/main" val="1114307133"/>
                    </a:ext>
                  </a:extLst>
                </a:gridCol>
                <a:gridCol w="863517">
                  <a:extLst>
                    <a:ext uri="{9D8B030D-6E8A-4147-A177-3AD203B41FA5}">
                      <a16:colId xmlns:a16="http://schemas.microsoft.com/office/drawing/2014/main" val="4292316777"/>
                    </a:ext>
                  </a:extLst>
                </a:gridCol>
                <a:gridCol w="1543026">
                  <a:extLst>
                    <a:ext uri="{9D8B030D-6E8A-4147-A177-3AD203B41FA5}">
                      <a16:colId xmlns:a16="http://schemas.microsoft.com/office/drawing/2014/main" val="2394474837"/>
                    </a:ext>
                  </a:extLst>
                </a:gridCol>
              </a:tblGrid>
              <a:tr h="2601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 법인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업종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업태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03024"/>
                  </a:ext>
                </a:extLst>
              </a:tr>
              <a:tr h="2601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회사명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길동 무역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대표자명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95219"/>
                  </a:ext>
                </a:extLst>
              </a:tr>
              <a:tr h="2601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사업자번호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111-1111-1111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법인번호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111-1111-1111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731465"/>
                  </a:ext>
                </a:extLst>
              </a:tr>
              <a:tr h="2601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전화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02-3569-2245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팩스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02-3569-2247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407300"/>
                  </a:ext>
                </a:extLst>
              </a:tr>
              <a:tr h="2601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4497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555C27-D525-4804-9D6F-B82AAE776B70}"/>
              </a:ext>
            </a:extLst>
          </p:cNvPr>
          <p:cNvSpPr/>
          <p:nvPr/>
        </p:nvSpPr>
        <p:spPr>
          <a:xfrm>
            <a:off x="383152" y="1893474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1000" b="1" dirty="0">
                <a:latin typeface="+mn-ea"/>
              </a:rPr>
              <a:t>1. </a:t>
            </a:r>
            <a:r>
              <a:rPr lang="ko-KR" altLang="en-US" sz="1000" b="1" dirty="0">
                <a:latin typeface="+mn-ea"/>
              </a:rPr>
              <a:t>회사정보</a:t>
            </a:r>
            <a:endParaRPr lang="ko-KR" altLang="en-US" sz="1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7E9617-B9AB-4CFC-8829-9C8C4D630A29}"/>
              </a:ext>
            </a:extLst>
          </p:cNvPr>
          <p:cNvSpPr/>
          <p:nvPr/>
        </p:nvSpPr>
        <p:spPr>
          <a:xfrm>
            <a:off x="340471" y="3510180"/>
            <a:ext cx="10230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1000" b="1" dirty="0">
                <a:latin typeface="+mn-ea"/>
              </a:rPr>
              <a:t>2. </a:t>
            </a:r>
            <a:r>
              <a:rPr lang="ko-KR" altLang="en-US" sz="1000" b="1" dirty="0">
                <a:latin typeface="+mn-ea"/>
              </a:rPr>
              <a:t>사용자 정보</a:t>
            </a:r>
            <a:endParaRPr lang="ko-KR" altLang="en-US" sz="10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3CE8ED9-E095-4264-B3AA-941F3EE8C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78771"/>
              </p:ext>
            </p:extLst>
          </p:nvPr>
        </p:nvGraphicFramePr>
        <p:xfrm>
          <a:off x="404038" y="3771538"/>
          <a:ext cx="4931360" cy="9490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5980">
                  <a:extLst>
                    <a:ext uri="{9D8B030D-6E8A-4147-A177-3AD203B41FA5}">
                      <a16:colId xmlns:a16="http://schemas.microsoft.com/office/drawing/2014/main" val="1810762786"/>
                    </a:ext>
                  </a:extLst>
                </a:gridCol>
                <a:gridCol w="1417740">
                  <a:extLst>
                    <a:ext uri="{9D8B030D-6E8A-4147-A177-3AD203B41FA5}">
                      <a16:colId xmlns:a16="http://schemas.microsoft.com/office/drawing/2014/main" val="2597206611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3569462025"/>
                    </a:ext>
                  </a:extLst>
                </a:gridCol>
                <a:gridCol w="1535185">
                  <a:extLst>
                    <a:ext uri="{9D8B030D-6E8A-4147-A177-3AD203B41FA5}">
                      <a16:colId xmlns:a16="http://schemas.microsoft.com/office/drawing/2014/main" val="1438262394"/>
                    </a:ext>
                  </a:extLst>
                </a:gridCol>
              </a:tblGrid>
              <a:tr h="31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아이디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err="1">
                          <a:effectLst/>
                        </a:rPr>
                        <a:t>honggil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비밀번호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85399"/>
                  </a:ext>
                </a:extLst>
              </a:tr>
              <a:tr h="31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이름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</a:rPr>
                        <a:t>홍길상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부서</a:t>
                      </a:r>
                      <a:r>
                        <a:rPr lang="en-US" altLang="ko-KR" sz="900" u="none" strike="noStrike" dirty="0">
                          <a:effectLst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</a:rPr>
                        <a:t>직급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529107"/>
                  </a:ext>
                </a:extLst>
              </a:tr>
              <a:tr h="31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fjkfjf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@gmail.com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563457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1EFFB4D9-FD32-4214-876D-72448230CB2E}"/>
              </a:ext>
            </a:extLst>
          </p:cNvPr>
          <p:cNvSpPr/>
          <p:nvPr/>
        </p:nvSpPr>
        <p:spPr bwMode="auto">
          <a:xfrm>
            <a:off x="4097184" y="3796915"/>
            <a:ext cx="926284" cy="241164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초기화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D9395F2-CB45-4496-A3C9-A3C6F81F30C9}"/>
              </a:ext>
            </a:extLst>
          </p:cNvPr>
          <p:cNvSpPr/>
          <p:nvPr/>
        </p:nvSpPr>
        <p:spPr bwMode="auto">
          <a:xfrm>
            <a:off x="202937" y="2059100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3E1E320-6ED0-40EB-A42B-A845FB8CC4D4}"/>
              </a:ext>
            </a:extLst>
          </p:cNvPr>
          <p:cNvSpPr/>
          <p:nvPr/>
        </p:nvSpPr>
        <p:spPr bwMode="auto">
          <a:xfrm>
            <a:off x="3946463" y="3743434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4517D5-470D-4CFB-A73F-4E67653F8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90069"/>
              </p:ext>
            </p:extLst>
          </p:nvPr>
        </p:nvGraphicFramePr>
        <p:xfrm>
          <a:off x="383152" y="5024256"/>
          <a:ext cx="5187138" cy="1026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312">
                  <a:extLst>
                    <a:ext uri="{9D8B030D-6E8A-4147-A177-3AD203B41FA5}">
                      <a16:colId xmlns:a16="http://schemas.microsoft.com/office/drawing/2014/main" val="2737524214"/>
                    </a:ext>
                  </a:extLst>
                </a:gridCol>
                <a:gridCol w="1392573">
                  <a:extLst>
                    <a:ext uri="{9D8B030D-6E8A-4147-A177-3AD203B41FA5}">
                      <a16:colId xmlns:a16="http://schemas.microsoft.com/office/drawing/2014/main" val="2133877484"/>
                    </a:ext>
                  </a:extLst>
                </a:gridCol>
                <a:gridCol w="1073791">
                  <a:extLst>
                    <a:ext uri="{9D8B030D-6E8A-4147-A177-3AD203B41FA5}">
                      <a16:colId xmlns:a16="http://schemas.microsoft.com/office/drawing/2014/main" val="2885979819"/>
                    </a:ext>
                  </a:extLst>
                </a:gridCol>
                <a:gridCol w="1476462">
                  <a:extLst>
                    <a:ext uri="{9D8B030D-6E8A-4147-A177-3AD203B41FA5}">
                      <a16:colId xmlns:a16="http://schemas.microsoft.com/office/drawing/2014/main" val="1026213808"/>
                    </a:ext>
                  </a:extLst>
                </a:gridCol>
              </a:tblGrid>
              <a:tr h="3386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회사 사업자 등록증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.jpg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무역업 고유 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B2313133431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338349"/>
                  </a:ext>
                </a:extLst>
              </a:tr>
              <a:tr h="31561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재무제표 증명원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(3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증명원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.jpg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등기부등본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.jpg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16402"/>
                  </a:ext>
                </a:extLst>
              </a:tr>
              <a:tr h="371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인감증명서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증명서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.jpg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대표자 여권사본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.jpg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27472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7A2332-5E05-4127-B460-02DD18735164}"/>
              </a:ext>
            </a:extLst>
          </p:cNvPr>
          <p:cNvSpPr/>
          <p:nvPr/>
        </p:nvSpPr>
        <p:spPr>
          <a:xfrm>
            <a:off x="330147" y="4735906"/>
            <a:ext cx="11961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1000" b="1" dirty="0">
                <a:latin typeface="+mn-ea"/>
              </a:rPr>
              <a:t>3. </a:t>
            </a:r>
            <a:r>
              <a:rPr lang="ko-KR" altLang="en-US" sz="1000" b="1" dirty="0">
                <a:latin typeface="+mn-ea"/>
              </a:rPr>
              <a:t>가입 필수 서류</a:t>
            </a:r>
            <a:endParaRPr lang="ko-KR" altLang="en-US" sz="1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5D3CAA78-1E72-4825-99EB-6852A6AB5CFD}"/>
              </a:ext>
            </a:extLst>
          </p:cNvPr>
          <p:cNvSpPr/>
          <p:nvPr/>
        </p:nvSpPr>
        <p:spPr bwMode="auto">
          <a:xfrm>
            <a:off x="3124024" y="6207853"/>
            <a:ext cx="1758369" cy="553674"/>
          </a:xfrm>
          <a:prstGeom prst="downArrow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페이지</a:t>
            </a:r>
            <a:endParaRPr lang="en-US" altLang="ko-KR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332688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2972263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</a:t>
            </a: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/>
              <a:t>상세페이지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FFEC4C-85AC-4D69-9205-FDC35BE7CBDC}"/>
              </a:ext>
            </a:extLst>
          </p:cNvPr>
          <p:cNvSpPr/>
          <p:nvPr/>
        </p:nvSpPr>
        <p:spPr bwMode="auto">
          <a:xfrm>
            <a:off x="176168" y="629175"/>
            <a:ext cx="7180977" cy="568773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3BF008-F1CC-4119-B832-BD8E7D58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189414"/>
              </p:ext>
            </p:extLst>
          </p:nvPr>
        </p:nvGraphicFramePr>
        <p:xfrm>
          <a:off x="7498080" y="465516"/>
          <a:ext cx="2407920" cy="4499947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 대기 상태에서만 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 완료 선택 클릭 가능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 완료 상태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 완료 후 생성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서류 확인 후 승인 거절 할 경우 버튼 클릭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3213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446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7A2332-5E05-4127-B460-02DD18735164}"/>
              </a:ext>
            </a:extLst>
          </p:cNvPr>
          <p:cNvSpPr/>
          <p:nvPr/>
        </p:nvSpPr>
        <p:spPr>
          <a:xfrm>
            <a:off x="313369" y="742747"/>
            <a:ext cx="13244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1000" b="1" dirty="0">
                <a:latin typeface="+mn-ea"/>
              </a:rPr>
              <a:t>4. </a:t>
            </a:r>
            <a:r>
              <a:rPr lang="ko-KR" altLang="en-US" sz="1000" b="1" dirty="0">
                <a:latin typeface="+mn-ea"/>
              </a:rPr>
              <a:t>마케팅 정보 동의</a:t>
            </a:r>
            <a:endParaRPr lang="ko-KR" altLang="en-US" sz="1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9BA3FB-B3E3-4C5B-A49B-63AF1AACD5C5}"/>
              </a:ext>
            </a:extLst>
          </p:cNvPr>
          <p:cNvSpPr txBox="1"/>
          <p:nvPr/>
        </p:nvSpPr>
        <p:spPr>
          <a:xfrm>
            <a:off x="541676" y="1050946"/>
            <a:ext cx="87838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맑은 고딕" pitchFamily="50" charset="-127"/>
                <a:ea typeface="맑은 고딕" pitchFamily="50" charset="-127"/>
              </a:rPr>
              <a:t>메일링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 서비스</a:t>
            </a:r>
            <a:r>
              <a:rPr lang="ko-KR" altLang="en-US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C32134-5FCC-4E8B-8865-9400A804EFCA}"/>
              </a:ext>
            </a:extLst>
          </p:cNvPr>
          <p:cNvSpPr txBox="1"/>
          <p:nvPr/>
        </p:nvSpPr>
        <p:spPr>
          <a:xfrm>
            <a:off x="3749825" y="1042936"/>
            <a:ext cx="87838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SMS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수신여부</a:t>
            </a:r>
            <a:r>
              <a:rPr lang="ko-KR" altLang="en-US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F00404-DB50-4645-8790-F35542FB3987}"/>
              </a:ext>
            </a:extLst>
          </p:cNvPr>
          <p:cNvSpPr/>
          <p:nvPr/>
        </p:nvSpPr>
        <p:spPr bwMode="auto">
          <a:xfrm>
            <a:off x="1420056" y="1073515"/>
            <a:ext cx="435429" cy="2000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선택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7501E27-8DF9-4ECE-867B-A7655F542346}"/>
              </a:ext>
            </a:extLst>
          </p:cNvPr>
          <p:cNvSpPr/>
          <p:nvPr/>
        </p:nvSpPr>
        <p:spPr bwMode="auto">
          <a:xfrm>
            <a:off x="4718228" y="1017291"/>
            <a:ext cx="435429" cy="20005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선택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B96758A-6870-44B2-AB75-70D21B719DDF}"/>
              </a:ext>
            </a:extLst>
          </p:cNvPr>
          <p:cNvCxnSpPr/>
          <p:nvPr/>
        </p:nvCxnSpPr>
        <p:spPr>
          <a:xfrm>
            <a:off x="444946" y="1524124"/>
            <a:ext cx="626871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38F9766-13E3-4E02-B091-00D6A9902A1F}"/>
              </a:ext>
            </a:extLst>
          </p:cNvPr>
          <p:cNvSpPr/>
          <p:nvPr/>
        </p:nvSpPr>
        <p:spPr>
          <a:xfrm>
            <a:off x="424437" y="1628270"/>
            <a:ext cx="1417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1000" b="1" dirty="0">
                <a:latin typeface="+mn-ea"/>
              </a:rPr>
              <a:t>Gtradepay </a:t>
            </a:r>
            <a:r>
              <a:rPr lang="ko-KR" altLang="en-US" sz="1000" b="1" dirty="0">
                <a:latin typeface="+mn-ea"/>
              </a:rPr>
              <a:t>가입 인증</a:t>
            </a:r>
            <a:endParaRPr lang="ko-KR" altLang="en-US" sz="1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A87DE6-D37A-4C9F-BF3C-181EC6ED0D81}"/>
              </a:ext>
            </a:extLst>
          </p:cNvPr>
          <p:cNvSpPr txBox="1"/>
          <p:nvPr/>
        </p:nvSpPr>
        <p:spPr>
          <a:xfrm>
            <a:off x="492893" y="1960452"/>
            <a:ext cx="117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승인대기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DC7CDEC-9103-40B5-B026-3B0EA88111DA}"/>
              </a:ext>
            </a:extLst>
          </p:cNvPr>
          <p:cNvSpPr/>
          <p:nvPr/>
        </p:nvSpPr>
        <p:spPr bwMode="auto">
          <a:xfrm>
            <a:off x="1912030" y="1920247"/>
            <a:ext cx="805343" cy="286426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승인완료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7B4D5FD-3717-469F-80A5-859F76FA40A4}"/>
              </a:ext>
            </a:extLst>
          </p:cNvPr>
          <p:cNvSpPr/>
          <p:nvPr/>
        </p:nvSpPr>
        <p:spPr bwMode="auto">
          <a:xfrm>
            <a:off x="250684" y="5229730"/>
            <a:ext cx="2070403" cy="957404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7D32AD-A06A-4B3E-B9A7-BCAD0D39385C}"/>
              </a:ext>
            </a:extLst>
          </p:cNvPr>
          <p:cNvSpPr/>
          <p:nvPr/>
        </p:nvSpPr>
        <p:spPr bwMode="auto">
          <a:xfrm>
            <a:off x="607439" y="5864629"/>
            <a:ext cx="643980" cy="22452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273D628-E067-47AD-86A3-B2DD7781218A}"/>
              </a:ext>
            </a:extLst>
          </p:cNvPr>
          <p:cNvSpPr/>
          <p:nvPr/>
        </p:nvSpPr>
        <p:spPr bwMode="auto">
          <a:xfrm>
            <a:off x="1333306" y="5864629"/>
            <a:ext cx="643980" cy="22452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아니요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AD0F8B-6974-4D42-AF74-36F1C4EB328D}"/>
              </a:ext>
            </a:extLst>
          </p:cNvPr>
          <p:cNvSpPr txBox="1"/>
          <p:nvPr/>
        </p:nvSpPr>
        <p:spPr>
          <a:xfrm>
            <a:off x="775069" y="5413985"/>
            <a:ext cx="1258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승인 하시겠습니까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E394222-6E7E-4408-9144-38C2431DD58F}"/>
              </a:ext>
            </a:extLst>
          </p:cNvPr>
          <p:cNvSpPr/>
          <p:nvPr/>
        </p:nvSpPr>
        <p:spPr bwMode="auto">
          <a:xfrm>
            <a:off x="2557802" y="5229730"/>
            <a:ext cx="2070403" cy="957404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ABB5B1C-89E5-4FDF-8749-A2BEB8C7527D}"/>
              </a:ext>
            </a:extLst>
          </p:cNvPr>
          <p:cNvSpPr/>
          <p:nvPr/>
        </p:nvSpPr>
        <p:spPr bwMode="auto">
          <a:xfrm>
            <a:off x="3325617" y="5860890"/>
            <a:ext cx="643980" cy="22452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50B4C6-3A73-43E5-B140-B14046838ED8}"/>
              </a:ext>
            </a:extLst>
          </p:cNvPr>
          <p:cNvSpPr txBox="1"/>
          <p:nvPr/>
        </p:nvSpPr>
        <p:spPr>
          <a:xfrm>
            <a:off x="3082187" y="5413985"/>
            <a:ext cx="1258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승인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완료 되었습니다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74D676AC-384B-4B9E-9181-7018046BCA2B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5400000">
            <a:off x="288766" y="3203793"/>
            <a:ext cx="3023057" cy="102881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15CD0A35-9AFB-436F-8F2D-3A01272F1FC5}"/>
              </a:ext>
            </a:extLst>
          </p:cNvPr>
          <p:cNvSpPr/>
          <p:nvPr/>
        </p:nvSpPr>
        <p:spPr bwMode="auto">
          <a:xfrm>
            <a:off x="1855485" y="1856306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5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2972263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</a:t>
            </a:r>
            <a:r>
              <a:rPr lang="ko-KR" altLang="en-US" dirty="0"/>
              <a:t>회원관리 </a:t>
            </a:r>
            <a:r>
              <a:rPr lang="en-US" altLang="ko-KR" dirty="0"/>
              <a:t>&gt; </a:t>
            </a:r>
            <a:r>
              <a:rPr lang="ko-KR" altLang="en-US" dirty="0"/>
              <a:t>상세페이지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FFEC4C-85AC-4D69-9205-FDC35BE7CBDC}"/>
              </a:ext>
            </a:extLst>
          </p:cNvPr>
          <p:cNvSpPr/>
          <p:nvPr/>
        </p:nvSpPr>
        <p:spPr bwMode="auto">
          <a:xfrm>
            <a:off x="176168" y="629175"/>
            <a:ext cx="7180977" cy="568773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3BF008-F1CC-4119-B832-BD8E7D58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06398"/>
              </p:ext>
            </p:extLst>
          </p:nvPr>
        </p:nvGraphicFramePr>
        <p:xfrm>
          <a:off x="7498080" y="465516"/>
          <a:ext cx="2407920" cy="3920827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 완료 후 생성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서류 확인 후 승인 거절 할 경우 버튼 클릭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3213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446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687A2332-5E05-4127-B460-02DD18735164}"/>
              </a:ext>
            </a:extLst>
          </p:cNvPr>
          <p:cNvSpPr/>
          <p:nvPr/>
        </p:nvSpPr>
        <p:spPr>
          <a:xfrm>
            <a:off x="313369" y="742747"/>
            <a:ext cx="13244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1000" b="1" dirty="0">
                <a:latin typeface="+mn-ea"/>
              </a:rPr>
              <a:t>4. </a:t>
            </a:r>
            <a:r>
              <a:rPr lang="ko-KR" altLang="en-US" sz="1000" b="1" dirty="0">
                <a:latin typeface="+mn-ea"/>
              </a:rPr>
              <a:t>마케팅 정보 동의</a:t>
            </a:r>
            <a:endParaRPr lang="ko-KR" altLang="en-US" sz="1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9BA3FB-B3E3-4C5B-A49B-63AF1AACD5C5}"/>
              </a:ext>
            </a:extLst>
          </p:cNvPr>
          <p:cNvSpPr txBox="1"/>
          <p:nvPr/>
        </p:nvSpPr>
        <p:spPr>
          <a:xfrm>
            <a:off x="541676" y="1050946"/>
            <a:ext cx="87838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맑은 고딕" pitchFamily="50" charset="-127"/>
                <a:ea typeface="맑은 고딕" pitchFamily="50" charset="-127"/>
              </a:rPr>
              <a:t>메일링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 서비스</a:t>
            </a:r>
            <a:r>
              <a:rPr lang="ko-KR" altLang="en-US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C32134-5FCC-4E8B-8865-9400A804EFCA}"/>
              </a:ext>
            </a:extLst>
          </p:cNvPr>
          <p:cNvSpPr txBox="1"/>
          <p:nvPr/>
        </p:nvSpPr>
        <p:spPr>
          <a:xfrm>
            <a:off x="3749825" y="1042936"/>
            <a:ext cx="87838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맑은 고딕" pitchFamily="50" charset="-127"/>
                <a:ea typeface="맑은 고딕" pitchFamily="50" charset="-127"/>
              </a:rPr>
              <a:t>SMS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수신여부</a:t>
            </a:r>
            <a:r>
              <a:rPr lang="ko-KR" altLang="en-US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AF00404-DB50-4645-8790-F35542FB3987}"/>
              </a:ext>
            </a:extLst>
          </p:cNvPr>
          <p:cNvSpPr/>
          <p:nvPr/>
        </p:nvSpPr>
        <p:spPr bwMode="auto">
          <a:xfrm>
            <a:off x="1420056" y="1073515"/>
            <a:ext cx="435429" cy="20005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선택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7501E27-8DF9-4ECE-867B-A7655F542346}"/>
              </a:ext>
            </a:extLst>
          </p:cNvPr>
          <p:cNvSpPr/>
          <p:nvPr/>
        </p:nvSpPr>
        <p:spPr bwMode="auto">
          <a:xfrm>
            <a:off x="4718228" y="1017291"/>
            <a:ext cx="435429" cy="20005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선택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B96758A-6870-44B2-AB75-70D21B719DDF}"/>
              </a:ext>
            </a:extLst>
          </p:cNvPr>
          <p:cNvCxnSpPr/>
          <p:nvPr/>
        </p:nvCxnSpPr>
        <p:spPr>
          <a:xfrm>
            <a:off x="444946" y="1524124"/>
            <a:ext cx="626871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38F9766-13E3-4E02-B091-00D6A9902A1F}"/>
              </a:ext>
            </a:extLst>
          </p:cNvPr>
          <p:cNvSpPr/>
          <p:nvPr/>
        </p:nvSpPr>
        <p:spPr>
          <a:xfrm>
            <a:off x="424437" y="1628270"/>
            <a:ext cx="1417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1000" b="1" dirty="0">
                <a:latin typeface="+mn-ea"/>
              </a:rPr>
              <a:t>Gtradepay </a:t>
            </a:r>
            <a:r>
              <a:rPr lang="ko-KR" altLang="en-US" sz="1000" b="1" dirty="0">
                <a:latin typeface="+mn-ea"/>
              </a:rPr>
              <a:t>가입 인증</a:t>
            </a:r>
            <a:endParaRPr lang="ko-KR" altLang="en-US" sz="1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A87DE6-D37A-4C9F-BF3C-181EC6ED0D81}"/>
              </a:ext>
            </a:extLst>
          </p:cNvPr>
          <p:cNvSpPr txBox="1"/>
          <p:nvPr/>
        </p:nvSpPr>
        <p:spPr>
          <a:xfrm>
            <a:off x="492893" y="1960452"/>
            <a:ext cx="117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승인완료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FC09856-26FB-4428-9936-E231CF1CED33}"/>
              </a:ext>
            </a:extLst>
          </p:cNvPr>
          <p:cNvSpPr/>
          <p:nvPr/>
        </p:nvSpPr>
        <p:spPr bwMode="auto">
          <a:xfrm>
            <a:off x="1637771" y="1945582"/>
            <a:ext cx="805343" cy="286426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승인거절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312423-BF7C-42B6-8A04-3494616D5CC3}"/>
              </a:ext>
            </a:extLst>
          </p:cNvPr>
          <p:cNvSpPr/>
          <p:nvPr/>
        </p:nvSpPr>
        <p:spPr bwMode="auto">
          <a:xfrm>
            <a:off x="1573610" y="3787036"/>
            <a:ext cx="2070403" cy="957404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D99D2F6-96B4-4A3E-AF27-78876DBB7275}"/>
              </a:ext>
            </a:extLst>
          </p:cNvPr>
          <p:cNvSpPr/>
          <p:nvPr/>
        </p:nvSpPr>
        <p:spPr bwMode="auto">
          <a:xfrm>
            <a:off x="1963921" y="4430324"/>
            <a:ext cx="643980" cy="22452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예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ECA765-6048-4122-9FC7-98CC35EF61FA}"/>
              </a:ext>
            </a:extLst>
          </p:cNvPr>
          <p:cNvSpPr/>
          <p:nvPr/>
        </p:nvSpPr>
        <p:spPr bwMode="auto">
          <a:xfrm>
            <a:off x="2689788" y="4430324"/>
            <a:ext cx="643980" cy="22452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아니요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ED13FD-0833-43F6-BB8D-3C0A1F6DA100}"/>
              </a:ext>
            </a:extLst>
          </p:cNvPr>
          <p:cNvSpPr txBox="1"/>
          <p:nvPr/>
        </p:nvSpPr>
        <p:spPr>
          <a:xfrm>
            <a:off x="1963835" y="3988065"/>
            <a:ext cx="13699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승인 보류 하시겠습니까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BD4F6A-4B39-4992-8796-D6E44B23F3B2}"/>
              </a:ext>
            </a:extLst>
          </p:cNvPr>
          <p:cNvSpPr/>
          <p:nvPr/>
        </p:nvSpPr>
        <p:spPr bwMode="auto">
          <a:xfrm>
            <a:off x="3980570" y="3785658"/>
            <a:ext cx="2070403" cy="957404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D565C68-B2D7-4881-9161-92600EAE2FF0}"/>
              </a:ext>
            </a:extLst>
          </p:cNvPr>
          <p:cNvSpPr/>
          <p:nvPr/>
        </p:nvSpPr>
        <p:spPr bwMode="auto">
          <a:xfrm>
            <a:off x="4748385" y="4416818"/>
            <a:ext cx="643980" cy="22452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2938EF-4351-4298-A4D4-E43EDCB71C4D}"/>
              </a:ext>
            </a:extLst>
          </p:cNvPr>
          <p:cNvSpPr txBox="1"/>
          <p:nvPr/>
        </p:nvSpPr>
        <p:spPr>
          <a:xfrm>
            <a:off x="4504955" y="3969913"/>
            <a:ext cx="1258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승인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보류 되었습니다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82A09E9-BE01-4276-852B-47C1D88301E8}"/>
              </a:ext>
            </a:extLst>
          </p:cNvPr>
          <p:cNvCxnSpPr>
            <a:cxnSpLocks/>
            <a:stCxn id="38" idx="2"/>
            <a:endCxn id="43" idx="1"/>
          </p:cNvCxnSpPr>
          <p:nvPr/>
        </p:nvCxnSpPr>
        <p:spPr>
          <a:xfrm rot="5400000">
            <a:off x="790162" y="3015457"/>
            <a:ext cx="2033730" cy="466833"/>
          </a:xfrm>
          <a:prstGeom prst="bentConnector4">
            <a:avLst>
              <a:gd name="adj1" fmla="val 38231"/>
              <a:gd name="adj2" fmla="val 148968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BE4E9D28-4FFE-4D51-83FF-BE0FAC09D5A5}"/>
              </a:ext>
            </a:extLst>
          </p:cNvPr>
          <p:cNvSpPr/>
          <p:nvPr/>
        </p:nvSpPr>
        <p:spPr bwMode="auto">
          <a:xfrm>
            <a:off x="1566865" y="1864883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65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3350427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</a:t>
            </a:r>
            <a:r>
              <a:rPr lang="ko-KR" altLang="en-US" dirty="0"/>
              <a:t>에스크로 신청관리 </a:t>
            </a:r>
            <a:r>
              <a:rPr lang="en-US" altLang="ko-KR" dirty="0"/>
              <a:t>&gt; </a:t>
            </a:r>
            <a:r>
              <a:rPr lang="ko-KR" altLang="en-US" dirty="0"/>
              <a:t>전체 </a:t>
            </a:r>
            <a:r>
              <a:rPr lang="en-US" altLang="ko-KR" dirty="0"/>
              <a:t>(</a:t>
            </a:r>
            <a:r>
              <a:rPr lang="ko-KR" altLang="en-US" dirty="0"/>
              <a:t>신청현황</a:t>
            </a:r>
            <a:r>
              <a:rPr lang="en-US" altLang="ko-KR" dirty="0"/>
              <a:t>) &gt; List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F1A8FE-B1E1-4A54-9352-4BC7419F2B18}"/>
              </a:ext>
            </a:extLst>
          </p:cNvPr>
          <p:cNvSpPr/>
          <p:nvPr/>
        </p:nvSpPr>
        <p:spPr bwMode="auto">
          <a:xfrm>
            <a:off x="4415054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대출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신청현황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F5326-AD63-4409-9503-84C004E4A809}"/>
              </a:ext>
            </a:extLst>
          </p:cNvPr>
          <p:cNvGrpSpPr/>
          <p:nvPr/>
        </p:nvGrpSpPr>
        <p:grpSpPr>
          <a:xfrm>
            <a:off x="176168" y="629174"/>
            <a:ext cx="7180977" cy="5687737"/>
            <a:chOff x="125834" y="629174"/>
            <a:chExt cx="7180977" cy="568773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FFEC4C-85AC-4D69-9205-FDC35BE7CBDC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6877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99CF2B-102A-439B-8D8C-6BDC593C1C10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34A987-C8FA-49F9-9AC5-025BAAA3BFC2}"/>
                </a:ext>
              </a:extLst>
            </p:cNvPr>
            <p:cNvSpPr/>
            <p:nvPr/>
          </p:nvSpPr>
          <p:spPr bwMode="auto">
            <a:xfrm>
              <a:off x="125834" y="629174"/>
              <a:ext cx="862669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5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666478-EE6B-459E-B88B-288EC2610FED}"/>
                </a:ext>
              </a:extLst>
            </p:cNvPr>
            <p:cNvSpPr txBox="1"/>
            <p:nvPr/>
          </p:nvSpPr>
          <p:spPr>
            <a:xfrm>
              <a:off x="274212" y="100794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로그아웃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FE6A1E-E4B5-42CC-96C3-D2769C5056C1}"/>
                </a:ext>
              </a:extLst>
            </p:cNvPr>
            <p:cNvSpPr/>
            <p:nvPr/>
          </p:nvSpPr>
          <p:spPr>
            <a:xfrm>
              <a:off x="199725" y="660600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62626"/>
                  </a:solidFill>
                  <a:latin typeface="맑은 고딕" pitchFamily="50" charset="-127"/>
                </a:rPr>
                <a:t>Logo</a:t>
              </a:r>
              <a:endParaRPr lang="ko-KR" altLang="en-US" dirty="0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334232-0446-4543-A59A-CD1AF025F8CA}"/>
              </a:ext>
            </a:extLst>
          </p:cNvPr>
          <p:cNvSpPr/>
          <p:nvPr/>
        </p:nvSpPr>
        <p:spPr bwMode="auto">
          <a:xfrm>
            <a:off x="1342238" y="734036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5B25B7C-FB6B-44A1-9F0A-718B95B74AC7}"/>
              </a:ext>
            </a:extLst>
          </p:cNvPr>
          <p:cNvSpPr/>
          <p:nvPr/>
        </p:nvSpPr>
        <p:spPr bwMode="auto">
          <a:xfrm>
            <a:off x="2366510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A5B508-C302-4C92-A2BC-CFC370B70F45}"/>
              </a:ext>
            </a:extLst>
          </p:cNvPr>
          <p:cNvSpPr/>
          <p:nvPr/>
        </p:nvSpPr>
        <p:spPr bwMode="auto">
          <a:xfrm>
            <a:off x="6520691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 메뉴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D7A8BF-BC70-4FE9-BD7F-452ED3512464}"/>
              </a:ext>
            </a:extLst>
          </p:cNvPr>
          <p:cNvSpPr/>
          <p:nvPr/>
        </p:nvSpPr>
        <p:spPr bwMode="auto">
          <a:xfrm>
            <a:off x="172498" y="1223392"/>
            <a:ext cx="7180977" cy="2396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3BF008-F1CC-4119-B832-BD8E7D58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386026"/>
              </p:ext>
            </p:extLst>
          </p:nvPr>
        </p:nvGraphicFramePr>
        <p:xfrm>
          <a:off x="7498080" y="465516"/>
          <a:ext cx="2407920" cy="5514103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4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승인대기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심사완료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계약진행중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계약완료 선택 정렬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8534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거래처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계약명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선택 검색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계약일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계약명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거래금액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에스크로 신청 정보 동일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무역견적서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인보이스 입력 여부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O/X</a:t>
                      </a: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첨부 서류 개수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처리 상태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 대기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에스크로 신청서 작성 완료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관리자 검토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 처리 필요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심사완료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에스크로 신청서 승인 완료상태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계약진행 중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에스크로 입력 대기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에스크로 입금완료 상태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계약종료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에스크로 출금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3213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446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계약명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상태 정보 클릭 시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등록 정보 상세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D099A7-1F40-49FE-B13A-607C761ACDBF}"/>
              </a:ext>
            </a:extLst>
          </p:cNvPr>
          <p:cNvSpPr/>
          <p:nvPr/>
        </p:nvSpPr>
        <p:spPr>
          <a:xfrm>
            <a:off x="282217" y="1622123"/>
            <a:ext cx="873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|</a:t>
            </a:r>
            <a:r>
              <a:rPr lang="ko-KR" altLang="en-US" sz="1200" b="1"/>
              <a:t>신청현황</a:t>
            </a:r>
            <a:endParaRPr lang="ko-KR" altLang="en-US" sz="1200" dirty="0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AE804B6-A595-4EE6-8A48-6C62DA000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441531"/>
              </p:ext>
            </p:extLst>
          </p:nvPr>
        </p:nvGraphicFramePr>
        <p:xfrm>
          <a:off x="416190" y="2278740"/>
          <a:ext cx="6831898" cy="2704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640">
                  <a:extLst>
                    <a:ext uri="{9D8B030D-6E8A-4147-A177-3AD203B41FA5}">
                      <a16:colId xmlns:a16="http://schemas.microsoft.com/office/drawing/2014/main" val="1769921093"/>
                    </a:ext>
                  </a:extLst>
                </a:gridCol>
                <a:gridCol w="435642">
                  <a:extLst>
                    <a:ext uri="{9D8B030D-6E8A-4147-A177-3AD203B41FA5}">
                      <a16:colId xmlns:a16="http://schemas.microsoft.com/office/drawing/2014/main" val="1616770082"/>
                    </a:ext>
                  </a:extLst>
                </a:gridCol>
                <a:gridCol w="873275">
                  <a:extLst>
                    <a:ext uri="{9D8B030D-6E8A-4147-A177-3AD203B41FA5}">
                      <a16:colId xmlns:a16="http://schemas.microsoft.com/office/drawing/2014/main" val="2346052771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2551255853"/>
                    </a:ext>
                  </a:extLst>
                </a:gridCol>
                <a:gridCol w="1275127">
                  <a:extLst>
                    <a:ext uri="{9D8B030D-6E8A-4147-A177-3AD203B41FA5}">
                      <a16:colId xmlns:a16="http://schemas.microsoft.com/office/drawing/2014/main" val="3373948875"/>
                    </a:ext>
                  </a:extLst>
                </a:gridCol>
                <a:gridCol w="847215">
                  <a:extLst>
                    <a:ext uri="{9D8B030D-6E8A-4147-A177-3AD203B41FA5}">
                      <a16:colId xmlns:a16="http://schemas.microsoft.com/office/drawing/2014/main" val="4199619414"/>
                    </a:ext>
                  </a:extLst>
                </a:gridCol>
                <a:gridCol w="520190">
                  <a:extLst>
                    <a:ext uri="{9D8B030D-6E8A-4147-A177-3AD203B41FA5}">
                      <a16:colId xmlns:a16="http://schemas.microsoft.com/office/drawing/2014/main" val="552568404"/>
                    </a:ext>
                  </a:extLst>
                </a:gridCol>
                <a:gridCol w="360727">
                  <a:extLst>
                    <a:ext uri="{9D8B030D-6E8A-4147-A177-3AD203B41FA5}">
                      <a16:colId xmlns:a16="http://schemas.microsoft.com/office/drawing/2014/main" val="2475079783"/>
                    </a:ext>
                  </a:extLst>
                </a:gridCol>
                <a:gridCol w="504953">
                  <a:extLst>
                    <a:ext uri="{9D8B030D-6E8A-4147-A177-3AD203B41FA5}">
                      <a16:colId xmlns:a16="http://schemas.microsoft.com/office/drawing/2014/main" val="3388521269"/>
                    </a:ext>
                  </a:extLst>
                </a:gridCol>
                <a:gridCol w="954731">
                  <a:extLst>
                    <a:ext uri="{9D8B030D-6E8A-4147-A177-3AD203B41FA5}">
                      <a16:colId xmlns:a16="http://schemas.microsoft.com/office/drawing/2014/main" val="916007964"/>
                    </a:ext>
                  </a:extLst>
                </a:gridCol>
              </a:tblGrid>
              <a:tr h="278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계약일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거래처명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</a:rPr>
                        <a:t>계약명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거래금액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</a:rPr>
                        <a:t>무역견적서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Invoice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첨부서류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60995"/>
                  </a:ext>
                </a:extLst>
              </a:tr>
              <a:tr h="2403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 어딘가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모바일 패널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 USD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승인대기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200269"/>
                  </a:ext>
                </a:extLst>
              </a:tr>
              <a:tr h="2403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수출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중국 어딘가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화장품 원료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300,000 EUR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입금대기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273094"/>
                  </a:ext>
                </a:extLst>
              </a:tr>
              <a:tr h="274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중국 어딘가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모바일 패널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 USD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계약진행 중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908126"/>
                  </a:ext>
                </a:extLst>
              </a:tr>
              <a:tr h="278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수출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중국 어딘가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화장품 원료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300,000 EUR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계약진행 중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980294"/>
                  </a:ext>
                </a:extLst>
              </a:tr>
              <a:tr h="278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중국 어딘가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모바일 패널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 USD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종료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48706"/>
                  </a:ext>
                </a:extLst>
              </a:tr>
              <a:tr h="27840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229306"/>
                  </a:ext>
                </a:extLst>
              </a:tr>
              <a:tr h="27840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394525"/>
                  </a:ext>
                </a:extLst>
              </a:tr>
              <a:tr h="27840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31153"/>
                  </a:ext>
                </a:extLst>
              </a:tr>
              <a:tr h="27840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273561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id="{F1A15717-48D3-4577-9077-17F90233CF5F}"/>
              </a:ext>
            </a:extLst>
          </p:cNvPr>
          <p:cNvSpPr/>
          <p:nvPr/>
        </p:nvSpPr>
        <p:spPr bwMode="auto">
          <a:xfrm>
            <a:off x="748073" y="2167969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270BC72-4D68-4EBA-A400-D10613C53615}"/>
              </a:ext>
            </a:extLst>
          </p:cNvPr>
          <p:cNvSpPr/>
          <p:nvPr/>
        </p:nvSpPr>
        <p:spPr bwMode="auto">
          <a:xfrm>
            <a:off x="5244069" y="2471207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7373946-C33E-42D0-A6B7-F7C6F32A11E9}"/>
              </a:ext>
            </a:extLst>
          </p:cNvPr>
          <p:cNvSpPr/>
          <p:nvPr/>
        </p:nvSpPr>
        <p:spPr bwMode="auto">
          <a:xfrm>
            <a:off x="6363035" y="2493182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07EF126-1C93-41D3-BA29-CF6F0FC35AC7}"/>
              </a:ext>
            </a:extLst>
          </p:cNvPr>
          <p:cNvSpPr/>
          <p:nvPr/>
        </p:nvSpPr>
        <p:spPr bwMode="auto">
          <a:xfrm>
            <a:off x="5737896" y="1999977"/>
            <a:ext cx="946069" cy="2052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Button">
            <a:extLst>
              <a:ext uri="{FF2B5EF4-FFF2-40B4-BE49-F238E27FC236}">
                <a16:creationId xmlns:a16="http://schemas.microsoft.com/office/drawing/2014/main" id="{5521B030-7368-49BC-8BBC-6BDB4CF93CAD}"/>
              </a:ext>
            </a:extLst>
          </p:cNvPr>
          <p:cNvSpPr>
            <a:spLocks/>
          </p:cNvSpPr>
          <p:nvPr/>
        </p:nvSpPr>
        <p:spPr bwMode="auto">
          <a:xfrm>
            <a:off x="6761399" y="2001972"/>
            <a:ext cx="482525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검색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07E5769-6B0E-4A41-81E7-9A193E4679BC}"/>
              </a:ext>
            </a:extLst>
          </p:cNvPr>
          <p:cNvGrpSpPr/>
          <p:nvPr/>
        </p:nvGrpSpPr>
        <p:grpSpPr>
          <a:xfrm>
            <a:off x="5118509" y="2021951"/>
            <a:ext cx="552450" cy="161251"/>
            <a:chOff x="3221357" y="1661160"/>
            <a:chExt cx="552450" cy="161251"/>
          </a:xfrm>
        </p:grpSpPr>
        <p:sp>
          <p:nvSpPr>
            <p:cNvPr id="86" name="모서리가 둥근 직사각형 102">
              <a:extLst>
                <a:ext uri="{FF2B5EF4-FFF2-40B4-BE49-F238E27FC236}">
                  <a16:creationId xmlns:a16="http://schemas.microsoft.com/office/drawing/2014/main" id="{10445948-4111-4D6A-817F-3FADCC8C61E4}"/>
                </a:ext>
              </a:extLst>
            </p:cNvPr>
            <p:cNvSpPr/>
            <p:nvPr/>
          </p:nvSpPr>
          <p:spPr>
            <a:xfrm>
              <a:off x="3221357" y="1661160"/>
              <a:ext cx="552450" cy="161251"/>
            </a:xfrm>
            <a:prstGeom prst="roundRect">
              <a:avLst>
                <a:gd name="adj" fmla="val 6120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전체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45023010-5654-4DA9-9207-0782C6263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579" y="1718925"/>
              <a:ext cx="82609" cy="50146"/>
            </a:xfrm>
            <a:prstGeom prst="rect">
              <a:avLst/>
            </a:prstGeom>
          </p:spPr>
        </p:pic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id="{C600514D-1528-45C7-A44F-3BFABBE69EA8}"/>
              </a:ext>
            </a:extLst>
          </p:cNvPr>
          <p:cNvSpPr/>
          <p:nvPr/>
        </p:nvSpPr>
        <p:spPr bwMode="auto">
          <a:xfrm>
            <a:off x="4972437" y="1899933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2A826BD-48F5-4A94-AF27-2FA0503C8B0C}"/>
              </a:ext>
            </a:extLst>
          </p:cNvPr>
          <p:cNvGrpSpPr/>
          <p:nvPr/>
        </p:nvGrpSpPr>
        <p:grpSpPr>
          <a:xfrm>
            <a:off x="399496" y="2005810"/>
            <a:ext cx="1043409" cy="199367"/>
            <a:chOff x="3221357" y="1661160"/>
            <a:chExt cx="552450" cy="161251"/>
          </a:xfrm>
        </p:grpSpPr>
        <p:sp>
          <p:nvSpPr>
            <p:cNvPr id="90" name="모서리가 둥근 직사각형 102">
              <a:extLst>
                <a:ext uri="{FF2B5EF4-FFF2-40B4-BE49-F238E27FC236}">
                  <a16:creationId xmlns:a16="http://schemas.microsoft.com/office/drawing/2014/main" id="{93FBD3C2-3080-44C9-AB6D-D5A361EA9F14}"/>
                </a:ext>
              </a:extLst>
            </p:cNvPr>
            <p:cNvSpPr/>
            <p:nvPr/>
          </p:nvSpPr>
          <p:spPr>
            <a:xfrm>
              <a:off x="3221357" y="1661160"/>
              <a:ext cx="552450" cy="161251"/>
            </a:xfrm>
            <a:prstGeom prst="roundRect">
              <a:avLst>
                <a:gd name="adj" fmla="val 6120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전체</a:t>
              </a: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79BD97F8-AEB3-4F30-AADF-203E13AFD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579" y="1718925"/>
              <a:ext cx="82609" cy="50146"/>
            </a:xfrm>
            <a:prstGeom prst="rect">
              <a:avLst/>
            </a:prstGeom>
          </p:spPr>
        </p:pic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665EF2D2-501A-4387-A16E-543CF147EF9F}"/>
              </a:ext>
            </a:extLst>
          </p:cNvPr>
          <p:cNvSpPr/>
          <p:nvPr/>
        </p:nvSpPr>
        <p:spPr bwMode="auto">
          <a:xfrm>
            <a:off x="300645" y="1876712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9F34A3-21E1-4D09-991F-C02225B89239}"/>
              </a:ext>
            </a:extLst>
          </p:cNvPr>
          <p:cNvSpPr/>
          <p:nvPr/>
        </p:nvSpPr>
        <p:spPr>
          <a:xfrm>
            <a:off x="1944473" y="1241647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전체</a:t>
            </a:r>
            <a:r>
              <a:rPr lang="ko-KR" altLang="en-US" sz="800" dirty="0"/>
              <a:t>      수입    수출      승인현황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35328CB-E9F9-4A78-AE80-15A408DC0F03}"/>
              </a:ext>
            </a:extLst>
          </p:cNvPr>
          <p:cNvSpPr/>
          <p:nvPr/>
        </p:nvSpPr>
        <p:spPr bwMode="auto">
          <a:xfrm>
            <a:off x="3390782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에스크로</a:t>
            </a:r>
            <a:endParaRPr lang="en-US" altLang="ko-KR" sz="8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b="1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신청관리</a:t>
            </a:r>
            <a:endParaRPr lang="ko-KR" altLang="en-US" sz="8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509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8AFD99-9B39-4C6C-9625-76864397EFCD}"/>
              </a:ext>
            </a:extLst>
          </p:cNvPr>
          <p:cNvGrpSpPr/>
          <p:nvPr/>
        </p:nvGrpSpPr>
        <p:grpSpPr>
          <a:xfrm>
            <a:off x="176168" y="629174"/>
            <a:ext cx="7180977" cy="5687737"/>
            <a:chOff x="125834" y="629174"/>
            <a:chExt cx="7180977" cy="568773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B21836D-35A8-470C-9C6C-98D39ED67CE8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6877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87DD6C3-7DE2-4177-9E0A-B827051B24B0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70D430A-4E41-4618-A0F5-7730D06E00EB}"/>
                </a:ext>
              </a:extLst>
            </p:cNvPr>
            <p:cNvSpPr/>
            <p:nvPr/>
          </p:nvSpPr>
          <p:spPr bwMode="auto">
            <a:xfrm>
              <a:off x="125834" y="629174"/>
              <a:ext cx="862669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5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925A94E-DBA6-4E0C-B737-974759128AFA}"/>
                </a:ext>
              </a:extLst>
            </p:cNvPr>
            <p:cNvSpPr txBox="1"/>
            <p:nvPr/>
          </p:nvSpPr>
          <p:spPr>
            <a:xfrm>
              <a:off x="274212" y="100794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로그아웃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B64FF7F-BB63-41E1-BB5F-516A54675CAB}"/>
                </a:ext>
              </a:extLst>
            </p:cNvPr>
            <p:cNvSpPr/>
            <p:nvPr/>
          </p:nvSpPr>
          <p:spPr>
            <a:xfrm>
              <a:off x="199725" y="660600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62626"/>
                  </a:solidFill>
                  <a:latin typeface="맑은 고딕" pitchFamily="50" charset="-127"/>
                </a:rPr>
                <a:t>Logo</a:t>
              </a:r>
              <a:endParaRPr lang="ko-KR" altLang="en-US" dirty="0"/>
            </a:p>
          </p:txBody>
        </p:sp>
      </p:grp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3525936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</a:t>
            </a:r>
            <a:r>
              <a:rPr lang="ko-KR" altLang="en-US" dirty="0"/>
              <a:t>에스크로 신청관리 </a:t>
            </a:r>
            <a:r>
              <a:rPr lang="en-US" altLang="ko-KR" dirty="0"/>
              <a:t>&gt; </a:t>
            </a:r>
            <a:r>
              <a:rPr lang="ko-KR" altLang="en-US" dirty="0"/>
              <a:t>전체 </a:t>
            </a:r>
            <a:r>
              <a:rPr lang="en-US" altLang="ko-KR" dirty="0"/>
              <a:t>(</a:t>
            </a:r>
            <a:r>
              <a:rPr lang="ko-KR" altLang="en-US" dirty="0"/>
              <a:t>신청현황</a:t>
            </a:r>
            <a:r>
              <a:rPr lang="en-US" altLang="ko-KR" dirty="0"/>
              <a:t>) &gt;</a:t>
            </a:r>
            <a:r>
              <a:rPr lang="ko-KR" altLang="en-US" dirty="0"/>
              <a:t>상세페이지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334232-0446-4543-A59A-CD1AF025F8CA}"/>
              </a:ext>
            </a:extLst>
          </p:cNvPr>
          <p:cNvSpPr/>
          <p:nvPr/>
        </p:nvSpPr>
        <p:spPr bwMode="auto">
          <a:xfrm>
            <a:off x="1342238" y="734036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5B25B7C-FB6B-44A1-9F0A-718B95B74AC7}"/>
              </a:ext>
            </a:extLst>
          </p:cNvPr>
          <p:cNvSpPr/>
          <p:nvPr/>
        </p:nvSpPr>
        <p:spPr bwMode="auto">
          <a:xfrm>
            <a:off x="2366510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A5B508-C302-4C92-A2BC-CFC370B70F45}"/>
              </a:ext>
            </a:extLst>
          </p:cNvPr>
          <p:cNvSpPr/>
          <p:nvPr/>
        </p:nvSpPr>
        <p:spPr bwMode="auto">
          <a:xfrm>
            <a:off x="6520691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 메뉴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D7A8BF-BC70-4FE9-BD7F-452ED3512464}"/>
              </a:ext>
            </a:extLst>
          </p:cNvPr>
          <p:cNvSpPr/>
          <p:nvPr/>
        </p:nvSpPr>
        <p:spPr bwMode="auto">
          <a:xfrm>
            <a:off x="172498" y="1223392"/>
            <a:ext cx="7180977" cy="2396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3BF008-F1CC-4119-B832-BD8E7D58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69942"/>
              </p:ext>
            </p:extLst>
          </p:nvPr>
        </p:nvGraphicFramePr>
        <p:xfrm>
          <a:off x="7498080" y="465516"/>
          <a:ext cx="2407920" cy="4712007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2453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4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상태에 따라 버튼 내용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8534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에스크로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신청서 작성 시 입력 한 거래정보 내역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보기만 가능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수정 불가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에스크로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신청서 작성 시 입력 한 첨부서류 내역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보기만 가능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수정 불가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바로보기 클릭 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입력폼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펼쳐짐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참고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14~16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입력한 파일명 표시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클릭 시 열림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3213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446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D099A7-1F40-49FE-B13A-607C761ACDBF}"/>
              </a:ext>
            </a:extLst>
          </p:cNvPr>
          <p:cNvSpPr/>
          <p:nvPr/>
        </p:nvSpPr>
        <p:spPr>
          <a:xfrm>
            <a:off x="282217" y="1622123"/>
            <a:ext cx="873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|</a:t>
            </a:r>
            <a:r>
              <a:rPr lang="ko-KR" altLang="en-US" sz="1200" b="1" dirty="0" err="1"/>
              <a:t>신청상세</a:t>
            </a:r>
            <a:endParaRPr lang="ko-KR" altLang="en-US" sz="1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095AA55-EEEB-471F-AEEA-3695B8163D13}"/>
              </a:ext>
            </a:extLst>
          </p:cNvPr>
          <p:cNvSpPr/>
          <p:nvPr/>
        </p:nvSpPr>
        <p:spPr bwMode="auto">
          <a:xfrm>
            <a:off x="407389" y="1933808"/>
            <a:ext cx="6694415" cy="230084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  거래 정보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3EED09F-08BA-4B4A-A541-030CF2C87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595249"/>
              </p:ext>
            </p:extLst>
          </p:nvPr>
        </p:nvGraphicFramePr>
        <p:xfrm>
          <a:off x="407388" y="2262294"/>
          <a:ext cx="6694415" cy="1979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076">
                  <a:extLst>
                    <a:ext uri="{9D8B030D-6E8A-4147-A177-3AD203B41FA5}">
                      <a16:colId xmlns:a16="http://schemas.microsoft.com/office/drawing/2014/main" val="4261106499"/>
                    </a:ext>
                  </a:extLst>
                </a:gridCol>
                <a:gridCol w="1963024">
                  <a:extLst>
                    <a:ext uri="{9D8B030D-6E8A-4147-A177-3AD203B41FA5}">
                      <a16:colId xmlns:a16="http://schemas.microsoft.com/office/drawing/2014/main" val="3450176929"/>
                    </a:ext>
                  </a:extLst>
                </a:gridCol>
                <a:gridCol w="1510018">
                  <a:extLst>
                    <a:ext uri="{9D8B030D-6E8A-4147-A177-3AD203B41FA5}">
                      <a16:colId xmlns:a16="http://schemas.microsoft.com/office/drawing/2014/main" val="3562322019"/>
                    </a:ext>
                  </a:extLst>
                </a:gridCol>
                <a:gridCol w="2001297">
                  <a:extLst>
                    <a:ext uri="{9D8B030D-6E8A-4147-A177-3AD203B41FA5}">
                      <a16:colId xmlns:a16="http://schemas.microsoft.com/office/drawing/2014/main" val="1754581542"/>
                    </a:ext>
                  </a:extLst>
                </a:gridCol>
              </a:tblGrid>
              <a:tr h="273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등록일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2019/01/03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계약일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2019/01/01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438338"/>
                  </a:ext>
                </a:extLst>
              </a:tr>
              <a:tr h="2855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거래처 이름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흥부상사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거래처 이메일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heung@gmail.com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65690"/>
                  </a:ext>
                </a:extLst>
              </a:tr>
              <a:tr h="2855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금액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 USD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525106"/>
                  </a:ext>
                </a:extLst>
              </a:tr>
              <a:tr h="11355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거래내용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신청서 작성 정보 입력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397353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C99BC1F7-59DC-4BD4-B960-8BADA9531E84}"/>
              </a:ext>
            </a:extLst>
          </p:cNvPr>
          <p:cNvSpPr/>
          <p:nvPr/>
        </p:nvSpPr>
        <p:spPr bwMode="auto">
          <a:xfrm>
            <a:off x="407387" y="4325246"/>
            <a:ext cx="6694415" cy="230084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  첨부 서류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365D585-D3E9-47B1-8EAD-EFAEAC87A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72359"/>
              </p:ext>
            </p:extLst>
          </p:nvPr>
        </p:nvGraphicFramePr>
        <p:xfrm>
          <a:off x="407386" y="4652766"/>
          <a:ext cx="6694416" cy="1563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473">
                  <a:extLst>
                    <a:ext uri="{9D8B030D-6E8A-4147-A177-3AD203B41FA5}">
                      <a16:colId xmlns:a16="http://schemas.microsoft.com/office/drawing/2014/main" val="3450150867"/>
                    </a:ext>
                  </a:extLst>
                </a:gridCol>
                <a:gridCol w="1989743">
                  <a:extLst>
                    <a:ext uri="{9D8B030D-6E8A-4147-A177-3AD203B41FA5}">
                      <a16:colId xmlns:a16="http://schemas.microsoft.com/office/drawing/2014/main" val="2459711446"/>
                    </a:ext>
                  </a:extLst>
                </a:gridCol>
                <a:gridCol w="1115498">
                  <a:extLst>
                    <a:ext uri="{9D8B030D-6E8A-4147-A177-3AD203B41FA5}">
                      <a16:colId xmlns:a16="http://schemas.microsoft.com/office/drawing/2014/main" val="3198812178"/>
                    </a:ext>
                  </a:extLst>
                </a:gridCol>
                <a:gridCol w="2177702">
                  <a:extLst>
                    <a:ext uri="{9D8B030D-6E8A-4147-A177-3AD203B41FA5}">
                      <a16:colId xmlns:a16="http://schemas.microsoft.com/office/drawing/2014/main" val="240596160"/>
                    </a:ext>
                  </a:extLst>
                </a:gridCol>
              </a:tblGrid>
              <a:tr h="2954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무역 견적서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무역 견적서 입력 완료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684364"/>
                  </a:ext>
                </a:extLst>
              </a:tr>
              <a:tr h="2954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인보이스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인보이스 입력 완료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366926"/>
                  </a:ext>
                </a:extLst>
              </a:tr>
              <a:tr h="326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Packing List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패킹리스트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jpg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strike="noStrike" dirty="0">
                          <a:effectLst/>
                        </a:rPr>
                        <a:t>은행통장사본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통장사본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jpg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445346"/>
                  </a:ext>
                </a:extLst>
              </a:tr>
              <a:tr h="343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기타 첨부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샘플상품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.jpg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기타 첨부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059260"/>
                  </a:ext>
                </a:extLst>
              </a:tr>
              <a:tr h="3020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기타 첨부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기타 첨부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282425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3AECC9-AB84-4254-AB52-9AF66B8144A3}"/>
              </a:ext>
            </a:extLst>
          </p:cNvPr>
          <p:cNvSpPr/>
          <p:nvPr/>
        </p:nvSpPr>
        <p:spPr bwMode="auto">
          <a:xfrm>
            <a:off x="3522716" y="4695055"/>
            <a:ext cx="738231" cy="186145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바로보기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696E1D2-CDC9-49D3-991B-9D06E74B4C13}"/>
              </a:ext>
            </a:extLst>
          </p:cNvPr>
          <p:cNvSpPr/>
          <p:nvPr/>
        </p:nvSpPr>
        <p:spPr bwMode="auto">
          <a:xfrm>
            <a:off x="3524114" y="4998457"/>
            <a:ext cx="738231" cy="186145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바로보기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0633E6EE-54CC-4EE8-8D00-3AFF6A7949EB}"/>
              </a:ext>
            </a:extLst>
          </p:cNvPr>
          <p:cNvSpPr/>
          <p:nvPr/>
        </p:nvSpPr>
        <p:spPr bwMode="auto">
          <a:xfrm>
            <a:off x="2759889" y="6265875"/>
            <a:ext cx="1981569" cy="396727"/>
          </a:xfrm>
          <a:prstGeom prst="downArrow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페이지</a:t>
            </a:r>
            <a:endParaRPr lang="en-US" altLang="ko-KR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연결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825CA6D-3426-4737-B1C0-DBCAFD46D3D9}"/>
              </a:ext>
            </a:extLst>
          </p:cNvPr>
          <p:cNvSpPr/>
          <p:nvPr/>
        </p:nvSpPr>
        <p:spPr bwMode="auto">
          <a:xfrm>
            <a:off x="1201889" y="1941397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94026D3-B13A-40BE-9224-D29C39F21209}"/>
              </a:ext>
            </a:extLst>
          </p:cNvPr>
          <p:cNvSpPr/>
          <p:nvPr/>
        </p:nvSpPr>
        <p:spPr bwMode="auto">
          <a:xfrm>
            <a:off x="1038837" y="4348675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41BA5A3-66F3-4C19-BD64-472B844C6B0A}"/>
              </a:ext>
            </a:extLst>
          </p:cNvPr>
          <p:cNvSpPr/>
          <p:nvPr/>
        </p:nvSpPr>
        <p:spPr bwMode="auto">
          <a:xfrm>
            <a:off x="4260947" y="4825923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C25CE33-FEB2-43A5-82E9-0DA2E510D024}"/>
              </a:ext>
            </a:extLst>
          </p:cNvPr>
          <p:cNvSpPr/>
          <p:nvPr/>
        </p:nvSpPr>
        <p:spPr bwMode="auto">
          <a:xfrm>
            <a:off x="3390782" y="5412085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54C659-3994-42F5-8D45-C4F3B6F6A633}"/>
              </a:ext>
            </a:extLst>
          </p:cNvPr>
          <p:cNvSpPr/>
          <p:nvPr/>
        </p:nvSpPr>
        <p:spPr bwMode="auto">
          <a:xfrm>
            <a:off x="6373239" y="1607692"/>
            <a:ext cx="728563" cy="251607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승인대기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6C5C724-21D9-4308-9377-1439A52892DE}"/>
              </a:ext>
            </a:extLst>
          </p:cNvPr>
          <p:cNvSpPr/>
          <p:nvPr/>
        </p:nvSpPr>
        <p:spPr bwMode="auto">
          <a:xfrm>
            <a:off x="6280960" y="1515189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FD0E1D4-BB4E-45FD-8B4E-A334586F62D4}"/>
              </a:ext>
            </a:extLst>
          </p:cNvPr>
          <p:cNvSpPr/>
          <p:nvPr/>
        </p:nvSpPr>
        <p:spPr>
          <a:xfrm>
            <a:off x="1944473" y="1241647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전체</a:t>
            </a:r>
            <a:r>
              <a:rPr lang="ko-KR" altLang="en-US" sz="800" dirty="0"/>
              <a:t>      수입    수출      승인현황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94EC4A-40F9-4B48-8A2D-EC88A00D56F9}"/>
              </a:ext>
            </a:extLst>
          </p:cNvPr>
          <p:cNvSpPr/>
          <p:nvPr/>
        </p:nvSpPr>
        <p:spPr bwMode="auto">
          <a:xfrm>
            <a:off x="176168" y="629174"/>
            <a:ext cx="862669" cy="59421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5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D2E140-CA77-485B-B98B-A6CD68D8FC63}"/>
              </a:ext>
            </a:extLst>
          </p:cNvPr>
          <p:cNvSpPr/>
          <p:nvPr/>
        </p:nvSpPr>
        <p:spPr>
          <a:xfrm>
            <a:off x="250059" y="660600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62626"/>
                </a:solidFill>
                <a:latin typeface="맑은 고딕" pitchFamily="50" charset="-127"/>
              </a:rPr>
              <a:t>Logo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F374FF1-0CC8-4CCE-BFBE-E96ACE1FFF90}"/>
              </a:ext>
            </a:extLst>
          </p:cNvPr>
          <p:cNvSpPr/>
          <p:nvPr/>
        </p:nvSpPr>
        <p:spPr bwMode="auto">
          <a:xfrm>
            <a:off x="3390782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에스크로</a:t>
            </a:r>
            <a:endParaRPr lang="en-US" altLang="ko-KR" sz="8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b="1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신청관리</a:t>
            </a:r>
            <a:endParaRPr lang="ko-KR" altLang="en-US" sz="8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759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FFEC4C-85AC-4D69-9205-FDC35BE7CBDC}"/>
              </a:ext>
            </a:extLst>
          </p:cNvPr>
          <p:cNvSpPr/>
          <p:nvPr/>
        </p:nvSpPr>
        <p:spPr bwMode="auto">
          <a:xfrm>
            <a:off x="184557" y="629175"/>
            <a:ext cx="7180977" cy="568773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3BF008-F1CC-4119-B832-BD8E7D58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85214"/>
              </p:ext>
            </p:extLst>
          </p:nvPr>
        </p:nvGraphicFramePr>
        <p:xfrm>
          <a:off x="7498080" y="465516"/>
          <a:ext cx="2407920" cy="6123703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4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거래처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입력 사항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이메일 수신 후 회원 가입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후 입력 내용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에스크로 신청 상태에서는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미입력되어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있음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에스크로 입금 완료 후 이메일이 발송되며 입금됨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8534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에스크로 신청서 접수 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계약 접수 상태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관리자 내용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내용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확인 후 계약 승인 버튼 클릭하여 상태 변경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심사 완료로 상태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단계에 따른 현재 상태 표시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고객이 에스크로 계좌 입금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메일 발송 및 거래처 입력 완료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최종 물품 수령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3213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446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계약명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상태 정보 클릭 시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등록 정보 상세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3EED09F-08BA-4B4A-A541-030CF2C87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52736"/>
              </p:ext>
            </p:extLst>
          </p:nvPr>
        </p:nvGraphicFramePr>
        <p:xfrm>
          <a:off x="419447" y="1050699"/>
          <a:ext cx="6694415" cy="62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076">
                  <a:extLst>
                    <a:ext uri="{9D8B030D-6E8A-4147-A177-3AD203B41FA5}">
                      <a16:colId xmlns:a16="http://schemas.microsoft.com/office/drawing/2014/main" val="4261106499"/>
                    </a:ext>
                  </a:extLst>
                </a:gridCol>
                <a:gridCol w="1963024">
                  <a:extLst>
                    <a:ext uri="{9D8B030D-6E8A-4147-A177-3AD203B41FA5}">
                      <a16:colId xmlns:a16="http://schemas.microsoft.com/office/drawing/2014/main" val="3450176929"/>
                    </a:ext>
                  </a:extLst>
                </a:gridCol>
                <a:gridCol w="1510018">
                  <a:extLst>
                    <a:ext uri="{9D8B030D-6E8A-4147-A177-3AD203B41FA5}">
                      <a16:colId xmlns:a16="http://schemas.microsoft.com/office/drawing/2014/main" val="3562322019"/>
                    </a:ext>
                  </a:extLst>
                </a:gridCol>
                <a:gridCol w="2001297">
                  <a:extLst>
                    <a:ext uri="{9D8B030D-6E8A-4147-A177-3AD203B41FA5}">
                      <a16:colId xmlns:a16="http://schemas.microsoft.com/office/drawing/2014/main" val="1754581542"/>
                    </a:ext>
                  </a:extLst>
                </a:gridCol>
              </a:tblGrid>
              <a:tr h="3047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Hscode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438338"/>
                  </a:ext>
                </a:extLst>
              </a:tr>
              <a:tr h="3187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통관 구분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B/L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65690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135EDF-0861-4899-B8A1-C5D8B57790F2}"/>
              </a:ext>
            </a:extLst>
          </p:cNvPr>
          <p:cNvSpPr/>
          <p:nvPr/>
        </p:nvSpPr>
        <p:spPr bwMode="auto">
          <a:xfrm>
            <a:off x="419447" y="724895"/>
            <a:ext cx="6694415" cy="230084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  거래처 입력사항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0E0235-804F-4FAE-94D6-A32865D0DB33}"/>
              </a:ext>
            </a:extLst>
          </p:cNvPr>
          <p:cNvSpPr/>
          <p:nvPr/>
        </p:nvSpPr>
        <p:spPr bwMode="auto">
          <a:xfrm>
            <a:off x="419447" y="1838653"/>
            <a:ext cx="6694415" cy="230084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 수수료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22DC61-B437-43F3-BC6C-16E0F0C1C489}"/>
              </a:ext>
            </a:extLst>
          </p:cNvPr>
          <p:cNvSpPr/>
          <p:nvPr/>
        </p:nvSpPr>
        <p:spPr>
          <a:xfrm>
            <a:off x="419447" y="2124923"/>
            <a:ext cx="5946047" cy="688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에스크로 수수료</a:t>
            </a: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 </a:t>
            </a:r>
            <a:r>
              <a:rPr lang="en-US" altLang="ko-KR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           MP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수수료</a:t>
            </a: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 </a:t>
            </a:r>
            <a:r>
              <a:rPr lang="en-US" altLang="ko-KR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0.05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현지 은행수수료</a:t>
            </a: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 </a:t>
            </a:r>
            <a:r>
              <a:rPr lang="en-US" altLang="ko-KR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RMB      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송금수수료 </a:t>
            </a: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 </a:t>
            </a:r>
            <a:r>
              <a:rPr lang="en-US" altLang="ko-KR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USD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통관수수료</a:t>
            </a: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 </a:t>
            </a:r>
            <a:r>
              <a:rPr lang="en-US" altLang="ko-KR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USD</a:t>
            </a:r>
            <a:endParaRPr lang="en-US" altLang="ko-KR" sz="900" b="0" i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C1EB6F4-0A58-4689-A5C9-433050FC56C9}"/>
              </a:ext>
            </a:extLst>
          </p:cNvPr>
          <p:cNvSpPr/>
          <p:nvPr/>
        </p:nvSpPr>
        <p:spPr bwMode="auto">
          <a:xfrm>
            <a:off x="1291244" y="762359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FB33694-6B5E-44A0-9A90-97902CBA2114}"/>
              </a:ext>
            </a:extLst>
          </p:cNvPr>
          <p:cNvSpPr/>
          <p:nvPr/>
        </p:nvSpPr>
        <p:spPr>
          <a:xfrm>
            <a:off x="350250" y="3056998"/>
            <a:ext cx="19752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1000" b="1" dirty="0">
                <a:latin typeface="+mn-ea"/>
              </a:rPr>
              <a:t>Gtradepay </a:t>
            </a:r>
            <a:r>
              <a:rPr lang="ko-KR" altLang="en-US" sz="1000" b="1" dirty="0">
                <a:latin typeface="+mn-ea"/>
              </a:rPr>
              <a:t>에스크로 신청 상태</a:t>
            </a:r>
            <a:endParaRPr lang="ko-KR" altLang="en-US" sz="10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B36AFED-0495-4E73-A6BE-879E4C4E4226}"/>
              </a:ext>
            </a:extLst>
          </p:cNvPr>
          <p:cNvCxnSpPr/>
          <p:nvPr/>
        </p:nvCxnSpPr>
        <p:spPr>
          <a:xfrm>
            <a:off x="450558" y="2998276"/>
            <a:ext cx="621304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0870AC7-CEDE-40E5-A37B-AD75719A4414}"/>
              </a:ext>
            </a:extLst>
          </p:cNvPr>
          <p:cNvSpPr txBox="1"/>
          <p:nvPr/>
        </p:nvSpPr>
        <p:spPr>
          <a:xfrm>
            <a:off x="487903" y="3389180"/>
            <a:ext cx="117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계약접수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777E9DB-6997-40C5-AAA5-6A4864DC82FE}"/>
              </a:ext>
            </a:extLst>
          </p:cNvPr>
          <p:cNvSpPr/>
          <p:nvPr/>
        </p:nvSpPr>
        <p:spPr bwMode="auto">
          <a:xfrm>
            <a:off x="1507863" y="3348975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673A35B-92FC-44B8-BE80-4F442C77B94C}"/>
              </a:ext>
            </a:extLst>
          </p:cNvPr>
          <p:cNvSpPr/>
          <p:nvPr/>
        </p:nvSpPr>
        <p:spPr bwMode="auto">
          <a:xfrm>
            <a:off x="1824967" y="3348975"/>
            <a:ext cx="805343" cy="2864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계약승인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195B7B-9324-49AB-8E27-831310957668}"/>
              </a:ext>
            </a:extLst>
          </p:cNvPr>
          <p:cNvSpPr txBox="1"/>
          <p:nvPr/>
        </p:nvSpPr>
        <p:spPr>
          <a:xfrm>
            <a:off x="500848" y="4054433"/>
            <a:ext cx="1174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심사완료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7F80096-77D6-4D81-BA94-2F2AD2A3DF2C}"/>
              </a:ext>
            </a:extLst>
          </p:cNvPr>
          <p:cNvSpPr/>
          <p:nvPr/>
        </p:nvSpPr>
        <p:spPr bwMode="auto">
          <a:xfrm>
            <a:off x="1837912" y="4014228"/>
            <a:ext cx="805343" cy="286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에스크로</a:t>
            </a:r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입금대기</a:t>
            </a:r>
            <a:endParaRPr lang="en-US" altLang="ko-KR" sz="800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1ABF5A9-4A82-4757-9A79-C198D685A60A}"/>
              </a:ext>
            </a:extLst>
          </p:cNvPr>
          <p:cNvSpPr/>
          <p:nvPr/>
        </p:nvSpPr>
        <p:spPr bwMode="auto">
          <a:xfrm>
            <a:off x="1106686" y="3644407"/>
            <a:ext cx="184558" cy="351137"/>
          </a:xfrm>
          <a:prstGeom prst="downArrow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489F47-6798-44D4-A533-49285BC4B70F}"/>
              </a:ext>
            </a:extLst>
          </p:cNvPr>
          <p:cNvSpPr txBox="1"/>
          <p:nvPr/>
        </p:nvSpPr>
        <p:spPr>
          <a:xfrm>
            <a:off x="487903" y="4759891"/>
            <a:ext cx="1337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계약 진행중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475D87A-E697-439C-9563-C2ADF8F9DE72}"/>
              </a:ext>
            </a:extLst>
          </p:cNvPr>
          <p:cNvSpPr/>
          <p:nvPr/>
        </p:nvSpPr>
        <p:spPr bwMode="auto">
          <a:xfrm>
            <a:off x="1824967" y="4719686"/>
            <a:ext cx="805343" cy="286426"/>
          </a:xfrm>
          <a:prstGeom prst="rect">
            <a:avLst/>
          </a:prstGeom>
          <a:solidFill>
            <a:srgbClr val="7030A0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에스크로</a:t>
            </a:r>
            <a:endParaRPr lang="en-US" altLang="ko-KR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입금완료</a:t>
            </a:r>
            <a:endParaRPr lang="en-US" altLang="ko-KR" sz="800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770F05-AE60-4A83-8684-EC3815AB3B96}"/>
              </a:ext>
            </a:extLst>
          </p:cNvPr>
          <p:cNvSpPr txBox="1"/>
          <p:nvPr/>
        </p:nvSpPr>
        <p:spPr>
          <a:xfrm>
            <a:off x="500848" y="5364481"/>
            <a:ext cx="1337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계약 진행중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A51B687-08CF-4741-8C82-D13DCFF68C3D}"/>
              </a:ext>
            </a:extLst>
          </p:cNvPr>
          <p:cNvSpPr/>
          <p:nvPr/>
        </p:nvSpPr>
        <p:spPr bwMode="auto">
          <a:xfrm>
            <a:off x="1837912" y="5324276"/>
            <a:ext cx="805343" cy="286426"/>
          </a:xfrm>
          <a:prstGeom prst="rect">
            <a:avLst/>
          </a:prstGeom>
          <a:solidFill>
            <a:srgbClr val="0070C0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에스크로</a:t>
            </a:r>
            <a:endParaRPr lang="en-US" altLang="ko-KR" sz="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출금대기</a:t>
            </a:r>
            <a:endParaRPr lang="en-US" altLang="ko-KR" sz="800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799320-E000-4D8D-B16F-3EDCCF5837D5}"/>
              </a:ext>
            </a:extLst>
          </p:cNvPr>
          <p:cNvSpPr txBox="1"/>
          <p:nvPr/>
        </p:nvSpPr>
        <p:spPr>
          <a:xfrm>
            <a:off x="500848" y="6079696"/>
            <a:ext cx="1337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계약 종료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FE9C173-5D61-4890-AB07-9C43D96E262C}"/>
              </a:ext>
            </a:extLst>
          </p:cNvPr>
          <p:cNvSpPr/>
          <p:nvPr/>
        </p:nvSpPr>
        <p:spPr bwMode="auto">
          <a:xfrm>
            <a:off x="1837912" y="6039491"/>
            <a:ext cx="805343" cy="286426"/>
          </a:xfrm>
          <a:prstGeom prst="rect">
            <a:avLst/>
          </a:prstGeom>
          <a:solidFill>
            <a:srgbClr val="FF0000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출금완료</a:t>
            </a:r>
            <a:endParaRPr lang="en-US" altLang="ko-KR" sz="800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화살표: 아래쪽 77">
            <a:extLst>
              <a:ext uri="{FF2B5EF4-FFF2-40B4-BE49-F238E27FC236}">
                <a16:creationId xmlns:a16="http://schemas.microsoft.com/office/drawing/2014/main" id="{5E9C30DE-D806-4AFF-A49C-58C2BB0CDE08}"/>
              </a:ext>
            </a:extLst>
          </p:cNvPr>
          <p:cNvSpPr/>
          <p:nvPr/>
        </p:nvSpPr>
        <p:spPr bwMode="auto">
          <a:xfrm>
            <a:off x="1088077" y="4356767"/>
            <a:ext cx="184558" cy="351137"/>
          </a:xfrm>
          <a:prstGeom prst="downArrow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화살표: 아래쪽 78">
            <a:extLst>
              <a:ext uri="{FF2B5EF4-FFF2-40B4-BE49-F238E27FC236}">
                <a16:creationId xmlns:a16="http://schemas.microsoft.com/office/drawing/2014/main" id="{68DD6550-C230-4121-AFDC-0CD13AF7A95A}"/>
              </a:ext>
            </a:extLst>
          </p:cNvPr>
          <p:cNvSpPr/>
          <p:nvPr/>
        </p:nvSpPr>
        <p:spPr bwMode="auto">
          <a:xfrm>
            <a:off x="1088077" y="5011382"/>
            <a:ext cx="184558" cy="351137"/>
          </a:xfrm>
          <a:prstGeom prst="downArrow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화살표: 아래쪽 79">
            <a:extLst>
              <a:ext uri="{FF2B5EF4-FFF2-40B4-BE49-F238E27FC236}">
                <a16:creationId xmlns:a16="http://schemas.microsoft.com/office/drawing/2014/main" id="{05A74923-5265-4BFF-8A6C-CB2E3ABDC121}"/>
              </a:ext>
            </a:extLst>
          </p:cNvPr>
          <p:cNvSpPr/>
          <p:nvPr/>
        </p:nvSpPr>
        <p:spPr bwMode="auto">
          <a:xfrm>
            <a:off x="1097636" y="5687255"/>
            <a:ext cx="184558" cy="351137"/>
          </a:xfrm>
          <a:prstGeom prst="downArrow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DB19D89-AF5C-4561-AFBB-6ADBAF93462F}"/>
              </a:ext>
            </a:extLst>
          </p:cNvPr>
          <p:cNvSpPr/>
          <p:nvPr/>
        </p:nvSpPr>
        <p:spPr bwMode="auto">
          <a:xfrm>
            <a:off x="3135805" y="5095337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576DD30-4300-4E0F-8982-847E316BCF91}"/>
              </a:ext>
            </a:extLst>
          </p:cNvPr>
          <p:cNvSpPr/>
          <p:nvPr/>
        </p:nvSpPr>
        <p:spPr bwMode="auto">
          <a:xfrm>
            <a:off x="26005" y="4565981"/>
            <a:ext cx="3161812" cy="1935500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제목 2">
            <a:extLst>
              <a:ext uri="{FF2B5EF4-FFF2-40B4-BE49-F238E27FC236}">
                <a16:creationId xmlns:a16="http://schemas.microsoft.com/office/drawing/2014/main" id="{811E36D9-808E-43D9-8B29-BA1DF236A47B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3525936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</a:t>
            </a:r>
            <a:r>
              <a:rPr lang="ko-KR" altLang="en-US" dirty="0"/>
              <a:t>에스크로 신청관리 </a:t>
            </a:r>
            <a:r>
              <a:rPr lang="en-US" altLang="ko-KR" dirty="0"/>
              <a:t>&gt; </a:t>
            </a:r>
            <a:r>
              <a:rPr lang="ko-KR" altLang="en-US" dirty="0"/>
              <a:t>전체 </a:t>
            </a:r>
            <a:r>
              <a:rPr lang="en-US" altLang="ko-KR" dirty="0"/>
              <a:t>(</a:t>
            </a:r>
            <a:r>
              <a:rPr lang="ko-KR" altLang="en-US" dirty="0"/>
              <a:t>신청현황</a:t>
            </a:r>
            <a:r>
              <a:rPr lang="en-US" altLang="ko-KR" dirty="0"/>
              <a:t>) &gt;</a:t>
            </a:r>
            <a:r>
              <a:rPr lang="ko-KR" altLang="en-US" dirty="0"/>
              <a:t>상세페이지</a:t>
            </a:r>
          </a:p>
        </p:txBody>
      </p:sp>
    </p:spTree>
    <p:extLst>
      <p:ext uri="{BB962C8B-B14F-4D97-AF65-F5344CB8AC3E}">
        <p14:creationId xmlns:p14="http://schemas.microsoft.com/office/powerpoint/2010/main" val="157997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F1A8FE-B1E1-4A54-9352-4BC7419F2B18}"/>
              </a:ext>
            </a:extLst>
          </p:cNvPr>
          <p:cNvSpPr/>
          <p:nvPr/>
        </p:nvSpPr>
        <p:spPr bwMode="auto">
          <a:xfrm>
            <a:off x="4415054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대출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신청현황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F5326-AD63-4409-9503-84C004E4A809}"/>
              </a:ext>
            </a:extLst>
          </p:cNvPr>
          <p:cNvGrpSpPr/>
          <p:nvPr/>
        </p:nvGrpSpPr>
        <p:grpSpPr>
          <a:xfrm>
            <a:off x="176168" y="629174"/>
            <a:ext cx="7180977" cy="5687737"/>
            <a:chOff x="125834" y="629174"/>
            <a:chExt cx="7180977" cy="568773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FFEC4C-85AC-4D69-9205-FDC35BE7CBDC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6877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99CF2B-102A-439B-8D8C-6BDC593C1C10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34A987-C8FA-49F9-9AC5-025BAAA3BFC2}"/>
                </a:ext>
              </a:extLst>
            </p:cNvPr>
            <p:cNvSpPr/>
            <p:nvPr/>
          </p:nvSpPr>
          <p:spPr bwMode="auto">
            <a:xfrm>
              <a:off x="125834" y="629174"/>
              <a:ext cx="862669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5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666478-EE6B-459E-B88B-288EC2610FED}"/>
                </a:ext>
              </a:extLst>
            </p:cNvPr>
            <p:cNvSpPr txBox="1"/>
            <p:nvPr/>
          </p:nvSpPr>
          <p:spPr>
            <a:xfrm>
              <a:off x="274212" y="100794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로그아웃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FE6A1E-E4B5-42CC-96C3-D2769C5056C1}"/>
                </a:ext>
              </a:extLst>
            </p:cNvPr>
            <p:cNvSpPr/>
            <p:nvPr/>
          </p:nvSpPr>
          <p:spPr>
            <a:xfrm>
              <a:off x="199725" y="660600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62626"/>
                  </a:solidFill>
                  <a:latin typeface="맑은 고딕" pitchFamily="50" charset="-127"/>
                </a:rPr>
                <a:t>Logo</a:t>
              </a:r>
              <a:endParaRPr lang="ko-KR" altLang="en-US" dirty="0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334232-0446-4543-A59A-CD1AF025F8CA}"/>
              </a:ext>
            </a:extLst>
          </p:cNvPr>
          <p:cNvSpPr/>
          <p:nvPr/>
        </p:nvSpPr>
        <p:spPr bwMode="auto">
          <a:xfrm>
            <a:off x="1342238" y="734036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5B25B7C-FB6B-44A1-9F0A-718B95B74AC7}"/>
              </a:ext>
            </a:extLst>
          </p:cNvPr>
          <p:cNvSpPr/>
          <p:nvPr/>
        </p:nvSpPr>
        <p:spPr bwMode="auto">
          <a:xfrm>
            <a:off x="2366510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A5B508-C302-4C92-A2BC-CFC370B70F45}"/>
              </a:ext>
            </a:extLst>
          </p:cNvPr>
          <p:cNvSpPr/>
          <p:nvPr/>
        </p:nvSpPr>
        <p:spPr bwMode="auto">
          <a:xfrm>
            <a:off x="6520691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 메뉴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D7A8BF-BC70-4FE9-BD7F-452ED3512464}"/>
              </a:ext>
            </a:extLst>
          </p:cNvPr>
          <p:cNvSpPr/>
          <p:nvPr/>
        </p:nvSpPr>
        <p:spPr bwMode="auto">
          <a:xfrm>
            <a:off x="172498" y="1223392"/>
            <a:ext cx="7180977" cy="2396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3BF008-F1CC-4119-B832-BD8E7D58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36436"/>
              </p:ext>
            </p:extLst>
          </p:nvPr>
        </p:nvGraphicFramePr>
        <p:xfrm>
          <a:off x="7498080" y="465516"/>
          <a:ext cx="2407920" cy="5027894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2453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4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계약접수 시 버튼 노출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 팝업 실행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8534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출금대기 시 버튼 노출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거래 정지 버튼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거래 정지 신청 사유 팝업실행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 여부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3213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446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버튼 동시 노출이 아니고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상태에 따른 노출임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D099A7-1F40-49FE-B13A-607C761ACDBF}"/>
              </a:ext>
            </a:extLst>
          </p:cNvPr>
          <p:cNvSpPr/>
          <p:nvPr/>
        </p:nvSpPr>
        <p:spPr>
          <a:xfrm>
            <a:off x="282217" y="1622123"/>
            <a:ext cx="873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|</a:t>
            </a:r>
            <a:r>
              <a:rPr lang="ko-KR" altLang="en-US" sz="1200" b="1" dirty="0" err="1"/>
              <a:t>신청상세</a:t>
            </a:r>
            <a:endParaRPr lang="ko-KR" altLang="en-US" sz="1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095AA55-EEEB-471F-AEEA-3695B8163D13}"/>
              </a:ext>
            </a:extLst>
          </p:cNvPr>
          <p:cNvSpPr/>
          <p:nvPr/>
        </p:nvSpPr>
        <p:spPr bwMode="auto">
          <a:xfrm>
            <a:off x="407389" y="1933808"/>
            <a:ext cx="6694415" cy="230084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  거래 정보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3EED09F-08BA-4B4A-A541-030CF2C878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7388" y="2262294"/>
          <a:ext cx="6694415" cy="1979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076">
                  <a:extLst>
                    <a:ext uri="{9D8B030D-6E8A-4147-A177-3AD203B41FA5}">
                      <a16:colId xmlns:a16="http://schemas.microsoft.com/office/drawing/2014/main" val="4261106499"/>
                    </a:ext>
                  </a:extLst>
                </a:gridCol>
                <a:gridCol w="1963024">
                  <a:extLst>
                    <a:ext uri="{9D8B030D-6E8A-4147-A177-3AD203B41FA5}">
                      <a16:colId xmlns:a16="http://schemas.microsoft.com/office/drawing/2014/main" val="3450176929"/>
                    </a:ext>
                  </a:extLst>
                </a:gridCol>
                <a:gridCol w="1510018">
                  <a:extLst>
                    <a:ext uri="{9D8B030D-6E8A-4147-A177-3AD203B41FA5}">
                      <a16:colId xmlns:a16="http://schemas.microsoft.com/office/drawing/2014/main" val="3562322019"/>
                    </a:ext>
                  </a:extLst>
                </a:gridCol>
                <a:gridCol w="2001297">
                  <a:extLst>
                    <a:ext uri="{9D8B030D-6E8A-4147-A177-3AD203B41FA5}">
                      <a16:colId xmlns:a16="http://schemas.microsoft.com/office/drawing/2014/main" val="1754581542"/>
                    </a:ext>
                  </a:extLst>
                </a:gridCol>
              </a:tblGrid>
              <a:tr h="2730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등록일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2019/01/03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계약일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2019/01/01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438338"/>
                  </a:ext>
                </a:extLst>
              </a:tr>
              <a:tr h="2855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거래처 이름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흥부상사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거래처 이메일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heung@gmail.com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65690"/>
                  </a:ext>
                </a:extLst>
              </a:tr>
              <a:tr h="2855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 금액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 USD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525106"/>
                  </a:ext>
                </a:extLst>
              </a:tr>
              <a:tr h="11355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거래내용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신청서 작성 정보 입력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397353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C99BC1F7-59DC-4BD4-B960-8BADA9531E84}"/>
              </a:ext>
            </a:extLst>
          </p:cNvPr>
          <p:cNvSpPr/>
          <p:nvPr/>
        </p:nvSpPr>
        <p:spPr bwMode="auto">
          <a:xfrm>
            <a:off x="407387" y="4325246"/>
            <a:ext cx="6694415" cy="230084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  첨부 서류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365D585-D3E9-47B1-8EAD-EFAEAC87A5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7386" y="4652766"/>
          <a:ext cx="6694416" cy="1563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473">
                  <a:extLst>
                    <a:ext uri="{9D8B030D-6E8A-4147-A177-3AD203B41FA5}">
                      <a16:colId xmlns:a16="http://schemas.microsoft.com/office/drawing/2014/main" val="3450150867"/>
                    </a:ext>
                  </a:extLst>
                </a:gridCol>
                <a:gridCol w="1989743">
                  <a:extLst>
                    <a:ext uri="{9D8B030D-6E8A-4147-A177-3AD203B41FA5}">
                      <a16:colId xmlns:a16="http://schemas.microsoft.com/office/drawing/2014/main" val="2459711446"/>
                    </a:ext>
                  </a:extLst>
                </a:gridCol>
                <a:gridCol w="1115498">
                  <a:extLst>
                    <a:ext uri="{9D8B030D-6E8A-4147-A177-3AD203B41FA5}">
                      <a16:colId xmlns:a16="http://schemas.microsoft.com/office/drawing/2014/main" val="3198812178"/>
                    </a:ext>
                  </a:extLst>
                </a:gridCol>
                <a:gridCol w="2177702">
                  <a:extLst>
                    <a:ext uri="{9D8B030D-6E8A-4147-A177-3AD203B41FA5}">
                      <a16:colId xmlns:a16="http://schemas.microsoft.com/office/drawing/2014/main" val="240596160"/>
                    </a:ext>
                  </a:extLst>
                </a:gridCol>
              </a:tblGrid>
              <a:tr h="2954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무역 견적서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무역 견적서 입력 완료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684364"/>
                  </a:ext>
                </a:extLst>
              </a:tr>
              <a:tr h="2954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인보이스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인보이스 입력 완료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366926"/>
                  </a:ext>
                </a:extLst>
              </a:tr>
              <a:tr h="3265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Packing List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패킹리스트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jpg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u="none" strike="noStrike" dirty="0">
                          <a:effectLst/>
                        </a:rPr>
                        <a:t>은행통장사본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통장사본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jpg</a:t>
                      </a:r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445346"/>
                  </a:ext>
                </a:extLst>
              </a:tr>
              <a:tr h="343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기타 첨부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샘플상품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.jpg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기타 첨부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059260"/>
                  </a:ext>
                </a:extLst>
              </a:tr>
              <a:tr h="3020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기타 첨부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기타 첨부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282425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3AECC9-AB84-4254-AB52-9AF66B8144A3}"/>
              </a:ext>
            </a:extLst>
          </p:cNvPr>
          <p:cNvSpPr/>
          <p:nvPr/>
        </p:nvSpPr>
        <p:spPr bwMode="auto">
          <a:xfrm>
            <a:off x="3522716" y="4695055"/>
            <a:ext cx="738231" cy="186145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바로보기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696E1D2-CDC9-49D3-991B-9D06E74B4C13}"/>
              </a:ext>
            </a:extLst>
          </p:cNvPr>
          <p:cNvSpPr/>
          <p:nvPr/>
        </p:nvSpPr>
        <p:spPr bwMode="auto">
          <a:xfrm>
            <a:off x="3524114" y="4998457"/>
            <a:ext cx="738231" cy="186145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바로보기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DCEA9D2-F806-4F19-8435-0074CB85161A}"/>
              </a:ext>
            </a:extLst>
          </p:cNvPr>
          <p:cNvSpPr/>
          <p:nvPr/>
        </p:nvSpPr>
        <p:spPr>
          <a:xfrm>
            <a:off x="1944473" y="1241647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전체</a:t>
            </a:r>
            <a:r>
              <a:rPr lang="ko-KR" altLang="en-US" sz="800" dirty="0"/>
              <a:t>      수입    수출      승인현황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54C659-3994-42F5-8D45-C4F3B6F6A633}"/>
              </a:ext>
            </a:extLst>
          </p:cNvPr>
          <p:cNvSpPr/>
          <p:nvPr/>
        </p:nvSpPr>
        <p:spPr bwMode="auto">
          <a:xfrm>
            <a:off x="5047114" y="1581532"/>
            <a:ext cx="728563" cy="251607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계약접수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3143A62-D04D-4DD4-ABEA-EA245AE38A7E}"/>
              </a:ext>
            </a:extLst>
          </p:cNvPr>
          <p:cNvSpPr/>
          <p:nvPr/>
        </p:nvSpPr>
        <p:spPr bwMode="auto">
          <a:xfrm>
            <a:off x="4953000" y="1576407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Window Body">
            <a:extLst>
              <a:ext uri="{FF2B5EF4-FFF2-40B4-BE49-F238E27FC236}">
                <a16:creationId xmlns:a16="http://schemas.microsoft.com/office/drawing/2014/main" id="{B60F5FB1-B93A-4CD0-AB60-EC12D9674BA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72498" y="1471644"/>
            <a:ext cx="2228930" cy="1041617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8F9718-84CE-44B3-84AD-BA1FCD369763}"/>
              </a:ext>
            </a:extLst>
          </p:cNvPr>
          <p:cNvSpPr/>
          <p:nvPr/>
        </p:nvSpPr>
        <p:spPr>
          <a:xfrm>
            <a:off x="512119" y="1593136"/>
            <a:ext cx="1535998" cy="253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승인완료 처리 하시겠습니까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?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7" name="모서리가 둥근 직사각형 223">
            <a:extLst>
              <a:ext uri="{FF2B5EF4-FFF2-40B4-BE49-F238E27FC236}">
                <a16:creationId xmlns:a16="http://schemas.microsoft.com/office/drawing/2014/main" id="{E4A18A4D-0C47-4691-950F-AD5DF553DF41}"/>
              </a:ext>
            </a:extLst>
          </p:cNvPr>
          <p:cNvSpPr/>
          <p:nvPr/>
        </p:nvSpPr>
        <p:spPr>
          <a:xfrm>
            <a:off x="545675" y="2045468"/>
            <a:ext cx="628542" cy="268672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</p:txBody>
      </p:sp>
      <p:sp>
        <p:nvSpPr>
          <p:cNvPr id="38" name="모서리가 둥근 직사각형 223">
            <a:extLst>
              <a:ext uri="{FF2B5EF4-FFF2-40B4-BE49-F238E27FC236}">
                <a16:creationId xmlns:a16="http://schemas.microsoft.com/office/drawing/2014/main" id="{D5676D7B-395A-408E-AFEE-83A9F944FAEA}"/>
              </a:ext>
            </a:extLst>
          </p:cNvPr>
          <p:cNvSpPr/>
          <p:nvPr/>
        </p:nvSpPr>
        <p:spPr>
          <a:xfrm>
            <a:off x="1281707" y="2045468"/>
            <a:ext cx="628542" cy="268672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5FA04B-140A-409A-8D99-AE03FE7FEAC3}"/>
              </a:ext>
            </a:extLst>
          </p:cNvPr>
          <p:cNvSpPr/>
          <p:nvPr/>
        </p:nvSpPr>
        <p:spPr>
          <a:xfrm>
            <a:off x="278543" y="2754888"/>
            <a:ext cx="873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|</a:t>
            </a:r>
            <a:r>
              <a:rPr lang="ko-KR" altLang="en-US" sz="1200" b="1" dirty="0" err="1"/>
              <a:t>신청상세</a:t>
            </a:r>
            <a:endParaRPr lang="ko-KR" altLang="en-US" sz="1200" dirty="0"/>
          </a:p>
        </p:txBody>
      </p:sp>
      <p:sp>
        <p:nvSpPr>
          <p:cNvPr id="40" name="Window Body">
            <a:extLst>
              <a:ext uri="{FF2B5EF4-FFF2-40B4-BE49-F238E27FC236}">
                <a16:creationId xmlns:a16="http://schemas.microsoft.com/office/drawing/2014/main" id="{57C7B5EF-0A3E-4FFA-8254-0E8A283F0D1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8824" y="2604409"/>
            <a:ext cx="2228930" cy="1041617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7D6FA25-7487-4C84-825E-663D15D17F49}"/>
              </a:ext>
            </a:extLst>
          </p:cNvPr>
          <p:cNvSpPr/>
          <p:nvPr/>
        </p:nvSpPr>
        <p:spPr>
          <a:xfrm>
            <a:off x="399441" y="2725901"/>
            <a:ext cx="1754006" cy="437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승인완료 처리되고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입금 대기 상태로 변경되었습니다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2" name="모서리가 둥근 직사각형 223">
            <a:extLst>
              <a:ext uri="{FF2B5EF4-FFF2-40B4-BE49-F238E27FC236}">
                <a16:creationId xmlns:a16="http://schemas.microsoft.com/office/drawing/2014/main" id="{4998F651-BFE8-4820-BF2E-6E17ED968BB7}"/>
              </a:ext>
            </a:extLst>
          </p:cNvPr>
          <p:cNvSpPr/>
          <p:nvPr/>
        </p:nvSpPr>
        <p:spPr>
          <a:xfrm>
            <a:off x="880889" y="3253993"/>
            <a:ext cx="628542" cy="268672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D778031-1ED2-4930-8766-161580B52440}"/>
              </a:ext>
            </a:extLst>
          </p:cNvPr>
          <p:cNvCxnSpPr>
            <a:cxnSpLocks/>
            <a:stCxn id="32" idx="0"/>
            <a:endCxn id="35" idx="0"/>
          </p:cNvCxnSpPr>
          <p:nvPr/>
        </p:nvCxnSpPr>
        <p:spPr>
          <a:xfrm rot="16200000" flipV="1">
            <a:off x="3294236" y="-535629"/>
            <a:ext cx="109888" cy="4124433"/>
          </a:xfrm>
          <a:prstGeom prst="bentConnector3">
            <a:avLst>
              <a:gd name="adj1" fmla="val 308030"/>
            </a:avLst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1A12CC5-0A4F-4DF9-B1D8-DCEA15A7A476}"/>
              </a:ext>
            </a:extLst>
          </p:cNvPr>
          <p:cNvSpPr/>
          <p:nvPr/>
        </p:nvSpPr>
        <p:spPr bwMode="auto">
          <a:xfrm>
            <a:off x="5869791" y="1574587"/>
            <a:ext cx="728563" cy="25160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거래정지</a:t>
            </a:r>
            <a:endParaRPr lang="ko-KR" altLang="en-US" sz="800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B48940B-42BF-4136-9235-D4E79E486410}"/>
              </a:ext>
            </a:extLst>
          </p:cNvPr>
          <p:cNvSpPr/>
          <p:nvPr/>
        </p:nvSpPr>
        <p:spPr>
          <a:xfrm>
            <a:off x="3084058" y="2319162"/>
            <a:ext cx="873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|</a:t>
            </a:r>
            <a:r>
              <a:rPr lang="ko-KR" altLang="en-US" sz="1200" b="1" dirty="0" err="1"/>
              <a:t>신청상세</a:t>
            </a:r>
            <a:endParaRPr lang="ko-KR" altLang="en-US" sz="1200" dirty="0"/>
          </a:p>
        </p:txBody>
      </p:sp>
      <p:sp>
        <p:nvSpPr>
          <p:cNvPr id="48" name="Window Body">
            <a:extLst>
              <a:ext uri="{FF2B5EF4-FFF2-40B4-BE49-F238E27FC236}">
                <a16:creationId xmlns:a16="http://schemas.microsoft.com/office/drawing/2014/main" id="{877885C7-9203-4744-813A-540EDBDB242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974339" y="2168682"/>
            <a:ext cx="2228930" cy="2156564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F51EA9-9E3B-45B7-8E60-5FCB28B71AE8}"/>
              </a:ext>
            </a:extLst>
          </p:cNvPr>
          <p:cNvSpPr/>
          <p:nvPr/>
        </p:nvSpPr>
        <p:spPr>
          <a:xfrm>
            <a:off x="3333198" y="2290175"/>
            <a:ext cx="1497526" cy="437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거래 정지 신청 내용 확인 후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최종 승인하시기 바랍니다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0" name="모서리가 둥근 직사각형 223">
            <a:extLst>
              <a:ext uri="{FF2B5EF4-FFF2-40B4-BE49-F238E27FC236}">
                <a16:creationId xmlns:a16="http://schemas.microsoft.com/office/drawing/2014/main" id="{D0280836-EE93-4269-BC3A-E426564DCADC}"/>
              </a:ext>
            </a:extLst>
          </p:cNvPr>
          <p:cNvSpPr/>
          <p:nvPr/>
        </p:nvSpPr>
        <p:spPr>
          <a:xfrm>
            <a:off x="3118734" y="2767510"/>
            <a:ext cx="1930793" cy="895905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된 거래정지 사유 </a:t>
            </a:r>
          </a:p>
        </p:txBody>
      </p:sp>
      <p:sp>
        <p:nvSpPr>
          <p:cNvPr id="52" name="모서리가 둥근 직사각형 223">
            <a:extLst>
              <a:ext uri="{FF2B5EF4-FFF2-40B4-BE49-F238E27FC236}">
                <a16:creationId xmlns:a16="http://schemas.microsoft.com/office/drawing/2014/main" id="{BFFE65DC-F1CC-414B-85D3-9CEFC724603B}"/>
              </a:ext>
            </a:extLst>
          </p:cNvPr>
          <p:cNvSpPr/>
          <p:nvPr/>
        </p:nvSpPr>
        <p:spPr>
          <a:xfrm>
            <a:off x="3412264" y="4032049"/>
            <a:ext cx="628542" cy="213498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53" name="모서리가 둥근 직사각형 223">
            <a:extLst>
              <a:ext uri="{FF2B5EF4-FFF2-40B4-BE49-F238E27FC236}">
                <a16:creationId xmlns:a16="http://schemas.microsoft.com/office/drawing/2014/main" id="{0FB86568-6576-4DE6-B2E7-DC1354597643}"/>
              </a:ext>
            </a:extLst>
          </p:cNvPr>
          <p:cNvSpPr/>
          <p:nvPr/>
        </p:nvSpPr>
        <p:spPr>
          <a:xfrm>
            <a:off x="4148296" y="4032049"/>
            <a:ext cx="628542" cy="213498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B71A97A-EA38-4E90-99A7-7EC8ABF9E052}"/>
              </a:ext>
            </a:extLst>
          </p:cNvPr>
          <p:cNvSpPr/>
          <p:nvPr/>
        </p:nvSpPr>
        <p:spPr>
          <a:xfrm>
            <a:off x="3313962" y="3732598"/>
            <a:ext cx="1535998" cy="253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거래 정지 승인하시겠습니까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?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Window Body">
            <a:extLst>
              <a:ext uri="{FF2B5EF4-FFF2-40B4-BE49-F238E27FC236}">
                <a16:creationId xmlns:a16="http://schemas.microsoft.com/office/drawing/2014/main" id="{DBCD8B94-C634-4F98-8A5D-4AF694EE403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672375" y="4493044"/>
            <a:ext cx="2228930" cy="1041617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8D1416E-DB5E-40FE-8926-2508265E8B8B}"/>
              </a:ext>
            </a:extLst>
          </p:cNvPr>
          <p:cNvSpPr/>
          <p:nvPr/>
        </p:nvSpPr>
        <p:spPr>
          <a:xfrm>
            <a:off x="1921431" y="4614536"/>
            <a:ext cx="1717137" cy="253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거래정지 처리가 승인되었습니다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7" name="모서리가 둥근 직사각형 223">
            <a:extLst>
              <a:ext uri="{FF2B5EF4-FFF2-40B4-BE49-F238E27FC236}">
                <a16:creationId xmlns:a16="http://schemas.microsoft.com/office/drawing/2014/main" id="{98B0FF5C-B811-466D-B968-E2CC407079AA}"/>
              </a:ext>
            </a:extLst>
          </p:cNvPr>
          <p:cNvSpPr/>
          <p:nvPr/>
        </p:nvSpPr>
        <p:spPr>
          <a:xfrm>
            <a:off x="2384440" y="5142628"/>
            <a:ext cx="628542" cy="268672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58" name="Window Body">
            <a:extLst>
              <a:ext uri="{FF2B5EF4-FFF2-40B4-BE49-F238E27FC236}">
                <a16:creationId xmlns:a16="http://schemas.microsoft.com/office/drawing/2014/main" id="{84434D11-2110-4251-9719-68A2F183A5B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080497" y="4493044"/>
            <a:ext cx="2228930" cy="1041617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C5582B2-A769-490F-899A-BEF7FFE88C23}"/>
              </a:ext>
            </a:extLst>
          </p:cNvPr>
          <p:cNvSpPr/>
          <p:nvPr/>
        </p:nvSpPr>
        <p:spPr>
          <a:xfrm>
            <a:off x="4311119" y="4614536"/>
            <a:ext cx="1754006" cy="253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거래정지 처리가 거부 되었습니다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0" name="모서리가 둥근 직사각형 223">
            <a:extLst>
              <a:ext uri="{FF2B5EF4-FFF2-40B4-BE49-F238E27FC236}">
                <a16:creationId xmlns:a16="http://schemas.microsoft.com/office/drawing/2014/main" id="{1CB245A5-DACE-402C-89DA-4D100365D6A4}"/>
              </a:ext>
            </a:extLst>
          </p:cNvPr>
          <p:cNvSpPr/>
          <p:nvPr/>
        </p:nvSpPr>
        <p:spPr>
          <a:xfrm>
            <a:off x="4792562" y="5142628"/>
            <a:ext cx="628542" cy="268672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EBD4BC0-60BB-48CB-9495-07431F72F1D6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 rot="5400000">
            <a:off x="4990195" y="924804"/>
            <a:ext cx="342488" cy="214526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66357320-AB3D-4D6A-8236-D3B53539FAA3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rot="5400000">
            <a:off x="3132940" y="3899448"/>
            <a:ext cx="247497" cy="9396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3A3BC1C4-E312-4386-82AA-E523B538FCE6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 rot="16200000" flipH="1">
            <a:off x="4705016" y="4003097"/>
            <a:ext cx="247497" cy="7323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7F292F5F-92AC-4EBB-8339-5409E5557002}"/>
              </a:ext>
            </a:extLst>
          </p:cNvPr>
          <p:cNvSpPr/>
          <p:nvPr/>
        </p:nvSpPr>
        <p:spPr bwMode="auto">
          <a:xfrm>
            <a:off x="5776168" y="1595998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4B0572D-D298-4F94-86A8-3B1CE350A28E}"/>
              </a:ext>
            </a:extLst>
          </p:cNvPr>
          <p:cNvSpPr/>
          <p:nvPr/>
        </p:nvSpPr>
        <p:spPr bwMode="auto">
          <a:xfrm>
            <a:off x="3390782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에스크로</a:t>
            </a:r>
            <a:endParaRPr lang="en-US" altLang="ko-KR" sz="8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b="1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신청관리</a:t>
            </a:r>
            <a:endParaRPr lang="ko-KR" altLang="en-US" sz="8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제목 2">
            <a:extLst>
              <a:ext uri="{FF2B5EF4-FFF2-40B4-BE49-F238E27FC236}">
                <a16:creationId xmlns:a16="http://schemas.microsoft.com/office/drawing/2014/main" id="{B7B7BC7C-9C0B-4966-948E-6CD1E745C810}"/>
              </a:ext>
            </a:extLst>
          </p:cNvPr>
          <p:cNvSpPr txBox="1">
            <a:spLocks/>
          </p:cNvSpPr>
          <p:nvPr/>
        </p:nvSpPr>
        <p:spPr>
          <a:xfrm>
            <a:off x="919568" y="228600"/>
            <a:ext cx="4717834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</a:t>
            </a:r>
            <a:r>
              <a:rPr lang="ko-KR" altLang="en-US" dirty="0"/>
              <a:t>에스크로 신청관리 </a:t>
            </a:r>
            <a:r>
              <a:rPr lang="en-US" altLang="ko-KR" dirty="0"/>
              <a:t>&gt; </a:t>
            </a:r>
            <a:r>
              <a:rPr lang="ko-KR" altLang="en-US" dirty="0"/>
              <a:t>전체 </a:t>
            </a:r>
            <a:r>
              <a:rPr lang="en-US" altLang="ko-KR" dirty="0"/>
              <a:t>(</a:t>
            </a:r>
            <a:r>
              <a:rPr lang="ko-KR" altLang="en-US" dirty="0"/>
              <a:t>신청현황</a:t>
            </a:r>
            <a:r>
              <a:rPr lang="en-US" altLang="ko-KR" dirty="0"/>
              <a:t>) &gt;</a:t>
            </a:r>
            <a:r>
              <a:rPr lang="ko-KR" altLang="en-US" dirty="0"/>
              <a:t>상세페이지 </a:t>
            </a:r>
            <a:r>
              <a:rPr lang="en-US" altLang="ko-KR" dirty="0"/>
              <a:t>(</a:t>
            </a:r>
            <a:r>
              <a:rPr lang="ko-KR" altLang="en-US" dirty="0"/>
              <a:t>단계에 따른 버튼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43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4214493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</a:t>
            </a:r>
            <a:r>
              <a:rPr lang="ko-KR" altLang="en-US" dirty="0"/>
              <a:t>에스크로 신청관리 </a:t>
            </a:r>
            <a:r>
              <a:rPr lang="en-US" altLang="ko-KR" dirty="0"/>
              <a:t>&gt; </a:t>
            </a:r>
            <a:r>
              <a:rPr lang="ko-KR" altLang="en-US" dirty="0"/>
              <a:t>전체 </a:t>
            </a:r>
            <a:r>
              <a:rPr lang="en-US" altLang="ko-KR" dirty="0"/>
              <a:t>(</a:t>
            </a:r>
            <a:r>
              <a:rPr lang="ko-KR" altLang="en-US" dirty="0"/>
              <a:t>신청현황</a:t>
            </a:r>
            <a:r>
              <a:rPr lang="en-US" altLang="ko-KR" dirty="0"/>
              <a:t>) – </a:t>
            </a:r>
            <a:r>
              <a:rPr lang="ko-KR" altLang="en-US" dirty="0"/>
              <a:t>무역견적서 펼침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FFEC4C-85AC-4D69-9205-FDC35BE7CBDC}"/>
              </a:ext>
            </a:extLst>
          </p:cNvPr>
          <p:cNvSpPr/>
          <p:nvPr/>
        </p:nvSpPr>
        <p:spPr bwMode="auto">
          <a:xfrm>
            <a:off x="176168" y="629175"/>
            <a:ext cx="7180977" cy="568773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3BF008-F1CC-4119-B832-BD8E7D58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739768"/>
              </p:ext>
            </p:extLst>
          </p:nvPr>
        </p:nvGraphicFramePr>
        <p:xfrm>
          <a:off x="7498080" y="465516"/>
          <a:ext cx="2407920" cy="4222856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410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입력 또는 수정 불가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8534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3213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446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365D585-D3E9-47B1-8EAD-EFAEAC87A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340699"/>
              </p:ext>
            </p:extLst>
          </p:nvPr>
        </p:nvGraphicFramePr>
        <p:xfrm>
          <a:off x="419448" y="702889"/>
          <a:ext cx="6694416" cy="49174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473">
                  <a:extLst>
                    <a:ext uri="{9D8B030D-6E8A-4147-A177-3AD203B41FA5}">
                      <a16:colId xmlns:a16="http://schemas.microsoft.com/office/drawing/2014/main" val="3450150867"/>
                    </a:ext>
                  </a:extLst>
                </a:gridCol>
                <a:gridCol w="5282943">
                  <a:extLst>
                    <a:ext uri="{9D8B030D-6E8A-4147-A177-3AD203B41FA5}">
                      <a16:colId xmlns:a16="http://schemas.microsoft.com/office/drawing/2014/main" val="2459711446"/>
                    </a:ext>
                  </a:extLst>
                </a:gridCol>
              </a:tblGrid>
              <a:tr h="2870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무역 견적서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무역 견적서 입력 완료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684364"/>
                  </a:ext>
                </a:extLst>
              </a:tr>
              <a:tr h="437066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63652"/>
                  </a:ext>
                </a:extLst>
              </a:tr>
              <a:tr h="2597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인보이스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인보이스 입력 완료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36692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3AECC9-AB84-4254-AB52-9AF66B8144A3}"/>
              </a:ext>
            </a:extLst>
          </p:cNvPr>
          <p:cNvSpPr/>
          <p:nvPr/>
        </p:nvSpPr>
        <p:spPr bwMode="auto">
          <a:xfrm>
            <a:off x="3491295" y="753033"/>
            <a:ext cx="738231" cy="186145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바로보기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696E1D2-CDC9-49D3-991B-9D06E74B4C13}"/>
              </a:ext>
            </a:extLst>
          </p:cNvPr>
          <p:cNvSpPr/>
          <p:nvPr/>
        </p:nvSpPr>
        <p:spPr bwMode="auto">
          <a:xfrm>
            <a:off x="3487605" y="5405461"/>
            <a:ext cx="738231" cy="186145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바로보기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1B9B18-FDC8-4E6C-9052-8439096CE279}"/>
              </a:ext>
            </a:extLst>
          </p:cNvPr>
          <p:cNvSpPr txBox="1"/>
          <p:nvPr/>
        </p:nvSpPr>
        <p:spPr>
          <a:xfrm>
            <a:off x="1924147" y="1121410"/>
            <a:ext cx="105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수신인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(Consignee)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927023-968B-45A5-B9A6-612527A4D52E}"/>
              </a:ext>
            </a:extLst>
          </p:cNvPr>
          <p:cNvSpPr txBox="1"/>
          <p:nvPr/>
        </p:nvSpPr>
        <p:spPr>
          <a:xfrm>
            <a:off x="1924147" y="1991787"/>
            <a:ext cx="12450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Quotation Date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F06767-5D5C-45D0-9BB0-86B395B5826D}"/>
              </a:ext>
            </a:extLst>
          </p:cNvPr>
          <p:cNvSpPr txBox="1"/>
          <p:nvPr/>
        </p:nvSpPr>
        <p:spPr>
          <a:xfrm>
            <a:off x="1924147" y="3502250"/>
            <a:ext cx="120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0E52D0-1954-4B6F-B55F-D1DC7F163348}"/>
              </a:ext>
            </a:extLst>
          </p:cNvPr>
          <p:cNvSpPr txBox="1"/>
          <p:nvPr/>
        </p:nvSpPr>
        <p:spPr>
          <a:xfrm>
            <a:off x="1924147" y="3923047"/>
            <a:ext cx="1209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Quantity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E41F9-E998-4A0A-9A06-171256D9A9A2}"/>
              </a:ext>
            </a:extLst>
          </p:cNvPr>
          <p:cNvSpPr txBox="1"/>
          <p:nvPr/>
        </p:nvSpPr>
        <p:spPr>
          <a:xfrm>
            <a:off x="1924147" y="4184650"/>
            <a:ext cx="1059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Unit Price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90D696-A1F6-4098-8FB5-F0A2F5EAD37B}"/>
              </a:ext>
            </a:extLst>
          </p:cNvPr>
          <p:cNvSpPr txBox="1"/>
          <p:nvPr/>
        </p:nvSpPr>
        <p:spPr>
          <a:xfrm>
            <a:off x="1924147" y="4430187"/>
            <a:ext cx="998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Taxes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F5269-B724-474E-A19A-BFCD9F7B64EF}"/>
              </a:ext>
            </a:extLst>
          </p:cNvPr>
          <p:cNvSpPr txBox="1"/>
          <p:nvPr/>
        </p:nvSpPr>
        <p:spPr>
          <a:xfrm>
            <a:off x="1924147" y="4675730"/>
            <a:ext cx="120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Amount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11A21-4645-4E84-9F41-19411761F147}"/>
              </a:ext>
            </a:extLst>
          </p:cNvPr>
          <p:cNvSpPr txBox="1"/>
          <p:nvPr/>
        </p:nvSpPr>
        <p:spPr>
          <a:xfrm>
            <a:off x="1924147" y="1749650"/>
            <a:ext cx="120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E-mail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B01954-1324-4588-9F65-3920A9A19FA2}"/>
              </a:ext>
            </a:extLst>
          </p:cNvPr>
          <p:cNvSpPr txBox="1"/>
          <p:nvPr/>
        </p:nvSpPr>
        <p:spPr>
          <a:xfrm>
            <a:off x="1924147" y="2235627"/>
            <a:ext cx="998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Reference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948B14-F3DD-4081-B1AA-DA7B283E20DD}"/>
              </a:ext>
            </a:extLst>
          </p:cNvPr>
          <p:cNvSpPr txBox="1"/>
          <p:nvPr/>
        </p:nvSpPr>
        <p:spPr>
          <a:xfrm>
            <a:off x="1924147" y="2504030"/>
            <a:ext cx="120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Delivery Date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D4AB5E-9A1F-48BA-8F2E-7BEED199BE24}"/>
              </a:ext>
            </a:extLst>
          </p:cNvPr>
          <p:cNvSpPr txBox="1"/>
          <p:nvPr/>
        </p:nvSpPr>
        <p:spPr>
          <a:xfrm>
            <a:off x="1924147" y="2749567"/>
            <a:ext cx="1209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Payment Date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9722D-AE84-4808-96F0-41FBCFCE10CD}"/>
              </a:ext>
            </a:extLst>
          </p:cNvPr>
          <p:cNvSpPr txBox="1"/>
          <p:nvPr/>
        </p:nvSpPr>
        <p:spPr>
          <a:xfrm>
            <a:off x="1924146" y="3011170"/>
            <a:ext cx="144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Banking Charges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D694B2-2F00-4CFF-853E-DD0D14ACC77A}"/>
              </a:ext>
            </a:extLst>
          </p:cNvPr>
          <p:cNvSpPr txBox="1"/>
          <p:nvPr/>
        </p:nvSpPr>
        <p:spPr>
          <a:xfrm>
            <a:off x="1924147" y="3262630"/>
            <a:ext cx="1059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Offer Validity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C4510D-DEBD-45A1-89CB-67827861852E}"/>
              </a:ext>
            </a:extLst>
          </p:cNvPr>
          <p:cNvSpPr/>
          <p:nvPr/>
        </p:nvSpPr>
        <p:spPr bwMode="auto">
          <a:xfrm>
            <a:off x="3153925" y="1123753"/>
            <a:ext cx="3019813" cy="549272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TO: </a:t>
            </a:r>
            <a:r>
              <a:rPr lang="en-US" altLang="ko-KR" sz="8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Mr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800" dirty="0" err="1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XXX Co. Ltd.</a:t>
            </a:r>
          </a:p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Address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FA5E2F-60AD-430E-924A-482FD717E686}"/>
              </a:ext>
            </a:extLst>
          </p:cNvPr>
          <p:cNvSpPr/>
          <p:nvPr/>
        </p:nvSpPr>
        <p:spPr bwMode="auto">
          <a:xfrm>
            <a:off x="3153925" y="1746435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example@example.com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B6EC46-86A3-4572-A7BD-A5D0F15E55A0}"/>
              </a:ext>
            </a:extLst>
          </p:cNvPr>
          <p:cNvSpPr/>
          <p:nvPr/>
        </p:nvSpPr>
        <p:spPr bwMode="auto">
          <a:xfrm>
            <a:off x="3153925" y="3933857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1.000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0B9DFF3-00CD-40FF-8039-BAC60BDFBCD2}"/>
              </a:ext>
            </a:extLst>
          </p:cNvPr>
          <p:cNvSpPr/>
          <p:nvPr/>
        </p:nvSpPr>
        <p:spPr bwMode="auto">
          <a:xfrm>
            <a:off x="3153925" y="4186993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0.03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7467C1D-C006-4BDD-A6DC-71AB58D13545}"/>
              </a:ext>
            </a:extLst>
          </p:cNvPr>
          <p:cNvSpPr/>
          <p:nvPr/>
        </p:nvSpPr>
        <p:spPr bwMode="auto">
          <a:xfrm>
            <a:off x="3153925" y="4440997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15.00%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C0F23B-BEB4-4313-BC71-D4BA74BD0DEC}"/>
              </a:ext>
            </a:extLst>
          </p:cNvPr>
          <p:cNvSpPr/>
          <p:nvPr/>
        </p:nvSpPr>
        <p:spPr bwMode="auto">
          <a:xfrm>
            <a:off x="3153925" y="4678073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10,000 USD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66C412-CA3D-4077-9099-24CFF87F06DC}"/>
              </a:ext>
            </a:extLst>
          </p:cNvPr>
          <p:cNvSpPr/>
          <p:nvPr/>
        </p:nvSpPr>
        <p:spPr bwMode="auto">
          <a:xfrm>
            <a:off x="3153925" y="1990275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2019-02-01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1B5D9E9-AA88-436A-B4B7-579805ACF9FF}"/>
              </a:ext>
            </a:extLst>
          </p:cNvPr>
          <p:cNvSpPr/>
          <p:nvPr/>
        </p:nvSpPr>
        <p:spPr bwMode="auto">
          <a:xfrm>
            <a:off x="3153925" y="2256975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Advertisement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03049F4-D38E-4974-8CF2-BB0190DC6ABC}"/>
              </a:ext>
            </a:extLst>
          </p:cNvPr>
          <p:cNvSpPr/>
          <p:nvPr/>
        </p:nvSpPr>
        <p:spPr bwMode="auto">
          <a:xfrm>
            <a:off x="3153925" y="3514275"/>
            <a:ext cx="3004579" cy="347812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제품명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상세내역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4EC215-0E0A-4EC3-90E4-D177EF761F89}"/>
              </a:ext>
            </a:extLst>
          </p:cNvPr>
          <p:cNvSpPr/>
          <p:nvPr/>
        </p:nvSpPr>
        <p:spPr bwMode="auto">
          <a:xfrm>
            <a:off x="3153925" y="2760377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2019-02-01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49B52F-F0BD-4232-809F-040E0458FE49}"/>
              </a:ext>
            </a:extLst>
          </p:cNvPr>
          <p:cNvSpPr/>
          <p:nvPr/>
        </p:nvSpPr>
        <p:spPr bwMode="auto">
          <a:xfrm>
            <a:off x="3153925" y="3013513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5%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0AEB4F-119F-41F3-BAFF-50D8C4AE9541}"/>
              </a:ext>
            </a:extLst>
          </p:cNvPr>
          <p:cNvSpPr/>
          <p:nvPr/>
        </p:nvSpPr>
        <p:spPr bwMode="auto">
          <a:xfrm>
            <a:off x="3153925" y="2516055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2019-02-01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FD97C64-9A55-4146-B2D5-9EAC7169E507}"/>
              </a:ext>
            </a:extLst>
          </p:cNvPr>
          <p:cNvSpPr/>
          <p:nvPr/>
        </p:nvSpPr>
        <p:spPr bwMode="auto">
          <a:xfrm>
            <a:off x="3153925" y="3264973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430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4138992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err="1"/>
              <a:t>Gtradepay</a:t>
            </a:r>
            <a:r>
              <a:rPr lang="en-US" altLang="ko-KR" dirty="0"/>
              <a:t> &gt; </a:t>
            </a:r>
            <a:r>
              <a:rPr lang="ko-KR" altLang="en-US" dirty="0"/>
              <a:t>에스크로 신청관리 </a:t>
            </a:r>
            <a:r>
              <a:rPr lang="en-US" altLang="ko-KR" dirty="0"/>
              <a:t>&gt; </a:t>
            </a:r>
            <a:r>
              <a:rPr lang="ko-KR" altLang="en-US" dirty="0"/>
              <a:t>전체 </a:t>
            </a:r>
            <a:r>
              <a:rPr lang="en-US" altLang="ko-KR" dirty="0"/>
              <a:t>(</a:t>
            </a:r>
            <a:r>
              <a:rPr lang="ko-KR" altLang="en-US" dirty="0"/>
              <a:t>신청현황</a:t>
            </a:r>
            <a:r>
              <a:rPr lang="en-US" altLang="ko-KR" dirty="0"/>
              <a:t>) – </a:t>
            </a:r>
            <a:r>
              <a:rPr lang="ko-KR" altLang="en-US" dirty="0"/>
              <a:t>인보이스 펼침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FFEC4C-85AC-4D69-9205-FDC35BE7CBDC}"/>
              </a:ext>
            </a:extLst>
          </p:cNvPr>
          <p:cNvSpPr/>
          <p:nvPr/>
        </p:nvSpPr>
        <p:spPr bwMode="auto">
          <a:xfrm>
            <a:off x="176168" y="629175"/>
            <a:ext cx="7180977" cy="568773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3BF008-F1CC-4119-B832-BD8E7D58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94185"/>
              </p:ext>
            </p:extLst>
          </p:nvPr>
        </p:nvGraphicFramePr>
        <p:xfrm>
          <a:off x="7498080" y="465516"/>
          <a:ext cx="2407920" cy="4222856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410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입력 또는 수정 불가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8534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3213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446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365D585-D3E9-47B1-8EAD-EFAEAC87A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823759"/>
              </p:ext>
            </p:extLst>
          </p:nvPr>
        </p:nvGraphicFramePr>
        <p:xfrm>
          <a:off x="419448" y="702889"/>
          <a:ext cx="6694416" cy="5446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473">
                  <a:extLst>
                    <a:ext uri="{9D8B030D-6E8A-4147-A177-3AD203B41FA5}">
                      <a16:colId xmlns:a16="http://schemas.microsoft.com/office/drawing/2014/main" val="3450150867"/>
                    </a:ext>
                  </a:extLst>
                </a:gridCol>
                <a:gridCol w="5282943">
                  <a:extLst>
                    <a:ext uri="{9D8B030D-6E8A-4147-A177-3AD203B41FA5}">
                      <a16:colId xmlns:a16="http://schemas.microsoft.com/office/drawing/2014/main" val="2459711446"/>
                    </a:ext>
                  </a:extLst>
                </a:gridCol>
              </a:tblGrid>
              <a:tr h="2870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무역 견적서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무역 견적서 입력 완료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684364"/>
                  </a:ext>
                </a:extLst>
              </a:tr>
              <a:tr h="2597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인보이스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인보이스 입력 완료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366926"/>
                  </a:ext>
                </a:extLst>
              </a:tr>
              <a:tr h="489944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49743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3AECC9-AB84-4254-AB52-9AF66B8144A3}"/>
              </a:ext>
            </a:extLst>
          </p:cNvPr>
          <p:cNvSpPr/>
          <p:nvPr/>
        </p:nvSpPr>
        <p:spPr bwMode="auto">
          <a:xfrm>
            <a:off x="3491295" y="753033"/>
            <a:ext cx="738231" cy="186145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바로보기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696E1D2-CDC9-49D3-991B-9D06E74B4C13}"/>
              </a:ext>
            </a:extLst>
          </p:cNvPr>
          <p:cNvSpPr/>
          <p:nvPr/>
        </p:nvSpPr>
        <p:spPr bwMode="auto">
          <a:xfrm>
            <a:off x="3491294" y="1038179"/>
            <a:ext cx="738231" cy="186145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바로보기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AA8248C-6381-46E9-846B-D3D1F3CD4A33}"/>
              </a:ext>
            </a:extLst>
          </p:cNvPr>
          <p:cNvSpPr/>
          <p:nvPr/>
        </p:nvSpPr>
        <p:spPr bwMode="auto">
          <a:xfrm>
            <a:off x="3179092" y="1298038"/>
            <a:ext cx="3019813" cy="412112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발송인의 이름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회사명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D574A-6E27-4423-BB2C-CB14616D91D8}"/>
              </a:ext>
            </a:extLst>
          </p:cNvPr>
          <p:cNvSpPr txBox="1"/>
          <p:nvPr/>
        </p:nvSpPr>
        <p:spPr>
          <a:xfrm>
            <a:off x="1949313" y="1295695"/>
            <a:ext cx="105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Shipper / Exporter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99716E-9C4A-40FA-A5C1-E22807B5905E}"/>
              </a:ext>
            </a:extLst>
          </p:cNvPr>
          <p:cNvSpPr txBox="1"/>
          <p:nvPr/>
        </p:nvSpPr>
        <p:spPr>
          <a:xfrm>
            <a:off x="1949313" y="2501352"/>
            <a:ext cx="144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kern="100" dirty="0">
                <a:latin typeface="Arial"/>
                <a:ea typeface="궁서"/>
              </a:rPr>
              <a:t>Port of loading</a:t>
            </a:r>
            <a:endParaRPr lang="ko-KR" altLang="ko-KR" sz="800" kern="100" dirty="0">
              <a:latin typeface="Times New Roman"/>
              <a:ea typeface="바탕체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F5C1FAF-F066-4A81-8D1A-37DAAD17D7A1}"/>
              </a:ext>
            </a:extLst>
          </p:cNvPr>
          <p:cNvSpPr/>
          <p:nvPr/>
        </p:nvSpPr>
        <p:spPr bwMode="auto">
          <a:xfrm>
            <a:off x="3186706" y="2256000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BCF1FB-463B-471E-BAFB-A9E2348672A1}"/>
              </a:ext>
            </a:extLst>
          </p:cNvPr>
          <p:cNvSpPr txBox="1"/>
          <p:nvPr/>
        </p:nvSpPr>
        <p:spPr>
          <a:xfrm>
            <a:off x="1949313" y="2259215"/>
            <a:ext cx="120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kern="100" dirty="0">
                <a:latin typeface="Arial"/>
                <a:ea typeface="궁서"/>
              </a:rPr>
              <a:t>Notify party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3C16C9D-3E47-4267-86B8-DE4AE5B84E89}"/>
              </a:ext>
            </a:extLst>
          </p:cNvPr>
          <p:cNvSpPr/>
          <p:nvPr/>
        </p:nvSpPr>
        <p:spPr bwMode="auto">
          <a:xfrm>
            <a:off x="3186706" y="2499840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C71E08-62FB-4669-9654-13CA34F8A2AD}"/>
              </a:ext>
            </a:extLst>
          </p:cNvPr>
          <p:cNvSpPr txBox="1"/>
          <p:nvPr/>
        </p:nvSpPr>
        <p:spPr>
          <a:xfrm>
            <a:off x="1949313" y="2745192"/>
            <a:ext cx="1449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kern="100" dirty="0">
                <a:latin typeface="Arial"/>
                <a:ea typeface="궁서"/>
              </a:rPr>
              <a:t>Final</a:t>
            </a:r>
            <a:r>
              <a:rPr lang="en-US" altLang="ko-KR" sz="800" dirty="0"/>
              <a:t> Destination</a:t>
            </a:r>
            <a:endParaRPr lang="ko-KR" altLang="ko-KR" sz="8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2085238-E78D-465D-B772-FB6DF48A3BB5}"/>
              </a:ext>
            </a:extLst>
          </p:cNvPr>
          <p:cNvSpPr/>
          <p:nvPr/>
        </p:nvSpPr>
        <p:spPr bwMode="auto">
          <a:xfrm>
            <a:off x="3186706" y="2766540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DAEC3F-6A69-47EA-B5B5-39ABDCAB5B76}"/>
              </a:ext>
            </a:extLst>
          </p:cNvPr>
          <p:cNvSpPr txBox="1"/>
          <p:nvPr/>
        </p:nvSpPr>
        <p:spPr>
          <a:xfrm>
            <a:off x="1949313" y="3013595"/>
            <a:ext cx="120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 kern="100">
                <a:latin typeface="Arial"/>
                <a:ea typeface="궁서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Carrier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21301F-B2B0-4C10-A9AD-68E9C203729E}"/>
              </a:ext>
            </a:extLst>
          </p:cNvPr>
          <p:cNvSpPr txBox="1"/>
          <p:nvPr/>
        </p:nvSpPr>
        <p:spPr>
          <a:xfrm>
            <a:off x="1949313" y="3259132"/>
            <a:ext cx="1209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 kern="100">
                <a:latin typeface="Arial"/>
                <a:ea typeface="궁서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Sailing on or about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01E2CBA-CB6A-4CFB-9E44-3E3D5B5653F8}"/>
              </a:ext>
            </a:extLst>
          </p:cNvPr>
          <p:cNvSpPr/>
          <p:nvPr/>
        </p:nvSpPr>
        <p:spPr bwMode="auto">
          <a:xfrm>
            <a:off x="3202787" y="3269942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6FB5E1B-3D35-4E73-8F1E-C2E76DB97E86}"/>
              </a:ext>
            </a:extLst>
          </p:cNvPr>
          <p:cNvSpPr/>
          <p:nvPr/>
        </p:nvSpPr>
        <p:spPr bwMode="auto">
          <a:xfrm>
            <a:off x="3201952" y="3523078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CAE15C-439E-40A3-B41F-1D564A29FC90}"/>
              </a:ext>
            </a:extLst>
          </p:cNvPr>
          <p:cNvSpPr txBox="1"/>
          <p:nvPr/>
        </p:nvSpPr>
        <p:spPr>
          <a:xfrm>
            <a:off x="1949313" y="3459775"/>
            <a:ext cx="105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 kern="100">
                <a:latin typeface="Arial"/>
                <a:ea typeface="궁서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No. &amp; 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Date of invoice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406CD1A-7836-4711-94D8-84BA0A2D06D2}"/>
              </a:ext>
            </a:extLst>
          </p:cNvPr>
          <p:cNvSpPr/>
          <p:nvPr/>
        </p:nvSpPr>
        <p:spPr bwMode="auto">
          <a:xfrm>
            <a:off x="3193479" y="3025620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57AEF1-0262-4575-8065-AD9DD8F8BC16}"/>
              </a:ext>
            </a:extLst>
          </p:cNvPr>
          <p:cNvSpPr/>
          <p:nvPr/>
        </p:nvSpPr>
        <p:spPr bwMode="auto">
          <a:xfrm>
            <a:off x="3201952" y="3774538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87AF95-B733-4D07-BF62-7A4DD7B26252}"/>
              </a:ext>
            </a:extLst>
          </p:cNvPr>
          <p:cNvSpPr txBox="1"/>
          <p:nvPr/>
        </p:nvSpPr>
        <p:spPr>
          <a:xfrm>
            <a:off x="1949313" y="3772195"/>
            <a:ext cx="12687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No. &amp; Date of L/C</a:t>
            </a:r>
            <a:endParaRPr lang="ko-KR" altLang="en-US" sz="800" kern="100" dirty="0">
              <a:latin typeface="Arial" panose="020B0604020202020204" pitchFamily="34" charset="0"/>
              <a:ea typeface="궁서"/>
              <a:cs typeface="Arial" panose="020B060402020202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F65C45-F8AC-4BB1-92E3-853BF36D746E}"/>
              </a:ext>
            </a:extLst>
          </p:cNvPr>
          <p:cNvSpPr/>
          <p:nvPr/>
        </p:nvSpPr>
        <p:spPr bwMode="auto">
          <a:xfrm>
            <a:off x="3186712" y="1785718"/>
            <a:ext cx="3019813" cy="412112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수취인의 이름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회사명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전화번호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C69E0A-4569-48AD-9D22-400BE1120389}"/>
              </a:ext>
            </a:extLst>
          </p:cNvPr>
          <p:cNvSpPr txBox="1"/>
          <p:nvPr/>
        </p:nvSpPr>
        <p:spPr>
          <a:xfrm>
            <a:off x="1949313" y="1783375"/>
            <a:ext cx="1059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Account &amp; </a:t>
            </a:r>
            <a:br>
              <a:rPr lang="en-US" altLang="ko-KR" sz="8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Risk of Messrs. 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12FCEE-BF5F-480E-BE42-0ACE1CF63DA7}"/>
              </a:ext>
            </a:extLst>
          </p:cNvPr>
          <p:cNvSpPr txBox="1"/>
          <p:nvPr/>
        </p:nvSpPr>
        <p:spPr>
          <a:xfrm>
            <a:off x="1949313" y="4253952"/>
            <a:ext cx="998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 kern="100">
                <a:latin typeface="Arial"/>
                <a:ea typeface="궁서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Remarks </a:t>
            </a:r>
            <a:endParaRPr lang="ko-KR" altLang="ko-KR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CCC25E3-BB90-49A4-9728-E72B89A8BADB}"/>
              </a:ext>
            </a:extLst>
          </p:cNvPr>
          <p:cNvSpPr/>
          <p:nvPr/>
        </p:nvSpPr>
        <p:spPr bwMode="auto">
          <a:xfrm>
            <a:off x="3201946" y="4008600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2918CF-7B22-4B31-819E-EBE8C96545B7}"/>
              </a:ext>
            </a:extLst>
          </p:cNvPr>
          <p:cNvSpPr txBox="1"/>
          <p:nvPr/>
        </p:nvSpPr>
        <p:spPr>
          <a:xfrm>
            <a:off x="1949313" y="4011815"/>
            <a:ext cx="120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L/C Issuing bank</a:t>
            </a:r>
            <a:endParaRPr lang="ko-KR" altLang="en-US" sz="800" dirty="0">
              <a:latin typeface="Arial" panose="020B0604020202020204" pitchFamily="34" charset="0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97B0BAF-E88C-4AA6-B4F9-67DAD31BEEB6}"/>
              </a:ext>
            </a:extLst>
          </p:cNvPr>
          <p:cNvSpPr/>
          <p:nvPr/>
        </p:nvSpPr>
        <p:spPr bwMode="auto">
          <a:xfrm>
            <a:off x="3201946" y="4252440"/>
            <a:ext cx="2996959" cy="419074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운송요금 지불방식 또는 기타 요구되는 사항 기재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CC13F6-1F0E-48A9-BA99-51C51B841050}"/>
              </a:ext>
            </a:extLst>
          </p:cNvPr>
          <p:cNvSpPr txBox="1"/>
          <p:nvPr/>
        </p:nvSpPr>
        <p:spPr>
          <a:xfrm>
            <a:off x="1949313" y="4726401"/>
            <a:ext cx="134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kern="100" dirty="0">
                <a:latin typeface="Arial" panose="020B0604020202020204" pitchFamily="34" charset="0"/>
                <a:ea typeface="궁서"/>
                <a:cs typeface="Arial" panose="020B0604020202020204" pitchFamily="34" charset="0"/>
              </a:rPr>
              <a:t>Marks and Numbers of</a:t>
            </a:r>
            <a:r>
              <a:rPr lang="en-US" altLang="ko-KR" sz="800" kern="100" dirty="0">
                <a:latin typeface="Arial" panose="020B0604020202020204" pitchFamily="34" charset="0"/>
                <a:ea typeface="바탕체"/>
                <a:cs typeface="Arial" panose="020B0604020202020204" pitchFamily="34" charset="0"/>
              </a:rPr>
              <a:t> </a:t>
            </a:r>
            <a:r>
              <a:rPr lang="en-US" altLang="ko-KR" sz="800" kern="100" dirty="0">
                <a:latin typeface="Arial" panose="020B0604020202020204" pitchFamily="34" charset="0"/>
                <a:ea typeface="궁서"/>
                <a:cs typeface="Arial" panose="020B0604020202020204" pitchFamily="34" charset="0"/>
              </a:rPr>
              <a:t>PKGS</a:t>
            </a:r>
            <a:endParaRPr lang="ko-KR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FB4633A-C952-47B1-9CCD-AD3C1B33A6D1}"/>
              </a:ext>
            </a:extLst>
          </p:cNvPr>
          <p:cNvSpPr/>
          <p:nvPr/>
        </p:nvSpPr>
        <p:spPr bwMode="auto">
          <a:xfrm>
            <a:off x="3201946" y="4747749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183DF4-4BBE-4529-92E4-6E65A05C7F7B}"/>
              </a:ext>
            </a:extLst>
          </p:cNvPr>
          <p:cNvSpPr txBox="1"/>
          <p:nvPr/>
        </p:nvSpPr>
        <p:spPr>
          <a:xfrm>
            <a:off x="1947608" y="5127780"/>
            <a:ext cx="1347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 kern="100">
                <a:latin typeface="Arial"/>
                <a:ea typeface="궁서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Description of Goods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F4B232-ADC9-4F29-B42E-FD8F4064F9EF}"/>
              </a:ext>
            </a:extLst>
          </p:cNvPr>
          <p:cNvSpPr/>
          <p:nvPr/>
        </p:nvSpPr>
        <p:spPr bwMode="auto">
          <a:xfrm>
            <a:off x="3201946" y="5688071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발송물의 수량을 정확히 기재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BF3508-C9AD-47DD-8536-AAF25DF4C96C}"/>
              </a:ext>
            </a:extLst>
          </p:cNvPr>
          <p:cNvSpPr txBox="1"/>
          <p:nvPr/>
        </p:nvSpPr>
        <p:spPr>
          <a:xfrm>
            <a:off x="1947608" y="5624768"/>
            <a:ext cx="1059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 kern="100">
                <a:latin typeface="Arial"/>
                <a:ea typeface="궁서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Quantity/Unit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978CE8A-9DC2-4FDF-A859-01F6C6592018}"/>
              </a:ext>
            </a:extLst>
          </p:cNvPr>
          <p:cNvSpPr/>
          <p:nvPr/>
        </p:nvSpPr>
        <p:spPr bwMode="auto">
          <a:xfrm>
            <a:off x="3201946" y="5939531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발송물의 단가 기재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E5BA763-97C4-4AFE-A03D-7BF1E389441C}"/>
              </a:ext>
            </a:extLst>
          </p:cNvPr>
          <p:cNvSpPr txBox="1"/>
          <p:nvPr/>
        </p:nvSpPr>
        <p:spPr>
          <a:xfrm>
            <a:off x="1947608" y="5937188"/>
            <a:ext cx="1059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kern="100" dirty="0">
                <a:latin typeface="Arial" panose="020B0604020202020204" pitchFamily="34" charset="0"/>
                <a:ea typeface="궁서"/>
                <a:cs typeface="Arial" panose="020B0604020202020204" pitchFamily="34" charset="0"/>
              </a:rPr>
              <a:t>Unit-Price</a:t>
            </a:r>
            <a:endParaRPr lang="ko-KR" altLang="ko-KR" sz="800" kern="100" dirty="0">
              <a:latin typeface="Arial" panose="020B0604020202020204" pitchFamily="34" charset="0"/>
              <a:ea typeface="궁서"/>
              <a:cs typeface="Arial" panose="020B060402020202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CE144C1-A1EC-4003-BD7B-7F3DE4CB7FE0}"/>
              </a:ext>
            </a:extLst>
          </p:cNvPr>
          <p:cNvSpPr/>
          <p:nvPr/>
        </p:nvSpPr>
        <p:spPr bwMode="auto">
          <a:xfrm>
            <a:off x="3201946" y="5131464"/>
            <a:ext cx="2996959" cy="419074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발송물의 품목을 구체적으로 기재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화살표: 아래쪽 98">
            <a:extLst>
              <a:ext uri="{FF2B5EF4-FFF2-40B4-BE49-F238E27FC236}">
                <a16:creationId xmlns:a16="http://schemas.microsoft.com/office/drawing/2014/main" id="{E759852C-45AB-4E27-ADA7-D6CD66FA9114}"/>
              </a:ext>
            </a:extLst>
          </p:cNvPr>
          <p:cNvSpPr/>
          <p:nvPr/>
        </p:nvSpPr>
        <p:spPr bwMode="auto">
          <a:xfrm>
            <a:off x="2759889" y="6265875"/>
            <a:ext cx="1981569" cy="396727"/>
          </a:xfrm>
          <a:prstGeom prst="downArrow">
            <a:avLst/>
          </a:prstGeom>
          <a:solidFill>
            <a:schemeClr val="tx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페이지</a:t>
            </a:r>
            <a:endParaRPr lang="en-US" altLang="ko-KR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연결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22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화면설계서 작성 정보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43820" y="579489"/>
            <a:ext cx="8859720" cy="42292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  <a:cs typeface="+mj-cs"/>
              </a:defRPr>
            </a:lvl1pPr>
          </a:lstStyle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｜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작성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History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3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581430"/>
              </p:ext>
            </p:extLst>
          </p:nvPr>
        </p:nvGraphicFramePr>
        <p:xfrm>
          <a:off x="405062" y="1103941"/>
          <a:ext cx="9007386" cy="2461379"/>
        </p:xfrm>
        <a:graphic>
          <a:graphicData uri="http://schemas.openxmlformats.org/drawingml/2006/table">
            <a:tbl>
              <a:tblPr/>
              <a:tblGrid>
                <a:gridCol w="48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8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46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7484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No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버전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날짜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변경 내용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T="45699" marB="4569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작성자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검토자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655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2019-01-22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초안 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T="45699" marB="4569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백승준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655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2019-01-25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리뷰 후 내용 수정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T="45699" marB="4569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655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T="45699" marB="4569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655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4</a:t>
                      </a: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T="45699" marB="4569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655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5</a:t>
                      </a: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T="45699" marB="4569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655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T="45699" marB="4569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0879"/>
                  </a:ext>
                </a:extLst>
              </a:tr>
              <a:tr h="242655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T="45699" marB="4569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010130"/>
                  </a:ext>
                </a:extLst>
              </a:tr>
              <a:tr h="242655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T="45699" marB="4569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942298"/>
                  </a:ext>
                </a:extLst>
              </a:tr>
              <a:tr h="242655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T="45699" marB="4569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384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57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2972263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</a:t>
            </a:r>
            <a:r>
              <a:rPr lang="ko-KR" altLang="en-US" dirty="0"/>
              <a:t>에스크로 신청관리 </a:t>
            </a:r>
            <a:r>
              <a:rPr lang="en-US" altLang="ko-KR" dirty="0"/>
              <a:t>&gt; </a:t>
            </a:r>
            <a:r>
              <a:rPr lang="ko-KR" altLang="en-US"/>
              <a:t>전체 </a:t>
            </a:r>
            <a:r>
              <a:rPr lang="en-US" altLang="ko-KR"/>
              <a:t>(</a:t>
            </a:r>
            <a:r>
              <a:rPr lang="ko-KR" altLang="en-US"/>
              <a:t>신청현황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FFEC4C-85AC-4D69-9205-FDC35BE7CBDC}"/>
              </a:ext>
            </a:extLst>
          </p:cNvPr>
          <p:cNvSpPr/>
          <p:nvPr/>
        </p:nvSpPr>
        <p:spPr bwMode="auto">
          <a:xfrm>
            <a:off x="176168" y="629175"/>
            <a:ext cx="7180977" cy="568773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3BF008-F1CC-4119-B832-BD8E7D58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95237"/>
              </p:ext>
            </p:extLst>
          </p:nvPr>
        </p:nvGraphicFramePr>
        <p:xfrm>
          <a:off x="7498080" y="465516"/>
          <a:ext cx="2407920" cy="4317067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4106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입력 또는 수정 불가</a:t>
                      </a:r>
                    </a:p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8534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3213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446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365D585-D3E9-47B1-8EAD-EFAEAC87A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828394"/>
              </p:ext>
            </p:extLst>
          </p:nvPr>
        </p:nvGraphicFramePr>
        <p:xfrm>
          <a:off x="419448" y="702889"/>
          <a:ext cx="6694416" cy="1896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473">
                  <a:extLst>
                    <a:ext uri="{9D8B030D-6E8A-4147-A177-3AD203B41FA5}">
                      <a16:colId xmlns:a16="http://schemas.microsoft.com/office/drawing/2014/main" val="3450150867"/>
                    </a:ext>
                  </a:extLst>
                </a:gridCol>
                <a:gridCol w="5282943">
                  <a:extLst>
                    <a:ext uri="{9D8B030D-6E8A-4147-A177-3AD203B41FA5}">
                      <a16:colId xmlns:a16="http://schemas.microsoft.com/office/drawing/2014/main" val="2459711446"/>
                    </a:ext>
                  </a:extLst>
                </a:gridCol>
              </a:tblGrid>
              <a:tr h="189618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497436"/>
                  </a:ext>
                </a:extLst>
              </a:tr>
            </a:tbl>
          </a:graphicData>
        </a:graphic>
      </p:graphicFrame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50B8AD-D7D1-4D3E-9D9F-F38A3CAEE007}"/>
              </a:ext>
            </a:extLst>
          </p:cNvPr>
          <p:cNvSpPr/>
          <p:nvPr/>
        </p:nvSpPr>
        <p:spPr bwMode="auto">
          <a:xfrm>
            <a:off x="3243201" y="813280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발송물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금액 기재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4C84C8-1BE7-4F30-BC86-9A2EC61ED4BE}"/>
              </a:ext>
            </a:extLst>
          </p:cNvPr>
          <p:cNvSpPr txBox="1"/>
          <p:nvPr/>
        </p:nvSpPr>
        <p:spPr>
          <a:xfrm>
            <a:off x="1988869" y="810937"/>
            <a:ext cx="1059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endParaRPr lang="ko-KR" altLang="en-US" sz="800" kern="100" dirty="0">
              <a:latin typeface="Arial" panose="020B0604020202020204" pitchFamily="34" charset="0"/>
              <a:ea typeface="궁서"/>
              <a:cs typeface="Arial" panose="020B060402020202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7E6CAD-0410-4087-BC0B-73F001215DFE}"/>
              </a:ext>
            </a:extLst>
          </p:cNvPr>
          <p:cNvSpPr/>
          <p:nvPr/>
        </p:nvSpPr>
        <p:spPr bwMode="auto">
          <a:xfrm>
            <a:off x="3243195" y="1058817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5839A50-4B21-40AF-8B85-586988A322E7}"/>
              </a:ext>
            </a:extLst>
          </p:cNvPr>
          <p:cNvSpPr txBox="1"/>
          <p:nvPr/>
        </p:nvSpPr>
        <p:spPr>
          <a:xfrm>
            <a:off x="1988869" y="1056474"/>
            <a:ext cx="1059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P.O Box</a:t>
            </a:r>
            <a:endParaRPr lang="ko-KR" altLang="en-US" sz="800" kern="100" dirty="0">
              <a:latin typeface="Arial" panose="020B0604020202020204" pitchFamily="34" charset="0"/>
              <a:ea typeface="궁서"/>
              <a:cs typeface="Arial" panose="020B0604020202020204" pitchFamily="34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1268768-63B3-4AF7-A2E2-0B26AC4D3873}"/>
              </a:ext>
            </a:extLst>
          </p:cNvPr>
          <p:cNvSpPr/>
          <p:nvPr/>
        </p:nvSpPr>
        <p:spPr bwMode="auto">
          <a:xfrm>
            <a:off x="3243201" y="1315383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94BA08-8295-4D6F-AC13-02E591EBE1C4}"/>
              </a:ext>
            </a:extLst>
          </p:cNvPr>
          <p:cNvSpPr txBox="1"/>
          <p:nvPr/>
        </p:nvSpPr>
        <p:spPr>
          <a:xfrm>
            <a:off x="1988869" y="1294415"/>
            <a:ext cx="1059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 kern="100">
                <a:latin typeface="Arial"/>
                <a:ea typeface="궁서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Cable</a:t>
            </a:r>
            <a:r>
              <a:rPr lang="en-US" altLang="ko-KR" dirty="0"/>
              <a:t> address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D310C66-5B77-4EA3-BC76-CCD09989DECE}"/>
              </a:ext>
            </a:extLst>
          </p:cNvPr>
          <p:cNvSpPr/>
          <p:nvPr/>
        </p:nvSpPr>
        <p:spPr bwMode="auto">
          <a:xfrm>
            <a:off x="3243201" y="1566843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AABD08E-5500-4266-8CA8-EA59DD56AB63}"/>
              </a:ext>
            </a:extLst>
          </p:cNvPr>
          <p:cNvSpPr txBox="1"/>
          <p:nvPr/>
        </p:nvSpPr>
        <p:spPr>
          <a:xfrm>
            <a:off x="1988869" y="1564500"/>
            <a:ext cx="1059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kern="100" dirty="0">
                <a:latin typeface="Arial" panose="020B0604020202020204" pitchFamily="34" charset="0"/>
                <a:ea typeface="궁서"/>
                <a:cs typeface="Arial" panose="020B0604020202020204" pitchFamily="34" charset="0"/>
              </a:rPr>
              <a:t>Telex Code</a:t>
            </a:r>
            <a:endParaRPr lang="ko-KR" altLang="ko-KR" sz="800" kern="100" dirty="0">
              <a:latin typeface="Arial" panose="020B0604020202020204" pitchFamily="34" charset="0"/>
              <a:ea typeface="궁서"/>
              <a:cs typeface="Arial" panose="020B0604020202020204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3E84FC-F882-431A-B546-9367F56E6F62}"/>
              </a:ext>
            </a:extLst>
          </p:cNvPr>
          <p:cNvSpPr/>
          <p:nvPr/>
        </p:nvSpPr>
        <p:spPr bwMode="auto">
          <a:xfrm>
            <a:off x="3243195" y="1812380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49805D-3CAD-4F72-88F1-5701F09AE554}"/>
              </a:ext>
            </a:extLst>
          </p:cNvPr>
          <p:cNvSpPr txBox="1"/>
          <p:nvPr/>
        </p:nvSpPr>
        <p:spPr>
          <a:xfrm>
            <a:off x="1988869" y="1810037"/>
            <a:ext cx="1059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 kern="100">
                <a:latin typeface="Arial" panose="020B0604020202020204" pitchFamily="34" charset="0"/>
                <a:ea typeface="궁서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Telephone No.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4366833-AC63-4C0D-A6D3-F835AE47E3A2}"/>
              </a:ext>
            </a:extLst>
          </p:cNvPr>
          <p:cNvSpPr/>
          <p:nvPr/>
        </p:nvSpPr>
        <p:spPr bwMode="auto">
          <a:xfrm>
            <a:off x="3251578" y="2057917"/>
            <a:ext cx="1573711" cy="169277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첨부파일명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pdf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39602A0-D9D3-437D-993F-C30EE49DCD7E}"/>
              </a:ext>
            </a:extLst>
          </p:cNvPr>
          <p:cNvSpPr txBox="1"/>
          <p:nvPr/>
        </p:nvSpPr>
        <p:spPr>
          <a:xfrm>
            <a:off x="1988869" y="2055574"/>
            <a:ext cx="1059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Signed by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901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2972263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</a:t>
            </a:r>
            <a:r>
              <a:rPr lang="ko-KR" altLang="en-US" dirty="0"/>
              <a:t>에스크로 신청관리 </a:t>
            </a:r>
            <a:r>
              <a:rPr lang="en-US" altLang="ko-KR" dirty="0"/>
              <a:t>&gt; </a:t>
            </a:r>
            <a:r>
              <a:rPr lang="ko-KR" altLang="en-US"/>
              <a:t>수입 </a:t>
            </a:r>
            <a:r>
              <a:rPr lang="en-US" altLang="ko-KR"/>
              <a:t>(</a:t>
            </a:r>
            <a:r>
              <a:rPr lang="ko-KR" altLang="en-US"/>
              <a:t>신청현황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F1A8FE-B1E1-4A54-9352-4BC7419F2B18}"/>
              </a:ext>
            </a:extLst>
          </p:cNvPr>
          <p:cNvSpPr/>
          <p:nvPr/>
        </p:nvSpPr>
        <p:spPr bwMode="auto">
          <a:xfrm>
            <a:off x="4415054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대출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신청현황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F5326-AD63-4409-9503-84C004E4A809}"/>
              </a:ext>
            </a:extLst>
          </p:cNvPr>
          <p:cNvGrpSpPr/>
          <p:nvPr/>
        </p:nvGrpSpPr>
        <p:grpSpPr>
          <a:xfrm>
            <a:off x="176168" y="629174"/>
            <a:ext cx="7180977" cy="5687737"/>
            <a:chOff x="125834" y="629174"/>
            <a:chExt cx="7180977" cy="568773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FFEC4C-85AC-4D69-9205-FDC35BE7CBDC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6877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99CF2B-102A-439B-8D8C-6BDC593C1C10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34A987-C8FA-49F9-9AC5-025BAAA3BFC2}"/>
                </a:ext>
              </a:extLst>
            </p:cNvPr>
            <p:cNvSpPr/>
            <p:nvPr/>
          </p:nvSpPr>
          <p:spPr bwMode="auto">
            <a:xfrm>
              <a:off x="125834" y="629174"/>
              <a:ext cx="862669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5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666478-EE6B-459E-B88B-288EC2610FED}"/>
                </a:ext>
              </a:extLst>
            </p:cNvPr>
            <p:cNvSpPr txBox="1"/>
            <p:nvPr/>
          </p:nvSpPr>
          <p:spPr>
            <a:xfrm>
              <a:off x="274212" y="100794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로그아웃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FE6A1E-E4B5-42CC-96C3-D2769C5056C1}"/>
                </a:ext>
              </a:extLst>
            </p:cNvPr>
            <p:cNvSpPr/>
            <p:nvPr/>
          </p:nvSpPr>
          <p:spPr>
            <a:xfrm>
              <a:off x="199725" y="660600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62626"/>
                  </a:solidFill>
                  <a:latin typeface="맑은 고딕" pitchFamily="50" charset="-127"/>
                </a:rPr>
                <a:t>Logo</a:t>
              </a:r>
              <a:endParaRPr lang="ko-KR" altLang="en-US" dirty="0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334232-0446-4543-A59A-CD1AF025F8CA}"/>
              </a:ext>
            </a:extLst>
          </p:cNvPr>
          <p:cNvSpPr/>
          <p:nvPr/>
        </p:nvSpPr>
        <p:spPr bwMode="auto">
          <a:xfrm>
            <a:off x="1342238" y="734036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5B25B7C-FB6B-44A1-9F0A-718B95B74AC7}"/>
              </a:ext>
            </a:extLst>
          </p:cNvPr>
          <p:cNvSpPr/>
          <p:nvPr/>
        </p:nvSpPr>
        <p:spPr bwMode="auto">
          <a:xfrm>
            <a:off x="2366510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A5B508-C302-4C92-A2BC-CFC370B70F45}"/>
              </a:ext>
            </a:extLst>
          </p:cNvPr>
          <p:cNvSpPr/>
          <p:nvPr/>
        </p:nvSpPr>
        <p:spPr bwMode="auto">
          <a:xfrm>
            <a:off x="6520691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 메뉴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D7A8BF-BC70-4FE9-BD7F-452ED3512464}"/>
              </a:ext>
            </a:extLst>
          </p:cNvPr>
          <p:cNvSpPr/>
          <p:nvPr/>
        </p:nvSpPr>
        <p:spPr bwMode="auto">
          <a:xfrm>
            <a:off x="172498" y="1223392"/>
            <a:ext cx="7180977" cy="2396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3BF008-F1CC-4119-B832-BD8E7D58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474"/>
              </p:ext>
            </p:extLst>
          </p:nvPr>
        </p:nvGraphicFramePr>
        <p:xfrm>
          <a:off x="7498080" y="465516"/>
          <a:ext cx="2407920" cy="5658187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4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승인대기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심사완료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계약진행중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계약완료 선택 정렬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8534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거래처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계약명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선택 검색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계약일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계약명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거래금액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에스크로 신청 정보 동일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무역견적서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인보이스 입력 여부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O/X</a:t>
                      </a: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첨부 서류 개수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처리 상태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 대기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에스크로 신청서 작성 완료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관리자 검토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 처리 필요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입금대기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에스크로 신청서 승인 완료상태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입금완료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에스크로 입금 완료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상대 거래처 서류 입력 메일 발송 상태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출금대기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상대 거래처 에스크로 계약서 입력 상태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계약종료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에스크로 출금완료 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3213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446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전체 상세 페이지 동일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D099A7-1F40-49FE-B13A-607C761ACDBF}"/>
              </a:ext>
            </a:extLst>
          </p:cNvPr>
          <p:cNvSpPr/>
          <p:nvPr/>
        </p:nvSpPr>
        <p:spPr>
          <a:xfrm>
            <a:off x="282217" y="1622123"/>
            <a:ext cx="873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|</a:t>
            </a:r>
            <a:r>
              <a:rPr lang="ko-KR" altLang="en-US" sz="1200" b="1"/>
              <a:t>신청현황</a:t>
            </a:r>
            <a:endParaRPr lang="ko-KR" altLang="en-US" sz="1200" dirty="0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AE804B6-A595-4EE6-8A48-6C62DA000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71221"/>
              </p:ext>
            </p:extLst>
          </p:nvPr>
        </p:nvGraphicFramePr>
        <p:xfrm>
          <a:off x="416190" y="2278740"/>
          <a:ext cx="6831898" cy="2704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640">
                  <a:extLst>
                    <a:ext uri="{9D8B030D-6E8A-4147-A177-3AD203B41FA5}">
                      <a16:colId xmlns:a16="http://schemas.microsoft.com/office/drawing/2014/main" val="1769921093"/>
                    </a:ext>
                  </a:extLst>
                </a:gridCol>
                <a:gridCol w="435642">
                  <a:extLst>
                    <a:ext uri="{9D8B030D-6E8A-4147-A177-3AD203B41FA5}">
                      <a16:colId xmlns:a16="http://schemas.microsoft.com/office/drawing/2014/main" val="1616770082"/>
                    </a:ext>
                  </a:extLst>
                </a:gridCol>
                <a:gridCol w="873275">
                  <a:extLst>
                    <a:ext uri="{9D8B030D-6E8A-4147-A177-3AD203B41FA5}">
                      <a16:colId xmlns:a16="http://schemas.microsoft.com/office/drawing/2014/main" val="2346052771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2551255853"/>
                    </a:ext>
                  </a:extLst>
                </a:gridCol>
                <a:gridCol w="1275127">
                  <a:extLst>
                    <a:ext uri="{9D8B030D-6E8A-4147-A177-3AD203B41FA5}">
                      <a16:colId xmlns:a16="http://schemas.microsoft.com/office/drawing/2014/main" val="3373948875"/>
                    </a:ext>
                  </a:extLst>
                </a:gridCol>
                <a:gridCol w="847215">
                  <a:extLst>
                    <a:ext uri="{9D8B030D-6E8A-4147-A177-3AD203B41FA5}">
                      <a16:colId xmlns:a16="http://schemas.microsoft.com/office/drawing/2014/main" val="4199619414"/>
                    </a:ext>
                  </a:extLst>
                </a:gridCol>
                <a:gridCol w="520190">
                  <a:extLst>
                    <a:ext uri="{9D8B030D-6E8A-4147-A177-3AD203B41FA5}">
                      <a16:colId xmlns:a16="http://schemas.microsoft.com/office/drawing/2014/main" val="552568404"/>
                    </a:ext>
                  </a:extLst>
                </a:gridCol>
                <a:gridCol w="360727">
                  <a:extLst>
                    <a:ext uri="{9D8B030D-6E8A-4147-A177-3AD203B41FA5}">
                      <a16:colId xmlns:a16="http://schemas.microsoft.com/office/drawing/2014/main" val="2475079783"/>
                    </a:ext>
                  </a:extLst>
                </a:gridCol>
                <a:gridCol w="504953">
                  <a:extLst>
                    <a:ext uri="{9D8B030D-6E8A-4147-A177-3AD203B41FA5}">
                      <a16:colId xmlns:a16="http://schemas.microsoft.com/office/drawing/2014/main" val="3388521269"/>
                    </a:ext>
                  </a:extLst>
                </a:gridCol>
                <a:gridCol w="954731">
                  <a:extLst>
                    <a:ext uri="{9D8B030D-6E8A-4147-A177-3AD203B41FA5}">
                      <a16:colId xmlns:a16="http://schemas.microsoft.com/office/drawing/2014/main" val="916007964"/>
                    </a:ext>
                  </a:extLst>
                </a:gridCol>
              </a:tblGrid>
              <a:tr h="278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계약일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거래처명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</a:rPr>
                        <a:t>계약명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거래금액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</a:rPr>
                        <a:t>무역견적서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Invoice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첨부서류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60995"/>
                  </a:ext>
                </a:extLst>
              </a:tr>
              <a:tr h="2403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 어딘가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모바일 패널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 USD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승인대기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200269"/>
                  </a:ext>
                </a:extLst>
              </a:tr>
              <a:tr h="2403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중국 어딘가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화장품 원료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300,000 EUR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입금대기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273094"/>
                  </a:ext>
                </a:extLst>
              </a:tr>
              <a:tr h="274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중국 어딘가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모바일 패널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 USD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입금완료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908126"/>
                  </a:ext>
                </a:extLst>
              </a:tr>
              <a:tr h="278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중국 어딘가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화장품 원료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300,000 EUR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출금대기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980294"/>
                  </a:ext>
                </a:extLst>
              </a:tr>
              <a:tr h="278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중국 어딘가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모바일 패널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 USD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종료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48706"/>
                  </a:ext>
                </a:extLst>
              </a:tr>
              <a:tr h="27840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229306"/>
                  </a:ext>
                </a:extLst>
              </a:tr>
              <a:tr h="27840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394525"/>
                  </a:ext>
                </a:extLst>
              </a:tr>
              <a:tr h="27840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31153"/>
                  </a:ext>
                </a:extLst>
              </a:tr>
              <a:tr h="27840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27356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2AF15F-DD78-41A7-B60A-43681C2C283A}"/>
              </a:ext>
            </a:extLst>
          </p:cNvPr>
          <p:cNvSpPr/>
          <p:nvPr/>
        </p:nvSpPr>
        <p:spPr>
          <a:xfrm>
            <a:off x="1944473" y="1241647"/>
            <a:ext cx="15921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전체      </a:t>
            </a:r>
            <a:r>
              <a:rPr lang="ko-KR" altLang="en-US" sz="800" b="1" dirty="0"/>
              <a:t>수입</a:t>
            </a:r>
            <a:r>
              <a:rPr lang="ko-KR" altLang="en-US" sz="800" dirty="0"/>
              <a:t>    수출      승인현황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A15717-48D3-4577-9077-17F90233CF5F}"/>
              </a:ext>
            </a:extLst>
          </p:cNvPr>
          <p:cNvSpPr/>
          <p:nvPr/>
        </p:nvSpPr>
        <p:spPr bwMode="auto">
          <a:xfrm>
            <a:off x="748073" y="2167969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270BC72-4D68-4EBA-A400-D10613C53615}"/>
              </a:ext>
            </a:extLst>
          </p:cNvPr>
          <p:cNvSpPr/>
          <p:nvPr/>
        </p:nvSpPr>
        <p:spPr bwMode="auto">
          <a:xfrm>
            <a:off x="5244069" y="2471207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7373946-C33E-42D0-A6B7-F7C6F32A11E9}"/>
              </a:ext>
            </a:extLst>
          </p:cNvPr>
          <p:cNvSpPr/>
          <p:nvPr/>
        </p:nvSpPr>
        <p:spPr bwMode="auto">
          <a:xfrm>
            <a:off x="6363035" y="2493182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07EF126-1C93-41D3-BA29-CF6F0FC35AC7}"/>
              </a:ext>
            </a:extLst>
          </p:cNvPr>
          <p:cNvSpPr/>
          <p:nvPr/>
        </p:nvSpPr>
        <p:spPr bwMode="auto">
          <a:xfrm>
            <a:off x="5737896" y="1999977"/>
            <a:ext cx="946069" cy="2052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Button">
            <a:extLst>
              <a:ext uri="{FF2B5EF4-FFF2-40B4-BE49-F238E27FC236}">
                <a16:creationId xmlns:a16="http://schemas.microsoft.com/office/drawing/2014/main" id="{5521B030-7368-49BC-8BBC-6BDB4CF93CAD}"/>
              </a:ext>
            </a:extLst>
          </p:cNvPr>
          <p:cNvSpPr>
            <a:spLocks/>
          </p:cNvSpPr>
          <p:nvPr/>
        </p:nvSpPr>
        <p:spPr bwMode="auto">
          <a:xfrm>
            <a:off x="6761399" y="2001972"/>
            <a:ext cx="482525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검색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07E5769-6B0E-4A41-81E7-9A193E4679BC}"/>
              </a:ext>
            </a:extLst>
          </p:cNvPr>
          <p:cNvGrpSpPr/>
          <p:nvPr/>
        </p:nvGrpSpPr>
        <p:grpSpPr>
          <a:xfrm>
            <a:off x="5118509" y="2021951"/>
            <a:ext cx="552450" cy="161251"/>
            <a:chOff x="3221357" y="1661160"/>
            <a:chExt cx="552450" cy="161251"/>
          </a:xfrm>
        </p:grpSpPr>
        <p:sp>
          <p:nvSpPr>
            <p:cNvPr id="86" name="모서리가 둥근 직사각형 102">
              <a:extLst>
                <a:ext uri="{FF2B5EF4-FFF2-40B4-BE49-F238E27FC236}">
                  <a16:creationId xmlns:a16="http://schemas.microsoft.com/office/drawing/2014/main" id="{10445948-4111-4D6A-817F-3FADCC8C61E4}"/>
                </a:ext>
              </a:extLst>
            </p:cNvPr>
            <p:cNvSpPr/>
            <p:nvPr/>
          </p:nvSpPr>
          <p:spPr>
            <a:xfrm>
              <a:off x="3221357" y="1661160"/>
              <a:ext cx="552450" cy="161251"/>
            </a:xfrm>
            <a:prstGeom prst="roundRect">
              <a:avLst>
                <a:gd name="adj" fmla="val 6120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전체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45023010-5654-4DA9-9207-0782C6263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579" y="1718925"/>
              <a:ext cx="82609" cy="50146"/>
            </a:xfrm>
            <a:prstGeom prst="rect">
              <a:avLst/>
            </a:prstGeom>
          </p:spPr>
        </p:pic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id="{C600514D-1528-45C7-A44F-3BFABBE69EA8}"/>
              </a:ext>
            </a:extLst>
          </p:cNvPr>
          <p:cNvSpPr/>
          <p:nvPr/>
        </p:nvSpPr>
        <p:spPr bwMode="auto">
          <a:xfrm>
            <a:off x="4972437" y="1899933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2A826BD-48F5-4A94-AF27-2FA0503C8B0C}"/>
              </a:ext>
            </a:extLst>
          </p:cNvPr>
          <p:cNvGrpSpPr/>
          <p:nvPr/>
        </p:nvGrpSpPr>
        <p:grpSpPr>
          <a:xfrm>
            <a:off x="399497" y="2005810"/>
            <a:ext cx="1286690" cy="161251"/>
            <a:chOff x="3221357" y="1661160"/>
            <a:chExt cx="552450" cy="161251"/>
          </a:xfrm>
        </p:grpSpPr>
        <p:sp>
          <p:nvSpPr>
            <p:cNvPr id="90" name="모서리가 둥근 직사각형 102">
              <a:extLst>
                <a:ext uri="{FF2B5EF4-FFF2-40B4-BE49-F238E27FC236}">
                  <a16:creationId xmlns:a16="http://schemas.microsoft.com/office/drawing/2014/main" id="{93FBD3C2-3080-44C9-AB6D-D5A361EA9F14}"/>
                </a:ext>
              </a:extLst>
            </p:cNvPr>
            <p:cNvSpPr/>
            <p:nvPr/>
          </p:nvSpPr>
          <p:spPr>
            <a:xfrm>
              <a:off x="3221357" y="1661160"/>
              <a:ext cx="552450" cy="161251"/>
            </a:xfrm>
            <a:prstGeom prst="roundRect">
              <a:avLst>
                <a:gd name="adj" fmla="val 6120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전체</a:t>
              </a: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79BD97F8-AEB3-4F30-AADF-203E13AFD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579" y="1718925"/>
              <a:ext cx="82609" cy="50146"/>
            </a:xfrm>
            <a:prstGeom prst="rect">
              <a:avLst/>
            </a:prstGeom>
          </p:spPr>
        </p:pic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665EF2D2-501A-4387-A16E-543CF147EF9F}"/>
              </a:ext>
            </a:extLst>
          </p:cNvPr>
          <p:cNvSpPr/>
          <p:nvPr/>
        </p:nvSpPr>
        <p:spPr bwMode="auto">
          <a:xfrm>
            <a:off x="300645" y="1876712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D2A43B2-6452-45DB-8400-F60E7CE5A17A}"/>
              </a:ext>
            </a:extLst>
          </p:cNvPr>
          <p:cNvSpPr/>
          <p:nvPr/>
        </p:nvSpPr>
        <p:spPr bwMode="auto">
          <a:xfrm>
            <a:off x="3390782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에스크로</a:t>
            </a:r>
            <a:endParaRPr lang="en-US" altLang="ko-KR" sz="8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b="1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신청관리</a:t>
            </a:r>
            <a:endParaRPr lang="ko-KR" altLang="en-US" sz="8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695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2972263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</a:t>
            </a:r>
            <a:r>
              <a:rPr lang="ko-KR" altLang="en-US" dirty="0"/>
              <a:t>에스크로 신청관리 </a:t>
            </a:r>
            <a:r>
              <a:rPr lang="en-US" altLang="ko-KR" dirty="0"/>
              <a:t>&gt; </a:t>
            </a:r>
            <a:r>
              <a:rPr lang="ko-KR" altLang="en-US"/>
              <a:t>수출 </a:t>
            </a:r>
            <a:r>
              <a:rPr lang="en-US" altLang="ko-KR"/>
              <a:t>(</a:t>
            </a:r>
            <a:r>
              <a:rPr lang="ko-KR" altLang="en-US"/>
              <a:t>신청현황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F1A8FE-B1E1-4A54-9352-4BC7419F2B18}"/>
              </a:ext>
            </a:extLst>
          </p:cNvPr>
          <p:cNvSpPr/>
          <p:nvPr/>
        </p:nvSpPr>
        <p:spPr bwMode="auto">
          <a:xfrm>
            <a:off x="4415054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대출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신청현황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F5326-AD63-4409-9503-84C004E4A809}"/>
              </a:ext>
            </a:extLst>
          </p:cNvPr>
          <p:cNvGrpSpPr/>
          <p:nvPr/>
        </p:nvGrpSpPr>
        <p:grpSpPr>
          <a:xfrm>
            <a:off x="176168" y="629174"/>
            <a:ext cx="7180977" cy="5687737"/>
            <a:chOff x="125834" y="629174"/>
            <a:chExt cx="7180977" cy="568773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FFEC4C-85AC-4D69-9205-FDC35BE7CBDC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6877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99CF2B-102A-439B-8D8C-6BDC593C1C10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34A987-C8FA-49F9-9AC5-025BAAA3BFC2}"/>
                </a:ext>
              </a:extLst>
            </p:cNvPr>
            <p:cNvSpPr/>
            <p:nvPr/>
          </p:nvSpPr>
          <p:spPr bwMode="auto">
            <a:xfrm>
              <a:off x="125834" y="629174"/>
              <a:ext cx="862669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5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666478-EE6B-459E-B88B-288EC2610FED}"/>
                </a:ext>
              </a:extLst>
            </p:cNvPr>
            <p:cNvSpPr txBox="1"/>
            <p:nvPr/>
          </p:nvSpPr>
          <p:spPr>
            <a:xfrm>
              <a:off x="274212" y="100794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로그아웃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FE6A1E-E4B5-42CC-96C3-D2769C5056C1}"/>
                </a:ext>
              </a:extLst>
            </p:cNvPr>
            <p:cNvSpPr/>
            <p:nvPr/>
          </p:nvSpPr>
          <p:spPr>
            <a:xfrm>
              <a:off x="199725" y="660600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62626"/>
                  </a:solidFill>
                  <a:latin typeface="맑은 고딕" pitchFamily="50" charset="-127"/>
                </a:rPr>
                <a:t>Logo</a:t>
              </a:r>
              <a:endParaRPr lang="ko-KR" altLang="en-US" dirty="0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334232-0446-4543-A59A-CD1AF025F8CA}"/>
              </a:ext>
            </a:extLst>
          </p:cNvPr>
          <p:cNvSpPr/>
          <p:nvPr/>
        </p:nvSpPr>
        <p:spPr bwMode="auto">
          <a:xfrm>
            <a:off x="1342238" y="734036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5B25B7C-FB6B-44A1-9F0A-718B95B74AC7}"/>
              </a:ext>
            </a:extLst>
          </p:cNvPr>
          <p:cNvSpPr/>
          <p:nvPr/>
        </p:nvSpPr>
        <p:spPr bwMode="auto">
          <a:xfrm>
            <a:off x="2366510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A5B508-C302-4C92-A2BC-CFC370B70F45}"/>
              </a:ext>
            </a:extLst>
          </p:cNvPr>
          <p:cNvSpPr/>
          <p:nvPr/>
        </p:nvSpPr>
        <p:spPr bwMode="auto">
          <a:xfrm>
            <a:off x="6520691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 메뉴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D7A8BF-BC70-4FE9-BD7F-452ED3512464}"/>
              </a:ext>
            </a:extLst>
          </p:cNvPr>
          <p:cNvSpPr/>
          <p:nvPr/>
        </p:nvSpPr>
        <p:spPr bwMode="auto">
          <a:xfrm>
            <a:off x="172498" y="1223392"/>
            <a:ext cx="7180977" cy="2396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3BF008-F1CC-4119-B832-BD8E7D58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23753"/>
              </p:ext>
            </p:extLst>
          </p:nvPr>
        </p:nvGraphicFramePr>
        <p:xfrm>
          <a:off x="7498080" y="465516"/>
          <a:ext cx="2407920" cy="5658187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4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승인대기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심사완료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계약진행중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계약완료 선택 정렬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8534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거래처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계약명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선택 검색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계약일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계약명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거래금액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에스크로 신청 정보 동일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무역견적서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인보이스 입력 여부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O/X</a:t>
                      </a: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첨부 서류 개수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처리 상태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 대기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에스크로 신청서 작성 완료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관리자 검토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 처리 필요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입금대기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에스크로 신청서 승인 완료상태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입금완료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에스크로 입금 완료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상대 거래처 서류 입력 메일 발송 상태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출금대기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상대 거래처 에스크로 계약서 입력 상태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계약종료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에스크로 출금완료 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3213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446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전체 상세 페이지 동일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D099A7-1F40-49FE-B13A-607C761ACDBF}"/>
              </a:ext>
            </a:extLst>
          </p:cNvPr>
          <p:cNvSpPr/>
          <p:nvPr/>
        </p:nvSpPr>
        <p:spPr>
          <a:xfrm>
            <a:off x="282217" y="1622123"/>
            <a:ext cx="8739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|</a:t>
            </a:r>
            <a:r>
              <a:rPr lang="ko-KR" altLang="en-US" sz="1200" b="1"/>
              <a:t>신청현황</a:t>
            </a:r>
            <a:endParaRPr lang="ko-KR" altLang="en-US" sz="1200" dirty="0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AE804B6-A595-4EE6-8A48-6C62DA000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14154"/>
              </p:ext>
            </p:extLst>
          </p:nvPr>
        </p:nvGraphicFramePr>
        <p:xfrm>
          <a:off x="416190" y="2278740"/>
          <a:ext cx="6831898" cy="2704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640">
                  <a:extLst>
                    <a:ext uri="{9D8B030D-6E8A-4147-A177-3AD203B41FA5}">
                      <a16:colId xmlns:a16="http://schemas.microsoft.com/office/drawing/2014/main" val="1769921093"/>
                    </a:ext>
                  </a:extLst>
                </a:gridCol>
                <a:gridCol w="435642">
                  <a:extLst>
                    <a:ext uri="{9D8B030D-6E8A-4147-A177-3AD203B41FA5}">
                      <a16:colId xmlns:a16="http://schemas.microsoft.com/office/drawing/2014/main" val="1616770082"/>
                    </a:ext>
                  </a:extLst>
                </a:gridCol>
                <a:gridCol w="873275">
                  <a:extLst>
                    <a:ext uri="{9D8B030D-6E8A-4147-A177-3AD203B41FA5}">
                      <a16:colId xmlns:a16="http://schemas.microsoft.com/office/drawing/2014/main" val="2346052771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2551255853"/>
                    </a:ext>
                  </a:extLst>
                </a:gridCol>
                <a:gridCol w="1275127">
                  <a:extLst>
                    <a:ext uri="{9D8B030D-6E8A-4147-A177-3AD203B41FA5}">
                      <a16:colId xmlns:a16="http://schemas.microsoft.com/office/drawing/2014/main" val="3373948875"/>
                    </a:ext>
                  </a:extLst>
                </a:gridCol>
                <a:gridCol w="847215">
                  <a:extLst>
                    <a:ext uri="{9D8B030D-6E8A-4147-A177-3AD203B41FA5}">
                      <a16:colId xmlns:a16="http://schemas.microsoft.com/office/drawing/2014/main" val="4199619414"/>
                    </a:ext>
                  </a:extLst>
                </a:gridCol>
                <a:gridCol w="520190">
                  <a:extLst>
                    <a:ext uri="{9D8B030D-6E8A-4147-A177-3AD203B41FA5}">
                      <a16:colId xmlns:a16="http://schemas.microsoft.com/office/drawing/2014/main" val="552568404"/>
                    </a:ext>
                  </a:extLst>
                </a:gridCol>
                <a:gridCol w="360727">
                  <a:extLst>
                    <a:ext uri="{9D8B030D-6E8A-4147-A177-3AD203B41FA5}">
                      <a16:colId xmlns:a16="http://schemas.microsoft.com/office/drawing/2014/main" val="2475079783"/>
                    </a:ext>
                  </a:extLst>
                </a:gridCol>
                <a:gridCol w="504953">
                  <a:extLst>
                    <a:ext uri="{9D8B030D-6E8A-4147-A177-3AD203B41FA5}">
                      <a16:colId xmlns:a16="http://schemas.microsoft.com/office/drawing/2014/main" val="3388521269"/>
                    </a:ext>
                  </a:extLst>
                </a:gridCol>
                <a:gridCol w="954731">
                  <a:extLst>
                    <a:ext uri="{9D8B030D-6E8A-4147-A177-3AD203B41FA5}">
                      <a16:colId xmlns:a16="http://schemas.microsoft.com/office/drawing/2014/main" val="916007964"/>
                    </a:ext>
                  </a:extLst>
                </a:gridCol>
              </a:tblGrid>
              <a:tr h="278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계약일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거래처명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</a:rPr>
                        <a:t>계약명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거래금액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</a:rPr>
                        <a:t>무역견적서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Invoice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첨부서류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60995"/>
                  </a:ext>
                </a:extLst>
              </a:tr>
              <a:tr h="2403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 어딘가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모바일 패널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 USD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승인대기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200269"/>
                  </a:ext>
                </a:extLst>
              </a:tr>
              <a:tr h="2403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중국 어딘가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화장품 원료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300,000 EUR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입금대기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273094"/>
                  </a:ext>
                </a:extLst>
              </a:tr>
              <a:tr h="2747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중국 어딘가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모바일 패널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 USD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입금완료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908126"/>
                  </a:ext>
                </a:extLst>
              </a:tr>
              <a:tr h="278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중국 어딘가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화장품 원료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300,000 EUR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출금대기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980294"/>
                  </a:ext>
                </a:extLst>
              </a:tr>
              <a:tr h="2784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중국 어딘가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모바일 패널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 USD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O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종료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48706"/>
                  </a:ext>
                </a:extLst>
              </a:tr>
              <a:tr h="27840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229306"/>
                  </a:ext>
                </a:extLst>
              </a:tr>
              <a:tr h="27840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394525"/>
                  </a:ext>
                </a:extLst>
              </a:tr>
              <a:tr h="27840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31153"/>
                  </a:ext>
                </a:extLst>
              </a:tr>
              <a:tr h="278401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27356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2AF15F-DD78-41A7-B60A-43681C2C283A}"/>
              </a:ext>
            </a:extLst>
          </p:cNvPr>
          <p:cNvSpPr/>
          <p:nvPr/>
        </p:nvSpPr>
        <p:spPr>
          <a:xfrm>
            <a:off x="1944473" y="1241647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전체      수입    </a:t>
            </a:r>
            <a:r>
              <a:rPr lang="ko-KR" altLang="en-US" sz="800" b="1" dirty="0"/>
              <a:t>수출</a:t>
            </a:r>
            <a:r>
              <a:rPr lang="ko-KR" altLang="en-US" sz="800" dirty="0"/>
              <a:t>      승인현황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1A15717-48D3-4577-9077-17F90233CF5F}"/>
              </a:ext>
            </a:extLst>
          </p:cNvPr>
          <p:cNvSpPr/>
          <p:nvPr/>
        </p:nvSpPr>
        <p:spPr bwMode="auto">
          <a:xfrm>
            <a:off x="748073" y="2167969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270BC72-4D68-4EBA-A400-D10613C53615}"/>
              </a:ext>
            </a:extLst>
          </p:cNvPr>
          <p:cNvSpPr/>
          <p:nvPr/>
        </p:nvSpPr>
        <p:spPr bwMode="auto">
          <a:xfrm>
            <a:off x="5244069" y="2471207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7373946-C33E-42D0-A6B7-F7C6F32A11E9}"/>
              </a:ext>
            </a:extLst>
          </p:cNvPr>
          <p:cNvSpPr/>
          <p:nvPr/>
        </p:nvSpPr>
        <p:spPr bwMode="auto">
          <a:xfrm>
            <a:off x="6363035" y="2493182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07EF126-1C93-41D3-BA29-CF6F0FC35AC7}"/>
              </a:ext>
            </a:extLst>
          </p:cNvPr>
          <p:cNvSpPr/>
          <p:nvPr/>
        </p:nvSpPr>
        <p:spPr bwMode="auto">
          <a:xfrm>
            <a:off x="5737896" y="1999977"/>
            <a:ext cx="946069" cy="2052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Button">
            <a:extLst>
              <a:ext uri="{FF2B5EF4-FFF2-40B4-BE49-F238E27FC236}">
                <a16:creationId xmlns:a16="http://schemas.microsoft.com/office/drawing/2014/main" id="{5521B030-7368-49BC-8BBC-6BDB4CF93CAD}"/>
              </a:ext>
            </a:extLst>
          </p:cNvPr>
          <p:cNvSpPr>
            <a:spLocks/>
          </p:cNvSpPr>
          <p:nvPr/>
        </p:nvSpPr>
        <p:spPr bwMode="auto">
          <a:xfrm>
            <a:off x="6761399" y="2001972"/>
            <a:ext cx="482525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검색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07E5769-6B0E-4A41-81E7-9A193E4679BC}"/>
              </a:ext>
            </a:extLst>
          </p:cNvPr>
          <p:cNvGrpSpPr/>
          <p:nvPr/>
        </p:nvGrpSpPr>
        <p:grpSpPr>
          <a:xfrm>
            <a:off x="5118509" y="2021951"/>
            <a:ext cx="552450" cy="161251"/>
            <a:chOff x="3221357" y="1661160"/>
            <a:chExt cx="552450" cy="161251"/>
          </a:xfrm>
        </p:grpSpPr>
        <p:sp>
          <p:nvSpPr>
            <p:cNvPr id="86" name="모서리가 둥근 직사각형 102">
              <a:extLst>
                <a:ext uri="{FF2B5EF4-FFF2-40B4-BE49-F238E27FC236}">
                  <a16:creationId xmlns:a16="http://schemas.microsoft.com/office/drawing/2014/main" id="{10445948-4111-4D6A-817F-3FADCC8C61E4}"/>
                </a:ext>
              </a:extLst>
            </p:cNvPr>
            <p:cNvSpPr/>
            <p:nvPr/>
          </p:nvSpPr>
          <p:spPr>
            <a:xfrm>
              <a:off x="3221357" y="1661160"/>
              <a:ext cx="552450" cy="161251"/>
            </a:xfrm>
            <a:prstGeom prst="roundRect">
              <a:avLst>
                <a:gd name="adj" fmla="val 6120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전체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45023010-5654-4DA9-9207-0782C6263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579" y="1718925"/>
              <a:ext cx="82609" cy="50146"/>
            </a:xfrm>
            <a:prstGeom prst="rect">
              <a:avLst/>
            </a:prstGeom>
          </p:spPr>
        </p:pic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id="{C600514D-1528-45C7-A44F-3BFABBE69EA8}"/>
              </a:ext>
            </a:extLst>
          </p:cNvPr>
          <p:cNvSpPr/>
          <p:nvPr/>
        </p:nvSpPr>
        <p:spPr bwMode="auto">
          <a:xfrm>
            <a:off x="4972437" y="1899933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2A826BD-48F5-4A94-AF27-2FA0503C8B0C}"/>
              </a:ext>
            </a:extLst>
          </p:cNvPr>
          <p:cNvGrpSpPr/>
          <p:nvPr/>
        </p:nvGrpSpPr>
        <p:grpSpPr>
          <a:xfrm>
            <a:off x="399497" y="2005810"/>
            <a:ext cx="1286690" cy="161251"/>
            <a:chOff x="3221357" y="1661160"/>
            <a:chExt cx="552450" cy="161251"/>
          </a:xfrm>
        </p:grpSpPr>
        <p:sp>
          <p:nvSpPr>
            <p:cNvPr id="90" name="모서리가 둥근 직사각형 102">
              <a:extLst>
                <a:ext uri="{FF2B5EF4-FFF2-40B4-BE49-F238E27FC236}">
                  <a16:creationId xmlns:a16="http://schemas.microsoft.com/office/drawing/2014/main" id="{93FBD3C2-3080-44C9-AB6D-D5A361EA9F14}"/>
                </a:ext>
              </a:extLst>
            </p:cNvPr>
            <p:cNvSpPr/>
            <p:nvPr/>
          </p:nvSpPr>
          <p:spPr>
            <a:xfrm>
              <a:off x="3221357" y="1661160"/>
              <a:ext cx="552450" cy="161251"/>
            </a:xfrm>
            <a:prstGeom prst="roundRect">
              <a:avLst>
                <a:gd name="adj" fmla="val 6120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전체</a:t>
              </a: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79BD97F8-AEB3-4F30-AADF-203E13AFD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579" y="1718925"/>
              <a:ext cx="82609" cy="50146"/>
            </a:xfrm>
            <a:prstGeom prst="rect">
              <a:avLst/>
            </a:prstGeom>
          </p:spPr>
        </p:pic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665EF2D2-501A-4387-A16E-543CF147EF9F}"/>
              </a:ext>
            </a:extLst>
          </p:cNvPr>
          <p:cNvSpPr/>
          <p:nvPr/>
        </p:nvSpPr>
        <p:spPr bwMode="auto">
          <a:xfrm>
            <a:off x="300645" y="1876712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ECF6397-CD05-4F16-8E4C-87155E200829}"/>
              </a:ext>
            </a:extLst>
          </p:cNvPr>
          <p:cNvSpPr/>
          <p:nvPr/>
        </p:nvSpPr>
        <p:spPr bwMode="auto">
          <a:xfrm>
            <a:off x="3390782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에스크로</a:t>
            </a:r>
            <a:endParaRPr lang="en-US" altLang="ko-KR" sz="8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b="1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신청관리</a:t>
            </a:r>
            <a:endParaRPr lang="ko-KR" altLang="en-US" sz="8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895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2972263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</a:t>
            </a:r>
            <a:r>
              <a:rPr lang="ko-KR" altLang="en-US" dirty="0"/>
              <a:t>에스크로 신청관리 </a:t>
            </a:r>
            <a:r>
              <a:rPr lang="en-US" altLang="ko-KR" dirty="0"/>
              <a:t>&gt; </a:t>
            </a:r>
            <a:r>
              <a:rPr lang="ko-KR" altLang="en-US" dirty="0"/>
              <a:t>신청 요청 현황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F1A8FE-B1E1-4A54-9352-4BC7419F2B18}"/>
              </a:ext>
            </a:extLst>
          </p:cNvPr>
          <p:cNvSpPr/>
          <p:nvPr/>
        </p:nvSpPr>
        <p:spPr bwMode="auto">
          <a:xfrm>
            <a:off x="4415054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대출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신청현황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F5326-AD63-4409-9503-84C004E4A809}"/>
              </a:ext>
            </a:extLst>
          </p:cNvPr>
          <p:cNvGrpSpPr/>
          <p:nvPr/>
        </p:nvGrpSpPr>
        <p:grpSpPr>
          <a:xfrm>
            <a:off x="176168" y="629174"/>
            <a:ext cx="7180977" cy="5687737"/>
            <a:chOff x="125834" y="629174"/>
            <a:chExt cx="7180977" cy="568773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FFEC4C-85AC-4D69-9205-FDC35BE7CBDC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6877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99CF2B-102A-439B-8D8C-6BDC593C1C10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34A987-C8FA-49F9-9AC5-025BAAA3BFC2}"/>
                </a:ext>
              </a:extLst>
            </p:cNvPr>
            <p:cNvSpPr/>
            <p:nvPr/>
          </p:nvSpPr>
          <p:spPr bwMode="auto">
            <a:xfrm>
              <a:off x="125834" y="629174"/>
              <a:ext cx="862669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5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666478-EE6B-459E-B88B-288EC2610FED}"/>
                </a:ext>
              </a:extLst>
            </p:cNvPr>
            <p:cNvSpPr txBox="1"/>
            <p:nvPr/>
          </p:nvSpPr>
          <p:spPr>
            <a:xfrm>
              <a:off x="274212" y="100794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로그아웃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FE6A1E-E4B5-42CC-96C3-D2769C5056C1}"/>
                </a:ext>
              </a:extLst>
            </p:cNvPr>
            <p:cNvSpPr/>
            <p:nvPr/>
          </p:nvSpPr>
          <p:spPr>
            <a:xfrm>
              <a:off x="199725" y="660600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62626"/>
                  </a:solidFill>
                  <a:latin typeface="맑은 고딕" pitchFamily="50" charset="-127"/>
                </a:rPr>
                <a:t>Logo</a:t>
              </a:r>
              <a:endParaRPr lang="ko-KR" altLang="en-US" dirty="0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334232-0446-4543-A59A-CD1AF025F8CA}"/>
              </a:ext>
            </a:extLst>
          </p:cNvPr>
          <p:cNvSpPr/>
          <p:nvPr/>
        </p:nvSpPr>
        <p:spPr bwMode="auto">
          <a:xfrm>
            <a:off x="1342238" y="734036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5B25B7C-FB6B-44A1-9F0A-718B95B74AC7}"/>
              </a:ext>
            </a:extLst>
          </p:cNvPr>
          <p:cNvSpPr/>
          <p:nvPr/>
        </p:nvSpPr>
        <p:spPr bwMode="auto">
          <a:xfrm>
            <a:off x="2366510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1D688C-3E34-45EC-AD40-97D82EC50788}"/>
              </a:ext>
            </a:extLst>
          </p:cNvPr>
          <p:cNvSpPr/>
          <p:nvPr/>
        </p:nvSpPr>
        <p:spPr bwMode="auto">
          <a:xfrm>
            <a:off x="3390782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에스크로</a:t>
            </a:r>
            <a:endParaRPr lang="en-US" altLang="ko-KR" sz="8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b="1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신청관리</a:t>
            </a:r>
            <a:endParaRPr lang="ko-KR" altLang="en-US" sz="8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A5B508-C302-4C92-A2BC-CFC370B70F45}"/>
              </a:ext>
            </a:extLst>
          </p:cNvPr>
          <p:cNvSpPr/>
          <p:nvPr/>
        </p:nvSpPr>
        <p:spPr bwMode="auto">
          <a:xfrm>
            <a:off x="6520691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 메뉴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D7A8BF-BC70-4FE9-BD7F-452ED3512464}"/>
              </a:ext>
            </a:extLst>
          </p:cNvPr>
          <p:cNvSpPr/>
          <p:nvPr/>
        </p:nvSpPr>
        <p:spPr bwMode="auto">
          <a:xfrm>
            <a:off x="172498" y="1223392"/>
            <a:ext cx="7180977" cy="2396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3BF008-F1CC-4119-B832-BD8E7D58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71099"/>
              </p:ext>
            </p:extLst>
          </p:nvPr>
        </p:nvGraphicFramePr>
        <p:xfrm>
          <a:off x="7498080" y="465516"/>
          <a:ext cx="2407920" cy="4682827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4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상태 선택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승인대기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심사완료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계약진행중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계약완료 선택 정렬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8534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거래처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계약명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선택 검색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상태 변경 처리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상태 변경 처리 관리자 아이디 표시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거래정지 확인 상태의 경우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버튼 클릭하여 입력 사유 확인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일 경과 자연 계약종료 된 경우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처리자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미표시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3213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446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계약에 대한 모든 단계별 처리 상황표시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D099A7-1F40-49FE-B13A-607C761ACDBF}"/>
              </a:ext>
            </a:extLst>
          </p:cNvPr>
          <p:cNvSpPr/>
          <p:nvPr/>
        </p:nvSpPr>
        <p:spPr>
          <a:xfrm>
            <a:off x="282217" y="1622123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|</a:t>
            </a:r>
            <a:r>
              <a:rPr lang="ko-KR" altLang="en-US" sz="1200" b="1" dirty="0"/>
              <a:t>승인 현황</a:t>
            </a:r>
            <a:endParaRPr lang="ko-KR" altLang="en-US" sz="1200" dirty="0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AE804B6-A595-4EE6-8A48-6C62DA000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580388"/>
              </p:ext>
            </p:extLst>
          </p:nvPr>
        </p:nvGraphicFramePr>
        <p:xfrm>
          <a:off x="416188" y="2278741"/>
          <a:ext cx="6697675" cy="26539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273">
                  <a:extLst>
                    <a:ext uri="{9D8B030D-6E8A-4147-A177-3AD203B41FA5}">
                      <a16:colId xmlns:a16="http://schemas.microsoft.com/office/drawing/2014/main" val="1769921093"/>
                    </a:ext>
                  </a:extLst>
                </a:gridCol>
                <a:gridCol w="448320">
                  <a:extLst>
                    <a:ext uri="{9D8B030D-6E8A-4147-A177-3AD203B41FA5}">
                      <a16:colId xmlns:a16="http://schemas.microsoft.com/office/drawing/2014/main" val="1616770082"/>
                    </a:ext>
                  </a:extLst>
                </a:gridCol>
                <a:gridCol w="898689">
                  <a:extLst>
                    <a:ext uri="{9D8B030D-6E8A-4147-A177-3AD203B41FA5}">
                      <a16:colId xmlns:a16="http://schemas.microsoft.com/office/drawing/2014/main" val="2346052771"/>
                    </a:ext>
                  </a:extLst>
                </a:gridCol>
                <a:gridCol w="785613">
                  <a:extLst>
                    <a:ext uri="{9D8B030D-6E8A-4147-A177-3AD203B41FA5}">
                      <a16:colId xmlns:a16="http://schemas.microsoft.com/office/drawing/2014/main" val="2551255853"/>
                    </a:ext>
                  </a:extLst>
                </a:gridCol>
                <a:gridCol w="1312235">
                  <a:extLst>
                    <a:ext uri="{9D8B030D-6E8A-4147-A177-3AD203B41FA5}">
                      <a16:colId xmlns:a16="http://schemas.microsoft.com/office/drawing/2014/main" val="3373948875"/>
                    </a:ext>
                  </a:extLst>
                </a:gridCol>
                <a:gridCol w="982515">
                  <a:extLst>
                    <a:ext uri="{9D8B030D-6E8A-4147-A177-3AD203B41FA5}">
                      <a16:colId xmlns:a16="http://schemas.microsoft.com/office/drawing/2014/main" val="2057931075"/>
                    </a:ext>
                  </a:extLst>
                </a:gridCol>
                <a:gridCol w="982515">
                  <a:extLst>
                    <a:ext uri="{9D8B030D-6E8A-4147-A177-3AD203B41FA5}">
                      <a16:colId xmlns:a16="http://schemas.microsoft.com/office/drawing/2014/main" val="916007964"/>
                    </a:ext>
                  </a:extLst>
                </a:gridCol>
                <a:gridCol w="982515">
                  <a:extLst>
                    <a:ext uri="{9D8B030D-6E8A-4147-A177-3AD203B41FA5}">
                      <a16:colId xmlns:a16="http://schemas.microsoft.com/office/drawing/2014/main" val="2663581943"/>
                    </a:ext>
                  </a:extLst>
                </a:gridCol>
              </a:tblGrid>
              <a:tr h="2732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계약일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거래처명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</a:rPr>
                        <a:t>계약명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날짜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60995"/>
                  </a:ext>
                </a:extLst>
              </a:tr>
              <a:tr h="2358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 어딘가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모바일 패널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승인완료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2019/01/10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Hong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200269"/>
                  </a:ext>
                </a:extLst>
              </a:tr>
              <a:tr h="2358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중국 어딘가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화장품 원료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거래정지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2019/01/09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master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273094"/>
                  </a:ext>
                </a:extLst>
              </a:tr>
              <a:tr h="2696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중국 어딘가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모바일 패널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기간연장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2019/01/13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Hong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908126"/>
                  </a:ext>
                </a:extLst>
              </a:tr>
              <a:tr h="2732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중국 어딘가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화장품 원료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종료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2019/01/13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Hong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980294"/>
                  </a:ext>
                </a:extLst>
              </a:tr>
              <a:tr h="2732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중국 어딘가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모바일 패널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종료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2019/01/11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48706"/>
                  </a:ext>
                </a:extLst>
              </a:tr>
              <a:tr h="273219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229306"/>
                  </a:ext>
                </a:extLst>
              </a:tr>
              <a:tr h="273219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394525"/>
                  </a:ext>
                </a:extLst>
              </a:tr>
              <a:tr h="273219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31153"/>
                  </a:ext>
                </a:extLst>
              </a:tr>
              <a:tr h="273219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27356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2AF15F-DD78-41A7-B60A-43681C2C283A}"/>
              </a:ext>
            </a:extLst>
          </p:cNvPr>
          <p:cNvSpPr/>
          <p:nvPr/>
        </p:nvSpPr>
        <p:spPr>
          <a:xfrm>
            <a:off x="1944473" y="1241647"/>
            <a:ext cx="15696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전체      수입    수출      </a:t>
            </a:r>
            <a:r>
              <a:rPr lang="ko-KR" altLang="en-US" sz="800" b="1" dirty="0"/>
              <a:t>승인현황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270BC72-4D68-4EBA-A400-D10613C53615}"/>
              </a:ext>
            </a:extLst>
          </p:cNvPr>
          <p:cNvSpPr/>
          <p:nvPr/>
        </p:nvSpPr>
        <p:spPr bwMode="auto">
          <a:xfrm>
            <a:off x="5889072" y="2316857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7373946-C33E-42D0-A6B7-F7C6F32A11E9}"/>
              </a:ext>
            </a:extLst>
          </p:cNvPr>
          <p:cNvSpPr/>
          <p:nvPr/>
        </p:nvSpPr>
        <p:spPr bwMode="auto">
          <a:xfrm>
            <a:off x="6899448" y="2302711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07EF126-1C93-41D3-BA29-CF6F0FC35AC7}"/>
              </a:ext>
            </a:extLst>
          </p:cNvPr>
          <p:cNvSpPr/>
          <p:nvPr/>
        </p:nvSpPr>
        <p:spPr bwMode="auto">
          <a:xfrm>
            <a:off x="5737896" y="1999977"/>
            <a:ext cx="946069" cy="2052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Button">
            <a:extLst>
              <a:ext uri="{FF2B5EF4-FFF2-40B4-BE49-F238E27FC236}">
                <a16:creationId xmlns:a16="http://schemas.microsoft.com/office/drawing/2014/main" id="{5521B030-7368-49BC-8BBC-6BDB4CF93CAD}"/>
              </a:ext>
            </a:extLst>
          </p:cNvPr>
          <p:cNvSpPr>
            <a:spLocks/>
          </p:cNvSpPr>
          <p:nvPr/>
        </p:nvSpPr>
        <p:spPr bwMode="auto">
          <a:xfrm>
            <a:off x="6761399" y="2001972"/>
            <a:ext cx="482525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검색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07E5769-6B0E-4A41-81E7-9A193E4679BC}"/>
              </a:ext>
            </a:extLst>
          </p:cNvPr>
          <p:cNvGrpSpPr/>
          <p:nvPr/>
        </p:nvGrpSpPr>
        <p:grpSpPr>
          <a:xfrm>
            <a:off x="5118509" y="2021951"/>
            <a:ext cx="552450" cy="161251"/>
            <a:chOff x="3221357" y="1661160"/>
            <a:chExt cx="552450" cy="161251"/>
          </a:xfrm>
        </p:grpSpPr>
        <p:sp>
          <p:nvSpPr>
            <p:cNvPr id="86" name="모서리가 둥근 직사각형 102">
              <a:extLst>
                <a:ext uri="{FF2B5EF4-FFF2-40B4-BE49-F238E27FC236}">
                  <a16:creationId xmlns:a16="http://schemas.microsoft.com/office/drawing/2014/main" id="{10445948-4111-4D6A-817F-3FADCC8C61E4}"/>
                </a:ext>
              </a:extLst>
            </p:cNvPr>
            <p:cNvSpPr/>
            <p:nvPr/>
          </p:nvSpPr>
          <p:spPr>
            <a:xfrm>
              <a:off x="3221357" y="1661160"/>
              <a:ext cx="552450" cy="161251"/>
            </a:xfrm>
            <a:prstGeom prst="roundRect">
              <a:avLst>
                <a:gd name="adj" fmla="val 6120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전체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45023010-5654-4DA9-9207-0782C6263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579" y="1718925"/>
              <a:ext cx="82609" cy="50146"/>
            </a:xfrm>
            <a:prstGeom prst="rect">
              <a:avLst/>
            </a:prstGeom>
          </p:spPr>
        </p:pic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2A826BD-48F5-4A94-AF27-2FA0503C8B0C}"/>
              </a:ext>
            </a:extLst>
          </p:cNvPr>
          <p:cNvGrpSpPr/>
          <p:nvPr/>
        </p:nvGrpSpPr>
        <p:grpSpPr>
          <a:xfrm>
            <a:off x="399497" y="2005810"/>
            <a:ext cx="1286690" cy="161251"/>
            <a:chOff x="3221357" y="1661160"/>
            <a:chExt cx="552450" cy="161251"/>
          </a:xfrm>
        </p:grpSpPr>
        <p:sp>
          <p:nvSpPr>
            <p:cNvPr id="90" name="모서리가 둥근 직사각형 102">
              <a:extLst>
                <a:ext uri="{FF2B5EF4-FFF2-40B4-BE49-F238E27FC236}">
                  <a16:creationId xmlns:a16="http://schemas.microsoft.com/office/drawing/2014/main" id="{93FBD3C2-3080-44C9-AB6D-D5A361EA9F14}"/>
                </a:ext>
              </a:extLst>
            </p:cNvPr>
            <p:cNvSpPr/>
            <p:nvPr/>
          </p:nvSpPr>
          <p:spPr>
            <a:xfrm>
              <a:off x="3221357" y="1661160"/>
              <a:ext cx="552450" cy="161251"/>
            </a:xfrm>
            <a:prstGeom prst="roundRect">
              <a:avLst>
                <a:gd name="adj" fmla="val 6120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전체</a:t>
              </a: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79BD97F8-AEB3-4F30-AADF-203E13AFD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579" y="1718925"/>
              <a:ext cx="82609" cy="50146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12901B-8A86-4FC9-AE09-5FCC359F57CF}"/>
              </a:ext>
            </a:extLst>
          </p:cNvPr>
          <p:cNvSpPr/>
          <p:nvPr/>
        </p:nvSpPr>
        <p:spPr bwMode="auto">
          <a:xfrm>
            <a:off x="4302327" y="2806190"/>
            <a:ext cx="707125" cy="188680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01CF759-703D-4262-B717-8CE8C49EB569}"/>
              </a:ext>
            </a:extLst>
          </p:cNvPr>
          <p:cNvSpPr/>
          <p:nvPr/>
        </p:nvSpPr>
        <p:spPr bwMode="auto">
          <a:xfrm>
            <a:off x="4886166" y="2717305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10CD194-EA3B-4993-BAC0-C750D423AC48}"/>
              </a:ext>
            </a:extLst>
          </p:cNvPr>
          <p:cNvSpPr/>
          <p:nvPr/>
        </p:nvSpPr>
        <p:spPr bwMode="auto">
          <a:xfrm>
            <a:off x="4954280" y="3605734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B1EB50C-76B6-47CD-BC6D-7195EE9BDE7E}"/>
              </a:ext>
            </a:extLst>
          </p:cNvPr>
          <p:cNvSpPr/>
          <p:nvPr/>
        </p:nvSpPr>
        <p:spPr bwMode="auto">
          <a:xfrm>
            <a:off x="271326" y="1880350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B576C64-795D-4BD5-A27E-0FF1338A31F1}"/>
              </a:ext>
            </a:extLst>
          </p:cNvPr>
          <p:cNvSpPr/>
          <p:nvPr/>
        </p:nvSpPr>
        <p:spPr bwMode="auto">
          <a:xfrm>
            <a:off x="4987513" y="1894998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413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2972263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</a:t>
            </a:r>
            <a:r>
              <a:rPr lang="ko-KR" altLang="en-US" dirty="0"/>
              <a:t>관리자 메뉴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F1A8FE-B1E1-4A54-9352-4BC7419F2B18}"/>
              </a:ext>
            </a:extLst>
          </p:cNvPr>
          <p:cNvSpPr/>
          <p:nvPr/>
        </p:nvSpPr>
        <p:spPr bwMode="auto">
          <a:xfrm>
            <a:off x="4415054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대출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신청현황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F5326-AD63-4409-9503-84C004E4A809}"/>
              </a:ext>
            </a:extLst>
          </p:cNvPr>
          <p:cNvGrpSpPr/>
          <p:nvPr/>
        </p:nvGrpSpPr>
        <p:grpSpPr>
          <a:xfrm>
            <a:off x="176168" y="629174"/>
            <a:ext cx="7180977" cy="5687737"/>
            <a:chOff x="125834" y="629174"/>
            <a:chExt cx="7180977" cy="568773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FFEC4C-85AC-4D69-9205-FDC35BE7CBDC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6877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99CF2B-102A-439B-8D8C-6BDC593C1C10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34A987-C8FA-49F9-9AC5-025BAAA3BFC2}"/>
                </a:ext>
              </a:extLst>
            </p:cNvPr>
            <p:cNvSpPr/>
            <p:nvPr/>
          </p:nvSpPr>
          <p:spPr bwMode="auto">
            <a:xfrm>
              <a:off x="125834" y="629174"/>
              <a:ext cx="862669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5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666478-EE6B-459E-B88B-288EC2610FED}"/>
                </a:ext>
              </a:extLst>
            </p:cNvPr>
            <p:cNvSpPr txBox="1"/>
            <p:nvPr/>
          </p:nvSpPr>
          <p:spPr>
            <a:xfrm>
              <a:off x="274212" y="100794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로그아웃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FE6A1E-E4B5-42CC-96C3-D2769C5056C1}"/>
                </a:ext>
              </a:extLst>
            </p:cNvPr>
            <p:cNvSpPr/>
            <p:nvPr/>
          </p:nvSpPr>
          <p:spPr>
            <a:xfrm>
              <a:off x="199725" y="660600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62626"/>
                  </a:solidFill>
                  <a:latin typeface="맑은 고딕" pitchFamily="50" charset="-127"/>
                </a:rPr>
                <a:t>Logo</a:t>
              </a:r>
              <a:endParaRPr lang="ko-KR" altLang="en-US" dirty="0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334232-0446-4543-A59A-CD1AF025F8CA}"/>
              </a:ext>
            </a:extLst>
          </p:cNvPr>
          <p:cNvSpPr/>
          <p:nvPr/>
        </p:nvSpPr>
        <p:spPr bwMode="auto">
          <a:xfrm>
            <a:off x="1342238" y="734036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5B25B7C-FB6B-44A1-9F0A-718B95B74AC7}"/>
              </a:ext>
            </a:extLst>
          </p:cNvPr>
          <p:cNvSpPr/>
          <p:nvPr/>
        </p:nvSpPr>
        <p:spPr bwMode="auto">
          <a:xfrm>
            <a:off x="2366510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endParaRPr lang="ko-KR" altLang="en-US" sz="8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1D688C-3E34-45EC-AD40-97D82EC50788}"/>
              </a:ext>
            </a:extLst>
          </p:cNvPr>
          <p:cNvSpPr/>
          <p:nvPr/>
        </p:nvSpPr>
        <p:spPr bwMode="auto">
          <a:xfrm>
            <a:off x="3390782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에스크로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신청관리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A5B508-C302-4C92-A2BC-CFC370B70F45}"/>
              </a:ext>
            </a:extLst>
          </p:cNvPr>
          <p:cNvSpPr/>
          <p:nvPr/>
        </p:nvSpPr>
        <p:spPr bwMode="auto">
          <a:xfrm>
            <a:off x="6520691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 메뉴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D7A8BF-BC70-4FE9-BD7F-452ED3512464}"/>
              </a:ext>
            </a:extLst>
          </p:cNvPr>
          <p:cNvSpPr/>
          <p:nvPr/>
        </p:nvSpPr>
        <p:spPr bwMode="auto">
          <a:xfrm>
            <a:off x="172498" y="1223392"/>
            <a:ext cx="7180977" cy="2396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02C5C4-7034-46D6-9559-0E8B35D7E8FA}"/>
              </a:ext>
            </a:extLst>
          </p:cNvPr>
          <p:cNvSpPr/>
          <p:nvPr/>
        </p:nvSpPr>
        <p:spPr bwMode="auto">
          <a:xfrm>
            <a:off x="5737896" y="1999977"/>
            <a:ext cx="946069" cy="2052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FC1ECB5C-24A3-49BD-A03E-77938A23FDD9}"/>
              </a:ext>
            </a:extLst>
          </p:cNvPr>
          <p:cNvSpPr>
            <a:spLocks/>
          </p:cNvSpPr>
          <p:nvPr/>
        </p:nvSpPr>
        <p:spPr bwMode="auto">
          <a:xfrm>
            <a:off x="6761399" y="2001972"/>
            <a:ext cx="482525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검색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F6FE554-7C23-4D32-AC68-37D12B249832}"/>
              </a:ext>
            </a:extLst>
          </p:cNvPr>
          <p:cNvGrpSpPr/>
          <p:nvPr/>
        </p:nvGrpSpPr>
        <p:grpSpPr>
          <a:xfrm>
            <a:off x="5118509" y="2021951"/>
            <a:ext cx="552450" cy="161251"/>
            <a:chOff x="3221357" y="1661160"/>
            <a:chExt cx="552450" cy="161251"/>
          </a:xfrm>
        </p:grpSpPr>
        <p:sp>
          <p:nvSpPr>
            <p:cNvPr id="29" name="모서리가 둥근 직사각형 102">
              <a:extLst>
                <a:ext uri="{FF2B5EF4-FFF2-40B4-BE49-F238E27FC236}">
                  <a16:creationId xmlns:a16="http://schemas.microsoft.com/office/drawing/2014/main" id="{EA2BEDE3-CAB3-4B33-9923-D3C4EE4A7A19}"/>
                </a:ext>
              </a:extLst>
            </p:cNvPr>
            <p:cNvSpPr/>
            <p:nvPr/>
          </p:nvSpPr>
          <p:spPr>
            <a:xfrm>
              <a:off x="3221357" y="1661160"/>
              <a:ext cx="552450" cy="161251"/>
            </a:xfrm>
            <a:prstGeom prst="roundRect">
              <a:avLst>
                <a:gd name="adj" fmla="val 6120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전체</a:t>
              </a: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C32F5105-0625-4711-BDA8-1A2683FDA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579" y="1718925"/>
              <a:ext cx="82609" cy="50146"/>
            </a:xfrm>
            <a:prstGeom prst="rect">
              <a:avLst/>
            </a:prstGeom>
          </p:spPr>
        </p:pic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0733B620-CBFD-4AFF-93CA-87BA73067094}"/>
              </a:ext>
            </a:extLst>
          </p:cNvPr>
          <p:cNvSpPr/>
          <p:nvPr/>
        </p:nvSpPr>
        <p:spPr bwMode="auto">
          <a:xfrm>
            <a:off x="4972437" y="1899933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3BF008-F1CC-4119-B832-BD8E7D58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97315"/>
              </p:ext>
            </p:extLst>
          </p:nvPr>
        </p:nvGraphicFramePr>
        <p:xfrm>
          <a:off x="7498080" y="465516"/>
          <a:ext cx="2407920" cy="4652347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검색 선택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소속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현재 관리자 아이디 상태 표시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사용가능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정상 상태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승인대기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등록 후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Master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 전 상태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사용불가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일반 아이디 중 사용종료 처리한 아이디 상태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– Master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가 버튼 클릭하여 승인 아이디로 전환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사용종료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Master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가 버튼 클릭하여 사용불가 처리로 전환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D099A7-1F40-49FE-B13A-607C761ACDBF}"/>
              </a:ext>
            </a:extLst>
          </p:cNvPr>
          <p:cNvSpPr/>
          <p:nvPr/>
        </p:nvSpPr>
        <p:spPr>
          <a:xfrm>
            <a:off x="282217" y="1622123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|</a:t>
            </a:r>
            <a:r>
              <a:rPr lang="ko-KR" altLang="en-US" sz="1200" b="1" dirty="0"/>
              <a:t>관리자 현황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FE4BE6A-D95A-4D62-ACB3-7B4618E32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88723"/>
              </p:ext>
            </p:extLst>
          </p:nvPr>
        </p:nvGraphicFramePr>
        <p:xfrm>
          <a:off x="399496" y="2381590"/>
          <a:ext cx="6731144" cy="1519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253">
                  <a:extLst>
                    <a:ext uri="{9D8B030D-6E8A-4147-A177-3AD203B41FA5}">
                      <a16:colId xmlns:a16="http://schemas.microsoft.com/office/drawing/2014/main" val="3551828370"/>
                    </a:ext>
                  </a:extLst>
                </a:gridCol>
                <a:gridCol w="757253">
                  <a:extLst>
                    <a:ext uri="{9D8B030D-6E8A-4147-A177-3AD203B41FA5}">
                      <a16:colId xmlns:a16="http://schemas.microsoft.com/office/drawing/2014/main" val="558483217"/>
                    </a:ext>
                  </a:extLst>
                </a:gridCol>
                <a:gridCol w="795642">
                  <a:extLst>
                    <a:ext uri="{9D8B030D-6E8A-4147-A177-3AD203B41FA5}">
                      <a16:colId xmlns:a16="http://schemas.microsoft.com/office/drawing/2014/main" val="4265472437"/>
                    </a:ext>
                  </a:extLst>
                </a:gridCol>
                <a:gridCol w="897622">
                  <a:extLst>
                    <a:ext uri="{9D8B030D-6E8A-4147-A177-3AD203B41FA5}">
                      <a16:colId xmlns:a16="http://schemas.microsoft.com/office/drawing/2014/main" val="1770267107"/>
                    </a:ext>
                  </a:extLst>
                </a:gridCol>
                <a:gridCol w="780176">
                  <a:extLst>
                    <a:ext uri="{9D8B030D-6E8A-4147-A177-3AD203B41FA5}">
                      <a16:colId xmlns:a16="http://schemas.microsoft.com/office/drawing/2014/main" val="773668448"/>
                    </a:ext>
                  </a:extLst>
                </a:gridCol>
                <a:gridCol w="1060412">
                  <a:extLst>
                    <a:ext uri="{9D8B030D-6E8A-4147-A177-3AD203B41FA5}">
                      <a16:colId xmlns:a16="http://schemas.microsoft.com/office/drawing/2014/main" val="24542046"/>
                    </a:ext>
                  </a:extLst>
                </a:gridCol>
                <a:gridCol w="925533">
                  <a:extLst>
                    <a:ext uri="{9D8B030D-6E8A-4147-A177-3AD203B41FA5}">
                      <a16:colId xmlns:a16="http://schemas.microsoft.com/office/drawing/2014/main" val="3066824249"/>
                    </a:ext>
                  </a:extLst>
                </a:gridCol>
                <a:gridCol w="757253">
                  <a:extLst>
                    <a:ext uri="{9D8B030D-6E8A-4147-A177-3AD203B41FA5}">
                      <a16:colId xmlns:a16="http://schemas.microsoft.com/office/drawing/2014/main" val="2801444693"/>
                    </a:ext>
                  </a:extLst>
                </a:gridCol>
              </a:tblGrid>
              <a:tr h="2547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아이디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최근접속일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비고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12609"/>
                  </a:ext>
                </a:extLst>
              </a:tr>
              <a:tr h="308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Master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2018/12/25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admin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2019/01/18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956865"/>
                  </a:ext>
                </a:extLst>
              </a:tr>
              <a:tr h="3187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일반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r>
                        <a:rPr lang="en-US" altLang="ko-KR" sz="800" u="none" strike="noStrike" dirty="0">
                          <a:effectLst/>
                        </a:rPr>
                        <a:t>2019/01/01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GTP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홍길동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err="1">
                          <a:effectLst/>
                        </a:rPr>
                        <a:t>gtpmaster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r>
                        <a:rPr lang="en-US" altLang="ko-KR" sz="800" u="none" strike="noStrike" dirty="0">
                          <a:effectLst/>
                        </a:rPr>
                        <a:t>2019/01/15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289557"/>
                  </a:ext>
                </a:extLst>
              </a:tr>
              <a:tr h="3187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일반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r>
                        <a:rPr lang="en-US" altLang="ko-KR" sz="800" u="none" strike="noStrike" dirty="0">
                          <a:effectLst/>
                        </a:rPr>
                        <a:t>2019/01/01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GTP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홍길동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master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844118"/>
                  </a:ext>
                </a:extLst>
              </a:tr>
              <a:tr h="3187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일반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r>
                        <a:rPr lang="en-US" altLang="ko-KR" sz="800" u="none" strike="noStrike" dirty="0">
                          <a:effectLst/>
                        </a:rPr>
                        <a:t>2019/01/01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GTP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홍길동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 err="1">
                          <a:effectLst/>
                        </a:rPr>
                        <a:t>gtp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8045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EB748F-42B4-4BE3-97A2-411F44EA86D2}"/>
              </a:ext>
            </a:extLst>
          </p:cNvPr>
          <p:cNvSpPr/>
          <p:nvPr/>
        </p:nvSpPr>
        <p:spPr bwMode="auto">
          <a:xfrm>
            <a:off x="4616640" y="2674689"/>
            <a:ext cx="588454" cy="201335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사용가능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00306C8-05B5-4736-811F-78EBB8BD9495}"/>
              </a:ext>
            </a:extLst>
          </p:cNvPr>
          <p:cNvSpPr/>
          <p:nvPr/>
        </p:nvSpPr>
        <p:spPr bwMode="auto">
          <a:xfrm>
            <a:off x="4617865" y="2986420"/>
            <a:ext cx="588454" cy="201335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승인 대기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8FB4578-5326-451A-AC0A-52436C9361EF}"/>
              </a:ext>
            </a:extLst>
          </p:cNvPr>
          <p:cNvSpPr/>
          <p:nvPr/>
        </p:nvSpPr>
        <p:spPr bwMode="auto">
          <a:xfrm>
            <a:off x="4611746" y="3334593"/>
            <a:ext cx="588454" cy="201335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사용불가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57B2CA-3A50-4193-AA35-42A2336F77AC}"/>
              </a:ext>
            </a:extLst>
          </p:cNvPr>
          <p:cNvSpPr/>
          <p:nvPr/>
        </p:nvSpPr>
        <p:spPr bwMode="auto">
          <a:xfrm>
            <a:off x="6414207" y="2986420"/>
            <a:ext cx="588454" cy="201335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승인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1014FB-F7E5-46AF-B791-6C7996705E14}"/>
              </a:ext>
            </a:extLst>
          </p:cNvPr>
          <p:cNvSpPr/>
          <p:nvPr/>
        </p:nvSpPr>
        <p:spPr bwMode="auto">
          <a:xfrm>
            <a:off x="4611746" y="3649789"/>
            <a:ext cx="588454" cy="201335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사용가능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55FA81-7225-455C-AC52-98E5C83174AF}"/>
              </a:ext>
            </a:extLst>
          </p:cNvPr>
          <p:cNvSpPr/>
          <p:nvPr/>
        </p:nvSpPr>
        <p:spPr bwMode="auto">
          <a:xfrm>
            <a:off x="6414207" y="3636606"/>
            <a:ext cx="588454" cy="201335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사용종료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D7167BE-52C5-4B37-87D3-31A0AF94AD34}"/>
              </a:ext>
            </a:extLst>
          </p:cNvPr>
          <p:cNvSpPr/>
          <p:nvPr/>
        </p:nvSpPr>
        <p:spPr bwMode="auto">
          <a:xfrm>
            <a:off x="4343298" y="2384199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0E7F8A6-5261-40E7-8713-C0A49F74033E}"/>
              </a:ext>
            </a:extLst>
          </p:cNvPr>
          <p:cNvSpPr/>
          <p:nvPr/>
        </p:nvSpPr>
        <p:spPr bwMode="auto">
          <a:xfrm>
            <a:off x="6194733" y="2938055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6A616E-C160-4309-81F9-2E243FDEB2A5}"/>
              </a:ext>
            </a:extLst>
          </p:cNvPr>
          <p:cNvSpPr/>
          <p:nvPr/>
        </p:nvSpPr>
        <p:spPr>
          <a:xfrm>
            <a:off x="3598247" y="1235486"/>
            <a:ext cx="37625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/>
              <a:t>관리자 현황          </a:t>
            </a:r>
            <a:r>
              <a:rPr lang="ko-KR" altLang="en-US" sz="800" dirty="0"/>
              <a:t>자료실 관리          게시판 관리</a:t>
            </a:r>
            <a:r>
              <a:rPr lang="en-US" altLang="ko-KR" sz="800" dirty="0"/>
              <a:t>         </a:t>
            </a:r>
            <a:r>
              <a:rPr lang="ko-KR" altLang="en-US" sz="800" dirty="0"/>
              <a:t> </a:t>
            </a:r>
            <a:r>
              <a:rPr lang="en-US" altLang="ko-KR" sz="800" dirty="0"/>
              <a:t>API</a:t>
            </a:r>
            <a:r>
              <a:rPr lang="ko-KR" altLang="en-US" sz="800" dirty="0"/>
              <a:t>연동 현황        </a:t>
            </a:r>
            <a:r>
              <a:rPr lang="en-US" altLang="ko-KR" sz="800" dirty="0"/>
              <a:t>API </a:t>
            </a:r>
            <a:r>
              <a:rPr lang="ko-KR" altLang="en-US" sz="800" dirty="0"/>
              <a:t>버전관리</a:t>
            </a:r>
          </a:p>
        </p:txBody>
      </p:sp>
    </p:spTree>
    <p:extLst>
      <p:ext uri="{BB962C8B-B14F-4D97-AF65-F5344CB8AC3E}">
        <p14:creationId xmlns:p14="http://schemas.microsoft.com/office/powerpoint/2010/main" val="3854044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2972263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</a:t>
            </a:r>
            <a:r>
              <a:rPr lang="ko-KR" altLang="en-US" dirty="0"/>
              <a:t>관리자 메뉴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F1A8FE-B1E1-4A54-9352-4BC7419F2B18}"/>
              </a:ext>
            </a:extLst>
          </p:cNvPr>
          <p:cNvSpPr/>
          <p:nvPr/>
        </p:nvSpPr>
        <p:spPr bwMode="auto">
          <a:xfrm>
            <a:off x="4415054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대출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신청현황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F5326-AD63-4409-9503-84C004E4A809}"/>
              </a:ext>
            </a:extLst>
          </p:cNvPr>
          <p:cNvGrpSpPr/>
          <p:nvPr/>
        </p:nvGrpSpPr>
        <p:grpSpPr>
          <a:xfrm>
            <a:off x="176168" y="629174"/>
            <a:ext cx="7180977" cy="5687737"/>
            <a:chOff x="125834" y="629174"/>
            <a:chExt cx="7180977" cy="568773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FFEC4C-85AC-4D69-9205-FDC35BE7CBDC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6877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99CF2B-102A-439B-8D8C-6BDC593C1C10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34A987-C8FA-49F9-9AC5-025BAAA3BFC2}"/>
                </a:ext>
              </a:extLst>
            </p:cNvPr>
            <p:cNvSpPr/>
            <p:nvPr/>
          </p:nvSpPr>
          <p:spPr bwMode="auto">
            <a:xfrm>
              <a:off x="125834" y="629174"/>
              <a:ext cx="862669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5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666478-EE6B-459E-B88B-288EC2610FED}"/>
                </a:ext>
              </a:extLst>
            </p:cNvPr>
            <p:cNvSpPr txBox="1"/>
            <p:nvPr/>
          </p:nvSpPr>
          <p:spPr>
            <a:xfrm>
              <a:off x="274212" y="100794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로그아웃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FE6A1E-E4B5-42CC-96C3-D2769C5056C1}"/>
                </a:ext>
              </a:extLst>
            </p:cNvPr>
            <p:cNvSpPr/>
            <p:nvPr/>
          </p:nvSpPr>
          <p:spPr>
            <a:xfrm>
              <a:off x="199725" y="660600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62626"/>
                  </a:solidFill>
                  <a:latin typeface="맑은 고딕" pitchFamily="50" charset="-127"/>
                </a:rPr>
                <a:t>Logo</a:t>
              </a:r>
              <a:endParaRPr lang="ko-KR" altLang="en-US" dirty="0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334232-0446-4543-A59A-CD1AF025F8CA}"/>
              </a:ext>
            </a:extLst>
          </p:cNvPr>
          <p:cNvSpPr/>
          <p:nvPr/>
        </p:nvSpPr>
        <p:spPr bwMode="auto">
          <a:xfrm>
            <a:off x="1342238" y="734036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5B25B7C-FB6B-44A1-9F0A-718B95B74AC7}"/>
              </a:ext>
            </a:extLst>
          </p:cNvPr>
          <p:cNvSpPr/>
          <p:nvPr/>
        </p:nvSpPr>
        <p:spPr bwMode="auto">
          <a:xfrm>
            <a:off x="2366510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endParaRPr lang="ko-KR" altLang="en-US" sz="8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1D688C-3E34-45EC-AD40-97D82EC50788}"/>
              </a:ext>
            </a:extLst>
          </p:cNvPr>
          <p:cNvSpPr/>
          <p:nvPr/>
        </p:nvSpPr>
        <p:spPr bwMode="auto">
          <a:xfrm>
            <a:off x="3390782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에스크로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신청관리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A5B508-C302-4C92-A2BC-CFC370B70F45}"/>
              </a:ext>
            </a:extLst>
          </p:cNvPr>
          <p:cNvSpPr/>
          <p:nvPr/>
        </p:nvSpPr>
        <p:spPr bwMode="auto">
          <a:xfrm>
            <a:off x="6520691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 메뉴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D7A8BF-BC70-4FE9-BD7F-452ED3512464}"/>
              </a:ext>
            </a:extLst>
          </p:cNvPr>
          <p:cNvSpPr/>
          <p:nvPr/>
        </p:nvSpPr>
        <p:spPr bwMode="auto">
          <a:xfrm>
            <a:off x="172498" y="1223392"/>
            <a:ext cx="7180977" cy="2396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3BF008-F1CC-4119-B832-BD8E7D58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597359"/>
              </p:ext>
            </p:extLst>
          </p:nvPr>
        </p:nvGraphicFramePr>
        <p:xfrm>
          <a:off x="7498080" y="465516"/>
          <a:ext cx="2407920" cy="3845171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90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Master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또는 관리자 권한만 등록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8534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D099A7-1F40-49FE-B13A-607C761ACDBF}"/>
              </a:ext>
            </a:extLst>
          </p:cNvPr>
          <p:cNvSpPr/>
          <p:nvPr/>
        </p:nvSpPr>
        <p:spPr>
          <a:xfrm>
            <a:off x="282217" y="1622123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|</a:t>
            </a:r>
            <a:r>
              <a:rPr lang="ko-KR" altLang="en-US" sz="1200" b="1" dirty="0"/>
              <a:t>자료실 관리</a:t>
            </a:r>
            <a:endParaRPr lang="ko-KR" altLang="en-US" sz="1200" dirty="0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8574D81E-93BD-447D-99D6-14EC50217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067836"/>
              </p:ext>
            </p:extLst>
          </p:nvPr>
        </p:nvGraphicFramePr>
        <p:xfrm>
          <a:off x="375562" y="2076839"/>
          <a:ext cx="6730763" cy="3419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2303">
                  <a:extLst>
                    <a:ext uri="{9D8B030D-6E8A-4147-A177-3AD203B41FA5}">
                      <a16:colId xmlns:a16="http://schemas.microsoft.com/office/drawing/2014/main" val="1769921093"/>
                    </a:ext>
                  </a:extLst>
                </a:gridCol>
                <a:gridCol w="3678968">
                  <a:extLst>
                    <a:ext uri="{9D8B030D-6E8A-4147-A177-3AD203B41FA5}">
                      <a16:colId xmlns:a16="http://schemas.microsoft.com/office/drawing/2014/main" val="2346052771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551255853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3373948875"/>
                    </a:ext>
                  </a:extLst>
                </a:gridCol>
                <a:gridCol w="764248">
                  <a:extLst>
                    <a:ext uri="{9D8B030D-6E8A-4147-A177-3AD203B41FA5}">
                      <a16:colId xmlns:a16="http://schemas.microsoft.com/office/drawing/2014/main" val="4199619414"/>
                    </a:ext>
                  </a:extLst>
                </a:gridCol>
              </a:tblGrid>
              <a:tr h="276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자료명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60995"/>
                  </a:ext>
                </a:extLst>
              </a:tr>
              <a:tr h="560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신청서 양식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200269"/>
                  </a:ext>
                </a:extLst>
              </a:tr>
              <a:tr h="5499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대출 준비 서류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유지관리자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273094"/>
                  </a:ext>
                </a:extLst>
              </a:tr>
              <a:tr h="6749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신청서 양식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908126"/>
                  </a:ext>
                </a:extLst>
              </a:tr>
              <a:tr h="7165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신청서 양식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980294"/>
                  </a:ext>
                </a:extLst>
              </a:tr>
              <a:tr h="641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신청서 양식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유지관리자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48706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F6C97526-E5B9-4DC3-A442-4284B5FD2512}"/>
              </a:ext>
            </a:extLst>
          </p:cNvPr>
          <p:cNvSpPr/>
          <p:nvPr/>
        </p:nvSpPr>
        <p:spPr bwMode="auto">
          <a:xfrm>
            <a:off x="5697268" y="1798075"/>
            <a:ext cx="946069" cy="205200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16B1D2BF-CAB1-4E49-9965-585CFF6F93DB}"/>
              </a:ext>
            </a:extLst>
          </p:cNvPr>
          <p:cNvSpPr>
            <a:spLocks/>
          </p:cNvSpPr>
          <p:nvPr/>
        </p:nvSpPr>
        <p:spPr bwMode="auto">
          <a:xfrm>
            <a:off x="6720771" y="1800070"/>
            <a:ext cx="482525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검색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9C57B50B-D968-4525-9A09-88D4444DDE62}"/>
              </a:ext>
            </a:extLst>
          </p:cNvPr>
          <p:cNvSpPr>
            <a:spLocks/>
          </p:cNvSpPr>
          <p:nvPr/>
        </p:nvSpPr>
        <p:spPr bwMode="auto">
          <a:xfrm>
            <a:off x="6596956" y="5634608"/>
            <a:ext cx="482525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등록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694E6D8-1288-41BA-90DD-A76E539FEEF3}"/>
              </a:ext>
            </a:extLst>
          </p:cNvPr>
          <p:cNvSpPr/>
          <p:nvPr/>
        </p:nvSpPr>
        <p:spPr bwMode="auto">
          <a:xfrm>
            <a:off x="6487420" y="5568187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6DF1A3-5FA0-4DA4-AD5F-ABE9971BC55B}"/>
              </a:ext>
            </a:extLst>
          </p:cNvPr>
          <p:cNvSpPr/>
          <p:nvPr/>
        </p:nvSpPr>
        <p:spPr>
          <a:xfrm>
            <a:off x="3598247" y="1235486"/>
            <a:ext cx="37625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관리자 현황          </a:t>
            </a:r>
            <a:r>
              <a:rPr lang="ko-KR" altLang="en-US" sz="800" b="1" dirty="0"/>
              <a:t>자료실 관리</a:t>
            </a:r>
            <a:r>
              <a:rPr lang="ko-KR" altLang="en-US" sz="800" dirty="0"/>
              <a:t>          게시판 관리</a:t>
            </a:r>
            <a:r>
              <a:rPr lang="en-US" altLang="ko-KR" sz="800" dirty="0"/>
              <a:t>         </a:t>
            </a:r>
            <a:r>
              <a:rPr lang="ko-KR" altLang="en-US" sz="800" dirty="0"/>
              <a:t> </a:t>
            </a:r>
            <a:r>
              <a:rPr lang="en-US" altLang="ko-KR" sz="800" dirty="0"/>
              <a:t>API</a:t>
            </a:r>
            <a:r>
              <a:rPr lang="ko-KR" altLang="en-US" sz="800" dirty="0"/>
              <a:t>연동 현황        </a:t>
            </a:r>
            <a:r>
              <a:rPr lang="en-US" altLang="ko-KR" sz="800" dirty="0"/>
              <a:t>API </a:t>
            </a:r>
            <a:r>
              <a:rPr lang="ko-KR" altLang="en-US" sz="800" dirty="0"/>
              <a:t>버전관리</a:t>
            </a:r>
          </a:p>
        </p:txBody>
      </p:sp>
    </p:spTree>
    <p:extLst>
      <p:ext uri="{BB962C8B-B14F-4D97-AF65-F5344CB8AC3E}">
        <p14:creationId xmlns:p14="http://schemas.microsoft.com/office/powerpoint/2010/main" val="3113999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2972263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</a:t>
            </a:r>
            <a:r>
              <a:rPr lang="ko-KR" altLang="en-US" dirty="0"/>
              <a:t>관리자 메뉴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F1A8FE-B1E1-4A54-9352-4BC7419F2B18}"/>
              </a:ext>
            </a:extLst>
          </p:cNvPr>
          <p:cNvSpPr/>
          <p:nvPr/>
        </p:nvSpPr>
        <p:spPr bwMode="auto">
          <a:xfrm>
            <a:off x="4415054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대출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신청현황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F5326-AD63-4409-9503-84C004E4A809}"/>
              </a:ext>
            </a:extLst>
          </p:cNvPr>
          <p:cNvGrpSpPr/>
          <p:nvPr/>
        </p:nvGrpSpPr>
        <p:grpSpPr>
          <a:xfrm>
            <a:off x="176168" y="629174"/>
            <a:ext cx="7180977" cy="5687737"/>
            <a:chOff x="125834" y="629174"/>
            <a:chExt cx="7180977" cy="568773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FFEC4C-85AC-4D69-9205-FDC35BE7CBDC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6877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99CF2B-102A-439B-8D8C-6BDC593C1C10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34A987-C8FA-49F9-9AC5-025BAAA3BFC2}"/>
                </a:ext>
              </a:extLst>
            </p:cNvPr>
            <p:cNvSpPr/>
            <p:nvPr/>
          </p:nvSpPr>
          <p:spPr bwMode="auto">
            <a:xfrm>
              <a:off x="125834" y="629174"/>
              <a:ext cx="862669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5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666478-EE6B-459E-B88B-288EC2610FED}"/>
                </a:ext>
              </a:extLst>
            </p:cNvPr>
            <p:cNvSpPr txBox="1"/>
            <p:nvPr/>
          </p:nvSpPr>
          <p:spPr>
            <a:xfrm>
              <a:off x="274212" y="100794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로그아웃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FE6A1E-E4B5-42CC-96C3-D2769C5056C1}"/>
                </a:ext>
              </a:extLst>
            </p:cNvPr>
            <p:cNvSpPr/>
            <p:nvPr/>
          </p:nvSpPr>
          <p:spPr>
            <a:xfrm>
              <a:off x="199725" y="660600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62626"/>
                  </a:solidFill>
                  <a:latin typeface="맑은 고딕" pitchFamily="50" charset="-127"/>
                </a:rPr>
                <a:t>Logo</a:t>
              </a:r>
              <a:endParaRPr lang="ko-KR" altLang="en-US" dirty="0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334232-0446-4543-A59A-CD1AF025F8CA}"/>
              </a:ext>
            </a:extLst>
          </p:cNvPr>
          <p:cNvSpPr/>
          <p:nvPr/>
        </p:nvSpPr>
        <p:spPr bwMode="auto">
          <a:xfrm>
            <a:off x="1342238" y="734036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5B25B7C-FB6B-44A1-9F0A-718B95B74AC7}"/>
              </a:ext>
            </a:extLst>
          </p:cNvPr>
          <p:cNvSpPr/>
          <p:nvPr/>
        </p:nvSpPr>
        <p:spPr bwMode="auto">
          <a:xfrm>
            <a:off x="2366510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endParaRPr lang="ko-KR" altLang="en-US" sz="8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1D688C-3E34-45EC-AD40-97D82EC50788}"/>
              </a:ext>
            </a:extLst>
          </p:cNvPr>
          <p:cNvSpPr/>
          <p:nvPr/>
        </p:nvSpPr>
        <p:spPr bwMode="auto">
          <a:xfrm>
            <a:off x="3390782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에스크로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신청관리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A5B508-C302-4C92-A2BC-CFC370B70F45}"/>
              </a:ext>
            </a:extLst>
          </p:cNvPr>
          <p:cNvSpPr/>
          <p:nvPr/>
        </p:nvSpPr>
        <p:spPr bwMode="auto">
          <a:xfrm>
            <a:off x="6520691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 메뉴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D7A8BF-BC70-4FE9-BD7F-452ED3512464}"/>
              </a:ext>
            </a:extLst>
          </p:cNvPr>
          <p:cNvSpPr/>
          <p:nvPr/>
        </p:nvSpPr>
        <p:spPr bwMode="auto">
          <a:xfrm>
            <a:off x="172498" y="1223392"/>
            <a:ext cx="7180977" cy="2396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3BF008-F1CC-4119-B832-BD8E7D582D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98080" y="465516"/>
          <a:ext cx="2407920" cy="3845171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90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Master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또는 관리자 권한만 등록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8534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D099A7-1F40-49FE-B13A-607C761ACDBF}"/>
              </a:ext>
            </a:extLst>
          </p:cNvPr>
          <p:cNvSpPr/>
          <p:nvPr/>
        </p:nvSpPr>
        <p:spPr>
          <a:xfrm>
            <a:off x="282217" y="1622123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|</a:t>
            </a:r>
            <a:r>
              <a:rPr lang="ko-KR" altLang="en-US" sz="1200" b="1" dirty="0"/>
              <a:t>자료실 관리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0144EF0-4DF0-46EB-8E45-9F6CA6708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48537"/>
              </p:ext>
            </p:extLst>
          </p:nvPr>
        </p:nvGraphicFramePr>
        <p:xfrm>
          <a:off x="795109" y="2146707"/>
          <a:ext cx="5797079" cy="2212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705">
                  <a:extLst>
                    <a:ext uri="{9D8B030D-6E8A-4147-A177-3AD203B41FA5}">
                      <a16:colId xmlns:a16="http://schemas.microsoft.com/office/drawing/2014/main" val="4148023934"/>
                    </a:ext>
                  </a:extLst>
                </a:gridCol>
                <a:gridCol w="4644374">
                  <a:extLst>
                    <a:ext uri="{9D8B030D-6E8A-4147-A177-3AD203B41FA5}">
                      <a16:colId xmlns:a16="http://schemas.microsoft.com/office/drawing/2014/main" val="3627286444"/>
                    </a:ext>
                  </a:extLst>
                </a:gridCol>
              </a:tblGrid>
              <a:tr h="5319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135772"/>
                  </a:ext>
                </a:extLst>
              </a:tr>
              <a:tr h="114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0754"/>
                  </a:ext>
                </a:extLst>
              </a:tr>
              <a:tr h="5319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첨부파일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05354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29E8A2-3C3B-4690-95A9-B6088BDB297E}"/>
              </a:ext>
            </a:extLst>
          </p:cNvPr>
          <p:cNvSpPr/>
          <p:nvPr/>
        </p:nvSpPr>
        <p:spPr bwMode="auto">
          <a:xfrm>
            <a:off x="2118258" y="2252336"/>
            <a:ext cx="1688201" cy="27821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18CCA4-2CBB-44D3-A523-A00EA799C090}"/>
              </a:ext>
            </a:extLst>
          </p:cNvPr>
          <p:cNvSpPr/>
          <p:nvPr/>
        </p:nvSpPr>
        <p:spPr bwMode="auto">
          <a:xfrm>
            <a:off x="2118257" y="2778134"/>
            <a:ext cx="4250648" cy="921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2A23135-5611-4E2D-A92C-7D2DF550ED73}"/>
              </a:ext>
            </a:extLst>
          </p:cNvPr>
          <p:cNvSpPr/>
          <p:nvPr/>
        </p:nvSpPr>
        <p:spPr bwMode="auto">
          <a:xfrm>
            <a:off x="3798077" y="3947715"/>
            <a:ext cx="842496" cy="282540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찾아보기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611FB5-367C-494E-8A36-99163B78C592}"/>
              </a:ext>
            </a:extLst>
          </p:cNvPr>
          <p:cNvSpPr/>
          <p:nvPr/>
        </p:nvSpPr>
        <p:spPr bwMode="auto">
          <a:xfrm>
            <a:off x="2118257" y="3947715"/>
            <a:ext cx="1560611" cy="2825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9FD21A3-6BD3-4346-AE24-0B058671F30C}"/>
              </a:ext>
            </a:extLst>
          </p:cNvPr>
          <p:cNvSpPr/>
          <p:nvPr/>
        </p:nvSpPr>
        <p:spPr bwMode="auto">
          <a:xfrm>
            <a:off x="5901072" y="3947715"/>
            <a:ext cx="467833" cy="282540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0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0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5BAF990D-7C68-4976-B719-EADC0C23AAE5}"/>
              </a:ext>
            </a:extLst>
          </p:cNvPr>
          <p:cNvSpPr>
            <a:spLocks/>
          </p:cNvSpPr>
          <p:nvPr/>
        </p:nvSpPr>
        <p:spPr bwMode="auto">
          <a:xfrm>
            <a:off x="2908257" y="4574784"/>
            <a:ext cx="589855" cy="29492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en-US" sz="1000" dirty="0">
              <a:solidFill>
                <a:srgbClr val="26262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6D3D6AEE-64D3-4BDF-B710-B8D0340BA566}"/>
              </a:ext>
            </a:extLst>
          </p:cNvPr>
          <p:cNvSpPr>
            <a:spLocks/>
          </p:cNvSpPr>
          <p:nvPr/>
        </p:nvSpPr>
        <p:spPr bwMode="auto">
          <a:xfrm>
            <a:off x="3657063" y="4574784"/>
            <a:ext cx="589855" cy="29492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en-US" sz="1000" dirty="0">
              <a:solidFill>
                <a:srgbClr val="26262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4EDE0F-CBAF-447E-8DB5-2D029B945160}"/>
              </a:ext>
            </a:extLst>
          </p:cNvPr>
          <p:cNvSpPr/>
          <p:nvPr/>
        </p:nvSpPr>
        <p:spPr>
          <a:xfrm>
            <a:off x="3598247" y="1235486"/>
            <a:ext cx="37625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관리자 현황          </a:t>
            </a:r>
            <a:r>
              <a:rPr lang="ko-KR" altLang="en-US" sz="800" b="1" dirty="0"/>
              <a:t>자료실 관리</a:t>
            </a:r>
            <a:r>
              <a:rPr lang="ko-KR" altLang="en-US" sz="800" dirty="0"/>
              <a:t>          게시판 관리</a:t>
            </a:r>
            <a:r>
              <a:rPr lang="en-US" altLang="ko-KR" sz="800" dirty="0"/>
              <a:t>         </a:t>
            </a:r>
            <a:r>
              <a:rPr lang="ko-KR" altLang="en-US" sz="800" dirty="0"/>
              <a:t> </a:t>
            </a:r>
            <a:r>
              <a:rPr lang="en-US" altLang="ko-KR" sz="800" dirty="0"/>
              <a:t>API</a:t>
            </a:r>
            <a:r>
              <a:rPr lang="ko-KR" altLang="en-US" sz="800" dirty="0"/>
              <a:t>연동 현황        </a:t>
            </a:r>
            <a:r>
              <a:rPr lang="en-US" altLang="ko-KR" sz="800" dirty="0"/>
              <a:t>API </a:t>
            </a:r>
            <a:r>
              <a:rPr lang="ko-KR" altLang="en-US" sz="800" dirty="0"/>
              <a:t>버전관리</a:t>
            </a:r>
          </a:p>
        </p:txBody>
      </p:sp>
    </p:spTree>
    <p:extLst>
      <p:ext uri="{BB962C8B-B14F-4D97-AF65-F5344CB8AC3E}">
        <p14:creationId xmlns:p14="http://schemas.microsoft.com/office/powerpoint/2010/main" val="1457227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2972263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</a:t>
            </a:r>
            <a:r>
              <a:rPr lang="ko-KR" altLang="en-US" dirty="0"/>
              <a:t>관리자 메뉴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F1A8FE-B1E1-4A54-9352-4BC7419F2B18}"/>
              </a:ext>
            </a:extLst>
          </p:cNvPr>
          <p:cNvSpPr/>
          <p:nvPr/>
        </p:nvSpPr>
        <p:spPr bwMode="auto">
          <a:xfrm>
            <a:off x="4415054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대출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신청현황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F5326-AD63-4409-9503-84C004E4A809}"/>
              </a:ext>
            </a:extLst>
          </p:cNvPr>
          <p:cNvGrpSpPr/>
          <p:nvPr/>
        </p:nvGrpSpPr>
        <p:grpSpPr>
          <a:xfrm>
            <a:off x="176168" y="629174"/>
            <a:ext cx="7180977" cy="5687737"/>
            <a:chOff x="125834" y="629174"/>
            <a:chExt cx="7180977" cy="568773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FFEC4C-85AC-4D69-9205-FDC35BE7CBDC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6877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99CF2B-102A-439B-8D8C-6BDC593C1C10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34A987-C8FA-49F9-9AC5-025BAAA3BFC2}"/>
                </a:ext>
              </a:extLst>
            </p:cNvPr>
            <p:cNvSpPr/>
            <p:nvPr/>
          </p:nvSpPr>
          <p:spPr bwMode="auto">
            <a:xfrm>
              <a:off x="125834" y="629174"/>
              <a:ext cx="862669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5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666478-EE6B-459E-B88B-288EC2610FED}"/>
                </a:ext>
              </a:extLst>
            </p:cNvPr>
            <p:cNvSpPr txBox="1"/>
            <p:nvPr/>
          </p:nvSpPr>
          <p:spPr>
            <a:xfrm>
              <a:off x="274212" y="100794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로그아웃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FE6A1E-E4B5-42CC-96C3-D2769C5056C1}"/>
                </a:ext>
              </a:extLst>
            </p:cNvPr>
            <p:cNvSpPr/>
            <p:nvPr/>
          </p:nvSpPr>
          <p:spPr>
            <a:xfrm>
              <a:off x="199725" y="660600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62626"/>
                  </a:solidFill>
                  <a:latin typeface="맑은 고딕" pitchFamily="50" charset="-127"/>
                </a:rPr>
                <a:t>Logo</a:t>
              </a:r>
              <a:endParaRPr lang="ko-KR" altLang="en-US" dirty="0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334232-0446-4543-A59A-CD1AF025F8CA}"/>
              </a:ext>
            </a:extLst>
          </p:cNvPr>
          <p:cNvSpPr/>
          <p:nvPr/>
        </p:nvSpPr>
        <p:spPr bwMode="auto">
          <a:xfrm>
            <a:off x="1342238" y="734036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5B25B7C-FB6B-44A1-9F0A-718B95B74AC7}"/>
              </a:ext>
            </a:extLst>
          </p:cNvPr>
          <p:cNvSpPr/>
          <p:nvPr/>
        </p:nvSpPr>
        <p:spPr bwMode="auto">
          <a:xfrm>
            <a:off x="2366510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endParaRPr lang="ko-KR" altLang="en-US" sz="8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1D688C-3E34-45EC-AD40-97D82EC50788}"/>
              </a:ext>
            </a:extLst>
          </p:cNvPr>
          <p:cNvSpPr/>
          <p:nvPr/>
        </p:nvSpPr>
        <p:spPr bwMode="auto">
          <a:xfrm>
            <a:off x="3390782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에스크로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신청관리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A5B508-C302-4C92-A2BC-CFC370B70F45}"/>
              </a:ext>
            </a:extLst>
          </p:cNvPr>
          <p:cNvSpPr/>
          <p:nvPr/>
        </p:nvSpPr>
        <p:spPr bwMode="auto">
          <a:xfrm>
            <a:off x="6520691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 메뉴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D7A8BF-BC70-4FE9-BD7F-452ED3512464}"/>
              </a:ext>
            </a:extLst>
          </p:cNvPr>
          <p:cNvSpPr/>
          <p:nvPr/>
        </p:nvSpPr>
        <p:spPr bwMode="auto">
          <a:xfrm>
            <a:off x="172498" y="1223392"/>
            <a:ext cx="7180977" cy="2396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3BF008-F1CC-4119-B832-BD8E7D58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71669"/>
              </p:ext>
            </p:extLst>
          </p:nvPr>
        </p:nvGraphicFramePr>
        <p:xfrm>
          <a:off x="7498080" y="465516"/>
          <a:ext cx="2407920" cy="3845171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90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Master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또는 관리자 권한만 수정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8534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D099A7-1F40-49FE-B13A-607C761ACDBF}"/>
              </a:ext>
            </a:extLst>
          </p:cNvPr>
          <p:cNvSpPr/>
          <p:nvPr/>
        </p:nvSpPr>
        <p:spPr>
          <a:xfrm>
            <a:off x="282217" y="1622123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|</a:t>
            </a:r>
            <a:r>
              <a:rPr lang="ko-KR" altLang="en-US" sz="1200" b="1" dirty="0"/>
              <a:t>자료실 관리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799206-48B8-479F-8BCC-6FD29E58C031}"/>
              </a:ext>
            </a:extLst>
          </p:cNvPr>
          <p:cNvSpPr txBox="1"/>
          <p:nvPr/>
        </p:nvSpPr>
        <p:spPr>
          <a:xfrm>
            <a:off x="451096" y="2037917"/>
            <a:ext cx="4291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등록일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2019/01/01	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10</a:t>
            </a:r>
          </a:p>
          <a:p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자료명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회원가입 신청서 양식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2E6F3FF-2A8C-4977-BEC3-D3236F017859}"/>
              </a:ext>
            </a:extLst>
          </p:cNvPr>
          <p:cNvCxnSpPr/>
          <p:nvPr/>
        </p:nvCxnSpPr>
        <p:spPr>
          <a:xfrm>
            <a:off x="523534" y="2568305"/>
            <a:ext cx="610718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4147EF5-DAD3-4FD4-9DF9-86FB85C9847E}"/>
              </a:ext>
            </a:extLst>
          </p:cNvPr>
          <p:cNvSpPr/>
          <p:nvPr/>
        </p:nvSpPr>
        <p:spPr bwMode="auto">
          <a:xfrm>
            <a:off x="2356735" y="2316883"/>
            <a:ext cx="976604" cy="157674"/>
          </a:xfrm>
          <a:prstGeom prst="roundRect">
            <a:avLst>
              <a:gd name="adj" fmla="val 13033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다운로드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A21074-3A47-498F-92BC-C45A0E344ECF}"/>
              </a:ext>
            </a:extLst>
          </p:cNvPr>
          <p:cNvSpPr txBox="1"/>
          <p:nvPr/>
        </p:nvSpPr>
        <p:spPr>
          <a:xfrm>
            <a:off x="451096" y="2694947"/>
            <a:ext cx="30011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회원가입 시 필요한 서류 및 방법에 대해 정리한 문서 입니다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7B1D5C3-999A-453A-BC14-4280C8571874}"/>
              </a:ext>
            </a:extLst>
          </p:cNvPr>
          <p:cNvSpPr/>
          <p:nvPr/>
        </p:nvSpPr>
        <p:spPr bwMode="auto">
          <a:xfrm>
            <a:off x="6099410" y="3644028"/>
            <a:ext cx="573070" cy="244498"/>
          </a:xfrm>
          <a:prstGeom prst="roundRect">
            <a:avLst>
              <a:gd name="adj" fmla="val 13033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목록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44B3415-79E2-448F-B3C5-7C96E9462ACF}"/>
              </a:ext>
            </a:extLst>
          </p:cNvPr>
          <p:cNvSpPr/>
          <p:nvPr/>
        </p:nvSpPr>
        <p:spPr bwMode="auto">
          <a:xfrm>
            <a:off x="523534" y="3673555"/>
            <a:ext cx="573070" cy="244498"/>
          </a:xfrm>
          <a:prstGeom prst="roundRect">
            <a:avLst>
              <a:gd name="adj" fmla="val 13033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이전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AC668B5-3C17-48AA-8333-5CA5E73EBCA7}"/>
              </a:ext>
            </a:extLst>
          </p:cNvPr>
          <p:cNvCxnSpPr/>
          <p:nvPr/>
        </p:nvCxnSpPr>
        <p:spPr>
          <a:xfrm>
            <a:off x="523533" y="3584771"/>
            <a:ext cx="610718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5E4A410-3753-4F07-B125-DE098E086753}"/>
              </a:ext>
            </a:extLst>
          </p:cNvPr>
          <p:cNvSpPr/>
          <p:nvPr/>
        </p:nvSpPr>
        <p:spPr bwMode="auto">
          <a:xfrm>
            <a:off x="1183471" y="3671964"/>
            <a:ext cx="573070" cy="244498"/>
          </a:xfrm>
          <a:prstGeom prst="roundRect">
            <a:avLst>
              <a:gd name="adj" fmla="val 13033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다음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06B9D25-5540-48F7-A97D-077C7F6512EA}"/>
              </a:ext>
            </a:extLst>
          </p:cNvPr>
          <p:cNvSpPr/>
          <p:nvPr/>
        </p:nvSpPr>
        <p:spPr bwMode="auto">
          <a:xfrm>
            <a:off x="5414745" y="3652942"/>
            <a:ext cx="573070" cy="244498"/>
          </a:xfrm>
          <a:prstGeom prst="roundRect">
            <a:avLst>
              <a:gd name="adj" fmla="val 13033"/>
            </a:avLst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4D2F52-2E2F-48C6-84BB-0E1BDC703886}"/>
              </a:ext>
            </a:extLst>
          </p:cNvPr>
          <p:cNvSpPr/>
          <p:nvPr/>
        </p:nvSpPr>
        <p:spPr>
          <a:xfrm>
            <a:off x="3598247" y="1235486"/>
            <a:ext cx="37625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관리자 현황          </a:t>
            </a:r>
            <a:r>
              <a:rPr lang="ko-KR" altLang="en-US" sz="800" b="1" dirty="0"/>
              <a:t>자료실 관리</a:t>
            </a:r>
            <a:r>
              <a:rPr lang="ko-KR" altLang="en-US" sz="800" dirty="0"/>
              <a:t>          게시판 관리</a:t>
            </a:r>
            <a:r>
              <a:rPr lang="en-US" altLang="ko-KR" sz="800" dirty="0"/>
              <a:t>         </a:t>
            </a:r>
            <a:r>
              <a:rPr lang="ko-KR" altLang="en-US" sz="800" dirty="0"/>
              <a:t> </a:t>
            </a:r>
            <a:r>
              <a:rPr lang="en-US" altLang="ko-KR" sz="800" dirty="0"/>
              <a:t>API</a:t>
            </a:r>
            <a:r>
              <a:rPr lang="ko-KR" altLang="en-US" sz="800" dirty="0"/>
              <a:t>연동 현황        </a:t>
            </a:r>
            <a:r>
              <a:rPr lang="en-US" altLang="ko-KR" sz="800" dirty="0"/>
              <a:t>API </a:t>
            </a:r>
            <a:r>
              <a:rPr lang="ko-KR" altLang="en-US" sz="800" dirty="0"/>
              <a:t>버전관리</a:t>
            </a:r>
          </a:p>
        </p:txBody>
      </p:sp>
    </p:spTree>
    <p:extLst>
      <p:ext uri="{BB962C8B-B14F-4D97-AF65-F5344CB8AC3E}">
        <p14:creationId xmlns:p14="http://schemas.microsoft.com/office/powerpoint/2010/main" val="273853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2972263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</a:t>
            </a:r>
            <a:r>
              <a:rPr lang="ko-KR" altLang="en-US" dirty="0"/>
              <a:t>관리자 메뉴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F1A8FE-B1E1-4A54-9352-4BC7419F2B18}"/>
              </a:ext>
            </a:extLst>
          </p:cNvPr>
          <p:cNvSpPr/>
          <p:nvPr/>
        </p:nvSpPr>
        <p:spPr bwMode="auto">
          <a:xfrm>
            <a:off x="4415054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대출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신청현황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F5326-AD63-4409-9503-84C004E4A809}"/>
              </a:ext>
            </a:extLst>
          </p:cNvPr>
          <p:cNvGrpSpPr/>
          <p:nvPr/>
        </p:nvGrpSpPr>
        <p:grpSpPr>
          <a:xfrm>
            <a:off x="176168" y="629174"/>
            <a:ext cx="7180977" cy="5687737"/>
            <a:chOff x="125834" y="629174"/>
            <a:chExt cx="7180977" cy="568773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FFEC4C-85AC-4D69-9205-FDC35BE7CBDC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6877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99CF2B-102A-439B-8D8C-6BDC593C1C10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34A987-C8FA-49F9-9AC5-025BAAA3BFC2}"/>
                </a:ext>
              </a:extLst>
            </p:cNvPr>
            <p:cNvSpPr/>
            <p:nvPr/>
          </p:nvSpPr>
          <p:spPr bwMode="auto">
            <a:xfrm>
              <a:off x="125834" y="629174"/>
              <a:ext cx="862669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5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666478-EE6B-459E-B88B-288EC2610FED}"/>
                </a:ext>
              </a:extLst>
            </p:cNvPr>
            <p:cNvSpPr txBox="1"/>
            <p:nvPr/>
          </p:nvSpPr>
          <p:spPr>
            <a:xfrm>
              <a:off x="274212" y="100794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로그아웃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FE6A1E-E4B5-42CC-96C3-D2769C5056C1}"/>
                </a:ext>
              </a:extLst>
            </p:cNvPr>
            <p:cNvSpPr/>
            <p:nvPr/>
          </p:nvSpPr>
          <p:spPr>
            <a:xfrm>
              <a:off x="199725" y="660600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62626"/>
                  </a:solidFill>
                  <a:latin typeface="맑은 고딕" pitchFamily="50" charset="-127"/>
                </a:rPr>
                <a:t>Logo</a:t>
              </a:r>
              <a:endParaRPr lang="ko-KR" altLang="en-US" dirty="0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334232-0446-4543-A59A-CD1AF025F8CA}"/>
              </a:ext>
            </a:extLst>
          </p:cNvPr>
          <p:cNvSpPr/>
          <p:nvPr/>
        </p:nvSpPr>
        <p:spPr bwMode="auto">
          <a:xfrm>
            <a:off x="1342238" y="734036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5B25B7C-FB6B-44A1-9F0A-718B95B74AC7}"/>
              </a:ext>
            </a:extLst>
          </p:cNvPr>
          <p:cNvSpPr/>
          <p:nvPr/>
        </p:nvSpPr>
        <p:spPr bwMode="auto">
          <a:xfrm>
            <a:off x="2366510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endParaRPr lang="ko-KR" altLang="en-US" sz="8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1D688C-3E34-45EC-AD40-97D82EC50788}"/>
              </a:ext>
            </a:extLst>
          </p:cNvPr>
          <p:cNvSpPr/>
          <p:nvPr/>
        </p:nvSpPr>
        <p:spPr bwMode="auto">
          <a:xfrm>
            <a:off x="3390782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에스크로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신청관리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A5B508-C302-4C92-A2BC-CFC370B70F45}"/>
              </a:ext>
            </a:extLst>
          </p:cNvPr>
          <p:cNvSpPr/>
          <p:nvPr/>
        </p:nvSpPr>
        <p:spPr bwMode="auto">
          <a:xfrm>
            <a:off x="6520691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 메뉴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D7A8BF-BC70-4FE9-BD7F-452ED3512464}"/>
              </a:ext>
            </a:extLst>
          </p:cNvPr>
          <p:cNvSpPr/>
          <p:nvPr/>
        </p:nvSpPr>
        <p:spPr bwMode="auto">
          <a:xfrm>
            <a:off x="172498" y="1223392"/>
            <a:ext cx="7180977" cy="2396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3BF008-F1CC-4119-B832-BD8E7D582D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98080" y="465516"/>
          <a:ext cx="2407920" cy="3845171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90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Master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또는 관리자 권한만 수정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8534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D099A7-1F40-49FE-B13A-607C761ACDBF}"/>
              </a:ext>
            </a:extLst>
          </p:cNvPr>
          <p:cNvSpPr/>
          <p:nvPr/>
        </p:nvSpPr>
        <p:spPr>
          <a:xfrm>
            <a:off x="282217" y="1622123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|</a:t>
            </a:r>
            <a:r>
              <a:rPr lang="ko-KR" altLang="en-US" sz="1200" b="1" dirty="0"/>
              <a:t>자료실 관리</a:t>
            </a:r>
            <a:endParaRPr lang="ko-KR" altLang="en-US" sz="1200" dirty="0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FA83DB80-0DC1-4E8B-BBF3-389AB5667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4435"/>
              </p:ext>
            </p:extLst>
          </p:nvPr>
        </p:nvGraphicFramePr>
        <p:xfrm>
          <a:off x="778331" y="2146707"/>
          <a:ext cx="5797079" cy="2212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705">
                  <a:extLst>
                    <a:ext uri="{9D8B030D-6E8A-4147-A177-3AD203B41FA5}">
                      <a16:colId xmlns:a16="http://schemas.microsoft.com/office/drawing/2014/main" val="4148023934"/>
                    </a:ext>
                  </a:extLst>
                </a:gridCol>
                <a:gridCol w="4644374">
                  <a:extLst>
                    <a:ext uri="{9D8B030D-6E8A-4147-A177-3AD203B41FA5}">
                      <a16:colId xmlns:a16="http://schemas.microsoft.com/office/drawing/2014/main" val="3627286444"/>
                    </a:ext>
                  </a:extLst>
                </a:gridCol>
              </a:tblGrid>
              <a:tr h="5319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135772"/>
                  </a:ext>
                </a:extLst>
              </a:tr>
              <a:tr h="114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0754"/>
                  </a:ext>
                </a:extLst>
              </a:tr>
              <a:tr h="5319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첨부파일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05354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A33840-668D-4F1F-9F3A-B05940A0A4F3}"/>
              </a:ext>
            </a:extLst>
          </p:cNvPr>
          <p:cNvSpPr/>
          <p:nvPr/>
        </p:nvSpPr>
        <p:spPr bwMode="auto">
          <a:xfrm>
            <a:off x="2101480" y="2252336"/>
            <a:ext cx="1688201" cy="27821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   회원가입신청서 양식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EE7D2B-952D-4032-A7EF-E58AEAEBEAFF}"/>
              </a:ext>
            </a:extLst>
          </p:cNvPr>
          <p:cNvSpPr/>
          <p:nvPr/>
        </p:nvSpPr>
        <p:spPr bwMode="auto">
          <a:xfrm>
            <a:off x="2101479" y="2778134"/>
            <a:ext cx="4250648" cy="9219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   회원가입 시 필요한 서류 및 방법에 대해 정리한 문서 입니다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4E2C752-B9D3-4FE9-9BEC-AEC636CB1C8C}"/>
              </a:ext>
            </a:extLst>
          </p:cNvPr>
          <p:cNvSpPr/>
          <p:nvPr/>
        </p:nvSpPr>
        <p:spPr bwMode="auto">
          <a:xfrm>
            <a:off x="3092716" y="3957621"/>
            <a:ext cx="467833" cy="282540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0828015F-5E02-45A2-A52D-D445A5024D60}"/>
              </a:ext>
            </a:extLst>
          </p:cNvPr>
          <p:cNvSpPr>
            <a:spLocks/>
          </p:cNvSpPr>
          <p:nvPr/>
        </p:nvSpPr>
        <p:spPr bwMode="auto">
          <a:xfrm>
            <a:off x="2891479" y="4574784"/>
            <a:ext cx="589855" cy="29492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en-US" sz="1000" dirty="0">
              <a:solidFill>
                <a:srgbClr val="26262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3590D151-8491-452A-9D48-EF98A0476AB0}"/>
              </a:ext>
            </a:extLst>
          </p:cNvPr>
          <p:cNvSpPr>
            <a:spLocks/>
          </p:cNvSpPr>
          <p:nvPr/>
        </p:nvSpPr>
        <p:spPr bwMode="auto">
          <a:xfrm>
            <a:off x="3640285" y="4574784"/>
            <a:ext cx="589855" cy="29492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en-US" sz="1000" dirty="0">
              <a:solidFill>
                <a:srgbClr val="26262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7E450E-9D83-4612-9FCB-EA94813F59FC}"/>
              </a:ext>
            </a:extLst>
          </p:cNvPr>
          <p:cNvSpPr/>
          <p:nvPr/>
        </p:nvSpPr>
        <p:spPr>
          <a:xfrm>
            <a:off x="2068263" y="3973569"/>
            <a:ext cx="9941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신청서양식</a:t>
            </a:r>
            <a:r>
              <a:rPr lang="en-US" altLang="ko-KR" sz="900" dirty="0"/>
              <a:t>.</a:t>
            </a:r>
            <a:r>
              <a:rPr lang="en-US" altLang="ko-KR" sz="900" dirty="0" err="1"/>
              <a:t>hwp</a:t>
            </a:r>
            <a:endParaRPr lang="ko-KR" altLang="en-US" sz="9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CFB8CEA-02E1-4B2D-8B13-411FF13FC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820412"/>
              </p:ext>
            </p:extLst>
          </p:nvPr>
        </p:nvGraphicFramePr>
        <p:xfrm>
          <a:off x="3390782" y="5579207"/>
          <a:ext cx="5797079" cy="53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705">
                  <a:extLst>
                    <a:ext uri="{9D8B030D-6E8A-4147-A177-3AD203B41FA5}">
                      <a16:colId xmlns:a16="http://schemas.microsoft.com/office/drawing/2014/main" val="3253977346"/>
                    </a:ext>
                  </a:extLst>
                </a:gridCol>
                <a:gridCol w="4644374">
                  <a:extLst>
                    <a:ext uri="{9D8B030D-6E8A-4147-A177-3AD203B41FA5}">
                      <a16:colId xmlns:a16="http://schemas.microsoft.com/office/drawing/2014/main" val="2159822923"/>
                    </a:ext>
                  </a:extLst>
                </a:gridCol>
              </a:tblGrid>
              <a:tr h="5319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첨부파일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42836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30F5E5-3DDF-483F-863A-D5904A9C2C57}"/>
              </a:ext>
            </a:extLst>
          </p:cNvPr>
          <p:cNvSpPr/>
          <p:nvPr/>
        </p:nvSpPr>
        <p:spPr bwMode="auto">
          <a:xfrm>
            <a:off x="6360534" y="5729052"/>
            <a:ext cx="842496" cy="282540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찾아보기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4232B1-AACC-43F2-B525-8CE0ADB89984}"/>
              </a:ext>
            </a:extLst>
          </p:cNvPr>
          <p:cNvSpPr/>
          <p:nvPr/>
        </p:nvSpPr>
        <p:spPr bwMode="auto">
          <a:xfrm>
            <a:off x="4680714" y="5729052"/>
            <a:ext cx="1560611" cy="28254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BB48950-77CC-4C86-90BA-07DCB01EDD1F}"/>
              </a:ext>
            </a:extLst>
          </p:cNvPr>
          <p:cNvSpPr/>
          <p:nvPr/>
        </p:nvSpPr>
        <p:spPr bwMode="auto">
          <a:xfrm>
            <a:off x="8463529" y="5729052"/>
            <a:ext cx="467833" cy="282540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0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0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B13678C-8A71-4979-B02C-A7BEAE7A1279}"/>
              </a:ext>
            </a:extLst>
          </p:cNvPr>
          <p:cNvCxnSpPr>
            <a:stCxn id="39" idx="3"/>
            <a:endCxn id="16" idx="0"/>
          </p:cNvCxnSpPr>
          <p:nvPr/>
        </p:nvCxnSpPr>
        <p:spPr>
          <a:xfrm>
            <a:off x="3560549" y="4098891"/>
            <a:ext cx="2728772" cy="14803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7A0553-8B80-49DE-A0BC-A58CF4BB26EB}"/>
              </a:ext>
            </a:extLst>
          </p:cNvPr>
          <p:cNvSpPr/>
          <p:nvPr/>
        </p:nvSpPr>
        <p:spPr>
          <a:xfrm>
            <a:off x="3598247" y="1235486"/>
            <a:ext cx="37625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관리자 현황          </a:t>
            </a:r>
            <a:r>
              <a:rPr lang="ko-KR" altLang="en-US" sz="800" b="1" dirty="0"/>
              <a:t>자료실 관리</a:t>
            </a:r>
            <a:r>
              <a:rPr lang="ko-KR" altLang="en-US" sz="800" dirty="0"/>
              <a:t>          게시판 관리</a:t>
            </a:r>
            <a:r>
              <a:rPr lang="en-US" altLang="ko-KR" sz="800" dirty="0"/>
              <a:t>         </a:t>
            </a:r>
            <a:r>
              <a:rPr lang="ko-KR" altLang="en-US" sz="800" dirty="0"/>
              <a:t> </a:t>
            </a:r>
            <a:r>
              <a:rPr lang="en-US" altLang="ko-KR" sz="800" dirty="0"/>
              <a:t>API</a:t>
            </a:r>
            <a:r>
              <a:rPr lang="ko-KR" altLang="en-US" sz="800" dirty="0"/>
              <a:t>연동 현황        </a:t>
            </a:r>
            <a:r>
              <a:rPr lang="en-US" altLang="ko-KR" sz="800" dirty="0"/>
              <a:t>API </a:t>
            </a:r>
            <a:r>
              <a:rPr lang="ko-KR" altLang="en-US" sz="800" dirty="0"/>
              <a:t>버전관리</a:t>
            </a:r>
          </a:p>
        </p:txBody>
      </p:sp>
    </p:spTree>
    <p:extLst>
      <p:ext uri="{BB962C8B-B14F-4D97-AF65-F5344CB8AC3E}">
        <p14:creationId xmlns:p14="http://schemas.microsoft.com/office/powerpoint/2010/main" val="3752871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2972263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</a:t>
            </a:r>
            <a:r>
              <a:rPr lang="ko-KR" altLang="en-US" dirty="0"/>
              <a:t>관리자 메뉴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F1A8FE-B1E1-4A54-9352-4BC7419F2B18}"/>
              </a:ext>
            </a:extLst>
          </p:cNvPr>
          <p:cNvSpPr/>
          <p:nvPr/>
        </p:nvSpPr>
        <p:spPr bwMode="auto">
          <a:xfrm>
            <a:off x="4415054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대출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신청현황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F5326-AD63-4409-9503-84C004E4A809}"/>
              </a:ext>
            </a:extLst>
          </p:cNvPr>
          <p:cNvGrpSpPr/>
          <p:nvPr/>
        </p:nvGrpSpPr>
        <p:grpSpPr>
          <a:xfrm>
            <a:off x="176168" y="629174"/>
            <a:ext cx="7180977" cy="5687737"/>
            <a:chOff x="125834" y="629174"/>
            <a:chExt cx="7180977" cy="568773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FFEC4C-85AC-4D69-9205-FDC35BE7CBDC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6877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99CF2B-102A-439B-8D8C-6BDC593C1C10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34A987-C8FA-49F9-9AC5-025BAAA3BFC2}"/>
                </a:ext>
              </a:extLst>
            </p:cNvPr>
            <p:cNvSpPr/>
            <p:nvPr/>
          </p:nvSpPr>
          <p:spPr bwMode="auto">
            <a:xfrm>
              <a:off x="125834" y="629174"/>
              <a:ext cx="862669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5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666478-EE6B-459E-B88B-288EC2610FED}"/>
                </a:ext>
              </a:extLst>
            </p:cNvPr>
            <p:cNvSpPr txBox="1"/>
            <p:nvPr/>
          </p:nvSpPr>
          <p:spPr>
            <a:xfrm>
              <a:off x="274212" y="100794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로그아웃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FE6A1E-E4B5-42CC-96C3-D2769C5056C1}"/>
                </a:ext>
              </a:extLst>
            </p:cNvPr>
            <p:cNvSpPr/>
            <p:nvPr/>
          </p:nvSpPr>
          <p:spPr>
            <a:xfrm>
              <a:off x="199725" y="660600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62626"/>
                  </a:solidFill>
                  <a:latin typeface="맑은 고딕" pitchFamily="50" charset="-127"/>
                </a:rPr>
                <a:t>Logo</a:t>
              </a:r>
              <a:endParaRPr lang="ko-KR" altLang="en-US" dirty="0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334232-0446-4543-A59A-CD1AF025F8CA}"/>
              </a:ext>
            </a:extLst>
          </p:cNvPr>
          <p:cNvSpPr/>
          <p:nvPr/>
        </p:nvSpPr>
        <p:spPr bwMode="auto">
          <a:xfrm>
            <a:off x="1342238" y="734036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5B25B7C-FB6B-44A1-9F0A-718B95B74AC7}"/>
              </a:ext>
            </a:extLst>
          </p:cNvPr>
          <p:cNvSpPr/>
          <p:nvPr/>
        </p:nvSpPr>
        <p:spPr bwMode="auto">
          <a:xfrm>
            <a:off x="2366510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endParaRPr lang="ko-KR" altLang="en-US" sz="8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1D688C-3E34-45EC-AD40-97D82EC50788}"/>
              </a:ext>
            </a:extLst>
          </p:cNvPr>
          <p:cNvSpPr/>
          <p:nvPr/>
        </p:nvSpPr>
        <p:spPr bwMode="auto">
          <a:xfrm>
            <a:off x="3390782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에스크로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신청관리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A5B508-C302-4C92-A2BC-CFC370B70F45}"/>
              </a:ext>
            </a:extLst>
          </p:cNvPr>
          <p:cNvSpPr/>
          <p:nvPr/>
        </p:nvSpPr>
        <p:spPr bwMode="auto">
          <a:xfrm>
            <a:off x="6520691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 메뉴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D7A8BF-BC70-4FE9-BD7F-452ED3512464}"/>
              </a:ext>
            </a:extLst>
          </p:cNvPr>
          <p:cNvSpPr/>
          <p:nvPr/>
        </p:nvSpPr>
        <p:spPr bwMode="auto">
          <a:xfrm>
            <a:off x="172498" y="1223392"/>
            <a:ext cx="7180977" cy="2396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3BF008-F1CC-4119-B832-BD8E7D58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04877"/>
              </p:ext>
            </p:extLst>
          </p:nvPr>
        </p:nvGraphicFramePr>
        <p:xfrm>
          <a:off x="7498080" y="465516"/>
          <a:ext cx="2407920" cy="3845171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90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Master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권한만 등록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8534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D099A7-1F40-49FE-B13A-607C761ACDBF}"/>
              </a:ext>
            </a:extLst>
          </p:cNvPr>
          <p:cNvSpPr/>
          <p:nvPr/>
        </p:nvSpPr>
        <p:spPr>
          <a:xfrm>
            <a:off x="282217" y="1622123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|</a:t>
            </a:r>
            <a:r>
              <a:rPr lang="ko-KR" altLang="en-US" sz="1200" b="1" dirty="0"/>
              <a:t>게시판 관리</a:t>
            </a:r>
            <a:endParaRPr lang="ko-KR" altLang="en-US" sz="1200" dirty="0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8574D81E-93BD-447D-99D6-14EC50217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08646"/>
              </p:ext>
            </p:extLst>
          </p:nvPr>
        </p:nvGraphicFramePr>
        <p:xfrm>
          <a:off x="375562" y="2076839"/>
          <a:ext cx="6730763" cy="1386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2303">
                  <a:extLst>
                    <a:ext uri="{9D8B030D-6E8A-4147-A177-3AD203B41FA5}">
                      <a16:colId xmlns:a16="http://schemas.microsoft.com/office/drawing/2014/main" val="1769921093"/>
                    </a:ext>
                  </a:extLst>
                </a:gridCol>
                <a:gridCol w="3678968">
                  <a:extLst>
                    <a:ext uri="{9D8B030D-6E8A-4147-A177-3AD203B41FA5}">
                      <a16:colId xmlns:a16="http://schemas.microsoft.com/office/drawing/2014/main" val="2346052771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551255853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3373948875"/>
                    </a:ext>
                  </a:extLst>
                </a:gridCol>
                <a:gridCol w="764248">
                  <a:extLst>
                    <a:ext uri="{9D8B030D-6E8A-4147-A177-3AD203B41FA5}">
                      <a16:colId xmlns:a16="http://schemas.microsoft.com/office/drawing/2014/main" val="4199619414"/>
                    </a:ext>
                  </a:extLst>
                </a:gridCol>
              </a:tblGrid>
              <a:tr h="2766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60995"/>
                  </a:ext>
                </a:extLst>
              </a:tr>
              <a:tr h="560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이용약관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200269"/>
                  </a:ext>
                </a:extLst>
              </a:tr>
              <a:tr h="5499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FAQ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2019/01/09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026" marR="7026" marT="70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273094"/>
                  </a:ext>
                </a:extLst>
              </a:tr>
            </a:tbl>
          </a:graphicData>
        </a:graphic>
      </p:graphicFrame>
      <p:sp>
        <p:nvSpPr>
          <p:cNvPr id="56" name="Button">
            <a:extLst>
              <a:ext uri="{FF2B5EF4-FFF2-40B4-BE49-F238E27FC236}">
                <a16:creationId xmlns:a16="http://schemas.microsoft.com/office/drawing/2014/main" id="{9C57B50B-D968-4525-9A09-88D4444DDE62}"/>
              </a:ext>
            </a:extLst>
          </p:cNvPr>
          <p:cNvSpPr>
            <a:spLocks/>
          </p:cNvSpPr>
          <p:nvPr/>
        </p:nvSpPr>
        <p:spPr bwMode="auto">
          <a:xfrm>
            <a:off x="6623800" y="3641297"/>
            <a:ext cx="482525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등록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694E6D8-1288-41BA-90DD-A76E539FEEF3}"/>
              </a:ext>
            </a:extLst>
          </p:cNvPr>
          <p:cNvSpPr/>
          <p:nvPr/>
        </p:nvSpPr>
        <p:spPr bwMode="auto">
          <a:xfrm>
            <a:off x="6514264" y="3574876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6DF1A3-5FA0-4DA4-AD5F-ABE9971BC55B}"/>
              </a:ext>
            </a:extLst>
          </p:cNvPr>
          <p:cNvSpPr/>
          <p:nvPr/>
        </p:nvSpPr>
        <p:spPr>
          <a:xfrm>
            <a:off x="3598247" y="1235486"/>
            <a:ext cx="37625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관리자 현황          자료실 관리          </a:t>
            </a:r>
            <a:r>
              <a:rPr lang="ko-KR" altLang="en-US" sz="800" b="1" dirty="0"/>
              <a:t>게시판 관리</a:t>
            </a:r>
            <a:r>
              <a:rPr lang="en-US" altLang="ko-KR" sz="800" b="1" dirty="0"/>
              <a:t>         </a:t>
            </a:r>
            <a:r>
              <a:rPr lang="ko-KR" altLang="en-US" sz="800" b="1" dirty="0"/>
              <a:t> </a:t>
            </a:r>
            <a:r>
              <a:rPr lang="en-US" altLang="ko-KR" sz="800" dirty="0"/>
              <a:t>API</a:t>
            </a:r>
            <a:r>
              <a:rPr lang="ko-KR" altLang="en-US" sz="800" dirty="0"/>
              <a:t>연동 현황        </a:t>
            </a:r>
            <a:r>
              <a:rPr lang="en-US" altLang="ko-KR" sz="800" dirty="0"/>
              <a:t>API </a:t>
            </a:r>
            <a:r>
              <a:rPr lang="ko-KR" altLang="en-US" sz="800" dirty="0"/>
              <a:t>버전관리</a:t>
            </a:r>
          </a:p>
        </p:txBody>
      </p:sp>
    </p:spTree>
    <p:extLst>
      <p:ext uri="{BB962C8B-B14F-4D97-AF65-F5344CB8AC3E}">
        <p14:creationId xmlns:p14="http://schemas.microsoft.com/office/powerpoint/2010/main" val="317746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Sitemap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DB3F3D-FB2E-49AA-A359-0ADF0A80B103}"/>
              </a:ext>
            </a:extLst>
          </p:cNvPr>
          <p:cNvSpPr/>
          <p:nvPr/>
        </p:nvSpPr>
        <p:spPr bwMode="auto">
          <a:xfrm>
            <a:off x="2365696" y="995074"/>
            <a:ext cx="1526796" cy="4229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6C4150-66F6-4D4E-AF15-33D98CFB4DBD}"/>
              </a:ext>
            </a:extLst>
          </p:cNvPr>
          <p:cNvSpPr/>
          <p:nvPr/>
        </p:nvSpPr>
        <p:spPr bwMode="auto">
          <a:xfrm>
            <a:off x="8147109" y="2502718"/>
            <a:ext cx="1215005" cy="3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 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78C28C-F847-4702-A465-30EC41168FF8}"/>
              </a:ext>
            </a:extLst>
          </p:cNvPr>
          <p:cNvSpPr/>
          <p:nvPr/>
        </p:nvSpPr>
        <p:spPr bwMode="auto">
          <a:xfrm>
            <a:off x="8147109" y="2999066"/>
            <a:ext cx="1215005" cy="3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sz="9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077109-F21B-4B14-90E9-4B0B47DC0FD1}"/>
              </a:ext>
            </a:extLst>
          </p:cNvPr>
          <p:cNvSpPr/>
          <p:nvPr/>
        </p:nvSpPr>
        <p:spPr bwMode="auto">
          <a:xfrm>
            <a:off x="8147109" y="3386358"/>
            <a:ext cx="1215005" cy="3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비밀번호 찾기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9A1FF3-34B4-4958-8AF4-139508916F47}"/>
              </a:ext>
            </a:extLst>
          </p:cNvPr>
          <p:cNvSpPr/>
          <p:nvPr/>
        </p:nvSpPr>
        <p:spPr bwMode="auto">
          <a:xfrm>
            <a:off x="606804" y="2492930"/>
            <a:ext cx="1215005" cy="3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대시보드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224C25-0C19-4904-A01B-476971D15ED4}"/>
              </a:ext>
            </a:extLst>
          </p:cNvPr>
          <p:cNvSpPr/>
          <p:nvPr/>
        </p:nvSpPr>
        <p:spPr bwMode="auto">
          <a:xfrm>
            <a:off x="6776208" y="2511105"/>
            <a:ext cx="1215005" cy="3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 메뉴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9D521A-A53E-44FE-ADBF-BBFC573D09F6}"/>
              </a:ext>
            </a:extLst>
          </p:cNvPr>
          <p:cNvSpPr/>
          <p:nvPr/>
        </p:nvSpPr>
        <p:spPr bwMode="auto">
          <a:xfrm>
            <a:off x="6776208" y="3007453"/>
            <a:ext cx="1215005" cy="3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 현황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3EC7AE-E7B2-4864-BC1C-A9D6421A7019}"/>
              </a:ext>
            </a:extLst>
          </p:cNvPr>
          <p:cNvSpPr/>
          <p:nvPr/>
        </p:nvSpPr>
        <p:spPr bwMode="auto">
          <a:xfrm>
            <a:off x="1909193" y="2492930"/>
            <a:ext cx="1215005" cy="3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회원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CA67CA-BE0C-47BB-8377-A50C0E2D32B1}"/>
              </a:ext>
            </a:extLst>
          </p:cNvPr>
          <p:cNvSpPr/>
          <p:nvPr/>
        </p:nvSpPr>
        <p:spPr bwMode="auto">
          <a:xfrm>
            <a:off x="3168939" y="2492930"/>
            <a:ext cx="1215005" cy="3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에스크로 신청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FCAEE9-25BB-421C-9D8C-10B2A9FB3573}"/>
              </a:ext>
            </a:extLst>
          </p:cNvPr>
          <p:cNvSpPr/>
          <p:nvPr/>
        </p:nvSpPr>
        <p:spPr bwMode="auto">
          <a:xfrm>
            <a:off x="3168939" y="2989278"/>
            <a:ext cx="1215005" cy="3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전체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D0D156-91EB-48C5-AAFA-148646E47F35}"/>
              </a:ext>
            </a:extLst>
          </p:cNvPr>
          <p:cNvSpPr/>
          <p:nvPr/>
        </p:nvSpPr>
        <p:spPr bwMode="auto">
          <a:xfrm>
            <a:off x="3168939" y="3376570"/>
            <a:ext cx="1215005" cy="3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수입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3EF735-EF6B-411B-8B33-C2DB36FF403A}"/>
              </a:ext>
            </a:extLst>
          </p:cNvPr>
          <p:cNvSpPr/>
          <p:nvPr/>
        </p:nvSpPr>
        <p:spPr bwMode="auto">
          <a:xfrm>
            <a:off x="3182221" y="3755473"/>
            <a:ext cx="1215005" cy="3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수출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4B4779-FA75-4A9E-AC0E-D20ECFA1D0D5}"/>
              </a:ext>
            </a:extLst>
          </p:cNvPr>
          <p:cNvSpPr/>
          <p:nvPr/>
        </p:nvSpPr>
        <p:spPr bwMode="auto">
          <a:xfrm>
            <a:off x="6776208" y="3404532"/>
            <a:ext cx="1215005" cy="3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자료실 관리</a:t>
            </a:r>
            <a:endParaRPr lang="ko-KR" altLang="en-US" sz="9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E2BDEA0-D736-46C3-BA16-A38632F787C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5400000">
            <a:off x="1634233" y="998069"/>
            <a:ext cx="1074936" cy="191478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651D4C10-C8EB-41E2-8BBF-CEB3503417DE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 rot="5400000">
            <a:off x="2285427" y="1649263"/>
            <a:ext cx="1074936" cy="61239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0481A40-DBA2-4892-B838-9EFD0C7D725E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 rot="16200000" flipH="1">
            <a:off x="2915300" y="1631788"/>
            <a:ext cx="1074936" cy="64734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A005BC08-DD73-4EDA-B3B4-ED289BF19542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3892492" y="1206534"/>
            <a:ext cx="4862120" cy="129618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2FD7EA5-3F98-4478-81EF-39AA90D7F306}"/>
              </a:ext>
            </a:extLst>
          </p:cNvPr>
          <p:cNvCxnSpPr>
            <a:cxnSpLocks/>
            <a:stCxn id="3" idx="3"/>
            <a:endCxn id="15" idx="0"/>
          </p:cNvCxnSpPr>
          <p:nvPr/>
        </p:nvCxnSpPr>
        <p:spPr>
          <a:xfrm>
            <a:off x="3892492" y="1206534"/>
            <a:ext cx="3491219" cy="130457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BBAC1EE-C037-4D27-8663-A53D296BDE9E}"/>
              </a:ext>
            </a:extLst>
          </p:cNvPr>
          <p:cNvSpPr/>
          <p:nvPr/>
        </p:nvSpPr>
        <p:spPr bwMode="auto">
          <a:xfrm>
            <a:off x="3182221" y="4160942"/>
            <a:ext cx="1215005" cy="3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승인현황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8F92E8-D5B6-4B44-83A4-BECF58885226}"/>
              </a:ext>
            </a:extLst>
          </p:cNvPr>
          <p:cNvSpPr/>
          <p:nvPr/>
        </p:nvSpPr>
        <p:spPr bwMode="auto">
          <a:xfrm>
            <a:off x="6776208" y="3786913"/>
            <a:ext cx="1215005" cy="3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게시판 관리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1F01E4-31DA-4447-A9DC-0018E636415C}"/>
              </a:ext>
            </a:extLst>
          </p:cNvPr>
          <p:cNvSpPr/>
          <p:nvPr/>
        </p:nvSpPr>
        <p:spPr bwMode="auto">
          <a:xfrm>
            <a:off x="6776208" y="4167214"/>
            <a:ext cx="1215005" cy="3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API </a:t>
            </a:r>
            <a:r>
              <a:rPr lang="ko-KR" altLang="en-US" sz="9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연동 내역</a:t>
            </a:r>
            <a:endParaRPr lang="ko-KR" altLang="en-US" sz="9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4CBE9D-0A28-46C7-B480-D9D39B16960C}"/>
              </a:ext>
            </a:extLst>
          </p:cNvPr>
          <p:cNvSpPr/>
          <p:nvPr/>
        </p:nvSpPr>
        <p:spPr bwMode="auto">
          <a:xfrm>
            <a:off x="6776208" y="4554506"/>
            <a:ext cx="1215005" cy="3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연동 버전 관리</a:t>
            </a:r>
          </a:p>
        </p:txBody>
      </p:sp>
    </p:spTree>
    <p:extLst>
      <p:ext uri="{BB962C8B-B14F-4D97-AF65-F5344CB8AC3E}">
        <p14:creationId xmlns:p14="http://schemas.microsoft.com/office/powerpoint/2010/main" val="3856402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2972263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</a:t>
            </a:r>
            <a:r>
              <a:rPr lang="ko-KR" altLang="en-US" dirty="0"/>
              <a:t>관리자 메뉴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F1A8FE-B1E1-4A54-9352-4BC7419F2B18}"/>
              </a:ext>
            </a:extLst>
          </p:cNvPr>
          <p:cNvSpPr/>
          <p:nvPr/>
        </p:nvSpPr>
        <p:spPr bwMode="auto">
          <a:xfrm>
            <a:off x="4415054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대출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신청현황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F5326-AD63-4409-9503-84C004E4A809}"/>
              </a:ext>
            </a:extLst>
          </p:cNvPr>
          <p:cNvGrpSpPr/>
          <p:nvPr/>
        </p:nvGrpSpPr>
        <p:grpSpPr>
          <a:xfrm>
            <a:off x="176168" y="629174"/>
            <a:ext cx="7180977" cy="5687737"/>
            <a:chOff x="125834" y="629174"/>
            <a:chExt cx="7180977" cy="568773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FFEC4C-85AC-4D69-9205-FDC35BE7CBDC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6877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99CF2B-102A-439B-8D8C-6BDC593C1C10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34A987-C8FA-49F9-9AC5-025BAAA3BFC2}"/>
                </a:ext>
              </a:extLst>
            </p:cNvPr>
            <p:cNvSpPr/>
            <p:nvPr/>
          </p:nvSpPr>
          <p:spPr bwMode="auto">
            <a:xfrm>
              <a:off x="125834" y="629174"/>
              <a:ext cx="862669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5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666478-EE6B-459E-B88B-288EC2610FED}"/>
                </a:ext>
              </a:extLst>
            </p:cNvPr>
            <p:cNvSpPr txBox="1"/>
            <p:nvPr/>
          </p:nvSpPr>
          <p:spPr>
            <a:xfrm>
              <a:off x="274212" y="100794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로그아웃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FE6A1E-E4B5-42CC-96C3-D2769C5056C1}"/>
                </a:ext>
              </a:extLst>
            </p:cNvPr>
            <p:cNvSpPr/>
            <p:nvPr/>
          </p:nvSpPr>
          <p:spPr>
            <a:xfrm>
              <a:off x="199725" y="660600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62626"/>
                  </a:solidFill>
                  <a:latin typeface="맑은 고딕" pitchFamily="50" charset="-127"/>
                </a:rPr>
                <a:t>Logo</a:t>
              </a:r>
              <a:endParaRPr lang="ko-KR" altLang="en-US" dirty="0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334232-0446-4543-A59A-CD1AF025F8CA}"/>
              </a:ext>
            </a:extLst>
          </p:cNvPr>
          <p:cNvSpPr/>
          <p:nvPr/>
        </p:nvSpPr>
        <p:spPr bwMode="auto">
          <a:xfrm>
            <a:off x="1342238" y="734036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5B25B7C-FB6B-44A1-9F0A-718B95B74AC7}"/>
              </a:ext>
            </a:extLst>
          </p:cNvPr>
          <p:cNvSpPr/>
          <p:nvPr/>
        </p:nvSpPr>
        <p:spPr bwMode="auto">
          <a:xfrm>
            <a:off x="2366510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endParaRPr lang="ko-KR" altLang="en-US" sz="800" b="1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1D688C-3E34-45EC-AD40-97D82EC50788}"/>
              </a:ext>
            </a:extLst>
          </p:cNvPr>
          <p:cNvSpPr/>
          <p:nvPr/>
        </p:nvSpPr>
        <p:spPr bwMode="auto">
          <a:xfrm>
            <a:off x="3390782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에스크로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신청관리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A5B508-C302-4C92-A2BC-CFC370B70F45}"/>
              </a:ext>
            </a:extLst>
          </p:cNvPr>
          <p:cNvSpPr/>
          <p:nvPr/>
        </p:nvSpPr>
        <p:spPr bwMode="auto">
          <a:xfrm>
            <a:off x="6520691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 메뉴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D7A8BF-BC70-4FE9-BD7F-452ED3512464}"/>
              </a:ext>
            </a:extLst>
          </p:cNvPr>
          <p:cNvSpPr/>
          <p:nvPr/>
        </p:nvSpPr>
        <p:spPr bwMode="auto">
          <a:xfrm>
            <a:off x="172498" y="1223392"/>
            <a:ext cx="7180977" cy="2396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3BF008-F1CC-4119-B832-BD8E7D582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98658"/>
              </p:ext>
            </p:extLst>
          </p:nvPr>
        </p:nvGraphicFramePr>
        <p:xfrm>
          <a:off x="7498080" y="465516"/>
          <a:ext cx="2407920" cy="3845171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90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이용약관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 FAQ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8534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약관 내용 텍스트 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D099A7-1F40-49FE-B13A-607C761ACDBF}"/>
              </a:ext>
            </a:extLst>
          </p:cNvPr>
          <p:cNvSpPr/>
          <p:nvPr/>
        </p:nvSpPr>
        <p:spPr>
          <a:xfrm>
            <a:off x="282217" y="1622123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|</a:t>
            </a:r>
            <a:r>
              <a:rPr lang="ko-KR" altLang="en-US" sz="1200" b="1" dirty="0"/>
              <a:t>게시판 관리</a:t>
            </a:r>
            <a:endParaRPr lang="ko-KR" altLang="en-US" sz="1200" dirty="0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FA83DB80-0DC1-4E8B-BBF3-389AB5667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224079"/>
              </p:ext>
            </p:extLst>
          </p:nvPr>
        </p:nvGraphicFramePr>
        <p:xfrm>
          <a:off x="778331" y="2146707"/>
          <a:ext cx="5797079" cy="1905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705">
                  <a:extLst>
                    <a:ext uri="{9D8B030D-6E8A-4147-A177-3AD203B41FA5}">
                      <a16:colId xmlns:a16="http://schemas.microsoft.com/office/drawing/2014/main" val="4148023934"/>
                    </a:ext>
                  </a:extLst>
                </a:gridCol>
                <a:gridCol w="4644374">
                  <a:extLst>
                    <a:ext uri="{9D8B030D-6E8A-4147-A177-3AD203B41FA5}">
                      <a16:colId xmlns:a16="http://schemas.microsoft.com/office/drawing/2014/main" val="3627286444"/>
                    </a:ext>
                  </a:extLst>
                </a:gridCol>
              </a:tblGrid>
              <a:tr h="5319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135772"/>
                  </a:ext>
                </a:extLst>
              </a:tr>
              <a:tr h="13731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0754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EE7D2B-952D-4032-A7EF-E58AEAEBEAFF}"/>
              </a:ext>
            </a:extLst>
          </p:cNvPr>
          <p:cNvSpPr/>
          <p:nvPr/>
        </p:nvSpPr>
        <p:spPr bwMode="auto">
          <a:xfrm>
            <a:off x="2101479" y="2778134"/>
            <a:ext cx="4250648" cy="116469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</a:rPr>
              <a:t>   회원가입 시 필요한 서류 및 방법에 대해 정리한 문서 입니다</a:t>
            </a:r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0828015F-5E02-45A2-A52D-D445A5024D60}"/>
              </a:ext>
            </a:extLst>
          </p:cNvPr>
          <p:cNvSpPr>
            <a:spLocks/>
          </p:cNvSpPr>
          <p:nvPr/>
        </p:nvSpPr>
        <p:spPr bwMode="auto">
          <a:xfrm>
            <a:off x="2956502" y="4363942"/>
            <a:ext cx="589855" cy="29492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en-US" sz="1000" dirty="0">
              <a:solidFill>
                <a:srgbClr val="26262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3590D151-8491-452A-9D48-EF98A0476AB0}"/>
              </a:ext>
            </a:extLst>
          </p:cNvPr>
          <p:cNvSpPr>
            <a:spLocks/>
          </p:cNvSpPr>
          <p:nvPr/>
        </p:nvSpPr>
        <p:spPr bwMode="auto">
          <a:xfrm>
            <a:off x="3705308" y="4363942"/>
            <a:ext cx="589855" cy="294928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lang="en-US" sz="1000" dirty="0">
              <a:solidFill>
                <a:srgbClr val="26262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7A0553-8B80-49DE-A0BC-A58CF4BB26EB}"/>
              </a:ext>
            </a:extLst>
          </p:cNvPr>
          <p:cNvSpPr/>
          <p:nvPr/>
        </p:nvSpPr>
        <p:spPr>
          <a:xfrm>
            <a:off x="3598247" y="1235486"/>
            <a:ext cx="37625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관리자 현황          </a:t>
            </a:r>
            <a:r>
              <a:rPr lang="ko-KR" altLang="en-US" sz="800" b="1" dirty="0"/>
              <a:t>자료실 관리</a:t>
            </a:r>
            <a:r>
              <a:rPr lang="ko-KR" altLang="en-US" sz="800" dirty="0"/>
              <a:t>          게시판 관리</a:t>
            </a:r>
            <a:r>
              <a:rPr lang="en-US" altLang="ko-KR" sz="800" dirty="0"/>
              <a:t>         </a:t>
            </a:r>
            <a:r>
              <a:rPr lang="ko-KR" altLang="en-US" sz="800" dirty="0"/>
              <a:t> </a:t>
            </a:r>
            <a:r>
              <a:rPr lang="en-US" altLang="ko-KR" sz="800" dirty="0"/>
              <a:t>API</a:t>
            </a:r>
            <a:r>
              <a:rPr lang="ko-KR" altLang="en-US" sz="800" dirty="0"/>
              <a:t>연동 현황        </a:t>
            </a:r>
            <a:r>
              <a:rPr lang="en-US" altLang="ko-KR" sz="800" dirty="0"/>
              <a:t>API </a:t>
            </a:r>
            <a:r>
              <a:rPr lang="ko-KR" altLang="en-US" sz="800" dirty="0"/>
              <a:t>버전관리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3B7E316-BB93-49CF-A3D8-37D6B12BC870}"/>
              </a:ext>
            </a:extLst>
          </p:cNvPr>
          <p:cNvGrpSpPr/>
          <p:nvPr/>
        </p:nvGrpSpPr>
        <p:grpSpPr>
          <a:xfrm>
            <a:off x="2129475" y="2250240"/>
            <a:ext cx="2165688" cy="312815"/>
            <a:chOff x="3221357" y="1661160"/>
            <a:chExt cx="552450" cy="161251"/>
          </a:xfrm>
        </p:grpSpPr>
        <p:sp>
          <p:nvSpPr>
            <p:cNvPr id="35" name="모서리가 둥근 직사각형 102">
              <a:extLst>
                <a:ext uri="{FF2B5EF4-FFF2-40B4-BE49-F238E27FC236}">
                  <a16:creationId xmlns:a16="http://schemas.microsoft.com/office/drawing/2014/main" id="{D5C3DECF-A243-49C2-AF7D-69B873F27731}"/>
                </a:ext>
              </a:extLst>
            </p:cNvPr>
            <p:cNvSpPr/>
            <p:nvPr/>
          </p:nvSpPr>
          <p:spPr>
            <a:xfrm>
              <a:off x="3221357" y="1661160"/>
              <a:ext cx="552450" cy="161251"/>
            </a:xfrm>
            <a:prstGeom prst="roundRect">
              <a:avLst>
                <a:gd name="adj" fmla="val 6120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전체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2E17C2F-B8EC-43B3-87D1-C9D86D60D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579" y="1718925"/>
              <a:ext cx="82609" cy="50146"/>
            </a:xfrm>
            <a:prstGeom prst="rect">
              <a:avLst/>
            </a:prstGeom>
          </p:spPr>
        </p:pic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C5400777-DA0A-41C3-B215-67964FF35F09}"/>
              </a:ext>
            </a:extLst>
          </p:cNvPr>
          <p:cNvSpPr/>
          <p:nvPr/>
        </p:nvSpPr>
        <p:spPr bwMode="auto">
          <a:xfrm>
            <a:off x="1915194" y="2204876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10D003E-4CE2-47AA-A1BD-10E4948901D5}"/>
              </a:ext>
            </a:extLst>
          </p:cNvPr>
          <p:cNvSpPr/>
          <p:nvPr/>
        </p:nvSpPr>
        <p:spPr bwMode="auto">
          <a:xfrm>
            <a:off x="1915194" y="2778134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9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권한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84C4B3-A627-400A-B156-BBCABD486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47220"/>
              </p:ext>
            </p:extLst>
          </p:nvPr>
        </p:nvGraphicFramePr>
        <p:xfrm>
          <a:off x="228032" y="1043001"/>
          <a:ext cx="9243143" cy="18092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653">
                  <a:extLst>
                    <a:ext uri="{9D8B030D-6E8A-4147-A177-3AD203B41FA5}">
                      <a16:colId xmlns:a16="http://schemas.microsoft.com/office/drawing/2014/main" val="1651870273"/>
                    </a:ext>
                  </a:extLst>
                </a:gridCol>
                <a:gridCol w="807653">
                  <a:extLst>
                    <a:ext uri="{9D8B030D-6E8A-4147-A177-3AD203B41FA5}">
                      <a16:colId xmlns:a16="http://schemas.microsoft.com/office/drawing/2014/main" val="1969430956"/>
                    </a:ext>
                  </a:extLst>
                </a:gridCol>
                <a:gridCol w="807653">
                  <a:extLst>
                    <a:ext uri="{9D8B030D-6E8A-4147-A177-3AD203B41FA5}">
                      <a16:colId xmlns:a16="http://schemas.microsoft.com/office/drawing/2014/main" val="2190353863"/>
                    </a:ext>
                  </a:extLst>
                </a:gridCol>
                <a:gridCol w="987133">
                  <a:extLst>
                    <a:ext uri="{9D8B030D-6E8A-4147-A177-3AD203B41FA5}">
                      <a16:colId xmlns:a16="http://schemas.microsoft.com/office/drawing/2014/main" val="489392142"/>
                    </a:ext>
                  </a:extLst>
                </a:gridCol>
                <a:gridCol w="940566">
                  <a:extLst>
                    <a:ext uri="{9D8B030D-6E8A-4147-A177-3AD203B41FA5}">
                      <a16:colId xmlns:a16="http://schemas.microsoft.com/office/drawing/2014/main" val="3161459188"/>
                    </a:ext>
                  </a:extLst>
                </a:gridCol>
                <a:gridCol w="854220">
                  <a:extLst>
                    <a:ext uri="{9D8B030D-6E8A-4147-A177-3AD203B41FA5}">
                      <a16:colId xmlns:a16="http://schemas.microsoft.com/office/drawing/2014/main" val="3340932925"/>
                    </a:ext>
                  </a:extLst>
                </a:gridCol>
                <a:gridCol w="807653">
                  <a:extLst>
                    <a:ext uri="{9D8B030D-6E8A-4147-A177-3AD203B41FA5}">
                      <a16:colId xmlns:a16="http://schemas.microsoft.com/office/drawing/2014/main" val="3858746179"/>
                    </a:ext>
                  </a:extLst>
                </a:gridCol>
                <a:gridCol w="807653">
                  <a:extLst>
                    <a:ext uri="{9D8B030D-6E8A-4147-A177-3AD203B41FA5}">
                      <a16:colId xmlns:a16="http://schemas.microsoft.com/office/drawing/2014/main" val="2102476477"/>
                    </a:ext>
                  </a:extLst>
                </a:gridCol>
                <a:gridCol w="807653">
                  <a:extLst>
                    <a:ext uri="{9D8B030D-6E8A-4147-A177-3AD203B41FA5}">
                      <a16:colId xmlns:a16="http://schemas.microsoft.com/office/drawing/2014/main" val="3659199699"/>
                    </a:ext>
                  </a:extLst>
                </a:gridCol>
                <a:gridCol w="807653">
                  <a:extLst>
                    <a:ext uri="{9D8B030D-6E8A-4147-A177-3AD203B41FA5}">
                      <a16:colId xmlns:a16="http://schemas.microsoft.com/office/drawing/2014/main" val="3851524699"/>
                    </a:ext>
                  </a:extLst>
                </a:gridCol>
                <a:gridCol w="807653">
                  <a:extLst>
                    <a:ext uri="{9D8B030D-6E8A-4147-A177-3AD203B41FA5}">
                      <a16:colId xmlns:a16="http://schemas.microsoft.com/office/drawing/2014/main" val="2874146066"/>
                    </a:ext>
                  </a:extLst>
                </a:gridCol>
              </a:tblGrid>
              <a:tr h="3879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에스크로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관리자 메뉴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399720"/>
                  </a:ext>
                </a:extLst>
              </a:tr>
              <a:tr h="466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승인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거절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삭제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비밀번호</a:t>
                      </a:r>
                      <a:br>
                        <a:rPr lang="ko-KR" altLang="en-US" sz="1000" b="1" u="none" strike="noStrike" dirty="0">
                          <a:effectLst/>
                        </a:rPr>
                      </a:br>
                      <a:r>
                        <a:rPr lang="ko-KR" altLang="en-US" sz="1000" b="1" u="none" strike="noStrike" dirty="0">
                          <a:effectLst/>
                        </a:rPr>
                        <a:t>초기화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승인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거절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연기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생성</a:t>
                      </a: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자료실 등록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게시판 등록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926350"/>
                  </a:ext>
                </a:extLst>
              </a:tr>
              <a:tr h="44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Master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30207"/>
                  </a:ext>
                </a:extLst>
              </a:tr>
              <a:tr h="5070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일반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>
                          <a:effectLst/>
                        </a:rPr>
                        <a:t>O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34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26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화면정의서</a:t>
            </a:r>
          </a:p>
        </p:txBody>
      </p:sp>
    </p:spTree>
    <p:extLst>
      <p:ext uri="{BB962C8B-B14F-4D97-AF65-F5344CB8AC3E}">
        <p14:creationId xmlns:p14="http://schemas.microsoft.com/office/powerpoint/2010/main" val="167567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2972263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Main &gt;</a:t>
            </a:r>
            <a:r>
              <a:rPr lang="ko-KR" altLang="en-US" dirty="0"/>
              <a:t>로그인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E37856D-4E93-4D3D-82D1-B189C1FF2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34832"/>
              </p:ext>
            </p:extLst>
          </p:nvPr>
        </p:nvGraphicFramePr>
        <p:xfrm>
          <a:off x="7498080" y="465516"/>
          <a:ext cx="2407920" cy="3981787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3213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446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F1BFF0DF-A9F4-490E-B2DD-26615BCC28F9}"/>
              </a:ext>
            </a:extLst>
          </p:cNvPr>
          <p:cNvSpPr/>
          <p:nvPr/>
        </p:nvSpPr>
        <p:spPr bwMode="auto">
          <a:xfrm>
            <a:off x="176168" y="545286"/>
            <a:ext cx="7180977" cy="59561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34F58F8-142F-4322-83C5-B98918135861}"/>
              </a:ext>
            </a:extLst>
          </p:cNvPr>
          <p:cNvSpPr/>
          <p:nvPr/>
        </p:nvSpPr>
        <p:spPr>
          <a:xfrm>
            <a:off x="250059" y="576710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62626"/>
                </a:solidFill>
                <a:latin typeface="맑은 고딕" pitchFamily="50" charset="-127"/>
              </a:rPr>
              <a:t>Logo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DAB215-0471-4136-AE85-683613979F8E}"/>
              </a:ext>
            </a:extLst>
          </p:cNvPr>
          <p:cNvSpPr/>
          <p:nvPr/>
        </p:nvSpPr>
        <p:spPr bwMode="auto">
          <a:xfrm>
            <a:off x="176168" y="545285"/>
            <a:ext cx="7180977" cy="4966282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DD8BCE7-AC39-4D82-800E-F0C70047E467}"/>
              </a:ext>
            </a:extLst>
          </p:cNvPr>
          <p:cNvSpPr/>
          <p:nvPr/>
        </p:nvSpPr>
        <p:spPr bwMode="auto">
          <a:xfrm>
            <a:off x="1551962" y="1434516"/>
            <a:ext cx="4471333" cy="2138813"/>
          </a:xfrm>
          <a:prstGeom prst="roundRect">
            <a:avLst>
              <a:gd name="adj" fmla="val 1853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C5F0B3-BB91-475D-902E-358D9415C8C0}"/>
              </a:ext>
            </a:extLst>
          </p:cNvPr>
          <p:cNvSpPr/>
          <p:nvPr/>
        </p:nvSpPr>
        <p:spPr bwMode="auto">
          <a:xfrm>
            <a:off x="3216516" y="2010571"/>
            <a:ext cx="2055303" cy="2767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5E9030-A0EF-4A68-83DF-EC3A77A611C0}"/>
              </a:ext>
            </a:extLst>
          </p:cNvPr>
          <p:cNvSpPr/>
          <p:nvPr/>
        </p:nvSpPr>
        <p:spPr bwMode="auto">
          <a:xfrm>
            <a:off x="3216515" y="2411752"/>
            <a:ext cx="2055303" cy="27679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D76FCB-F51E-47E1-B640-9FED0798E9CA}"/>
              </a:ext>
            </a:extLst>
          </p:cNvPr>
          <p:cNvSpPr txBox="1"/>
          <p:nvPr/>
        </p:nvSpPr>
        <p:spPr>
          <a:xfrm>
            <a:off x="2175976" y="1992303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User Name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0480FB-98C7-4141-B89C-974655E45029}"/>
              </a:ext>
            </a:extLst>
          </p:cNvPr>
          <p:cNvSpPr txBox="1"/>
          <p:nvPr/>
        </p:nvSpPr>
        <p:spPr>
          <a:xfrm>
            <a:off x="2209532" y="2390780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Password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38EEE75-8637-4E58-AC92-1D00FE9B6684}"/>
              </a:ext>
            </a:extLst>
          </p:cNvPr>
          <p:cNvSpPr/>
          <p:nvPr/>
        </p:nvSpPr>
        <p:spPr>
          <a:xfrm>
            <a:off x="2625778" y="2737625"/>
            <a:ext cx="94929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+mn-ea"/>
              </a:rPr>
              <a:t>Remind me Late</a:t>
            </a:r>
            <a:endParaRPr lang="ko-KR" altLang="en-US" sz="800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E17E1E-5D52-4863-9733-3AFBEAEB1E3B}"/>
              </a:ext>
            </a:extLst>
          </p:cNvPr>
          <p:cNvSpPr/>
          <p:nvPr/>
        </p:nvSpPr>
        <p:spPr>
          <a:xfrm>
            <a:off x="3026040" y="1442770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n-ea"/>
              </a:rPr>
              <a:t>Admin Login</a:t>
            </a:r>
            <a:endParaRPr lang="ko-KR" altLang="en-US" dirty="0"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C8CC6D2-BCCE-4081-8CFC-3D0809093182}"/>
              </a:ext>
            </a:extLst>
          </p:cNvPr>
          <p:cNvSpPr/>
          <p:nvPr/>
        </p:nvSpPr>
        <p:spPr bwMode="auto">
          <a:xfrm>
            <a:off x="2457893" y="2753767"/>
            <a:ext cx="176274" cy="16638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E81114-E5A9-4DBF-ACC5-14CA1D223B8B}"/>
              </a:ext>
            </a:extLst>
          </p:cNvPr>
          <p:cNvSpPr txBox="1"/>
          <p:nvPr/>
        </p:nvSpPr>
        <p:spPr>
          <a:xfrm>
            <a:off x="2952425" y="3111087"/>
            <a:ext cx="958383" cy="2767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599C72-45E6-4559-8CE7-D52C7E27E6A0}"/>
              </a:ext>
            </a:extLst>
          </p:cNvPr>
          <p:cNvSpPr txBox="1"/>
          <p:nvPr/>
        </p:nvSpPr>
        <p:spPr>
          <a:xfrm>
            <a:off x="3990288" y="3103902"/>
            <a:ext cx="958383" cy="2767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pic>
        <p:nvPicPr>
          <p:cNvPr id="83" name="Picture 3">
            <a:extLst>
              <a:ext uri="{FF2B5EF4-FFF2-40B4-BE49-F238E27FC236}">
                <a16:creationId xmlns:a16="http://schemas.microsoft.com/office/drawing/2014/main" id="{B79E5FF9-0832-4DD3-B1A8-AF6BC58E1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526" y="4317260"/>
            <a:ext cx="5143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B6E8D904-30C3-4425-9FD9-24CB63DF7C52}"/>
              </a:ext>
            </a:extLst>
          </p:cNvPr>
          <p:cNvSpPr txBox="1"/>
          <p:nvPr/>
        </p:nvSpPr>
        <p:spPr>
          <a:xfrm>
            <a:off x="2932445" y="4269636"/>
            <a:ext cx="3342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600" b="1" dirty="0">
                <a:latin typeface="nanumgothic-regular"/>
              </a:rPr>
              <a:t>USD 250,000 </a:t>
            </a:r>
            <a:r>
              <a:rPr lang="ko-KR" altLang="en-US" sz="600" b="1" dirty="0">
                <a:latin typeface="nanumgothic-regular"/>
              </a:rPr>
              <a:t>배상보험 가입</a:t>
            </a:r>
            <a:endParaRPr lang="ko-KR" altLang="en-US" sz="600" dirty="0">
              <a:latin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600" dirty="0">
                <a:latin typeface="nanumgothic-regular"/>
              </a:rPr>
              <a:t>GTadePay.com</a:t>
            </a:r>
            <a:r>
              <a:rPr lang="ko-KR" altLang="en-US" sz="600" dirty="0">
                <a:latin typeface="nanumgothic-regular"/>
              </a:rPr>
              <a:t>의 모든 거래는 최신</a:t>
            </a:r>
            <a:r>
              <a:rPr lang="en-US" altLang="ko-KR" sz="600" dirty="0">
                <a:latin typeface="nanumgothic-regular"/>
              </a:rPr>
              <a:t>, </a:t>
            </a:r>
            <a:r>
              <a:rPr lang="ko-KR" altLang="en-US" sz="600" dirty="0">
                <a:latin typeface="nanumgothic-regular"/>
              </a:rPr>
              <a:t>최고의 정보 보안상태로 보호되고 있으며</a:t>
            </a:r>
            <a:r>
              <a:rPr lang="en-US" altLang="ko-KR" sz="600" dirty="0">
                <a:latin typeface="nanumgothic-regular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 err="1">
                <a:latin typeface="nanumgothic-regular"/>
              </a:rPr>
              <a:t>거래당</a:t>
            </a:r>
            <a:r>
              <a:rPr lang="ko-KR" altLang="en-US" sz="600" dirty="0">
                <a:latin typeface="nanumgothic-regular"/>
              </a:rPr>
              <a:t> </a:t>
            </a:r>
            <a:r>
              <a:rPr lang="en-US" altLang="ko-KR" sz="600" dirty="0">
                <a:latin typeface="nanumgothic-regular"/>
              </a:rPr>
              <a:t>25</a:t>
            </a:r>
            <a:r>
              <a:rPr lang="ko-KR" altLang="en-US" sz="600" dirty="0" err="1">
                <a:latin typeface="nanumgothic-regular"/>
              </a:rPr>
              <a:t>만불의</a:t>
            </a:r>
            <a:r>
              <a:rPr lang="ko-KR" altLang="en-US" sz="600" dirty="0">
                <a:latin typeface="nanumgothic-regular"/>
              </a:rPr>
              <a:t>  배상 책임 보험에 가입되어 있습니다</a:t>
            </a:r>
            <a:r>
              <a:rPr lang="en-US" altLang="ko-KR" sz="800" dirty="0">
                <a:latin typeface="nanumgothic-regular"/>
              </a:rPr>
              <a:t>.</a:t>
            </a:r>
            <a:endParaRPr lang="ko-KR" altLang="en-US" sz="800" dirty="0">
              <a:latin typeface="Arial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9BF850F-635D-45A6-A683-D51B92369A59}"/>
              </a:ext>
            </a:extLst>
          </p:cNvPr>
          <p:cNvCxnSpPr/>
          <p:nvPr/>
        </p:nvCxnSpPr>
        <p:spPr>
          <a:xfrm>
            <a:off x="419450" y="4755484"/>
            <a:ext cx="6644080" cy="0"/>
          </a:xfrm>
          <a:prstGeom prst="line">
            <a:avLst/>
          </a:prstGeom>
          <a:ln w="19050">
            <a:solidFill>
              <a:srgbClr val="22538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2D132DF-E6EC-4724-AF87-E28765938145}"/>
              </a:ext>
            </a:extLst>
          </p:cNvPr>
          <p:cNvSpPr/>
          <p:nvPr/>
        </p:nvSpPr>
        <p:spPr>
          <a:xfrm>
            <a:off x="410591" y="4858803"/>
            <a:ext cx="68436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GlobalTradePaymentsCorporation</a:t>
            </a:r>
          </a:p>
          <a:p>
            <a:pPr algn="ctr"/>
            <a:r>
              <a:rPr lang="ko-KR" altLang="en-US" sz="800" dirty="0"/>
              <a:t>©  2018. Global Trade payments Corporation. All Rights Reserved. </a:t>
            </a:r>
            <a:br>
              <a:rPr lang="ko-KR" altLang="en-US" sz="800" dirty="0"/>
            </a:br>
            <a:r>
              <a:rPr lang="ko-KR" altLang="en-US" sz="800" dirty="0"/>
              <a:t>​Powered by GET corp. </a:t>
            </a:r>
            <a:r>
              <a:rPr lang="ko-KR" altLang="en-US" sz="800" dirty="0" err="1"/>
              <a:t>a</a:t>
            </a:r>
            <a:r>
              <a:rPr lang="ko-KR" altLang="en-US" sz="800" dirty="0"/>
              <a:t> member of Global </a:t>
            </a:r>
            <a:r>
              <a:rPr lang="ko-KR" altLang="en-US" sz="800" dirty="0" err="1"/>
              <a:t>e</a:t>
            </a:r>
            <a:r>
              <a:rPr lang="ko-KR" altLang="en-US" sz="800" dirty="0"/>
              <a:t> trade.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9E1A300-0D82-43EF-8FEA-DAC5B9AF1A24}"/>
              </a:ext>
            </a:extLst>
          </p:cNvPr>
          <p:cNvSpPr/>
          <p:nvPr/>
        </p:nvSpPr>
        <p:spPr bwMode="auto">
          <a:xfrm>
            <a:off x="4865052" y="3070599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62F549C7-094B-4590-B4BB-FE6FB2DA313B}"/>
              </a:ext>
            </a:extLst>
          </p:cNvPr>
          <p:cNvSpPr/>
          <p:nvPr/>
        </p:nvSpPr>
        <p:spPr bwMode="auto">
          <a:xfrm>
            <a:off x="2264999" y="2710667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FD3186-EC4F-4DB2-86E2-927741683999}"/>
              </a:ext>
            </a:extLst>
          </p:cNvPr>
          <p:cNvSpPr txBox="1"/>
          <p:nvPr/>
        </p:nvSpPr>
        <p:spPr>
          <a:xfrm>
            <a:off x="6761817" y="6949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652A82D-5AD7-48BD-8118-F2DBDB6B72DD}"/>
              </a:ext>
            </a:extLst>
          </p:cNvPr>
          <p:cNvSpPr/>
          <p:nvPr/>
        </p:nvSpPr>
        <p:spPr>
          <a:xfrm>
            <a:off x="3234362" y="3393384"/>
            <a:ext cx="11849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맑은 고딕" pitchFamily="50" charset="-127"/>
              </a:rPr>
              <a:t>아이디</a:t>
            </a:r>
            <a:r>
              <a:rPr lang="en-US" altLang="ko-KR" sz="800" dirty="0">
                <a:latin typeface="맑은 고딕" pitchFamily="50" charset="-127"/>
              </a:rPr>
              <a:t>/</a:t>
            </a:r>
            <a:r>
              <a:rPr lang="ko-KR" altLang="en-US" sz="800" dirty="0">
                <a:latin typeface="맑은 고딕" pitchFamily="50" charset="-127"/>
              </a:rPr>
              <a:t>비밀번호 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7423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2972263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Main &gt;</a:t>
            </a:r>
            <a:r>
              <a:rPr lang="ko-KR" altLang="en-US" dirty="0"/>
              <a:t>로그인 </a:t>
            </a:r>
            <a:r>
              <a:rPr lang="en-US" altLang="ko-KR" dirty="0"/>
              <a:t>&gt;</a:t>
            </a:r>
            <a:r>
              <a:rPr lang="ko-KR" altLang="en-US" dirty="0"/>
              <a:t>회원가입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E37856D-4E93-4D3D-82D1-B189C1FF2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241130"/>
              </p:ext>
            </p:extLst>
          </p:nvPr>
        </p:nvGraphicFramePr>
        <p:xfrm>
          <a:off x="7498080" y="465516"/>
          <a:ext cx="2407920" cy="4957147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선택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 Master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일반 관리자 권한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아이디 중복 선택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팝업 실행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비밀번호가 일치하지 않을 경우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√ 비밀번호가 일치하지 않습니다 표시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 회원가입 불가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입력정보가 일치하지 않습니다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 Alert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팝업 실행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비밀번호가 일치할 경우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9A46"/>
                          </a:solidFill>
                          <a:latin typeface="맑은 고딕" pitchFamily="50" charset="-127"/>
                        </a:rPr>
                        <a:t>√ </a:t>
                      </a:r>
                      <a:r>
                        <a:rPr lang="ko-KR" altLang="en-US" sz="800" dirty="0">
                          <a:solidFill>
                            <a:srgbClr val="009A46"/>
                          </a:solidFill>
                          <a:latin typeface="맑은 고딕" pitchFamily="50" charset="-127"/>
                          <a:ea typeface="+mn-ea"/>
                        </a:rPr>
                        <a:t>비밀번호가 일치합니다</a:t>
                      </a:r>
                      <a:endParaRPr lang="en-US" altLang="ko-KR" sz="800" dirty="0">
                        <a:solidFill>
                          <a:srgbClr val="009A46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9A46"/>
                          </a:solidFill>
                          <a:latin typeface="맑은 고딕" pitchFamily="50" charset="-127"/>
                          <a:ea typeface="+mn-ea"/>
                        </a:rPr>
                        <a:t>정상 가입 진행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3213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446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F1BFF0DF-A9F4-490E-B2DD-26615BCC28F9}"/>
              </a:ext>
            </a:extLst>
          </p:cNvPr>
          <p:cNvSpPr/>
          <p:nvPr/>
        </p:nvSpPr>
        <p:spPr bwMode="auto">
          <a:xfrm>
            <a:off x="176168" y="545286"/>
            <a:ext cx="7180977" cy="59561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34F58F8-142F-4322-83C5-B98918135861}"/>
              </a:ext>
            </a:extLst>
          </p:cNvPr>
          <p:cNvSpPr/>
          <p:nvPr/>
        </p:nvSpPr>
        <p:spPr>
          <a:xfrm>
            <a:off x="250059" y="576710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62626"/>
                </a:solidFill>
                <a:latin typeface="맑은 고딕" pitchFamily="50" charset="-127"/>
              </a:rPr>
              <a:t>Logo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DAB215-0471-4136-AE85-683613979F8E}"/>
              </a:ext>
            </a:extLst>
          </p:cNvPr>
          <p:cNvSpPr/>
          <p:nvPr/>
        </p:nvSpPr>
        <p:spPr bwMode="auto">
          <a:xfrm>
            <a:off x="176168" y="545284"/>
            <a:ext cx="7180977" cy="5736005"/>
          </a:xfrm>
          <a:prstGeom prst="rect">
            <a:avLst/>
          </a:prstGeom>
          <a:noFill/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3">
            <a:extLst>
              <a:ext uri="{FF2B5EF4-FFF2-40B4-BE49-F238E27FC236}">
                <a16:creationId xmlns:a16="http://schemas.microsoft.com/office/drawing/2014/main" id="{B79E5FF9-0832-4DD3-B1A8-AF6BC58E1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526" y="5278081"/>
            <a:ext cx="5143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B6E8D904-30C3-4425-9FD9-24CB63DF7C52}"/>
              </a:ext>
            </a:extLst>
          </p:cNvPr>
          <p:cNvSpPr txBox="1"/>
          <p:nvPr/>
        </p:nvSpPr>
        <p:spPr>
          <a:xfrm>
            <a:off x="2932445" y="5230457"/>
            <a:ext cx="3342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600" b="1" dirty="0">
                <a:latin typeface="nanumgothic-regular"/>
              </a:rPr>
              <a:t>USD 250,000 </a:t>
            </a:r>
            <a:r>
              <a:rPr lang="ko-KR" altLang="en-US" sz="600" b="1" dirty="0">
                <a:latin typeface="nanumgothic-regular"/>
              </a:rPr>
              <a:t>배상보험 가입</a:t>
            </a:r>
            <a:endParaRPr lang="ko-KR" altLang="en-US" sz="600" dirty="0">
              <a:latin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600" dirty="0">
                <a:latin typeface="nanumgothic-regular"/>
              </a:rPr>
              <a:t>GTadePay.com</a:t>
            </a:r>
            <a:r>
              <a:rPr lang="ko-KR" altLang="en-US" sz="600" dirty="0">
                <a:latin typeface="nanumgothic-regular"/>
              </a:rPr>
              <a:t>의 모든 거래는 최신</a:t>
            </a:r>
            <a:r>
              <a:rPr lang="en-US" altLang="ko-KR" sz="600" dirty="0">
                <a:latin typeface="nanumgothic-regular"/>
              </a:rPr>
              <a:t>, </a:t>
            </a:r>
            <a:r>
              <a:rPr lang="ko-KR" altLang="en-US" sz="600" dirty="0">
                <a:latin typeface="nanumgothic-regular"/>
              </a:rPr>
              <a:t>최고의 정보 보안상태로 보호되고 있으며</a:t>
            </a:r>
            <a:r>
              <a:rPr lang="en-US" altLang="ko-KR" sz="600" dirty="0">
                <a:latin typeface="nanumgothic-regular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 err="1">
                <a:latin typeface="nanumgothic-regular"/>
              </a:rPr>
              <a:t>거래당</a:t>
            </a:r>
            <a:r>
              <a:rPr lang="ko-KR" altLang="en-US" sz="600" dirty="0">
                <a:latin typeface="nanumgothic-regular"/>
              </a:rPr>
              <a:t> </a:t>
            </a:r>
            <a:r>
              <a:rPr lang="en-US" altLang="ko-KR" sz="600" dirty="0">
                <a:latin typeface="nanumgothic-regular"/>
              </a:rPr>
              <a:t>25</a:t>
            </a:r>
            <a:r>
              <a:rPr lang="ko-KR" altLang="en-US" sz="600" dirty="0" err="1">
                <a:latin typeface="nanumgothic-regular"/>
              </a:rPr>
              <a:t>만불의</a:t>
            </a:r>
            <a:r>
              <a:rPr lang="ko-KR" altLang="en-US" sz="600" dirty="0">
                <a:latin typeface="nanumgothic-regular"/>
              </a:rPr>
              <a:t>  배상 책임 보험에 가입되어 있습니다</a:t>
            </a:r>
            <a:r>
              <a:rPr lang="en-US" altLang="ko-KR" sz="800" dirty="0">
                <a:latin typeface="nanumgothic-regular"/>
              </a:rPr>
              <a:t>.</a:t>
            </a:r>
            <a:endParaRPr lang="ko-KR" altLang="en-US" sz="800" dirty="0">
              <a:latin typeface="Arial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9BF850F-635D-45A6-A683-D51B92369A59}"/>
              </a:ext>
            </a:extLst>
          </p:cNvPr>
          <p:cNvCxnSpPr/>
          <p:nvPr/>
        </p:nvCxnSpPr>
        <p:spPr>
          <a:xfrm>
            <a:off x="419450" y="5716305"/>
            <a:ext cx="6644080" cy="0"/>
          </a:xfrm>
          <a:prstGeom prst="line">
            <a:avLst/>
          </a:prstGeom>
          <a:ln w="19050">
            <a:solidFill>
              <a:srgbClr val="22538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2D132DF-E6EC-4724-AF87-E28765938145}"/>
              </a:ext>
            </a:extLst>
          </p:cNvPr>
          <p:cNvSpPr/>
          <p:nvPr/>
        </p:nvSpPr>
        <p:spPr>
          <a:xfrm>
            <a:off x="410591" y="5819624"/>
            <a:ext cx="68436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GlobalTradePaymentsCorporation</a:t>
            </a:r>
          </a:p>
          <a:p>
            <a:pPr algn="ctr"/>
            <a:r>
              <a:rPr lang="ko-KR" altLang="en-US" sz="800" dirty="0"/>
              <a:t>©  2018. Global Trade payments Corporation. All Rights Reserved. </a:t>
            </a:r>
            <a:br>
              <a:rPr lang="ko-KR" altLang="en-US" sz="800" dirty="0"/>
            </a:br>
            <a:r>
              <a:rPr lang="ko-KR" altLang="en-US" sz="800" dirty="0"/>
              <a:t>​Powered by GET corp. </a:t>
            </a:r>
            <a:r>
              <a:rPr lang="ko-KR" altLang="en-US" sz="800" dirty="0" err="1"/>
              <a:t>a</a:t>
            </a:r>
            <a:r>
              <a:rPr lang="ko-KR" altLang="en-US" sz="800" dirty="0"/>
              <a:t> member of Global </a:t>
            </a:r>
            <a:r>
              <a:rPr lang="ko-KR" altLang="en-US" sz="800" dirty="0" err="1"/>
              <a:t>e</a:t>
            </a:r>
            <a:r>
              <a:rPr lang="ko-KR" altLang="en-US" sz="800" dirty="0"/>
              <a:t> trade.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FD3186-EC4F-4DB2-86E2-927741683999}"/>
              </a:ext>
            </a:extLst>
          </p:cNvPr>
          <p:cNvSpPr txBox="1"/>
          <p:nvPr/>
        </p:nvSpPr>
        <p:spPr>
          <a:xfrm>
            <a:off x="6761817" y="6949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088762-1DED-49A4-8681-1B2848C8703E}"/>
              </a:ext>
            </a:extLst>
          </p:cNvPr>
          <p:cNvSpPr txBox="1"/>
          <p:nvPr/>
        </p:nvSpPr>
        <p:spPr>
          <a:xfrm>
            <a:off x="250059" y="1219771"/>
            <a:ext cx="4206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DACAC3B-8F0A-4964-AB4B-A2472AB8E5D9}"/>
              </a:ext>
            </a:extLst>
          </p:cNvPr>
          <p:cNvGrpSpPr/>
          <p:nvPr/>
        </p:nvGrpSpPr>
        <p:grpSpPr>
          <a:xfrm>
            <a:off x="1487775" y="1611702"/>
            <a:ext cx="1035533" cy="234336"/>
            <a:chOff x="3221357" y="1661160"/>
            <a:chExt cx="552450" cy="161251"/>
          </a:xfrm>
        </p:grpSpPr>
        <p:sp>
          <p:nvSpPr>
            <p:cNvPr id="28" name="모서리가 둥근 직사각형 85">
              <a:extLst>
                <a:ext uri="{FF2B5EF4-FFF2-40B4-BE49-F238E27FC236}">
                  <a16:creationId xmlns:a16="http://schemas.microsoft.com/office/drawing/2014/main" id="{5D2240D4-F965-41CC-B303-4CCE0837239B}"/>
                </a:ext>
              </a:extLst>
            </p:cNvPr>
            <p:cNvSpPr/>
            <p:nvPr/>
          </p:nvSpPr>
          <p:spPr>
            <a:xfrm>
              <a:off x="3221357" y="1661160"/>
              <a:ext cx="552450" cy="161251"/>
            </a:xfrm>
            <a:prstGeom prst="roundRect">
              <a:avLst>
                <a:gd name="adj" fmla="val 6120"/>
              </a:avLst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29E1F77-F612-4646-8BE1-2EB79C536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579" y="1718925"/>
              <a:ext cx="82609" cy="5014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2B2E3E1-7DA2-404E-BDEA-CE89AEB67A83}"/>
              </a:ext>
            </a:extLst>
          </p:cNvPr>
          <p:cNvSpPr txBox="1"/>
          <p:nvPr/>
        </p:nvSpPr>
        <p:spPr>
          <a:xfrm>
            <a:off x="3025530" y="1604834"/>
            <a:ext cx="87838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소속 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52066B-E108-4C62-B5DD-3E8EE19187BD}"/>
              </a:ext>
            </a:extLst>
          </p:cNvPr>
          <p:cNvSpPr/>
          <p:nvPr/>
        </p:nvSpPr>
        <p:spPr bwMode="auto">
          <a:xfrm>
            <a:off x="4182048" y="1611702"/>
            <a:ext cx="1718154" cy="174902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rgbClr val="26262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F23EB3-0DA3-4682-B871-75798C4BE5D5}"/>
              </a:ext>
            </a:extLst>
          </p:cNvPr>
          <p:cNvSpPr txBox="1"/>
          <p:nvPr/>
        </p:nvSpPr>
        <p:spPr>
          <a:xfrm>
            <a:off x="358382" y="1599282"/>
            <a:ext cx="87838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endParaRPr lang="ko-KR" altLang="en-US" sz="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Oval 723">
            <a:extLst>
              <a:ext uri="{FF2B5EF4-FFF2-40B4-BE49-F238E27FC236}">
                <a16:creationId xmlns:a16="http://schemas.microsoft.com/office/drawing/2014/main" id="{AFD74B3D-9F22-4F20-8908-2F31F5816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802" y="1525270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BB47B6-ED1A-4C2B-B22B-C2D2213E7544}"/>
              </a:ext>
            </a:extLst>
          </p:cNvPr>
          <p:cNvSpPr txBox="1"/>
          <p:nvPr/>
        </p:nvSpPr>
        <p:spPr>
          <a:xfrm>
            <a:off x="333041" y="2267803"/>
            <a:ext cx="87838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CE871AC-A992-4880-A298-9CB3BA9E7931}"/>
              </a:ext>
            </a:extLst>
          </p:cNvPr>
          <p:cNvSpPr/>
          <p:nvPr/>
        </p:nvSpPr>
        <p:spPr bwMode="auto">
          <a:xfrm>
            <a:off x="1497824" y="2286933"/>
            <a:ext cx="988640" cy="175631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id="{ACA4C150-8584-4E45-9427-75734DC1C555}"/>
              </a:ext>
            </a:extLst>
          </p:cNvPr>
          <p:cNvSpPr>
            <a:spLocks/>
          </p:cNvSpPr>
          <p:nvPr/>
        </p:nvSpPr>
        <p:spPr bwMode="auto">
          <a:xfrm>
            <a:off x="2587428" y="2280886"/>
            <a:ext cx="562855" cy="198613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중복 확인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03C23E-F295-41ED-B57A-AE693BDB4E16}"/>
              </a:ext>
            </a:extLst>
          </p:cNvPr>
          <p:cNvSpPr txBox="1"/>
          <p:nvPr/>
        </p:nvSpPr>
        <p:spPr>
          <a:xfrm>
            <a:off x="300156" y="2571637"/>
            <a:ext cx="87838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비밀번호 </a:t>
            </a:r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C0D9BC-D045-4C7B-96CF-8DF7E84C35F4}"/>
              </a:ext>
            </a:extLst>
          </p:cNvPr>
          <p:cNvSpPr/>
          <p:nvPr/>
        </p:nvSpPr>
        <p:spPr bwMode="auto">
          <a:xfrm>
            <a:off x="1497609" y="2574974"/>
            <a:ext cx="1718154" cy="174902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ED4F70-8647-4865-9DB6-CED4A4AC73F4}"/>
              </a:ext>
            </a:extLst>
          </p:cNvPr>
          <p:cNvSpPr txBox="1"/>
          <p:nvPr/>
        </p:nvSpPr>
        <p:spPr>
          <a:xfrm>
            <a:off x="3534235" y="2571637"/>
            <a:ext cx="9776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비밀번호  확인 </a:t>
            </a:r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586DCB-FEF5-4CE8-A591-541D6BA880B7}"/>
              </a:ext>
            </a:extLst>
          </p:cNvPr>
          <p:cNvSpPr/>
          <p:nvPr/>
        </p:nvSpPr>
        <p:spPr bwMode="auto">
          <a:xfrm>
            <a:off x="4682135" y="2574974"/>
            <a:ext cx="1718154" cy="174902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37B891-8E96-4741-ADE0-2548DA9319A0}"/>
              </a:ext>
            </a:extLst>
          </p:cNvPr>
          <p:cNvSpPr txBox="1"/>
          <p:nvPr/>
        </p:nvSpPr>
        <p:spPr>
          <a:xfrm>
            <a:off x="340191" y="1941454"/>
            <a:ext cx="87838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33CF59E-2923-421A-8EC3-A6513EE1687C}"/>
              </a:ext>
            </a:extLst>
          </p:cNvPr>
          <p:cNvSpPr/>
          <p:nvPr/>
        </p:nvSpPr>
        <p:spPr bwMode="auto">
          <a:xfrm>
            <a:off x="1487775" y="1961247"/>
            <a:ext cx="988640" cy="175631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모서리가 둥근 직사각형 91">
            <a:extLst>
              <a:ext uri="{FF2B5EF4-FFF2-40B4-BE49-F238E27FC236}">
                <a16:creationId xmlns:a16="http://schemas.microsoft.com/office/drawing/2014/main" id="{2B3E0709-D9BF-43F9-9312-037815A4ED1E}"/>
              </a:ext>
            </a:extLst>
          </p:cNvPr>
          <p:cNvSpPr/>
          <p:nvPr/>
        </p:nvSpPr>
        <p:spPr bwMode="auto">
          <a:xfrm>
            <a:off x="2407279" y="3103765"/>
            <a:ext cx="1009572" cy="36308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모서리가 둥근 직사각형 91">
            <a:extLst>
              <a:ext uri="{FF2B5EF4-FFF2-40B4-BE49-F238E27FC236}">
                <a16:creationId xmlns:a16="http://schemas.microsoft.com/office/drawing/2014/main" id="{25E8E44C-63F3-4502-BA79-A08BEFB147E8}"/>
              </a:ext>
            </a:extLst>
          </p:cNvPr>
          <p:cNvSpPr/>
          <p:nvPr/>
        </p:nvSpPr>
        <p:spPr bwMode="auto">
          <a:xfrm>
            <a:off x="3583381" y="3092227"/>
            <a:ext cx="1009572" cy="369432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738D856-83CA-4893-8E1D-5397121EA901}"/>
              </a:ext>
            </a:extLst>
          </p:cNvPr>
          <p:cNvSpPr/>
          <p:nvPr/>
        </p:nvSpPr>
        <p:spPr bwMode="auto">
          <a:xfrm>
            <a:off x="6003017" y="3162117"/>
            <a:ext cx="1961610" cy="96770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CD07044-A6B0-4551-B4FB-8A6627A18DB3}"/>
              </a:ext>
            </a:extLst>
          </p:cNvPr>
          <p:cNvSpPr/>
          <p:nvPr/>
        </p:nvSpPr>
        <p:spPr bwMode="auto">
          <a:xfrm>
            <a:off x="7477627" y="3472684"/>
            <a:ext cx="357692" cy="26663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5A78F6C-B506-4ABB-911B-90E474E3C2FB}"/>
              </a:ext>
            </a:extLst>
          </p:cNvPr>
          <p:cNvSpPr/>
          <p:nvPr/>
        </p:nvSpPr>
        <p:spPr>
          <a:xfrm>
            <a:off x="6030380" y="3213556"/>
            <a:ext cx="9765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latin typeface="+mn-ea"/>
              </a:rPr>
              <a:t>아이디 중복 확인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91042C1-5409-49BA-878A-D60866F167D9}"/>
              </a:ext>
            </a:extLst>
          </p:cNvPr>
          <p:cNvSpPr/>
          <p:nvPr/>
        </p:nvSpPr>
        <p:spPr bwMode="auto">
          <a:xfrm>
            <a:off x="6194190" y="3472684"/>
            <a:ext cx="1227035" cy="26663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D499FB6-0513-4D07-BB84-DC8545873161}"/>
              </a:ext>
            </a:extLst>
          </p:cNvPr>
          <p:cNvGrpSpPr/>
          <p:nvPr/>
        </p:nvGrpSpPr>
        <p:grpSpPr>
          <a:xfrm>
            <a:off x="5995172" y="4406688"/>
            <a:ext cx="1961610" cy="967702"/>
            <a:chOff x="6732585" y="4839491"/>
            <a:chExt cx="1961610" cy="967702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0F92004-8D9F-44B7-85FD-600451A0B324}"/>
                </a:ext>
              </a:extLst>
            </p:cNvPr>
            <p:cNvSpPr/>
            <p:nvPr/>
          </p:nvSpPr>
          <p:spPr bwMode="auto">
            <a:xfrm>
              <a:off x="6732585" y="4839491"/>
              <a:ext cx="1961610" cy="96770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9E389F5-8F72-4C55-A28A-9A60EAA9E75B}"/>
                </a:ext>
              </a:extLst>
            </p:cNvPr>
            <p:cNvSpPr/>
            <p:nvPr/>
          </p:nvSpPr>
          <p:spPr bwMode="auto">
            <a:xfrm>
              <a:off x="7217086" y="5372606"/>
              <a:ext cx="357692" cy="2666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rgbClr val="262626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BA48DEB-29C0-4D9E-BAEC-DEBB6886C945}"/>
                </a:ext>
              </a:extLst>
            </p:cNvPr>
            <p:cNvSpPr/>
            <p:nvPr/>
          </p:nvSpPr>
          <p:spPr>
            <a:xfrm>
              <a:off x="7065447" y="4953551"/>
              <a:ext cx="13115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262626"/>
                  </a:solidFill>
                  <a:latin typeface="+mn-ea"/>
                </a:rPr>
                <a:t>사용가능 아이디 입니다</a:t>
              </a:r>
              <a:r>
                <a:rPr lang="en-US" altLang="ko-KR" sz="800" dirty="0">
                  <a:solidFill>
                    <a:srgbClr val="262626"/>
                  </a:solidFill>
                  <a:latin typeface="+mn-ea"/>
                </a:rPr>
                <a:t>.</a:t>
              </a:r>
            </a:p>
            <a:p>
              <a:pPr algn="ctr"/>
              <a:r>
                <a:rPr lang="ko-KR" altLang="en-US" sz="800" dirty="0">
                  <a:solidFill>
                    <a:srgbClr val="262626"/>
                  </a:solidFill>
                  <a:latin typeface="+mn-ea"/>
                </a:rPr>
                <a:t>사용하시겠습니까</a:t>
              </a:r>
              <a:r>
                <a:rPr lang="en-US" altLang="ko-KR" sz="800" dirty="0">
                  <a:solidFill>
                    <a:srgbClr val="262626"/>
                  </a:solidFill>
                  <a:latin typeface="+mn-ea"/>
                </a:rPr>
                <a:t>?</a:t>
              </a:r>
              <a:endParaRPr lang="ko-KR" altLang="en-US" sz="800" dirty="0">
                <a:solidFill>
                  <a:srgbClr val="262626"/>
                </a:solidFill>
                <a:latin typeface="+mn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3EA9A73-BC6F-4ED4-8C97-8847EEE8A68C}"/>
                </a:ext>
              </a:extLst>
            </p:cNvPr>
            <p:cNvSpPr/>
            <p:nvPr/>
          </p:nvSpPr>
          <p:spPr bwMode="auto">
            <a:xfrm>
              <a:off x="7769391" y="5372606"/>
              <a:ext cx="357692" cy="2666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rgbClr val="262626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0188FE3-1E58-4ACC-B0C2-E50D1099B530}"/>
              </a:ext>
            </a:extLst>
          </p:cNvPr>
          <p:cNvGrpSpPr/>
          <p:nvPr/>
        </p:nvGrpSpPr>
        <p:grpSpPr>
          <a:xfrm>
            <a:off x="6004157" y="5439747"/>
            <a:ext cx="1961610" cy="967702"/>
            <a:chOff x="6741570" y="5872550"/>
            <a:chExt cx="1961610" cy="96770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0EDDBBF-979A-41E3-AE57-2240BD71DAE8}"/>
                </a:ext>
              </a:extLst>
            </p:cNvPr>
            <p:cNvSpPr/>
            <p:nvPr/>
          </p:nvSpPr>
          <p:spPr bwMode="auto">
            <a:xfrm>
              <a:off x="6741570" y="5872550"/>
              <a:ext cx="1961610" cy="967702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DD11075-C1D9-4947-9083-2086925EA815}"/>
                </a:ext>
              </a:extLst>
            </p:cNvPr>
            <p:cNvSpPr/>
            <p:nvPr/>
          </p:nvSpPr>
          <p:spPr bwMode="auto">
            <a:xfrm>
              <a:off x="7505221" y="6345959"/>
              <a:ext cx="357692" cy="2666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800" dirty="0">
                  <a:solidFill>
                    <a:srgbClr val="262626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F1CACBC-802C-4945-86A1-3A61A35A921C}"/>
                </a:ext>
              </a:extLst>
            </p:cNvPr>
            <p:cNvSpPr/>
            <p:nvPr/>
          </p:nvSpPr>
          <p:spPr>
            <a:xfrm>
              <a:off x="6955812" y="5986610"/>
              <a:ext cx="154882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rgbClr val="262626"/>
                  </a:solidFill>
                  <a:latin typeface="+mn-ea"/>
                </a:rPr>
                <a:t>사용 불가능한 아이디 입니다</a:t>
              </a:r>
              <a:r>
                <a:rPr lang="en-US" altLang="ko-KR" sz="800" dirty="0">
                  <a:solidFill>
                    <a:srgbClr val="262626"/>
                  </a:solidFill>
                  <a:latin typeface="+mn-ea"/>
                </a:rPr>
                <a:t>.</a:t>
              </a:r>
              <a:endParaRPr lang="ko-KR" altLang="en-US" sz="800" dirty="0">
                <a:solidFill>
                  <a:srgbClr val="262626"/>
                </a:solidFill>
                <a:latin typeface="+mn-ea"/>
              </a:endParaRPr>
            </a:p>
          </p:txBody>
        </p:sp>
      </p:grpSp>
      <p:sp>
        <p:nvSpPr>
          <p:cNvPr id="100" name="Oval 723">
            <a:extLst>
              <a:ext uri="{FF2B5EF4-FFF2-40B4-BE49-F238E27FC236}">
                <a16:creationId xmlns:a16="http://schemas.microsoft.com/office/drawing/2014/main" id="{C95B02E8-9264-4F5E-A7BF-E31FB8E5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712" y="3210092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2-1</a:t>
            </a:r>
          </a:p>
        </p:txBody>
      </p:sp>
      <p:sp>
        <p:nvSpPr>
          <p:cNvPr id="101" name="Oval 723">
            <a:extLst>
              <a:ext uri="{FF2B5EF4-FFF2-40B4-BE49-F238E27FC236}">
                <a16:creationId xmlns:a16="http://schemas.microsoft.com/office/drawing/2014/main" id="{0A7F12EC-202A-4A8F-A747-928DEB4FC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210" y="4454983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2-2</a:t>
            </a:r>
          </a:p>
        </p:txBody>
      </p:sp>
      <p:sp>
        <p:nvSpPr>
          <p:cNvPr id="102" name="Oval 723">
            <a:extLst>
              <a:ext uri="{FF2B5EF4-FFF2-40B4-BE49-F238E27FC236}">
                <a16:creationId xmlns:a16="http://schemas.microsoft.com/office/drawing/2014/main" id="{128C83ED-0DB8-42D4-8630-9EE2B7C26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781" y="5479161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2-3</a:t>
            </a:r>
          </a:p>
        </p:txBody>
      </p:sp>
      <p:sp>
        <p:nvSpPr>
          <p:cNvPr id="103" name="Oval 723">
            <a:extLst>
              <a:ext uri="{FF2B5EF4-FFF2-40B4-BE49-F238E27FC236}">
                <a16:creationId xmlns:a16="http://schemas.microsoft.com/office/drawing/2014/main" id="{3FDAB915-ADD7-4A84-A52A-D1212379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5177" y="2290349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E6557532-DEDD-4DD7-9BAB-089EE12A75CC}"/>
              </a:ext>
            </a:extLst>
          </p:cNvPr>
          <p:cNvCxnSpPr>
            <a:cxnSpLocks/>
            <a:stCxn id="62" idx="3"/>
            <a:endCxn id="76" idx="1"/>
          </p:cNvCxnSpPr>
          <p:nvPr/>
        </p:nvCxnSpPr>
        <p:spPr>
          <a:xfrm>
            <a:off x="3150283" y="2380193"/>
            <a:ext cx="2852734" cy="126577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723">
            <a:extLst>
              <a:ext uri="{FF2B5EF4-FFF2-40B4-BE49-F238E27FC236}">
                <a16:creationId xmlns:a16="http://schemas.microsoft.com/office/drawing/2014/main" id="{B1984DD1-3FFF-40FB-B6FB-38F44BF2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910" y="2809582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71FBF8-F0E9-4495-8C5E-FE82A00027D2}"/>
              </a:ext>
            </a:extLst>
          </p:cNvPr>
          <p:cNvSpPr txBox="1"/>
          <p:nvPr/>
        </p:nvSpPr>
        <p:spPr>
          <a:xfrm>
            <a:off x="4678426" y="2749876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√ 비밀번호가 일치하지 않습니다</a:t>
            </a:r>
            <a:endParaRPr lang="en-US" altLang="ko-KR" sz="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>
                <a:solidFill>
                  <a:srgbClr val="009A46"/>
                </a:solidFill>
                <a:latin typeface="맑은 고딕" pitchFamily="50" charset="-127"/>
              </a:rPr>
              <a:t>√ </a:t>
            </a:r>
            <a:r>
              <a:rPr lang="ko-KR" altLang="en-US" sz="800" dirty="0">
                <a:solidFill>
                  <a:srgbClr val="009A46"/>
                </a:solidFill>
                <a:latin typeface="맑은 고딕" pitchFamily="50" charset="-127"/>
                <a:ea typeface="맑은 고딕" pitchFamily="50" charset="-127"/>
              </a:rPr>
              <a:t>비밀번호가 일치합니다</a:t>
            </a:r>
          </a:p>
        </p:txBody>
      </p:sp>
    </p:spTree>
    <p:extLst>
      <p:ext uri="{BB962C8B-B14F-4D97-AF65-F5344CB8AC3E}">
        <p14:creationId xmlns:p14="http://schemas.microsoft.com/office/powerpoint/2010/main" val="131278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2972263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Main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FCC074-6BC1-42E7-9CE5-7B97CCEECE7F}"/>
              </a:ext>
            </a:extLst>
          </p:cNvPr>
          <p:cNvSpPr/>
          <p:nvPr/>
        </p:nvSpPr>
        <p:spPr bwMode="auto">
          <a:xfrm>
            <a:off x="4415054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대출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신청현황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FEF67DB-1950-48B6-8969-CF01183CF670}"/>
              </a:ext>
            </a:extLst>
          </p:cNvPr>
          <p:cNvGrpSpPr/>
          <p:nvPr/>
        </p:nvGrpSpPr>
        <p:grpSpPr>
          <a:xfrm>
            <a:off x="176168" y="629174"/>
            <a:ext cx="7180977" cy="5687737"/>
            <a:chOff x="125834" y="629174"/>
            <a:chExt cx="7180977" cy="568773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B2C9189-A501-49CD-8B00-C5F69382AEEB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6877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E610016-1ED5-4373-80EE-9E6F757F4B24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5F56C79-D655-430C-852A-4D0FB31BF63B}"/>
                </a:ext>
              </a:extLst>
            </p:cNvPr>
            <p:cNvSpPr/>
            <p:nvPr/>
          </p:nvSpPr>
          <p:spPr bwMode="auto">
            <a:xfrm>
              <a:off x="125834" y="629174"/>
              <a:ext cx="862669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5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B93F9B-DEE1-4236-895E-35787AB5FB9B}"/>
                </a:ext>
              </a:extLst>
            </p:cNvPr>
            <p:cNvSpPr txBox="1"/>
            <p:nvPr/>
          </p:nvSpPr>
          <p:spPr>
            <a:xfrm>
              <a:off x="274212" y="100794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로그아웃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BDB05F-E009-4798-BE21-F92C42DFA18C}"/>
                </a:ext>
              </a:extLst>
            </p:cNvPr>
            <p:cNvSpPr/>
            <p:nvPr/>
          </p:nvSpPr>
          <p:spPr>
            <a:xfrm>
              <a:off x="199725" y="660600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62626"/>
                  </a:solidFill>
                  <a:latin typeface="맑은 고딕" pitchFamily="50" charset="-127"/>
                </a:rPr>
                <a:t>Logo</a:t>
              </a:r>
              <a:endParaRPr lang="ko-KR" altLang="en-US" dirty="0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816FE45-5973-402E-AB57-C0191253E4D9}"/>
              </a:ext>
            </a:extLst>
          </p:cNvPr>
          <p:cNvSpPr/>
          <p:nvPr/>
        </p:nvSpPr>
        <p:spPr bwMode="auto">
          <a:xfrm>
            <a:off x="1342238" y="734036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F2390D1-E127-4590-A981-FC3F9FED3D52}"/>
              </a:ext>
            </a:extLst>
          </p:cNvPr>
          <p:cNvSpPr/>
          <p:nvPr/>
        </p:nvSpPr>
        <p:spPr bwMode="auto">
          <a:xfrm>
            <a:off x="2366510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67151B0-33CE-4436-8E83-5F300ACC873A}"/>
              </a:ext>
            </a:extLst>
          </p:cNvPr>
          <p:cNvSpPr/>
          <p:nvPr/>
        </p:nvSpPr>
        <p:spPr bwMode="auto">
          <a:xfrm>
            <a:off x="3390782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에스크로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>
                <a:solidFill>
                  <a:srgbClr val="262626"/>
                </a:solidFill>
                <a:latin typeface="맑은 고딕" pitchFamily="50" charset="-127"/>
              </a:rPr>
              <a:t>신청관리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F801D09-484D-44C0-84BA-FC026BA2B77F}"/>
              </a:ext>
            </a:extLst>
          </p:cNvPr>
          <p:cNvSpPr/>
          <p:nvPr/>
        </p:nvSpPr>
        <p:spPr bwMode="auto">
          <a:xfrm>
            <a:off x="6520691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 메뉴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BBB77D-AD45-4231-A6DD-64726B4A5587}"/>
              </a:ext>
            </a:extLst>
          </p:cNvPr>
          <p:cNvSpPr/>
          <p:nvPr/>
        </p:nvSpPr>
        <p:spPr bwMode="auto">
          <a:xfrm>
            <a:off x="324546" y="1407968"/>
            <a:ext cx="3557498" cy="303386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  회원 현황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0B8AA3-3C29-4025-8764-8134DC98313B}"/>
              </a:ext>
            </a:extLst>
          </p:cNvPr>
          <p:cNvSpPr/>
          <p:nvPr/>
        </p:nvSpPr>
        <p:spPr bwMode="auto">
          <a:xfrm>
            <a:off x="324548" y="1711355"/>
            <a:ext cx="892078" cy="2630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전체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36450C-629D-43AF-A986-0E7F9351A751}"/>
              </a:ext>
            </a:extLst>
          </p:cNvPr>
          <p:cNvSpPr/>
          <p:nvPr/>
        </p:nvSpPr>
        <p:spPr bwMode="auto">
          <a:xfrm>
            <a:off x="324548" y="1972794"/>
            <a:ext cx="892078" cy="56606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E37856D-4E93-4D3D-82D1-B189C1FF2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18489"/>
              </p:ext>
            </p:extLst>
          </p:nvPr>
        </p:nvGraphicFramePr>
        <p:xfrm>
          <a:off x="7498080" y="465516"/>
          <a:ext cx="2407920" cy="6176347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가입자 수 표시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승인대기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 대기 상태인 가입자수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승인완료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금일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완료 처리 한 가입자 수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승인보류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금일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보류 처리한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고객수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클릭 시 리스트로 이동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(7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전체 에스크로 신청서 접수 개수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승인대기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금일 기준 승인 처리 하지 않은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계약수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심사완료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금일 심사 완료 처리한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계약수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계약진행 중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금일 계약진행 중 상태로 변경 된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계약수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계약진행 완료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금일 계약진행 완료 된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</a:rPr>
                        <a:t>계약수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실시간 또는 매 정시 기준  갱신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현재 로그인 정보 표시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정보 수정 클릭 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관리자 가입 정보 수정 페이지로 이동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3213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446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342DFDD5-4F19-48EB-B3ED-5A8E90603689}"/>
              </a:ext>
            </a:extLst>
          </p:cNvPr>
          <p:cNvSpPr/>
          <p:nvPr/>
        </p:nvSpPr>
        <p:spPr bwMode="auto">
          <a:xfrm>
            <a:off x="183611" y="1376438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AE6B323-CD19-41C4-B45D-7CDD0B56F26E}"/>
              </a:ext>
            </a:extLst>
          </p:cNvPr>
          <p:cNvSpPr/>
          <p:nvPr/>
        </p:nvSpPr>
        <p:spPr bwMode="auto">
          <a:xfrm>
            <a:off x="324546" y="2821135"/>
            <a:ext cx="4457150" cy="303386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  에스크로 신청 관리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EC2BFCE-0913-468F-BE46-F3C02484F42C}"/>
              </a:ext>
            </a:extLst>
          </p:cNvPr>
          <p:cNvSpPr/>
          <p:nvPr/>
        </p:nvSpPr>
        <p:spPr bwMode="auto">
          <a:xfrm>
            <a:off x="183611" y="2789605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732CDB4-9EB2-410F-BEC8-D0D548B8CD94}"/>
              </a:ext>
            </a:extLst>
          </p:cNvPr>
          <p:cNvSpPr/>
          <p:nvPr/>
        </p:nvSpPr>
        <p:spPr bwMode="auto">
          <a:xfrm>
            <a:off x="1216626" y="1713508"/>
            <a:ext cx="892078" cy="2630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승인대기</a:t>
            </a:r>
            <a:endParaRPr lang="ko-KR" altLang="en-US" sz="10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318AF7-BFED-4C56-9E04-0701372E8E8F}"/>
              </a:ext>
            </a:extLst>
          </p:cNvPr>
          <p:cNvSpPr/>
          <p:nvPr/>
        </p:nvSpPr>
        <p:spPr bwMode="auto">
          <a:xfrm>
            <a:off x="2105340" y="1713506"/>
            <a:ext cx="892078" cy="2630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승인완료</a:t>
            </a:r>
            <a:endParaRPr lang="ko-KR" altLang="en-US" sz="10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095CEF1-BE13-44E3-9605-7320BD901514}"/>
              </a:ext>
            </a:extLst>
          </p:cNvPr>
          <p:cNvSpPr/>
          <p:nvPr/>
        </p:nvSpPr>
        <p:spPr bwMode="auto">
          <a:xfrm>
            <a:off x="2994054" y="1713506"/>
            <a:ext cx="892078" cy="2630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승인거절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4F1FAF3-1C0C-49A2-8719-52B056BD47B2}"/>
              </a:ext>
            </a:extLst>
          </p:cNvPr>
          <p:cNvSpPr/>
          <p:nvPr/>
        </p:nvSpPr>
        <p:spPr bwMode="auto">
          <a:xfrm>
            <a:off x="1216626" y="1974947"/>
            <a:ext cx="892078" cy="56606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099DA25-1929-4DB7-999F-0D2DBD546A10}"/>
              </a:ext>
            </a:extLst>
          </p:cNvPr>
          <p:cNvSpPr/>
          <p:nvPr/>
        </p:nvSpPr>
        <p:spPr bwMode="auto">
          <a:xfrm>
            <a:off x="2105340" y="1974947"/>
            <a:ext cx="892078" cy="56606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2B95C7A-5C09-4B00-9705-199AFC083AE5}"/>
              </a:ext>
            </a:extLst>
          </p:cNvPr>
          <p:cNvSpPr/>
          <p:nvPr/>
        </p:nvSpPr>
        <p:spPr bwMode="auto">
          <a:xfrm>
            <a:off x="2994869" y="1974947"/>
            <a:ext cx="892078" cy="56606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3D3B3B5-EA04-43DF-9714-06B518EC24DA}"/>
              </a:ext>
            </a:extLst>
          </p:cNvPr>
          <p:cNvSpPr/>
          <p:nvPr/>
        </p:nvSpPr>
        <p:spPr bwMode="auto">
          <a:xfrm>
            <a:off x="328034" y="3118078"/>
            <a:ext cx="892078" cy="2630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전체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40FF160-AF05-40FB-A776-D8F966B66275}"/>
              </a:ext>
            </a:extLst>
          </p:cNvPr>
          <p:cNvSpPr/>
          <p:nvPr/>
        </p:nvSpPr>
        <p:spPr bwMode="auto">
          <a:xfrm>
            <a:off x="328034" y="3379517"/>
            <a:ext cx="892078" cy="5716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3066209-6CDE-4341-A6EE-4D0499F7B276}"/>
              </a:ext>
            </a:extLst>
          </p:cNvPr>
          <p:cNvSpPr/>
          <p:nvPr/>
        </p:nvSpPr>
        <p:spPr bwMode="auto">
          <a:xfrm>
            <a:off x="1220112" y="3120231"/>
            <a:ext cx="892078" cy="2630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승인대기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0C74AFC-4077-49DA-94D3-CD287D5B938A}"/>
              </a:ext>
            </a:extLst>
          </p:cNvPr>
          <p:cNvSpPr/>
          <p:nvPr/>
        </p:nvSpPr>
        <p:spPr bwMode="auto">
          <a:xfrm>
            <a:off x="2108826" y="3120229"/>
            <a:ext cx="892078" cy="2630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심사완료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8763D7-AB9A-4676-85D3-5740D29695AB}"/>
              </a:ext>
            </a:extLst>
          </p:cNvPr>
          <p:cNvSpPr/>
          <p:nvPr/>
        </p:nvSpPr>
        <p:spPr bwMode="auto">
          <a:xfrm>
            <a:off x="2997540" y="3120229"/>
            <a:ext cx="892078" cy="2630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계약진행 중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0E9C246-A7C3-4A1D-90EA-438EE08644A7}"/>
              </a:ext>
            </a:extLst>
          </p:cNvPr>
          <p:cNvSpPr/>
          <p:nvPr/>
        </p:nvSpPr>
        <p:spPr bwMode="auto">
          <a:xfrm>
            <a:off x="1220112" y="3381670"/>
            <a:ext cx="892078" cy="56606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54E5EC7-E764-42AC-A8AA-1B45477F3431}"/>
              </a:ext>
            </a:extLst>
          </p:cNvPr>
          <p:cNvSpPr/>
          <p:nvPr/>
        </p:nvSpPr>
        <p:spPr bwMode="auto">
          <a:xfrm>
            <a:off x="2108826" y="3381670"/>
            <a:ext cx="892078" cy="56606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5E34E7A-AC43-49B3-982A-1F513AE07C40}"/>
              </a:ext>
            </a:extLst>
          </p:cNvPr>
          <p:cNvSpPr/>
          <p:nvPr/>
        </p:nvSpPr>
        <p:spPr bwMode="auto">
          <a:xfrm>
            <a:off x="2998355" y="3381670"/>
            <a:ext cx="892078" cy="56606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7173857-656E-4B81-9F7D-DCE6CB1F26C0}"/>
              </a:ext>
            </a:extLst>
          </p:cNvPr>
          <p:cNvSpPr/>
          <p:nvPr/>
        </p:nvSpPr>
        <p:spPr bwMode="auto">
          <a:xfrm>
            <a:off x="3889618" y="3124521"/>
            <a:ext cx="892078" cy="2630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계약진행 완료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FB7F726-F409-4593-84AF-B1B0C5B374E5}"/>
              </a:ext>
            </a:extLst>
          </p:cNvPr>
          <p:cNvSpPr/>
          <p:nvPr/>
        </p:nvSpPr>
        <p:spPr bwMode="auto">
          <a:xfrm>
            <a:off x="3890433" y="3377573"/>
            <a:ext cx="892078" cy="5736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0DDA46E-AA4A-48BF-B9AB-2F1A903641BC}"/>
              </a:ext>
            </a:extLst>
          </p:cNvPr>
          <p:cNvSpPr/>
          <p:nvPr/>
        </p:nvSpPr>
        <p:spPr bwMode="auto">
          <a:xfrm>
            <a:off x="5335398" y="1379806"/>
            <a:ext cx="1877368" cy="1124116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0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3267E4F-571E-4BC9-B130-2356D3AD4211}"/>
              </a:ext>
            </a:extLst>
          </p:cNvPr>
          <p:cNvSpPr/>
          <p:nvPr/>
        </p:nvSpPr>
        <p:spPr bwMode="auto">
          <a:xfrm>
            <a:off x="324546" y="4273935"/>
            <a:ext cx="4457150" cy="303386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800" b="1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  대출 신청 정보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A1B72E2-E393-4873-BBCB-8FB31C292FB9}"/>
              </a:ext>
            </a:extLst>
          </p:cNvPr>
          <p:cNvSpPr/>
          <p:nvPr/>
        </p:nvSpPr>
        <p:spPr bwMode="auto">
          <a:xfrm>
            <a:off x="328034" y="4570878"/>
            <a:ext cx="892078" cy="2630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전체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A7C5B89-0AF7-41C0-A611-44F1B75BE384}"/>
              </a:ext>
            </a:extLst>
          </p:cNvPr>
          <p:cNvSpPr/>
          <p:nvPr/>
        </p:nvSpPr>
        <p:spPr bwMode="auto">
          <a:xfrm>
            <a:off x="328034" y="4832317"/>
            <a:ext cx="892078" cy="5716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3908931-DC6C-47A3-B2B1-DC43ADBA35EA}"/>
              </a:ext>
            </a:extLst>
          </p:cNvPr>
          <p:cNvSpPr/>
          <p:nvPr/>
        </p:nvSpPr>
        <p:spPr bwMode="auto">
          <a:xfrm>
            <a:off x="1220112" y="4573031"/>
            <a:ext cx="892078" cy="2630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승인대기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C5350F4-39E0-412D-BCFE-766E51E6AC09}"/>
              </a:ext>
            </a:extLst>
          </p:cNvPr>
          <p:cNvSpPr/>
          <p:nvPr/>
        </p:nvSpPr>
        <p:spPr bwMode="auto">
          <a:xfrm>
            <a:off x="2108826" y="4573029"/>
            <a:ext cx="892078" cy="2630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심사완료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AC61671-0858-470E-BC22-86549F7A9F03}"/>
              </a:ext>
            </a:extLst>
          </p:cNvPr>
          <p:cNvSpPr/>
          <p:nvPr/>
        </p:nvSpPr>
        <p:spPr bwMode="auto">
          <a:xfrm>
            <a:off x="2997540" y="4573029"/>
            <a:ext cx="892078" cy="2630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계약진행 중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27CB1FE-204C-4649-8538-DA0E414ABDDA}"/>
              </a:ext>
            </a:extLst>
          </p:cNvPr>
          <p:cNvSpPr/>
          <p:nvPr/>
        </p:nvSpPr>
        <p:spPr bwMode="auto">
          <a:xfrm>
            <a:off x="1220112" y="4834470"/>
            <a:ext cx="892078" cy="56606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BEE39E9-5941-434F-9798-96A5B9FE4947}"/>
              </a:ext>
            </a:extLst>
          </p:cNvPr>
          <p:cNvSpPr/>
          <p:nvPr/>
        </p:nvSpPr>
        <p:spPr bwMode="auto">
          <a:xfrm>
            <a:off x="2108826" y="4834470"/>
            <a:ext cx="892078" cy="56606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A6C73AA-D59A-4A95-A4CD-EC3D869A2E07}"/>
              </a:ext>
            </a:extLst>
          </p:cNvPr>
          <p:cNvSpPr/>
          <p:nvPr/>
        </p:nvSpPr>
        <p:spPr bwMode="auto">
          <a:xfrm>
            <a:off x="2998355" y="4834470"/>
            <a:ext cx="892078" cy="56606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2913B8E-C137-4319-84A3-DA405A6E7C72}"/>
              </a:ext>
            </a:extLst>
          </p:cNvPr>
          <p:cNvSpPr/>
          <p:nvPr/>
        </p:nvSpPr>
        <p:spPr bwMode="auto">
          <a:xfrm>
            <a:off x="3889618" y="4577321"/>
            <a:ext cx="892078" cy="2630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계약진행 완료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74F1D3C-6C75-4E27-9670-5C8533C05242}"/>
              </a:ext>
            </a:extLst>
          </p:cNvPr>
          <p:cNvSpPr/>
          <p:nvPr/>
        </p:nvSpPr>
        <p:spPr bwMode="auto">
          <a:xfrm>
            <a:off x="3890433" y="4830373"/>
            <a:ext cx="892078" cy="5736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A92B13-AF83-4540-A04F-75A12D05F6B3}"/>
              </a:ext>
            </a:extLst>
          </p:cNvPr>
          <p:cNvSpPr/>
          <p:nvPr/>
        </p:nvSpPr>
        <p:spPr>
          <a:xfrm>
            <a:off x="5345260" y="1398997"/>
            <a:ext cx="9396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>
                <a:solidFill>
                  <a:srgbClr val="262626"/>
                </a:solidFill>
                <a:latin typeface="맑은 고딕" pitchFamily="50" charset="-127"/>
              </a:rPr>
              <a:t>로그인 정보</a:t>
            </a:r>
            <a:endParaRPr lang="ko-KR" altLang="en-US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EB40669-BD73-4BDB-B897-5C47E7CE614B}"/>
              </a:ext>
            </a:extLst>
          </p:cNvPr>
          <p:cNvSpPr/>
          <p:nvPr/>
        </p:nvSpPr>
        <p:spPr>
          <a:xfrm>
            <a:off x="5477820" y="1659444"/>
            <a:ext cx="1071127" cy="6929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구분 </a:t>
            </a:r>
            <a:r>
              <a:rPr lang="en-US" altLang="ko-KR" sz="900" dirty="0"/>
              <a:t>: </a:t>
            </a:r>
            <a:r>
              <a:rPr lang="ko-KR" altLang="en-US" sz="900" dirty="0"/>
              <a:t>일반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이름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콩순이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아이디 </a:t>
            </a:r>
            <a:r>
              <a:rPr lang="en-US" altLang="ko-KR" sz="900" dirty="0"/>
              <a:t>: </a:t>
            </a:r>
            <a:r>
              <a:rPr lang="en-US" altLang="ko-KR" sz="900" dirty="0" err="1"/>
              <a:t>kongkong</a:t>
            </a:r>
            <a:endParaRPr lang="ko-KR" altLang="en-US" sz="9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FF08554-0F90-4AC8-8712-8E09B2C12998}"/>
              </a:ext>
            </a:extLst>
          </p:cNvPr>
          <p:cNvSpPr/>
          <p:nvPr/>
        </p:nvSpPr>
        <p:spPr bwMode="auto">
          <a:xfrm>
            <a:off x="6710688" y="1435135"/>
            <a:ext cx="449639" cy="249052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정보수정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5E6543B-53C6-417D-BA35-15530F589797}"/>
              </a:ext>
            </a:extLst>
          </p:cNvPr>
          <p:cNvSpPr/>
          <p:nvPr/>
        </p:nvSpPr>
        <p:spPr bwMode="auto">
          <a:xfrm>
            <a:off x="5248050" y="1361386"/>
            <a:ext cx="184558" cy="183225"/>
          </a:xfrm>
          <a:prstGeom prst="ellipse">
            <a:avLst/>
          </a:prstGeom>
          <a:solidFill>
            <a:srgbClr val="FF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800" b="1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29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Gtradepay </a:t>
            </a:r>
            <a:r>
              <a:rPr lang="ko-KR" altLang="en-US" dirty="0"/>
              <a:t>관리자</a:t>
            </a:r>
          </a:p>
        </p:txBody>
      </p:sp>
      <p:sp>
        <p:nvSpPr>
          <p:cNvPr id="20" name="제목 2">
            <a:extLst>
              <a:ext uri="{FF2B5EF4-FFF2-40B4-BE49-F238E27FC236}">
                <a16:creationId xmlns:a16="http://schemas.microsoft.com/office/drawing/2014/main" id="{8750ED0D-7153-46B4-9FE9-631051288181}"/>
              </a:ext>
            </a:extLst>
          </p:cNvPr>
          <p:cNvSpPr txBox="1">
            <a:spLocks/>
          </p:cNvSpPr>
          <p:nvPr/>
        </p:nvSpPr>
        <p:spPr>
          <a:xfrm>
            <a:off x="919569" y="228600"/>
            <a:ext cx="2972263" cy="216000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/>
              <a:t>Gtradepay &gt; Main &gt; </a:t>
            </a:r>
            <a:r>
              <a:rPr lang="ko-KR" altLang="en-US" dirty="0"/>
              <a:t>정보수정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FCC074-6BC1-42E7-9CE5-7B97CCEECE7F}"/>
              </a:ext>
            </a:extLst>
          </p:cNvPr>
          <p:cNvSpPr/>
          <p:nvPr/>
        </p:nvSpPr>
        <p:spPr bwMode="auto">
          <a:xfrm>
            <a:off x="4415054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대출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신청현황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FEF67DB-1950-48B6-8969-CF01183CF670}"/>
              </a:ext>
            </a:extLst>
          </p:cNvPr>
          <p:cNvGrpSpPr/>
          <p:nvPr/>
        </p:nvGrpSpPr>
        <p:grpSpPr>
          <a:xfrm>
            <a:off x="176168" y="629174"/>
            <a:ext cx="7180977" cy="5687737"/>
            <a:chOff x="125834" y="629174"/>
            <a:chExt cx="7180977" cy="568773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B2C9189-A501-49CD-8B00-C5F69382AEEB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6877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E610016-1ED5-4373-80EE-9E6F757F4B24}"/>
                </a:ext>
              </a:extLst>
            </p:cNvPr>
            <p:cNvSpPr/>
            <p:nvPr/>
          </p:nvSpPr>
          <p:spPr bwMode="auto">
            <a:xfrm>
              <a:off x="125834" y="629175"/>
              <a:ext cx="7180977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800" err="1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5F56C79-D655-430C-852A-4D0FB31BF63B}"/>
                </a:ext>
              </a:extLst>
            </p:cNvPr>
            <p:cNvSpPr/>
            <p:nvPr/>
          </p:nvSpPr>
          <p:spPr bwMode="auto">
            <a:xfrm>
              <a:off x="125834" y="629174"/>
              <a:ext cx="862669" cy="59421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 sz="15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B93F9B-DEE1-4236-895E-35787AB5FB9B}"/>
                </a:ext>
              </a:extLst>
            </p:cNvPr>
            <p:cNvSpPr txBox="1"/>
            <p:nvPr/>
          </p:nvSpPr>
          <p:spPr>
            <a:xfrm>
              <a:off x="274212" y="100794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로그아웃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BDB05F-E009-4798-BE21-F92C42DFA18C}"/>
                </a:ext>
              </a:extLst>
            </p:cNvPr>
            <p:cNvSpPr/>
            <p:nvPr/>
          </p:nvSpPr>
          <p:spPr>
            <a:xfrm>
              <a:off x="199725" y="660600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62626"/>
                  </a:solidFill>
                  <a:latin typeface="맑은 고딕" pitchFamily="50" charset="-127"/>
                </a:rPr>
                <a:t>Logo</a:t>
              </a:r>
              <a:endParaRPr lang="ko-KR" altLang="en-US" dirty="0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816FE45-5973-402E-AB57-C0191253E4D9}"/>
              </a:ext>
            </a:extLst>
          </p:cNvPr>
          <p:cNvSpPr/>
          <p:nvPr/>
        </p:nvSpPr>
        <p:spPr bwMode="auto">
          <a:xfrm>
            <a:off x="1342238" y="734036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F2390D1-E127-4590-A981-FC3F9FED3D52}"/>
              </a:ext>
            </a:extLst>
          </p:cNvPr>
          <p:cNvSpPr/>
          <p:nvPr/>
        </p:nvSpPr>
        <p:spPr bwMode="auto">
          <a:xfrm>
            <a:off x="2366510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67151B0-33CE-4436-8E83-5F300ACC873A}"/>
              </a:ext>
            </a:extLst>
          </p:cNvPr>
          <p:cNvSpPr/>
          <p:nvPr/>
        </p:nvSpPr>
        <p:spPr bwMode="auto">
          <a:xfrm>
            <a:off x="3390782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에스크로</a:t>
            </a:r>
            <a:endParaRPr lang="en-US" altLang="ko-KR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dirty="0">
                <a:solidFill>
                  <a:srgbClr val="262626"/>
                </a:solidFill>
                <a:latin typeface="맑은 고딕" pitchFamily="50" charset="-127"/>
              </a:rPr>
              <a:t>신청관리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F801D09-484D-44C0-84BA-FC026BA2B77F}"/>
              </a:ext>
            </a:extLst>
          </p:cNvPr>
          <p:cNvSpPr/>
          <p:nvPr/>
        </p:nvSpPr>
        <p:spPr bwMode="auto">
          <a:xfrm>
            <a:off x="6520691" y="731178"/>
            <a:ext cx="757514" cy="384494"/>
          </a:xfrm>
          <a:prstGeom prst="roundRect">
            <a:avLst/>
          </a:prstGeom>
          <a:solidFill>
            <a:srgbClr val="F2F2F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>
                <a:solidFill>
                  <a:srgbClr val="262626"/>
                </a:solidFill>
                <a:effectLst/>
                <a:latin typeface="맑은 고딕" pitchFamily="50" charset="-127"/>
                <a:ea typeface="맑은 고딕" pitchFamily="50" charset="-127"/>
              </a:rPr>
              <a:t>관리자 메뉴</a:t>
            </a:r>
            <a:endParaRPr lang="ko-KR" altLang="en-US" sz="800" dirty="0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E37856D-4E93-4D3D-82D1-B189C1FF2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212058"/>
              </p:ext>
            </p:extLst>
          </p:nvPr>
        </p:nvGraphicFramePr>
        <p:xfrm>
          <a:off x="7498080" y="465516"/>
          <a:ext cx="2407920" cy="4225627"/>
        </p:xfrm>
        <a:graphic>
          <a:graphicData uri="http://schemas.openxmlformats.org/drawingml/2006/table">
            <a:tbl>
              <a:tblPr/>
              <a:tblGrid>
                <a:gridCol w="385495">
                  <a:extLst>
                    <a:ext uri="{9D8B030D-6E8A-4147-A177-3AD203B41FA5}">
                      <a16:colId xmlns:a16="http://schemas.microsoft.com/office/drawing/2014/main" val="3393088905"/>
                    </a:ext>
                  </a:extLst>
                </a:gridCol>
                <a:gridCol w="2022425">
                  <a:extLst>
                    <a:ext uri="{9D8B030D-6E8A-4147-A177-3AD203B41FA5}">
                      <a16:colId xmlns:a16="http://schemas.microsoft.com/office/drawing/2014/main" val="38662349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Descriptionw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20254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승인 받은 관리자 이므로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8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권한 구분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아이디 변경 불가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959382"/>
                  </a:ext>
                </a:extLst>
              </a:tr>
              <a:tr h="207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소속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비밀번호 변경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11501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31133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6188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22264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4355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3329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115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1810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6946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32139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44601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46956"/>
                  </a:ext>
                </a:extLst>
              </a:tr>
              <a:tr h="2576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36750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93617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11136"/>
                  </a:ext>
                </a:extLst>
              </a:tr>
              <a:tr h="2355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mpd="sng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790310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20E3E0B8-0CD1-462F-A5BB-066892FA318F}"/>
              </a:ext>
            </a:extLst>
          </p:cNvPr>
          <p:cNvSpPr txBox="1"/>
          <p:nvPr/>
        </p:nvSpPr>
        <p:spPr>
          <a:xfrm>
            <a:off x="198327" y="1284857"/>
            <a:ext cx="4206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수정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1D79551-7F0E-4203-8E46-F8B9044B83D0}"/>
              </a:ext>
            </a:extLst>
          </p:cNvPr>
          <p:cNvGrpSpPr/>
          <p:nvPr/>
        </p:nvGrpSpPr>
        <p:grpSpPr>
          <a:xfrm>
            <a:off x="1487775" y="1611702"/>
            <a:ext cx="1035533" cy="234336"/>
            <a:chOff x="3221357" y="1661160"/>
            <a:chExt cx="552450" cy="161251"/>
          </a:xfrm>
        </p:grpSpPr>
        <p:sp>
          <p:nvSpPr>
            <p:cNvPr id="57" name="모서리가 둥근 직사각형 85">
              <a:extLst>
                <a:ext uri="{FF2B5EF4-FFF2-40B4-BE49-F238E27FC236}">
                  <a16:creationId xmlns:a16="http://schemas.microsoft.com/office/drawing/2014/main" id="{5510863B-ED1F-4BE2-B0D9-ABAB3C94A1F8}"/>
                </a:ext>
              </a:extLst>
            </p:cNvPr>
            <p:cNvSpPr/>
            <p:nvPr/>
          </p:nvSpPr>
          <p:spPr>
            <a:xfrm>
              <a:off x="3221357" y="1661160"/>
              <a:ext cx="552450" cy="161251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AB34C96F-594D-4102-A5F8-AD1994BB0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579" y="1718925"/>
              <a:ext cx="82609" cy="50146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4C41A19-2C7D-4183-9174-D81148ECEF08}"/>
              </a:ext>
            </a:extLst>
          </p:cNvPr>
          <p:cNvSpPr txBox="1"/>
          <p:nvPr/>
        </p:nvSpPr>
        <p:spPr>
          <a:xfrm>
            <a:off x="3025530" y="1604834"/>
            <a:ext cx="87838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소속 </a:t>
            </a:r>
            <a:r>
              <a:rPr lang="en-US" altLang="ko-KR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1D6BF2B-13D8-4927-8B9B-15BF0492BBFB}"/>
              </a:ext>
            </a:extLst>
          </p:cNvPr>
          <p:cNvSpPr/>
          <p:nvPr/>
        </p:nvSpPr>
        <p:spPr bwMode="auto">
          <a:xfrm>
            <a:off x="4182048" y="1611702"/>
            <a:ext cx="1718154" cy="174902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dirty="0">
              <a:solidFill>
                <a:srgbClr val="26262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D769F5-5B6B-42BD-8513-FF7BC971901B}"/>
              </a:ext>
            </a:extLst>
          </p:cNvPr>
          <p:cNvSpPr txBox="1"/>
          <p:nvPr/>
        </p:nvSpPr>
        <p:spPr>
          <a:xfrm>
            <a:off x="358382" y="1599282"/>
            <a:ext cx="87838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endParaRPr lang="ko-KR" altLang="en-US" sz="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Oval 723">
            <a:extLst>
              <a:ext uri="{FF2B5EF4-FFF2-40B4-BE49-F238E27FC236}">
                <a16:creationId xmlns:a16="http://schemas.microsoft.com/office/drawing/2014/main" id="{CB5CCD2F-67B5-43A8-84E0-3A5453257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802" y="1525270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6C9126-E245-431B-AEA4-B44CC07E17E6}"/>
              </a:ext>
            </a:extLst>
          </p:cNvPr>
          <p:cNvSpPr txBox="1"/>
          <p:nvPr/>
        </p:nvSpPr>
        <p:spPr>
          <a:xfrm>
            <a:off x="333041" y="2267803"/>
            <a:ext cx="87838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아이디 </a:t>
            </a:r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AE0610D-F27A-4A2D-A3E4-D728DEED562C}"/>
              </a:ext>
            </a:extLst>
          </p:cNvPr>
          <p:cNvSpPr/>
          <p:nvPr/>
        </p:nvSpPr>
        <p:spPr bwMode="auto">
          <a:xfrm>
            <a:off x="1497824" y="2286933"/>
            <a:ext cx="988640" cy="1756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7BC40B-F54E-40DC-8789-8E64E7658600}"/>
              </a:ext>
            </a:extLst>
          </p:cNvPr>
          <p:cNvSpPr txBox="1"/>
          <p:nvPr/>
        </p:nvSpPr>
        <p:spPr>
          <a:xfrm>
            <a:off x="300156" y="2571637"/>
            <a:ext cx="87838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비밀번호 </a:t>
            </a:r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89BD4CE-BA36-4D75-A7A8-80274994E2FC}"/>
              </a:ext>
            </a:extLst>
          </p:cNvPr>
          <p:cNvSpPr/>
          <p:nvPr/>
        </p:nvSpPr>
        <p:spPr bwMode="auto">
          <a:xfrm>
            <a:off x="1497609" y="2574974"/>
            <a:ext cx="1718154" cy="174902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D51E0D3-23F7-45AC-B1F7-7ECB301056A1}"/>
              </a:ext>
            </a:extLst>
          </p:cNvPr>
          <p:cNvSpPr txBox="1"/>
          <p:nvPr/>
        </p:nvSpPr>
        <p:spPr>
          <a:xfrm>
            <a:off x="3534235" y="2571637"/>
            <a:ext cx="9776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비밀번호  확인 </a:t>
            </a:r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779D7CF-E170-43A8-8984-2CC4E3163F91}"/>
              </a:ext>
            </a:extLst>
          </p:cNvPr>
          <p:cNvSpPr/>
          <p:nvPr/>
        </p:nvSpPr>
        <p:spPr bwMode="auto">
          <a:xfrm>
            <a:off x="4682135" y="2574974"/>
            <a:ext cx="1718154" cy="174902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57538F-1FD8-4132-ADD7-50D54B4A562E}"/>
              </a:ext>
            </a:extLst>
          </p:cNvPr>
          <p:cNvSpPr txBox="1"/>
          <p:nvPr/>
        </p:nvSpPr>
        <p:spPr>
          <a:xfrm>
            <a:off x="340191" y="1941454"/>
            <a:ext cx="87838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BB13D15-FE36-457E-88DC-C91439D5341F}"/>
              </a:ext>
            </a:extLst>
          </p:cNvPr>
          <p:cNvSpPr/>
          <p:nvPr/>
        </p:nvSpPr>
        <p:spPr bwMode="auto">
          <a:xfrm>
            <a:off x="1487775" y="1961247"/>
            <a:ext cx="988640" cy="175631"/>
          </a:xfrm>
          <a:prstGeom prst="rect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800" err="1">
              <a:solidFill>
                <a:srgbClr val="262626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91">
            <a:extLst>
              <a:ext uri="{FF2B5EF4-FFF2-40B4-BE49-F238E27FC236}">
                <a16:creationId xmlns:a16="http://schemas.microsoft.com/office/drawing/2014/main" id="{2B78B034-3BF5-4E19-9389-5D1E0C3DC761}"/>
              </a:ext>
            </a:extLst>
          </p:cNvPr>
          <p:cNvSpPr/>
          <p:nvPr/>
        </p:nvSpPr>
        <p:spPr bwMode="auto">
          <a:xfrm>
            <a:off x="2407279" y="3103765"/>
            <a:ext cx="1009572" cy="363089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정보 변경</a:t>
            </a: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91">
            <a:extLst>
              <a:ext uri="{FF2B5EF4-FFF2-40B4-BE49-F238E27FC236}">
                <a16:creationId xmlns:a16="http://schemas.microsoft.com/office/drawing/2014/main" id="{28743814-1C31-497E-BBCA-C149E52592FB}"/>
              </a:ext>
            </a:extLst>
          </p:cNvPr>
          <p:cNvSpPr/>
          <p:nvPr/>
        </p:nvSpPr>
        <p:spPr bwMode="auto">
          <a:xfrm>
            <a:off x="3583381" y="3092227"/>
            <a:ext cx="1009572" cy="369432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en-US" altLang="ko-KR" sz="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Oval 723">
            <a:extLst>
              <a:ext uri="{FF2B5EF4-FFF2-40B4-BE49-F238E27FC236}">
                <a16:creationId xmlns:a16="http://schemas.microsoft.com/office/drawing/2014/main" id="{2B1F506F-8C9B-41A5-A449-9495F193D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275" y="2609172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1BBA2-56E2-4A28-B7E3-D46716ECA158}"/>
              </a:ext>
            </a:extLst>
          </p:cNvPr>
          <p:cNvSpPr txBox="1"/>
          <p:nvPr/>
        </p:nvSpPr>
        <p:spPr>
          <a:xfrm>
            <a:off x="4678426" y="2749876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√ 비밀번호가 일치하지 않습니다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800" dirty="0">
                <a:latin typeface="맑은 고딕" pitchFamily="50" charset="-127"/>
              </a:rPr>
              <a:t>√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비밀번호가 일치 합니다</a:t>
            </a:r>
          </a:p>
        </p:txBody>
      </p:sp>
    </p:spTree>
    <p:extLst>
      <p:ext uri="{BB962C8B-B14F-4D97-AF65-F5344CB8AC3E}">
        <p14:creationId xmlns:p14="http://schemas.microsoft.com/office/powerpoint/2010/main" val="4254705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Absolute,Absolute,Absolute,Absolute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2F2F2"/>
        </a:solidFill>
        <a:ln w="6350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</a:spPr>
      <a:bodyPr lIns="0" rIns="0" rtlCol="0" anchor="ctr"/>
      <a:lstStyle>
        <a:defPPr algn="ctr">
          <a:defRPr sz="800" err="1" smtClean="0">
            <a:solidFill>
              <a:srgbClr val="262626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18684</TotalTime>
  <Words>3101</Words>
  <Application>Microsoft Office PowerPoint</Application>
  <PresentationFormat>A4 용지(210x297mm)</PresentationFormat>
  <Paragraphs>1478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nanumgothic-regular</vt:lpstr>
      <vt:lpstr>나눔고딕</vt:lpstr>
      <vt:lpstr>맑은 고딕</vt:lpstr>
      <vt:lpstr>뫼비우스 Regular</vt:lpstr>
      <vt:lpstr>Arial</vt:lpstr>
      <vt:lpstr>Calibri</vt:lpstr>
      <vt:lpstr>Calibri Light</vt:lpstr>
      <vt:lpstr>Segoe UI</vt:lpstr>
      <vt:lpstr>Times New Roman</vt:lpstr>
      <vt:lpstr>Office 테마</vt:lpstr>
      <vt:lpstr>디자인 사용자 지정</vt:lpstr>
      <vt:lpstr>Gtradepay.com  관리자 화면 설계서 (2019 버전)</vt:lpstr>
      <vt:lpstr>화면설계서 작성 정보</vt:lpstr>
      <vt:lpstr>Sitemap</vt:lpstr>
      <vt:lpstr>관리자 권한</vt:lpstr>
      <vt:lpstr>화면정의서</vt:lpstr>
      <vt:lpstr>Gtradepay 관리자</vt:lpstr>
      <vt:lpstr>Gtradepay 관리자</vt:lpstr>
      <vt:lpstr>Gtradepay 관리자</vt:lpstr>
      <vt:lpstr>Gtradepay 관리자</vt:lpstr>
      <vt:lpstr>Gtradepay 관리자</vt:lpstr>
      <vt:lpstr>Gtradepay 관리자</vt:lpstr>
      <vt:lpstr>Gtradepay 관리자</vt:lpstr>
      <vt:lpstr>Gtradepay 관리자</vt:lpstr>
      <vt:lpstr>Gtradepay 관리자</vt:lpstr>
      <vt:lpstr>Gtradepay 관리자</vt:lpstr>
      <vt:lpstr>Gtradepay 관리자</vt:lpstr>
      <vt:lpstr>Gtradepay 관리자</vt:lpstr>
      <vt:lpstr>Gtradepay 관리자</vt:lpstr>
      <vt:lpstr>Gtradepay 관리자</vt:lpstr>
      <vt:lpstr>Gtradepay 관리자</vt:lpstr>
      <vt:lpstr>Gtradepay 관리자</vt:lpstr>
      <vt:lpstr>Gtradepay 관리자</vt:lpstr>
      <vt:lpstr>Gtradepay 관리자</vt:lpstr>
      <vt:lpstr>Gtradepay 관리자</vt:lpstr>
      <vt:lpstr>Gtradepay 관리자</vt:lpstr>
      <vt:lpstr>Gtradepay 관리자</vt:lpstr>
      <vt:lpstr>Gtradepay 관리자</vt:lpstr>
      <vt:lpstr>Gtradepay 관리자</vt:lpstr>
      <vt:lpstr>Gtradepay 관리자</vt:lpstr>
      <vt:lpstr>Gtradepay 관리자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sj.kang</dc:creator>
  <cp:lastModifiedBy>Cidow</cp:lastModifiedBy>
  <cp:revision>1731</cp:revision>
  <cp:lastPrinted>2019-02-12T00:29:47Z</cp:lastPrinted>
  <dcterms:created xsi:type="dcterms:W3CDTF">2014-11-17T00:39:59Z</dcterms:created>
  <dcterms:modified xsi:type="dcterms:W3CDTF">2019-02-25T08:04:47Z</dcterms:modified>
</cp:coreProperties>
</file>