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78"/>
  </p:notesMasterIdLst>
  <p:sldIdLst>
    <p:sldId id="651" r:id="rId3"/>
    <p:sldId id="257" r:id="rId4"/>
    <p:sldId id="669" r:id="rId5"/>
    <p:sldId id="718" r:id="rId6"/>
    <p:sldId id="668" r:id="rId7"/>
    <p:sldId id="674" r:id="rId8"/>
    <p:sldId id="716" r:id="rId9"/>
    <p:sldId id="717" r:id="rId10"/>
    <p:sldId id="671" r:id="rId11"/>
    <p:sldId id="672" r:id="rId12"/>
    <p:sldId id="673" r:id="rId13"/>
    <p:sldId id="675" r:id="rId14"/>
    <p:sldId id="677" r:id="rId15"/>
    <p:sldId id="711" r:id="rId16"/>
    <p:sldId id="712" r:id="rId17"/>
    <p:sldId id="713" r:id="rId18"/>
    <p:sldId id="720" r:id="rId19"/>
    <p:sldId id="676" r:id="rId20"/>
    <p:sldId id="722" r:id="rId21"/>
    <p:sldId id="721" r:id="rId22"/>
    <p:sldId id="714" r:id="rId23"/>
    <p:sldId id="715" r:id="rId24"/>
    <p:sldId id="678" r:id="rId25"/>
    <p:sldId id="679" r:id="rId26"/>
    <p:sldId id="728" r:id="rId27"/>
    <p:sldId id="680" r:id="rId28"/>
    <p:sldId id="682" r:id="rId29"/>
    <p:sldId id="683" r:id="rId30"/>
    <p:sldId id="686" r:id="rId31"/>
    <p:sldId id="687" r:id="rId32"/>
    <p:sldId id="688" r:id="rId33"/>
    <p:sldId id="689" r:id="rId34"/>
    <p:sldId id="690" r:id="rId35"/>
    <p:sldId id="691" r:id="rId36"/>
    <p:sldId id="692" r:id="rId37"/>
    <p:sldId id="693" r:id="rId38"/>
    <p:sldId id="694" r:id="rId39"/>
    <p:sldId id="695" r:id="rId40"/>
    <p:sldId id="696" r:id="rId41"/>
    <p:sldId id="697" r:id="rId42"/>
    <p:sldId id="698" r:id="rId43"/>
    <p:sldId id="700" r:id="rId44"/>
    <p:sldId id="701" r:id="rId45"/>
    <p:sldId id="702" r:id="rId46"/>
    <p:sldId id="703" r:id="rId47"/>
    <p:sldId id="704" r:id="rId48"/>
    <p:sldId id="705" r:id="rId49"/>
    <p:sldId id="706" r:id="rId50"/>
    <p:sldId id="707" r:id="rId51"/>
    <p:sldId id="708" r:id="rId52"/>
    <p:sldId id="709" r:id="rId53"/>
    <p:sldId id="710" r:id="rId54"/>
    <p:sldId id="766" r:id="rId55"/>
    <p:sldId id="767" r:id="rId56"/>
    <p:sldId id="768" r:id="rId57"/>
    <p:sldId id="769" r:id="rId58"/>
    <p:sldId id="770" r:id="rId59"/>
    <p:sldId id="730" r:id="rId60"/>
    <p:sldId id="754" r:id="rId61"/>
    <p:sldId id="755" r:id="rId62"/>
    <p:sldId id="756" r:id="rId63"/>
    <p:sldId id="757" r:id="rId64"/>
    <p:sldId id="758" r:id="rId65"/>
    <p:sldId id="759" r:id="rId66"/>
    <p:sldId id="760" r:id="rId67"/>
    <p:sldId id="761" r:id="rId68"/>
    <p:sldId id="762" r:id="rId69"/>
    <p:sldId id="763" r:id="rId70"/>
    <p:sldId id="744" r:id="rId71"/>
    <p:sldId id="764" r:id="rId72"/>
    <p:sldId id="749" r:id="rId73"/>
    <p:sldId id="750" r:id="rId74"/>
    <p:sldId id="751" r:id="rId75"/>
    <p:sldId id="752" r:id="rId76"/>
    <p:sldId id="765" r:id="rId77"/>
  </p:sldIdLst>
  <p:sldSz cx="9906000" cy="6858000" type="A4"/>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guide id="3" orient="horz" pos="2150">
          <p15:clr>
            <a:srgbClr val="A4A3A4"/>
          </p15:clr>
        </p15:guide>
        <p15:guide id="4" orient="horz" pos="420">
          <p15:clr>
            <a:srgbClr val="A4A3A4"/>
          </p15:clr>
        </p15:guide>
        <p15:guide id="5" orient="horz" pos="648">
          <p15:clr>
            <a:srgbClr val="A4A3A4"/>
          </p15:clr>
        </p15:guide>
        <p15:guide id="6" orient="horz" pos="2354">
          <p15:clr>
            <a:srgbClr val="A4A3A4"/>
          </p15:clr>
        </p15:guide>
        <p15:guide id="7" orient="horz" pos="1323">
          <p15:clr>
            <a:srgbClr val="A4A3A4"/>
          </p15:clr>
        </p15:guide>
        <p15:guide id="8" pos="6">
          <p15:clr>
            <a:srgbClr val="A4A3A4"/>
          </p15:clr>
        </p15:guide>
        <p15:guide id="9" pos="696">
          <p15:clr>
            <a:srgbClr val="A4A3A4"/>
          </p15:clr>
        </p15:guide>
        <p15:guide id="10" pos="1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380"/>
    <a:srgbClr val="0033CC"/>
    <a:srgbClr val="276195"/>
    <a:srgbClr val="33CC33"/>
    <a:srgbClr val="003399"/>
    <a:srgbClr val="66FF33"/>
    <a:srgbClr val="009A46"/>
    <a:srgbClr val="00863D"/>
    <a:srgbClr val="286398"/>
    <a:srgbClr val="265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1" autoAdjust="0"/>
    <p:restoredTop sz="95059" autoAdjust="0"/>
  </p:normalViewPr>
  <p:slideViewPr>
    <p:cSldViewPr snapToGrid="0">
      <p:cViewPr varScale="1">
        <p:scale>
          <a:sx n="108" d="100"/>
          <a:sy n="108" d="100"/>
        </p:scale>
        <p:origin x="750" y="108"/>
      </p:cViewPr>
      <p:guideLst>
        <p:guide orient="horz" pos="2160"/>
        <p:guide pos="3120"/>
        <p:guide orient="horz" pos="2150"/>
        <p:guide orient="horz" pos="420"/>
        <p:guide orient="horz" pos="648"/>
        <p:guide orient="horz" pos="2354"/>
        <p:guide orient="horz" pos="1323"/>
        <p:guide pos="6"/>
        <p:guide pos="696"/>
        <p:guide pos="138"/>
      </p:guideLst>
    </p:cSldViewPr>
  </p:slideViewPr>
  <p:outlineViewPr>
    <p:cViewPr>
      <p:scale>
        <a:sx n="25" d="100"/>
        <a:sy n="25" d="100"/>
      </p:scale>
      <p:origin x="30" y="0"/>
    </p:cViewPr>
  </p:outlin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atin typeface="맑은 고딕" pitchFamily="50" charset="-127"/>
                <a:ea typeface="맑은 고딕" pitchFamily="50" charset="-127"/>
              </a:defRPr>
            </a:lvl1pPr>
          </a:lstStyle>
          <a:p>
            <a:endParaRPr lang="ko-KR" altLang="en-US" dirty="0"/>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atin typeface="맑은 고딕" pitchFamily="50" charset="-127"/>
                <a:ea typeface="맑은 고딕" pitchFamily="50" charset="-127"/>
              </a:defRPr>
            </a:lvl1pPr>
          </a:lstStyle>
          <a:p>
            <a:fld id="{4D97C10D-0B6A-497E-AFCC-166C040D60A2}" type="datetimeFigureOut">
              <a:rPr lang="ko-KR" altLang="en-US" smtClean="0"/>
              <a:pPr/>
              <a:t>2019-02-25</a:t>
            </a:fld>
            <a:endParaRPr lang="ko-KR" altLang="en-US" dirty="0"/>
          </a:p>
        </p:txBody>
      </p:sp>
      <p:sp>
        <p:nvSpPr>
          <p:cNvPr id="4" name="슬라이드 이미지 개체 틀 3"/>
          <p:cNvSpPr>
            <a:spLocks noGrp="1" noRot="1" noChangeAspect="1"/>
          </p:cNvSpPr>
          <p:nvPr>
            <p:ph type="sldImg" idx="2"/>
          </p:nvPr>
        </p:nvSpPr>
        <p:spPr>
          <a:xfrm>
            <a:off x="981075" y="1241425"/>
            <a:ext cx="4835525" cy="3349625"/>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atin typeface="맑은 고딕" pitchFamily="50" charset="-127"/>
                <a:ea typeface="맑은 고딕" pitchFamily="50" charset="-127"/>
              </a:defRPr>
            </a:lvl1pPr>
          </a:lstStyle>
          <a:p>
            <a:endParaRPr lang="ko-KR" altLang="en-US" dirty="0"/>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atin typeface="맑은 고딕" pitchFamily="50" charset="-127"/>
                <a:ea typeface="맑은 고딕" pitchFamily="50" charset="-127"/>
              </a:defRPr>
            </a:lvl1pPr>
          </a:lstStyle>
          <a:p>
            <a:fld id="{83E7D141-84C1-49ED-928C-C49745F82E85}" type="slidenum">
              <a:rPr lang="ko-KR" altLang="en-US" smtClean="0"/>
              <a:pPr/>
              <a:t>‹#›</a:t>
            </a:fld>
            <a:endParaRPr lang="ko-KR" altLang="en-US" dirty="0"/>
          </a:p>
        </p:txBody>
      </p:sp>
    </p:spTree>
    <p:extLst>
      <p:ext uri="{BB962C8B-B14F-4D97-AF65-F5344CB8AC3E}">
        <p14:creationId xmlns:p14="http://schemas.microsoft.com/office/powerpoint/2010/main" val="12038457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200" kern="1200">
        <a:solidFill>
          <a:schemeClr val="tx1"/>
        </a:solidFill>
        <a:latin typeface="맑은 고딕" pitchFamily="50" charset="-127"/>
        <a:ea typeface="맑은 고딕" pitchFamily="50" charset="-127"/>
        <a:cs typeface="+mn-cs"/>
      </a:defRPr>
    </a:lvl2pPr>
    <a:lvl3pPr marL="914400" algn="l" defTabSz="914400" rtl="0" eaLnBrk="1" latinLnBrk="1" hangingPunct="1">
      <a:defRPr sz="1200" kern="1200">
        <a:solidFill>
          <a:schemeClr val="tx1"/>
        </a:solidFill>
        <a:latin typeface="맑은 고딕" pitchFamily="50" charset="-127"/>
        <a:ea typeface="맑은 고딕" pitchFamily="50" charset="-127"/>
        <a:cs typeface="+mn-cs"/>
      </a:defRPr>
    </a:lvl3pPr>
    <a:lvl4pPr marL="1371600" algn="l" defTabSz="914400" rtl="0" eaLnBrk="1" latinLnBrk="1" hangingPunct="1">
      <a:defRPr sz="1200" kern="1200">
        <a:solidFill>
          <a:schemeClr val="tx1"/>
        </a:solidFill>
        <a:latin typeface="맑은 고딕" pitchFamily="50" charset="-127"/>
        <a:ea typeface="맑은 고딕" pitchFamily="50" charset="-127"/>
        <a:cs typeface="+mn-cs"/>
      </a:defRPr>
    </a:lvl4pPr>
    <a:lvl5pPr marL="1828800" algn="l" defTabSz="914400" rtl="0" eaLnBrk="1" latinLnBrk="1" hangingPunct="1">
      <a:defRPr sz="1200" kern="1200">
        <a:solidFill>
          <a:schemeClr val="tx1"/>
        </a:solidFill>
        <a:latin typeface="맑은 고딕" pitchFamily="50" charset="-127"/>
        <a:ea typeface="맑은 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3E7D141-84C1-49ED-928C-C49745F82E85}" type="slidenum">
              <a:rPr lang="ko-KR" altLang="en-US" smtClean="0"/>
              <a:pPr/>
              <a:t>3</a:t>
            </a:fld>
            <a:endParaRPr lang="ko-KR" altLang="en-US" dirty="0"/>
          </a:p>
        </p:txBody>
      </p:sp>
    </p:spTree>
    <p:extLst>
      <p:ext uri="{BB962C8B-B14F-4D97-AF65-F5344CB8AC3E}">
        <p14:creationId xmlns:p14="http://schemas.microsoft.com/office/powerpoint/2010/main" val="12748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3E7D141-84C1-49ED-928C-C49745F82E85}" type="slidenum">
              <a:rPr lang="ko-KR" altLang="en-US" smtClean="0"/>
              <a:pPr/>
              <a:t>4</a:t>
            </a:fld>
            <a:endParaRPr lang="ko-KR" altLang="en-US" dirty="0"/>
          </a:p>
        </p:txBody>
      </p:sp>
    </p:spTree>
    <p:extLst>
      <p:ext uri="{BB962C8B-B14F-4D97-AF65-F5344CB8AC3E}">
        <p14:creationId xmlns:p14="http://schemas.microsoft.com/office/powerpoint/2010/main" val="361924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3E7D141-84C1-49ED-928C-C49745F82E85}" type="slidenum">
              <a:rPr lang="ko-KR" altLang="en-US" smtClean="0"/>
              <a:pPr/>
              <a:t>5</a:t>
            </a:fld>
            <a:endParaRPr lang="ko-KR" altLang="en-US" dirty="0"/>
          </a:p>
        </p:txBody>
      </p:sp>
    </p:spTree>
    <p:extLst>
      <p:ext uri="{BB962C8B-B14F-4D97-AF65-F5344CB8AC3E}">
        <p14:creationId xmlns:p14="http://schemas.microsoft.com/office/powerpoint/2010/main" val="270112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3E7D141-84C1-49ED-928C-C49745F82E85}" type="slidenum">
              <a:rPr lang="ko-KR" altLang="en-US" smtClean="0"/>
              <a:pPr/>
              <a:t>13</a:t>
            </a:fld>
            <a:endParaRPr lang="ko-KR" altLang="en-US" dirty="0"/>
          </a:p>
        </p:txBody>
      </p:sp>
    </p:spTree>
    <p:extLst>
      <p:ext uri="{BB962C8B-B14F-4D97-AF65-F5344CB8AC3E}">
        <p14:creationId xmlns:p14="http://schemas.microsoft.com/office/powerpoint/2010/main" val="147153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3E7D141-84C1-49ED-928C-C49745F82E85}" type="slidenum">
              <a:rPr lang="ko-KR" altLang="en-US" smtClean="0"/>
              <a:pPr/>
              <a:t>55</a:t>
            </a:fld>
            <a:endParaRPr lang="ko-KR" altLang="en-US" dirty="0"/>
          </a:p>
        </p:txBody>
      </p:sp>
    </p:spTree>
    <p:extLst>
      <p:ext uri="{BB962C8B-B14F-4D97-AF65-F5344CB8AC3E}">
        <p14:creationId xmlns:p14="http://schemas.microsoft.com/office/powerpoint/2010/main" val="101966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graphicFrame>
        <p:nvGraphicFramePr>
          <p:cNvPr id="15" name="표 14"/>
          <p:cNvGraphicFramePr>
            <a:graphicFrameLocks noGrp="1"/>
          </p:cNvGraphicFramePr>
          <p:nvPr userDrawn="1">
            <p:extLst>
              <p:ext uri="{D42A27DB-BD31-4B8C-83A1-F6EECF244321}">
                <p14:modId xmlns:p14="http://schemas.microsoft.com/office/powerpoint/2010/main" val="478678553"/>
              </p:ext>
            </p:extLst>
          </p:nvPr>
        </p:nvGraphicFramePr>
        <p:xfrm>
          <a:off x="0" y="0"/>
          <a:ext cx="9906000" cy="457200"/>
        </p:xfrm>
        <a:graphic>
          <a:graphicData uri="http://schemas.openxmlformats.org/drawingml/2006/table">
            <a:tbl>
              <a:tblPr firstRow="1" bandRow="1">
                <a:tableStyleId>{5C22544A-7EE6-4342-B048-85BDC9FD1C3A}</a:tableStyleId>
              </a:tblPr>
              <a:tblGrid>
                <a:gridCol w="890337">
                  <a:extLst>
                    <a:ext uri="{9D8B030D-6E8A-4147-A177-3AD203B41FA5}">
                      <a16:colId xmlns:a16="http://schemas.microsoft.com/office/drawing/2014/main" val="20000"/>
                    </a:ext>
                  </a:extLst>
                </a:gridCol>
                <a:gridCol w="2452303">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3837806">
                  <a:extLst>
                    <a:ext uri="{9D8B030D-6E8A-4147-A177-3AD203B41FA5}">
                      <a16:colId xmlns:a16="http://schemas.microsoft.com/office/drawing/2014/main" val="20003"/>
                    </a:ext>
                  </a:extLst>
                </a:gridCol>
                <a:gridCol w="834190">
                  <a:extLst>
                    <a:ext uri="{9D8B030D-6E8A-4147-A177-3AD203B41FA5}">
                      <a16:colId xmlns:a16="http://schemas.microsoft.com/office/drawing/2014/main" val="20004"/>
                    </a:ext>
                  </a:extLst>
                </a:gridCol>
                <a:gridCol w="1098884">
                  <a:extLst>
                    <a:ext uri="{9D8B030D-6E8A-4147-A177-3AD203B41FA5}">
                      <a16:colId xmlns:a16="http://schemas.microsoft.com/office/drawing/2014/main" val="20005"/>
                    </a:ext>
                  </a:extLst>
                </a:gridCol>
              </a:tblGrid>
              <a:tr h="0">
                <a:tc>
                  <a:txBody>
                    <a:bodyPr/>
                    <a:lstStyle/>
                    <a:p>
                      <a:pPr algn="ctr" latinLnBrk="1"/>
                      <a:r>
                        <a:rPr lang="en-US" altLang="ko-KR" sz="900" b="0" dirty="0">
                          <a:solidFill>
                            <a:schemeClr val="tx1"/>
                          </a:solidFill>
                          <a:latin typeface="맑은 고딕" pitchFamily="50" charset="-127"/>
                          <a:ea typeface="맑은 고딕" pitchFamily="50" charset="-127"/>
                        </a:rPr>
                        <a:t>PJT</a:t>
                      </a:r>
                      <a:r>
                        <a:rPr lang="en-US" altLang="ko-KR" sz="900" b="0" baseline="0" dirty="0">
                          <a:solidFill>
                            <a:schemeClr val="tx1"/>
                          </a:solidFill>
                          <a:latin typeface="맑은 고딕" pitchFamily="50" charset="-127"/>
                          <a:ea typeface="맑은 고딕" pitchFamily="50" charset="-127"/>
                        </a:rPr>
                        <a:t> Name</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Page</a:t>
                      </a:r>
                      <a:r>
                        <a:rPr lang="en-US" altLang="ko-KR" sz="900" b="0" baseline="0" dirty="0">
                          <a:solidFill>
                            <a:schemeClr val="tx1"/>
                          </a:solidFill>
                          <a:latin typeface="맑은 고딕" pitchFamily="50" charset="-127"/>
                          <a:ea typeface="맑은 고딕" pitchFamily="50" charset="-127"/>
                        </a:rPr>
                        <a:t> Name</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Page No.</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latinLnBrk="1"/>
                      <a:r>
                        <a:rPr lang="en-US" altLang="ko-KR" sz="900" b="0" dirty="0">
                          <a:solidFill>
                            <a:schemeClr val="tx1"/>
                          </a:solidFill>
                          <a:latin typeface="맑은 고딕" pitchFamily="50" charset="-127"/>
                          <a:ea typeface="맑은 고딕" pitchFamily="50" charset="-127"/>
                        </a:rPr>
                        <a:t>Page URL</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b="0" dirty="0">
                        <a:solidFill>
                          <a:schemeClr val="tx1"/>
                        </a:solidFill>
                        <a:latin typeface="나눔고딕" panose="020D0604000000000000" pitchFamily="50" charset="-127"/>
                        <a:ea typeface="나눔고딕" panose="020D0604000000000000"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b="0" dirty="0">
                        <a:solidFill>
                          <a:schemeClr val="tx1"/>
                        </a:solidFill>
                        <a:latin typeface="나눔고딕" panose="020D0604000000000000" pitchFamily="50" charset="-127"/>
                        <a:ea typeface="나눔고딕" panose="020D0604000000000000"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Task ID</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4135120" y="19050"/>
            <a:ext cx="3842109" cy="214630"/>
          </a:xfrm>
          <a:prstGeom prst="rect">
            <a:avLst/>
          </a:prstGeom>
        </p:spPr>
        <p:txBody>
          <a:bodyPr lIns="36000" tIns="36000" rIns="36000" bIns="36000" anchor="ctr">
            <a:noAutofit/>
          </a:bodyPr>
          <a:lstStyle>
            <a:lvl1pPr>
              <a:defRPr sz="900">
                <a:latin typeface="맑은 고딕" pitchFamily="50" charset="-127"/>
                <a:ea typeface="맑은 고딕" pitchFamily="50" charset="-127"/>
              </a:defRPr>
            </a:lvl1pPr>
          </a:lstStyle>
          <a:p>
            <a:r>
              <a:rPr lang="ko-KR" altLang="en-US" dirty="0"/>
              <a:t>마스터 제목 스타일 편집</a:t>
            </a:r>
            <a:endParaRPr lang="en-US" dirty="0"/>
          </a:p>
        </p:txBody>
      </p:sp>
      <p:sp>
        <p:nvSpPr>
          <p:cNvPr id="6" name="Slide Number Placeholder 5"/>
          <p:cNvSpPr>
            <a:spLocks noGrp="1"/>
          </p:cNvSpPr>
          <p:nvPr>
            <p:ph type="sldNum" sz="quarter" idx="12"/>
          </p:nvPr>
        </p:nvSpPr>
        <p:spPr>
          <a:xfrm>
            <a:off x="8791575" y="3"/>
            <a:ext cx="1114424" cy="196845"/>
          </a:xfrm>
          <a:prstGeom prst="rect">
            <a:avLst/>
          </a:prstGeom>
        </p:spPr>
        <p:txBody>
          <a:bodyPr anchor="ctr"/>
          <a:lstStyle>
            <a:lvl1pPr algn="ctr">
              <a:defRPr sz="900">
                <a:solidFill>
                  <a:schemeClr val="tx1"/>
                </a:solidFill>
                <a:latin typeface="맑은 고딕" pitchFamily="50" charset="-127"/>
                <a:ea typeface="맑은 고딕" pitchFamily="50" charset="-127"/>
              </a:defRPr>
            </a:lvl1pPr>
          </a:lstStyle>
          <a:p>
            <a:fld id="{7E001443-C9AA-4E81-A035-604B572C40B4}" type="slidenum">
              <a:rPr lang="ko-KR" altLang="en-US" smtClean="0"/>
              <a:pPr/>
              <a:t>‹#›</a:t>
            </a:fld>
            <a:endParaRPr lang="ko-KR" altLang="en-US" dirty="0"/>
          </a:p>
        </p:txBody>
      </p:sp>
      <p:cxnSp>
        <p:nvCxnSpPr>
          <p:cNvPr id="13" name="직선 연결선 12"/>
          <p:cNvCxnSpPr/>
          <p:nvPr userDrawn="1"/>
        </p:nvCxnSpPr>
        <p:spPr>
          <a:xfrm>
            <a:off x="7977229" y="419100"/>
            <a:ext cx="0" cy="643890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178795"/>
      </p:ext>
    </p:extLst>
  </p:cSld>
  <p:clrMapOvr>
    <a:masterClrMapping/>
  </p:clrMapOvr>
  <p:extLst mod="1">
    <p:ext uri="{DCECCB84-F9BA-43D5-87BE-67443E8EF086}">
      <p15:sldGuideLst xmlns:p15="http://schemas.microsoft.com/office/powerpoint/2012/main">
        <p15:guide id="1" pos="262" userDrawn="1">
          <p15:clr>
            <a:srgbClr val="FBAE40"/>
          </p15:clr>
        </p15:guide>
        <p15:guide id="2" pos="4730" userDrawn="1">
          <p15:clr>
            <a:srgbClr val="FBAE40"/>
          </p15:clr>
        </p15:guide>
        <p15:guide id="3" orient="horz" pos="527" userDrawn="1">
          <p15:clr>
            <a:srgbClr val="FBAE40"/>
          </p15:clr>
        </p15:guide>
        <p15:guide id="4" orient="horz" pos="70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104224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226824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2599469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798703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72332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242473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8"/>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38"/>
            <a:ext cx="65341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17804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다음 페이지 계속">
    <p:spTree>
      <p:nvGrpSpPr>
        <p:cNvPr id="1" name=""/>
        <p:cNvGrpSpPr/>
        <p:nvPr/>
      </p:nvGrpSpPr>
      <p:grpSpPr>
        <a:xfrm>
          <a:off x="0" y="0"/>
          <a:ext cx="0" cy="0"/>
          <a:chOff x="0" y="0"/>
          <a:chExt cx="0" cy="0"/>
        </a:xfrm>
      </p:grpSpPr>
      <p:sp>
        <p:nvSpPr>
          <p:cNvPr id="2" name="Title 1"/>
          <p:cNvSpPr>
            <a:spLocks noGrp="1"/>
          </p:cNvSpPr>
          <p:nvPr>
            <p:ph type="title"/>
          </p:nvPr>
        </p:nvSpPr>
        <p:spPr>
          <a:xfrm>
            <a:off x="4135120" y="19050"/>
            <a:ext cx="3830361" cy="216000"/>
          </a:xfrm>
          <a:prstGeom prst="rect">
            <a:avLst/>
          </a:prstGeom>
        </p:spPr>
        <p:txBody>
          <a:bodyPr lIns="36000" tIns="36000" rIns="36000" bIns="36000" anchor="ctr">
            <a:noAutofit/>
          </a:bodyPr>
          <a:lstStyle>
            <a:lvl1pPr>
              <a:defRPr sz="900">
                <a:latin typeface="맑은 고딕" pitchFamily="50" charset="-127"/>
                <a:ea typeface="맑은 고딕" pitchFamily="50" charset="-127"/>
              </a:defRPr>
            </a:lvl1pPr>
          </a:lstStyle>
          <a:p>
            <a:r>
              <a:rPr lang="ko-KR" altLang="en-US" dirty="0"/>
              <a:t>마스터 제목 스타일 편집</a:t>
            </a:r>
            <a:endParaRPr lang="en-US" dirty="0"/>
          </a:p>
        </p:txBody>
      </p:sp>
      <p:sp>
        <p:nvSpPr>
          <p:cNvPr id="6" name="Slide Number Placeholder 5"/>
          <p:cNvSpPr>
            <a:spLocks noGrp="1"/>
          </p:cNvSpPr>
          <p:nvPr>
            <p:ph type="sldNum" sz="quarter" idx="12"/>
          </p:nvPr>
        </p:nvSpPr>
        <p:spPr>
          <a:xfrm>
            <a:off x="8791575" y="3"/>
            <a:ext cx="1114424" cy="196845"/>
          </a:xfrm>
          <a:prstGeom prst="rect">
            <a:avLst/>
          </a:prstGeom>
        </p:spPr>
        <p:txBody>
          <a:bodyPr anchor="ctr"/>
          <a:lstStyle>
            <a:lvl1pPr algn="ctr">
              <a:defRPr sz="900">
                <a:solidFill>
                  <a:schemeClr val="tx1"/>
                </a:solidFill>
                <a:latin typeface="맑은 고딕" pitchFamily="50" charset="-127"/>
                <a:ea typeface="맑은 고딕" pitchFamily="50" charset="-127"/>
              </a:defRPr>
            </a:lvl1pPr>
          </a:lstStyle>
          <a:p>
            <a:fld id="{7E001443-C9AA-4E81-A035-604B572C40B4}" type="slidenum">
              <a:rPr lang="ko-KR" altLang="en-US" smtClean="0"/>
              <a:pPr/>
              <a:t>‹#›</a:t>
            </a:fld>
            <a:endParaRPr lang="ko-KR" altLang="en-US" dirty="0"/>
          </a:p>
        </p:txBody>
      </p:sp>
      <p:graphicFrame>
        <p:nvGraphicFramePr>
          <p:cNvPr id="7" name="표 6"/>
          <p:cNvGraphicFramePr>
            <a:graphicFrameLocks noGrp="1"/>
          </p:cNvGraphicFramePr>
          <p:nvPr userDrawn="1">
            <p:extLst>
              <p:ext uri="{D42A27DB-BD31-4B8C-83A1-F6EECF244321}">
                <p14:modId xmlns:p14="http://schemas.microsoft.com/office/powerpoint/2010/main" val="4287042584"/>
              </p:ext>
            </p:extLst>
          </p:nvPr>
        </p:nvGraphicFramePr>
        <p:xfrm>
          <a:off x="0" y="0"/>
          <a:ext cx="9906000" cy="457200"/>
        </p:xfrm>
        <a:graphic>
          <a:graphicData uri="http://schemas.openxmlformats.org/drawingml/2006/table">
            <a:tbl>
              <a:tblPr firstRow="1" bandRow="1">
                <a:tableStyleId>{5C22544A-7EE6-4342-B048-85BDC9FD1C3A}</a:tableStyleId>
              </a:tblPr>
              <a:tblGrid>
                <a:gridCol w="890337">
                  <a:extLst>
                    <a:ext uri="{9D8B030D-6E8A-4147-A177-3AD203B41FA5}">
                      <a16:colId xmlns:a16="http://schemas.microsoft.com/office/drawing/2014/main" val="20000"/>
                    </a:ext>
                  </a:extLst>
                </a:gridCol>
                <a:gridCol w="2452303">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3837806">
                  <a:extLst>
                    <a:ext uri="{9D8B030D-6E8A-4147-A177-3AD203B41FA5}">
                      <a16:colId xmlns:a16="http://schemas.microsoft.com/office/drawing/2014/main" val="20003"/>
                    </a:ext>
                  </a:extLst>
                </a:gridCol>
                <a:gridCol w="834190">
                  <a:extLst>
                    <a:ext uri="{9D8B030D-6E8A-4147-A177-3AD203B41FA5}">
                      <a16:colId xmlns:a16="http://schemas.microsoft.com/office/drawing/2014/main" val="20004"/>
                    </a:ext>
                  </a:extLst>
                </a:gridCol>
                <a:gridCol w="1098884">
                  <a:extLst>
                    <a:ext uri="{9D8B030D-6E8A-4147-A177-3AD203B41FA5}">
                      <a16:colId xmlns:a16="http://schemas.microsoft.com/office/drawing/2014/main" val="20005"/>
                    </a:ext>
                  </a:extLst>
                </a:gridCol>
              </a:tblGrid>
              <a:tr h="0">
                <a:tc>
                  <a:txBody>
                    <a:bodyPr/>
                    <a:lstStyle/>
                    <a:p>
                      <a:pPr algn="ctr" latinLnBrk="1"/>
                      <a:r>
                        <a:rPr lang="en-US" altLang="ko-KR" sz="900" b="0" dirty="0">
                          <a:solidFill>
                            <a:schemeClr val="tx1"/>
                          </a:solidFill>
                          <a:latin typeface="맑은 고딕" pitchFamily="50" charset="-127"/>
                          <a:ea typeface="맑은 고딕" pitchFamily="50" charset="-127"/>
                        </a:rPr>
                        <a:t>PJT</a:t>
                      </a:r>
                      <a:r>
                        <a:rPr lang="en-US" altLang="ko-KR" sz="900" b="0" baseline="0" dirty="0">
                          <a:solidFill>
                            <a:schemeClr val="tx1"/>
                          </a:solidFill>
                          <a:latin typeface="맑은 고딕" pitchFamily="50" charset="-127"/>
                          <a:ea typeface="맑은 고딕" pitchFamily="50" charset="-127"/>
                        </a:rPr>
                        <a:t> Name</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latinLnBrk="1"/>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K to J </a:t>
                      </a:r>
                      <a:r>
                        <a:rPr kumimoji="1" lang="ko-KR" altLang="en-US" sz="900" b="0" i="0" u="none" strike="noStrike" cap="none" normalizeH="0" baseline="0" dirty="0">
                          <a:ln>
                            <a:noFill/>
                          </a:ln>
                          <a:solidFill>
                            <a:schemeClr val="tx1"/>
                          </a:solidFill>
                          <a:effectLst/>
                          <a:latin typeface="맑은 고딕" pitchFamily="50" charset="-127"/>
                          <a:ea typeface="맑은 고딕" pitchFamily="50" charset="-127"/>
                        </a:rPr>
                        <a:t>홈페이지 신규 구축</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Page</a:t>
                      </a:r>
                      <a:r>
                        <a:rPr lang="en-US" altLang="ko-KR" sz="900" b="0" baseline="0" dirty="0">
                          <a:solidFill>
                            <a:schemeClr val="tx1"/>
                          </a:solidFill>
                          <a:latin typeface="맑은 고딕" pitchFamily="50" charset="-127"/>
                          <a:ea typeface="맑은 고딕" pitchFamily="50" charset="-127"/>
                        </a:rPr>
                        <a:t> Name</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Page No.</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latinLnBrk="1"/>
                      <a:r>
                        <a:rPr lang="en-US" altLang="ko-KR" sz="900" b="0" dirty="0">
                          <a:solidFill>
                            <a:schemeClr val="tx1"/>
                          </a:solidFill>
                          <a:latin typeface="맑은 고딕" pitchFamily="50" charset="-127"/>
                          <a:ea typeface="맑은 고딕" pitchFamily="50" charset="-127"/>
                        </a:rPr>
                        <a:t>Page URL</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b="0" dirty="0">
                        <a:solidFill>
                          <a:schemeClr val="tx1"/>
                        </a:solidFill>
                        <a:latin typeface="나눔고딕" panose="020D0604000000000000" pitchFamily="50" charset="-127"/>
                        <a:ea typeface="나눔고딕" panose="020D0604000000000000"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b="0" dirty="0">
                        <a:solidFill>
                          <a:schemeClr val="tx1"/>
                        </a:solidFill>
                        <a:latin typeface="나눔고딕" panose="020D0604000000000000" pitchFamily="50" charset="-127"/>
                        <a:ea typeface="나눔고딕" panose="020D0604000000000000"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Task ID</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3" name="직선 연결선 12"/>
          <p:cNvCxnSpPr/>
          <p:nvPr userDrawn="1"/>
        </p:nvCxnSpPr>
        <p:spPr>
          <a:xfrm>
            <a:off x="7977229" y="419100"/>
            <a:ext cx="0" cy="643890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104"/>
          <p:cNvSpPr>
            <a:spLocks noChangeArrowheads="1"/>
          </p:cNvSpPr>
          <p:nvPr userDrawn="1"/>
        </p:nvSpPr>
        <p:spPr bwMode="auto">
          <a:xfrm>
            <a:off x="7984649" y="6680200"/>
            <a:ext cx="1160462" cy="177800"/>
          </a:xfrm>
          <a:prstGeom prst="rect">
            <a:avLst/>
          </a:prstGeom>
          <a:solidFill>
            <a:srgbClr val="7030A0"/>
          </a:solidFill>
          <a:ln>
            <a:noFill/>
          </a:ln>
          <a:extLst/>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altLang="en-US" sz="800" dirty="0">
                <a:solidFill>
                  <a:schemeClr val="bg1"/>
                </a:solidFill>
                <a:latin typeface="맑은 고딕" panose="020B0503020000020004" pitchFamily="50" charset="-127"/>
                <a:ea typeface="맑은 고딕" panose="020B0503020000020004" pitchFamily="50" charset="-127"/>
              </a:rPr>
              <a:t>다음 페이지 계속</a:t>
            </a:r>
          </a:p>
        </p:txBody>
      </p:sp>
    </p:spTree>
    <p:extLst>
      <p:ext uri="{BB962C8B-B14F-4D97-AF65-F5344CB8AC3E}">
        <p14:creationId xmlns:p14="http://schemas.microsoft.com/office/powerpoint/2010/main" val="2103267627"/>
      </p:ext>
    </p:extLst>
  </p:cSld>
  <p:clrMapOvr>
    <a:masterClrMapping/>
  </p:clrMapOvr>
  <p:extLst mod="1">
    <p:ext uri="{DCECCB84-F9BA-43D5-87BE-67443E8EF086}">
      <p15:sldGuideLst xmlns:p15="http://schemas.microsoft.com/office/powerpoint/2012/main">
        <p15:guide id="1" pos="262" userDrawn="1">
          <p15:clr>
            <a:srgbClr val="FBAE40"/>
          </p15:clr>
        </p15:guide>
        <p15:guide id="2" pos="4730" userDrawn="1">
          <p15:clr>
            <a:srgbClr val="FBAE40"/>
          </p15:clr>
        </p15:guide>
        <p15:guide id="3" orient="horz" pos="527" userDrawn="1">
          <p15:clr>
            <a:srgbClr val="FBAE40"/>
          </p15:clr>
        </p15:guide>
        <p15:guide id="4" orient="horz" pos="70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이어서 끝">
    <p:spTree>
      <p:nvGrpSpPr>
        <p:cNvPr id="1" name=""/>
        <p:cNvGrpSpPr/>
        <p:nvPr/>
      </p:nvGrpSpPr>
      <p:grpSpPr>
        <a:xfrm>
          <a:off x="0" y="0"/>
          <a:ext cx="0" cy="0"/>
          <a:chOff x="0" y="0"/>
          <a:chExt cx="0" cy="0"/>
        </a:xfrm>
      </p:grpSpPr>
      <p:graphicFrame>
        <p:nvGraphicFramePr>
          <p:cNvPr id="14" name="표 13"/>
          <p:cNvGraphicFramePr>
            <a:graphicFrameLocks noGrp="1"/>
          </p:cNvGraphicFramePr>
          <p:nvPr userDrawn="1">
            <p:extLst>
              <p:ext uri="{D42A27DB-BD31-4B8C-83A1-F6EECF244321}">
                <p14:modId xmlns:p14="http://schemas.microsoft.com/office/powerpoint/2010/main" val="75262250"/>
              </p:ext>
            </p:extLst>
          </p:nvPr>
        </p:nvGraphicFramePr>
        <p:xfrm>
          <a:off x="0" y="0"/>
          <a:ext cx="9906000" cy="457200"/>
        </p:xfrm>
        <a:graphic>
          <a:graphicData uri="http://schemas.openxmlformats.org/drawingml/2006/table">
            <a:tbl>
              <a:tblPr firstRow="1" bandRow="1">
                <a:tableStyleId>{5C22544A-7EE6-4342-B048-85BDC9FD1C3A}</a:tableStyleId>
              </a:tblPr>
              <a:tblGrid>
                <a:gridCol w="890337">
                  <a:extLst>
                    <a:ext uri="{9D8B030D-6E8A-4147-A177-3AD203B41FA5}">
                      <a16:colId xmlns:a16="http://schemas.microsoft.com/office/drawing/2014/main" val="20000"/>
                    </a:ext>
                  </a:extLst>
                </a:gridCol>
                <a:gridCol w="3008332">
                  <a:extLst>
                    <a:ext uri="{9D8B030D-6E8A-4147-A177-3AD203B41FA5}">
                      <a16:colId xmlns:a16="http://schemas.microsoft.com/office/drawing/2014/main" val="20001"/>
                    </a:ext>
                  </a:extLst>
                </a:gridCol>
                <a:gridCol w="856211">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gridCol w="831273">
                  <a:extLst>
                    <a:ext uri="{9D8B030D-6E8A-4147-A177-3AD203B41FA5}">
                      <a16:colId xmlns:a16="http://schemas.microsoft.com/office/drawing/2014/main" val="20004"/>
                    </a:ext>
                  </a:extLst>
                </a:gridCol>
                <a:gridCol w="1576647">
                  <a:extLst>
                    <a:ext uri="{9D8B030D-6E8A-4147-A177-3AD203B41FA5}">
                      <a16:colId xmlns:a16="http://schemas.microsoft.com/office/drawing/2014/main" val="20005"/>
                    </a:ext>
                  </a:extLst>
                </a:gridCol>
              </a:tblGrid>
              <a:tr h="0">
                <a:tc>
                  <a:txBody>
                    <a:bodyPr/>
                    <a:lstStyle/>
                    <a:p>
                      <a:pPr algn="ctr" latinLnBrk="1"/>
                      <a:r>
                        <a:rPr lang="en-US" altLang="ko-KR" sz="900" b="0" dirty="0">
                          <a:solidFill>
                            <a:schemeClr val="tx1"/>
                          </a:solidFill>
                          <a:latin typeface="맑은 고딕" pitchFamily="50" charset="-127"/>
                          <a:ea typeface="맑은 고딕" pitchFamily="50" charset="-127"/>
                        </a:rPr>
                        <a:t>SB Title</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Page</a:t>
                      </a:r>
                      <a:r>
                        <a:rPr lang="ko-KR" altLang="en-US" sz="900" b="0" dirty="0">
                          <a:solidFill>
                            <a:schemeClr val="tx1"/>
                          </a:solidFill>
                          <a:latin typeface="맑은 고딕" pitchFamily="50" charset="-127"/>
                          <a:ea typeface="맑은 고딕" pitchFamily="50" charset="-127"/>
                        </a:rPr>
                        <a:t> </a:t>
                      </a:r>
                      <a:r>
                        <a:rPr lang="en-US" altLang="ko-KR" sz="900" b="0" dirty="0">
                          <a:solidFill>
                            <a:schemeClr val="tx1"/>
                          </a:solidFill>
                          <a:latin typeface="맑은 고딕" pitchFamily="50" charset="-127"/>
                          <a:ea typeface="맑은 고딕" pitchFamily="50" charset="-127"/>
                        </a:rPr>
                        <a:t>Name</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Page No.</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latinLnBrk="1"/>
                      <a:r>
                        <a:rPr lang="en-US" altLang="ko-KR" sz="900" b="0" dirty="0">
                          <a:solidFill>
                            <a:schemeClr val="tx1"/>
                          </a:solidFill>
                          <a:latin typeface="맑은 고딕" pitchFamily="50" charset="-127"/>
                          <a:ea typeface="맑은 고딕" pitchFamily="50" charset="-127"/>
                        </a:rPr>
                        <a:t>Location</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b="0" dirty="0">
                        <a:solidFill>
                          <a:schemeClr val="tx1"/>
                        </a:solidFill>
                        <a:latin typeface="나눔고딕" panose="020D0604000000000000" pitchFamily="50" charset="-127"/>
                        <a:ea typeface="나눔고딕" panose="020D0604000000000000"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b="0" dirty="0">
                        <a:solidFill>
                          <a:schemeClr val="tx1"/>
                        </a:solidFill>
                        <a:latin typeface="나눔고딕" panose="020D0604000000000000" pitchFamily="50" charset="-127"/>
                        <a:ea typeface="나눔고딕" panose="020D0604000000000000"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900" b="0" dirty="0">
                          <a:solidFill>
                            <a:schemeClr val="tx1"/>
                          </a:solidFill>
                          <a:latin typeface="맑은 고딕" pitchFamily="50" charset="-127"/>
                          <a:ea typeface="맑은 고딕" pitchFamily="50" charset="-127"/>
                        </a:rPr>
                        <a:t>Task ID</a:t>
                      </a:r>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latinLnBrk="1"/>
                      <a:endParaRPr lang="ko-KR" altLang="en-US" sz="900" b="0" dirty="0">
                        <a:solidFill>
                          <a:schemeClr val="tx1"/>
                        </a:solidFill>
                        <a:latin typeface="맑은 고딕" pitchFamily="50" charset="-127"/>
                        <a:ea typeface="맑은 고딕"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909781" y="12600"/>
            <a:ext cx="2972263" cy="216000"/>
          </a:xfrm>
          <a:prstGeom prst="rect">
            <a:avLst/>
          </a:prstGeom>
        </p:spPr>
        <p:txBody>
          <a:bodyPr lIns="36000" tIns="36000" rIns="36000" bIns="36000" anchor="ctr">
            <a:noAutofit/>
          </a:bodyPr>
          <a:lstStyle>
            <a:lvl1pPr>
              <a:defRPr sz="900">
                <a:latin typeface="맑은 고딕" pitchFamily="50" charset="-127"/>
                <a:ea typeface="맑은 고딕" pitchFamily="50" charset="-127"/>
              </a:defRPr>
            </a:lvl1pPr>
          </a:lstStyle>
          <a:p>
            <a:r>
              <a:rPr lang="ko-KR" altLang="en-US" dirty="0"/>
              <a:t>마스터 제목 스타일 편집</a:t>
            </a:r>
            <a:endParaRPr lang="en-US" dirty="0"/>
          </a:p>
        </p:txBody>
      </p:sp>
      <p:sp>
        <p:nvSpPr>
          <p:cNvPr id="6" name="Slide Number Placeholder 5"/>
          <p:cNvSpPr>
            <a:spLocks noGrp="1"/>
          </p:cNvSpPr>
          <p:nvPr>
            <p:ph type="sldNum" sz="quarter" idx="12"/>
          </p:nvPr>
        </p:nvSpPr>
        <p:spPr>
          <a:xfrm>
            <a:off x="8791575" y="8316"/>
            <a:ext cx="1114424" cy="196845"/>
          </a:xfrm>
          <a:prstGeom prst="rect">
            <a:avLst/>
          </a:prstGeom>
        </p:spPr>
        <p:txBody>
          <a:bodyPr anchor="ctr"/>
          <a:lstStyle>
            <a:lvl1pPr algn="ctr">
              <a:defRPr sz="900">
                <a:solidFill>
                  <a:schemeClr val="tx1"/>
                </a:solidFill>
                <a:latin typeface="맑은 고딕" pitchFamily="50" charset="-127"/>
                <a:ea typeface="맑은 고딕" pitchFamily="50" charset="-127"/>
              </a:defRPr>
            </a:lvl1pPr>
          </a:lstStyle>
          <a:p>
            <a:fld id="{7E001443-C9AA-4E81-A035-604B572C40B4}" type="slidenum">
              <a:rPr lang="ko-KR" altLang="en-US" smtClean="0"/>
              <a:pPr/>
              <a:t>‹#›</a:t>
            </a:fld>
            <a:endParaRPr lang="ko-KR" altLang="en-US" dirty="0"/>
          </a:p>
        </p:txBody>
      </p:sp>
      <p:sp>
        <p:nvSpPr>
          <p:cNvPr id="15" name="Line 3">
            <a:extLst>
              <a:ext uri="{FF2B5EF4-FFF2-40B4-BE49-F238E27FC236}">
                <a16:creationId xmlns:a16="http://schemas.microsoft.com/office/drawing/2014/main" id="{28A3F3E7-7232-4817-A28A-3C078D15E2CC}"/>
              </a:ext>
            </a:extLst>
          </p:cNvPr>
          <p:cNvSpPr>
            <a:spLocks noChangeShapeType="1"/>
          </p:cNvSpPr>
          <p:nvPr userDrawn="1"/>
        </p:nvSpPr>
        <p:spPr bwMode="auto">
          <a:xfrm>
            <a:off x="-16626" y="6828785"/>
            <a:ext cx="2895601"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itchFamily="50" charset="-127"/>
              <a:ea typeface="맑은 고딕" pitchFamily="50" charset="-127"/>
            </a:endParaRPr>
          </a:p>
        </p:txBody>
      </p:sp>
      <p:pic>
        <p:nvPicPr>
          <p:cNvPr id="16" name="Picture 7" descr="cidow1">
            <a:extLst>
              <a:ext uri="{FF2B5EF4-FFF2-40B4-BE49-F238E27FC236}">
                <a16:creationId xmlns:a16="http://schemas.microsoft.com/office/drawing/2014/main" id="{F99E2451-666B-46B7-97E6-0997E0C453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96720"/>
            <a:ext cx="533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55ED096C-C9FF-4ADB-9CAE-3C0CD81C9327}"/>
              </a:ext>
            </a:extLst>
          </p:cNvPr>
          <p:cNvSpPr txBox="1"/>
          <p:nvPr userDrawn="1"/>
        </p:nvSpPr>
        <p:spPr>
          <a:xfrm>
            <a:off x="429126" y="6629956"/>
            <a:ext cx="263565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True friend</a:t>
            </a:r>
            <a:r>
              <a:rPr lang="en-US" altLang="ko-KR" sz="800" baseline="0" dirty="0">
                <a:latin typeface="맑은 고딕" pitchFamily="50" charset="-127"/>
                <a:ea typeface="맑은 고딕" pitchFamily="50" charset="-127"/>
              </a:rPr>
              <a:t> who shows the right way to e-Business</a:t>
            </a:r>
            <a:endParaRPr lang="ko-KR" altLang="en-US" sz="800" dirty="0">
              <a:latin typeface="맑은 고딕" pitchFamily="50" charset="-127"/>
              <a:ea typeface="맑은 고딕" pitchFamily="50" charset="-127"/>
            </a:endParaRPr>
          </a:p>
        </p:txBody>
      </p:sp>
    </p:spTree>
    <p:extLst>
      <p:ext uri="{BB962C8B-B14F-4D97-AF65-F5344CB8AC3E}">
        <p14:creationId xmlns:p14="http://schemas.microsoft.com/office/powerpoint/2010/main" val="2103267627"/>
      </p:ext>
    </p:extLst>
  </p:cSld>
  <p:clrMapOvr>
    <a:masterClrMapping/>
  </p:clrMapOvr>
  <p:extLst mod="1">
    <p:ext uri="{DCECCB84-F9BA-43D5-87BE-67443E8EF086}">
      <p15:sldGuideLst xmlns:p15="http://schemas.microsoft.com/office/powerpoint/2012/main">
        <p15:guide id="1" pos="262" userDrawn="1">
          <p15:clr>
            <a:srgbClr val="FBAE40"/>
          </p15:clr>
        </p15:guide>
        <p15:guide id="2" pos="4730" userDrawn="1">
          <p15:clr>
            <a:srgbClr val="FBAE40"/>
          </p15:clr>
        </p15:guide>
        <p15:guide id="3" orient="horz" pos="527" userDrawn="1">
          <p15:clr>
            <a:srgbClr val="FBAE40"/>
          </p15:clr>
        </p15:guide>
        <p15:guide id="4" orient="horz" pos="70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a:prstGeom prst="rect">
            <a:avLst/>
          </a:prstGeom>
        </p:spPr>
        <p:txBody>
          <a:bodyPr/>
          <a:lstStyle/>
          <a:p>
            <a:r>
              <a:rPr lang="ko-KR" altLang="en-US" dirty="0"/>
              <a:t>마스터 제목 스타일 편집</a:t>
            </a:r>
          </a:p>
        </p:txBody>
      </p:sp>
      <p:sp>
        <p:nvSpPr>
          <p:cNvPr id="3" name="날짜 개체 틀 2"/>
          <p:cNvSpPr>
            <a:spLocks noGrp="1"/>
          </p:cNvSpPr>
          <p:nvPr>
            <p:ph type="dt" sz="half" idx="10"/>
          </p:nvPr>
        </p:nvSpPr>
        <p:spPr>
          <a:xfrm>
            <a:off x="495300" y="6356350"/>
            <a:ext cx="2311400" cy="365125"/>
          </a:xfrm>
          <a:prstGeom prst="rect">
            <a:avLst/>
          </a:prstGeom>
        </p:spPr>
        <p:txBody>
          <a:bodyPr/>
          <a:lstStyle/>
          <a:p>
            <a:fld id="{687B33BE-482E-43E1-B63D-557AFC6D629E}" type="datetimeFigureOut">
              <a:rPr lang="ko-KR" altLang="en-US" smtClean="0"/>
              <a:t>2019-02-25</a:t>
            </a:fld>
            <a:endParaRPr lang="ko-KR" altLang="en-US"/>
          </a:p>
        </p:txBody>
      </p:sp>
      <p:sp>
        <p:nvSpPr>
          <p:cNvPr id="4" name="바닥글 개체 틀 3"/>
          <p:cNvSpPr>
            <a:spLocks noGrp="1"/>
          </p:cNvSpPr>
          <p:nvPr>
            <p:ph type="ftr" sz="quarter" idx="11"/>
          </p:nvPr>
        </p:nvSpPr>
        <p:spPr>
          <a:xfrm>
            <a:off x="3384550" y="6356350"/>
            <a:ext cx="31369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7099300" y="6356350"/>
            <a:ext cx="2311400" cy="365125"/>
          </a:xfrm>
          <a:prstGeom prst="rect">
            <a:avLst/>
          </a:prstGeom>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258977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24453" y="55037"/>
            <a:ext cx="9657093" cy="422920"/>
          </a:xfrm>
          <a:prstGeom prst="rect">
            <a:avLst/>
          </a:prstGeom>
        </p:spPr>
        <p:txBody>
          <a:bodyPr anchor="ctr" anchorCtr="0"/>
          <a:lstStyle>
            <a:lvl1pPr algn="l">
              <a:defRPr sz="2000" b="1">
                <a:latin typeface="맑은 고딕" pitchFamily="50" charset="-127"/>
                <a:ea typeface="맑은 고딕" pitchFamily="50" charset="-127"/>
              </a:defRPr>
            </a:lvl1pPr>
          </a:lstStyle>
          <a:p>
            <a:r>
              <a:rPr lang="ko-KR" altLang="en-US" dirty="0"/>
              <a:t>마스터 제목 스타일 편집</a:t>
            </a:r>
          </a:p>
        </p:txBody>
      </p:sp>
      <p:sp>
        <p:nvSpPr>
          <p:cNvPr id="5" name="Line 2"/>
          <p:cNvSpPr>
            <a:spLocks noChangeShapeType="1"/>
          </p:cNvSpPr>
          <p:nvPr userDrawn="1"/>
        </p:nvSpPr>
        <p:spPr bwMode="auto">
          <a:xfrm flipV="1">
            <a:off x="49878" y="536148"/>
            <a:ext cx="9798172" cy="0"/>
          </a:xfrm>
          <a:prstGeom prst="line">
            <a:avLst/>
          </a:prstGeom>
          <a:noFill/>
          <a:ln w="57150">
            <a:solidFill>
              <a:srgbClr val="C0C0C0"/>
            </a:solidFill>
            <a:miter lim="800000"/>
            <a:headEnd/>
            <a:tailEnd/>
          </a:ln>
          <a:extLst>
            <a:ext uri="{909E8E84-426E-40DD-AFC4-6F175D3DCCD1}">
              <a14:hiddenFill xmlns:a14="http://schemas.microsoft.com/office/drawing/2010/main">
                <a:noFill/>
              </a14:hiddenFill>
            </a:ext>
          </a:extLst>
        </p:spPr>
        <p:txBody>
          <a:bodyPr wrap="none" lIns="85691" tIns="44561" rIns="85691" bIns="44561" anchor="ctr"/>
          <a:lstStyle/>
          <a:p>
            <a:endParaRPr lang="ko-KR" altLang="en-US" dirty="0">
              <a:latin typeface="맑은 고딕" pitchFamily="50" charset="-127"/>
              <a:ea typeface="맑은 고딕" pitchFamily="50" charset="-127"/>
            </a:endParaRPr>
          </a:p>
        </p:txBody>
      </p:sp>
      <p:sp>
        <p:nvSpPr>
          <p:cNvPr id="7" name="Line 3"/>
          <p:cNvSpPr>
            <a:spLocks noChangeShapeType="1"/>
          </p:cNvSpPr>
          <p:nvPr userDrawn="1"/>
        </p:nvSpPr>
        <p:spPr bwMode="auto">
          <a:xfrm>
            <a:off x="6966064" y="6841385"/>
            <a:ext cx="2895601"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itchFamily="50" charset="-127"/>
              <a:ea typeface="맑은 고딕" pitchFamily="50" charset="-127"/>
            </a:endParaRPr>
          </a:p>
        </p:txBody>
      </p:sp>
      <p:pic>
        <p:nvPicPr>
          <p:cNvPr id="9" name="Picture 7" descr="cidow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82690" y="6609320"/>
            <a:ext cx="533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7411816" y="6642556"/>
            <a:ext cx="263565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True friend</a:t>
            </a:r>
            <a:r>
              <a:rPr lang="en-US" altLang="ko-KR" sz="800" baseline="0" dirty="0">
                <a:latin typeface="맑은 고딕" pitchFamily="50" charset="-127"/>
                <a:ea typeface="맑은 고딕" pitchFamily="50" charset="-127"/>
              </a:rPr>
              <a:t> who shows the right way to e-Business</a:t>
            </a:r>
            <a:endParaRPr lang="ko-KR" altLang="en-US" sz="800" dirty="0">
              <a:latin typeface="맑은 고딕" pitchFamily="50" charset="-127"/>
              <a:ea typeface="맑은 고딕" pitchFamily="50" charset="-127"/>
            </a:endParaRPr>
          </a:p>
        </p:txBody>
      </p:sp>
      <p:sp>
        <p:nvSpPr>
          <p:cNvPr id="10" name="Slide Number Placeholder 5"/>
          <p:cNvSpPr txBox="1">
            <a:spLocks/>
          </p:cNvSpPr>
          <p:nvPr userDrawn="1"/>
        </p:nvSpPr>
        <p:spPr>
          <a:xfrm>
            <a:off x="869" y="6609320"/>
            <a:ext cx="533400" cy="230081"/>
          </a:xfrm>
          <a:prstGeom prst="rect">
            <a:avLst/>
          </a:prstGeom>
        </p:spPr>
        <p:txBody>
          <a:bodyPr anchor="ctr"/>
          <a:lstStyle>
            <a:defPPr>
              <a:defRPr lang="ko-KR"/>
            </a:defPPr>
            <a:lvl1pPr marL="0" algn="ctr" defTabSz="914400" rtl="0" eaLnBrk="1" latinLnBrk="1" hangingPunct="1">
              <a:defRPr sz="900" kern="1200">
                <a:solidFill>
                  <a:schemeClr val="tx1"/>
                </a:solidFill>
                <a:latin typeface="나눔고딕" panose="020D0604000000000000" pitchFamily="50" charset="-127"/>
                <a:ea typeface="나눔고딕" panose="020D0604000000000000"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7E001443-C9AA-4E81-A035-604B572C40B4}" type="slidenum">
              <a:rPr lang="ko-KR" altLang="en-US" smtClean="0">
                <a:latin typeface="맑은 고딕" pitchFamily="50" charset="-127"/>
                <a:ea typeface="맑은 고딕" pitchFamily="50" charset="-127"/>
              </a:rPr>
              <a:pPr/>
              <a:t>‹#›</a:t>
            </a:fld>
            <a:endParaRPr lang="ko-KR" altLang="en-US" dirty="0">
              <a:latin typeface="맑은 고딕" pitchFamily="50" charset="-127"/>
              <a:ea typeface="맑은 고딕" pitchFamily="50" charset="-127"/>
            </a:endParaRPr>
          </a:p>
        </p:txBody>
      </p:sp>
    </p:spTree>
    <p:extLst>
      <p:ext uri="{BB962C8B-B14F-4D97-AF65-F5344CB8AC3E}">
        <p14:creationId xmlns:p14="http://schemas.microsoft.com/office/powerpoint/2010/main" val="165874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807073"/>
            <a:ext cx="8420100" cy="621927"/>
          </a:xfrm>
          <a:prstGeom prst="rect">
            <a:avLst/>
          </a:prstGeom>
        </p:spPr>
        <p:txBody>
          <a:bodyPr anchor="b"/>
          <a:lstStyle>
            <a:lvl1pPr algn="ctr">
              <a:defRPr sz="3500" b="1">
                <a:latin typeface="+mn-ea"/>
                <a:ea typeface="+mn-ea"/>
              </a:defRPr>
            </a:lvl1pPr>
          </a:lstStyle>
          <a:p>
            <a:r>
              <a:rPr lang="ko-KR" altLang="en-US" dirty="0"/>
              <a:t>마스터 제목 스타일 편집</a:t>
            </a:r>
            <a:endParaRPr lang="en-US" dirty="0"/>
          </a:p>
        </p:txBody>
      </p:sp>
      <p:cxnSp>
        <p:nvCxnSpPr>
          <p:cNvPr id="7" name="직선 연결선 6"/>
          <p:cNvCxnSpPr/>
          <p:nvPr userDrawn="1"/>
        </p:nvCxnSpPr>
        <p:spPr>
          <a:xfrm>
            <a:off x="992560" y="3429000"/>
            <a:ext cx="7920881"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0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708921"/>
            <a:ext cx="8420100" cy="720080"/>
          </a:xfrm>
          <a:prstGeom prst="rect">
            <a:avLst/>
          </a:prstGeom>
        </p:spPr>
        <p:txBody>
          <a:bodyPr/>
          <a:lstStyle>
            <a:lvl1pPr>
              <a:defRPr sz="4000" b="1">
                <a:latin typeface="맑은 고딕" panose="020B0503020000020004" pitchFamily="50" charset="-127"/>
                <a:ea typeface="맑은 고딕" panose="020B0503020000020004" pitchFamily="50" charset="-127"/>
              </a:defRPr>
            </a:lvl1pPr>
          </a:lstStyle>
          <a:p>
            <a:r>
              <a:rPr lang="ko-KR" altLang="en-US" dirty="0"/>
              <a:t>마스터 제목 스타일 편집</a:t>
            </a:r>
          </a:p>
        </p:txBody>
      </p:sp>
      <p:sp>
        <p:nvSpPr>
          <p:cNvPr id="3" name="부제목 2"/>
          <p:cNvSpPr>
            <a:spLocks noGrp="1"/>
          </p:cNvSpPr>
          <p:nvPr>
            <p:ph type="subTitle" idx="1"/>
          </p:nvPr>
        </p:nvSpPr>
        <p:spPr>
          <a:xfrm>
            <a:off x="1485900" y="3429000"/>
            <a:ext cx="6934200" cy="936104"/>
          </a:xfrm>
          <a:prstGeom prst="rect">
            <a:avLst/>
          </a:prstGeom>
        </p:spPr>
        <p:txBody>
          <a:bodyPr/>
          <a:lstStyle>
            <a:lvl1pPr marL="0" indent="0" algn="ctr">
              <a:buNone/>
              <a:defRPr sz="2500">
                <a:solidFill>
                  <a:schemeClr val="tx1">
                    <a:tint val="75000"/>
                  </a:schemeClr>
                </a:solidFill>
                <a:latin typeface="맑은 고딕" panose="020B0503020000020004" pitchFamily="50" charset="-127"/>
                <a:ea typeface="맑은 고딕" panose="020B0503020000020004"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6" name="슬라이드 번호 개체 틀 5"/>
          <p:cNvSpPr>
            <a:spLocks noGrp="1"/>
          </p:cNvSpPr>
          <p:nvPr>
            <p:ph type="sldNum" sz="quarter" idx="12"/>
          </p:nvPr>
        </p:nvSpPr>
        <p:spPr>
          <a:xfrm>
            <a:off x="9274507" y="97921"/>
            <a:ext cx="503029" cy="226714"/>
          </a:xfrm>
          <a:prstGeom prst="rect">
            <a:avLst/>
          </a:prstGeom>
        </p:spPr>
        <p:txBody>
          <a:bodyPr/>
          <a:lstStyle/>
          <a:p>
            <a:fld id="{49AC58EA-1109-44BE-B272-A04C56C6C102}" type="slidenum">
              <a:rPr lang="ko-KR" altLang="en-US" smtClean="0"/>
              <a:t>‹#›</a:t>
            </a:fld>
            <a:endParaRPr lang="ko-KR" altLang="en-US"/>
          </a:p>
        </p:txBody>
      </p:sp>
      <p:sp>
        <p:nvSpPr>
          <p:cNvPr id="7" name="Rectangle 101"/>
          <p:cNvSpPr>
            <a:spLocks noChangeArrowheads="1"/>
          </p:cNvSpPr>
          <p:nvPr userDrawn="1"/>
        </p:nvSpPr>
        <p:spPr bwMode="auto">
          <a:xfrm>
            <a:off x="8410577" y="5600700"/>
            <a:ext cx="1393825" cy="279400"/>
          </a:xfrm>
          <a:prstGeom prst="rect">
            <a:avLst/>
          </a:prstGeom>
          <a:solidFill>
            <a:schemeClr val="tx1">
              <a:lumMod val="75000"/>
              <a:lumOff val="25000"/>
            </a:schemeClr>
          </a:solidFill>
          <a:ln>
            <a:noFill/>
          </a:ln>
          <a:extLst/>
        </p:spPr>
        <p:txBody>
          <a:bodyPr lIns="91422" tIns="45711" rIns="91422" bIns="45711"/>
          <a:lstStyle/>
          <a:p>
            <a:pPr algn="ctr" fontAlgn="auto">
              <a:spcBef>
                <a:spcPts val="0"/>
              </a:spcBef>
              <a:spcAft>
                <a:spcPts val="0"/>
              </a:spcAft>
              <a:defRPr/>
            </a:pPr>
            <a:r>
              <a:rPr kumimoji="0" lang="en-US" altLang="ko-KR" sz="1050" dirty="0">
                <a:solidFill>
                  <a:srgbClr val="FFFFFF"/>
                </a:solidFill>
                <a:ea typeface="맑은 고딕" pitchFamily="50" charset="-127"/>
              </a:rPr>
              <a:t>CiDOW</a:t>
            </a:r>
          </a:p>
        </p:txBody>
      </p:sp>
      <p:sp>
        <p:nvSpPr>
          <p:cNvPr id="8" name="Rectangle 13"/>
          <p:cNvSpPr>
            <a:spLocks noChangeArrowheads="1"/>
          </p:cNvSpPr>
          <p:nvPr userDrawn="1"/>
        </p:nvSpPr>
        <p:spPr bwMode="auto">
          <a:xfrm>
            <a:off x="5516566" y="5945188"/>
            <a:ext cx="4287837" cy="716350"/>
          </a:xfrm>
          <a:prstGeom prst="rect">
            <a:avLst/>
          </a:prstGeom>
          <a:noFill/>
          <a:ln>
            <a:noFill/>
          </a:ln>
          <a:extLst/>
        </p:spPr>
        <p:txBody>
          <a:bodyPr lIns="0" tIns="0" rIns="0" bIns="0">
            <a:spAutoFit/>
          </a:bodyPr>
          <a:lstStyle>
            <a:lvl1pPr eaLnBrk="0" hangingPunct="0">
              <a:defRPr kumimoji="1" sz="900" b="1">
                <a:solidFill>
                  <a:schemeClr val="tx1"/>
                </a:solidFill>
                <a:latin typeface="맑은 고딕" pitchFamily="50" charset="-127"/>
                <a:ea typeface="맑은 고딕" pitchFamily="50" charset="-127"/>
              </a:defRPr>
            </a:lvl1pPr>
            <a:lvl2pPr marL="742950" indent="-285750" eaLnBrk="0" hangingPunct="0">
              <a:defRPr kumimoji="1" sz="900" b="1">
                <a:solidFill>
                  <a:schemeClr val="tx1"/>
                </a:solidFill>
                <a:latin typeface="맑은 고딕" pitchFamily="50" charset="-127"/>
                <a:ea typeface="맑은 고딕" pitchFamily="50" charset="-127"/>
              </a:defRPr>
            </a:lvl2pPr>
            <a:lvl3pPr marL="1143000" indent="-228600" eaLnBrk="0" hangingPunct="0">
              <a:defRPr kumimoji="1" sz="900" b="1">
                <a:solidFill>
                  <a:schemeClr val="tx1"/>
                </a:solidFill>
                <a:latin typeface="맑은 고딕" pitchFamily="50" charset="-127"/>
                <a:ea typeface="맑은 고딕" pitchFamily="50" charset="-127"/>
              </a:defRPr>
            </a:lvl3pPr>
            <a:lvl4pPr marL="1600200" indent="-228600" eaLnBrk="0" hangingPunct="0">
              <a:defRPr kumimoji="1" sz="900" b="1">
                <a:solidFill>
                  <a:schemeClr val="tx1"/>
                </a:solidFill>
                <a:latin typeface="맑은 고딕" pitchFamily="50" charset="-127"/>
                <a:ea typeface="맑은 고딕" pitchFamily="50" charset="-127"/>
              </a:defRPr>
            </a:lvl4pPr>
            <a:lvl5pPr marL="2057400" indent="-228600" eaLnBrk="0" hangingPunct="0">
              <a:defRPr kumimoji="1" sz="900" b="1">
                <a:solidFill>
                  <a:schemeClr val="tx1"/>
                </a:solidFill>
                <a:latin typeface="맑은 고딕" pitchFamily="50" charset="-127"/>
                <a:ea typeface="맑은 고딕" pitchFamily="50" charset="-127"/>
              </a:defRPr>
            </a:lvl5pPr>
            <a:lvl6pPr marL="2514600" indent="-228600" algn="ctr" eaLnBrk="0" fontAlgn="base" hangingPunct="0">
              <a:spcBef>
                <a:spcPct val="0"/>
              </a:spcBef>
              <a:spcAft>
                <a:spcPct val="0"/>
              </a:spcAft>
              <a:defRPr kumimoji="1" sz="900" b="1">
                <a:solidFill>
                  <a:schemeClr val="tx1"/>
                </a:solidFill>
                <a:latin typeface="맑은 고딕" pitchFamily="50" charset="-127"/>
                <a:ea typeface="맑은 고딕" pitchFamily="50" charset="-127"/>
              </a:defRPr>
            </a:lvl6pPr>
            <a:lvl7pPr marL="2971800" indent="-228600" algn="ctr" eaLnBrk="0" fontAlgn="base" hangingPunct="0">
              <a:spcBef>
                <a:spcPct val="0"/>
              </a:spcBef>
              <a:spcAft>
                <a:spcPct val="0"/>
              </a:spcAft>
              <a:defRPr kumimoji="1" sz="900" b="1">
                <a:solidFill>
                  <a:schemeClr val="tx1"/>
                </a:solidFill>
                <a:latin typeface="맑은 고딕" pitchFamily="50" charset="-127"/>
                <a:ea typeface="맑은 고딕" pitchFamily="50" charset="-127"/>
              </a:defRPr>
            </a:lvl7pPr>
            <a:lvl8pPr marL="3429000" indent="-228600" algn="ctr" eaLnBrk="0" fontAlgn="base" hangingPunct="0">
              <a:spcBef>
                <a:spcPct val="0"/>
              </a:spcBef>
              <a:spcAft>
                <a:spcPct val="0"/>
              </a:spcAft>
              <a:defRPr kumimoji="1" sz="900" b="1">
                <a:solidFill>
                  <a:schemeClr val="tx1"/>
                </a:solidFill>
                <a:latin typeface="맑은 고딕" pitchFamily="50" charset="-127"/>
                <a:ea typeface="맑은 고딕" pitchFamily="50" charset="-127"/>
              </a:defRPr>
            </a:lvl8pPr>
            <a:lvl9pPr marL="3886200" indent="-228600" algn="ctr" eaLnBrk="0" fontAlgn="base" hangingPunct="0">
              <a:spcBef>
                <a:spcPct val="0"/>
              </a:spcBef>
              <a:spcAft>
                <a:spcPct val="0"/>
              </a:spcAft>
              <a:defRPr kumimoji="1" sz="900" b="1">
                <a:solidFill>
                  <a:schemeClr val="tx1"/>
                </a:solidFill>
                <a:latin typeface="맑은 고딕" pitchFamily="50" charset="-127"/>
                <a:ea typeface="맑은 고딕" pitchFamily="50" charset="-127"/>
              </a:defRPr>
            </a:lvl9pPr>
          </a:lstStyle>
          <a:p>
            <a:pPr algn="r" latinLnBrk="0">
              <a:spcBef>
                <a:spcPct val="50000"/>
              </a:spcBef>
              <a:spcAft>
                <a:spcPct val="15000"/>
              </a:spcAft>
              <a:defRPr/>
            </a:pPr>
            <a:r>
              <a:rPr kumimoji="0" lang="en-US" altLang="ko-KR" sz="700" dirty="0">
                <a:solidFill>
                  <a:srgbClr val="7F7F7F"/>
                </a:solidFill>
              </a:rPr>
              <a:t>This material is proprietary to Cidow Corp.</a:t>
            </a:r>
            <a:br>
              <a:rPr kumimoji="0" lang="en-US" altLang="ko-KR" sz="700" dirty="0">
                <a:solidFill>
                  <a:srgbClr val="7F7F7F"/>
                </a:solidFill>
              </a:rPr>
            </a:br>
            <a:r>
              <a:rPr kumimoji="0" lang="en-US" altLang="ko-KR" sz="700" dirty="0">
                <a:solidFill>
                  <a:srgbClr val="7F7F7F"/>
                </a:solidFill>
              </a:rPr>
              <a:t>It contains trade secrets and confidential information which is solely the property of Cidow Corp.</a:t>
            </a:r>
            <a:br>
              <a:rPr kumimoji="0" lang="en-US" altLang="ko-KR" sz="700" dirty="0">
                <a:solidFill>
                  <a:srgbClr val="7F7F7F"/>
                </a:solidFill>
              </a:rPr>
            </a:br>
            <a:r>
              <a:rPr kumimoji="0" lang="en-US" altLang="ko-KR" sz="700" dirty="0">
                <a:solidFill>
                  <a:srgbClr val="7F7F7F"/>
                </a:solidFill>
              </a:rPr>
              <a:t>This material is solely for the Client’s internal use. This material shall not be used, </a:t>
            </a:r>
            <a:br>
              <a:rPr kumimoji="0" lang="en-US" altLang="ko-KR" sz="700" dirty="0">
                <a:solidFill>
                  <a:srgbClr val="7F7F7F"/>
                </a:solidFill>
              </a:rPr>
            </a:br>
            <a:r>
              <a:rPr kumimoji="0" lang="en-US" altLang="ko-KR" sz="700" dirty="0">
                <a:solidFill>
                  <a:srgbClr val="7F7F7F"/>
                </a:solidFill>
              </a:rPr>
              <a:t>reproduced, copied, disclosed, transmitted, in whole or in part, </a:t>
            </a:r>
            <a:br>
              <a:rPr kumimoji="0" lang="en-US" altLang="ko-KR" sz="700" dirty="0">
                <a:solidFill>
                  <a:srgbClr val="7F7F7F"/>
                </a:solidFill>
              </a:rPr>
            </a:br>
            <a:r>
              <a:rPr kumimoji="0" lang="en-US" altLang="ko-KR" sz="700" dirty="0">
                <a:solidFill>
                  <a:srgbClr val="7F7F7F"/>
                </a:solidFill>
              </a:rPr>
              <a:t>without the express consent of Cidow Corp. © 2012 </a:t>
            </a:r>
          </a:p>
          <a:p>
            <a:pPr algn="r" latinLnBrk="0">
              <a:spcBef>
                <a:spcPct val="50000"/>
              </a:spcBef>
              <a:spcAft>
                <a:spcPct val="15000"/>
              </a:spcAft>
              <a:defRPr/>
            </a:pPr>
            <a:r>
              <a:rPr kumimoji="0" lang="en-US" altLang="ko-KR" sz="700" dirty="0">
                <a:solidFill>
                  <a:srgbClr val="7F7F7F"/>
                </a:solidFill>
              </a:rPr>
              <a:t>CIDOW Corp.  © All rights reserved</a:t>
            </a:r>
          </a:p>
        </p:txBody>
      </p:sp>
      <p:pic>
        <p:nvPicPr>
          <p:cNvPr id="9" name="그림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94715" y="5114929"/>
            <a:ext cx="12239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90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33364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87B33BE-482E-43E1-B63D-557AFC6D629E}" type="datetimeFigureOut">
              <a:rPr lang="ko-KR" altLang="en-US" smtClean="0"/>
              <a:t>2019-02-25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40275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647088"/>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72" r:id="rId4"/>
    <p:sldLayoutId id="2147483663" r:id="rId5"/>
    <p:sldLayoutId id="2147483661" r:id="rId6"/>
    <p:sldLayoutId id="2147483678" r:id="rId7"/>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B33BE-482E-43E1-B63D-557AFC6D629E}" type="datetimeFigureOut">
              <a:rPr lang="ko-KR" altLang="en-US" smtClean="0"/>
              <a:t>2019-02-25</a:t>
            </a:fld>
            <a:endParaRPr lang="ko-KR" altLang="en-US"/>
          </a:p>
        </p:txBody>
      </p:sp>
      <p:sp>
        <p:nvSpPr>
          <p:cNvPr id="5" name="바닥글 개체 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555F9-00DB-423A-99BE-B854130B31A8}" type="slidenum">
              <a:rPr lang="ko-KR" altLang="en-US" smtClean="0"/>
              <a:t>‹#›</a:t>
            </a:fld>
            <a:endParaRPr lang="ko-KR" altLang="en-US"/>
          </a:p>
        </p:txBody>
      </p:sp>
    </p:spTree>
    <p:extLst>
      <p:ext uri="{BB962C8B-B14F-4D97-AF65-F5344CB8AC3E}">
        <p14:creationId xmlns:p14="http://schemas.microsoft.com/office/powerpoint/2010/main" val="187706825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3" r:id="rId5"/>
    <p:sldLayoutId id="2147483674" r:id="rId6"/>
    <p:sldLayoutId id="2147483675" r:id="rId7"/>
    <p:sldLayoutId id="2147483676" r:id="rId8"/>
    <p:sldLayoutId id="2147483677" r:id="rId9"/>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xml"/><Relationship Id="rId7"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9.png"/><Relationship Id="rId4" Type="http://schemas.openxmlformats.org/officeDocument/2006/relationships/tags" Target="../tags/tag10.xml"/><Relationship Id="rId9"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gtradepay.com/blank" TargetMode="Externa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hyperlink" Target="https://www.gtradepay.com/marketplace"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www.orbitget.com/" TargetMode="External"/><Relationship Id="rId2" Type="http://schemas.openxmlformats.org/officeDocument/2006/relationships/hyperlink" Target="http://www.geton.co.kr/" TargetMode="Externa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hyperlink" Target="mailto:km.kwon@gtradepay.com" TargetMode="External"/><Relationship Id="rId7" Type="http://schemas.openxmlformats.org/officeDocument/2006/relationships/image" Target="../media/image25.png"/><Relationship Id="rId2" Type="http://schemas.openxmlformats.org/officeDocument/2006/relationships/hyperlink" Target="mailto:sh.lee@gtradepay.com" TargetMode="Externa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mailto:bh.lee@gtradepay.com"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mailto:sw.ahn@gtradepay.com" TargetMode="External"/><Relationship Id="rId7" Type="http://schemas.openxmlformats.org/officeDocument/2006/relationships/image" Target="../media/image28.jpeg"/><Relationship Id="rId2" Type="http://schemas.openxmlformats.org/officeDocument/2006/relationships/hyperlink" Target="https://people.search.naver.com/search.naver?where=nexearch&amp;sm=tab_ppn&amp;query=%EC%B5%9C%EC%88%98%EB%A7%8C&amp;os=102768&amp;ie=utf8&amp;key=PeopleService" TargetMode="Externa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www.pyeonganlawfirm.com/3_2.php" TargetMode="External"/></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jy.ahn@gtradepay.com" TargetMode="External"/><Relationship Id="rId7" Type="http://schemas.openxmlformats.org/officeDocument/2006/relationships/image" Target="../media/image32.jpeg"/><Relationship Id="rId2" Type="http://schemas.openxmlformats.org/officeDocument/2006/relationships/hyperlink" Target="mailto:jw.lee@gtradepay.com" TargetMode="External"/><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hyperlink" Target="mailto:my.shin@gtradepay.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gtradepay.com/blank" TargetMode="Externa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hyperlink" Target="https://www.gtradepay.com/marketplac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gtradepay.com/marketplace" TargetMode="External"/><Relationship Id="rId4" Type="http://schemas.openxmlformats.org/officeDocument/2006/relationships/hyperlink" Target="https://www.gtradepay.com/blank" TargetMode="External"/></Relationships>
</file>

<file path=ppt/slides/_rels/slide6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8.png"/><Relationship Id="rId7"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www.orbitget.com/" TargetMode="External"/><Relationship Id="rId4" Type="http://schemas.openxmlformats.org/officeDocument/2006/relationships/hyperlink" Target="http://www.geton.co.kr/"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www.gtradepay.com/marketplace" TargetMode="External"/><Relationship Id="rId4" Type="http://schemas.openxmlformats.org/officeDocument/2006/relationships/hyperlink" Target="https://www.gtradepay.com/blank"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1681538" y="2275470"/>
            <a:ext cx="7504407" cy="1318703"/>
          </a:xfrm>
        </p:spPr>
        <p:txBody>
          <a:bodyPr/>
          <a:lstStyle/>
          <a:p>
            <a:r>
              <a:rPr lang="en-US" altLang="ko-KR" dirty="0"/>
              <a:t>Gtradepay.com </a:t>
            </a:r>
            <a:br>
              <a:rPr lang="en-US" altLang="ko-KR" dirty="0"/>
            </a:br>
            <a:r>
              <a:rPr lang="ko-KR" altLang="en-US" dirty="0"/>
              <a:t>화면 설계서 </a:t>
            </a:r>
            <a:r>
              <a:rPr lang="en-US" altLang="ko-KR" dirty="0"/>
              <a:t>(2019 </a:t>
            </a:r>
            <a:r>
              <a:rPr lang="ko-KR" altLang="en-US" dirty="0"/>
              <a:t>버전</a:t>
            </a:r>
            <a:r>
              <a:rPr lang="en-US" altLang="ko-KR" dirty="0"/>
              <a:t>)</a:t>
            </a:r>
            <a:endParaRPr lang="ko-KR" altLang="en-US" dirty="0"/>
          </a:p>
        </p:txBody>
      </p:sp>
      <p:sp>
        <p:nvSpPr>
          <p:cNvPr id="6" name="부제목 5"/>
          <p:cNvSpPr>
            <a:spLocks noGrp="1"/>
          </p:cNvSpPr>
          <p:nvPr>
            <p:ph type="subTitle" idx="1"/>
          </p:nvPr>
        </p:nvSpPr>
        <p:spPr>
          <a:xfrm>
            <a:off x="1485900" y="3679133"/>
            <a:ext cx="6934200" cy="936104"/>
          </a:xfrm>
        </p:spPr>
        <p:txBody>
          <a:bodyPr/>
          <a:lstStyle/>
          <a:p>
            <a:r>
              <a:rPr lang="en-US" altLang="ko-KR"/>
              <a:t>2019.02.22</a:t>
            </a:r>
            <a:endParaRPr lang="en-US" altLang="ko-KR" dirty="0"/>
          </a:p>
        </p:txBody>
      </p:sp>
    </p:spTree>
    <p:extLst>
      <p:ext uri="{BB962C8B-B14F-4D97-AF65-F5344CB8AC3E}">
        <p14:creationId xmlns:p14="http://schemas.microsoft.com/office/powerpoint/2010/main" val="122906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main</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505856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9" name="직사각형 18">
            <a:extLst>
              <a:ext uri="{FF2B5EF4-FFF2-40B4-BE49-F238E27FC236}">
                <a16:creationId xmlns:a16="http://schemas.microsoft.com/office/drawing/2014/main" id="{09DA114A-7B27-426D-A9D9-1664488B56BD}"/>
              </a:ext>
            </a:extLst>
          </p:cNvPr>
          <p:cNvSpPr/>
          <p:nvPr/>
        </p:nvSpPr>
        <p:spPr>
          <a:xfrm>
            <a:off x="1071106" y="609547"/>
            <a:ext cx="5522641" cy="939744"/>
          </a:xfrm>
          <a:prstGeom prst="rect">
            <a:avLst/>
          </a:prstGeom>
        </p:spPr>
        <p:txBody>
          <a:bodyPr wrap="square">
            <a:spAutoFit/>
          </a:bodyPr>
          <a:lstStyle/>
          <a:p>
            <a:pPr algn="ctr">
              <a:lnSpc>
                <a:spcPct val="150000"/>
              </a:lnSpc>
            </a:pPr>
            <a:r>
              <a:rPr lang="ko-KR" altLang="en-US" b="1" dirty="0">
                <a:solidFill>
                  <a:srgbClr val="FF0000"/>
                </a:solidFill>
                <a:latin typeface="+mn-ea"/>
              </a:rPr>
              <a:t>안전</a:t>
            </a:r>
            <a:endParaRPr lang="en-US" altLang="ko-KR" b="1" dirty="0">
              <a:solidFill>
                <a:srgbClr val="FF0000"/>
              </a:solidFill>
              <a:latin typeface="+mn-ea"/>
            </a:endParaRPr>
          </a:p>
          <a:p>
            <a:pPr algn="ctr">
              <a:lnSpc>
                <a:spcPct val="150000"/>
              </a:lnSpc>
            </a:pPr>
            <a:r>
              <a:rPr lang="en-US" altLang="ko-KR" sz="1000" dirty="0">
                <a:latin typeface="+mn-ea"/>
              </a:rPr>
              <a:t>GTradePay</a:t>
            </a:r>
            <a:r>
              <a:rPr lang="ko-KR" altLang="en-US" sz="1000" dirty="0">
                <a:latin typeface="+mn-ea"/>
              </a:rPr>
              <a:t>는 중국을 포함한 전세계를 대상으로 수출자와 수입자 모두를 보호할 수 있는</a:t>
            </a:r>
            <a:endParaRPr lang="en-US" altLang="ko-KR" sz="1000" dirty="0">
              <a:latin typeface="+mn-ea"/>
            </a:endParaRPr>
          </a:p>
          <a:p>
            <a:pPr algn="ctr">
              <a:lnSpc>
                <a:spcPct val="150000"/>
              </a:lnSpc>
            </a:pPr>
            <a:r>
              <a:rPr lang="ko-KR" altLang="en-US" sz="1000" dirty="0">
                <a:latin typeface="+mn-ea"/>
              </a:rPr>
              <a:t>안전한 무역 에스크로 서비스를 제공합니다</a:t>
            </a:r>
            <a:r>
              <a:rPr lang="en-US" altLang="ko-KR" sz="1000" dirty="0">
                <a:latin typeface="+mn-ea"/>
              </a:rPr>
              <a:t>.</a:t>
            </a:r>
          </a:p>
        </p:txBody>
      </p:sp>
      <p:pic>
        <p:nvPicPr>
          <p:cNvPr id="21" name="Picture 2">
            <a:extLst>
              <a:ext uri="{FF2B5EF4-FFF2-40B4-BE49-F238E27FC236}">
                <a16:creationId xmlns:a16="http://schemas.microsoft.com/office/drawing/2014/main" id="{6779ACC1-4E5B-4510-9E0C-B7A8FFA55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731" y="1604922"/>
            <a:ext cx="4762198" cy="96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a:extLst>
              <a:ext uri="{FF2B5EF4-FFF2-40B4-BE49-F238E27FC236}">
                <a16:creationId xmlns:a16="http://schemas.microsoft.com/office/drawing/2014/main" id="{2BBCAEE3-E3A3-4655-B23B-D0962103BD7D}"/>
              </a:ext>
            </a:extLst>
          </p:cNvPr>
          <p:cNvSpPr txBox="1"/>
          <p:nvPr/>
        </p:nvSpPr>
        <p:spPr>
          <a:xfrm>
            <a:off x="1290537" y="2522954"/>
            <a:ext cx="949323" cy="276999"/>
          </a:xfrm>
          <a:prstGeom prst="rect">
            <a:avLst/>
          </a:prstGeom>
          <a:noFill/>
        </p:spPr>
        <p:txBody>
          <a:bodyPr wrap="square" rtlCol="0">
            <a:spAutoFit/>
          </a:bodyPr>
          <a:lstStyle/>
          <a:p>
            <a:pPr algn="ctr"/>
            <a:r>
              <a:rPr lang="en-US" altLang="ko-KR" sz="600" b="1" dirty="0">
                <a:latin typeface="+mn-ea"/>
              </a:rPr>
              <a:t>1.  </a:t>
            </a:r>
            <a:r>
              <a:rPr lang="ko-KR" altLang="en-US" sz="600" b="1" dirty="0">
                <a:latin typeface="+mn-ea"/>
              </a:rPr>
              <a:t>수입자와 수출자가</a:t>
            </a:r>
            <a:endParaRPr lang="ko-KR" altLang="en-US" sz="600" dirty="0">
              <a:latin typeface="+mn-ea"/>
            </a:endParaRPr>
          </a:p>
          <a:p>
            <a:pPr algn="ctr"/>
            <a:r>
              <a:rPr lang="ko-KR" altLang="en-US" sz="600" b="1" dirty="0">
                <a:latin typeface="+mn-ea"/>
              </a:rPr>
              <a:t>거래에 동의합니다</a:t>
            </a:r>
            <a:r>
              <a:rPr lang="en-US" altLang="ko-KR" sz="600" b="1" dirty="0">
                <a:latin typeface="+mn-ea"/>
              </a:rPr>
              <a:t>.</a:t>
            </a:r>
            <a:endParaRPr lang="ko-KR" altLang="en-US" sz="600" dirty="0">
              <a:latin typeface="+mn-ea"/>
            </a:endParaRPr>
          </a:p>
        </p:txBody>
      </p:sp>
      <p:sp>
        <p:nvSpPr>
          <p:cNvPr id="23" name="직사각형 22">
            <a:extLst>
              <a:ext uri="{FF2B5EF4-FFF2-40B4-BE49-F238E27FC236}">
                <a16:creationId xmlns:a16="http://schemas.microsoft.com/office/drawing/2014/main" id="{648CDEB8-0488-41A1-B392-A67E6738237B}"/>
              </a:ext>
            </a:extLst>
          </p:cNvPr>
          <p:cNvSpPr/>
          <p:nvPr/>
        </p:nvSpPr>
        <p:spPr>
          <a:xfrm>
            <a:off x="2116953" y="2531306"/>
            <a:ext cx="1241578" cy="369332"/>
          </a:xfrm>
          <a:prstGeom prst="rect">
            <a:avLst/>
          </a:prstGeom>
        </p:spPr>
        <p:txBody>
          <a:bodyPr wrap="square">
            <a:spAutoFit/>
          </a:bodyPr>
          <a:lstStyle/>
          <a:p>
            <a:pPr lvl="0" algn="ctr"/>
            <a:r>
              <a:rPr lang="en-US" altLang="ko-KR" sz="600" b="1" dirty="0">
                <a:solidFill>
                  <a:prstClr val="black"/>
                </a:solidFill>
                <a:latin typeface="+mn-ea"/>
              </a:rPr>
              <a:t>2. </a:t>
            </a:r>
            <a:r>
              <a:rPr lang="ko-KR" altLang="en-US" sz="600" b="1" dirty="0">
                <a:solidFill>
                  <a:prstClr val="black"/>
                </a:solidFill>
                <a:latin typeface="+mn-ea"/>
              </a:rPr>
              <a:t>수입자</a:t>
            </a:r>
            <a:r>
              <a:rPr lang="en-US" altLang="ko-KR" sz="600" b="1" dirty="0">
                <a:solidFill>
                  <a:prstClr val="black"/>
                </a:solidFill>
                <a:latin typeface="+mn-ea"/>
              </a:rPr>
              <a:t>(</a:t>
            </a:r>
            <a:r>
              <a:rPr lang="ko-KR" altLang="en-US" sz="600" b="1" dirty="0">
                <a:solidFill>
                  <a:prstClr val="black"/>
                </a:solidFill>
                <a:latin typeface="+mn-ea"/>
              </a:rPr>
              <a:t>구매자</a:t>
            </a:r>
            <a:r>
              <a:rPr lang="en-US" altLang="ko-KR" sz="600" b="1" dirty="0">
                <a:solidFill>
                  <a:prstClr val="black"/>
                </a:solidFill>
                <a:latin typeface="+mn-ea"/>
              </a:rPr>
              <a:t>)</a:t>
            </a:r>
            <a:r>
              <a:rPr lang="ko-KR" altLang="en-US" sz="600" b="1" dirty="0">
                <a:solidFill>
                  <a:prstClr val="black"/>
                </a:solidFill>
                <a:latin typeface="+mn-ea"/>
              </a:rPr>
              <a:t>가 </a:t>
            </a:r>
            <a:endParaRPr lang="ko-KR" altLang="en-US" sz="600" dirty="0">
              <a:solidFill>
                <a:prstClr val="black"/>
              </a:solidFill>
              <a:latin typeface="+mn-ea"/>
            </a:endParaRPr>
          </a:p>
          <a:p>
            <a:pPr lvl="0" algn="ctr"/>
            <a:r>
              <a:rPr lang="en-US" altLang="ko-KR" sz="600" b="1" dirty="0">
                <a:solidFill>
                  <a:prstClr val="black"/>
                </a:solidFill>
                <a:latin typeface="+mn-ea"/>
              </a:rPr>
              <a:t>GTradePay </a:t>
            </a:r>
            <a:r>
              <a:rPr lang="ko-KR" altLang="en-US" sz="600" b="1" dirty="0">
                <a:solidFill>
                  <a:prstClr val="black"/>
                </a:solidFill>
                <a:latin typeface="+mn-ea"/>
              </a:rPr>
              <a:t>에스크로 계좌에 </a:t>
            </a:r>
            <a:endParaRPr lang="ko-KR" altLang="en-US" sz="600" dirty="0">
              <a:solidFill>
                <a:prstClr val="black"/>
              </a:solidFill>
              <a:latin typeface="+mn-ea"/>
            </a:endParaRPr>
          </a:p>
          <a:p>
            <a:pPr lvl="0" algn="ctr"/>
            <a:r>
              <a:rPr lang="ko-KR" altLang="en-US" sz="600" b="1" dirty="0">
                <a:solidFill>
                  <a:prstClr val="black"/>
                </a:solidFill>
                <a:latin typeface="+mn-ea"/>
              </a:rPr>
              <a:t>거래대금을 입금합니다</a:t>
            </a:r>
            <a:r>
              <a:rPr lang="en-US" altLang="ko-KR" sz="600" b="1" dirty="0">
                <a:solidFill>
                  <a:prstClr val="black"/>
                </a:solidFill>
                <a:latin typeface="+mn-ea"/>
              </a:rPr>
              <a:t>.</a:t>
            </a:r>
            <a:endParaRPr lang="ko-KR" altLang="en-US" sz="600" dirty="0">
              <a:solidFill>
                <a:prstClr val="black"/>
              </a:solidFill>
              <a:latin typeface="+mn-ea"/>
            </a:endParaRPr>
          </a:p>
        </p:txBody>
      </p:sp>
      <p:sp>
        <p:nvSpPr>
          <p:cNvPr id="24" name="TextBox 23">
            <a:extLst>
              <a:ext uri="{FF2B5EF4-FFF2-40B4-BE49-F238E27FC236}">
                <a16:creationId xmlns:a16="http://schemas.microsoft.com/office/drawing/2014/main" id="{A74D0457-68B6-4F25-9CA4-284AAF5F34E0}"/>
              </a:ext>
            </a:extLst>
          </p:cNvPr>
          <p:cNvSpPr txBox="1"/>
          <p:nvPr/>
        </p:nvSpPr>
        <p:spPr>
          <a:xfrm>
            <a:off x="3185140" y="2530206"/>
            <a:ext cx="1135380" cy="369332"/>
          </a:xfrm>
          <a:prstGeom prst="rect">
            <a:avLst/>
          </a:prstGeom>
          <a:noFill/>
        </p:spPr>
        <p:txBody>
          <a:bodyPr wrap="square" rtlCol="0">
            <a:spAutoFit/>
          </a:bodyPr>
          <a:lstStyle/>
          <a:p>
            <a:pPr lvl="0" algn="ctr"/>
            <a:r>
              <a:rPr lang="en-US" altLang="ko-KR" sz="600" b="1" dirty="0">
                <a:solidFill>
                  <a:prstClr val="black"/>
                </a:solidFill>
                <a:latin typeface="+mn-ea"/>
              </a:rPr>
              <a:t>3. </a:t>
            </a:r>
            <a:r>
              <a:rPr lang="ko-KR" altLang="en-US" sz="600" b="1" dirty="0">
                <a:solidFill>
                  <a:prstClr val="black"/>
                </a:solidFill>
                <a:latin typeface="+mn-ea"/>
              </a:rPr>
              <a:t>수출자</a:t>
            </a:r>
            <a:r>
              <a:rPr lang="en-US" altLang="ko-KR" sz="600" b="1" dirty="0">
                <a:solidFill>
                  <a:prstClr val="black"/>
                </a:solidFill>
                <a:latin typeface="+mn-ea"/>
              </a:rPr>
              <a:t>(</a:t>
            </a:r>
            <a:r>
              <a:rPr lang="ko-KR" altLang="en-US" sz="600" b="1" dirty="0">
                <a:solidFill>
                  <a:prstClr val="black"/>
                </a:solidFill>
                <a:latin typeface="+mn-ea"/>
              </a:rPr>
              <a:t>판매자</a:t>
            </a:r>
            <a:r>
              <a:rPr lang="en-US" altLang="ko-KR" sz="600" b="1" dirty="0">
                <a:solidFill>
                  <a:prstClr val="black"/>
                </a:solidFill>
                <a:latin typeface="+mn-ea"/>
              </a:rPr>
              <a:t>)</a:t>
            </a:r>
            <a:r>
              <a:rPr lang="ko-KR" altLang="en-US" sz="600" b="1" dirty="0">
                <a:solidFill>
                  <a:prstClr val="black"/>
                </a:solidFill>
                <a:latin typeface="+mn-ea"/>
              </a:rPr>
              <a:t>는 </a:t>
            </a:r>
            <a:endParaRPr lang="ko-KR" altLang="en-US" sz="600" dirty="0">
              <a:solidFill>
                <a:prstClr val="black"/>
              </a:solidFill>
              <a:latin typeface="+mn-ea"/>
            </a:endParaRPr>
          </a:p>
          <a:p>
            <a:pPr lvl="0" algn="ctr"/>
            <a:r>
              <a:rPr lang="ko-KR" altLang="en-US" sz="600" b="1" dirty="0">
                <a:solidFill>
                  <a:prstClr val="black"/>
                </a:solidFill>
                <a:latin typeface="+mn-ea"/>
              </a:rPr>
              <a:t>수입자</a:t>
            </a:r>
            <a:r>
              <a:rPr lang="en-US" altLang="ko-KR" sz="600" b="1" dirty="0">
                <a:solidFill>
                  <a:prstClr val="black"/>
                </a:solidFill>
                <a:latin typeface="+mn-ea"/>
              </a:rPr>
              <a:t>(</a:t>
            </a:r>
            <a:r>
              <a:rPr lang="ko-KR" altLang="en-US" sz="600" b="1" dirty="0">
                <a:solidFill>
                  <a:prstClr val="black"/>
                </a:solidFill>
                <a:latin typeface="+mn-ea"/>
              </a:rPr>
              <a:t>구매자</a:t>
            </a:r>
            <a:r>
              <a:rPr lang="en-US" altLang="ko-KR" sz="600" b="1" dirty="0">
                <a:solidFill>
                  <a:prstClr val="black"/>
                </a:solidFill>
                <a:latin typeface="+mn-ea"/>
              </a:rPr>
              <a:t>)</a:t>
            </a:r>
            <a:r>
              <a:rPr lang="ko-KR" altLang="en-US" sz="600" b="1" dirty="0">
                <a:solidFill>
                  <a:prstClr val="black"/>
                </a:solidFill>
                <a:latin typeface="+mn-ea"/>
              </a:rPr>
              <a:t>에게 상품을 </a:t>
            </a:r>
            <a:endParaRPr lang="ko-KR" altLang="en-US" sz="600" dirty="0">
              <a:solidFill>
                <a:prstClr val="black"/>
              </a:solidFill>
              <a:latin typeface="+mn-ea"/>
            </a:endParaRPr>
          </a:p>
          <a:p>
            <a:pPr lvl="0" algn="ctr"/>
            <a:r>
              <a:rPr lang="ko-KR" altLang="en-US" sz="600" b="1" dirty="0">
                <a:solidFill>
                  <a:prstClr val="black"/>
                </a:solidFill>
                <a:latin typeface="+mn-ea"/>
              </a:rPr>
              <a:t>배송합니다</a:t>
            </a:r>
            <a:r>
              <a:rPr lang="en-US" altLang="ko-KR" sz="600" b="1" dirty="0">
                <a:solidFill>
                  <a:prstClr val="black"/>
                </a:solidFill>
                <a:latin typeface="+mn-ea"/>
              </a:rPr>
              <a:t>. </a:t>
            </a:r>
            <a:endParaRPr lang="ko-KR" altLang="en-US" sz="600" dirty="0">
              <a:solidFill>
                <a:prstClr val="black"/>
              </a:solidFill>
              <a:latin typeface="+mn-ea"/>
            </a:endParaRPr>
          </a:p>
        </p:txBody>
      </p:sp>
      <p:sp>
        <p:nvSpPr>
          <p:cNvPr id="25" name="TextBox 24">
            <a:extLst>
              <a:ext uri="{FF2B5EF4-FFF2-40B4-BE49-F238E27FC236}">
                <a16:creationId xmlns:a16="http://schemas.microsoft.com/office/drawing/2014/main" id="{0CA9ED5D-8BF9-4CDD-9710-C9175FF886E9}"/>
              </a:ext>
            </a:extLst>
          </p:cNvPr>
          <p:cNvSpPr txBox="1"/>
          <p:nvPr/>
        </p:nvSpPr>
        <p:spPr>
          <a:xfrm>
            <a:off x="4198524" y="2522954"/>
            <a:ext cx="1028700" cy="369332"/>
          </a:xfrm>
          <a:prstGeom prst="rect">
            <a:avLst/>
          </a:prstGeom>
          <a:noFill/>
        </p:spPr>
        <p:txBody>
          <a:bodyPr wrap="square" rtlCol="0">
            <a:spAutoFit/>
          </a:bodyPr>
          <a:lstStyle/>
          <a:p>
            <a:pPr lvl="0" algn="ctr"/>
            <a:r>
              <a:rPr lang="en-US" altLang="ko-KR" sz="600" b="1" dirty="0">
                <a:solidFill>
                  <a:prstClr val="black"/>
                </a:solidFill>
                <a:latin typeface="+mn-ea"/>
              </a:rPr>
              <a:t>4. </a:t>
            </a:r>
            <a:r>
              <a:rPr lang="ko-KR" altLang="en-US" sz="600" b="1" dirty="0">
                <a:solidFill>
                  <a:prstClr val="black"/>
                </a:solidFill>
                <a:latin typeface="+mn-ea"/>
              </a:rPr>
              <a:t>수입자</a:t>
            </a:r>
            <a:r>
              <a:rPr lang="en-US" altLang="ko-KR" sz="600" b="1" dirty="0">
                <a:solidFill>
                  <a:prstClr val="black"/>
                </a:solidFill>
                <a:latin typeface="+mn-ea"/>
              </a:rPr>
              <a:t>(</a:t>
            </a:r>
            <a:r>
              <a:rPr lang="ko-KR" altLang="en-US" sz="600" b="1" dirty="0">
                <a:solidFill>
                  <a:prstClr val="black"/>
                </a:solidFill>
                <a:latin typeface="+mn-ea"/>
              </a:rPr>
              <a:t>구매자</a:t>
            </a:r>
            <a:r>
              <a:rPr lang="en-US" altLang="ko-KR" sz="600" b="1" dirty="0">
                <a:solidFill>
                  <a:prstClr val="black"/>
                </a:solidFill>
                <a:latin typeface="+mn-ea"/>
              </a:rPr>
              <a:t>)</a:t>
            </a:r>
            <a:r>
              <a:rPr lang="ko-KR" altLang="en-US" sz="600" b="1" dirty="0">
                <a:solidFill>
                  <a:prstClr val="black"/>
                </a:solidFill>
                <a:latin typeface="+mn-ea"/>
              </a:rPr>
              <a:t>는 </a:t>
            </a:r>
            <a:endParaRPr lang="ko-KR" altLang="en-US" sz="600" dirty="0">
              <a:solidFill>
                <a:prstClr val="black"/>
              </a:solidFill>
              <a:latin typeface="+mn-ea"/>
            </a:endParaRPr>
          </a:p>
          <a:p>
            <a:pPr lvl="0" algn="ctr"/>
            <a:r>
              <a:rPr lang="ko-KR" altLang="en-US" sz="600" b="1" dirty="0">
                <a:solidFill>
                  <a:prstClr val="black"/>
                </a:solidFill>
                <a:latin typeface="+mn-ea"/>
              </a:rPr>
              <a:t>배송된 상품을 확인 후 </a:t>
            </a:r>
            <a:endParaRPr lang="ko-KR" altLang="en-US" sz="600" dirty="0">
              <a:solidFill>
                <a:prstClr val="black"/>
              </a:solidFill>
              <a:latin typeface="+mn-ea"/>
            </a:endParaRPr>
          </a:p>
          <a:p>
            <a:pPr lvl="0" algn="ctr"/>
            <a:r>
              <a:rPr lang="ko-KR" altLang="en-US" sz="600" b="1" dirty="0">
                <a:solidFill>
                  <a:prstClr val="black"/>
                </a:solidFill>
                <a:latin typeface="+mn-ea"/>
              </a:rPr>
              <a:t>승인합니다</a:t>
            </a:r>
            <a:r>
              <a:rPr lang="en-US" altLang="ko-KR" sz="600" b="1" dirty="0">
                <a:solidFill>
                  <a:prstClr val="black"/>
                </a:solidFill>
                <a:latin typeface="+mn-ea"/>
              </a:rPr>
              <a:t>.</a:t>
            </a:r>
            <a:endParaRPr lang="ko-KR" altLang="en-US" sz="600" dirty="0">
              <a:solidFill>
                <a:prstClr val="black"/>
              </a:solidFill>
              <a:latin typeface="+mn-ea"/>
            </a:endParaRPr>
          </a:p>
        </p:txBody>
      </p:sp>
      <p:sp>
        <p:nvSpPr>
          <p:cNvPr id="26" name="TextBox 25">
            <a:extLst>
              <a:ext uri="{FF2B5EF4-FFF2-40B4-BE49-F238E27FC236}">
                <a16:creationId xmlns:a16="http://schemas.microsoft.com/office/drawing/2014/main" id="{87B63287-EE0C-4D84-AE9C-BA6882FEBDB0}"/>
              </a:ext>
            </a:extLst>
          </p:cNvPr>
          <p:cNvSpPr txBox="1"/>
          <p:nvPr/>
        </p:nvSpPr>
        <p:spPr>
          <a:xfrm>
            <a:off x="5208137" y="2530206"/>
            <a:ext cx="944880" cy="369332"/>
          </a:xfrm>
          <a:prstGeom prst="rect">
            <a:avLst/>
          </a:prstGeom>
          <a:noFill/>
        </p:spPr>
        <p:txBody>
          <a:bodyPr wrap="square" rtlCol="0">
            <a:spAutoFit/>
          </a:bodyPr>
          <a:lstStyle/>
          <a:p>
            <a:pPr lvl="0" algn="ctr"/>
            <a:r>
              <a:rPr lang="en-US" altLang="ko-KR" sz="600" b="1" dirty="0">
                <a:solidFill>
                  <a:prstClr val="black"/>
                </a:solidFill>
                <a:latin typeface="+mn-ea"/>
              </a:rPr>
              <a:t>5. GTradePay.com</a:t>
            </a:r>
            <a:r>
              <a:rPr lang="ko-KR" altLang="en-US" sz="600" b="1" dirty="0">
                <a:solidFill>
                  <a:prstClr val="black"/>
                </a:solidFill>
                <a:latin typeface="+mn-ea"/>
              </a:rPr>
              <a:t>이 </a:t>
            </a:r>
            <a:endParaRPr lang="ko-KR" altLang="en-US" sz="600" dirty="0">
              <a:solidFill>
                <a:prstClr val="black"/>
              </a:solidFill>
              <a:latin typeface="+mn-ea"/>
            </a:endParaRPr>
          </a:p>
          <a:p>
            <a:pPr lvl="0" algn="ctr"/>
            <a:r>
              <a:rPr lang="ko-KR" altLang="en-US" sz="600" b="1" dirty="0">
                <a:solidFill>
                  <a:prstClr val="black"/>
                </a:solidFill>
                <a:latin typeface="+mn-ea"/>
              </a:rPr>
              <a:t>수출자</a:t>
            </a:r>
            <a:r>
              <a:rPr lang="en-US" altLang="ko-KR" sz="600" b="1" dirty="0">
                <a:solidFill>
                  <a:prstClr val="black"/>
                </a:solidFill>
                <a:latin typeface="+mn-ea"/>
              </a:rPr>
              <a:t>(</a:t>
            </a:r>
            <a:r>
              <a:rPr lang="ko-KR" altLang="en-US" sz="600" b="1" dirty="0">
                <a:solidFill>
                  <a:prstClr val="black"/>
                </a:solidFill>
                <a:latin typeface="+mn-ea"/>
              </a:rPr>
              <a:t>판매자</a:t>
            </a:r>
            <a:r>
              <a:rPr lang="en-US" altLang="ko-KR" sz="600" b="1" dirty="0">
                <a:solidFill>
                  <a:prstClr val="black"/>
                </a:solidFill>
                <a:latin typeface="+mn-ea"/>
              </a:rPr>
              <a:t>)</a:t>
            </a:r>
            <a:r>
              <a:rPr lang="ko-KR" altLang="en-US" sz="600" b="1" dirty="0">
                <a:solidFill>
                  <a:prstClr val="black"/>
                </a:solidFill>
                <a:latin typeface="+mn-ea"/>
              </a:rPr>
              <a:t>에게</a:t>
            </a:r>
            <a:endParaRPr lang="ko-KR" altLang="en-US" sz="600" dirty="0">
              <a:solidFill>
                <a:prstClr val="black"/>
              </a:solidFill>
              <a:latin typeface="+mn-ea"/>
            </a:endParaRPr>
          </a:p>
          <a:p>
            <a:pPr lvl="0" algn="ctr"/>
            <a:r>
              <a:rPr lang="ko-KR" altLang="en-US" sz="600" b="1" dirty="0">
                <a:solidFill>
                  <a:prstClr val="black"/>
                </a:solidFill>
                <a:latin typeface="+mn-ea"/>
              </a:rPr>
              <a:t>대금을 송금합니다</a:t>
            </a:r>
            <a:r>
              <a:rPr lang="en-US" altLang="ko-KR" sz="600" b="1" dirty="0">
                <a:solidFill>
                  <a:prstClr val="black"/>
                </a:solidFill>
                <a:latin typeface="+mn-ea"/>
              </a:rPr>
              <a:t>.</a:t>
            </a:r>
            <a:endParaRPr lang="ko-KR" altLang="en-US" sz="600" dirty="0">
              <a:solidFill>
                <a:prstClr val="black"/>
              </a:solidFill>
              <a:latin typeface="+mn-ea"/>
            </a:endParaRPr>
          </a:p>
        </p:txBody>
      </p:sp>
      <p:sp>
        <p:nvSpPr>
          <p:cNvPr id="27" name="직사각형 26">
            <a:extLst>
              <a:ext uri="{FF2B5EF4-FFF2-40B4-BE49-F238E27FC236}">
                <a16:creationId xmlns:a16="http://schemas.microsoft.com/office/drawing/2014/main" id="{E64F0A82-6F5C-477F-8386-A8E12E595BE3}"/>
              </a:ext>
            </a:extLst>
          </p:cNvPr>
          <p:cNvSpPr/>
          <p:nvPr/>
        </p:nvSpPr>
        <p:spPr bwMode="auto">
          <a:xfrm>
            <a:off x="176167" y="548667"/>
            <a:ext cx="7180977" cy="2486049"/>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8" name="직사각형 27">
            <a:extLst>
              <a:ext uri="{FF2B5EF4-FFF2-40B4-BE49-F238E27FC236}">
                <a16:creationId xmlns:a16="http://schemas.microsoft.com/office/drawing/2014/main" id="{51C15A7A-DCCF-4AFE-A485-5FA806E37AB0}"/>
              </a:ext>
            </a:extLst>
          </p:cNvPr>
          <p:cNvSpPr/>
          <p:nvPr/>
        </p:nvSpPr>
        <p:spPr bwMode="auto">
          <a:xfrm>
            <a:off x="176167" y="3034717"/>
            <a:ext cx="7180977" cy="256913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8D850752-BFE0-42CD-9DFD-5B3F9F29CCDC}"/>
              </a:ext>
            </a:extLst>
          </p:cNvPr>
          <p:cNvSpPr/>
          <p:nvPr/>
        </p:nvSpPr>
        <p:spPr>
          <a:xfrm>
            <a:off x="1050441" y="3051694"/>
            <a:ext cx="5342039" cy="677108"/>
          </a:xfrm>
          <a:prstGeom prst="rect">
            <a:avLst/>
          </a:prstGeom>
        </p:spPr>
        <p:txBody>
          <a:bodyPr wrap="square">
            <a:spAutoFit/>
          </a:bodyPr>
          <a:lstStyle/>
          <a:p>
            <a:pPr algn="ctr"/>
            <a:r>
              <a:rPr lang="ko-KR" altLang="en-US" b="1" dirty="0">
                <a:solidFill>
                  <a:srgbClr val="7030A0"/>
                </a:solidFill>
              </a:rPr>
              <a:t>신뢰</a:t>
            </a:r>
          </a:p>
          <a:p>
            <a:pPr algn="ctr"/>
            <a:endParaRPr lang="en-US" altLang="ko-KR" sz="800" dirty="0"/>
          </a:p>
          <a:p>
            <a:pPr algn="ctr"/>
            <a:r>
              <a:rPr lang="en-US" altLang="ko-KR" sz="1200" dirty="0">
                <a:latin typeface="+mn-ea"/>
              </a:rPr>
              <a:t>GTradePay</a:t>
            </a:r>
            <a:r>
              <a:rPr lang="ko-KR" altLang="en-US" sz="1200" dirty="0">
                <a:latin typeface="+mn-ea"/>
              </a:rPr>
              <a:t>는 믿을 수 있는 세계적 금융 및 결제 서비스 기업과 함께 합니다</a:t>
            </a:r>
          </a:p>
        </p:txBody>
      </p:sp>
      <p:sp>
        <p:nvSpPr>
          <p:cNvPr id="30" name="TextBox 29">
            <a:extLst>
              <a:ext uri="{FF2B5EF4-FFF2-40B4-BE49-F238E27FC236}">
                <a16:creationId xmlns:a16="http://schemas.microsoft.com/office/drawing/2014/main" id="{AD4A60B8-60D1-43C1-A7DB-D2A6B551E215}"/>
              </a:ext>
            </a:extLst>
          </p:cNvPr>
          <p:cNvSpPr txBox="1"/>
          <p:nvPr/>
        </p:nvSpPr>
        <p:spPr>
          <a:xfrm>
            <a:off x="2405700" y="5134756"/>
            <a:ext cx="2392681" cy="215444"/>
          </a:xfrm>
          <a:prstGeom prst="rect">
            <a:avLst/>
          </a:prstGeom>
          <a:noFill/>
        </p:spPr>
        <p:txBody>
          <a:bodyPr wrap="square" rtlCol="0">
            <a:spAutoFit/>
          </a:bodyPr>
          <a:lstStyle/>
          <a:p>
            <a:r>
              <a:rPr lang="en-US" altLang="ko-KR" sz="800" b="1" dirty="0">
                <a:solidFill>
                  <a:srgbClr val="33CC33"/>
                </a:solidFill>
              </a:rPr>
              <a:t>LEARN MORE ABOUT GLOBAL FINANCIAL PARTNERS</a:t>
            </a:r>
          </a:p>
        </p:txBody>
      </p:sp>
      <p:sp>
        <p:nvSpPr>
          <p:cNvPr id="32" name="화살표: 아래쪽 31">
            <a:extLst>
              <a:ext uri="{FF2B5EF4-FFF2-40B4-BE49-F238E27FC236}">
                <a16:creationId xmlns:a16="http://schemas.microsoft.com/office/drawing/2014/main" id="{F7A26D35-89AD-4666-8CEC-6E6A3684B2EF}"/>
              </a:ext>
            </a:extLst>
          </p:cNvPr>
          <p:cNvSpPr/>
          <p:nvPr/>
        </p:nvSpPr>
        <p:spPr bwMode="auto">
          <a:xfrm>
            <a:off x="2816812" y="5473750"/>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pic>
        <p:nvPicPr>
          <p:cNvPr id="33" name="Picture 2">
            <a:extLst>
              <a:ext uri="{FF2B5EF4-FFF2-40B4-BE49-F238E27FC236}">
                <a16:creationId xmlns:a16="http://schemas.microsoft.com/office/drawing/2014/main" id="{D9388E51-64BC-4F77-8A78-0FB8C4DB9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731" y="3862880"/>
            <a:ext cx="4577522" cy="123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86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main</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496628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9" name="직사각형 18">
            <a:extLst>
              <a:ext uri="{FF2B5EF4-FFF2-40B4-BE49-F238E27FC236}">
                <a16:creationId xmlns:a16="http://schemas.microsoft.com/office/drawing/2014/main" id="{09DA114A-7B27-426D-A9D9-1664488B56BD}"/>
              </a:ext>
            </a:extLst>
          </p:cNvPr>
          <p:cNvSpPr/>
          <p:nvPr/>
        </p:nvSpPr>
        <p:spPr>
          <a:xfrm>
            <a:off x="1071106" y="609547"/>
            <a:ext cx="5522641" cy="708912"/>
          </a:xfrm>
          <a:prstGeom prst="rect">
            <a:avLst/>
          </a:prstGeom>
        </p:spPr>
        <p:txBody>
          <a:bodyPr wrap="square">
            <a:spAutoFit/>
          </a:bodyPr>
          <a:lstStyle/>
          <a:p>
            <a:pPr algn="ctr">
              <a:lnSpc>
                <a:spcPct val="150000"/>
              </a:lnSpc>
            </a:pPr>
            <a:r>
              <a:rPr lang="ko-KR" altLang="en-US" b="1" dirty="0">
                <a:solidFill>
                  <a:srgbClr val="FF0000"/>
                </a:solidFill>
                <a:latin typeface="+mn-ea"/>
              </a:rPr>
              <a:t>파트너</a:t>
            </a:r>
            <a:endParaRPr lang="en-US" altLang="ko-KR" b="1" dirty="0">
              <a:solidFill>
                <a:srgbClr val="FF0000"/>
              </a:solidFill>
              <a:latin typeface="+mn-ea"/>
            </a:endParaRPr>
          </a:p>
          <a:p>
            <a:pPr algn="ctr">
              <a:lnSpc>
                <a:spcPct val="150000"/>
              </a:lnSpc>
            </a:pPr>
            <a:r>
              <a:rPr lang="en-US" altLang="ko-KR" sz="1000" dirty="0">
                <a:latin typeface="+mn-ea"/>
              </a:rPr>
              <a:t>GTradePay</a:t>
            </a:r>
            <a:r>
              <a:rPr lang="ko-KR" altLang="en-US" sz="1000" dirty="0">
                <a:latin typeface="+mn-ea"/>
              </a:rPr>
              <a:t>는 최고의 글로벌 마켓플레이스 기업을 통해 추천받은 무역결제 플랫폼입니다</a:t>
            </a:r>
            <a:r>
              <a:rPr lang="en-US" altLang="ko-KR" sz="1000" dirty="0">
                <a:latin typeface="+mn-ea"/>
              </a:rPr>
              <a:t>.</a:t>
            </a:r>
          </a:p>
        </p:txBody>
      </p:sp>
      <p:sp>
        <p:nvSpPr>
          <p:cNvPr id="27" name="직사각형 26">
            <a:extLst>
              <a:ext uri="{FF2B5EF4-FFF2-40B4-BE49-F238E27FC236}">
                <a16:creationId xmlns:a16="http://schemas.microsoft.com/office/drawing/2014/main" id="{E64F0A82-6F5C-477F-8386-A8E12E595BE3}"/>
              </a:ext>
            </a:extLst>
          </p:cNvPr>
          <p:cNvSpPr/>
          <p:nvPr/>
        </p:nvSpPr>
        <p:spPr bwMode="auto">
          <a:xfrm>
            <a:off x="176167" y="548667"/>
            <a:ext cx="7180977" cy="273079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33" name="Picture 3">
            <a:extLst>
              <a:ext uri="{FF2B5EF4-FFF2-40B4-BE49-F238E27FC236}">
                <a16:creationId xmlns:a16="http://schemas.microsoft.com/office/drawing/2014/main" id="{46D8B284-1692-4DF9-A30D-D3DE2BD21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443" y="1419144"/>
            <a:ext cx="3634778" cy="186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a:extLst>
              <a:ext uri="{FF2B5EF4-FFF2-40B4-BE49-F238E27FC236}">
                <a16:creationId xmlns:a16="http://schemas.microsoft.com/office/drawing/2014/main" id="{8BBCC2C5-D1DF-4547-9387-70D5895DE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526" y="4317260"/>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a:extLst>
              <a:ext uri="{FF2B5EF4-FFF2-40B4-BE49-F238E27FC236}">
                <a16:creationId xmlns:a16="http://schemas.microsoft.com/office/drawing/2014/main" id="{166F8D01-B0BC-493B-801E-4E014DD59938}"/>
              </a:ext>
            </a:extLst>
          </p:cNvPr>
          <p:cNvSpPr txBox="1"/>
          <p:nvPr/>
        </p:nvSpPr>
        <p:spPr>
          <a:xfrm>
            <a:off x="2932445" y="4269636"/>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 name="직선 연결선 4">
            <a:extLst>
              <a:ext uri="{FF2B5EF4-FFF2-40B4-BE49-F238E27FC236}">
                <a16:creationId xmlns:a16="http://schemas.microsoft.com/office/drawing/2014/main" id="{135B9B8F-D8CB-4978-8E45-9088801772EE}"/>
              </a:ext>
            </a:extLst>
          </p:cNvPr>
          <p:cNvCxnSpPr/>
          <p:nvPr/>
        </p:nvCxnSpPr>
        <p:spPr>
          <a:xfrm>
            <a:off x="419450" y="4755484"/>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1B3DE3F9-B495-4927-99ED-1E63D6363C77}"/>
              </a:ext>
            </a:extLst>
          </p:cNvPr>
          <p:cNvSpPr/>
          <p:nvPr/>
        </p:nvSpPr>
        <p:spPr>
          <a:xfrm>
            <a:off x="410591" y="4858803"/>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38" name="직사각형 37">
            <a:extLst>
              <a:ext uri="{FF2B5EF4-FFF2-40B4-BE49-F238E27FC236}">
                <a16:creationId xmlns:a16="http://schemas.microsoft.com/office/drawing/2014/main" id="{88EBC564-8E39-4B86-B54C-D88AC65E3614}"/>
              </a:ext>
            </a:extLst>
          </p:cNvPr>
          <p:cNvSpPr/>
          <p:nvPr/>
        </p:nvSpPr>
        <p:spPr>
          <a:xfrm>
            <a:off x="1071104" y="3307971"/>
            <a:ext cx="5522641" cy="454292"/>
          </a:xfrm>
          <a:prstGeom prst="rect">
            <a:avLst/>
          </a:prstGeom>
        </p:spPr>
        <p:txBody>
          <a:bodyPr wrap="square">
            <a:spAutoFit/>
          </a:bodyPr>
          <a:lstStyle/>
          <a:p>
            <a:pPr algn="ctr">
              <a:lnSpc>
                <a:spcPct val="150000"/>
              </a:lnSpc>
            </a:pPr>
            <a:r>
              <a:rPr lang="ko-KR" altLang="en-US" b="1" dirty="0">
                <a:solidFill>
                  <a:srgbClr val="0070C0"/>
                </a:solidFill>
                <a:latin typeface="+mn-ea"/>
              </a:rPr>
              <a:t>지금 거래하세요</a:t>
            </a:r>
            <a:endParaRPr lang="en-US" altLang="ko-KR" b="1" dirty="0">
              <a:solidFill>
                <a:srgbClr val="0070C0"/>
              </a:solidFill>
              <a:latin typeface="+mn-ea"/>
            </a:endParaRPr>
          </a:p>
        </p:txBody>
      </p:sp>
      <p:sp>
        <p:nvSpPr>
          <p:cNvPr id="39" name="TextBox 38">
            <a:extLst>
              <a:ext uri="{FF2B5EF4-FFF2-40B4-BE49-F238E27FC236}">
                <a16:creationId xmlns:a16="http://schemas.microsoft.com/office/drawing/2014/main" id="{8601F365-5B3B-4E7B-B563-8DD05DFC01BE}"/>
              </a:ext>
            </a:extLst>
          </p:cNvPr>
          <p:cNvSpPr txBox="1"/>
          <p:nvPr/>
        </p:nvSpPr>
        <p:spPr>
          <a:xfrm>
            <a:off x="3402852" y="3862948"/>
            <a:ext cx="958383" cy="276796"/>
          </a:xfrm>
          <a:prstGeom prst="rect">
            <a:avLst/>
          </a:prstGeom>
          <a:solidFill>
            <a:srgbClr val="00B050"/>
          </a:solidFill>
          <a:ln>
            <a:noFill/>
          </a:ln>
        </p:spPr>
        <p:txBody>
          <a:bodyPr wrap="square" rtlCol="0" anchor="ctr" anchorCtr="0">
            <a:noAutofit/>
          </a:bodyPr>
          <a:lstStyle/>
          <a:p>
            <a:pPr algn="ctr"/>
            <a:r>
              <a:rPr lang="ko-KR" altLang="en-US" sz="900" b="1" dirty="0">
                <a:solidFill>
                  <a:schemeClr val="bg1"/>
                </a:solidFill>
                <a:latin typeface="맑은 고딕" pitchFamily="50" charset="-127"/>
                <a:ea typeface="맑은 고딕" pitchFamily="50" charset="-127"/>
              </a:rPr>
              <a:t>회원가입</a:t>
            </a:r>
          </a:p>
        </p:txBody>
      </p:sp>
    </p:spTree>
    <p:extLst>
      <p:ext uri="{BB962C8B-B14F-4D97-AF65-F5344CB8AC3E}">
        <p14:creationId xmlns:p14="http://schemas.microsoft.com/office/powerpoint/2010/main" val="327633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a:t>
            </a:r>
          </a:p>
        </p:txBody>
      </p:sp>
      <p:sp>
        <p:nvSpPr>
          <p:cNvPr id="7" name="직사각형 6">
            <a:extLst>
              <a:ext uri="{FF2B5EF4-FFF2-40B4-BE49-F238E27FC236}">
                <a16:creationId xmlns:a16="http://schemas.microsoft.com/office/drawing/2014/main" id="{B799CF2B-102A-439B-8D8C-6BDC593C1C10}"/>
              </a:ext>
            </a:extLst>
          </p:cNvPr>
          <p:cNvSpPr/>
          <p:nvPr/>
        </p:nvSpPr>
        <p:spPr bwMode="auto">
          <a:xfrm>
            <a:off x="176168" y="545286"/>
            <a:ext cx="7180977" cy="59561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 name="직사각형 9">
            <a:extLst>
              <a:ext uri="{FF2B5EF4-FFF2-40B4-BE49-F238E27FC236}">
                <a16:creationId xmlns:a16="http://schemas.microsoft.com/office/drawing/2014/main" id="{F3FE6A1E-E4B5-42CC-96C3-D2769C5056C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086369405"/>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체크 시</a:t>
                      </a:r>
                      <a:r>
                        <a:rPr lang="en-US" altLang="ko-KR" sz="800" dirty="0">
                          <a:latin typeface="+mn-ea"/>
                          <a:ea typeface="+mn-ea"/>
                        </a:rPr>
                        <a:t>, </a:t>
                      </a:r>
                      <a:r>
                        <a:rPr lang="ko-KR" altLang="en-US" sz="800" dirty="0">
                          <a:latin typeface="+mn-ea"/>
                          <a:ea typeface="+mn-ea"/>
                        </a:rPr>
                        <a:t>아이디 저장</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회원가입 페이지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PC</a:t>
                      </a:r>
                      <a:r>
                        <a:rPr lang="ko-KR" altLang="en-US" sz="800" dirty="0">
                          <a:latin typeface="+mn-ea"/>
                          <a:ea typeface="+mn-ea"/>
                        </a:rPr>
                        <a:t>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496628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 name="사각형: 둥근 모서리 4">
            <a:extLst>
              <a:ext uri="{FF2B5EF4-FFF2-40B4-BE49-F238E27FC236}">
                <a16:creationId xmlns:a16="http://schemas.microsoft.com/office/drawing/2014/main" id="{DB24E964-2351-4751-B602-872FE10BB1FA}"/>
              </a:ext>
            </a:extLst>
          </p:cNvPr>
          <p:cNvSpPr/>
          <p:nvPr/>
        </p:nvSpPr>
        <p:spPr bwMode="auto">
          <a:xfrm>
            <a:off x="1551962" y="1434516"/>
            <a:ext cx="4471333" cy="2138813"/>
          </a:xfrm>
          <a:prstGeom prst="roundRect">
            <a:avLst>
              <a:gd name="adj" fmla="val 1853"/>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6" name="직사각형 5">
            <a:extLst>
              <a:ext uri="{FF2B5EF4-FFF2-40B4-BE49-F238E27FC236}">
                <a16:creationId xmlns:a16="http://schemas.microsoft.com/office/drawing/2014/main" id="{82553146-4DEE-4B92-8F14-F6259AE098BC}"/>
              </a:ext>
            </a:extLst>
          </p:cNvPr>
          <p:cNvSpPr/>
          <p:nvPr/>
        </p:nvSpPr>
        <p:spPr bwMode="auto">
          <a:xfrm>
            <a:off x="3216516" y="2010571"/>
            <a:ext cx="2055303" cy="27679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7" name="직사각형 16">
            <a:extLst>
              <a:ext uri="{FF2B5EF4-FFF2-40B4-BE49-F238E27FC236}">
                <a16:creationId xmlns:a16="http://schemas.microsoft.com/office/drawing/2014/main" id="{F5763FF2-A6F7-4719-8BBD-2888BA7E42C1}"/>
              </a:ext>
            </a:extLst>
          </p:cNvPr>
          <p:cNvSpPr/>
          <p:nvPr/>
        </p:nvSpPr>
        <p:spPr bwMode="auto">
          <a:xfrm>
            <a:off x="3216515" y="2411752"/>
            <a:ext cx="2055303" cy="27679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 name="TextBox 7">
            <a:extLst>
              <a:ext uri="{FF2B5EF4-FFF2-40B4-BE49-F238E27FC236}">
                <a16:creationId xmlns:a16="http://schemas.microsoft.com/office/drawing/2014/main" id="{9D171591-6F42-41E5-84F4-1CDABEEE6640}"/>
              </a:ext>
            </a:extLst>
          </p:cNvPr>
          <p:cNvSpPr txBox="1"/>
          <p:nvPr/>
        </p:nvSpPr>
        <p:spPr>
          <a:xfrm>
            <a:off x="2175976" y="1992303"/>
            <a:ext cx="899605" cy="261610"/>
          </a:xfrm>
          <a:prstGeom prst="rect">
            <a:avLst/>
          </a:prstGeom>
          <a:noFill/>
        </p:spPr>
        <p:txBody>
          <a:bodyPr wrap="none" rtlCol="0">
            <a:spAutoFit/>
          </a:bodyPr>
          <a:lstStyle/>
          <a:p>
            <a:r>
              <a:rPr lang="en-US" altLang="ko-KR" sz="1100" dirty="0">
                <a:latin typeface="맑은 고딕" pitchFamily="50" charset="-127"/>
                <a:ea typeface="맑은 고딕" pitchFamily="50" charset="-127"/>
              </a:rPr>
              <a:t>User Name</a:t>
            </a:r>
            <a:endParaRPr lang="ko-KR" altLang="en-US" sz="1100" dirty="0">
              <a:latin typeface="맑은 고딕" pitchFamily="50" charset="-127"/>
              <a:ea typeface="맑은 고딕" pitchFamily="50" charset="-127"/>
            </a:endParaRPr>
          </a:p>
        </p:txBody>
      </p:sp>
      <p:sp>
        <p:nvSpPr>
          <p:cNvPr id="19" name="TextBox 18">
            <a:extLst>
              <a:ext uri="{FF2B5EF4-FFF2-40B4-BE49-F238E27FC236}">
                <a16:creationId xmlns:a16="http://schemas.microsoft.com/office/drawing/2014/main" id="{AF18D456-014D-4320-B454-5BD4135DA8C3}"/>
              </a:ext>
            </a:extLst>
          </p:cNvPr>
          <p:cNvSpPr txBox="1"/>
          <p:nvPr/>
        </p:nvSpPr>
        <p:spPr>
          <a:xfrm>
            <a:off x="2209532" y="2390780"/>
            <a:ext cx="784189" cy="261610"/>
          </a:xfrm>
          <a:prstGeom prst="rect">
            <a:avLst/>
          </a:prstGeom>
          <a:noFill/>
        </p:spPr>
        <p:txBody>
          <a:bodyPr wrap="none" rtlCol="0">
            <a:spAutoFit/>
          </a:bodyPr>
          <a:lstStyle/>
          <a:p>
            <a:r>
              <a:rPr lang="en-US" altLang="ko-KR" sz="1100" dirty="0">
                <a:latin typeface="맑은 고딕" pitchFamily="50" charset="-127"/>
                <a:ea typeface="맑은 고딕" pitchFamily="50" charset="-127"/>
              </a:rPr>
              <a:t>Password</a:t>
            </a:r>
            <a:endParaRPr lang="ko-KR" altLang="en-US" sz="1100" dirty="0">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BAFA001A-F9E4-46A0-9352-9BCFD5EFE2B4}"/>
              </a:ext>
            </a:extLst>
          </p:cNvPr>
          <p:cNvSpPr/>
          <p:nvPr/>
        </p:nvSpPr>
        <p:spPr>
          <a:xfrm>
            <a:off x="2625778" y="2737625"/>
            <a:ext cx="949299" cy="215444"/>
          </a:xfrm>
          <a:prstGeom prst="rect">
            <a:avLst/>
          </a:prstGeom>
        </p:spPr>
        <p:txBody>
          <a:bodyPr wrap="square">
            <a:spAutoFit/>
          </a:bodyPr>
          <a:lstStyle/>
          <a:p>
            <a:r>
              <a:rPr lang="en-US" altLang="ko-KR" sz="800" dirty="0">
                <a:latin typeface="+mn-ea"/>
              </a:rPr>
              <a:t>Remind me Late</a:t>
            </a:r>
            <a:endParaRPr lang="ko-KR" altLang="en-US" sz="800" dirty="0">
              <a:latin typeface="+mn-ea"/>
            </a:endParaRPr>
          </a:p>
        </p:txBody>
      </p:sp>
      <p:sp>
        <p:nvSpPr>
          <p:cNvPr id="21" name="직사각형 20">
            <a:extLst>
              <a:ext uri="{FF2B5EF4-FFF2-40B4-BE49-F238E27FC236}">
                <a16:creationId xmlns:a16="http://schemas.microsoft.com/office/drawing/2014/main" id="{5AE220DD-13D2-4B23-B80D-566E55F93CFD}"/>
              </a:ext>
            </a:extLst>
          </p:cNvPr>
          <p:cNvSpPr/>
          <p:nvPr/>
        </p:nvSpPr>
        <p:spPr>
          <a:xfrm>
            <a:off x="3026040" y="1442770"/>
            <a:ext cx="1802096" cy="369332"/>
          </a:xfrm>
          <a:prstGeom prst="rect">
            <a:avLst/>
          </a:prstGeom>
        </p:spPr>
        <p:txBody>
          <a:bodyPr wrap="none">
            <a:spAutoFit/>
          </a:bodyPr>
          <a:lstStyle/>
          <a:p>
            <a:r>
              <a:rPr lang="en-US" altLang="ko-KR" b="1" dirty="0">
                <a:latin typeface="+mn-ea"/>
              </a:rPr>
              <a:t>Member Login</a:t>
            </a:r>
            <a:endParaRPr lang="ko-KR" altLang="en-US" dirty="0">
              <a:latin typeface="+mn-ea"/>
            </a:endParaRPr>
          </a:p>
        </p:txBody>
      </p:sp>
      <p:sp>
        <p:nvSpPr>
          <p:cNvPr id="23" name="직사각형 22">
            <a:extLst>
              <a:ext uri="{FF2B5EF4-FFF2-40B4-BE49-F238E27FC236}">
                <a16:creationId xmlns:a16="http://schemas.microsoft.com/office/drawing/2014/main" id="{E989A56D-B93E-44C0-B5D1-1EC148A72AC3}"/>
              </a:ext>
            </a:extLst>
          </p:cNvPr>
          <p:cNvSpPr/>
          <p:nvPr/>
        </p:nvSpPr>
        <p:spPr bwMode="auto">
          <a:xfrm>
            <a:off x="2457893" y="2753767"/>
            <a:ext cx="176274" cy="16638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4" name="TextBox 23">
            <a:extLst>
              <a:ext uri="{FF2B5EF4-FFF2-40B4-BE49-F238E27FC236}">
                <a16:creationId xmlns:a16="http://schemas.microsoft.com/office/drawing/2014/main" id="{53E42465-EA6B-4932-AE3B-85622EF5E2D3}"/>
              </a:ext>
            </a:extLst>
          </p:cNvPr>
          <p:cNvSpPr txBox="1"/>
          <p:nvPr/>
        </p:nvSpPr>
        <p:spPr>
          <a:xfrm>
            <a:off x="2952425" y="3111087"/>
            <a:ext cx="958383" cy="276796"/>
          </a:xfrm>
          <a:prstGeom prst="rect">
            <a:avLst/>
          </a:prstGeom>
          <a:solidFill>
            <a:schemeClr val="tx1">
              <a:lumMod val="95000"/>
              <a:lumOff val="5000"/>
            </a:schemeClr>
          </a:solidFill>
          <a:ln>
            <a:noFill/>
          </a:ln>
        </p:spPr>
        <p:txBody>
          <a:bodyPr wrap="square" rtlCol="0" anchor="ctr" anchorCtr="0">
            <a:noAutofit/>
          </a:bodyPr>
          <a:lstStyle/>
          <a:p>
            <a:pPr algn="ctr"/>
            <a:r>
              <a:rPr lang="ko-KR" altLang="en-US" sz="900" b="1" dirty="0">
                <a:solidFill>
                  <a:schemeClr val="bg1"/>
                </a:solidFill>
                <a:latin typeface="맑은 고딕" pitchFamily="50" charset="-127"/>
                <a:ea typeface="맑은 고딕" pitchFamily="50" charset="-127"/>
              </a:rPr>
              <a:t>로그인</a:t>
            </a:r>
          </a:p>
        </p:txBody>
      </p:sp>
      <p:sp>
        <p:nvSpPr>
          <p:cNvPr id="25" name="TextBox 24">
            <a:extLst>
              <a:ext uri="{FF2B5EF4-FFF2-40B4-BE49-F238E27FC236}">
                <a16:creationId xmlns:a16="http://schemas.microsoft.com/office/drawing/2014/main" id="{B9E7B87C-C3FF-4B67-B9AA-CC10D790B32B}"/>
              </a:ext>
            </a:extLst>
          </p:cNvPr>
          <p:cNvSpPr txBox="1"/>
          <p:nvPr/>
        </p:nvSpPr>
        <p:spPr>
          <a:xfrm>
            <a:off x="3990288" y="3103902"/>
            <a:ext cx="958383" cy="276796"/>
          </a:xfrm>
          <a:prstGeom prst="rect">
            <a:avLst/>
          </a:prstGeom>
          <a:solidFill>
            <a:schemeClr val="bg1">
              <a:lumMod val="50000"/>
            </a:schemeClr>
          </a:solidFill>
          <a:ln>
            <a:noFill/>
          </a:ln>
        </p:spPr>
        <p:txBody>
          <a:bodyPr wrap="square" rtlCol="0" anchor="ctr" anchorCtr="0">
            <a:noAutofit/>
          </a:bodyPr>
          <a:lstStyle/>
          <a:p>
            <a:pPr algn="ctr"/>
            <a:r>
              <a:rPr lang="ko-KR" altLang="en-US" sz="900" b="1" dirty="0">
                <a:solidFill>
                  <a:schemeClr val="bg1"/>
                </a:solidFill>
                <a:latin typeface="맑은 고딕" pitchFamily="50" charset="-127"/>
                <a:ea typeface="맑은 고딕" pitchFamily="50" charset="-127"/>
              </a:rPr>
              <a:t>회원가입</a:t>
            </a:r>
          </a:p>
        </p:txBody>
      </p:sp>
      <p:pic>
        <p:nvPicPr>
          <p:cNvPr id="26" name="Picture 3">
            <a:extLst>
              <a:ext uri="{FF2B5EF4-FFF2-40B4-BE49-F238E27FC236}">
                <a16:creationId xmlns:a16="http://schemas.microsoft.com/office/drawing/2014/main" id="{788E9615-73D6-4D46-BE72-7BD42F595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526" y="4317260"/>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a:extLst>
              <a:ext uri="{FF2B5EF4-FFF2-40B4-BE49-F238E27FC236}">
                <a16:creationId xmlns:a16="http://schemas.microsoft.com/office/drawing/2014/main" id="{FD317F9C-796E-4CBD-B3D8-AD6CC5D9AD08}"/>
              </a:ext>
            </a:extLst>
          </p:cNvPr>
          <p:cNvSpPr txBox="1"/>
          <p:nvPr/>
        </p:nvSpPr>
        <p:spPr>
          <a:xfrm>
            <a:off x="2932445" y="4269636"/>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28" name="직선 연결선 27">
            <a:extLst>
              <a:ext uri="{FF2B5EF4-FFF2-40B4-BE49-F238E27FC236}">
                <a16:creationId xmlns:a16="http://schemas.microsoft.com/office/drawing/2014/main" id="{E39A3730-3D47-409D-8DCB-8A67E42965CD}"/>
              </a:ext>
            </a:extLst>
          </p:cNvPr>
          <p:cNvCxnSpPr/>
          <p:nvPr/>
        </p:nvCxnSpPr>
        <p:spPr>
          <a:xfrm>
            <a:off x="419450" y="4755484"/>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직사각형 28">
            <a:extLst>
              <a:ext uri="{FF2B5EF4-FFF2-40B4-BE49-F238E27FC236}">
                <a16:creationId xmlns:a16="http://schemas.microsoft.com/office/drawing/2014/main" id="{CC7F8D48-C373-4C92-BF75-3C8911E2E10B}"/>
              </a:ext>
            </a:extLst>
          </p:cNvPr>
          <p:cNvSpPr/>
          <p:nvPr/>
        </p:nvSpPr>
        <p:spPr>
          <a:xfrm>
            <a:off x="410591" y="4858803"/>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32" name="타원 31">
            <a:extLst>
              <a:ext uri="{FF2B5EF4-FFF2-40B4-BE49-F238E27FC236}">
                <a16:creationId xmlns:a16="http://schemas.microsoft.com/office/drawing/2014/main" id="{CC727E91-222F-4D66-AEA4-F95A368A0911}"/>
              </a:ext>
            </a:extLst>
          </p:cNvPr>
          <p:cNvSpPr/>
          <p:nvPr/>
        </p:nvSpPr>
        <p:spPr bwMode="auto">
          <a:xfrm>
            <a:off x="4865052" y="3070599"/>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33" name="타원 32">
            <a:extLst>
              <a:ext uri="{FF2B5EF4-FFF2-40B4-BE49-F238E27FC236}">
                <a16:creationId xmlns:a16="http://schemas.microsoft.com/office/drawing/2014/main" id="{86DD6DF6-C3CF-4806-A65C-7B277BBAF9B6}"/>
              </a:ext>
            </a:extLst>
          </p:cNvPr>
          <p:cNvSpPr/>
          <p:nvPr/>
        </p:nvSpPr>
        <p:spPr bwMode="auto">
          <a:xfrm>
            <a:off x="2264999" y="271066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34" name="TextBox 33">
            <a:extLst>
              <a:ext uri="{FF2B5EF4-FFF2-40B4-BE49-F238E27FC236}">
                <a16:creationId xmlns:a16="http://schemas.microsoft.com/office/drawing/2014/main" id="{0EB8671B-3620-4667-8757-259575C390F1}"/>
              </a:ext>
            </a:extLst>
          </p:cNvPr>
          <p:cNvSpPr txBox="1"/>
          <p:nvPr/>
        </p:nvSpPr>
        <p:spPr>
          <a:xfrm>
            <a:off x="5712466" y="608199"/>
            <a:ext cx="4924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로그인</a:t>
            </a:r>
          </a:p>
        </p:txBody>
      </p:sp>
      <p:sp>
        <p:nvSpPr>
          <p:cNvPr id="35" name="TextBox 34">
            <a:extLst>
              <a:ext uri="{FF2B5EF4-FFF2-40B4-BE49-F238E27FC236}">
                <a16:creationId xmlns:a16="http://schemas.microsoft.com/office/drawing/2014/main" id="{5D68BB0C-89AE-4D79-B6D8-F06287D2EC4C}"/>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9F62E598-7CA2-4A57-9852-3CC56E58D416}"/>
              </a:ext>
            </a:extLst>
          </p:cNvPr>
          <p:cNvSpPr/>
          <p:nvPr/>
        </p:nvSpPr>
        <p:spPr>
          <a:xfrm>
            <a:off x="3234362" y="3393384"/>
            <a:ext cx="1184940" cy="215444"/>
          </a:xfrm>
          <a:prstGeom prst="rect">
            <a:avLst/>
          </a:prstGeom>
        </p:spPr>
        <p:txBody>
          <a:bodyPr wrap="none">
            <a:spAutoFit/>
          </a:bodyPr>
          <a:lstStyle/>
          <a:p>
            <a:r>
              <a:rPr lang="ko-KR" altLang="en-US" sz="800" dirty="0">
                <a:latin typeface="맑은 고딕" pitchFamily="50" charset="-127"/>
              </a:rPr>
              <a:t>아이디</a:t>
            </a:r>
            <a:r>
              <a:rPr lang="en-US" altLang="ko-KR" sz="800" dirty="0">
                <a:latin typeface="맑은 고딕" pitchFamily="50" charset="-127"/>
              </a:rPr>
              <a:t>/</a:t>
            </a:r>
            <a:r>
              <a:rPr lang="ko-KR" altLang="en-US" sz="800" dirty="0">
                <a:latin typeface="맑은 고딕" pitchFamily="50" charset="-127"/>
              </a:rPr>
              <a:t>비밀번호 찾기</a:t>
            </a:r>
            <a:endParaRPr lang="ko-KR" altLang="en-US" sz="800" dirty="0"/>
          </a:p>
        </p:txBody>
      </p:sp>
    </p:spTree>
    <p:extLst>
      <p:ext uri="{BB962C8B-B14F-4D97-AF65-F5344CB8AC3E}">
        <p14:creationId xmlns:p14="http://schemas.microsoft.com/office/powerpoint/2010/main" val="137126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 </a:t>
            </a:r>
            <a:r>
              <a:rPr lang="en-US" altLang="ko-KR" dirty="0"/>
              <a:t>&gt; </a:t>
            </a:r>
            <a:r>
              <a:rPr lang="ko-KR" altLang="en-US" dirty="0"/>
              <a:t>회원가입</a:t>
            </a:r>
          </a:p>
        </p:txBody>
      </p:sp>
      <p:sp>
        <p:nvSpPr>
          <p:cNvPr id="7" name="직사각형 6">
            <a:extLst>
              <a:ext uri="{FF2B5EF4-FFF2-40B4-BE49-F238E27FC236}">
                <a16:creationId xmlns:a16="http://schemas.microsoft.com/office/drawing/2014/main" id="{B799CF2B-102A-439B-8D8C-6BDC593C1C10}"/>
              </a:ext>
            </a:extLst>
          </p:cNvPr>
          <p:cNvSpPr/>
          <p:nvPr/>
        </p:nvSpPr>
        <p:spPr bwMode="auto">
          <a:xfrm>
            <a:off x="176168" y="545286"/>
            <a:ext cx="7180977" cy="59561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 name="직사각형 9">
            <a:extLst>
              <a:ext uri="{FF2B5EF4-FFF2-40B4-BE49-F238E27FC236}">
                <a16:creationId xmlns:a16="http://schemas.microsoft.com/office/drawing/2014/main" id="{F3FE6A1E-E4B5-42CC-96C3-D2769C5056C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771336688"/>
              </p:ext>
            </p:extLst>
          </p:nvPr>
        </p:nvGraphicFramePr>
        <p:xfrm>
          <a:off x="7498080" y="465516"/>
          <a:ext cx="2407920" cy="62677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 </a:t>
                      </a:r>
                      <a:r>
                        <a:rPr lang="ko-KR" altLang="en-US" sz="800" dirty="0">
                          <a:latin typeface="+mn-ea"/>
                          <a:ea typeface="+mn-ea"/>
                        </a:rPr>
                        <a:t>필수</a:t>
                      </a:r>
                      <a:r>
                        <a:rPr lang="en-US" altLang="ko-KR" sz="800" dirty="0">
                          <a:latin typeface="+mn-ea"/>
                          <a:ea typeface="+mn-ea"/>
                        </a:rPr>
                        <a:t> </a:t>
                      </a:r>
                      <a:r>
                        <a:rPr lang="ko-KR" altLang="en-US" sz="800" dirty="0">
                          <a:latin typeface="+mn-ea"/>
                          <a:ea typeface="+mn-ea"/>
                        </a:rPr>
                        <a:t>입력 사항</a:t>
                      </a:r>
                      <a:endParaRPr lang="en-US" altLang="ko-KR" sz="800" dirty="0">
                        <a:latin typeface="+mn-ea"/>
                        <a:ea typeface="+mn-ea"/>
                      </a:endParaRPr>
                    </a:p>
                    <a:p>
                      <a:pPr latinLnBrk="1"/>
                      <a:r>
                        <a:rPr lang="en-US" altLang="ko-KR" sz="800" dirty="0">
                          <a:latin typeface="+mn-ea"/>
                          <a:ea typeface="+mn-ea"/>
                        </a:rPr>
                        <a:t> - </a:t>
                      </a:r>
                      <a:r>
                        <a:rPr lang="ko-KR" altLang="en-US" sz="800" dirty="0" err="1">
                          <a:latin typeface="+mn-ea"/>
                          <a:ea typeface="+mn-ea"/>
                        </a:rPr>
                        <a:t>미입력</a:t>
                      </a:r>
                      <a:r>
                        <a:rPr lang="ko-KR" altLang="en-US" sz="800" dirty="0">
                          <a:latin typeface="+mn-ea"/>
                          <a:ea typeface="+mn-ea"/>
                        </a:rPr>
                        <a:t> 후 </a:t>
                      </a:r>
                      <a:r>
                        <a:rPr lang="ko-KR" altLang="en-US" sz="800" dirty="0" err="1">
                          <a:latin typeface="+mn-ea"/>
                          <a:ea typeface="+mn-ea"/>
                        </a:rPr>
                        <a:t>회언가입</a:t>
                      </a:r>
                      <a:r>
                        <a:rPr lang="ko-KR" altLang="en-US" sz="800" dirty="0">
                          <a:latin typeface="+mn-ea"/>
                          <a:ea typeface="+mn-ea"/>
                        </a:rPr>
                        <a:t> 시 </a:t>
                      </a:r>
                      <a:r>
                        <a:rPr lang="en-US" altLang="ko-KR" sz="800" dirty="0">
                          <a:latin typeface="+mn-ea"/>
                          <a:ea typeface="+mn-ea"/>
                        </a:rPr>
                        <a:t>Alert </a:t>
                      </a:r>
                      <a:r>
                        <a:rPr lang="ko-KR" altLang="en-US" sz="800" dirty="0">
                          <a:latin typeface="+mn-ea"/>
                          <a:ea typeface="+mn-ea"/>
                        </a:rPr>
                        <a:t>실행</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t>API</a:t>
                      </a:r>
                      <a:r>
                        <a:rPr lang="ko-KR" altLang="en-US" sz="800" dirty="0"/>
                        <a:t>연동 사업자 등록 번호 조회 </a:t>
                      </a:r>
                      <a:r>
                        <a:rPr lang="en-US" altLang="ko-KR" sz="800" dirty="0"/>
                        <a:t>- </a:t>
                      </a:r>
                      <a:r>
                        <a:rPr lang="ko-KR" altLang="en-US" sz="800" dirty="0"/>
                        <a:t>향후 반영 예정</a:t>
                      </a:r>
                      <a:endParaRPr lang="en-US" altLang="ko-KR" sz="8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t> - </a:t>
                      </a:r>
                      <a:r>
                        <a:rPr lang="ko-KR" altLang="en-US" sz="800" dirty="0"/>
                        <a:t>클릭 시</a:t>
                      </a:r>
                      <a:r>
                        <a:rPr lang="en-US" altLang="ko-KR" sz="800" dirty="0"/>
                        <a:t>, </a:t>
                      </a:r>
                      <a:r>
                        <a:rPr lang="ko-KR" altLang="en-US" sz="800" dirty="0"/>
                        <a:t>조회를 위한 입력페이지 실행</a:t>
                      </a:r>
                      <a:endParaRPr lang="en-US" altLang="ko-KR" sz="800"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선택</a:t>
                      </a:r>
                      <a:r>
                        <a:rPr lang="en-US" altLang="ko-KR" sz="800" dirty="0"/>
                        <a:t>/ </a:t>
                      </a:r>
                      <a:r>
                        <a:rPr lang="ko-KR" altLang="en-US" sz="800" dirty="0"/>
                        <a:t>법인</a:t>
                      </a:r>
                      <a:r>
                        <a:rPr lang="en-US" altLang="ko-KR" sz="800" dirty="0"/>
                        <a:t>/ </a:t>
                      </a:r>
                      <a:r>
                        <a:rPr lang="ko-KR" altLang="en-US" sz="800" dirty="0"/>
                        <a:t>개인 선택</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아이디 중복 확인</a:t>
                      </a:r>
                      <a:endParaRPr lang="en-US" altLang="ko-KR" sz="800" dirty="0">
                        <a:latin typeface="+mn-ea"/>
                        <a:ea typeface="+mn-ea"/>
                      </a:endParaRPr>
                    </a:p>
                    <a:p>
                      <a:pPr latinLnBrk="1"/>
                      <a:r>
                        <a:rPr lang="en-US" altLang="ko-KR" sz="800" dirty="0">
                          <a:latin typeface="+mn-ea"/>
                          <a:ea typeface="+mn-ea"/>
                        </a:rPr>
                        <a:t> - </a:t>
                      </a:r>
                      <a:r>
                        <a:rPr lang="ko-KR" altLang="en-US" sz="800" dirty="0">
                          <a:latin typeface="+mn-ea"/>
                          <a:ea typeface="+mn-ea"/>
                        </a:rPr>
                        <a:t>중복 확인 </a:t>
                      </a:r>
                      <a:r>
                        <a:rPr lang="ko-KR" altLang="en-US" sz="800" dirty="0" err="1">
                          <a:latin typeface="+mn-ea"/>
                          <a:ea typeface="+mn-ea"/>
                        </a:rPr>
                        <a:t>새창</a:t>
                      </a:r>
                      <a:r>
                        <a:rPr lang="ko-KR" altLang="en-US" sz="800" dirty="0">
                          <a:latin typeface="+mn-ea"/>
                          <a:ea typeface="+mn-ea"/>
                        </a:rPr>
                        <a:t> 실행 </a:t>
                      </a:r>
                      <a:r>
                        <a:rPr lang="en-US" altLang="ko-KR" sz="800" dirty="0">
                          <a:latin typeface="+mn-ea"/>
                          <a:ea typeface="+mn-ea"/>
                        </a:rPr>
                        <a:t>(4-1)</a:t>
                      </a:r>
                    </a:p>
                    <a:p>
                      <a:pPr latinLnBrk="1"/>
                      <a:r>
                        <a:rPr lang="en-US" altLang="ko-KR" sz="800" dirty="0">
                          <a:latin typeface="+mn-ea"/>
                          <a:ea typeface="+mn-ea"/>
                        </a:rPr>
                        <a:t> - </a:t>
                      </a:r>
                      <a:r>
                        <a:rPr lang="ko-KR" altLang="en-US" sz="800" dirty="0">
                          <a:latin typeface="+mn-ea"/>
                          <a:ea typeface="+mn-ea"/>
                        </a:rPr>
                        <a:t>사용가능한 아이디인 경우 </a:t>
                      </a:r>
                      <a:r>
                        <a:rPr lang="en-US" altLang="ko-KR" sz="800" dirty="0">
                          <a:latin typeface="+mn-ea"/>
                          <a:ea typeface="+mn-ea"/>
                        </a:rPr>
                        <a:t>4-2 </a:t>
                      </a:r>
                      <a:r>
                        <a:rPr lang="ko-KR" altLang="en-US" sz="800" dirty="0">
                          <a:latin typeface="+mn-ea"/>
                          <a:ea typeface="+mn-ea"/>
                        </a:rPr>
                        <a:t>실행 후 </a:t>
                      </a:r>
                      <a:r>
                        <a:rPr lang="en-US" altLang="ko-KR" sz="800" dirty="0">
                          <a:latin typeface="+mn-ea"/>
                          <a:ea typeface="+mn-ea"/>
                        </a:rPr>
                        <a:t>‘</a:t>
                      </a:r>
                      <a:r>
                        <a:rPr lang="ko-KR" altLang="en-US" sz="800" dirty="0">
                          <a:latin typeface="+mn-ea"/>
                          <a:ea typeface="+mn-ea"/>
                        </a:rPr>
                        <a:t>확인＇ 아이디 입력</a:t>
                      </a:r>
                      <a:r>
                        <a:rPr lang="en-US" altLang="ko-KR" sz="800" dirty="0">
                          <a:latin typeface="+mn-ea"/>
                          <a:ea typeface="+mn-ea"/>
                        </a:rPr>
                        <a:t>, ‘</a:t>
                      </a:r>
                      <a:r>
                        <a:rPr lang="ko-KR" altLang="en-US" sz="800" dirty="0">
                          <a:latin typeface="+mn-ea"/>
                          <a:ea typeface="+mn-ea"/>
                        </a:rPr>
                        <a:t>취소</a:t>
                      </a:r>
                      <a:r>
                        <a:rPr lang="en-US" altLang="ko-KR" sz="800" dirty="0">
                          <a:latin typeface="+mn-ea"/>
                          <a:ea typeface="+mn-ea"/>
                        </a:rPr>
                        <a:t>’</a:t>
                      </a:r>
                      <a:r>
                        <a:rPr lang="ko-KR" altLang="en-US" sz="800" dirty="0" err="1">
                          <a:latin typeface="+mn-ea"/>
                          <a:ea typeface="+mn-ea"/>
                        </a:rPr>
                        <a:t>창닫기</a:t>
                      </a:r>
                      <a:endParaRPr lang="en-US" altLang="ko-KR" sz="800" dirty="0">
                        <a:latin typeface="+mn-ea"/>
                        <a:ea typeface="+mn-ea"/>
                      </a:endParaRPr>
                    </a:p>
                    <a:p>
                      <a:pPr latinLnBrk="1"/>
                      <a:r>
                        <a:rPr lang="ko-KR" altLang="en-US" sz="800" dirty="0">
                          <a:latin typeface="+mn-ea"/>
                          <a:ea typeface="+mn-ea"/>
                        </a:rPr>
                        <a:t> </a:t>
                      </a:r>
                      <a:r>
                        <a:rPr lang="en-US" altLang="ko-KR" sz="800" dirty="0">
                          <a:latin typeface="+mn-ea"/>
                          <a:ea typeface="+mn-ea"/>
                        </a:rPr>
                        <a:t>- </a:t>
                      </a:r>
                      <a:r>
                        <a:rPr lang="ko-KR" altLang="en-US" sz="800" dirty="0">
                          <a:latin typeface="+mn-ea"/>
                          <a:ea typeface="+mn-ea"/>
                        </a:rPr>
                        <a:t>사용 불가능한 아이디의 경우 </a:t>
                      </a:r>
                      <a:r>
                        <a:rPr lang="en-US" altLang="ko-KR" sz="800" dirty="0">
                          <a:latin typeface="+mn-ea"/>
                          <a:ea typeface="+mn-ea"/>
                        </a:rPr>
                        <a:t>4-4 </a:t>
                      </a:r>
                      <a:r>
                        <a:rPr lang="ko-KR" altLang="en-US" sz="800" dirty="0">
                          <a:latin typeface="+mn-ea"/>
                          <a:ea typeface="+mn-ea"/>
                        </a:rPr>
                        <a:t>창 실행</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5</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비밀번호가 일치하지 않을 경우</a:t>
                      </a:r>
                      <a:endParaRPr lang="en-US" altLang="ko-KR" sz="800" dirty="0">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rgbClr val="FF0000"/>
                          </a:solidFill>
                          <a:latin typeface="맑은 고딕" pitchFamily="50" charset="-127"/>
                          <a:ea typeface="+mn-ea"/>
                        </a:rPr>
                        <a:t>√ 비밀번호가 일치하지 않습니다 표시</a:t>
                      </a:r>
                      <a:endParaRPr lang="en-US" altLang="ko-KR" sz="800" dirty="0">
                        <a:solidFill>
                          <a:srgbClr val="FF0000"/>
                        </a:solidFill>
                        <a:latin typeface="맑은 고딕" pitchFamily="50" charset="-127"/>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rgbClr val="FF0000"/>
                          </a:solidFill>
                          <a:latin typeface="맑은 고딕" pitchFamily="50" charset="-127"/>
                          <a:ea typeface="+mn-ea"/>
                        </a:rPr>
                        <a:t>-</a:t>
                      </a:r>
                      <a:r>
                        <a:rPr lang="ko-KR" altLang="en-US" sz="800" dirty="0">
                          <a:solidFill>
                            <a:srgbClr val="FF0000"/>
                          </a:solidFill>
                          <a:latin typeface="맑은 고딕" pitchFamily="50" charset="-127"/>
                          <a:ea typeface="+mn-ea"/>
                        </a:rPr>
                        <a:t> 회원가입 불가</a:t>
                      </a:r>
                      <a:r>
                        <a:rPr lang="en-US" altLang="ko-KR" sz="800" dirty="0">
                          <a:solidFill>
                            <a:srgbClr val="FF0000"/>
                          </a:solidFill>
                          <a:latin typeface="맑은 고딕" pitchFamily="50" charset="-127"/>
                          <a:ea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latin typeface="맑은 고딕" pitchFamily="50" charset="-127"/>
                          <a:ea typeface="+mn-ea"/>
                        </a:rPr>
                        <a:t>입력정보가 일치하지 않습니다</a:t>
                      </a:r>
                      <a:r>
                        <a:rPr lang="en-US" altLang="ko-KR" sz="800" b="1" dirty="0">
                          <a:solidFill>
                            <a:srgbClr val="FF0000"/>
                          </a:solidFill>
                          <a:latin typeface="맑은 고딕" pitchFamily="50" charset="-127"/>
                          <a:ea typeface="+mn-ea"/>
                        </a:rPr>
                        <a:t>. Alert </a:t>
                      </a:r>
                      <a:r>
                        <a:rPr lang="ko-KR" altLang="en-US" sz="800" b="1" dirty="0">
                          <a:solidFill>
                            <a:srgbClr val="FF0000"/>
                          </a:solidFill>
                          <a:latin typeface="맑은 고딕" pitchFamily="50" charset="-127"/>
                          <a:ea typeface="+mn-ea"/>
                        </a:rPr>
                        <a:t>팝업 실행</a:t>
                      </a:r>
                      <a:endParaRPr lang="en-US" altLang="ko-KR" sz="800" b="1" dirty="0">
                        <a:solidFill>
                          <a:srgbClr val="FF0000"/>
                        </a:solidFill>
                        <a:latin typeface="맑은 고딕" pitchFamily="50" charset="-127"/>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latin typeface="+mn-ea"/>
                          <a:ea typeface="+mn-ea"/>
                        </a:rPr>
                        <a:t>비밀번호가 일치할 경우</a:t>
                      </a:r>
                      <a:endParaRPr lang="en-US" altLang="ko-KR" sz="800" dirty="0">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rgbClr val="009A46"/>
                          </a:solidFill>
                          <a:latin typeface="맑은 고딕" pitchFamily="50" charset="-127"/>
                        </a:rPr>
                        <a:t>√ </a:t>
                      </a:r>
                      <a:r>
                        <a:rPr lang="ko-KR" altLang="en-US" sz="800" dirty="0">
                          <a:solidFill>
                            <a:srgbClr val="009A46"/>
                          </a:solidFill>
                          <a:latin typeface="맑은 고딕" pitchFamily="50" charset="-127"/>
                          <a:ea typeface="+mn-ea"/>
                        </a:rPr>
                        <a:t>비밀번호가 일치합니다</a:t>
                      </a:r>
                      <a:endParaRPr lang="en-US" altLang="ko-KR" sz="800" dirty="0">
                        <a:solidFill>
                          <a:srgbClr val="009A46"/>
                        </a:solidFill>
                        <a:latin typeface="맑은 고딕" pitchFamily="50" charset="-127"/>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rgbClr val="009A46"/>
                          </a:solidFill>
                          <a:latin typeface="맑은 고딕" pitchFamily="50" charset="-127"/>
                          <a:ea typeface="+mn-ea"/>
                        </a:rPr>
                        <a:t>정상 가입 진행</a:t>
                      </a:r>
                      <a:endParaRPr lang="ko-KR" altLang="en-US" sz="800" dirty="0">
                        <a:latin typeface="+mn-ea"/>
                        <a:ea typeface="+mn-ea"/>
                      </a:endParaRPr>
                    </a:p>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1" name="TextBox 40">
            <a:extLst>
              <a:ext uri="{FF2B5EF4-FFF2-40B4-BE49-F238E27FC236}">
                <a16:creationId xmlns:a16="http://schemas.microsoft.com/office/drawing/2014/main" id="{2D9760B9-2E1A-4D23-984D-9F6C2F842405}"/>
              </a:ext>
            </a:extLst>
          </p:cNvPr>
          <p:cNvSpPr txBox="1"/>
          <p:nvPr/>
        </p:nvSpPr>
        <p:spPr>
          <a:xfrm>
            <a:off x="5712466" y="608199"/>
            <a:ext cx="4924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로그인</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4"/>
            <a:ext cx="7180977" cy="5956183"/>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D2C972C3-EAFE-4DF3-804D-9F663834ACFD}"/>
              </a:ext>
            </a:extLst>
          </p:cNvPr>
          <p:cNvSpPr txBox="1"/>
          <p:nvPr/>
        </p:nvSpPr>
        <p:spPr>
          <a:xfrm>
            <a:off x="533821" y="1146620"/>
            <a:ext cx="4206240" cy="246221"/>
          </a:xfrm>
          <a:prstGeom prst="rect">
            <a:avLst/>
          </a:prstGeom>
          <a:noFill/>
        </p:spPr>
        <p:txBody>
          <a:bodyPr wrap="square" rtlCol="0">
            <a:spAutoFit/>
          </a:bodyPr>
          <a:lstStyle/>
          <a:p>
            <a:r>
              <a:rPr lang="ko-KR" altLang="en-US" sz="1000" b="1" dirty="0">
                <a:latin typeface="맑은 고딕" panose="020B0503020000020004" pitchFamily="50" charset="-127"/>
                <a:ea typeface="맑은 고딕" panose="020B0503020000020004" pitchFamily="50" charset="-127"/>
              </a:rPr>
              <a:t>회원가입</a:t>
            </a:r>
            <a:endParaRPr lang="en-US" altLang="ko-KR" sz="1000" b="1" dirty="0">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9F2E13C5-013C-40DE-9898-BB8DEE902961}"/>
              </a:ext>
            </a:extLst>
          </p:cNvPr>
          <p:cNvCxnSpPr/>
          <p:nvPr/>
        </p:nvCxnSpPr>
        <p:spPr>
          <a:xfrm>
            <a:off x="514626" y="1435312"/>
            <a:ext cx="6268719"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그룹 32">
            <a:extLst>
              <a:ext uri="{FF2B5EF4-FFF2-40B4-BE49-F238E27FC236}">
                <a16:creationId xmlns:a16="http://schemas.microsoft.com/office/drawing/2014/main" id="{DB4FFADF-005F-4F1C-8EDA-EF1027D3534D}"/>
              </a:ext>
            </a:extLst>
          </p:cNvPr>
          <p:cNvGrpSpPr/>
          <p:nvPr/>
        </p:nvGrpSpPr>
        <p:grpSpPr>
          <a:xfrm>
            <a:off x="4806589" y="2289125"/>
            <a:ext cx="552450" cy="161251"/>
            <a:chOff x="3221357" y="1661160"/>
            <a:chExt cx="552450" cy="161251"/>
          </a:xfrm>
        </p:grpSpPr>
        <p:sp>
          <p:nvSpPr>
            <p:cNvPr id="34" name="모서리가 둥근 직사각형 85">
              <a:extLst>
                <a:ext uri="{FF2B5EF4-FFF2-40B4-BE49-F238E27FC236}">
                  <a16:creationId xmlns:a16="http://schemas.microsoft.com/office/drawing/2014/main" id="{AD8B7BBD-7BCC-4985-85A7-601C515C06E4}"/>
                </a:ext>
              </a:extLst>
            </p:cNvPr>
            <p:cNvSpPr/>
            <p:nvPr/>
          </p:nvSpPr>
          <p:spPr>
            <a:xfrm>
              <a:off x="3221357" y="1661160"/>
              <a:ext cx="552450" cy="161251"/>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선택</a:t>
              </a:r>
            </a:p>
          </p:txBody>
        </p:sp>
        <p:pic>
          <p:nvPicPr>
            <p:cNvPr id="35" name="그림 34">
              <a:extLst>
                <a:ext uri="{FF2B5EF4-FFF2-40B4-BE49-F238E27FC236}">
                  <a16:creationId xmlns:a16="http://schemas.microsoft.com/office/drawing/2014/main" id="{3A53E58B-619F-4ED9-ADCD-999557879C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p:spPr>
        </p:pic>
      </p:grpSp>
      <p:sp>
        <p:nvSpPr>
          <p:cNvPr id="36" name="TextBox 35">
            <a:extLst>
              <a:ext uri="{FF2B5EF4-FFF2-40B4-BE49-F238E27FC236}">
                <a16:creationId xmlns:a16="http://schemas.microsoft.com/office/drawing/2014/main" id="{ABBC4CC5-D99D-474D-A9CD-712602B3615C}"/>
              </a:ext>
            </a:extLst>
          </p:cNvPr>
          <p:cNvSpPr txBox="1"/>
          <p:nvPr/>
        </p:nvSpPr>
        <p:spPr>
          <a:xfrm>
            <a:off x="621498" y="1859050"/>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사업자 번호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37" name="TextBox 36">
            <a:extLst>
              <a:ext uri="{FF2B5EF4-FFF2-40B4-BE49-F238E27FC236}">
                <a16:creationId xmlns:a16="http://schemas.microsoft.com/office/drawing/2014/main" id="{DF8EB6AB-C471-471F-9380-7915E53C9AFD}"/>
              </a:ext>
            </a:extLst>
          </p:cNvPr>
          <p:cNvSpPr txBox="1"/>
          <p:nvPr/>
        </p:nvSpPr>
        <p:spPr>
          <a:xfrm>
            <a:off x="621498" y="2282034"/>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회사명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38" name="직사각형 37">
            <a:extLst>
              <a:ext uri="{FF2B5EF4-FFF2-40B4-BE49-F238E27FC236}">
                <a16:creationId xmlns:a16="http://schemas.microsoft.com/office/drawing/2014/main" id="{9FE38856-1172-49F5-A2CE-1CD5B8C5DAA2}"/>
              </a:ext>
            </a:extLst>
          </p:cNvPr>
          <p:cNvSpPr/>
          <p:nvPr/>
        </p:nvSpPr>
        <p:spPr bwMode="auto">
          <a:xfrm>
            <a:off x="1778016" y="2288902"/>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39" name="TextBox 38">
            <a:extLst>
              <a:ext uri="{FF2B5EF4-FFF2-40B4-BE49-F238E27FC236}">
                <a16:creationId xmlns:a16="http://schemas.microsoft.com/office/drawing/2014/main" id="{7D3AF021-B198-429C-8AA4-C1B4EE0C1D65}"/>
              </a:ext>
            </a:extLst>
          </p:cNvPr>
          <p:cNvSpPr txBox="1"/>
          <p:nvPr/>
        </p:nvSpPr>
        <p:spPr>
          <a:xfrm>
            <a:off x="621498" y="2569546"/>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대표자명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40" name="TextBox 39">
            <a:extLst>
              <a:ext uri="{FF2B5EF4-FFF2-40B4-BE49-F238E27FC236}">
                <a16:creationId xmlns:a16="http://schemas.microsoft.com/office/drawing/2014/main" id="{B3C8EFAA-F370-4B1F-B729-1CC55C6AD4C3}"/>
              </a:ext>
            </a:extLst>
          </p:cNvPr>
          <p:cNvSpPr txBox="1"/>
          <p:nvPr/>
        </p:nvSpPr>
        <p:spPr>
          <a:xfrm>
            <a:off x="621498" y="2910891"/>
            <a:ext cx="109069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업종</a:t>
            </a:r>
            <a:r>
              <a:rPr lang="ko-KR" altLang="en-US" sz="800" b="1" dirty="0">
                <a:solidFill>
                  <a:srgbClr val="FF0000"/>
                </a:solidFill>
                <a:latin typeface="맑은 고딕" panose="020B0503020000020004" pitchFamily="50" charset="-127"/>
                <a:ea typeface="맑은 고딕" panose="020B0503020000020004" pitchFamily="50" charset="-127"/>
              </a:rPr>
              <a:t>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42" name="TextBox 41">
            <a:extLst>
              <a:ext uri="{FF2B5EF4-FFF2-40B4-BE49-F238E27FC236}">
                <a16:creationId xmlns:a16="http://schemas.microsoft.com/office/drawing/2014/main" id="{6C1D7450-E75B-42B3-B05C-3F8D78499DAA}"/>
              </a:ext>
            </a:extLst>
          </p:cNvPr>
          <p:cNvSpPr txBox="1"/>
          <p:nvPr/>
        </p:nvSpPr>
        <p:spPr>
          <a:xfrm>
            <a:off x="621498" y="3198403"/>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전화번호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43" name="TextBox 42">
            <a:extLst>
              <a:ext uri="{FF2B5EF4-FFF2-40B4-BE49-F238E27FC236}">
                <a16:creationId xmlns:a16="http://schemas.microsoft.com/office/drawing/2014/main" id="{4D53F3AC-D194-4A6F-A483-EFB31614E6D3}"/>
              </a:ext>
            </a:extLst>
          </p:cNvPr>
          <p:cNvSpPr txBox="1"/>
          <p:nvPr/>
        </p:nvSpPr>
        <p:spPr>
          <a:xfrm>
            <a:off x="621498" y="3502849"/>
            <a:ext cx="1098311"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주소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 </a:t>
            </a:r>
            <a:r>
              <a:rPr lang="en-US" altLang="ko-KR" sz="800" b="1" dirty="0">
                <a:solidFill>
                  <a:srgbClr val="FF0000"/>
                </a:solidFill>
                <a:latin typeface="맑은 고딕" panose="020B0503020000020004" pitchFamily="50" charset="-127"/>
                <a:ea typeface="맑은 고딕" panose="020B0503020000020004" pitchFamily="50" charset="-127"/>
              </a:rPr>
              <a:t> </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44" name="직사각형 43">
            <a:extLst>
              <a:ext uri="{FF2B5EF4-FFF2-40B4-BE49-F238E27FC236}">
                <a16:creationId xmlns:a16="http://schemas.microsoft.com/office/drawing/2014/main" id="{E4528D73-89B3-44AC-80AE-D341A273A277}"/>
              </a:ext>
            </a:extLst>
          </p:cNvPr>
          <p:cNvSpPr/>
          <p:nvPr/>
        </p:nvSpPr>
        <p:spPr bwMode="auto">
          <a:xfrm>
            <a:off x="1785635" y="2603016"/>
            <a:ext cx="1701916"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45" name="직사각형 44">
            <a:extLst>
              <a:ext uri="{FF2B5EF4-FFF2-40B4-BE49-F238E27FC236}">
                <a16:creationId xmlns:a16="http://schemas.microsoft.com/office/drawing/2014/main" id="{D5C26191-B842-4C86-AAC2-B78B8A0DA738}"/>
              </a:ext>
            </a:extLst>
          </p:cNvPr>
          <p:cNvSpPr/>
          <p:nvPr/>
        </p:nvSpPr>
        <p:spPr bwMode="auto">
          <a:xfrm>
            <a:off x="1785635" y="2961159"/>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46" name="직사각형 45">
            <a:extLst>
              <a:ext uri="{FF2B5EF4-FFF2-40B4-BE49-F238E27FC236}">
                <a16:creationId xmlns:a16="http://schemas.microsoft.com/office/drawing/2014/main" id="{ADB78C5D-0A58-4728-99EC-CC3BA2BA3E39}"/>
              </a:ext>
            </a:extLst>
          </p:cNvPr>
          <p:cNvSpPr/>
          <p:nvPr/>
        </p:nvSpPr>
        <p:spPr bwMode="auto">
          <a:xfrm>
            <a:off x="1785635" y="3519498"/>
            <a:ext cx="963929"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47" name="Button">
            <a:extLst>
              <a:ext uri="{FF2B5EF4-FFF2-40B4-BE49-F238E27FC236}">
                <a16:creationId xmlns:a16="http://schemas.microsoft.com/office/drawing/2014/main" id="{8AB91A58-D54B-44DF-9E5B-502E3A08B65C}"/>
              </a:ext>
            </a:extLst>
          </p:cNvPr>
          <p:cNvSpPr>
            <a:spLocks/>
          </p:cNvSpPr>
          <p:nvPr/>
        </p:nvSpPr>
        <p:spPr bwMode="auto">
          <a:xfrm>
            <a:off x="2833829" y="3519680"/>
            <a:ext cx="562855" cy="198613"/>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맑은 고딕" panose="020B0503020000020004" pitchFamily="50" charset="-127"/>
                <a:ea typeface="맑은 고딕" panose="020B0503020000020004" pitchFamily="50" charset="-127"/>
              </a:rPr>
              <a:t>주소검색</a:t>
            </a:r>
            <a:endParaRPr lang="en-US" sz="800" dirty="0">
              <a:solidFill>
                <a:srgbClr val="262626"/>
              </a:solidFill>
              <a:latin typeface="맑은 고딕" panose="020B0503020000020004" pitchFamily="50" charset="-127"/>
              <a:ea typeface="맑은 고딕" panose="020B0503020000020004" pitchFamily="50" charset="-127"/>
            </a:endParaRPr>
          </a:p>
        </p:txBody>
      </p:sp>
      <p:sp>
        <p:nvSpPr>
          <p:cNvPr id="48" name="Oval 723">
            <a:extLst>
              <a:ext uri="{FF2B5EF4-FFF2-40B4-BE49-F238E27FC236}">
                <a16:creationId xmlns:a16="http://schemas.microsoft.com/office/drawing/2014/main" id="{803AB803-EF9F-4172-8F6A-16DC399FE144}"/>
              </a:ext>
            </a:extLst>
          </p:cNvPr>
          <p:cNvSpPr>
            <a:spLocks noChangeArrowheads="1"/>
          </p:cNvSpPr>
          <p:nvPr/>
        </p:nvSpPr>
        <p:spPr bwMode="auto">
          <a:xfrm>
            <a:off x="1237966" y="1774129"/>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1</a:t>
            </a:r>
          </a:p>
        </p:txBody>
      </p:sp>
      <p:sp>
        <p:nvSpPr>
          <p:cNvPr id="50" name="직사각형 49">
            <a:extLst>
              <a:ext uri="{FF2B5EF4-FFF2-40B4-BE49-F238E27FC236}">
                <a16:creationId xmlns:a16="http://schemas.microsoft.com/office/drawing/2014/main" id="{25299E7E-FD9E-4284-91DB-DC352F6E864E}"/>
              </a:ext>
            </a:extLst>
          </p:cNvPr>
          <p:cNvSpPr/>
          <p:nvPr/>
        </p:nvSpPr>
        <p:spPr bwMode="auto">
          <a:xfrm>
            <a:off x="516887" y="1435312"/>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1. </a:t>
            </a:r>
            <a:r>
              <a:rPr lang="ko-KR" altLang="en-US" sz="900" b="1" dirty="0">
                <a:solidFill>
                  <a:srgbClr val="262626"/>
                </a:solidFill>
                <a:effectLst/>
                <a:latin typeface="맑은 고딕" panose="020B0503020000020004" pitchFamily="50" charset="-127"/>
                <a:ea typeface="맑은 고딕" panose="020B0503020000020004" pitchFamily="50" charset="-127"/>
              </a:rPr>
              <a:t>회사 정보</a:t>
            </a:r>
          </a:p>
        </p:txBody>
      </p:sp>
      <p:cxnSp>
        <p:nvCxnSpPr>
          <p:cNvPr id="51" name="직선 연결선 50">
            <a:extLst>
              <a:ext uri="{FF2B5EF4-FFF2-40B4-BE49-F238E27FC236}">
                <a16:creationId xmlns:a16="http://schemas.microsoft.com/office/drawing/2014/main" id="{862A2915-E7EC-4422-8672-9D2EB660AFFF}"/>
              </a:ext>
            </a:extLst>
          </p:cNvPr>
          <p:cNvCxnSpPr/>
          <p:nvPr/>
        </p:nvCxnSpPr>
        <p:spPr>
          <a:xfrm>
            <a:off x="598206" y="2209966"/>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770DAB1C-D431-4543-A8F3-99834E91EA77}"/>
              </a:ext>
            </a:extLst>
          </p:cNvPr>
          <p:cNvCxnSpPr/>
          <p:nvPr/>
        </p:nvCxnSpPr>
        <p:spPr>
          <a:xfrm>
            <a:off x="598206" y="2540173"/>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D21C8068-1BF9-4458-A32B-B67FBDEADAC7}"/>
              </a:ext>
            </a:extLst>
          </p:cNvPr>
          <p:cNvCxnSpPr/>
          <p:nvPr/>
        </p:nvCxnSpPr>
        <p:spPr>
          <a:xfrm>
            <a:off x="598206" y="2896199"/>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6A7E2073-04FA-40A9-8A17-21352FCF9221}"/>
              </a:ext>
            </a:extLst>
          </p:cNvPr>
          <p:cNvCxnSpPr/>
          <p:nvPr/>
        </p:nvCxnSpPr>
        <p:spPr>
          <a:xfrm>
            <a:off x="598206" y="3201005"/>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0432978B-0C38-482C-9CDA-682FE1173564}"/>
              </a:ext>
            </a:extLst>
          </p:cNvPr>
          <p:cNvCxnSpPr/>
          <p:nvPr/>
        </p:nvCxnSpPr>
        <p:spPr>
          <a:xfrm>
            <a:off x="598206" y="3480010"/>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직사각형 56">
            <a:extLst>
              <a:ext uri="{FF2B5EF4-FFF2-40B4-BE49-F238E27FC236}">
                <a16:creationId xmlns:a16="http://schemas.microsoft.com/office/drawing/2014/main" id="{5044D115-C07C-4019-9626-E0DD627C9E58}"/>
              </a:ext>
            </a:extLst>
          </p:cNvPr>
          <p:cNvSpPr/>
          <p:nvPr/>
        </p:nvSpPr>
        <p:spPr bwMode="auto">
          <a:xfrm>
            <a:off x="1769397" y="1836986"/>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58" name="TextBox 57">
            <a:extLst>
              <a:ext uri="{FF2B5EF4-FFF2-40B4-BE49-F238E27FC236}">
                <a16:creationId xmlns:a16="http://schemas.microsoft.com/office/drawing/2014/main" id="{98C5301D-1CCB-45BF-A7EA-8D956B2F7D4A}"/>
              </a:ext>
            </a:extLst>
          </p:cNvPr>
          <p:cNvSpPr txBox="1"/>
          <p:nvPr/>
        </p:nvSpPr>
        <p:spPr>
          <a:xfrm>
            <a:off x="1699910" y="2011888"/>
            <a:ext cx="2247043" cy="184666"/>
          </a:xfrm>
          <a:prstGeom prst="rect">
            <a:avLst/>
          </a:prstGeom>
          <a:noFill/>
        </p:spPr>
        <p:txBody>
          <a:bodyPr wrap="square" rtlCol="0">
            <a:spAutoFit/>
          </a:bodyPr>
          <a:lstStyle/>
          <a:p>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제외</a:t>
            </a:r>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숫자만 입력 가능</a:t>
            </a:r>
          </a:p>
        </p:txBody>
      </p:sp>
      <p:sp>
        <p:nvSpPr>
          <p:cNvPr id="59" name="직사각형 58">
            <a:extLst>
              <a:ext uri="{FF2B5EF4-FFF2-40B4-BE49-F238E27FC236}">
                <a16:creationId xmlns:a16="http://schemas.microsoft.com/office/drawing/2014/main" id="{757F86ED-AAD5-4C28-AA80-E502ED2E9FB2}"/>
              </a:ext>
            </a:extLst>
          </p:cNvPr>
          <p:cNvSpPr/>
          <p:nvPr/>
        </p:nvSpPr>
        <p:spPr bwMode="auto">
          <a:xfrm>
            <a:off x="1794096" y="3257498"/>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0" name="TextBox 59">
            <a:extLst>
              <a:ext uri="{FF2B5EF4-FFF2-40B4-BE49-F238E27FC236}">
                <a16:creationId xmlns:a16="http://schemas.microsoft.com/office/drawing/2014/main" id="{0036A76D-160E-48FA-BCC7-4FA4936D12A7}"/>
              </a:ext>
            </a:extLst>
          </p:cNvPr>
          <p:cNvSpPr txBox="1"/>
          <p:nvPr/>
        </p:nvSpPr>
        <p:spPr>
          <a:xfrm>
            <a:off x="4038568" y="2300545"/>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구분</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9CF3928C-0A38-4E1D-AB67-E2920D9EDCE2}"/>
              </a:ext>
            </a:extLst>
          </p:cNvPr>
          <p:cNvSpPr txBox="1"/>
          <p:nvPr/>
        </p:nvSpPr>
        <p:spPr>
          <a:xfrm>
            <a:off x="4038568" y="2579549"/>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법인번호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62" name="TextBox 61">
            <a:extLst>
              <a:ext uri="{FF2B5EF4-FFF2-40B4-BE49-F238E27FC236}">
                <a16:creationId xmlns:a16="http://schemas.microsoft.com/office/drawing/2014/main" id="{77CBF443-C4F7-4732-B40D-C8631339059E}"/>
              </a:ext>
            </a:extLst>
          </p:cNvPr>
          <p:cNvSpPr txBox="1"/>
          <p:nvPr/>
        </p:nvSpPr>
        <p:spPr>
          <a:xfrm>
            <a:off x="4038568" y="2920894"/>
            <a:ext cx="109069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업태</a:t>
            </a:r>
            <a:r>
              <a:rPr lang="ko-KR" altLang="en-US" sz="800" b="1" dirty="0">
                <a:solidFill>
                  <a:srgbClr val="FF0000"/>
                </a:solidFill>
                <a:latin typeface="맑은 고딕" panose="020B0503020000020004" pitchFamily="50" charset="-127"/>
                <a:ea typeface="맑은 고딕" panose="020B0503020000020004" pitchFamily="50" charset="-127"/>
              </a:rPr>
              <a:t>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63" name="TextBox 62">
            <a:extLst>
              <a:ext uri="{FF2B5EF4-FFF2-40B4-BE49-F238E27FC236}">
                <a16:creationId xmlns:a16="http://schemas.microsoft.com/office/drawing/2014/main" id="{CC7BA62B-8E2F-40A5-9850-7AA3ABB07626}"/>
              </a:ext>
            </a:extLst>
          </p:cNvPr>
          <p:cNvSpPr txBox="1"/>
          <p:nvPr/>
        </p:nvSpPr>
        <p:spPr>
          <a:xfrm>
            <a:off x="4038568" y="3208406"/>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팩스번호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64" name="직사각형 63">
            <a:extLst>
              <a:ext uri="{FF2B5EF4-FFF2-40B4-BE49-F238E27FC236}">
                <a16:creationId xmlns:a16="http://schemas.microsoft.com/office/drawing/2014/main" id="{31463585-F6D3-4720-8A4C-AD259435B9EA}"/>
              </a:ext>
            </a:extLst>
          </p:cNvPr>
          <p:cNvSpPr/>
          <p:nvPr/>
        </p:nvSpPr>
        <p:spPr bwMode="auto">
          <a:xfrm>
            <a:off x="4801233" y="2575316"/>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5" name="직사각형 64">
            <a:extLst>
              <a:ext uri="{FF2B5EF4-FFF2-40B4-BE49-F238E27FC236}">
                <a16:creationId xmlns:a16="http://schemas.microsoft.com/office/drawing/2014/main" id="{1AB0574D-FEB9-4DCA-9116-1B1D39A1D2F0}"/>
              </a:ext>
            </a:extLst>
          </p:cNvPr>
          <p:cNvSpPr/>
          <p:nvPr/>
        </p:nvSpPr>
        <p:spPr bwMode="auto">
          <a:xfrm>
            <a:off x="4808852" y="2948699"/>
            <a:ext cx="1701916"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6" name="직사각형 65">
            <a:extLst>
              <a:ext uri="{FF2B5EF4-FFF2-40B4-BE49-F238E27FC236}">
                <a16:creationId xmlns:a16="http://schemas.microsoft.com/office/drawing/2014/main" id="{9F486EE5-B4D9-4AA9-BB4A-4C6145999F87}"/>
              </a:ext>
            </a:extLst>
          </p:cNvPr>
          <p:cNvSpPr/>
          <p:nvPr/>
        </p:nvSpPr>
        <p:spPr bwMode="auto">
          <a:xfrm>
            <a:off x="4808852" y="3247573"/>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7" name="TextBox 66">
            <a:extLst>
              <a:ext uri="{FF2B5EF4-FFF2-40B4-BE49-F238E27FC236}">
                <a16:creationId xmlns:a16="http://schemas.microsoft.com/office/drawing/2014/main" id="{F564750F-9DD3-4D8C-8CB1-E210B150DED7}"/>
              </a:ext>
            </a:extLst>
          </p:cNvPr>
          <p:cNvSpPr txBox="1"/>
          <p:nvPr/>
        </p:nvSpPr>
        <p:spPr>
          <a:xfrm>
            <a:off x="4726505" y="2718058"/>
            <a:ext cx="2247043" cy="184666"/>
          </a:xfrm>
          <a:prstGeom prst="rect">
            <a:avLst/>
          </a:prstGeom>
          <a:noFill/>
        </p:spPr>
        <p:txBody>
          <a:bodyPr wrap="square" rtlCol="0">
            <a:spAutoFit/>
          </a:bodyPr>
          <a:lstStyle/>
          <a:p>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제외</a:t>
            </a:r>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숫자만 입력 가능</a:t>
            </a:r>
          </a:p>
        </p:txBody>
      </p:sp>
      <p:sp>
        <p:nvSpPr>
          <p:cNvPr id="69" name="직사각형 68">
            <a:extLst>
              <a:ext uri="{FF2B5EF4-FFF2-40B4-BE49-F238E27FC236}">
                <a16:creationId xmlns:a16="http://schemas.microsoft.com/office/drawing/2014/main" id="{B8F31C5F-D5A1-43A0-B96A-04B16F4FCF8C}"/>
              </a:ext>
            </a:extLst>
          </p:cNvPr>
          <p:cNvSpPr/>
          <p:nvPr/>
        </p:nvSpPr>
        <p:spPr bwMode="auto">
          <a:xfrm>
            <a:off x="1786135" y="3774352"/>
            <a:ext cx="4054456"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70" name="직사각형 69">
            <a:extLst>
              <a:ext uri="{FF2B5EF4-FFF2-40B4-BE49-F238E27FC236}">
                <a16:creationId xmlns:a16="http://schemas.microsoft.com/office/drawing/2014/main" id="{32B66F55-F077-4458-A10F-EB064165063F}"/>
              </a:ext>
            </a:extLst>
          </p:cNvPr>
          <p:cNvSpPr/>
          <p:nvPr/>
        </p:nvSpPr>
        <p:spPr bwMode="auto">
          <a:xfrm>
            <a:off x="1786135" y="4013957"/>
            <a:ext cx="405445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72" name="직사각형 71">
            <a:extLst>
              <a:ext uri="{FF2B5EF4-FFF2-40B4-BE49-F238E27FC236}">
                <a16:creationId xmlns:a16="http://schemas.microsoft.com/office/drawing/2014/main" id="{845D42BF-F15D-42A8-99A4-7A82A1822541}"/>
              </a:ext>
            </a:extLst>
          </p:cNvPr>
          <p:cNvSpPr/>
          <p:nvPr/>
        </p:nvSpPr>
        <p:spPr bwMode="auto">
          <a:xfrm>
            <a:off x="508412" y="4317774"/>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itchFamily="50" charset="-127"/>
                <a:ea typeface="맑은 고딕" pitchFamily="50" charset="-127"/>
              </a:rPr>
              <a:t>  </a:t>
            </a:r>
            <a:r>
              <a:rPr lang="en-US" altLang="ko-KR" sz="900" b="1" dirty="0">
                <a:solidFill>
                  <a:srgbClr val="262626"/>
                </a:solidFill>
                <a:latin typeface="맑은 고딕" pitchFamily="50" charset="-127"/>
                <a:ea typeface="맑은 고딕" pitchFamily="50" charset="-127"/>
              </a:rPr>
              <a:t>2. </a:t>
            </a:r>
            <a:r>
              <a:rPr lang="ko-KR" altLang="en-US" sz="900" b="1" dirty="0">
                <a:solidFill>
                  <a:srgbClr val="262626"/>
                </a:solidFill>
                <a:latin typeface="맑은 고딕" pitchFamily="50" charset="-127"/>
                <a:ea typeface="맑은 고딕" pitchFamily="50" charset="-127"/>
              </a:rPr>
              <a:t>사용자 </a:t>
            </a:r>
            <a:r>
              <a:rPr lang="ko-KR" altLang="en-US" sz="900" b="1" dirty="0">
                <a:solidFill>
                  <a:srgbClr val="262626"/>
                </a:solidFill>
                <a:effectLst/>
                <a:latin typeface="맑은 고딕" pitchFamily="50" charset="-127"/>
                <a:ea typeface="맑은 고딕" pitchFamily="50" charset="-127"/>
              </a:rPr>
              <a:t>정보</a:t>
            </a:r>
          </a:p>
        </p:txBody>
      </p:sp>
      <p:sp>
        <p:nvSpPr>
          <p:cNvPr id="73" name="TextBox 72">
            <a:extLst>
              <a:ext uri="{FF2B5EF4-FFF2-40B4-BE49-F238E27FC236}">
                <a16:creationId xmlns:a16="http://schemas.microsoft.com/office/drawing/2014/main" id="{F9D68B66-F1D6-44C9-B90F-B04093DC62A4}"/>
              </a:ext>
            </a:extLst>
          </p:cNvPr>
          <p:cNvSpPr txBox="1"/>
          <p:nvPr/>
        </p:nvSpPr>
        <p:spPr>
          <a:xfrm>
            <a:off x="576428" y="4758586"/>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아이디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74" name="TextBox 73">
            <a:extLst>
              <a:ext uri="{FF2B5EF4-FFF2-40B4-BE49-F238E27FC236}">
                <a16:creationId xmlns:a16="http://schemas.microsoft.com/office/drawing/2014/main" id="{07AF6F4E-3DAF-4F83-9D4C-0A44703EB763}"/>
              </a:ext>
            </a:extLst>
          </p:cNvPr>
          <p:cNvSpPr txBox="1"/>
          <p:nvPr/>
        </p:nvSpPr>
        <p:spPr>
          <a:xfrm>
            <a:off x="576428" y="5181570"/>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이름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cxnSp>
        <p:nvCxnSpPr>
          <p:cNvPr id="75" name="직선 연결선 74">
            <a:extLst>
              <a:ext uri="{FF2B5EF4-FFF2-40B4-BE49-F238E27FC236}">
                <a16:creationId xmlns:a16="http://schemas.microsoft.com/office/drawing/2014/main" id="{5B747127-57E5-4D47-BBEB-1A4B93F5851E}"/>
              </a:ext>
            </a:extLst>
          </p:cNvPr>
          <p:cNvCxnSpPr/>
          <p:nvPr/>
        </p:nvCxnSpPr>
        <p:spPr>
          <a:xfrm>
            <a:off x="553136" y="5109502"/>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47745DB6-B685-48D5-B79E-F89DB5A17058}"/>
              </a:ext>
            </a:extLst>
          </p:cNvPr>
          <p:cNvCxnSpPr/>
          <p:nvPr/>
        </p:nvCxnSpPr>
        <p:spPr>
          <a:xfrm>
            <a:off x="553136" y="5439709"/>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CA3A3639-D9F2-4B03-96FB-F0C4073C686F}"/>
              </a:ext>
            </a:extLst>
          </p:cNvPr>
          <p:cNvSpPr/>
          <p:nvPr/>
        </p:nvSpPr>
        <p:spPr bwMode="auto">
          <a:xfrm>
            <a:off x="1724327" y="4736521"/>
            <a:ext cx="988640" cy="175631"/>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78" name="TextBox 77">
            <a:extLst>
              <a:ext uri="{FF2B5EF4-FFF2-40B4-BE49-F238E27FC236}">
                <a16:creationId xmlns:a16="http://schemas.microsoft.com/office/drawing/2014/main" id="{25AD52F6-0300-4E25-9316-002314AAC4A1}"/>
              </a:ext>
            </a:extLst>
          </p:cNvPr>
          <p:cNvSpPr txBox="1"/>
          <p:nvPr/>
        </p:nvSpPr>
        <p:spPr>
          <a:xfrm>
            <a:off x="1654840" y="4911424"/>
            <a:ext cx="2247043" cy="184666"/>
          </a:xfrm>
          <a:prstGeom prst="rect">
            <a:avLst/>
          </a:prstGeom>
          <a:noFill/>
        </p:spPr>
        <p:txBody>
          <a:bodyPr wrap="square" rtlCol="0">
            <a:spAutoFit/>
          </a:bodyPr>
          <a:lstStyle/>
          <a:p>
            <a:r>
              <a:rPr lang="ko-KR" altLang="en-US" sz="600" dirty="0">
                <a:latin typeface="맑은 고딕" pitchFamily="50" charset="-127"/>
                <a:ea typeface="맑은 고딕" pitchFamily="50" charset="-127"/>
              </a:rPr>
              <a:t>영문자</a:t>
            </a:r>
            <a:r>
              <a:rPr lang="en-US" altLang="ko-KR" sz="600" dirty="0">
                <a:latin typeface="맑은 고딕" pitchFamily="50" charset="-127"/>
                <a:ea typeface="맑은 고딕" pitchFamily="50" charset="-127"/>
              </a:rPr>
              <a:t>, </a:t>
            </a:r>
            <a:r>
              <a:rPr lang="ko-KR" altLang="en-US" sz="600" dirty="0">
                <a:latin typeface="맑은 고딕" pitchFamily="50" charset="-127"/>
                <a:ea typeface="맑은 고딕" pitchFamily="50" charset="-127"/>
              </a:rPr>
              <a:t>숫자</a:t>
            </a:r>
            <a:r>
              <a:rPr lang="en-US" altLang="ko-KR" sz="600" dirty="0">
                <a:latin typeface="맑은 고딕" pitchFamily="50" charset="-127"/>
                <a:ea typeface="맑은 고딕" pitchFamily="50" charset="-127"/>
              </a:rPr>
              <a:t>, _</a:t>
            </a:r>
            <a:r>
              <a:rPr lang="ko-KR" altLang="en-US" sz="600" dirty="0">
                <a:latin typeface="맑은 고딕" pitchFamily="50" charset="-127"/>
                <a:ea typeface="맑은 고딕" pitchFamily="50" charset="-127"/>
              </a:rPr>
              <a:t>만 입력 가능</a:t>
            </a:r>
          </a:p>
        </p:txBody>
      </p:sp>
      <p:sp>
        <p:nvSpPr>
          <p:cNvPr id="79" name="직사각형 78">
            <a:extLst>
              <a:ext uri="{FF2B5EF4-FFF2-40B4-BE49-F238E27FC236}">
                <a16:creationId xmlns:a16="http://schemas.microsoft.com/office/drawing/2014/main" id="{18A5A8A3-2F04-4722-9DE8-D626DA35F1DA}"/>
              </a:ext>
            </a:extLst>
          </p:cNvPr>
          <p:cNvSpPr/>
          <p:nvPr/>
        </p:nvSpPr>
        <p:spPr bwMode="auto">
          <a:xfrm>
            <a:off x="1732794" y="5196411"/>
            <a:ext cx="988640" cy="175631"/>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0" name="Button">
            <a:extLst>
              <a:ext uri="{FF2B5EF4-FFF2-40B4-BE49-F238E27FC236}">
                <a16:creationId xmlns:a16="http://schemas.microsoft.com/office/drawing/2014/main" id="{B0D7FBB8-48E1-4351-AA04-8CAAAFEFA175}"/>
              </a:ext>
            </a:extLst>
          </p:cNvPr>
          <p:cNvSpPr>
            <a:spLocks/>
          </p:cNvSpPr>
          <p:nvPr/>
        </p:nvSpPr>
        <p:spPr bwMode="auto">
          <a:xfrm>
            <a:off x="2788764" y="4730474"/>
            <a:ext cx="562855" cy="198613"/>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중복 확인</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81" name="Oval 723">
            <a:extLst>
              <a:ext uri="{FF2B5EF4-FFF2-40B4-BE49-F238E27FC236}">
                <a16:creationId xmlns:a16="http://schemas.microsoft.com/office/drawing/2014/main" id="{1E313094-830D-4BE6-BE1C-9BF7D7815711}"/>
              </a:ext>
            </a:extLst>
          </p:cNvPr>
          <p:cNvSpPr>
            <a:spLocks noChangeArrowheads="1"/>
          </p:cNvSpPr>
          <p:nvPr/>
        </p:nvSpPr>
        <p:spPr bwMode="auto">
          <a:xfrm>
            <a:off x="3424817" y="4743323"/>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나눔고딕" panose="020D0604000000000000" pitchFamily="50" charset="-127"/>
                <a:ea typeface="뫼비우스 Regular"/>
              </a:rPr>
              <a:t>4</a:t>
            </a:r>
          </a:p>
        </p:txBody>
      </p:sp>
      <p:sp>
        <p:nvSpPr>
          <p:cNvPr id="82" name="TextBox 81">
            <a:extLst>
              <a:ext uri="{FF2B5EF4-FFF2-40B4-BE49-F238E27FC236}">
                <a16:creationId xmlns:a16="http://schemas.microsoft.com/office/drawing/2014/main" id="{60282DA7-41F4-4721-962F-EE199BD10356}"/>
              </a:ext>
            </a:extLst>
          </p:cNvPr>
          <p:cNvSpPr txBox="1"/>
          <p:nvPr/>
        </p:nvSpPr>
        <p:spPr>
          <a:xfrm>
            <a:off x="534377" y="5515051"/>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비밀번호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83" name="TextBox 82">
            <a:extLst>
              <a:ext uri="{FF2B5EF4-FFF2-40B4-BE49-F238E27FC236}">
                <a16:creationId xmlns:a16="http://schemas.microsoft.com/office/drawing/2014/main" id="{3FF24D98-2F12-454B-B6D8-A98CD754D21C}"/>
              </a:ext>
            </a:extLst>
          </p:cNvPr>
          <p:cNvSpPr txBox="1"/>
          <p:nvPr/>
        </p:nvSpPr>
        <p:spPr>
          <a:xfrm>
            <a:off x="534377" y="5878766"/>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부서</a:t>
            </a:r>
            <a:r>
              <a:rPr lang="en-US" altLang="ko-KR" sz="800" b="1" dirty="0">
                <a:latin typeface="맑은 고딕" pitchFamily="50" charset="-127"/>
                <a:ea typeface="맑은 고딕" pitchFamily="50" charset="-127"/>
              </a:rPr>
              <a:t>/</a:t>
            </a:r>
            <a:r>
              <a:rPr lang="ko-KR" altLang="en-US" sz="800" b="1" dirty="0">
                <a:latin typeface="맑은 고딕" pitchFamily="50" charset="-127"/>
                <a:ea typeface="맑은 고딕" pitchFamily="50" charset="-127"/>
              </a:rPr>
              <a:t>직급</a:t>
            </a:r>
            <a:r>
              <a:rPr lang="ko-KR" altLang="en-US" sz="800" b="1" dirty="0">
                <a:solidFill>
                  <a:srgbClr val="FF0000"/>
                </a:solidFill>
                <a:latin typeface="맑은 고딕" pitchFamily="50" charset="-127"/>
                <a:ea typeface="맑은 고딕" pitchFamily="50" charset="-127"/>
              </a:rPr>
              <a:t> </a:t>
            </a:r>
          </a:p>
        </p:txBody>
      </p:sp>
      <p:sp>
        <p:nvSpPr>
          <p:cNvPr id="84" name="직사각형 83">
            <a:extLst>
              <a:ext uri="{FF2B5EF4-FFF2-40B4-BE49-F238E27FC236}">
                <a16:creationId xmlns:a16="http://schemas.microsoft.com/office/drawing/2014/main" id="{2CA161AF-479E-4C75-B2CC-89CDD60A4D37}"/>
              </a:ext>
            </a:extLst>
          </p:cNvPr>
          <p:cNvSpPr/>
          <p:nvPr/>
        </p:nvSpPr>
        <p:spPr bwMode="auto">
          <a:xfrm>
            <a:off x="1732060" y="5885634"/>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5" name="TextBox 84">
            <a:extLst>
              <a:ext uri="{FF2B5EF4-FFF2-40B4-BE49-F238E27FC236}">
                <a16:creationId xmlns:a16="http://schemas.microsoft.com/office/drawing/2014/main" id="{F1659560-3313-483A-BCFA-DD093A9F9B3D}"/>
              </a:ext>
            </a:extLst>
          </p:cNvPr>
          <p:cNvSpPr txBox="1"/>
          <p:nvPr/>
        </p:nvSpPr>
        <p:spPr>
          <a:xfrm>
            <a:off x="534377" y="6166278"/>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E-mail</a:t>
            </a:r>
            <a:r>
              <a:rPr lang="ko-KR" altLang="en-US" sz="800" b="1" dirty="0">
                <a:latin typeface="맑은 고딕" pitchFamily="50" charset="-127"/>
                <a:ea typeface="맑은 고딕" pitchFamily="50" charset="-127"/>
              </a:rPr>
              <a:t>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87" name="직사각형 86">
            <a:extLst>
              <a:ext uri="{FF2B5EF4-FFF2-40B4-BE49-F238E27FC236}">
                <a16:creationId xmlns:a16="http://schemas.microsoft.com/office/drawing/2014/main" id="{88A1EFA8-9800-4A85-95AA-E9DC4233DB19}"/>
              </a:ext>
            </a:extLst>
          </p:cNvPr>
          <p:cNvSpPr/>
          <p:nvPr/>
        </p:nvSpPr>
        <p:spPr bwMode="auto">
          <a:xfrm>
            <a:off x="1739679" y="6199748"/>
            <a:ext cx="1701916"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cxnSp>
        <p:nvCxnSpPr>
          <p:cNvPr id="88" name="직선 연결선 87">
            <a:extLst>
              <a:ext uri="{FF2B5EF4-FFF2-40B4-BE49-F238E27FC236}">
                <a16:creationId xmlns:a16="http://schemas.microsoft.com/office/drawing/2014/main" id="{74BB8A99-606A-442C-89D8-BF7C447F7A90}"/>
              </a:ext>
            </a:extLst>
          </p:cNvPr>
          <p:cNvCxnSpPr/>
          <p:nvPr/>
        </p:nvCxnSpPr>
        <p:spPr>
          <a:xfrm>
            <a:off x="620142" y="5789764"/>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직선 연결선 88">
            <a:extLst>
              <a:ext uri="{FF2B5EF4-FFF2-40B4-BE49-F238E27FC236}">
                <a16:creationId xmlns:a16="http://schemas.microsoft.com/office/drawing/2014/main" id="{77AEB2F3-E20D-4E79-8078-BC1CC4170B79}"/>
              </a:ext>
            </a:extLst>
          </p:cNvPr>
          <p:cNvCxnSpPr/>
          <p:nvPr/>
        </p:nvCxnSpPr>
        <p:spPr>
          <a:xfrm>
            <a:off x="620142" y="6136905"/>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직사각형 90">
            <a:extLst>
              <a:ext uri="{FF2B5EF4-FFF2-40B4-BE49-F238E27FC236}">
                <a16:creationId xmlns:a16="http://schemas.microsoft.com/office/drawing/2014/main" id="{207382AB-6F44-4E12-862D-473AEA45D59D}"/>
              </a:ext>
            </a:extLst>
          </p:cNvPr>
          <p:cNvSpPr/>
          <p:nvPr/>
        </p:nvSpPr>
        <p:spPr bwMode="auto">
          <a:xfrm>
            <a:off x="1731830" y="5518388"/>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3" name="TextBox 92">
            <a:extLst>
              <a:ext uri="{FF2B5EF4-FFF2-40B4-BE49-F238E27FC236}">
                <a16:creationId xmlns:a16="http://schemas.microsoft.com/office/drawing/2014/main" id="{299E482F-3391-4AE9-9558-503C0FA60891}"/>
              </a:ext>
            </a:extLst>
          </p:cNvPr>
          <p:cNvSpPr txBox="1"/>
          <p:nvPr/>
        </p:nvSpPr>
        <p:spPr>
          <a:xfrm>
            <a:off x="3768456" y="5515051"/>
            <a:ext cx="977661"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비밀번호  확인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94" name="직사각형 93">
            <a:extLst>
              <a:ext uri="{FF2B5EF4-FFF2-40B4-BE49-F238E27FC236}">
                <a16:creationId xmlns:a16="http://schemas.microsoft.com/office/drawing/2014/main" id="{0C234E76-86FC-4459-B5E7-18BF384F8593}"/>
              </a:ext>
            </a:extLst>
          </p:cNvPr>
          <p:cNvSpPr/>
          <p:nvPr/>
        </p:nvSpPr>
        <p:spPr bwMode="auto">
          <a:xfrm>
            <a:off x="4916356" y="5518388"/>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4" name="화살표: 아래쪽 113">
            <a:extLst>
              <a:ext uri="{FF2B5EF4-FFF2-40B4-BE49-F238E27FC236}">
                <a16:creationId xmlns:a16="http://schemas.microsoft.com/office/drawing/2014/main" id="{A9A35726-3326-4262-978C-CB77ACA25C0B}"/>
              </a:ext>
            </a:extLst>
          </p:cNvPr>
          <p:cNvSpPr/>
          <p:nvPr/>
        </p:nvSpPr>
        <p:spPr bwMode="auto">
          <a:xfrm>
            <a:off x="2934787" y="6507481"/>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sp>
        <p:nvSpPr>
          <p:cNvPr id="68" name="Button">
            <a:extLst>
              <a:ext uri="{FF2B5EF4-FFF2-40B4-BE49-F238E27FC236}">
                <a16:creationId xmlns:a16="http://schemas.microsoft.com/office/drawing/2014/main" id="{23E49150-4E28-4BB3-9A11-181898659E34}"/>
              </a:ext>
            </a:extLst>
          </p:cNvPr>
          <p:cNvSpPr>
            <a:spLocks/>
          </p:cNvSpPr>
          <p:nvPr/>
        </p:nvSpPr>
        <p:spPr bwMode="auto">
          <a:xfrm>
            <a:off x="3560825" y="1830174"/>
            <a:ext cx="562855" cy="198613"/>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262626"/>
                </a:solidFill>
                <a:latin typeface="뫼비우스 Regular" panose="02000700060000000000" pitchFamily="2" charset="-127"/>
                <a:ea typeface="뫼비우스 Regular" panose="02000700060000000000" pitchFamily="2" charset="-127"/>
              </a:rPr>
              <a:t>조회</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49" name="Oval 723">
            <a:extLst>
              <a:ext uri="{FF2B5EF4-FFF2-40B4-BE49-F238E27FC236}">
                <a16:creationId xmlns:a16="http://schemas.microsoft.com/office/drawing/2014/main" id="{ED83574D-A098-469A-956B-D6743CD15C35}"/>
              </a:ext>
            </a:extLst>
          </p:cNvPr>
          <p:cNvSpPr>
            <a:spLocks noChangeArrowheads="1"/>
          </p:cNvSpPr>
          <p:nvPr/>
        </p:nvSpPr>
        <p:spPr bwMode="auto">
          <a:xfrm>
            <a:off x="4052897" y="1766902"/>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2</a:t>
            </a:r>
          </a:p>
        </p:txBody>
      </p:sp>
      <p:sp>
        <p:nvSpPr>
          <p:cNvPr id="86" name="Oval 723">
            <a:extLst>
              <a:ext uri="{FF2B5EF4-FFF2-40B4-BE49-F238E27FC236}">
                <a16:creationId xmlns:a16="http://schemas.microsoft.com/office/drawing/2014/main" id="{4ACE2E2E-30BD-4808-9EDE-9E402821255D}"/>
              </a:ext>
            </a:extLst>
          </p:cNvPr>
          <p:cNvSpPr>
            <a:spLocks noChangeArrowheads="1"/>
          </p:cNvSpPr>
          <p:nvPr/>
        </p:nvSpPr>
        <p:spPr bwMode="auto">
          <a:xfrm>
            <a:off x="4668032" y="2296636"/>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3</a:t>
            </a:r>
          </a:p>
        </p:txBody>
      </p:sp>
      <p:sp>
        <p:nvSpPr>
          <p:cNvPr id="95" name="직사각형 94">
            <a:extLst>
              <a:ext uri="{FF2B5EF4-FFF2-40B4-BE49-F238E27FC236}">
                <a16:creationId xmlns:a16="http://schemas.microsoft.com/office/drawing/2014/main" id="{0FD62D7A-724E-4425-9EA9-11F26E4E8CC1}"/>
              </a:ext>
            </a:extLst>
          </p:cNvPr>
          <p:cNvSpPr/>
          <p:nvPr/>
        </p:nvSpPr>
        <p:spPr bwMode="auto">
          <a:xfrm>
            <a:off x="6740430" y="3594920"/>
            <a:ext cx="1961610" cy="96770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6" name="직사각형 95">
            <a:extLst>
              <a:ext uri="{FF2B5EF4-FFF2-40B4-BE49-F238E27FC236}">
                <a16:creationId xmlns:a16="http://schemas.microsoft.com/office/drawing/2014/main" id="{5F66A96E-5F16-421D-820A-765EA8376AF4}"/>
              </a:ext>
            </a:extLst>
          </p:cNvPr>
          <p:cNvSpPr/>
          <p:nvPr/>
        </p:nvSpPr>
        <p:spPr bwMode="auto">
          <a:xfrm>
            <a:off x="8215040" y="3905487"/>
            <a:ext cx="357692" cy="2666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확인</a:t>
            </a:r>
          </a:p>
        </p:txBody>
      </p:sp>
      <p:sp>
        <p:nvSpPr>
          <p:cNvPr id="97" name="직사각형 96">
            <a:extLst>
              <a:ext uri="{FF2B5EF4-FFF2-40B4-BE49-F238E27FC236}">
                <a16:creationId xmlns:a16="http://schemas.microsoft.com/office/drawing/2014/main" id="{5AEA8AD1-4043-4332-8E46-895B36EE3B8A}"/>
              </a:ext>
            </a:extLst>
          </p:cNvPr>
          <p:cNvSpPr/>
          <p:nvPr/>
        </p:nvSpPr>
        <p:spPr>
          <a:xfrm>
            <a:off x="6767793" y="3646359"/>
            <a:ext cx="976550" cy="215444"/>
          </a:xfrm>
          <a:prstGeom prst="rect">
            <a:avLst/>
          </a:prstGeom>
        </p:spPr>
        <p:txBody>
          <a:bodyPr wrap="none">
            <a:spAutoFit/>
          </a:bodyPr>
          <a:lstStyle/>
          <a:p>
            <a:pPr algn="ctr"/>
            <a:r>
              <a:rPr lang="ko-KR" altLang="en-US" sz="800" b="1" dirty="0">
                <a:solidFill>
                  <a:srgbClr val="262626"/>
                </a:solidFill>
                <a:latin typeface="+mn-ea"/>
              </a:rPr>
              <a:t>아이디 중복 확인</a:t>
            </a:r>
          </a:p>
        </p:txBody>
      </p:sp>
      <p:sp>
        <p:nvSpPr>
          <p:cNvPr id="98" name="직사각형 97">
            <a:extLst>
              <a:ext uri="{FF2B5EF4-FFF2-40B4-BE49-F238E27FC236}">
                <a16:creationId xmlns:a16="http://schemas.microsoft.com/office/drawing/2014/main" id="{8BDA2417-560C-465A-AAF6-B0AF9624F9F5}"/>
              </a:ext>
            </a:extLst>
          </p:cNvPr>
          <p:cNvSpPr/>
          <p:nvPr/>
        </p:nvSpPr>
        <p:spPr bwMode="auto">
          <a:xfrm>
            <a:off x="6931603" y="3905487"/>
            <a:ext cx="1227035" cy="26663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pSp>
        <p:nvGrpSpPr>
          <p:cNvPr id="2" name="그룹 1">
            <a:extLst>
              <a:ext uri="{FF2B5EF4-FFF2-40B4-BE49-F238E27FC236}">
                <a16:creationId xmlns:a16="http://schemas.microsoft.com/office/drawing/2014/main" id="{7A7060C4-BF37-42F5-BCD7-85A455A715C6}"/>
              </a:ext>
            </a:extLst>
          </p:cNvPr>
          <p:cNvGrpSpPr/>
          <p:nvPr/>
        </p:nvGrpSpPr>
        <p:grpSpPr>
          <a:xfrm>
            <a:off x="6732585" y="4839491"/>
            <a:ext cx="1961610" cy="967702"/>
            <a:chOff x="6732585" y="4839491"/>
            <a:chExt cx="1961610" cy="967702"/>
          </a:xfrm>
        </p:grpSpPr>
        <p:sp>
          <p:nvSpPr>
            <p:cNvPr id="99" name="직사각형 98">
              <a:extLst>
                <a:ext uri="{FF2B5EF4-FFF2-40B4-BE49-F238E27FC236}">
                  <a16:creationId xmlns:a16="http://schemas.microsoft.com/office/drawing/2014/main" id="{6195DDD2-7E5B-4D10-B322-2C9212F5E91B}"/>
                </a:ext>
              </a:extLst>
            </p:cNvPr>
            <p:cNvSpPr/>
            <p:nvPr/>
          </p:nvSpPr>
          <p:spPr bwMode="auto">
            <a:xfrm>
              <a:off x="6732585" y="4839491"/>
              <a:ext cx="1961610" cy="96770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0" name="직사각형 99">
              <a:extLst>
                <a:ext uri="{FF2B5EF4-FFF2-40B4-BE49-F238E27FC236}">
                  <a16:creationId xmlns:a16="http://schemas.microsoft.com/office/drawing/2014/main" id="{D5B611D7-FAFB-4E2B-8EBB-A5BE72DB04F6}"/>
                </a:ext>
              </a:extLst>
            </p:cNvPr>
            <p:cNvSpPr/>
            <p:nvPr/>
          </p:nvSpPr>
          <p:spPr bwMode="auto">
            <a:xfrm>
              <a:off x="7217086" y="5372606"/>
              <a:ext cx="357692" cy="2666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확인</a:t>
              </a:r>
            </a:p>
          </p:txBody>
        </p:sp>
        <p:sp>
          <p:nvSpPr>
            <p:cNvPr id="101" name="직사각형 100">
              <a:extLst>
                <a:ext uri="{FF2B5EF4-FFF2-40B4-BE49-F238E27FC236}">
                  <a16:creationId xmlns:a16="http://schemas.microsoft.com/office/drawing/2014/main" id="{EC163405-738B-460D-8D9A-EB7F42DE9D5F}"/>
                </a:ext>
              </a:extLst>
            </p:cNvPr>
            <p:cNvSpPr/>
            <p:nvPr/>
          </p:nvSpPr>
          <p:spPr>
            <a:xfrm>
              <a:off x="7065447" y="4953551"/>
              <a:ext cx="1311576" cy="338554"/>
            </a:xfrm>
            <a:prstGeom prst="rect">
              <a:avLst/>
            </a:prstGeom>
          </p:spPr>
          <p:txBody>
            <a:bodyPr wrap="none">
              <a:spAutoFit/>
            </a:bodyPr>
            <a:lstStyle/>
            <a:p>
              <a:pPr algn="ctr"/>
              <a:r>
                <a:rPr lang="ko-KR" altLang="en-US" sz="800" dirty="0">
                  <a:solidFill>
                    <a:srgbClr val="262626"/>
                  </a:solidFill>
                  <a:latin typeface="+mn-ea"/>
                </a:rPr>
                <a:t>사용가능 아이디 입니다</a:t>
              </a:r>
              <a:r>
                <a:rPr lang="en-US" altLang="ko-KR" sz="800" dirty="0">
                  <a:solidFill>
                    <a:srgbClr val="262626"/>
                  </a:solidFill>
                  <a:latin typeface="+mn-ea"/>
                </a:rPr>
                <a:t>.</a:t>
              </a:r>
            </a:p>
            <a:p>
              <a:pPr algn="ctr"/>
              <a:r>
                <a:rPr lang="ko-KR" altLang="en-US" sz="800" dirty="0">
                  <a:solidFill>
                    <a:srgbClr val="262626"/>
                  </a:solidFill>
                  <a:latin typeface="+mn-ea"/>
                </a:rPr>
                <a:t>사용하시겠습니까</a:t>
              </a:r>
              <a:r>
                <a:rPr lang="en-US" altLang="ko-KR" sz="800" dirty="0">
                  <a:solidFill>
                    <a:srgbClr val="262626"/>
                  </a:solidFill>
                  <a:latin typeface="+mn-ea"/>
                </a:rPr>
                <a:t>?</a:t>
              </a:r>
              <a:endParaRPr lang="ko-KR" altLang="en-US" sz="800" dirty="0">
                <a:solidFill>
                  <a:srgbClr val="262626"/>
                </a:solidFill>
                <a:latin typeface="+mn-ea"/>
              </a:endParaRPr>
            </a:p>
          </p:txBody>
        </p:sp>
        <p:sp>
          <p:nvSpPr>
            <p:cNvPr id="103" name="직사각형 102">
              <a:extLst>
                <a:ext uri="{FF2B5EF4-FFF2-40B4-BE49-F238E27FC236}">
                  <a16:creationId xmlns:a16="http://schemas.microsoft.com/office/drawing/2014/main" id="{B580D1F8-CEE5-4336-B4D9-307E76627164}"/>
                </a:ext>
              </a:extLst>
            </p:cNvPr>
            <p:cNvSpPr/>
            <p:nvPr/>
          </p:nvSpPr>
          <p:spPr bwMode="auto">
            <a:xfrm>
              <a:off x="7769391" y="5372606"/>
              <a:ext cx="357692" cy="2666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취소</a:t>
              </a:r>
            </a:p>
          </p:txBody>
        </p:sp>
      </p:grpSp>
      <p:grpSp>
        <p:nvGrpSpPr>
          <p:cNvPr id="4" name="그룹 3">
            <a:extLst>
              <a:ext uri="{FF2B5EF4-FFF2-40B4-BE49-F238E27FC236}">
                <a16:creationId xmlns:a16="http://schemas.microsoft.com/office/drawing/2014/main" id="{7169295C-0D75-438A-86F1-5163B640E077}"/>
              </a:ext>
            </a:extLst>
          </p:cNvPr>
          <p:cNvGrpSpPr/>
          <p:nvPr/>
        </p:nvGrpSpPr>
        <p:grpSpPr>
          <a:xfrm>
            <a:off x="6741570" y="5872550"/>
            <a:ext cx="1961610" cy="967702"/>
            <a:chOff x="6741570" y="5872550"/>
            <a:chExt cx="1961610" cy="967702"/>
          </a:xfrm>
        </p:grpSpPr>
        <p:sp>
          <p:nvSpPr>
            <p:cNvPr id="104" name="직사각형 103">
              <a:extLst>
                <a:ext uri="{FF2B5EF4-FFF2-40B4-BE49-F238E27FC236}">
                  <a16:creationId xmlns:a16="http://schemas.microsoft.com/office/drawing/2014/main" id="{F5F01415-80C1-4701-9AEA-EB5316FBD0FD}"/>
                </a:ext>
              </a:extLst>
            </p:cNvPr>
            <p:cNvSpPr/>
            <p:nvPr/>
          </p:nvSpPr>
          <p:spPr bwMode="auto">
            <a:xfrm>
              <a:off x="6741570" y="5872550"/>
              <a:ext cx="1961610" cy="96770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5" name="직사각형 104">
              <a:extLst>
                <a:ext uri="{FF2B5EF4-FFF2-40B4-BE49-F238E27FC236}">
                  <a16:creationId xmlns:a16="http://schemas.microsoft.com/office/drawing/2014/main" id="{67DE5FCF-718E-4635-8C1A-68D1385FA152}"/>
                </a:ext>
              </a:extLst>
            </p:cNvPr>
            <p:cNvSpPr/>
            <p:nvPr/>
          </p:nvSpPr>
          <p:spPr bwMode="auto">
            <a:xfrm>
              <a:off x="7505221" y="6345959"/>
              <a:ext cx="357692" cy="2666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확인</a:t>
              </a:r>
            </a:p>
          </p:txBody>
        </p:sp>
        <p:sp>
          <p:nvSpPr>
            <p:cNvPr id="106" name="직사각형 105">
              <a:extLst>
                <a:ext uri="{FF2B5EF4-FFF2-40B4-BE49-F238E27FC236}">
                  <a16:creationId xmlns:a16="http://schemas.microsoft.com/office/drawing/2014/main" id="{603591B9-6FB5-4B8F-B85D-886C71CE3E67}"/>
                </a:ext>
              </a:extLst>
            </p:cNvPr>
            <p:cNvSpPr/>
            <p:nvPr/>
          </p:nvSpPr>
          <p:spPr>
            <a:xfrm>
              <a:off x="6955812" y="5986610"/>
              <a:ext cx="1548821" cy="215444"/>
            </a:xfrm>
            <a:prstGeom prst="rect">
              <a:avLst/>
            </a:prstGeom>
          </p:spPr>
          <p:txBody>
            <a:bodyPr wrap="none">
              <a:spAutoFit/>
            </a:bodyPr>
            <a:lstStyle/>
            <a:p>
              <a:pPr algn="ctr"/>
              <a:r>
                <a:rPr lang="ko-KR" altLang="en-US" sz="800" dirty="0">
                  <a:solidFill>
                    <a:srgbClr val="262626"/>
                  </a:solidFill>
                  <a:latin typeface="+mn-ea"/>
                </a:rPr>
                <a:t>사용 불가능한 아이디 입니다</a:t>
              </a:r>
              <a:r>
                <a:rPr lang="en-US" altLang="ko-KR" sz="800" dirty="0">
                  <a:solidFill>
                    <a:srgbClr val="262626"/>
                  </a:solidFill>
                  <a:latin typeface="+mn-ea"/>
                </a:rPr>
                <a:t>.</a:t>
              </a:r>
              <a:endParaRPr lang="ko-KR" altLang="en-US" sz="800" dirty="0">
                <a:solidFill>
                  <a:srgbClr val="262626"/>
                </a:solidFill>
                <a:latin typeface="+mn-ea"/>
              </a:endParaRPr>
            </a:p>
          </p:txBody>
        </p:sp>
      </p:grpSp>
      <p:cxnSp>
        <p:nvCxnSpPr>
          <p:cNvPr id="6" name="연결선: 꺾임 5">
            <a:extLst>
              <a:ext uri="{FF2B5EF4-FFF2-40B4-BE49-F238E27FC236}">
                <a16:creationId xmlns:a16="http://schemas.microsoft.com/office/drawing/2014/main" id="{CC912C33-B9A7-4AFE-A3B7-D9B0DF033C48}"/>
              </a:ext>
            </a:extLst>
          </p:cNvPr>
          <p:cNvCxnSpPr>
            <a:stCxn id="80" idx="3"/>
            <a:endCxn id="95" idx="1"/>
          </p:cNvCxnSpPr>
          <p:nvPr/>
        </p:nvCxnSpPr>
        <p:spPr>
          <a:xfrm flipV="1">
            <a:off x="3351619" y="4078771"/>
            <a:ext cx="3388811" cy="751010"/>
          </a:xfrm>
          <a:prstGeom prst="bentConnector3">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8" name="Oval 723">
            <a:extLst>
              <a:ext uri="{FF2B5EF4-FFF2-40B4-BE49-F238E27FC236}">
                <a16:creationId xmlns:a16="http://schemas.microsoft.com/office/drawing/2014/main" id="{EFAF8499-A4F4-4813-B68E-18C3B2953187}"/>
              </a:ext>
            </a:extLst>
          </p:cNvPr>
          <p:cNvSpPr>
            <a:spLocks noChangeArrowheads="1"/>
          </p:cNvSpPr>
          <p:nvPr/>
        </p:nvSpPr>
        <p:spPr bwMode="auto">
          <a:xfrm>
            <a:off x="7703125" y="3642895"/>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나눔고딕" panose="020D0604000000000000" pitchFamily="50" charset="-127"/>
                <a:ea typeface="뫼비우스 Regular"/>
              </a:rPr>
              <a:t>4-1</a:t>
            </a:r>
          </a:p>
        </p:txBody>
      </p:sp>
      <p:sp>
        <p:nvSpPr>
          <p:cNvPr id="109" name="Oval 723">
            <a:extLst>
              <a:ext uri="{FF2B5EF4-FFF2-40B4-BE49-F238E27FC236}">
                <a16:creationId xmlns:a16="http://schemas.microsoft.com/office/drawing/2014/main" id="{0AB00E1B-26DE-45B1-A786-F8AF334F80A4}"/>
              </a:ext>
            </a:extLst>
          </p:cNvPr>
          <p:cNvSpPr>
            <a:spLocks noChangeArrowheads="1"/>
          </p:cNvSpPr>
          <p:nvPr/>
        </p:nvSpPr>
        <p:spPr bwMode="auto">
          <a:xfrm>
            <a:off x="6789623" y="4887786"/>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나눔고딕" panose="020D0604000000000000" pitchFamily="50" charset="-127"/>
                <a:ea typeface="뫼비우스 Regular"/>
              </a:rPr>
              <a:t>4-2</a:t>
            </a:r>
          </a:p>
        </p:txBody>
      </p:sp>
      <p:sp>
        <p:nvSpPr>
          <p:cNvPr id="110" name="Oval 723">
            <a:extLst>
              <a:ext uri="{FF2B5EF4-FFF2-40B4-BE49-F238E27FC236}">
                <a16:creationId xmlns:a16="http://schemas.microsoft.com/office/drawing/2014/main" id="{D6E30120-9325-4E06-A81F-7184AC61815B}"/>
              </a:ext>
            </a:extLst>
          </p:cNvPr>
          <p:cNvSpPr>
            <a:spLocks noChangeArrowheads="1"/>
          </p:cNvSpPr>
          <p:nvPr/>
        </p:nvSpPr>
        <p:spPr bwMode="auto">
          <a:xfrm>
            <a:off x="6776194" y="5911964"/>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나눔고딕" panose="020D0604000000000000" pitchFamily="50" charset="-127"/>
                <a:ea typeface="뫼비우스 Regular"/>
              </a:rPr>
              <a:t>4-3</a:t>
            </a:r>
          </a:p>
        </p:txBody>
      </p:sp>
      <p:sp>
        <p:nvSpPr>
          <p:cNvPr id="90" name="TextBox 89">
            <a:extLst>
              <a:ext uri="{FF2B5EF4-FFF2-40B4-BE49-F238E27FC236}">
                <a16:creationId xmlns:a16="http://schemas.microsoft.com/office/drawing/2014/main" id="{1E23B6A4-8A0C-4D80-B31F-8FAE25CD32AD}"/>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
        <p:nvSpPr>
          <p:cNvPr id="92" name="Oval 723">
            <a:extLst>
              <a:ext uri="{FF2B5EF4-FFF2-40B4-BE49-F238E27FC236}">
                <a16:creationId xmlns:a16="http://schemas.microsoft.com/office/drawing/2014/main" id="{F77C5174-E8DC-4C5E-BA82-7DB7D25755B1}"/>
              </a:ext>
            </a:extLst>
          </p:cNvPr>
          <p:cNvSpPr>
            <a:spLocks noChangeArrowheads="1"/>
          </p:cNvSpPr>
          <p:nvPr/>
        </p:nvSpPr>
        <p:spPr bwMode="auto">
          <a:xfrm>
            <a:off x="4844032" y="5734311"/>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5</a:t>
            </a:r>
          </a:p>
        </p:txBody>
      </p:sp>
      <p:sp>
        <p:nvSpPr>
          <p:cNvPr id="102" name="TextBox 101">
            <a:extLst>
              <a:ext uri="{FF2B5EF4-FFF2-40B4-BE49-F238E27FC236}">
                <a16:creationId xmlns:a16="http://schemas.microsoft.com/office/drawing/2014/main" id="{5195479F-4C96-4C76-8A04-04EF553B09F1}"/>
              </a:ext>
            </a:extLst>
          </p:cNvPr>
          <p:cNvSpPr txBox="1"/>
          <p:nvPr/>
        </p:nvSpPr>
        <p:spPr>
          <a:xfrm>
            <a:off x="4898514" y="5679318"/>
            <a:ext cx="1694695" cy="338554"/>
          </a:xfrm>
          <a:prstGeom prst="rect">
            <a:avLst/>
          </a:prstGeom>
          <a:noFill/>
        </p:spPr>
        <p:txBody>
          <a:bodyPr wrap="none" rtlCol="0">
            <a:spAutoFit/>
          </a:bodyPr>
          <a:lstStyle/>
          <a:p>
            <a:r>
              <a:rPr lang="ko-KR" altLang="en-US" sz="800" dirty="0">
                <a:solidFill>
                  <a:srgbClr val="FF0000"/>
                </a:solidFill>
                <a:latin typeface="맑은 고딕" pitchFamily="50" charset="-127"/>
                <a:ea typeface="맑은 고딕" pitchFamily="50" charset="-127"/>
              </a:rPr>
              <a:t>√ 비밀번호가 일치하지 않습니다</a:t>
            </a:r>
            <a:endParaRPr lang="en-US" altLang="ko-KR" sz="800" dirty="0">
              <a:solidFill>
                <a:srgbClr val="FF0000"/>
              </a:solidFill>
              <a:latin typeface="맑은 고딕" pitchFamily="50" charset="-127"/>
              <a:ea typeface="맑은 고딕" pitchFamily="50" charset="-127"/>
            </a:endParaRPr>
          </a:p>
          <a:p>
            <a:r>
              <a:rPr lang="ko-KR" altLang="en-US" sz="800" dirty="0">
                <a:solidFill>
                  <a:srgbClr val="009A46"/>
                </a:solidFill>
                <a:latin typeface="맑은 고딕" pitchFamily="50" charset="-127"/>
              </a:rPr>
              <a:t>√ </a:t>
            </a:r>
            <a:r>
              <a:rPr lang="ko-KR" altLang="en-US" sz="800" dirty="0">
                <a:solidFill>
                  <a:srgbClr val="009A46"/>
                </a:solidFill>
                <a:latin typeface="맑은 고딕" pitchFamily="50" charset="-127"/>
                <a:ea typeface="맑은 고딕" pitchFamily="50" charset="-127"/>
              </a:rPr>
              <a:t>비밀번호가 일치합니다</a:t>
            </a:r>
          </a:p>
        </p:txBody>
      </p:sp>
    </p:spTree>
    <p:extLst>
      <p:ext uri="{BB962C8B-B14F-4D97-AF65-F5344CB8AC3E}">
        <p14:creationId xmlns:p14="http://schemas.microsoft.com/office/powerpoint/2010/main" val="285449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 </a:t>
            </a:r>
            <a:r>
              <a:rPr lang="en-US" altLang="ko-KR" dirty="0"/>
              <a:t>&gt; </a:t>
            </a:r>
            <a:r>
              <a:rPr lang="ko-KR" altLang="en-US" dirty="0"/>
              <a:t>회원가입</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54597695"/>
              </p:ext>
            </p:extLst>
          </p:nvPr>
        </p:nvGraphicFramePr>
        <p:xfrm>
          <a:off x="7498080" y="465516"/>
          <a:ext cx="2407920" cy="468282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회원 가입 클릭</a:t>
                      </a:r>
                      <a:endParaRPr lang="en-US" altLang="ko-KR" sz="800" dirty="0">
                        <a:latin typeface="+mn-ea"/>
                        <a:ea typeface="+mn-ea"/>
                      </a:endParaRPr>
                    </a:p>
                    <a:p>
                      <a:pPr latinLnBrk="1"/>
                      <a:r>
                        <a:rPr lang="en-US" altLang="ko-KR" sz="800" dirty="0">
                          <a:latin typeface="+mn-ea"/>
                          <a:ea typeface="+mn-ea"/>
                        </a:rPr>
                        <a:t> - </a:t>
                      </a:r>
                      <a:r>
                        <a:rPr lang="ko-KR" altLang="en-US" sz="800" dirty="0">
                          <a:latin typeface="+mn-ea"/>
                          <a:ea typeface="+mn-ea"/>
                        </a:rPr>
                        <a:t>필수사항이 입력되지 않은 경우 </a:t>
                      </a:r>
                      <a:r>
                        <a:rPr lang="en-US" altLang="ko-KR" sz="800" dirty="0">
                          <a:latin typeface="+mn-ea"/>
                          <a:ea typeface="+mn-ea"/>
                        </a:rPr>
                        <a:t>1-1</a:t>
                      </a:r>
                      <a:r>
                        <a:rPr lang="ko-KR" altLang="en-US" sz="800" dirty="0">
                          <a:latin typeface="+mn-ea"/>
                          <a:ea typeface="+mn-ea"/>
                        </a:rPr>
                        <a:t>창 실행</a:t>
                      </a:r>
                      <a:endParaRPr lang="en-US" altLang="ko-KR" sz="800" dirty="0">
                        <a:latin typeface="+mn-ea"/>
                        <a:ea typeface="+mn-ea"/>
                      </a:endParaRPr>
                    </a:p>
                    <a:p>
                      <a:pPr latinLnBrk="1"/>
                      <a:r>
                        <a:rPr lang="en-US" altLang="ko-KR" sz="800" dirty="0">
                          <a:latin typeface="+mn-ea"/>
                          <a:ea typeface="+mn-ea"/>
                        </a:rPr>
                        <a:t> - </a:t>
                      </a:r>
                      <a:r>
                        <a:rPr lang="ko-KR" altLang="en-US" sz="800" dirty="0">
                          <a:latin typeface="+mn-ea"/>
                          <a:ea typeface="+mn-ea"/>
                        </a:rPr>
                        <a:t>정상가입 완료된 경우 </a:t>
                      </a:r>
                      <a:r>
                        <a:rPr lang="en-US" altLang="ko-KR" sz="800" dirty="0">
                          <a:latin typeface="+mn-ea"/>
                          <a:ea typeface="+mn-ea"/>
                        </a:rPr>
                        <a:t>1-2</a:t>
                      </a:r>
                      <a:r>
                        <a:rPr lang="ko-KR" altLang="en-US" sz="800" dirty="0">
                          <a:latin typeface="+mn-ea"/>
                          <a:ea typeface="+mn-ea"/>
                        </a:rPr>
                        <a:t>창 실행 후 </a:t>
                      </a:r>
                      <a:r>
                        <a:rPr lang="en-US" altLang="ko-KR" sz="800" dirty="0">
                          <a:latin typeface="+mn-ea"/>
                          <a:ea typeface="+mn-ea"/>
                        </a:rPr>
                        <a:t>12</a:t>
                      </a:r>
                      <a:r>
                        <a:rPr lang="ko-KR" altLang="en-US" sz="800" dirty="0">
                          <a:latin typeface="+mn-ea"/>
                          <a:ea typeface="+mn-ea"/>
                        </a:rPr>
                        <a:t>페이지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4"/>
            <a:ext cx="7180977" cy="615290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68" name="TextBox 67">
            <a:extLst>
              <a:ext uri="{FF2B5EF4-FFF2-40B4-BE49-F238E27FC236}">
                <a16:creationId xmlns:a16="http://schemas.microsoft.com/office/drawing/2014/main" id="{5736F942-6B84-44AF-A77F-33C4CB833396}"/>
              </a:ext>
            </a:extLst>
          </p:cNvPr>
          <p:cNvSpPr txBox="1"/>
          <p:nvPr/>
        </p:nvSpPr>
        <p:spPr>
          <a:xfrm>
            <a:off x="477841" y="2603779"/>
            <a:ext cx="878380" cy="215444"/>
          </a:xfrm>
          <a:prstGeom prst="rect">
            <a:avLst/>
          </a:prstGeom>
          <a:noFill/>
          <a:ln>
            <a:noFill/>
          </a:ln>
        </p:spPr>
        <p:txBody>
          <a:bodyPr wrap="square" rtlCol="0">
            <a:spAutoFit/>
          </a:bodyPr>
          <a:lstStyle/>
          <a:p>
            <a:r>
              <a:rPr lang="ko-KR" altLang="en-US" sz="800" b="1" dirty="0" err="1">
                <a:latin typeface="맑은 고딕" pitchFamily="50" charset="-127"/>
                <a:ea typeface="맑은 고딕" pitchFamily="50" charset="-127"/>
              </a:rPr>
              <a:t>메일링</a:t>
            </a:r>
            <a:r>
              <a:rPr lang="ko-KR" altLang="en-US" sz="800" b="1" dirty="0">
                <a:latin typeface="맑은 고딕" pitchFamily="50" charset="-127"/>
                <a:ea typeface="맑은 고딕" pitchFamily="50" charset="-127"/>
              </a:rPr>
              <a:t> 서비스</a:t>
            </a:r>
            <a:r>
              <a:rPr lang="ko-KR" altLang="en-US" sz="800" b="1" dirty="0">
                <a:solidFill>
                  <a:srgbClr val="FF0000"/>
                </a:solidFill>
                <a:latin typeface="맑은 고딕" pitchFamily="50" charset="-127"/>
                <a:ea typeface="맑은 고딕" pitchFamily="50" charset="-127"/>
              </a:rPr>
              <a:t> </a:t>
            </a:r>
          </a:p>
        </p:txBody>
      </p:sp>
      <p:sp>
        <p:nvSpPr>
          <p:cNvPr id="71" name="TextBox 70">
            <a:extLst>
              <a:ext uri="{FF2B5EF4-FFF2-40B4-BE49-F238E27FC236}">
                <a16:creationId xmlns:a16="http://schemas.microsoft.com/office/drawing/2014/main" id="{9025C6C1-420A-4FB7-A3F4-82361E1B2971}"/>
              </a:ext>
            </a:extLst>
          </p:cNvPr>
          <p:cNvSpPr txBox="1"/>
          <p:nvPr/>
        </p:nvSpPr>
        <p:spPr>
          <a:xfrm>
            <a:off x="3685990" y="2595769"/>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SMS </a:t>
            </a:r>
            <a:r>
              <a:rPr lang="ko-KR" altLang="en-US" sz="800" b="1" dirty="0">
                <a:latin typeface="맑은 고딕" pitchFamily="50" charset="-127"/>
                <a:ea typeface="맑은 고딕" pitchFamily="50" charset="-127"/>
              </a:rPr>
              <a:t>수신여부</a:t>
            </a:r>
            <a:r>
              <a:rPr lang="ko-KR" altLang="en-US" sz="800" b="1" dirty="0">
                <a:solidFill>
                  <a:srgbClr val="FF0000"/>
                </a:solidFill>
                <a:latin typeface="맑은 고딕" pitchFamily="50" charset="-127"/>
                <a:ea typeface="맑은 고딕" pitchFamily="50" charset="-127"/>
              </a:rPr>
              <a:t> </a:t>
            </a:r>
          </a:p>
        </p:txBody>
      </p:sp>
      <p:sp>
        <p:nvSpPr>
          <p:cNvPr id="59" name="직사각형 58">
            <a:extLst>
              <a:ext uri="{FF2B5EF4-FFF2-40B4-BE49-F238E27FC236}">
                <a16:creationId xmlns:a16="http://schemas.microsoft.com/office/drawing/2014/main" id="{D6D1C739-3918-44C3-A31D-EE4C9D49BA52}"/>
              </a:ext>
            </a:extLst>
          </p:cNvPr>
          <p:cNvSpPr/>
          <p:nvPr/>
        </p:nvSpPr>
        <p:spPr bwMode="auto">
          <a:xfrm>
            <a:off x="393795" y="2203718"/>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4. </a:t>
            </a:r>
            <a:r>
              <a:rPr lang="ko-KR" altLang="en-US" sz="900" b="1" dirty="0">
                <a:solidFill>
                  <a:srgbClr val="262626"/>
                </a:solidFill>
                <a:effectLst/>
                <a:latin typeface="맑은 고딕" panose="020B0503020000020004" pitchFamily="50" charset="-127"/>
                <a:ea typeface="맑은 고딕" panose="020B0503020000020004" pitchFamily="50" charset="-127"/>
              </a:rPr>
              <a:t>마케팅</a:t>
            </a:r>
            <a:r>
              <a:rPr lang="en-US" altLang="ko-KR" sz="900" b="1" dirty="0">
                <a:solidFill>
                  <a:srgbClr val="262626"/>
                </a:solidFill>
                <a:effectLst/>
                <a:latin typeface="맑은 고딕" panose="020B0503020000020004" pitchFamily="50" charset="-127"/>
                <a:ea typeface="맑은 고딕" panose="020B0503020000020004" pitchFamily="50" charset="-127"/>
              </a:rPr>
              <a:t> </a:t>
            </a:r>
            <a:r>
              <a:rPr lang="ko-KR" altLang="en-US" sz="900" b="1" dirty="0">
                <a:solidFill>
                  <a:srgbClr val="262626"/>
                </a:solidFill>
                <a:effectLst/>
                <a:latin typeface="맑은 고딕" panose="020B0503020000020004" pitchFamily="50" charset="-127"/>
                <a:ea typeface="맑은 고딕" panose="020B0503020000020004" pitchFamily="50" charset="-127"/>
              </a:rPr>
              <a:t>동의</a:t>
            </a:r>
          </a:p>
        </p:txBody>
      </p:sp>
      <p:sp>
        <p:nvSpPr>
          <p:cNvPr id="60" name="직사각형 59">
            <a:extLst>
              <a:ext uri="{FF2B5EF4-FFF2-40B4-BE49-F238E27FC236}">
                <a16:creationId xmlns:a16="http://schemas.microsoft.com/office/drawing/2014/main" id="{65128D93-ABCE-42BC-9A20-B4AB3669F442}"/>
              </a:ext>
            </a:extLst>
          </p:cNvPr>
          <p:cNvSpPr/>
          <p:nvPr/>
        </p:nvSpPr>
        <p:spPr bwMode="auto">
          <a:xfrm>
            <a:off x="393795" y="677672"/>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3. </a:t>
            </a:r>
            <a:r>
              <a:rPr lang="ko-KR" altLang="en-US" sz="900" b="1" dirty="0">
                <a:solidFill>
                  <a:srgbClr val="262626"/>
                </a:solidFill>
                <a:effectLst/>
                <a:latin typeface="맑은 고딕" panose="020B0503020000020004" pitchFamily="50" charset="-127"/>
                <a:ea typeface="맑은 고딕" panose="020B0503020000020004" pitchFamily="50" charset="-127"/>
              </a:rPr>
              <a:t>가입 필수 서류 </a:t>
            </a:r>
            <a:r>
              <a:rPr lang="en-US" altLang="ko-KR" sz="900" b="1" dirty="0">
                <a:solidFill>
                  <a:srgbClr val="FF0000"/>
                </a:solidFill>
                <a:effectLst/>
                <a:latin typeface="맑은 고딕" panose="020B0503020000020004" pitchFamily="50" charset="-127"/>
                <a:ea typeface="맑은 고딕" panose="020B0503020000020004" pitchFamily="50" charset="-127"/>
              </a:rPr>
              <a:t>*</a:t>
            </a:r>
            <a:endParaRPr lang="ko-KR" altLang="en-US" sz="900" b="1" dirty="0">
              <a:solidFill>
                <a:srgbClr val="FF0000"/>
              </a:solidFill>
              <a:effectLst/>
              <a:latin typeface="맑은 고딕" panose="020B0503020000020004" pitchFamily="50" charset="-127"/>
              <a:ea typeface="맑은 고딕" panose="020B0503020000020004" pitchFamily="50" charset="-127"/>
            </a:endParaRPr>
          </a:p>
        </p:txBody>
      </p:sp>
      <p:graphicFrame>
        <p:nvGraphicFramePr>
          <p:cNvPr id="61" name="표 60">
            <a:extLst>
              <a:ext uri="{FF2B5EF4-FFF2-40B4-BE49-F238E27FC236}">
                <a16:creationId xmlns:a16="http://schemas.microsoft.com/office/drawing/2014/main" id="{72B1CE30-0AD8-48EF-A251-997A754168B6}"/>
              </a:ext>
            </a:extLst>
          </p:cNvPr>
          <p:cNvGraphicFramePr>
            <a:graphicFrameLocks noGrp="1"/>
          </p:cNvGraphicFramePr>
          <p:nvPr>
            <p:extLst>
              <p:ext uri="{D42A27DB-BD31-4B8C-83A1-F6EECF244321}">
                <p14:modId xmlns:p14="http://schemas.microsoft.com/office/powerpoint/2010/main" val="3152328053"/>
              </p:ext>
            </p:extLst>
          </p:nvPr>
        </p:nvGraphicFramePr>
        <p:xfrm>
          <a:off x="393795" y="1051421"/>
          <a:ext cx="6274933" cy="1026203"/>
        </p:xfrm>
        <a:graphic>
          <a:graphicData uri="http://schemas.openxmlformats.org/drawingml/2006/table">
            <a:tbl>
              <a:tblPr>
                <a:tableStyleId>{5C22544A-7EE6-4342-B048-85BDC9FD1C3A}</a:tableStyleId>
              </a:tblPr>
              <a:tblGrid>
                <a:gridCol w="3316559">
                  <a:extLst>
                    <a:ext uri="{9D8B030D-6E8A-4147-A177-3AD203B41FA5}">
                      <a16:colId xmlns:a16="http://schemas.microsoft.com/office/drawing/2014/main" val="1512815754"/>
                    </a:ext>
                  </a:extLst>
                </a:gridCol>
                <a:gridCol w="2958374">
                  <a:extLst>
                    <a:ext uri="{9D8B030D-6E8A-4147-A177-3AD203B41FA5}">
                      <a16:colId xmlns:a16="http://schemas.microsoft.com/office/drawing/2014/main" val="4035640791"/>
                    </a:ext>
                  </a:extLst>
                </a:gridCol>
              </a:tblGrid>
              <a:tr h="338699">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회사 사업자 등록증</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무역업 고유 번호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4249218"/>
                  </a:ext>
                </a:extLst>
              </a:tr>
              <a:tr h="315618">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재무제표 증명원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(3</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개년</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mn-ea"/>
                          <a:ea typeface="+mn-ea"/>
                        </a:rPr>
                        <a:t> 등기부등본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817824"/>
                  </a:ext>
                </a:extLst>
              </a:tr>
              <a:tr h="371886">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인감증명서</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대표자 여권사본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7822812"/>
                  </a:ext>
                </a:extLst>
              </a:tr>
            </a:tbl>
          </a:graphicData>
        </a:graphic>
      </p:graphicFrame>
      <p:sp>
        <p:nvSpPr>
          <p:cNvPr id="11" name="직사각형 10">
            <a:extLst>
              <a:ext uri="{FF2B5EF4-FFF2-40B4-BE49-F238E27FC236}">
                <a16:creationId xmlns:a16="http://schemas.microsoft.com/office/drawing/2014/main" id="{7837FE79-3B9C-4DBC-9DAB-A58C45D15A92}"/>
              </a:ext>
            </a:extLst>
          </p:cNvPr>
          <p:cNvSpPr/>
          <p:nvPr/>
        </p:nvSpPr>
        <p:spPr bwMode="auto">
          <a:xfrm>
            <a:off x="4935416" y="1109325"/>
            <a:ext cx="1598497" cy="21831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63" name="직사각형 62">
            <a:extLst>
              <a:ext uri="{FF2B5EF4-FFF2-40B4-BE49-F238E27FC236}">
                <a16:creationId xmlns:a16="http://schemas.microsoft.com/office/drawing/2014/main" id="{35C7C941-94D4-495C-A3A4-BC912AF7584B}"/>
              </a:ext>
            </a:extLst>
          </p:cNvPr>
          <p:cNvSpPr/>
          <p:nvPr/>
        </p:nvSpPr>
        <p:spPr bwMode="auto">
          <a:xfrm>
            <a:off x="2773164" y="1114979"/>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4" name="직사각형 63">
            <a:extLst>
              <a:ext uri="{FF2B5EF4-FFF2-40B4-BE49-F238E27FC236}">
                <a16:creationId xmlns:a16="http://schemas.microsoft.com/office/drawing/2014/main" id="{635AE255-FB60-4E68-AD68-95C57FD49524}"/>
              </a:ext>
            </a:extLst>
          </p:cNvPr>
          <p:cNvSpPr/>
          <p:nvPr/>
        </p:nvSpPr>
        <p:spPr bwMode="auto">
          <a:xfrm>
            <a:off x="1692382" y="1113476"/>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5" name="직사각형 64">
            <a:extLst>
              <a:ext uri="{FF2B5EF4-FFF2-40B4-BE49-F238E27FC236}">
                <a16:creationId xmlns:a16="http://schemas.microsoft.com/office/drawing/2014/main" id="{71B60386-B875-49CB-99E7-71CA4DA95426}"/>
              </a:ext>
            </a:extLst>
          </p:cNvPr>
          <p:cNvSpPr/>
          <p:nvPr/>
        </p:nvSpPr>
        <p:spPr bwMode="auto">
          <a:xfrm>
            <a:off x="2773164" y="1453529"/>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6" name="직사각형 65">
            <a:extLst>
              <a:ext uri="{FF2B5EF4-FFF2-40B4-BE49-F238E27FC236}">
                <a16:creationId xmlns:a16="http://schemas.microsoft.com/office/drawing/2014/main" id="{2768452F-67CD-407B-BE65-07BA6DDE1459}"/>
              </a:ext>
            </a:extLst>
          </p:cNvPr>
          <p:cNvSpPr/>
          <p:nvPr/>
        </p:nvSpPr>
        <p:spPr bwMode="auto">
          <a:xfrm>
            <a:off x="1692382" y="1452026"/>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7" name="직사각형 66">
            <a:extLst>
              <a:ext uri="{FF2B5EF4-FFF2-40B4-BE49-F238E27FC236}">
                <a16:creationId xmlns:a16="http://schemas.microsoft.com/office/drawing/2014/main" id="{30917E3A-5A95-4720-9EBD-CD4BF3EFB948}"/>
              </a:ext>
            </a:extLst>
          </p:cNvPr>
          <p:cNvSpPr/>
          <p:nvPr/>
        </p:nvSpPr>
        <p:spPr bwMode="auto">
          <a:xfrm>
            <a:off x="2773164" y="1815784"/>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9" name="직사각형 68">
            <a:extLst>
              <a:ext uri="{FF2B5EF4-FFF2-40B4-BE49-F238E27FC236}">
                <a16:creationId xmlns:a16="http://schemas.microsoft.com/office/drawing/2014/main" id="{8B448ADA-C68F-4144-9FD6-8D488A9A2778}"/>
              </a:ext>
            </a:extLst>
          </p:cNvPr>
          <p:cNvSpPr/>
          <p:nvPr/>
        </p:nvSpPr>
        <p:spPr bwMode="auto">
          <a:xfrm>
            <a:off x="1692382" y="1814281"/>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70" name="직사각형 69">
            <a:extLst>
              <a:ext uri="{FF2B5EF4-FFF2-40B4-BE49-F238E27FC236}">
                <a16:creationId xmlns:a16="http://schemas.microsoft.com/office/drawing/2014/main" id="{E2AF9EB3-BCE4-4B54-B11D-09DA690337E5}"/>
              </a:ext>
            </a:extLst>
          </p:cNvPr>
          <p:cNvSpPr/>
          <p:nvPr/>
        </p:nvSpPr>
        <p:spPr bwMode="auto">
          <a:xfrm>
            <a:off x="5816269" y="1454815"/>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72" name="직사각형 71">
            <a:extLst>
              <a:ext uri="{FF2B5EF4-FFF2-40B4-BE49-F238E27FC236}">
                <a16:creationId xmlns:a16="http://schemas.microsoft.com/office/drawing/2014/main" id="{BEC85B35-33F7-4DEF-91B0-1C1ED595691A}"/>
              </a:ext>
            </a:extLst>
          </p:cNvPr>
          <p:cNvSpPr/>
          <p:nvPr/>
        </p:nvSpPr>
        <p:spPr bwMode="auto">
          <a:xfrm>
            <a:off x="4735487" y="1453312"/>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73" name="직사각형 72">
            <a:extLst>
              <a:ext uri="{FF2B5EF4-FFF2-40B4-BE49-F238E27FC236}">
                <a16:creationId xmlns:a16="http://schemas.microsoft.com/office/drawing/2014/main" id="{D1A74F26-EBF3-4CCF-8B8B-7DC1438D3456}"/>
              </a:ext>
            </a:extLst>
          </p:cNvPr>
          <p:cNvSpPr/>
          <p:nvPr/>
        </p:nvSpPr>
        <p:spPr bwMode="auto">
          <a:xfrm>
            <a:off x="5822058" y="1781481"/>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74" name="직사각형 73">
            <a:extLst>
              <a:ext uri="{FF2B5EF4-FFF2-40B4-BE49-F238E27FC236}">
                <a16:creationId xmlns:a16="http://schemas.microsoft.com/office/drawing/2014/main" id="{6ACC2A6F-AEE1-44FF-9CFD-11E42E2ED580}"/>
              </a:ext>
            </a:extLst>
          </p:cNvPr>
          <p:cNvSpPr/>
          <p:nvPr/>
        </p:nvSpPr>
        <p:spPr bwMode="auto">
          <a:xfrm>
            <a:off x="4741276" y="1779978"/>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cxnSp>
        <p:nvCxnSpPr>
          <p:cNvPr id="75" name="직선 연결선 74">
            <a:extLst>
              <a:ext uri="{FF2B5EF4-FFF2-40B4-BE49-F238E27FC236}">
                <a16:creationId xmlns:a16="http://schemas.microsoft.com/office/drawing/2014/main" id="{014A23E2-C2E4-42DC-8B62-BA8BBADDA1D9}"/>
              </a:ext>
            </a:extLst>
          </p:cNvPr>
          <p:cNvCxnSpPr/>
          <p:nvPr/>
        </p:nvCxnSpPr>
        <p:spPr>
          <a:xfrm>
            <a:off x="430227" y="2941864"/>
            <a:ext cx="6268719"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65F4CA2-FA6D-4743-AA28-0CC6A9FFFA5B}"/>
              </a:ext>
            </a:extLst>
          </p:cNvPr>
          <p:cNvSpPr txBox="1"/>
          <p:nvPr/>
        </p:nvSpPr>
        <p:spPr>
          <a:xfrm>
            <a:off x="404832" y="2985894"/>
            <a:ext cx="6520006" cy="1569660"/>
          </a:xfrm>
          <a:prstGeom prst="rect">
            <a:avLst/>
          </a:prstGeom>
          <a:noFill/>
        </p:spPr>
        <p:txBody>
          <a:bodyPr wrap="square" rtlCol="0">
            <a:spAutoFit/>
          </a:bodyPr>
          <a:lstStyle/>
          <a:p>
            <a:r>
              <a:rPr lang="ko-KR" altLang="en-US" sz="800" b="1" dirty="0"/>
              <a:t>회원 가입 후 반드시 아래 항목 원본을 우편으로 제철해 최종 이용 신청 완료가 됩니다</a:t>
            </a:r>
            <a:r>
              <a:rPr lang="en-US" altLang="ko-KR" sz="800" b="1" dirty="0"/>
              <a:t>.</a:t>
            </a:r>
          </a:p>
          <a:p>
            <a:br>
              <a:rPr lang="ko-KR" altLang="en-US" sz="800" dirty="0"/>
            </a:br>
            <a:r>
              <a:rPr lang="en-US" altLang="ko-KR" sz="800" dirty="0"/>
              <a:t>1. </a:t>
            </a:r>
            <a:r>
              <a:rPr lang="ko-KR" altLang="en-US" sz="800" dirty="0"/>
              <a:t>회사 사업자 등록증</a:t>
            </a:r>
          </a:p>
          <a:p>
            <a:r>
              <a:rPr lang="en-US" altLang="ko-KR" sz="800" dirty="0"/>
              <a:t>2. </a:t>
            </a:r>
            <a:r>
              <a:rPr lang="ko-KR" altLang="en-US" sz="800" dirty="0"/>
              <a:t>무역업고유번호 </a:t>
            </a:r>
            <a:r>
              <a:rPr lang="en-US" altLang="ko-KR" sz="800" dirty="0"/>
              <a:t>(</a:t>
            </a:r>
            <a:r>
              <a:rPr lang="ko-KR" altLang="en-US" sz="800" dirty="0"/>
              <a:t>수출의 경우에 필수 서류</a:t>
            </a:r>
            <a:r>
              <a:rPr lang="en-US" altLang="ko-KR" sz="800" dirty="0"/>
              <a:t>)</a:t>
            </a:r>
          </a:p>
          <a:p>
            <a:r>
              <a:rPr lang="en-US" altLang="ko-KR" sz="800" dirty="0"/>
              <a:t>3. </a:t>
            </a:r>
            <a:r>
              <a:rPr lang="ko-KR" altLang="en-US" sz="800" dirty="0"/>
              <a:t>재무제표 증명원 </a:t>
            </a:r>
            <a:r>
              <a:rPr lang="en-US" altLang="ko-KR" sz="800" dirty="0"/>
              <a:t>3</a:t>
            </a:r>
            <a:r>
              <a:rPr lang="ko-KR" altLang="en-US" sz="800" dirty="0"/>
              <a:t>개년 </a:t>
            </a:r>
            <a:r>
              <a:rPr lang="en-US" altLang="ko-KR" sz="800" dirty="0"/>
              <a:t>(</a:t>
            </a:r>
            <a:r>
              <a:rPr lang="ko-KR" altLang="en-US" sz="800" dirty="0"/>
              <a:t>신생 기업이거나</a:t>
            </a:r>
            <a:r>
              <a:rPr lang="en-US" altLang="ko-KR" sz="800" dirty="0"/>
              <a:t>, </a:t>
            </a:r>
            <a:r>
              <a:rPr lang="ko-KR" altLang="en-US" sz="800" dirty="0"/>
              <a:t>설립 </a:t>
            </a:r>
            <a:r>
              <a:rPr lang="en-US" altLang="ko-KR" sz="800" dirty="0"/>
              <a:t>3</a:t>
            </a:r>
            <a:r>
              <a:rPr lang="ko-KR" altLang="en-US" sz="800" dirty="0"/>
              <a:t>년 미만의 기업은 별도의 심사 필요</a:t>
            </a:r>
            <a:r>
              <a:rPr lang="en-US" altLang="ko-KR" sz="800" dirty="0"/>
              <a:t>)</a:t>
            </a:r>
          </a:p>
          <a:p>
            <a:r>
              <a:rPr lang="en-US" altLang="ko-KR" sz="800" dirty="0"/>
              <a:t>4. </a:t>
            </a:r>
            <a:r>
              <a:rPr lang="ko-KR" altLang="en-US" sz="800" dirty="0"/>
              <a:t>등기부등본</a:t>
            </a:r>
            <a:br>
              <a:rPr lang="ko-KR" altLang="en-US" sz="800" dirty="0"/>
            </a:br>
            <a:r>
              <a:rPr lang="en-US" altLang="ko-KR" sz="800" dirty="0"/>
              <a:t>5. </a:t>
            </a:r>
            <a:r>
              <a:rPr lang="ko-KR" altLang="en-US" sz="800" dirty="0"/>
              <a:t>인감증명서</a:t>
            </a:r>
          </a:p>
          <a:p>
            <a:r>
              <a:rPr lang="en-US" altLang="ko-KR" sz="800" dirty="0"/>
              <a:t>6. </a:t>
            </a:r>
            <a:r>
              <a:rPr lang="ko-KR" altLang="en-US" sz="800" dirty="0"/>
              <a:t>대표자 여권사본</a:t>
            </a:r>
          </a:p>
          <a:p>
            <a:endParaRPr lang="en-US" altLang="ko-KR" sz="800" b="1" dirty="0"/>
          </a:p>
          <a:p>
            <a:r>
              <a:rPr lang="ko-KR" altLang="en-US" sz="800" b="1" dirty="0"/>
              <a:t>입력해주신 서류와 원본이 일치 하지 않을 경우 가입이 거부 됩니다</a:t>
            </a:r>
            <a:r>
              <a:rPr lang="en-US" altLang="ko-KR" sz="800" b="1" dirty="0"/>
              <a:t>.</a:t>
            </a:r>
          </a:p>
          <a:p>
            <a:endParaRPr lang="en-US" altLang="ko-KR" sz="800" b="1" dirty="0">
              <a:latin typeface="맑은 고딕" pitchFamily="50" charset="-127"/>
              <a:ea typeface="맑은 고딕" pitchFamily="50" charset="-127"/>
            </a:endParaRPr>
          </a:p>
          <a:p>
            <a:r>
              <a:rPr lang="ko-KR" altLang="en-US" sz="800" b="1" dirty="0">
                <a:solidFill>
                  <a:srgbClr val="FF0000"/>
                </a:solidFill>
                <a:latin typeface="맑은 고딕" pitchFamily="50" charset="-127"/>
                <a:ea typeface="맑은 고딕" pitchFamily="50" charset="-127"/>
              </a:rPr>
              <a:t>가입 서류 제출 </a:t>
            </a:r>
            <a:r>
              <a:rPr lang="en-US" altLang="ko-KR" sz="800" b="1" dirty="0">
                <a:solidFill>
                  <a:srgbClr val="FF0000"/>
                </a:solidFill>
                <a:latin typeface="맑은 고딕" pitchFamily="50" charset="-127"/>
                <a:ea typeface="맑은 고딕" pitchFamily="50" charset="-127"/>
              </a:rPr>
              <a:t>: </a:t>
            </a:r>
            <a:r>
              <a:rPr lang="ko-KR" altLang="en-US" sz="800" b="1" dirty="0">
                <a:solidFill>
                  <a:srgbClr val="FF0000"/>
                </a:solidFill>
                <a:latin typeface="맑은 고딕" pitchFamily="50" charset="-127"/>
                <a:ea typeface="맑은 고딕" pitchFamily="50" charset="-127"/>
              </a:rPr>
              <a:t>서울 성동구 연무장로</a:t>
            </a:r>
            <a:r>
              <a:rPr lang="en-US" altLang="ko-KR" sz="800" b="1" dirty="0">
                <a:solidFill>
                  <a:srgbClr val="FF0000"/>
                </a:solidFill>
                <a:latin typeface="맑은 고딕" pitchFamily="50" charset="-127"/>
                <a:ea typeface="맑은 고딕" pitchFamily="50" charset="-127"/>
              </a:rPr>
              <a:t>5</a:t>
            </a:r>
            <a:r>
              <a:rPr lang="ko-KR" altLang="en-US" sz="800" b="1" dirty="0">
                <a:solidFill>
                  <a:srgbClr val="FF0000"/>
                </a:solidFill>
                <a:latin typeface="맑은 고딕" pitchFamily="50" charset="-127"/>
                <a:ea typeface="맑은 고딕" pitchFamily="50" charset="-127"/>
              </a:rPr>
              <a:t>가길 </a:t>
            </a:r>
            <a:r>
              <a:rPr lang="en-US" altLang="ko-KR" sz="800" b="1" dirty="0">
                <a:solidFill>
                  <a:srgbClr val="FF0000"/>
                </a:solidFill>
                <a:latin typeface="맑은 고딕" pitchFamily="50" charset="-127"/>
                <a:ea typeface="맑은 고딕" pitchFamily="50" charset="-127"/>
              </a:rPr>
              <a:t>25……</a:t>
            </a:r>
            <a:endParaRPr lang="en-US" altLang="ko-KR" sz="800" dirty="0">
              <a:solidFill>
                <a:srgbClr val="FF0000"/>
              </a:solidFill>
              <a:latin typeface="맑은 고딕" pitchFamily="50" charset="-127"/>
              <a:ea typeface="맑은 고딕" pitchFamily="50" charset="-127"/>
            </a:endParaRPr>
          </a:p>
        </p:txBody>
      </p:sp>
      <p:sp>
        <p:nvSpPr>
          <p:cNvPr id="77" name="모서리가 둥근 직사각형 91">
            <a:extLst>
              <a:ext uri="{FF2B5EF4-FFF2-40B4-BE49-F238E27FC236}">
                <a16:creationId xmlns:a16="http://schemas.microsoft.com/office/drawing/2014/main" id="{FF387C08-AFA9-4901-BFEB-170216338D55}"/>
              </a:ext>
            </a:extLst>
          </p:cNvPr>
          <p:cNvSpPr/>
          <p:nvPr/>
        </p:nvSpPr>
        <p:spPr bwMode="auto">
          <a:xfrm>
            <a:off x="4332015" y="4807413"/>
            <a:ext cx="1009572" cy="660514"/>
          </a:xfrm>
          <a:prstGeom prst="roundRect">
            <a:avLst/>
          </a:prstGeom>
          <a:solidFill>
            <a:schemeClr val="bg1">
              <a:lumMod val="6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latin typeface="맑은 고딕" pitchFamily="50" charset="-127"/>
                <a:ea typeface="맑은 고딕" pitchFamily="50" charset="-127"/>
              </a:rPr>
              <a:t>회원가입</a:t>
            </a:r>
            <a:endParaRPr lang="en-US" altLang="ko-KR" sz="800" b="1" dirty="0">
              <a:solidFill>
                <a:schemeClr val="bg1"/>
              </a:solidFill>
              <a:latin typeface="맑은 고딕" pitchFamily="50" charset="-127"/>
              <a:ea typeface="맑은 고딕" pitchFamily="50" charset="-127"/>
            </a:endParaRPr>
          </a:p>
        </p:txBody>
      </p:sp>
      <p:sp>
        <p:nvSpPr>
          <p:cNvPr id="78" name="모서리가 둥근 직사각형 91">
            <a:extLst>
              <a:ext uri="{FF2B5EF4-FFF2-40B4-BE49-F238E27FC236}">
                <a16:creationId xmlns:a16="http://schemas.microsoft.com/office/drawing/2014/main" id="{48252257-0624-404E-B53A-101482FE96F5}"/>
              </a:ext>
            </a:extLst>
          </p:cNvPr>
          <p:cNvSpPr/>
          <p:nvPr/>
        </p:nvSpPr>
        <p:spPr bwMode="auto">
          <a:xfrm>
            <a:off x="5508117" y="4795874"/>
            <a:ext cx="1009572" cy="672053"/>
          </a:xfrm>
          <a:prstGeom prst="roundRect">
            <a:avLst/>
          </a:prstGeom>
          <a:solidFill>
            <a:schemeClr val="bg1"/>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tx1"/>
                </a:solidFill>
                <a:latin typeface="맑은 고딕" pitchFamily="50" charset="-127"/>
                <a:ea typeface="맑은 고딕" pitchFamily="50" charset="-127"/>
              </a:rPr>
              <a:t>취소</a:t>
            </a:r>
            <a:endParaRPr lang="en-US" altLang="ko-KR" sz="800" b="1" dirty="0">
              <a:solidFill>
                <a:schemeClr val="tx1"/>
              </a:solidFill>
              <a:latin typeface="맑은 고딕" pitchFamily="50" charset="-127"/>
              <a:ea typeface="맑은 고딕" pitchFamily="50" charset="-127"/>
            </a:endParaRPr>
          </a:p>
        </p:txBody>
      </p:sp>
      <p:sp>
        <p:nvSpPr>
          <p:cNvPr id="79" name="직사각형 78">
            <a:extLst>
              <a:ext uri="{FF2B5EF4-FFF2-40B4-BE49-F238E27FC236}">
                <a16:creationId xmlns:a16="http://schemas.microsoft.com/office/drawing/2014/main" id="{7B689267-1F51-4950-BEC6-A56B059EBB91}"/>
              </a:ext>
            </a:extLst>
          </p:cNvPr>
          <p:cNvSpPr/>
          <p:nvPr/>
        </p:nvSpPr>
        <p:spPr>
          <a:xfrm>
            <a:off x="3955250" y="5565322"/>
            <a:ext cx="3035066" cy="215444"/>
          </a:xfrm>
          <a:prstGeom prst="rect">
            <a:avLst/>
          </a:prstGeom>
        </p:spPr>
        <p:txBody>
          <a:bodyPr wrap="square">
            <a:spAutoFit/>
          </a:bodyPr>
          <a:lstStyle/>
          <a:p>
            <a:pPr algn="ctr"/>
            <a:r>
              <a:rPr lang="en-US" altLang="ko-KR" sz="800" b="1" dirty="0">
                <a:solidFill>
                  <a:srgbClr val="FF0000"/>
                </a:solidFill>
                <a:latin typeface="맑은 고딕" pitchFamily="50" charset="-127"/>
              </a:rPr>
              <a:t>※ </a:t>
            </a:r>
            <a:r>
              <a:rPr lang="ko-KR" altLang="en-US" sz="800" b="1" dirty="0">
                <a:solidFill>
                  <a:srgbClr val="FF0000"/>
                </a:solidFill>
                <a:latin typeface="맑은 고딕" pitchFamily="50" charset="-127"/>
              </a:rPr>
              <a:t>회원가입 완료 후에는 관리자 승인 후 사용 가능 합니다</a:t>
            </a:r>
            <a:r>
              <a:rPr lang="en-US" altLang="ko-KR" sz="800" b="1" dirty="0">
                <a:solidFill>
                  <a:srgbClr val="FF0000"/>
                </a:solidFill>
                <a:latin typeface="맑은 고딕" pitchFamily="50" charset="-127"/>
              </a:rPr>
              <a:t>.</a:t>
            </a:r>
            <a:endParaRPr lang="ko-KR" altLang="en-US" sz="800" b="1" dirty="0">
              <a:solidFill>
                <a:srgbClr val="FF0000"/>
              </a:solidFill>
              <a:latin typeface="맑은 고딕" pitchFamily="50" charset="-127"/>
            </a:endParaRPr>
          </a:p>
        </p:txBody>
      </p:sp>
      <p:sp>
        <p:nvSpPr>
          <p:cNvPr id="80" name="TextBox 79">
            <a:extLst>
              <a:ext uri="{FF2B5EF4-FFF2-40B4-BE49-F238E27FC236}">
                <a16:creationId xmlns:a16="http://schemas.microsoft.com/office/drawing/2014/main" id="{60FBB101-2018-4AF9-8CDA-261130D446DB}"/>
              </a:ext>
            </a:extLst>
          </p:cNvPr>
          <p:cNvSpPr txBox="1"/>
          <p:nvPr/>
        </p:nvSpPr>
        <p:spPr>
          <a:xfrm>
            <a:off x="726711" y="4913421"/>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자동등록방지</a:t>
            </a:r>
            <a:endParaRPr lang="ko-KR" altLang="en-US" sz="800" b="1" dirty="0">
              <a:solidFill>
                <a:srgbClr val="FF0000"/>
              </a:solidFill>
              <a:latin typeface="맑은 고딕" pitchFamily="50" charset="-127"/>
              <a:ea typeface="맑은 고딕" pitchFamily="50" charset="-127"/>
            </a:endParaRPr>
          </a:p>
        </p:txBody>
      </p:sp>
      <p:pic>
        <p:nvPicPr>
          <p:cNvPr id="81" name="Picture 2">
            <a:extLst>
              <a:ext uri="{FF2B5EF4-FFF2-40B4-BE49-F238E27FC236}">
                <a16:creationId xmlns:a16="http://schemas.microsoft.com/office/drawing/2014/main" id="{D8E9CB9C-F56B-45AB-BFCF-43A327990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58" y="5224250"/>
            <a:ext cx="1175534" cy="33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직사각형 81">
            <a:extLst>
              <a:ext uri="{FF2B5EF4-FFF2-40B4-BE49-F238E27FC236}">
                <a16:creationId xmlns:a16="http://schemas.microsoft.com/office/drawing/2014/main" id="{241FFF0C-1889-43F2-9B27-A800D141B7D5}"/>
              </a:ext>
            </a:extLst>
          </p:cNvPr>
          <p:cNvSpPr/>
          <p:nvPr/>
        </p:nvSpPr>
        <p:spPr bwMode="auto">
          <a:xfrm>
            <a:off x="2089426" y="5224250"/>
            <a:ext cx="1282364"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3" name="TextBox 82">
            <a:extLst>
              <a:ext uri="{FF2B5EF4-FFF2-40B4-BE49-F238E27FC236}">
                <a16:creationId xmlns:a16="http://schemas.microsoft.com/office/drawing/2014/main" id="{0C767D10-2345-414B-9386-E051081B1E10}"/>
              </a:ext>
            </a:extLst>
          </p:cNvPr>
          <p:cNvSpPr txBox="1"/>
          <p:nvPr/>
        </p:nvSpPr>
        <p:spPr>
          <a:xfrm>
            <a:off x="2004918" y="5467927"/>
            <a:ext cx="1993239" cy="200055"/>
          </a:xfrm>
          <a:prstGeom prst="rect">
            <a:avLst/>
          </a:prstGeom>
          <a:noFill/>
        </p:spPr>
        <p:txBody>
          <a:bodyPr wrap="square" rtlCol="0">
            <a:spAutoFit/>
          </a:bodyPr>
          <a:lstStyle/>
          <a:p>
            <a:r>
              <a:rPr lang="ko-KR" altLang="en-US" sz="700" dirty="0">
                <a:latin typeface="맑은 고딕" pitchFamily="50" charset="-127"/>
                <a:ea typeface="맑은 고딕" pitchFamily="50" charset="-127"/>
              </a:rPr>
              <a:t>자동등록방지 숫자를 순서대로 입력하세요</a:t>
            </a:r>
            <a:r>
              <a:rPr lang="en-US" altLang="ko-KR" sz="700" dirty="0">
                <a:latin typeface="맑은 고딕" pitchFamily="50" charset="-127"/>
                <a:ea typeface="맑은 고딕" pitchFamily="50" charset="-127"/>
              </a:rPr>
              <a:t>.</a:t>
            </a:r>
            <a:endParaRPr lang="ko-KR" altLang="en-US" sz="700" dirty="0">
              <a:latin typeface="맑은 고딕" pitchFamily="50" charset="-127"/>
              <a:ea typeface="맑은 고딕" pitchFamily="50" charset="-127"/>
            </a:endParaRPr>
          </a:p>
        </p:txBody>
      </p:sp>
      <p:sp>
        <p:nvSpPr>
          <p:cNvPr id="84" name="직사각형 83">
            <a:extLst>
              <a:ext uri="{FF2B5EF4-FFF2-40B4-BE49-F238E27FC236}">
                <a16:creationId xmlns:a16="http://schemas.microsoft.com/office/drawing/2014/main" id="{3E5EF4E0-8735-438A-8880-AEFA46F0C5B2}"/>
              </a:ext>
            </a:extLst>
          </p:cNvPr>
          <p:cNvSpPr/>
          <p:nvPr/>
        </p:nvSpPr>
        <p:spPr bwMode="auto">
          <a:xfrm>
            <a:off x="530292" y="4790168"/>
            <a:ext cx="3467865" cy="912091"/>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85" name="Picture 3">
            <a:extLst>
              <a:ext uri="{FF2B5EF4-FFF2-40B4-BE49-F238E27FC236}">
                <a16:creationId xmlns:a16="http://schemas.microsoft.com/office/drawing/2014/main" id="{10626360-1588-44F1-8DCD-B4712D949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226" y="5804700"/>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TextBox 86">
            <a:extLst>
              <a:ext uri="{FF2B5EF4-FFF2-40B4-BE49-F238E27FC236}">
                <a16:creationId xmlns:a16="http://schemas.microsoft.com/office/drawing/2014/main" id="{35B56F75-0D9B-428D-94C8-EEC9D82B14E3}"/>
              </a:ext>
            </a:extLst>
          </p:cNvPr>
          <p:cNvSpPr txBox="1"/>
          <p:nvPr/>
        </p:nvSpPr>
        <p:spPr>
          <a:xfrm>
            <a:off x="2810145" y="5757076"/>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88" name="직선 연결선 87">
            <a:extLst>
              <a:ext uri="{FF2B5EF4-FFF2-40B4-BE49-F238E27FC236}">
                <a16:creationId xmlns:a16="http://schemas.microsoft.com/office/drawing/2014/main" id="{0749B534-46B5-43D5-84A5-A8C06CF87704}"/>
              </a:ext>
            </a:extLst>
          </p:cNvPr>
          <p:cNvCxnSpPr/>
          <p:nvPr/>
        </p:nvCxnSpPr>
        <p:spPr>
          <a:xfrm>
            <a:off x="297150" y="6242924"/>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그룹 90">
            <a:extLst>
              <a:ext uri="{FF2B5EF4-FFF2-40B4-BE49-F238E27FC236}">
                <a16:creationId xmlns:a16="http://schemas.microsoft.com/office/drawing/2014/main" id="{C55761C0-5B4D-4C81-8770-642FF315C87B}"/>
              </a:ext>
            </a:extLst>
          </p:cNvPr>
          <p:cNvGrpSpPr/>
          <p:nvPr/>
        </p:nvGrpSpPr>
        <p:grpSpPr>
          <a:xfrm>
            <a:off x="6989347" y="4430564"/>
            <a:ext cx="1961610" cy="967702"/>
            <a:chOff x="7057429" y="4848236"/>
            <a:chExt cx="1961610" cy="967702"/>
          </a:xfrm>
        </p:grpSpPr>
        <p:sp>
          <p:nvSpPr>
            <p:cNvPr id="92" name="직사각형 91">
              <a:extLst>
                <a:ext uri="{FF2B5EF4-FFF2-40B4-BE49-F238E27FC236}">
                  <a16:creationId xmlns:a16="http://schemas.microsoft.com/office/drawing/2014/main" id="{DD0F238E-DEA9-4C3D-B9A5-4526E64C9477}"/>
                </a:ext>
              </a:extLst>
            </p:cNvPr>
            <p:cNvSpPr/>
            <p:nvPr/>
          </p:nvSpPr>
          <p:spPr bwMode="auto">
            <a:xfrm>
              <a:off x="7057429" y="4848236"/>
              <a:ext cx="1961610" cy="96770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3" name="직사각형 92">
              <a:extLst>
                <a:ext uri="{FF2B5EF4-FFF2-40B4-BE49-F238E27FC236}">
                  <a16:creationId xmlns:a16="http://schemas.microsoft.com/office/drawing/2014/main" id="{64C2677F-7730-4C85-BD71-60F234D6C967}"/>
                </a:ext>
              </a:extLst>
            </p:cNvPr>
            <p:cNvSpPr/>
            <p:nvPr/>
          </p:nvSpPr>
          <p:spPr bwMode="auto">
            <a:xfrm>
              <a:off x="7740019" y="5483738"/>
              <a:ext cx="596429" cy="201714"/>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확인</a:t>
              </a:r>
            </a:p>
          </p:txBody>
        </p:sp>
        <p:sp>
          <p:nvSpPr>
            <p:cNvPr id="94" name="직사각형 93">
              <a:extLst>
                <a:ext uri="{FF2B5EF4-FFF2-40B4-BE49-F238E27FC236}">
                  <a16:creationId xmlns:a16="http://schemas.microsoft.com/office/drawing/2014/main" id="{E360E8BE-62A5-4D15-8672-1D3E1DEDEBCF}"/>
                </a:ext>
              </a:extLst>
            </p:cNvPr>
            <p:cNvSpPr/>
            <p:nvPr/>
          </p:nvSpPr>
          <p:spPr>
            <a:xfrm>
              <a:off x="7161230" y="5039591"/>
              <a:ext cx="1754006" cy="215444"/>
            </a:xfrm>
            <a:prstGeom prst="rect">
              <a:avLst/>
            </a:prstGeom>
          </p:spPr>
          <p:txBody>
            <a:bodyPr wrap="none">
              <a:spAutoFit/>
            </a:bodyPr>
            <a:lstStyle/>
            <a:p>
              <a:pPr algn="ctr"/>
              <a:r>
                <a:rPr lang="ko-KR" altLang="en-US" sz="800" dirty="0">
                  <a:solidFill>
                    <a:srgbClr val="262626"/>
                  </a:solidFill>
                  <a:latin typeface="+mn-ea"/>
                </a:rPr>
                <a:t>필수 사항이 입력되지 않았습니다</a:t>
              </a:r>
              <a:r>
                <a:rPr lang="en-US" altLang="ko-KR" sz="800" dirty="0">
                  <a:solidFill>
                    <a:srgbClr val="262626"/>
                  </a:solidFill>
                  <a:latin typeface="+mn-ea"/>
                </a:rPr>
                <a:t>.</a:t>
              </a:r>
              <a:endParaRPr lang="ko-KR" altLang="en-US" sz="800" dirty="0">
                <a:solidFill>
                  <a:srgbClr val="262626"/>
                </a:solidFill>
                <a:latin typeface="+mn-ea"/>
              </a:endParaRPr>
            </a:p>
          </p:txBody>
        </p:sp>
      </p:grpSp>
      <p:cxnSp>
        <p:nvCxnSpPr>
          <p:cNvPr id="114" name="연결선: 꺾임 113">
            <a:extLst>
              <a:ext uri="{FF2B5EF4-FFF2-40B4-BE49-F238E27FC236}">
                <a16:creationId xmlns:a16="http://schemas.microsoft.com/office/drawing/2014/main" id="{E77A6FCB-023D-4606-836D-430EAC3A133E}"/>
              </a:ext>
            </a:extLst>
          </p:cNvPr>
          <p:cNvCxnSpPr>
            <a:cxnSpLocks/>
            <a:stCxn id="77" idx="0"/>
          </p:cNvCxnSpPr>
          <p:nvPr/>
        </p:nvCxnSpPr>
        <p:spPr>
          <a:xfrm rot="16200000" flipH="1">
            <a:off x="5787777" y="3856437"/>
            <a:ext cx="250594" cy="2152546"/>
          </a:xfrm>
          <a:prstGeom prst="bentConnector4">
            <a:avLst>
              <a:gd name="adj1" fmla="val -91223"/>
              <a:gd name="adj2" fmla="val 61725"/>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5" name="타원 114">
            <a:extLst>
              <a:ext uri="{FF2B5EF4-FFF2-40B4-BE49-F238E27FC236}">
                <a16:creationId xmlns:a16="http://schemas.microsoft.com/office/drawing/2014/main" id="{4708A21D-3CB8-4801-A6A8-C1A04DC1FC0E}"/>
              </a:ext>
            </a:extLst>
          </p:cNvPr>
          <p:cNvSpPr/>
          <p:nvPr/>
        </p:nvSpPr>
        <p:spPr bwMode="auto">
          <a:xfrm>
            <a:off x="4267506" y="4751865"/>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16" name="타원 115">
            <a:extLst>
              <a:ext uri="{FF2B5EF4-FFF2-40B4-BE49-F238E27FC236}">
                <a16:creationId xmlns:a16="http://schemas.microsoft.com/office/drawing/2014/main" id="{B2315A49-8BD2-4AAF-9BA3-CB6541421BA2}"/>
              </a:ext>
            </a:extLst>
          </p:cNvPr>
          <p:cNvSpPr/>
          <p:nvPr/>
        </p:nvSpPr>
        <p:spPr bwMode="auto">
          <a:xfrm>
            <a:off x="6967535" y="4380328"/>
            <a:ext cx="212541" cy="209197"/>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b="1" dirty="0">
                <a:solidFill>
                  <a:schemeClr val="bg1"/>
                </a:solidFill>
                <a:effectLst/>
                <a:latin typeface="맑은 고딕" pitchFamily="50" charset="-127"/>
                <a:ea typeface="맑은 고딕" pitchFamily="50" charset="-127"/>
              </a:rPr>
              <a:t>1-1</a:t>
            </a:r>
            <a:endParaRPr lang="ko-KR" altLang="en-US" sz="700" b="1" dirty="0">
              <a:solidFill>
                <a:schemeClr val="bg1"/>
              </a:solidFill>
              <a:effectLst/>
              <a:latin typeface="맑은 고딕" pitchFamily="50" charset="-127"/>
              <a:ea typeface="맑은 고딕" pitchFamily="50" charset="-127"/>
            </a:endParaRPr>
          </a:p>
        </p:txBody>
      </p:sp>
      <p:grpSp>
        <p:nvGrpSpPr>
          <p:cNvPr id="117" name="그룹 116">
            <a:extLst>
              <a:ext uri="{FF2B5EF4-FFF2-40B4-BE49-F238E27FC236}">
                <a16:creationId xmlns:a16="http://schemas.microsoft.com/office/drawing/2014/main" id="{24773050-4248-4732-8615-11DD89D384F0}"/>
              </a:ext>
            </a:extLst>
          </p:cNvPr>
          <p:cNvGrpSpPr/>
          <p:nvPr/>
        </p:nvGrpSpPr>
        <p:grpSpPr>
          <a:xfrm>
            <a:off x="6967535" y="5479122"/>
            <a:ext cx="1961610" cy="967702"/>
            <a:chOff x="7057429" y="4848236"/>
            <a:chExt cx="1961610" cy="967702"/>
          </a:xfrm>
        </p:grpSpPr>
        <p:sp>
          <p:nvSpPr>
            <p:cNvPr id="118" name="직사각형 117">
              <a:extLst>
                <a:ext uri="{FF2B5EF4-FFF2-40B4-BE49-F238E27FC236}">
                  <a16:creationId xmlns:a16="http://schemas.microsoft.com/office/drawing/2014/main" id="{3323F2CB-34DB-4742-AD9A-69310116286B}"/>
                </a:ext>
              </a:extLst>
            </p:cNvPr>
            <p:cNvSpPr/>
            <p:nvPr/>
          </p:nvSpPr>
          <p:spPr bwMode="auto">
            <a:xfrm>
              <a:off x="7057429" y="4848236"/>
              <a:ext cx="1961610" cy="96770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9" name="직사각형 118">
              <a:extLst>
                <a:ext uri="{FF2B5EF4-FFF2-40B4-BE49-F238E27FC236}">
                  <a16:creationId xmlns:a16="http://schemas.microsoft.com/office/drawing/2014/main" id="{97713598-5998-46BC-A101-BD4B9163DAAA}"/>
                </a:ext>
              </a:extLst>
            </p:cNvPr>
            <p:cNvSpPr/>
            <p:nvPr/>
          </p:nvSpPr>
          <p:spPr bwMode="auto">
            <a:xfrm>
              <a:off x="7740019" y="5483738"/>
              <a:ext cx="596429" cy="201714"/>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확인</a:t>
              </a:r>
            </a:p>
          </p:txBody>
        </p:sp>
        <p:sp>
          <p:nvSpPr>
            <p:cNvPr id="120" name="직사각형 119">
              <a:extLst>
                <a:ext uri="{FF2B5EF4-FFF2-40B4-BE49-F238E27FC236}">
                  <a16:creationId xmlns:a16="http://schemas.microsoft.com/office/drawing/2014/main" id="{7E1C0B63-1066-436B-AE5C-A0A820B70572}"/>
                </a:ext>
              </a:extLst>
            </p:cNvPr>
            <p:cNvSpPr/>
            <p:nvPr/>
          </p:nvSpPr>
          <p:spPr>
            <a:xfrm>
              <a:off x="7282261" y="5039591"/>
              <a:ext cx="1511952" cy="215444"/>
            </a:xfrm>
            <a:prstGeom prst="rect">
              <a:avLst/>
            </a:prstGeom>
          </p:spPr>
          <p:txBody>
            <a:bodyPr wrap="none">
              <a:spAutoFit/>
            </a:bodyPr>
            <a:lstStyle/>
            <a:p>
              <a:pPr algn="ctr"/>
              <a:r>
                <a:rPr lang="ko-KR" altLang="en-US" sz="800" dirty="0">
                  <a:solidFill>
                    <a:srgbClr val="262626"/>
                  </a:solidFill>
                  <a:latin typeface="+mn-ea"/>
                </a:rPr>
                <a:t>회원가입이 완료 되었습니다</a:t>
              </a:r>
              <a:r>
                <a:rPr lang="en-US" altLang="ko-KR" sz="800" dirty="0">
                  <a:solidFill>
                    <a:srgbClr val="262626"/>
                  </a:solidFill>
                  <a:latin typeface="+mn-ea"/>
                </a:rPr>
                <a:t>.</a:t>
              </a:r>
              <a:endParaRPr lang="ko-KR" altLang="en-US" sz="800" dirty="0">
                <a:solidFill>
                  <a:srgbClr val="262626"/>
                </a:solidFill>
                <a:latin typeface="+mn-ea"/>
              </a:endParaRPr>
            </a:p>
          </p:txBody>
        </p:sp>
      </p:grpSp>
      <p:sp>
        <p:nvSpPr>
          <p:cNvPr id="121" name="타원 120">
            <a:extLst>
              <a:ext uri="{FF2B5EF4-FFF2-40B4-BE49-F238E27FC236}">
                <a16:creationId xmlns:a16="http://schemas.microsoft.com/office/drawing/2014/main" id="{AE04625F-2C08-458C-AF4C-909ECAACCE65}"/>
              </a:ext>
            </a:extLst>
          </p:cNvPr>
          <p:cNvSpPr/>
          <p:nvPr/>
        </p:nvSpPr>
        <p:spPr bwMode="auto">
          <a:xfrm>
            <a:off x="6945723" y="5428886"/>
            <a:ext cx="212541" cy="209197"/>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b="1" dirty="0">
                <a:solidFill>
                  <a:schemeClr val="bg1"/>
                </a:solidFill>
                <a:effectLst/>
                <a:latin typeface="맑은 고딕" pitchFamily="50" charset="-127"/>
                <a:ea typeface="맑은 고딕" pitchFamily="50" charset="-127"/>
              </a:rPr>
              <a:t>1-2</a:t>
            </a:r>
            <a:endParaRPr lang="ko-KR" altLang="en-US" sz="700" b="1" dirty="0">
              <a:solidFill>
                <a:schemeClr val="bg1"/>
              </a:solidFill>
              <a:effectLst/>
              <a:latin typeface="맑은 고딕" pitchFamily="50" charset="-127"/>
              <a:ea typeface="맑은 고딕" pitchFamily="50" charset="-127"/>
            </a:endParaRPr>
          </a:p>
        </p:txBody>
      </p:sp>
      <p:sp>
        <p:nvSpPr>
          <p:cNvPr id="122" name="사각형: 둥근 모서리 121">
            <a:extLst>
              <a:ext uri="{FF2B5EF4-FFF2-40B4-BE49-F238E27FC236}">
                <a16:creationId xmlns:a16="http://schemas.microsoft.com/office/drawing/2014/main" id="{B6A2493D-6336-485F-91B2-02E95F6E8BF5}"/>
              </a:ext>
            </a:extLst>
          </p:cNvPr>
          <p:cNvSpPr/>
          <p:nvPr/>
        </p:nvSpPr>
        <p:spPr bwMode="auto">
          <a:xfrm>
            <a:off x="1356221" y="2626348"/>
            <a:ext cx="435429" cy="200055"/>
          </a:xfrm>
          <a:prstGeom prst="round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선택</a:t>
            </a:r>
          </a:p>
        </p:txBody>
      </p:sp>
      <p:sp>
        <p:nvSpPr>
          <p:cNvPr id="123" name="사각형: 둥근 모서리 122">
            <a:extLst>
              <a:ext uri="{FF2B5EF4-FFF2-40B4-BE49-F238E27FC236}">
                <a16:creationId xmlns:a16="http://schemas.microsoft.com/office/drawing/2014/main" id="{C7896109-2E4C-4EAC-830C-D245277ADC60}"/>
              </a:ext>
            </a:extLst>
          </p:cNvPr>
          <p:cNvSpPr/>
          <p:nvPr/>
        </p:nvSpPr>
        <p:spPr bwMode="auto">
          <a:xfrm>
            <a:off x="4654393" y="2570124"/>
            <a:ext cx="435429" cy="200055"/>
          </a:xfrm>
          <a:prstGeom prst="round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선택</a:t>
            </a:r>
          </a:p>
        </p:txBody>
      </p:sp>
      <p:sp>
        <p:nvSpPr>
          <p:cNvPr id="124" name="직사각형 123">
            <a:extLst>
              <a:ext uri="{FF2B5EF4-FFF2-40B4-BE49-F238E27FC236}">
                <a16:creationId xmlns:a16="http://schemas.microsoft.com/office/drawing/2014/main" id="{A870CAC0-C6D2-44B6-AFBD-CCECD7C05E4D}"/>
              </a:ext>
            </a:extLst>
          </p:cNvPr>
          <p:cNvSpPr/>
          <p:nvPr/>
        </p:nvSpPr>
        <p:spPr>
          <a:xfrm>
            <a:off x="348698" y="625120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Tree>
    <p:extLst>
      <p:ext uri="{BB962C8B-B14F-4D97-AF65-F5344CB8AC3E}">
        <p14:creationId xmlns:p14="http://schemas.microsoft.com/office/powerpoint/2010/main" val="16461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 </a:t>
            </a:r>
            <a:r>
              <a:rPr lang="en-US" altLang="ko-KR" dirty="0"/>
              <a:t>&gt; </a:t>
            </a:r>
            <a:r>
              <a:rPr lang="ko-KR" altLang="en-US" dirty="0"/>
              <a:t>회원가입</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1565086"/>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메인 페이지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b="1" dirty="0">
                          <a:latin typeface="+mn-ea"/>
                          <a:ea typeface="+mn-ea"/>
                        </a:rPr>
                        <a:t>회원 가입 완료 페이지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4"/>
            <a:ext cx="7180977" cy="619107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4" name="직사각형 33">
            <a:extLst>
              <a:ext uri="{FF2B5EF4-FFF2-40B4-BE49-F238E27FC236}">
                <a16:creationId xmlns:a16="http://schemas.microsoft.com/office/drawing/2014/main" id="{C4FE3C9C-84FE-463A-A97D-1BCB4FD8B016}"/>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6" name="직사각형 35">
            <a:extLst>
              <a:ext uri="{FF2B5EF4-FFF2-40B4-BE49-F238E27FC236}">
                <a16:creationId xmlns:a16="http://schemas.microsoft.com/office/drawing/2014/main" id="{5D049D71-EFF6-4D83-8764-21295FABD9F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38" name="TextBox 37">
            <a:extLst>
              <a:ext uri="{FF2B5EF4-FFF2-40B4-BE49-F238E27FC236}">
                <a16:creationId xmlns:a16="http://schemas.microsoft.com/office/drawing/2014/main" id="{45FCFBE5-BC3C-4B66-A61F-1DE9AF7FAEDE}"/>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40" name="TextBox 39">
            <a:extLst>
              <a:ext uri="{FF2B5EF4-FFF2-40B4-BE49-F238E27FC236}">
                <a16:creationId xmlns:a16="http://schemas.microsoft.com/office/drawing/2014/main" id="{62393C57-DB7A-4306-8199-4190E61FE71A}"/>
              </a:ext>
            </a:extLst>
          </p:cNvPr>
          <p:cNvSpPr txBox="1"/>
          <p:nvPr/>
        </p:nvSpPr>
        <p:spPr>
          <a:xfrm>
            <a:off x="736110" y="1430039"/>
            <a:ext cx="4206240" cy="323165"/>
          </a:xfrm>
          <a:prstGeom prst="rect">
            <a:avLst/>
          </a:prstGeom>
          <a:noFill/>
        </p:spPr>
        <p:txBody>
          <a:bodyPr wrap="square" rtlCol="0">
            <a:spAutoFit/>
          </a:bodyPr>
          <a:lstStyle/>
          <a:p>
            <a:r>
              <a:rPr lang="ko-KR" altLang="en-US" sz="1500" b="1" dirty="0"/>
              <a:t>회원가입 완료</a:t>
            </a:r>
            <a:endParaRPr lang="en-US" altLang="ko-KR" sz="1500" b="1" dirty="0"/>
          </a:p>
        </p:txBody>
      </p:sp>
      <p:sp>
        <p:nvSpPr>
          <p:cNvPr id="42" name="모서리가 둥근 직사각형 91">
            <a:extLst>
              <a:ext uri="{FF2B5EF4-FFF2-40B4-BE49-F238E27FC236}">
                <a16:creationId xmlns:a16="http://schemas.microsoft.com/office/drawing/2014/main" id="{4356F444-91A5-4611-AC58-0EEE66F13B84}"/>
              </a:ext>
            </a:extLst>
          </p:cNvPr>
          <p:cNvSpPr/>
          <p:nvPr/>
        </p:nvSpPr>
        <p:spPr bwMode="auto">
          <a:xfrm>
            <a:off x="3048031" y="5290161"/>
            <a:ext cx="1055370" cy="275600"/>
          </a:xfrm>
          <a:prstGeom prst="roundRect">
            <a:avLst/>
          </a:prstGeom>
          <a:solidFill>
            <a:schemeClr val="bg1">
              <a:lumMod val="6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err="1">
                <a:solidFill>
                  <a:schemeClr val="bg1"/>
                </a:solidFill>
                <a:latin typeface="맑은 고딕" pitchFamily="50" charset="-127"/>
                <a:ea typeface="맑은 고딕" pitchFamily="50" charset="-127"/>
              </a:rPr>
              <a:t>메인으로</a:t>
            </a:r>
            <a:endParaRPr lang="en-US" altLang="ko-KR" sz="800" b="1" dirty="0">
              <a:solidFill>
                <a:schemeClr val="bg1"/>
              </a:solidFill>
              <a:latin typeface="맑은 고딕" pitchFamily="50" charset="-127"/>
              <a:ea typeface="맑은 고딕" pitchFamily="50" charset="-127"/>
            </a:endParaRPr>
          </a:p>
        </p:txBody>
      </p:sp>
      <p:sp>
        <p:nvSpPr>
          <p:cNvPr id="44" name="TextBox 43">
            <a:extLst>
              <a:ext uri="{FF2B5EF4-FFF2-40B4-BE49-F238E27FC236}">
                <a16:creationId xmlns:a16="http://schemas.microsoft.com/office/drawing/2014/main" id="{6ECAA9A2-28F8-423D-9E78-C82277E29E36}"/>
              </a:ext>
            </a:extLst>
          </p:cNvPr>
          <p:cNvSpPr txBox="1"/>
          <p:nvPr/>
        </p:nvSpPr>
        <p:spPr>
          <a:xfrm>
            <a:off x="736110" y="1780892"/>
            <a:ext cx="6444866" cy="3438698"/>
          </a:xfrm>
          <a:prstGeom prst="rect">
            <a:avLst/>
          </a:prstGeom>
          <a:noFill/>
        </p:spPr>
        <p:txBody>
          <a:bodyPr wrap="square" rtlCol="0">
            <a:spAutoFit/>
          </a:bodyPr>
          <a:lstStyle/>
          <a:p>
            <a:pPr>
              <a:lnSpc>
                <a:spcPct val="150000"/>
              </a:lnSpc>
            </a:pPr>
            <a:r>
              <a:rPr lang="en-US" altLang="ko-KR" sz="1000" b="1" dirty="0">
                <a:latin typeface="맑은 고딕" panose="020B0503020000020004" pitchFamily="50" charset="-127"/>
                <a:ea typeface="맑은 고딕" panose="020B0503020000020004" pitchFamily="50" charset="-127"/>
              </a:rPr>
              <a:t>OOO </a:t>
            </a:r>
            <a:r>
              <a:rPr lang="ko-KR" altLang="en-US" sz="1000" b="1" dirty="0">
                <a:latin typeface="맑은 고딕" panose="020B0503020000020004" pitchFamily="50" charset="-127"/>
                <a:ea typeface="맑은 고딕" panose="020B0503020000020004" pitchFamily="50" charset="-127"/>
              </a:rPr>
              <a:t>님의 회원가입을 환영합니다</a:t>
            </a:r>
            <a:r>
              <a:rPr lang="en-US" altLang="ko-KR" sz="1000" b="1"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800" b="1" dirty="0">
                <a:solidFill>
                  <a:srgbClr val="FF0000"/>
                </a:solidFill>
                <a:latin typeface="맑은 고딕" panose="020B0503020000020004" pitchFamily="50" charset="-127"/>
                <a:ea typeface="맑은 고딕" panose="020B0503020000020004" pitchFamily="50" charset="-127"/>
              </a:rPr>
              <a:t>필독</a:t>
            </a:r>
            <a:r>
              <a:rPr lang="en-US" altLang="ko-KR" sz="800" b="1" dirty="0">
                <a:solidFill>
                  <a:srgbClr val="FF0000"/>
                </a:solidFill>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회원 가입 후 반드시 아래 항목을 우편으로 제출해야 이용 신청 완료가 최종 승인 됩니다</a:t>
            </a:r>
            <a:r>
              <a:rPr lang="en-US" altLang="ko-KR" sz="800" b="1" dirty="0">
                <a:latin typeface="맑은 고딕" panose="020B0503020000020004" pitchFamily="50" charset="-127"/>
                <a:ea typeface="맑은 고딕" panose="020B0503020000020004" pitchFamily="50" charset="-127"/>
              </a:rPr>
              <a:t>.</a:t>
            </a:r>
          </a:p>
          <a:p>
            <a:pPr>
              <a:lnSpc>
                <a:spcPct val="150000"/>
              </a:lnSpc>
            </a:pPr>
            <a:br>
              <a:rPr lang="ko-KR" altLang="en-US" sz="800" dirty="0">
                <a:latin typeface="맑은 고딕" panose="020B0503020000020004" pitchFamily="50" charset="-127"/>
                <a:ea typeface="맑은 고딕" panose="020B0503020000020004" pitchFamily="50" charset="-127"/>
              </a:rPr>
            </a:br>
            <a:r>
              <a:rPr lang="en-US" altLang="ko-KR" sz="800" b="1" dirty="0">
                <a:latin typeface="맑은 고딕" panose="020B0503020000020004" pitchFamily="50" charset="-127"/>
                <a:ea typeface="맑은 고딕" panose="020B0503020000020004" pitchFamily="50" charset="-127"/>
              </a:rPr>
              <a:t>1. </a:t>
            </a:r>
            <a:r>
              <a:rPr lang="ko-KR" altLang="en-US" sz="800" b="1" dirty="0">
                <a:latin typeface="맑은 고딕" panose="020B0503020000020004" pitchFamily="50" charset="-127"/>
                <a:ea typeface="맑은 고딕" panose="020B0503020000020004" pitchFamily="50" charset="-127"/>
              </a:rPr>
              <a:t>회사 사업자 등록증</a:t>
            </a:r>
          </a:p>
          <a:p>
            <a:pPr>
              <a:lnSpc>
                <a:spcPct val="150000"/>
              </a:lnSpc>
            </a:pPr>
            <a:r>
              <a:rPr lang="en-US" altLang="ko-KR" sz="800" b="1" dirty="0">
                <a:latin typeface="맑은 고딕" panose="020B0503020000020004" pitchFamily="50" charset="-127"/>
                <a:ea typeface="맑은 고딕" panose="020B0503020000020004" pitchFamily="50" charset="-127"/>
              </a:rPr>
              <a:t>2. </a:t>
            </a:r>
            <a:r>
              <a:rPr lang="ko-KR" altLang="en-US" sz="800" b="1" dirty="0">
                <a:latin typeface="맑은 고딕" panose="020B0503020000020004" pitchFamily="50" charset="-127"/>
                <a:ea typeface="맑은 고딕" panose="020B0503020000020004" pitchFamily="50" charset="-127"/>
              </a:rPr>
              <a:t>무역업고유번호 </a:t>
            </a: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수출의 경우에 필수 서류</a:t>
            </a:r>
            <a:r>
              <a:rPr lang="en-US" altLang="ko-KR" sz="800" b="1" dirty="0">
                <a:latin typeface="맑은 고딕" panose="020B0503020000020004" pitchFamily="50" charset="-127"/>
                <a:ea typeface="맑은 고딕" panose="020B0503020000020004" pitchFamily="50" charset="-127"/>
              </a:rPr>
              <a:t>)</a:t>
            </a:r>
          </a:p>
          <a:p>
            <a:pPr>
              <a:lnSpc>
                <a:spcPct val="150000"/>
              </a:lnSpc>
            </a:pPr>
            <a:r>
              <a:rPr lang="en-US" altLang="ko-KR" sz="800" b="1" dirty="0">
                <a:latin typeface="맑은 고딕" panose="020B0503020000020004" pitchFamily="50" charset="-127"/>
                <a:ea typeface="맑은 고딕" panose="020B0503020000020004" pitchFamily="50" charset="-127"/>
              </a:rPr>
              <a:t>3. </a:t>
            </a:r>
            <a:r>
              <a:rPr lang="ko-KR" altLang="en-US" sz="800" b="1" dirty="0">
                <a:latin typeface="맑은 고딕" panose="020B0503020000020004" pitchFamily="50" charset="-127"/>
                <a:ea typeface="맑은 고딕" panose="020B0503020000020004" pitchFamily="50" charset="-127"/>
              </a:rPr>
              <a:t>재무제표 증명원 </a:t>
            </a:r>
            <a:r>
              <a:rPr lang="en-US" altLang="ko-KR" sz="800" b="1" dirty="0">
                <a:latin typeface="맑은 고딕" panose="020B0503020000020004" pitchFamily="50" charset="-127"/>
                <a:ea typeface="맑은 고딕" panose="020B0503020000020004" pitchFamily="50" charset="-127"/>
              </a:rPr>
              <a:t>3</a:t>
            </a:r>
            <a:r>
              <a:rPr lang="ko-KR" altLang="en-US" sz="800" b="1" dirty="0">
                <a:latin typeface="맑은 고딕" panose="020B0503020000020004" pitchFamily="50" charset="-127"/>
                <a:ea typeface="맑은 고딕" panose="020B0503020000020004" pitchFamily="50" charset="-127"/>
              </a:rPr>
              <a:t>개년 </a:t>
            </a: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신생 기업이거나</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설립 </a:t>
            </a:r>
            <a:r>
              <a:rPr lang="en-US" altLang="ko-KR" sz="800" b="1" dirty="0">
                <a:latin typeface="맑은 고딕" panose="020B0503020000020004" pitchFamily="50" charset="-127"/>
                <a:ea typeface="맑은 고딕" panose="020B0503020000020004" pitchFamily="50" charset="-127"/>
              </a:rPr>
              <a:t>3</a:t>
            </a:r>
            <a:r>
              <a:rPr lang="ko-KR" altLang="en-US" sz="800" b="1" dirty="0">
                <a:latin typeface="맑은 고딕" panose="020B0503020000020004" pitchFamily="50" charset="-127"/>
                <a:ea typeface="맑은 고딕" panose="020B0503020000020004" pitchFamily="50" charset="-127"/>
              </a:rPr>
              <a:t>년 미만의 기업은 별도의 심사 필요</a:t>
            </a:r>
            <a:r>
              <a:rPr lang="en-US" altLang="ko-KR" sz="800" b="1" dirty="0">
                <a:latin typeface="맑은 고딕" panose="020B0503020000020004" pitchFamily="50" charset="-127"/>
                <a:ea typeface="맑은 고딕" panose="020B0503020000020004" pitchFamily="50" charset="-127"/>
              </a:rPr>
              <a:t>)</a:t>
            </a:r>
          </a:p>
          <a:p>
            <a:pPr>
              <a:lnSpc>
                <a:spcPct val="150000"/>
              </a:lnSpc>
            </a:pPr>
            <a:r>
              <a:rPr lang="en-US" altLang="ko-KR" sz="800" b="1" dirty="0">
                <a:latin typeface="맑은 고딕" panose="020B0503020000020004" pitchFamily="50" charset="-127"/>
                <a:ea typeface="맑은 고딕" panose="020B0503020000020004" pitchFamily="50" charset="-127"/>
              </a:rPr>
              <a:t>4. </a:t>
            </a:r>
            <a:r>
              <a:rPr lang="ko-KR" altLang="en-US" sz="800" b="1" dirty="0">
                <a:latin typeface="맑은 고딕" panose="020B0503020000020004" pitchFamily="50" charset="-127"/>
                <a:ea typeface="맑은 고딕" panose="020B0503020000020004" pitchFamily="50" charset="-127"/>
              </a:rPr>
              <a:t>등기부등본</a:t>
            </a:r>
          </a:p>
          <a:p>
            <a:pPr>
              <a:lnSpc>
                <a:spcPct val="150000"/>
              </a:lnSpc>
            </a:pPr>
            <a:r>
              <a:rPr lang="en-US" altLang="ko-KR" sz="800" b="1" dirty="0">
                <a:latin typeface="맑은 고딕" panose="020B0503020000020004" pitchFamily="50" charset="-127"/>
                <a:ea typeface="맑은 고딕" panose="020B0503020000020004" pitchFamily="50" charset="-127"/>
              </a:rPr>
              <a:t>5. </a:t>
            </a:r>
            <a:r>
              <a:rPr lang="ko-KR" altLang="en-US" sz="800" b="1" dirty="0">
                <a:latin typeface="맑은 고딕" panose="020B0503020000020004" pitchFamily="50" charset="-127"/>
                <a:ea typeface="맑은 고딕" panose="020B0503020000020004" pitchFamily="50" charset="-127"/>
              </a:rPr>
              <a:t>인감증명서</a:t>
            </a:r>
          </a:p>
          <a:p>
            <a:pPr>
              <a:lnSpc>
                <a:spcPct val="150000"/>
              </a:lnSpc>
            </a:pPr>
            <a:r>
              <a:rPr lang="en-US" altLang="ko-KR" sz="800" b="1" dirty="0">
                <a:latin typeface="맑은 고딕" panose="020B0503020000020004" pitchFamily="50" charset="-127"/>
                <a:ea typeface="맑은 고딕" panose="020B0503020000020004" pitchFamily="50" charset="-127"/>
              </a:rPr>
              <a:t>6. </a:t>
            </a:r>
            <a:r>
              <a:rPr lang="ko-KR" altLang="en-US" sz="800" b="1" dirty="0">
                <a:latin typeface="맑은 고딕" panose="020B0503020000020004" pitchFamily="50" charset="-127"/>
                <a:ea typeface="맑은 고딕" panose="020B0503020000020004" pitchFamily="50" charset="-127"/>
              </a:rPr>
              <a:t>대표자 여권사본</a:t>
            </a:r>
            <a:endParaRPr lang="en-US" altLang="ko-KR" sz="800" b="1" dirty="0">
              <a:latin typeface="맑은 고딕" panose="020B0503020000020004" pitchFamily="50" charset="-127"/>
              <a:ea typeface="맑은 고딕" panose="020B0503020000020004" pitchFamily="50" charset="-127"/>
            </a:endParaRPr>
          </a:p>
          <a:p>
            <a:pPr>
              <a:lnSpc>
                <a:spcPct val="150000"/>
              </a:lnSpc>
            </a:pPr>
            <a:r>
              <a:rPr lang="ko-KR" altLang="en-US" sz="800" b="1" dirty="0">
                <a:solidFill>
                  <a:srgbClr val="FF0000"/>
                </a:solidFill>
                <a:latin typeface="맑은 고딕" panose="020B0503020000020004" pitchFamily="50" charset="-127"/>
                <a:ea typeface="맑은 고딕" panose="020B0503020000020004" pitchFamily="50" charset="-127"/>
              </a:rPr>
              <a:t>                                                          가입 서류 제출  </a:t>
            </a:r>
            <a:r>
              <a:rPr lang="en-US" altLang="ko-KR" sz="800" b="1" dirty="0">
                <a:solidFill>
                  <a:srgbClr val="FF0000"/>
                </a:solidFill>
                <a:latin typeface="맑은 고딕" panose="020B0503020000020004" pitchFamily="50" charset="-127"/>
                <a:ea typeface="맑은 고딕" panose="020B0503020000020004" pitchFamily="50" charset="-127"/>
              </a:rPr>
              <a:t>: </a:t>
            </a:r>
          </a:p>
          <a:p>
            <a:pPr>
              <a:lnSpc>
                <a:spcPct val="150000"/>
              </a:lnSpc>
            </a:pP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회원님의 비밀번호는 아무도 알 수 없는 암호화 코드로 저장되므로 안심하셔도 좋습니다</a:t>
            </a:r>
            <a:r>
              <a:rPr lang="en-US" altLang="ko-KR" sz="800"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r>
              <a:rPr lang="ko-KR" altLang="en-US" sz="800" dirty="0">
                <a:latin typeface="맑은 고딕" panose="020B0503020000020004" pitchFamily="50" charset="-127"/>
                <a:ea typeface="맑은 고딕" panose="020B0503020000020004" pitchFamily="50" charset="-127"/>
              </a:rPr>
              <a:t>아이디</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비밀번호 분실시에는 회원가입시 입력하신 이메일 주소를 이용하여 찾을 수 있습니다</a:t>
            </a:r>
            <a:r>
              <a:rPr lang="en-US" altLang="ko-KR" sz="800" dirty="0">
                <a:latin typeface="맑은 고딕" panose="020B0503020000020004" pitchFamily="50" charset="-127"/>
                <a:ea typeface="맑은 고딕" panose="020B0503020000020004" pitchFamily="50" charset="-127"/>
              </a:rPr>
              <a:t>. </a:t>
            </a:r>
          </a:p>
          <a:p>
            <a:pPr>
              <a:lnSpc>
                <a:spcPct val="150000"/>
              </a:lnSpc>
            </a:pPr>
            <a:endParaRPr lang="en-US" altLang="ko-KR" sz="800" dirty="0">
              <a:latin typeface="맑은 고딕" panose="020B0503020000020004" pitchFamily="50" charset="-127"/>
              <a:ea typeface="맑은 고딕" panose="020B0503020000020004" pitchFamily="50" charset="-127"/>
            </a:endParaRPr>
          </a:p>
          <a:p>
            <a:pPr>
              <a:lnSpc>
                <a:spcPct val="150000"/>
              </a:lnSpc>
            </a:pPr>
            <a:br>
              <a:rPr lang="en-US" altLang="ko-KR" sz="800" dirty="0">
                <a:latin typeface="맑은 고딕" panose="020B0503020000020004" pitchFamily="50" charset="-127"/>
                <a:ea typeface="맑은 고딕" panose="020B0503020000020004" pitchFamily="50" charset="-127"/>
              </a:rPr>
            </a:br>
            <a:r>
              <a:rPr lang="ko-KR" altLang="en-US" sz="800" dirty="0">
                <a:latin typeface="맑은 고딕" panose="020B0503020000020004" pitchFamily="50" charset="-127"/>
                <a:ea typeface="맑은 고딕" panose="020B0503020000020004" pitchFamily="50" charset="-127"/>
              </a:rPr>
              <a:t>감사합니다</a:t>
            </a:r>
            <a:r>
              <a:rPr lang="en-US" altLang="ko-KR" sz="800" dirty="0">
                <a:latin typeface="맑은 고딕" panose="020B0503020000020004" pitchFamily="50" charset="-127"/>
                <a:ea typeface="맑은 고딕" panose="020B0503020000020004" pitchFamily="50" charset="-127"/>
              </a:rPr>
              <a:t>. </a:t>
            </a:r>
          </a:p>
          <a:p>
            <a:pPr>
              <a:lnSpc>
                <a:spcPct val="150000"/>
              </a:lnSpc>
            </a:pPr>
            <a:endParaRPr lang="ko-KR" altLang="en-US" sz="800" dirty="0">
              <a:latin typeface="맑은 고딕" panose="020B0503020000020004" pitchFamily="50" charset="-127"/>
              <a:ea typeface="맑은 고딕" panose="020B0503020000020004" pitchFamily="50" charset="-127"/>
            </a:endParaRPr>
          </a:p>
        </p:txBody>
      </p:sp>
      <p:pic>
        <p:nvPicPr>
          <p:cNvPr id="45" name="Picture 3">
            <a:extLst>
              <a:ext uri="{FF2B5EF4-FFF2-40B4-BE49-F238E27FC236}">
                <a16:creationId xmlns:a16="http://schemas.microsoft.com/office/drawing/2014/main" id="{ECABF58D-5810-4C5B-929A-4D514113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335" y="577113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a:extLst>
              <a:ext uri="{FF2B5EF4-FFF2-40B4-BE49-F238E27FC236}">
                <a16:creationId xmlns:a16="http://schemas.microsoft.com/office/drawing/2014/main" id="{98DF9317-636D-49DD-96AA-DFD4D38C050B}"/>
              </a:ext>
            </a:extLst>
          </p:cNvPr>
          <p:cNvSpPr txBox="1"/>
          <p:nvPr/>
        </p:nvSpPr>
        <p:spPr>
          <a:xfrm>
            <a:off x="2934254" y="5723513"/>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47" name="직선 연결선 46">
            <a:extLst>
              <a:ext uri="{FF2B5EF4-FFF2-40B4-BE49-F238E27FC236}">
                <a16:creationId xmlns:a16="http://schemas.microsoft.com/office/drawing/2014/main" id="{1E51A002-8ABF-4C10-982E-F7F5E49E181B}"/>
              </a:ext>
            </a:extLst>
          </p:cNvPr>
          <p:cNvCxnSpPr/>
          <p:nvPr/>
        </p:nvCxnSpPr>
        <p:spPr>
          <a:xfrm>
            <a:off x="421259" y="6209361"/>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F8B7999A-4095-44E8-9E63-E5C99AB95B9F}"/>
              </a:ext>
            </a:extLst>
          </p:cNvPr>
          <p:cNvSpPr/>
          <p:nvPr/>
        </p:nvSpPr>
        <p:spPr>
          <a:xfrm>
            <a:off x="412400" y="6312680"/>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8" name="타원 17">
            <a:extLst>
              <a:ext uri="{FF2B5EF4-FFF2-40B4-BE49-F238E27FC236}">
                <a16:creationId xmlns:a16="http://schemas.microsoft.com/office/drawing/2014/main" id="{14B1A4CB-2CED-4219-B316-DE387B7B79D9}"/>
              </a:ext>
            </a:extLst>
          </p:cNvPr>
          <p:cNvSpPr/>
          <p:nvPr/>
        </p:nvSpPr>
        <p:spPr bwMode="auto">
          <a:xfrm>
            <a:off x="2934254" y="514665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9" name="TextBox 18">
            <a:extLst>
              <a:ext uri="{FF2B5EF4-FFF2-40B4-BE49-F238E27FC236}">
                <a16:creationId xmlns:a16="http://schemas.microsoft.com/office/drawing/2014/main" id="{6F3C01DD-7CBF-4D7C-B7A6-41B4C83BF732}"/>
              </a:ext>
            </a:extLst>
          </p:cNvPr>
          <p:cNvSpPr txBox="1"/>
          <p:nvPr/>
        </p:nvSpPr>
        <p:spPr>
          <a:xfrm>
            <a:off x="5712466" y="608199"/>
            <a:ext cx="4924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로그인</a:t>
            </a:r>
          </a:p>
        </p:txBody>
      </p:sp>
      <p:sp>
        <p:nvSpPr>
          <p:cNvPr id="21" name="TextBox 20">
            <a:extLst>
              <a:ext uri="{FF2B5EF4-FFF2-40B4-BE49-F238E27FC236}">
                <a16:creationId xmlns:a16="http://schemas.microsoft.com/office/drawing/2014/main" id="{2E0C85B4-6264-4C93-AFAA-0BD8025EE9C8}"/>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187826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 </a:t>
            </a:r>
            <a:r>
              <a:rPr lang="en-US" altLang="ko-KR" dirty="0"/>
              <a:t>&gt; </a:t>
            </a:r>
            <a:r>
              <a:rPr lang="ko-KR" altLang="en-US" dirty="0"/>
              <a:t>회원가입 후 로그인</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901119681"/>
              </p:ext>
            </p:extLst>
          </p:nvPr>
        </p:nvGraphicFramePr>
        <p:xfrm>
          <a:off x="7498080" y="465516"/>
          <a:ext cx="2407920" cy="432261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메인으로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b="1" dirty="0">
                          <a:latin typeface="+mn-ea"/>
                          <a:ea typeface="+mn-ea"/>
                        </a:rPr>
                        <a:t>회원가입 후 로그인 한 경우 안내 페이지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4"/>
            <a:ext cx="7180977" cy="619107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4" name="직사각형 33">
            <a:extLst>
              <a:ext uri="{FF2B5EF4-FFF2-40B4-BE49-F238E27FC236}">
                <a16:creationId xmlns:a16="http://schemas.microsoft.com/office/drawing/2014/main" id="{C4FE3C9C-84FE-463A-A97D-1BCB4FD8B016}"/>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6" name="직사각형 35">
            <a:extLst>
              <a:ext uri="{FF2B5EF4-FFF2-40B4-BE49-F238E27FC236}">
                <a16:creationId xmlns:a16="http://schemas.microsoft.com/office/drawing/2014/main" id="{5D049D71-EFF6-4D83-8764-21295FABD9F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38" name="TextBox 37">
            <a:extLst>
              <a:ext uri="{FF2B5EF4-FFF2-40B4-BE49-F238E27FC236}">
                <a16:creationId xmlns:a16="http://schemas.microsoft.com/office/drawing/2014/main" id="{45FCFBE5-BC3C-4B66-A61F-1DE9AF7FAEDE}"/>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40" name="TextBox 39">
            <a:extLst>
              <a:ext uri="{FF2B5EF4-FFF2-40B4-BE49-F238E27FC236}">
                <a16:creationId xmlns:a16="http://schemas.microsoft.com/office/drawing/2014/main" id="{62393C57-DB7A-4306-8199-4190E61FE71A}"/>
              </a:ext>
            </a:extLst>
          </p:cNvPr>
          <p:cNvSpPr txBox="1"/>
          <p:nvPr/>
        </p:nvSpPr>
        <p:spPr>
          <a:xfrm>
            <a:off x="736110" y="1430039"/>
            <a:ext cx="4206240" cy="323165"/>
          </a:xfrm>
          <a:prstGeom prst="rect">
            <a:avLst/>
          </a:prstGeom>
          <a:noFill/>
        </p:spPr>
        <p:txBody>
          <a:bodyPr wrap="square" rtlCol="0">
            <a:spAutoFit/>
          </a:bodyPr>
          <a:lstStyle/>
          <a:p>
            <a:r>
              <a:rPr lang="ko-KR" altLang="en-US" sz="1500" b="1" dirty="0"/>
              <a:t>회원가입 승인 대기</a:t>
            </a:r>
            <a:endParaRPr lang="en-US" altLang="ko-KR" sz="1500" b="1" dirty="0"/>
          </a:p>
        </p:txBody>
      </p:sp>
      <p:sp>
        <p:nvSpPr>
          <p:cNvPr id="42" name="모서리가 둥근 직사각형 91">
            <a:extLst>
              <a:ext uri="{FF2B5EF4-FFF2-40B4-BE49-F238E27FC236}">
                <a16:creationId xmlns:a16="http://schemas.microsoft.com/office/drawing/2014/main" id="{4356F444-91A5-4611-AC58-0EEE66F13B84}"/>
              </a:ext>
            </a:extLst>
          </p:cNvPr>
          <p:cNvSpPr/>
          <p:nvPr/>
        </p:nvSpPr>
        <p:spPr bwMode="auto">
          <a:xfrm>
            <a:off x="3048031" y="5290161"/>
            <a:ext cx="1055370" cy="275600"/>
          </a:xfrm>
          <a:prstGeom prst="roundRect">
            <a:avLst/>
          </a:prstGeom>
          <a:solidFill>
            <a:schemeClr val="bg1">
              <a:lumMod val="6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err="1">
                <a:solidFill>
                  <a:schemeClr val="bg1"/>
                </a:solidFill>
                <a:latin typeface="맑은 고딕" pitchFamily="50" charset="-127"/>
                <a:ea typeface="맑은 고딕" pitchFamily="50" charset="-127"/>
              </a:rPr>
              <a:t>메인으로</a:t>
            </a:r>
            <a:endParaRPr lang="en-US" altLang="ko-KR" sz="800" b="1" dirty="0">
              <a:solidFill>
                <a:schemeClr val="bg1"/>
              </a:solidFill>
              <a:latin typeface="맑은 고딕" pitchFamily="50" charset="-127"/>
              <a:ea typeface="맑은 고딕" pitchFamily="50" charset="-127"/>
            </a:endParaRPr>
          </a:p>
        </p:txBody>
      </p:sp>
      <p:sp>
        <p:nvSpPr>
          <p:cNvPr id="44" name="TextBox 43">
            <a:extLst>
              <a:ext uri="{FF2B5EF4-FFF2-40B4-BE49-F238E27FC236}">
                <a16:creationId xmlns:a16="http://schemas.microsoft.com/office/drawing/2014/main" id="{6ECAA9A2-28F8-423D-9E78-C82277E29E36}"/>
              </a:ext>
            </a:extLst>
          </p:cNvPr>
          <p:cNvSpPr txBox="1"/>
          <p:nvPr/>
        </p:nvSpPr>
        <p:spPr>
          <a:xfrm>
            <a:off x="736110" y="1780892"/>
            <a:ext cx="6444866" cy="2832570"/>
          </a:xfrm>
          <a:prstGeom prst="rect">
            <a:avLst/>
          </a:prstGeom>
          <a:noFill/>
        </p:spPr>
        <p:txBody>
          <a:bodyPr wrap="square" rtlCol="0">
            <a:spAutoFit/>
          </a:bodyPr>
          <a:lstStyle/>
          <a:p>
            <a:pPr>
              <a:lnSpc>
                <a:spcPct val="150000"/>
              </a:lnSpc>
            </a:pPr>
            <a:r>
              <a:rPr lang="en-US" altLang="ko-KR" sz="1000" b="1" dirty="0">
                <a:latin typeface="맑은 고딕" panose="020B0503020000020004" pitchFamily="50" charset="-127"/>
                <a:ea typeface="맑은 고딕" panose="020B0503020000020004" pitchFamily="50" charset="-127"/>
              </a:rPr>
              <a:t>OOO </a:t>
            </a:r>
            <a:r>
              <a:rPr lang="ko-KR" altLang="en-US" sz="1000" b="1" dirty="0">
                <a:latin typeface="맑은 고딕" panose="020B0503020000020004" pitchFamily="50" charset="-127"/>
                <a:ea typeface="맑은 고딕" panose="020B0503020000020004" pitchFamily="50" charset="-127"/>
              </a:rPr>
              <a:t>님의 회원가입을 환영합니다</a:t>
            </a:r>
            <a:r>
              <a:rPr lang="en-US" altLang="ko-KR" sz="1000" b="1"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1000" dirty="0">
                <a:latin typeface="맑은 고딕" panose="020B0503020000020004" pitchFamily="50" charset="-127"/>
                <a:ea typeface="맑은 고딕" panose="020B0503020000020004" pitchFamily="50" charset="-127"/>
              </a:rPr>
              <a:t>회원 가입 검토 중에 있습니다</a:t>
            </a:r>
            <a:r>
              <a:rPr lang="en-US" altLang="ko-KR" sz="1000" dirty="0">
                <a:latin typeface="맑은 고딕" panose="020B0503020000020004" pitchFamily="50" charset="-127"/>
                <a:ea typeface="맑은 고딕" panose="020B0503020000020004" pitchFamily="50" charset="-127"/>
              </a:rPr>
              <a:t>.</a:t>
            </a:r>
          </a:p>
          <a:p>
            <a:pPr>
              <a:lnSpc>
                <a:spcPct val="150000"/>
              </a:lnSpc>
            </a:pPr>
            <a:r>
              <a:rPr lang="ko-KR" altLang="en-US" sz="1000" dirty="0">
                <a:latin typeface="맑은 고딕" panose="020B0503020000020004" pitchFamily="50" charset="-127"/>
                <a:ea typeface="맑은 고딕" panose="020B0503020000020004" pitchFamily="50" charset="-127"/>
              </a:rPr>
              <a:t>최종 가입 승인은 서류 접수 </a:t>
            </a:r>
            <a:r>
              <a:rPr lang="en-US" altLang="ko-KR" sz="1000" dirty="0">
                <a:latin typeface="맑은 고딕" panose="020B0503020000020004" pitchFamily="50" charset="-127"/>
                <a:ea typeface="맑은 고딕" panose="020B0503020000020004" pitchFamily="50" charset="-127"/>
              </a:rPr>
              <a:t>1</a:t>
            </a:r>
            <a:r>
              <a:rPr lang="ko-KR" altLang="en-US" sz="1000" dirty="0">
                <a:latin typeface="맑은 고딕" panose="020B0503020000020004" pitchFamily="50" charset="-127"/>
                <a:ea typeface="맑은 고딕" panose="020B0503020000020004" pitchFamily="50" charset="-127"/>
              </a:rPr>
              <a:t>일 이내 검토 완료 후 승인 예정이며</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승인 즉시 </a:t>
            </a:r>
            <a:r>
              <a:rPr lang="en-US" altLang="ko-KR" sz="1000" dirty="0">
                <a:latin typeface="맑은 고딕" panose="020B0503020000020004" pitchFamily="50" charset="-127"/>
                <a:ea typeface="맑은 고딕" panose="020B0503020000020004" pitchFamily="50" charset="-127"/>
              </a:rPr>
              <a:t>GTP</a:t>
            </a:r>
            <a:r>
              <a:rPr lang="ko-KR" altLang="en-US" sz="1000" dirty="0">
                <a:latin typeface="맑은 고딕" panose="020B0503020000020004" pitchFamily="50" charset="-127"/>
                <a:ea typeface="맑은 고딕" panose="020B0503020000020004" pitchFamily="50" charset="-127"/>
              </a:rPr>
              <a:t>에스크로 신청이 가능합니다</a:t>
            </a:r>
            <a:r>
              <a:rPr lang="en-US" altLang="ko-KR" sz="1000"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pPr>
              <a:lnSpc>
                <a:spcPct val="150000"/>
              </a:lnSpc>
            </a:pPr>
            <a:r>
              <a:rPr lang="en-US" altLang="ko-KR" sz="800" b="1" dirty="0">
                <a:latin typeface="맑은 고딕" panose="020B0503020000020004" pitchFamily="50" charset="-127"/>
              </a:rPr>
              <a:t>1. </a:t>
            </a:r>
            <a:r>
              <a:rPr lang="ko-KR" altLang="en-US" sz="800" b="1" dirty="0">
                <a:latin typeface="맑은 고딕" panose="020B0503020000020004" pitchFamily="50" charset="-127"/>
              </a:rPr>
              <a:t>회사 사업자 등록증</a:t>
            </a:r>
          </a:p>
          <a:p>
            <a:pPr>
              <a:lnSpc>
                <a:spcPct val="150000"/>
              </a:lnSpc>
            </a:pPr>
            <a:r>
              <a:rPr lang="en-US" altLang="ko-KR" sz="800" b="1" dirty="0">
                <a:latin typeface="맑은 고딕" panose="020B0503020000020004" pitchFamily="50" charset="-127"/>
              </a:rPr>
              <a:t>2. </a:t>
            </a:r>
            <a:r>
              <a:rPr lang="ko-KR" altLang="en-US" sz="800" b="1" dirty="0">
                <a:latin typeface="맑은 고딕" panose="020B0503020000020004" pitchFamily="50" charset="-127"/>
              </a:rPr>
              <a:t>무역업고유번호 </a:t>
            </a:r>
            <a:r>
              <a:rPr lang="en-US" altLang="ko-KR" sz="800" b="1" dirty="0">
                <a:latin typeface="맑은 고딕" panose="020B0503020000020004" pitchFamily="50" charset="-127"/>
              </a:rPr>
              <a:t>(</a:t>
            </a:r>
            <a:r>
              <a:rPr lang="ko-KR" altLang="en-US" sz="800" b="1" dirty="0">
                <a:latin typeface="맑은 고딕" panose="020B0503020000020004" pitchFamily="50" charset="-127"/>
              </a:rPr>
              <a:t>수출의 경우에 필수 서류</a:t>
            </a:r>
            <a:r>
              <a:rPr lang="en-US" altLang="ko-KR" sz="800" b="1" dirty="0">
                <a:latin typeface="맑은 고딕" panose="020B0503020000020004" pitchFamily="50" charset="-127"/>
              </a:rPr>
              <a:t>)</a:t>
            </a:r>
          </a:p>
          <a:p>
            <a:pPr>
              <a:lnSpc>
                <a:spcPct val="150000"/>
              </a:lnSpc>
            </a:pPr>
            <a:r>
              <a:rPr lang="en-US" altLang="ko-KR" sz="800" b="1" dirty="0">
                <a:latin typeface="맑은 고딕" panose="020B0503020000020004" pitchFamily="50" charset="-127"/>
              </a:rPr>
              <a:t>3. </a:t>
            </a:r>
            <a:r>
              <a:rPr lang="ko-KR" altLang="en-US" sz="800" b="1" dirty="0">
                <a:latin typeface="맑은 고딕" panose="020B0503020000020004" pitchFamily="50" charset="-127"/>
              </a:rPr>
              <a:t>재무제표 증명원 </a:t>
            </a:r>
            <a:r>
              <a:rPr lang="en-US" altLang="ko-KR" sz="800" b="1" dirty="0">
                <a:latin typeface="맑은 고딕" panose="020B0503020000020004" pitchFamily="50" charset="-127"/>
              </a:rPr>
              <a:t>3</a:t>
            </a:r>
            <a:r>
              <a:rPr lang="ko-KR" altLang="en-US" sz="800" b="1" dirty="0">
                <a:latin typeface="맑은 고딕" panose="020B0503020000020004" pitchFamily="50" charset="-127"/>
              </a:rPr>
              <a:t>개년 </a:t>
            </a:r>
            <a:r>
              <a:rPr lang="en-US" altLang="ko-KR" sz="800" b="1" dirty="0">
                <a:latin typeface="맑은 고딕" panose="020B0503020000020004" pitchFamily="50" charset="-127"/>
              </a:rPr>
              <a:t>(</a:t>
            </a:r>
            <a:r>
              <a:rPr lang="ko-KR" altLang="en-US" sz="800" b="1" dirty="0">
                <a:latin typeface="맑은 고딕" panose="020B0503020000020004" pitchFamily="50" charset="-127"/>
              </a:rPr>
              <a:t>신생 기업이거나</a:t>
            </a:r>
            <a:r>
              <a:rPr lang="en-US" altLang="ko-KR" sz="800" b="1" dirty="0">
                <a:latin typeface="맑은 고딕" panose="020B0503020000020004" pitchFamily="50" charset="-127"/>
              </a:rPr>
              <a:t>, </a:t>
            </a:r>
            <a:r>
              <a:rPr lang="ko-KR" altLang="en-US" sz="800" b="1" dirty="0">
                <a:latin typeface="맑은 고딕" panose="020B0503020000020004" pitchFamily="50" charset="-127"/>
              </a:rPr>
              <a:t>설립 </a:t>
            </a:r>
            <a:r>
              <a:rPr lang="en-US" altLang="ko-KR" sz="800" b="1" dirty="0">
                <a:latin typeface="맑은 고딕" panose="020B0503020000020004" pitchFamily="50" charset="-127"/>
              </a:rPr>
              <a:t>3</a:t>
            </a:r>
            <a:r>
              <a:rPr lang="ko-KR" altLang="en-US" sz="800" b="1" dirty="0">
                <a:latin typeface="맑은 고딕" panose="020B0503020000020004" pitchFamily="50" charset="-127"/>
              </a:rPr>
              <a:t>년 미만의 기업은 별도의 심사 필요</a:t>
            </a:r>
            <a:r>
              <a:rPr lang="en-US" altLang="ko-KR" sz="800" b="1" dirty="0">
                <a:latin typeface="맑은 고딕" panose="020B0503020000020004" pitchFamily="50" charset="-127"/>
              </a:rPr>
              <a:t>)</a:t>
            </a:r>
          </a:p>
          <a:p>
            <a:pPr>
              <a:lnSpc>
                <a:spcPct val="150000"/>
              </a:lnSpc>
            </a:pPr>
            <a:r>
              <a:rPr lang="en-US" altLang="ko-KR" sz="800" b="1" dirty="0">
                <a:latin typeface="맑은 고딕" panose="020B0503020000020004" pitchFamily="50" charset="-127"/>
              </a:rPr>
              <a:t>4. </a:t>
            </a:r>
            <a:r>
              <a:rPr lang="ko-KR" altLang="en-US" sz="800" b="1" dirty="0">
                <a:latin typeface="맑은 고딕" panose="020B0503020000020004" pitchFamily="50" charset="-127"/>
              </a:rPr>
              <a:t>등기부등본</a:t>
            </a:r>
          </a:p>
          <a:p>
            <a:pPr>
              <a:lnSpc>
                <a:spcPct val="150000"/>
              </a:lnSpc>
            </a:pPr>
            <a:r>
              <a:rPr lang="en-US" altLang="ko-KR" sz="800" b="1" dirty="0">
                <a:latin typeface="맑은 고딕" panose="020B0503020000020004" pitchFamily="50" charset="-127"/>
              </a:rPr>
              <a:t>5. </a:t>
            </a:r>
            <a:r>
              <a:rPr lang="ko-KR" altLang="en-US" sz="800" b="1" dirty="0">
                <a:latin typeface="맑은 고딕" panose="020B0503020000020004" pitchFamily="50" charset="-127"/>
              </a:rPr>
              <a:t>인감증명서</a:t>
            </a:r>
          </a:p>
          <a:p>
            <a:pPr>
              <a:lnSpc>
                <a:spcPct val="150000"/>
              </a:lnSpc>
            </a:pPr>
            <a:r>
              <a:rPr lang="en-US" altLang="ko-KR" sz="800" b="1" dirty="0">
                <a:latin typeface="맑은 고딕" panose="020B0503020000020004" pitchFamily="50" charset="-127"/>
              </a:rPr>
              <a:t>6. </a:t>
            </a:r>
            <a:r>
              <a:rPr lang="ko-KR" altLang="en-US" sz="800" b="1" dirty="0">
                <a:latin typeface="맑은 고딕" panose="020B0503020000020004" pitchFamily="50" charset="-127"/>
              </a:rPr>
              <a:t>대표자 여권사본</a:t>
            </a:r>
            <a:endParaRPr lang="en-US" altLang="ko-KR" sz="800" b="1" dirty="0">
              <a:latin typeface="맑은 고딕" panose="020B0503020000020004" pitchFamily="50" charset="-127"/>
            </a:endParaRPr>
          </a:p>
          <a:p>
            <a:pPr>
              <a:lnSpc>
                <a:spcPct val="150000"/>
              </a:lnSpc>
            </a:pPr>
            <a:r>
              <a:rPr lang="ko-KR" altLang="en-US" sz="800" b="1" dirty="0">
                <a:latin typeface="맑은 고딕" panose="020B0503020000020004" pitchFamily="50" charset="-127"/>
              </a:rPr>
              <a:t>                                                               </a:t>
            </a:r>
            <a:r>
              <a:rPr lang="ko-KR" altLang="en-US" sz="800" b="1" dirty="0">
                <a:solidFill>
                  <a:srgbClr val="FF0000"/>
                </a:solidFill>
                <a:latin typeface="맑은 고딕" panose="020B0503020000020004" pitchFamily="50" charset="-127"/>
              </a:rPr>
              <a:t>가입 서류 제출  </a:t>
            </a:r>
            <a:r>
              <a:rPr lang="en-US" altLang="ko-KR" sz="800" b="1" dirty="0">
                <a:solidFill>
                  <a:srgbClr val="FF0000"/>
                </a:solidFill>
                <a:latin typeface="맑은 고딕" panose="020B0503020000020004" pitchFamily="50" charset="-127"/>
              </a:rPr>
              <a:t>: </a:t>
            </a:r>
          </a:p>
          <a:p>
            <a:pPr>
              <a:lnSpc>
                <a:spcPct val="150000"/>
              </a:lnSpc>
            </a:pPr>
            <a:endParaRPr lang="en-US" altLang="ko-KR" sz="800" b="1" dirty="0">
              <a:latin typeface="맑은 고딕" panose="020B0503020000020004" pitchFamily="50" charset="-127"/>
            </a:endParaRPr>
          </a:p>
          <a:p>
            <a:pPr>
              <a:lnSpc>
                <a:spcPct val="150000"/>
              </a:lnSpc>
            </a:pPr>
            <a:r>
              <a:rPr lang="ko-KR" altLang="en-US" sz="1000" dirty="0">
                <a:solidFill>
                  <a:srgbClr val="FF0000"/>
                </a:solidFill>
                <a:latin typeface="+mn-ea"/>
              </a:rPr>
              <a:t>위 증명서류를 보내주셔야 가입 승인되오니 반드시 </a:t>
            </a:r>
            <a:r>
              <a:rPr lang="en-US" altLang="ko-KR" sz="1000" dirty="0">
                <a:solidFill>
                  <a:srgbClr val="FF0000"/>
                </a:solidFill>
                <a:latin typeface="+mn-ea"/>
              </a:rPr>
              <a:t>Fax </a:t>
            </a:r>
            <a:r>
              <a:rPr lang="ko-KR" altLang="en-US" sz="1000" dirty="0">
                <a:solidFill>
                  <a:srgbClr val="FF0000"/>
                </a:solidFill>
                <a:latin typeface="+mn-ea"/>
              </a:rPr>
              <a:t>또는 이메일로 전송해주시기 바랍니다</a:t>
            </a:r>
            <a:r>
              <a:rPr lang="en-US" altLang="ko-KR" sz="1000" dirty="0">
                <a:solidFill>
                  <a:srgbClr val="FF0000"/>
                </a:solidFill>
                <a:latin typeface="+mn-ea"/>
              </a:rPr>
              <a:t>.</a:t>
            </a:r>
          </a:p>
        </p:txBody>
      </p:sp>
      <p:pic>
        <p:nvPicPr>
          <p:cNvPr id="45" name="Picture 3">
            <a:extLst>
              <a:ext uri="{FF2B5EF4-FFF2-40B4-BE49-F238E27FC236}">
                <a16:creationId xmlns:a16="http://schemas.microsoft.com/office/drawing/2014/main" id="{ECABF58D-5810-4C5B-929A-4D514113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335" y="577113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a:extLst>
              <a:ext uri="{FF2B5EF4-FFF2-40B4-BE49-F238E27FC236}">
                <a16:creationId xmlns:a16="http://schemas.microsoft.com/office/drawing/2014/main" id="{98DF9317-636D-49DD-96AA-DFD4D38C050B}"/>
              </a:ext>
            </a:extLst>
          </p:cNvPr>
          <p:cNvSpPr txBox="1"/>
          <p:nvPr/>
        </p:nvSpPr>
        <p:spPr>
          <a:xfrm>
            <a:off x="2934254" y="5723513"/>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47" name="직선 연결선 46">
            <a:extLst>
              <a:ext uri="{FF2B5EF4-FFF2-40B4-BE49-F238E27FC236}">
                <a16:creationId xmlns:a16="http://schemas.microsoft.com/office/drawing/2014/main" id="{1E51A002-8ABF-4C10-982E-F7F5E49E181B}"/>
              </a:ext>
            </a:extLst>
          </p:cNvPr>
          <p:cNvCxnSpPr/>
          <p:nvPr/>
        </p:nvCxnSpPr>
        <p:spPr>
          <a:xfrm>
            <a:off x="421259" y="6209361"/>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F8B7999A-4095-44E8-9E63-E5C99AB95B9F}"/>
              </a:ext>
            </a:extLst>
          </p:cNvPr>
          <p:cNvSpPr/>
          <p:nvPr/>
        </p:nvSpPr>
        <p:spPr>
          <a:xfrm>
            <a:off x="412400" y="6312680"/>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8" name="타원 17">
            <a:extLst>
              <a:ext uri="{FF2B5EF4-FFF2-40B4-BE49-F238E27FC236}">
                <a16:creationId xmlns:a16="http://schemas.microsoft.com/office/drawing/2014/main" id="{14B1A4CB-2CED-4219-B316-DE387B7B79D9}"/>
              </a:ext>
            </a:extLst>
          </p:cNvPr>
          <p:cNvSpPr/>
          <p:nvPr/>
        </p:nvSpPr>
        <p:spPr bwMode="auto">
          <a:xfrm>
            <a:off x="2934254" y="514665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9" name="TextBox 18">
            <a:extLst>
              <a:ext uri="{FF2B5EF4-FFF2-40B4-BE49-F238E27FC236}">
                <a16:creationId xmlns:a16="http://schemas.microsoft.com/office/drawing/2014/main" id="{3370D628-990F-4746-BC65-9B106CBDF2D1}"/>
              </a:ext>
            </a:extLst>
          </p:cNvPr>
          <p:cNvSpPr txBox="1"/>
          <p:nvPr/>
        </p:nvSpPr>
        <p:spPr>
          <a:xfrm>
            <a:off x="5712466" y="608199"/>
            <a:ext cx="4924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로그인</a:t>
            </a:r>
          </a:p>
        </p:txBody>
      </p:sp>
      <p:sp>
        <p:nvSpPr>
          <p:cNvPr id="21" name="TextBox 20">
            <a:extLst>
              <a:ext uri="{FF2B5EF4-FFF2-40B4-BE49-F238E27FC236}">
                <a16:creationId xmlns:a16="http://schemas.microsoft.com/office/drawing/2014/main" id="{311ED44C-7B34-4E8A-9226-756FC9E13AA2}"/>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66899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3291946"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 </a:t>
            </a:r>
            <a:r>
              <a:rPr lang="en-US" altLang="ko-KR" dirty="0"/>
              <a:t>&gt; 1</a:t>
            </a:r>
            <a:r>
              <a:rPr lang="ko-KR" altLang="en-US" dirty="0"/>
              <a:t>차 온라인 회원가입 완료 후 로그인</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32261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메인으로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b="1" dirty="0">
                          <a:latin typeface="+mn-ea"/>
                          <a:ea typeface="+mn-ea"/>
                        </a:rPr>
                        <a:t>회원가입 후 로그인 한 경우 안내 페이지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4"/>
            <a:ext cx="7180977" cy="619107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4" name="직사각형 33">
            <a:extLst>
              <a:ext uri="{FF2B5EF4-FFF2-40B4-BE49-F238E27FC236}">
                <a16:creationId xmlns:a16="http://schemas.microsoft.com/office/drawing/2014/main" id="{C4FE3C9C-84FE-463A-A97D-1BCB4FD8B016}"/>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6" name="직사각형 35">
            <a:extLst>
              <a:ext uri="{FF2B5EF4-FFF2-40B4-BE49-F238E27FC236}">
                <a16:creationId xmlns:a16="http://schemas.microsoft.com/office/drawing/2014/main" id="{5D049D71-EFF6-4D83-8764-21295FABD9F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38" name="TextBox 37">
            <a:extLst>
              <a:ext uri="{FF2B5EF4-FFF2-40B4-BE49-F238E27FC236}">
                <a16:creationId xmlns:a16="http://schemas.microsoft.com/office/drawing/2014/main" id="{45FCFBE5-BC3C-4B66-A61F-1DE9AF7FAEDE}"/>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40" name="TextBox 39">
            <a:extLst>
              <a:ext uri="{FF2B5EF4-FFF2-40B4-BE49-F238E27FC236}">
                <a16:creationId xmlns:a16="http://schemas.microsoft.com/office/drawing/2014/main" id="{62393C57-DB7A-4306-8199-4190E61FE71A}"/>
              </a:ext>
            </a:extLst>
          </p:cNvPr>
          <p:cNvSpPr txBox="1"/>
          <p:nvPr/>
        </p:nvSpPr>
        <p:spPr>
          <a:xfrm>
            <a:off x="736110" y="1430039"/>
            <a:ext cx="4206240" cy="323165"/>
          </a:xfrm>
          <a:prstGeom prst="rect">
            <a:avLst/>
          </a:prstGeom>
          <a:noFill/>
        </p:spPr>
        <p:txBody>
          <a:bodyPr wrap="square" rtlCol="0">
            <a:spAutoFit/>
          </a:bodyPr>
          <a:lstStyle/>
          <a:p>
            <a:r>
              <a:rPr lang="en-US" altLang="ko-KR" sz="1500" b="1" dirty="0"/>
              <a:t>1</a:t>
            </a:r>
            <a:r>
              <a:rPr lang="ko-KR" altLang="en-US" sz="1500" b="1" dirty="0"/>
              <a:t>차 회원가입 완료</a:t>
            </a:r>
            <a:endParaRPr lang="en-US" altLang="ko-KR" sz="1500" b="1" dirty="0"/>
          </a:p>
        </p:txBody>
      </p:sp>
      <p:sp>
        <p:nvSpPr>
          <p:cNvPr id="42" name="모서리가 둥근 직사각형 91">
            <a:extLst>
              <a:ext uri="{FF2B5EF4-FFF2-40B4-BE49-F238E27FC236}">
                <a16:creationId xmlns:a16="http://schemas.microsoft.com/office/drawing/2014/main" id="{4356F444-91A5-4611-AC58-0EEE66F13B84}"/>
              </a:ext>
            </a:extLst>
          </p:cNvPr>
          <p:cNvSpPr/>
          <p:nvPr/>
        </p:nvSpPr>
        <p:spPr bwMode="auto">
          <a:xfrm>
            <a:off x="3048031" y="5290161"/>
            <a:ext cx="1055370" cy="275600"/>
          </a:xfrm>
          <a:prstGeom prst="roundRect">
            <a:avLst/>
          </a:prstGeom>
          <a:solidFill>
            <a:schemeClr val="bg1">
              <a:lumMod val="6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err="1">
                <a:solidFill>
                  <a:schemeClr val="bg1"/>
                </a:solidFill>
                <a:latin typeface="맑은 고딕" pitchFamily="50" charset="-127"/>
                <a:ea typeface="맑은 고딕" pitchFamily="50" charset="-127"/>
              </a:rPr>
              <a:t>메인으로</a:t>
            </a:r>
            <a:endParaRPr lang="en-US" altLang="ko-KR" sz="800" b="1" dirty="0">
              <a:solidFill>
                <a:schemeClr val="bg1"/>
              </a:solidFill>
              <a:latin typeface="맑은 고딕" pitchFamily="50" charset="-127"/>
              <a:ea typeface="맑은 고딕" pitchFamily="50" charset="-127"/>
            </a:endParaRPr>
          </a:p>
        </p:txBody>
      </p:sp>
      <p:sp>
        <p:nvSpPr>
          <p:cNvPr id="44" name="TextBox 43">
            <a:extLst>
              <a:ext uri="{FF2B5EF4-FFF2-40B4-BE49-F238E27FC236}">
                <a16:creationId xmlns:a16="http://schemas.microsoft.com/office/drawing/2014/main" id="{6ECAA9A2-28F8-423D-9E78-C82277E29E36}"/>
              </a:ext>
            </a:extLst>
          </p:cNvPr>
          <p:cNvSpPr txBox="1"/>
          <p:nvPr/>
        </p:nvSpPr>
        <p:spPr>
          <a:xfrm>
            <a:off x="736110" y="1780892"/>
            <a:ext cx="6444866" cy="3063403"/>
          </a:xfrm>
          <a:prstGeom prst="rect">
            <a:avLst/>
          </a:prstGeom>
          <a:noFill/>
        </p:spPr>
        <p:txBody>
          <a:bodyPr wrap="square" rtlCol="0">
            <a:spAutoFit/>
          </a:bodyPr>
          <a:lstStyle/>
          <a:p>
            <a:pPr>
              <a:lnSpc>
                <a:spcPct val="150000"/>
              </a:lnSpc>
            </a:pPr>
            <a:r>
              <a:rPr lang="en-US" altLang="ko-KR" sz="1000" b="1" dirty="0">
                <a:latin typeface="맑은 고딕" panose="020B0503020000020004" pitchFamily="50" charset="-127"/>
                <a:ea typeface="맑은 고딕" panose="020B0503020000020004" pitchFamily="50" charset="-127"/>
              </a:rPr>
              <a:t>OOO </a:t>
            </a:r>
            <a:r>
              <a:rPr lang="ko-KR" altLang="en-US" sz="1000" b="1" dirty="0">
                <a:latin typeface="맑은 고딕" panose="020B0503020000020004" pitchFamily="50" charset="-127"/>
                <a:ea typeface="맑은 고딕" panose="020B0503020000020004" pitchFamily="50" charset="-127"/>
              </a:rPr>
              <a:t>님의 회원가입을 환영합니다</a:t>
            </a:r>
            <a:r>
              <a:rPr lang="en-US" altLang="ko-KR" sz="1000" b="1"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1000" dirty="0">
                <a:latin typeface="맑은 고딕" panose="020B0503020000020004" pitchFamily="50" charset="-127"/>
                <a:ea typeface="맑은 고딕" panose="020B0503020000020004" pitchFamily="50" charset="-127"/>
              </a:rPr>
              <a:t>회원 가입 승인이 완료 되었습니다</a:t>
            </a:r>
            <a:r>
              <a:rPr lang="en-US" altLang="ko-KR" sz="1000" dirty="0">
                <a:latin typeface="맑은 고딕" panose="020B0503020000020004" pitchFamily="50" charset="-127"/>
                <a:ea typeface="맑은 고딕" panose="020B0503020000020004" pitchFamily="50" charset="-127"/>
              </a:rPr>
              <a:t>.</a:t>
            </a:r>
          </a:p>
          <a:p>
            <a:pPr>
              <a:lnSpc>
                <a:spcPct val="150000"/>
              </a:lnSpc>
            </a:pPr>
            <a:r>
              <a:rPr lang="ko-KR" altLang="en-US" sz="1000" dirty="0">
                <a:latin typeface="맑은 고딕" panose="020B0503020000020004" pitchFamily="50" charset="-127"/>
                <a:ea typeface="맑은 고딕" panose="020B0503020000020004" pitchFamily="50" charset="-127"/>
              </a:rPr>
              <a:t>에스크로 신청은 서류 우편 도착 </a:t>
            </a:r>
            <a:r>
              <a:rPr lang="en-US" altLang="ko-KR" sz="1000" dirty="0">
                <a:latin typeface="맑은 고딕" panose="020B0503020000020004" pitchFamily="50" charset="-127"/>
                <a:ea typeface="맑은 고딕" panose="020B0503020000020004" pitchFamily="50" charset="-127"/>
              </a:rPr>
              <a:t>1</a:t>
            </a:r>
            <a:r>
              <a:rPr lang="ko-KR" altLang="en-US" sz="1000" dirty="0">
                <a:latin typeface="맑은 고딕" panose="020B0503020000020004" pitchFamily="50" charset="-127"/>
                <a:ea typeface="맑은 고딕" panose="020B0503020000020004" pitchFamily="50" charset="-127"/>
              </a:rPr>
              <a:t>일 이내 검토 완료 후 승인 예정이며</a:t>
            </a:r>
            <a:endParaRPr lang="en-US" altLang="ko-KR" sz="1000" dirty="0">
              <a:latin typeface="맑은 고딕" panose="020B0503020000020004" pitchFamily="50" charset="-127"/>
              <a:ea typeface="맑은 고딕" panose="020B0503020000020004" pitchFamily="50" charset="-127"/>
            </a:endParaRPr>
          </a:p>
          <a:p>
            <a:pPr>
              <a:lnSpc>
                <a:spcPct val="150000"/>
              </a:lnSpc>
            </a:pPr>
            <a:r>
              <a:rPr lang="ko-KR" altLang="en-US" sz="1000" dirty="0">
                <a:latin typeface="맑은 고딕" panose="020B0503020000020004" pitchFamily="50" charset="-127"/>
                <a:ea typeface="맑은 고딕" panose="020B0503020000020004" pitchFamily="50" charset="-127"/>
              </a:rPr>
              <a:t>승인 즉시 </a:t>
            </a:r>
            <a:r>
              <a:rPr lang="en-US" altLang="ko-KR" sz="1000" dirty="0">
                <a:latin typeface="맑은 고딕" panose="020B0503020000020004" pitchFamily="50" charset="-127"/>
                <a:ea typeface="맑은 고딕" panose="020B0503020000020004" pitchFamily="50" charset="-127"/>
              </a:rPr>
              <a:t>GTP</a:t>
            </a:r>
            <a:r>
              <a:rPr lang="ko-KR" altLang="en-US" sz="1000" dirty="0">
                <a:latin typeface="맑은 고딕" panose="020B0503020000020004" pitchFamily="50" charset="-127"/>
                <a:ea typeface="맑은 고딕" panose="020B0503020000020004" pitchFamily="50" charset="-127"/>
              </a:rPr>
              <a:t>에스크로 신청이 가능합니다</a:t>
            </a:r>
            <a:r>
              <a:rPr lang="en-US" altLang="ko-KR" sz="1000"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pPr>
              <a:lnSpc>
                <a:spcPct val="150000"/>
              </a:lnSpc>
            </a:pPr>
            <a:r>
              <a:rPr lang="en-US" altLang="ko-KR" sz="800" b="1" dirty="0">
                <a:latin typeface="맑은 고딕" panose="020B0503020000020004" pitchFamily="50" charset="-127"/>
              </a:rPr>
              <a:t>1. </a:t>
            </a:r>
            <a:r>
              <a:rPr lang="ko-KR" altLang="en-US" sz="800" b="1" dirty="0">
                <a:latin typeface="맑은 고딕" panose="020B0503020000020004" pitchFamily="50" charset="-127"/>
              </a:rPr>
              <a:t>회사 사업자 등록증</a:t>
            </a:r>
          </a:p>
          <a:p>
            <a:pPr>
              <a:lnSpc>
                <a:spcPct val="150000"/>
              </a:lnSpc>
            </a:pPr>
            <a:r>
              <a:rPr lang="en-US" altLang="ko-KR" sz="800" b="1" dirty="0">
                <a:latin typeface="맑은 고딕" panose="020B0503020000020004" pitchFamily="50" charset="-127"/>
              </a:rPr>
              <a:t>2. </a:t>
            </a:r>
            <a:r>
              <a:rPr lang="ko-KR" altLang="en-US" sz="800" b="1" dirty="0">
                <a:latin typeface="맑은 고딕" panose="020B0503020000020004" pitchFamily="50" charset="-127"/>
              </a:rPr>
              <a:t>무역업고유번호 </a:t>
            </a:r>
            <a:r>
              <a:rPr lang="en-US" altLang="ko-KR" sz="800" b="1" dirty="0">
                <a:latin typeface="맑은 고딕" panose="020B0503020000020004" pitchFamily="50" charset="-127"/>
              </a:rPr>
              <a:t>(</a:t>
            </a:r>
            <a:r>
              <a:rPr lang="ko-KR" altLang="en-US" sz="800" b="1" dirty="0">
                <a:latin typeface="맑은 고딕" panose="020B0503020000020004" pitchFamily="50" charset="-127"/>
              </a:rPr>
              <a:t>수출의 경우에 필수 서류</a:t>
            </a:r>
            <a:r>
              <a:rPr lang="en-US" altLang="ko-KR" sz="800" b="1" dirty="0">
                <a:latin typeface="맑은 고딕" panose="020B0503020000020004" pitchFamily="50" charset="-127"/>
              </a:rPr>
              <a:t>)</a:t>
            </a:r>
          </a:p>
          <a:p>
            <a:pPr>
              <a:lnSpc>
                <a:spcPct val="150000"/>
              </a:lnSpc>
            </a:pPr>
            <a:r>
              <a:rPr lang="en-US" altLang="ko-KR" sz="800" b="1" dirty="0">
                <a:latin typeface="맑은 고딕" panose="020B0503020000020004" pitchFamily="50" charset="-127"/>
              </a:rPr>
              <a:t>3. </a:t>
            </a:r>
            <a:r>
              <a:rPr lang="ko-KR" altLang="en-US" sz="800" b="1" dirty="0">
                <a:latin typeface="맑은 고딕" panose="020B0503020000020004" pitchFamily="50" charset="-127"/>
              </a:rPr>
              <a:t>재무제표 증명원 </a:t>
            </a:r>
            <a:r>
              <a:rPr lang="en-US" altLang="ko-KR" sz="800" b="1" dirty="0">
                <a:latin typeface="맑은 고딕" panose="020B0503020000020004" pitchFamily="50" charset="-127"/>
              </a:rPr>
              <a:t>3</a:t>
            </a:r>
            <a:r>
              <a:rPr lang="ko-KR" altLang="en-US" sz="800" b="1" dirty="0">
                <a:latin typeface="맑은 고딕" panose="020B0503020000020004" pitchFamily="50" charset="-127"/>
              </a:rPr>
              <a:t>개년 </a:t>
            </a:r>
            <a:r>
              <a:rPr lang="en-US" altLang="ko-KR" sz="800" b="1" dirty="0">
                <a:latin typeface="맑은 고딕" panose="020B0503020000020004" pitchFamily="50" charset="-127"/>
              </a:rPr>
              <a:t>(</a:t>
            </a:r>
            <a:r>
              <a:rPr lang="ko-KR" altLang="en-US" sz="800" b="1" dirty="0">
                <a:latin typeface="맑은 고딕" panose="020B0503020000020004" pitchFamily="50" charset="-127"/>
              </a:rPr>
              <a:t>신생 기업이거나</a:t>
            </a:r>
            <a:r>
              <a:rPr lang="en-US" altLang="ko-KR" sz="800" b="1" dirty="0">
                <a:latin typeface="맑은 고딕" panose="020B0503020000020004" pitchFamily="50" charset="-127"/>
              </a:rPr>
              <a:t>, </a:t>
            </a:r>
            <a:r>
              <a:rPr lang="ko-KR" altLang="en-US" sz="800" b="1" dirty="0">
                <a:latin typeface="맑은 고딕" panose="020B0503020000020004" pitchFamily="50" charset="-127"/>
              </a:rPr>
              <a:t>설립 </a:t>
            </a:r>
            <a:r>
              <a:rPr lang="en-US" altLang="ko-KR" sz="800" b="1" dirty="0">
                <a:latin typeface="맑은 고딕" panose="020B0503020000020004" pitchFamily="50" charset="-127"/>
              </a:rPr>
              <a:t>3</a:t>
            </a:r>
            <a:r>
              <a:rPr lang="ko-KR" altLang="en-US" sz="800" b="1" dirty="0">
                <a:latin typeface="맑은 고딕" panose="020B0503020000020004" pitchFamily="50" charset="-127"/>
              </a:rPr>
              <a:t>년 미만의 기업은 별도의 심사 필요</a:t>
            </a:r>
            <a:r>
              <a:rPr lang="en-US" altLang="ko-KR" sz="800" b="1" dirty="0">
                <a:latin typeface="맑은 고딕" panose="020B0503020000020004" pitchFamily="50" charset="-127"/>
              </a:rPr>
              <a:t>)</a:t>
            </a:r>
          </a:p>
          <a:p>
            <a:pPr>
              <a:lnSpc>
                <a:spcPct val="150000"/>
              </a:lnSpc>
            </a:pPr>
            <a:r>
              <a:rPr lang="en-US" altLang="ko-KR" sz="800" b="1" dirty="0">
                <a:latin typeface="맑은 고딕" panose="020B0503020000020004" pitchFamily="50" charset="-127"/>
              </a:rPr>
              <a:t>4. </a:t>
            </a:r>
            <a:r>
              <a:rPr lang="ko-KR" altLang="en-US" sz="800" b="1" dirty="0">
                <a:latin typeface="맑은 고딕" panose="020B0503020000020004" pitchFamily="50" charset="-127"/>
              </a:rPr>
              <a:t>등기부등본</a:t>
            </a:r>
          </a:p>
          <a:p>
            <a:pPr>
              <a:lnSpc>
                <a:spcPct val="150000"/>
              </a:lnSpc>
            </a:pPr>
            <a:r>
              <a:rPr lang="en-US" altLang="ko-KR" sz="800" b="1" dirty="0">
                <a:latin typeface="맑은 고딕" panose="020B0503020000020004" pitchFamily="50" charset="-127"/>
              </a:rPr>
              <a:t>5. </a:t>
            </a:r>
            <a:r>
              <a:rPr lang="ko-KR" altLang="en-US" sz="800" b="1" dirty="0">
                <a:latin typeface="맑은 고딕" panose="020B0503020000020004" pitchFamily="50" charset="-127"/>
              </a:rPr>
              <a:t>인감증명서</a:t>
            </a:r>
          </a:p>
          <a:p>
            <a:pPr>
              <a:lnSpc>
                <a:spcPct val="150000"/>
              </a:lnSpc>
            </a:pPr>
            <a:r>
              <a:rPr lang="en-US" altLang="ko-KR" sz="800" b="1" dirty="0">
                <a:latin typeface="맑은 고딕" panose="020B0503020000020004" pitchFamily="50" charset="-127"/>
              </a:rPr>
              <a:t>6. </a:t>
            </a:r>
            <a:r>
              <a:rPr lang="ko-KR" altLang="en-US" sz="800" b="1" dirty="0">
                <a:latin typeface="맑은 고딕" panose="020B0503020000020004" pitchFamily="50" charset="-127"/>
              </a:rPr>
              <a:t>대표자 여권사본</a:t>
            </a:r>
            <a:endParaRPr lang="en-US" altLang="ko-KR" sz="800" b="1" dirty="0">
              <a:latin typeface="맑은 고딕" panose="020B0503020000020004" pitchFamily="50" charset="-127"/>
            </a:endParaRPr>
          </a:p>
          <a:p>
            <a:pPr>
              <a:lnSpc>
                <a:spcPct val="150000"/>
              </a:lnSpc>
            </a:pPr>
            <a:r>
              <a:rPr lang="ko-KR" altLang="en-US" sz="800" b="1" dirty="0">
                <a:latin typeface="맑은 고딕" panose="020B0503020000020004" pitchFamily="50" charset="-127"/>
              </a:rPr>
              <a:t>                                                               </a:t>
            </a:r>
            <a:r>
              <a:rPr lang="ko-KR" altLang="en-US" sz="800" b="1" dirty="0">
                <a:solidFill>
                  <a:srgbClr val="FF0000"/>
                </a:solidFill>
                <a:latin typeface="맑은 고딕" panose="020B0503020000020004" pitchFamily="50" charset="-127"/>
              </a:rPr>
              <a:t>가입 서류 제출  </a:t>
            </a:r>
            <a:r>
              <a:rPr lang="en-US" altLang="ko-KR" sz="800" b="1" dirty="0">
                <a:solidFill>
                  <a:srgbClr val="FF0000"/>
                </a:solidFill>
                <a:latin typeface="맑은 고딕" panose="020B0503020000020004" pitchFamily="50" charset="-127"/>
              </a:rPr>
              <a:t>: </a:t>
            </a:r>
          </a:p>
          <a:p>
            <a:pPr>
              <a:lnSpc>
                <a:spcPct val="150000"/>
              </a:lnSpc>
            </a:pPr>
            <a:endParaRPr lang="en-US" altLang="ko-KR" sz="800" b="1" dirty="0">
              <a:latin typeface="맑은 고딕" panose="020B0503020000020004" pitchFamily="50" charset="-127"/>
            </a:endParaRPr>
          </a:p>
          <a:p>
            <a:pPr>
              <a:lnSpc>
                <a:spcPct val="150000"/>
              </a:lnSpc>
            </a:pPr>
            <a:r>
              <a:rPr lang="ko-KR" altLang="en-US" sz="1000" dirty="0">
                <a:solidFill>
                  <a:srgbClr val="FF0000"/>
                </a:solidFill>
                <a:latin typeface="+mn-ea"/>
              </a:rPr>
              <a:t>위 증명서류를 보내주셔야 가입 승인되오니 반드시 </a:t>
            </a:r>
            <a:r>
              <a:rPr lang="en-US" altLang="ko-KR" sz="1000" dirty="0">
                <a:solidFill>
                  <a:srgbClr val="FF0000"/>
                </a:solidFill>
                <a:latin typeface="+mn-ea"/>
              </a:rPr>
              <a:t>Fax </a:t>
            </a:r>
            <a:r>
              <a:rPr lang="ko-KR" altLang="en-US" sz="1000" dirty="0">
                <a:solidFill>
                  <a:srgbClr val="FF0000"/>
                </a:solidFill>
                <a:latin typeface="+mn-ea"/>
              </a:rPr>
              <a:t>또는 이메일로 전송해주시기 바랍니다</a:t>
            </a:r>
            <a:r>
              <a:rPr lang="en-US" altLang="ko-KR" sz="1000" dirty="0">
                <a:solidFill>
                  <a:srgbClr val="FF0000"/>
                </a:solidFill>
                <a:latin typeface="+mn-ea"/>
              </a:rPr>
              <a:t>.</a:t>
            </a:r>
          </a:p>
        </p:txBody>
      </p:sp>
      <p:pic>
        <p:nvPicPr>
          <p:cNvPr id="45" name="Picture 3">
            <a:extLst>
              <a:ext uri="{FF2B5EF4-FFF2-40B4-BE49-F238E27FC236}">
                <a16:creationId xmlns:a16="http://schemas.microsoft.com/office/drawing/2014/main" id="{ECABF58D-5810-4C5B-929A-4D514113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335" y="577113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a:extLst>
              <a:ext uri="{FF2B5EF4-FFF2-40B4-BE49-F238E27FC236}">
                <a16:creationId xmlns:a16="http://schemas.microsoft.com/office/drawing/2014/main" id="{98DF9317-636D-49DD-96AA-DFD4D38C050B}"/>
              </a:ext>
            </a:extLst>
          </p:cNvPr>
          <p:cNvSpPr txBox="1"/>
          <p:nvPr/>
        </p:nvSpPr>
        <p:spPr>
          <a:xfrm>
            <a:off x="2934254" y="5723513"/>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47" name="직선 연결선 46">
            <a:extLst>
              <a:ext uri="{FF2B5EF4-FFF2-40B4-BE49-F238E27FC236}">
                <a16:creationId xmlns:a16="http://schemas.microsoft.com/office/drawing/2014/main" id="{1E51A002-8ABF-4C10-982E-F7F5E49E181B}"/>
              </a:ext>
            </a:extLst>
          </p:cNvPr>
          <p:cNvCxnSpPr/>
          <p:nvPr/>
        </p:nvCxnSpPr>
        <p:spPr>
          <a:xfrm>
            <a:off x="421259" y="6209361"/>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F8B7999A-4095-44E8-9E63-E5C99AB95B9F}"/>
              </a:ext>
            </a:extLst>
          </p:cNvPr>
          <p:cNvSpPr/>
          <p:nvPr/>
        </p:nvSpPr>
        <p:spPr>
          <a:xfrm>
            <a:off x="412400" y="6312680"/>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8" name="타원 17">
            <a:extLst>
              <a:ext uri="{FF2B5EF4-FFF2-40B4-BE49-F238E27FC236}">
                <a16:creationId xmlns:a16="http://schemas.microsoft.com/office/drawing/2014/main" id="{14B1A4CB-2CED-4219-B316-DE387B7B79D9}"/>
              </a:ext>
            </a:extLst>
          </p:cNvPr>
          <p:cNvSpPr/>
          <p:nvPr/>
        </p:nvSpPr>
        <p:spPr bwMode="auto">
          <a:xfrm>
            <a:off x="2934254" y="514665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9" name="TextBox 18">
            <a:extLst>
              <a:ext uri="{FF2B5EF4-FFF2-40B4-BE49-F238E27FC236}">
                <a16:creationId xmlns:a16="http://schemas.microsoft.com/office/drawing/2014/main" id="{3370D628-990F-4746-BC65-9B106CBDF2D1}"/>
              </a:ext>
            </a:extLst>
          </p:cNvPr>
          <p:cNvSpPr txBox="1"/>
          <p:nvPr/>
        </p:nvSpPr>
        <p:spPr>
          <a:xfrm>
            <a:off x="5712466" y="608199"/>
            <a:ext cx="4924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로그인</a:t>
            </a:r>
          </a:p>
        </p:txBody>
      </p:sp>
      <p:sp>
        <p:nvSpPr>
          <p:cNvPr id="21" name="TextBox 20">
            <a:extLst>
              <a:ext uri="{FF2B5EF4-FFF2-40B4-BE49-F238E27FC236}">
                <a16:creationId xmlns:a16="http://schemas.microsoft.com/office/drawing/2014/main" id="{311ED44C-7B34-4E8A-9226-756FC9E13AA2}"/>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123772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My Page</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083444771"/>
              </p:ext>
            </p:extLst>
          </p:nvPr>
        </p:nvGraphicFramePr>
        <p:xfrm>
          <a:off x="7498080" y="465516"/>
          <a:ext cx="2407920" cy="50485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회사정보</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사업자번호</a:t>
                      </a:r>
                      <a:r>
                        <a:rPr lang="en-US" altLang="ko-KR" sz="800" dirty="0">
                          <a:latin typeface="+mn-ea"/>
                          <a:ea typeface="+mn-ea"/>
                        </a:rPr>
                        <a:t>, </a:t>
                      </a:r>
                      <a:r>
                        <a:rPr lang="ko-KR" altLang="en-US" sz="800" dirty="0">
                          <a:latin typeface="+mn-ea"/>
                          <a:ea typeface="+mn-ea"/>
                        </a:rPr>
                        <a:t>회사명</a:t>
                      </a:r>
                      <a:r>
                        <a:rPr lang="en-US" altLang="ko-KR" sz="800" dirty="0">
                          <a:latin typeface="+mn-ea"/>
                          <a:ea typeface="+mn-ea"/>
                        </a:rPr>
                        <a:t>, </a:t>
                      </a:r>
                      <a:r>
                        <a:rPr lang="ko-KR" altLang="en-US" sz="800" dirty="0">
                          <a:latin typeface="+mn-ea"/>
                          <a:ea typeface="+mn-ea"/>
                        </a:rPr>
                        <a:t>구분</a:t>
                      </a:r>
                      <a:r>
                        <a:rPr lang="en-US" altLang="ko-KR" sz="800" dirty="0">
                          <a:latin typeface="+mn-ea"/>
                          <a:ea typeface="+mn-ea"/>
                        </a:rPr>
                        <a:t>, </a:t>
                      </a:r>
                      <a:r>
                        <a:rPr lang="ko-KR" altLang="en-US" sz="800" dirty="0">
                          <a:latin typeface="+mn-ea"/>
                          <a:ea typeface="+mn-ea"/>
                        </a:rPr>
                        <a:t>대표자명</a:t>
                      </a:r>
                      <a:r>
                        <a:rPr lang="en-US" altLang="ko-KR" sz="800" dirty="0">
                          <a:latin typeface="+mn-ea"/>
                          <a:ea typeface="+mn-ea"/>
                        </a:rPr>
                        <a:t>, </a:t>
                      </a:r>
                      <a:r>
                        <a:rPr lang="ko-KR" altLang="en-US" sz="800" dirty="0">
                          <a:latin typeface="+mn-ea"/>
                          <a:ea typeface="+mn-ea"/>
                        </a:rPr>
                        <a:t>법인번호</a:t>
                      </a:r>
                      <a:r>
                        <a:rPr lang="en-US" altLang="ko-KR" sz="800" dirty="0">
                          <a:latin typeface="+mn-ea"/>
                          <a:ea typeface="+mn-ea"/>
                        </a:rPr>
                        <a:t>, </a:t>
                      </a:r>
                      <a:r>
                        <a:rPr lang="ko-KR" altLang="en-US" sz="800" dirty="0">
                          <a:latin typeface="+mn-ea"/>
                          <a:ea typeface="+mn-ea"/>
                        </a:rPr>
                        <a:t>업종</a:t>
                      </a:r>
                      <a:r>
                        <a:rPr lang="en-US" altLang="ko-KR" sz="800" dirty="0">
                          <a:latin typeface="+mn-ea"/>
                          <a:ea typeface="+mn-ea"/>
                        </a:rPr>
                        <a:t>,</a:t>
                      </a:r>
                      <a:r>
                        <a:rPr lang="ko-KR" altLang="en-US" sz="800" dirty="0">
                          <a:latin typeface="+mn-ea"/>
                          <a:ea typeface="+mn-ea"/>
                        </a:rPr>
                        <a:t>업태 변경 불가</a:t>
                      </a:r>
                      <a:endParaRPr lang="en-US" altLang="ko-KR" sz="800" dirty="0">
                        <a:latin typeface="+mn-ea"/>
                        <a:ea typeface="+mn-ea"/>
                      </a:endParaRPr>
                    </a:p>
                    <a:p>
                      <a:pPr latinLnBrk="1"/>
                      <a:r>
                        <a:rPr lang="ko-KR" altLang="en-US" sz="800" dirty="0">
                          <a:latin typeface="+mn-ea"/>
                          <a:ea typeface="+mn-ea"/>
                        </a:rPr>
                        <a:t>사용자 정보</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아이디 변경 불가</a:t>
                      </a:r>
                      <a:endParaRPr lang="en-US" altLang="ko-KR" sz="800" dirty="0">
                        <a:latin typeface="+mn-ea"/>
                        <a:ea typeface="+mn-ea"/>
                      </a:endParaRPr>
                    </a:p>
                    <a:p>
                      <a:pPr latinLnBrk="1"/>
                      <a:endParaRPr lang="en-US" altLang="ko-KR" sz="800" dirty="0">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 </a:t>
                      </a:r>
                      <a:r>
                        <a:rPr lang="ko-KR" altLang="en-US" sz="800" dirty="0">
                          <a:latin typeface="+mn-ea"/>
                          <a:ea typeface="+mn-ea"/>
                        </a:rPr>
                        <a:t>입력 불가 항목은 클릭 불가</a:t>
                      </a:r>
                    </a:p>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 </a:t>
                      </a:r>
                      <a:r>
                        <a:rPr lang="ko-KR" altLang="en-US" sz="800" dirty="0">
                          <a:latin typeface="+mn-ea"/>
                          <a:ea typeface="+mn-ea"/>
                        </a:rPr>
                        <a:t>입력 가능 항목 클릭 가능</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승인 완료 된 사항으로 변경 내용 제한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r>
                        <a:rPr lang="en-US" altLang="ko-KR" sz="800" dirty="0">
                          <a:latin typeface="+mn-ea"/>
                          <a:ea typeface="+mn-ea"/>
                        </a:rPr>
                        <a:t>PC</a:t>
                      </a:r>
                      <a:r>
                        <a:rPr lang="ko-KR" altLang="en-US" sz="800" dirty="0">
                          <a:latin typeface="+mn-ea"/>
                          <a:ea typeface="+mn-ea"/>
                        </a:rPr>
                        <a:t>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803553" cy="276999"/>
          </a:xfrm>
          <a:prstGeom prst="rect">
            <a:avLst/>
          </a:prstGeom>
        </p:spPr>
        <p:txBody>
          <a:bodyPr wrap="none">
            <a:spAutoFit/>
          </a:bodyPr>
          <a:lstStyle/>
          <a:p>
            <a:r>
              <a:rPr lang="en-US" altLang="ko-KR" sz="1200" b="1" dirty="0"/>
              <a:t>|My</a:t>
            </a:r>
            <a:r>
              <a:rPr lang="ko-KR" altLang="en-US" sz="1200" b="1" dirty="0"/>
              <a:t> </a:t>
            </a:r>
            <a:r>
              <a:rPr lang="en-US" altLang="ko-KR" sz="1200" b="1" dirty="0"/>
              <a:t>Page</a:t>
            </a:r>
            <a:endParaRPr lang="ko-KR" altLang="en-US" sz="1200" dirty="0"/>
          </a:p>
        </p:txBody>
      </p:sp>
      <p:sp>
        <p:nvSpPr>
          <p:cNvPr id="35" name="TextBox 34">
            <a:extLst>
              <a:ext uri="{FF2B5EF4-FFF2-40B4-BE49-F238E27FC236}">
                <a16:creationId xmlns:a16="http://schemas.microsoft.com/office/drawing/2014/main" id="{91A95944-EC99-4A39-B13C-1CA01EF1A754}"/>
              </a:ext>
            </a:extLst>
          </p:cNvPr>
          <p:cNvSpPr txBox="1"/>
          <p:nvPr/>
        </p:nvSpPr>
        <p:spPr>
          <a:xfrm>
            <a:off x="6068344" y="1424289"/>
            <a:ext cx="1174050" cy="215444"/>
          </a:xfrm>
          <a:prstGeom prst="rect">
            <a:avLst/>
          </a:prstGeom>
          <a:solidFill>
            <a:srgbClr val="FF0000"/>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Sign a Escrow</a:t>
            </a:r>
            <a:endParaRPr lang="ko-KR" altLang="en-US" sz="800" dirty="0">
              <a:solidFill>
                <a:schemeClr val="bg1"/>
              </a:solidFill>
              <a:latin typeface="맑은 고딕" pitchFamily="50" charset="-127"/>
              <a:ea typeface="맑은 고딕" pitchFamily="50" charset="-127"/>
            </a:endParaRPr>
          </a:p>
        </p:txBody>
      </p:sp>
      <p:sp>
        <p:nvSpPr>
          <p:cNvPr id="39" name="타원 38">
            <a:extLst>
              <a:ext uri="{FF2B5EF4-FFF2-40B4-BE49-F238E27FC236}">
                <a16:creationId xmlns:a16="http://schemas.microsoft.com/office/drawing/2014/main" id="{22C091B7-5AAA-481B-9DD0-286108A93DE1}"/>
              </a:ext>
            </a:extLst>
          </p:cNvPr>
          <p:cNvSpPr/>
          <p:nvPr/>
        </p:nvSpPr>
        <p:spPr bwMode="auto">
          <a:xfrm>
            <a:off x="5897461" y="1436844"/>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5</a:t>
            </a:r>
            <a:endParaRPr lang="ko-KR" altLang="en-US" sz="800" b="1" dirty="0">
              <a:solidFill>
                <a:schemeClr val="bg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40" name="TextBox 39">
            <a:extLst>
              <a:ext uri="{FF2B5EF4-FFF2-40B4-BE49-F238E27FC236}">
                <a16:creationId xmlns:a16="http://schemas.microsoft.com/office/drawing/2014/main" id="{F4E3D1ED-D8C7-47FF-9540-4F7834F428C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41" name="TextBox 40">
            <a:extLst>
              <a:ext uri="{FF2B5EF4-FFF2-40B4-BE49-F238E27FC236}">
                <a16:creationId xmlns:a16="http://schemas.microsoft.com/office/drawing/2014/main" id="{0DF6769A-E1D2-459F-9116-0C725D385D3B}"/>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cxnSp>
        <p:nvCxnSpPr>
          <p:cNvPr id="47" name="직선 연결선 46">
            <a:extLst>
              <a:ext uri="{FF2B5EF4-FFF2-40B4-BE49-F238E27FC236}">
                <a16:creationId xmlns:a16="http://schemas.microsoft.com/office/drawing/2014/main" id="{E0239567-78D0-4780-AF44-5181D5711FBF}"/>
              </a:ext>
            </a:extLst>
          </p:cNvPr>
          <p:cNvCxnSpPr/>
          <p:nvPr/>
        </p:nvCxnSpPr>
        <p:spPr>
          <a:xfrm>
            <a:off x="544764" y="1806711"/>
            <a:ext cx="6268719"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그룹 47">
            <a:extLst>
              <a:ext uri="{FF2B5EF4-FFF2-40B4-BE49-F238E27FC236}">
                <a16:creationId xmlns:a16="http://schemas.microsoft.com/office/drawing/2014/main" id="{222DD662-9D88-4F52-935E-1D44E0C725EE}"/>
              </a:ext>
            </a:extLst>
          </p:cNvPr>
          <p:cNvGrpSpPr/>
          <p:nvPr/>
        </p:nvGrpSpPr>
        <p:grpSpPr>
          <a:xfrm>
            <a:off x="4836727" y="2660524"/>
            <a:ext cx="552450" cy="161251"/>
            <a:chOff x="3221357" y="1661160"/>
            <a:chExt cx="552450" cy="161251"/>
          </a:xfrm>
          <a:solidFill>
            <a:schemeClr val="bg1">
              <a:lumMod val="95000"/>
            </a:schemeClr>
          </a:solidFill>
        </p:grpSpPr>
        <p:sp>
          <p:nvSpPr>
            <p:cNvPr id="49" name="모서리가 둥근 직사각형 85">
              <a:extLst>
                <a:ext uri="{FF2B5EF4-FFF2-40B4-BE49-F238E27FC236}">
                  <a16:creationId xmlns:a16="http://schemas.microsoft.com/office/drawing/2014/main" id="{BBF4DD10-9C00-4A7B-8820-E7D2E6EA943D}"/>
                </a:ext>
              </a:extLst>
            </p:cNvPr>
            <p:cNvSpPr/>
            <p:nvPr/>
          </p:nvSpPr>
          <p:spPr>
            <a:xfrm>
              <a:off x="3221357" y="1661160"/>
              <a:ext cx="552450" cy="161251"/>
            </a:xfrm>
            <a:prstGeom prst="roundRect">
              <a:avLst>
                <a:gd name="adj" fmla="val 61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선택</a:t>
              </a:r>
            </a:p>
          </p:txBody>
        </p:sp>
        <p:pic>
          <p:nvPicPr>
            <p:cNvPr id="50" name="그림 49">
              <a:extLst>
                <a:ext uri="{FF2B5EF4-FFF2-40B4-BE49-F238E27FC236}">
                  <a16:creationId xmlns:a16="http://schemas.microsoft.com/office/drawing/2014/main" id="{3DB2A568-97BB-4E21-954B-FE2A4011A5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a:grpFill/>
          </p:spPr>
        </p:pic>
      </p:grpSp>
      <p:sp>
        <p:nvSpPr>
          <p:cNvPr id="51" name="TextBox 50">
            <a:extLst>
              <a:ext uri="{FF2B5EF4-FFF2-40B4-BE49-F238E27FC236}">
                <a16:creationId xmlns:a16="http://schemas.microsoft.com/office/drawing/2014/main" id="{079C6953-9EE9-4C38-9B26-0B8CB67EAD0B}"/>
              </a:ext>
            </a:extLst>
          </p:cNvPr>
          <p:cNvSpPr txBox="1"/>
          <p:nvPr/>
        </p:nvSpPr>
        <p:spPr>
          <a:xfrm>
            <a:off x="651636" y="2230449"/>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사업자 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53" name="TextBox 52">
            <a:extLst>
              <a:ext uri="{FF2B5EF4-FFF2-40B4-BE49-F238E27FC236}">
                <a16:creationId xmlns:a16="http://schemas.microsoft.com/office/drawing/2014/main" id="{155851C1-37DB-4C64-BC3F-685EE3C53938}"/>
              </a:ext>
            </a:extLst>
          </p:cNvPr>
          <p:cNvSpPr txBox="1"/>
          <p:nvPr/>
        </p:nvSpPr>
        <p:spPr>
          <a:xfrm>
            <a:off x="651636" y="2653433"/>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회사명 </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54" name="직사각형 53">
            <a:extLst>
              <a:ext uri="{FF2B5EF4-FFF2-40B4-BE49-F238E27FC236}">
                <a16:creationId xmlns:a16="http://schemas.microsoft.com/office/drawing/2014/main" id="{47B912F8-0792-472D-8C89-4D88177F6457}"/>
              </a:ext>
            </a:extLst>
          </p:cNvPr>
          <p:cNvSpPr/>
          <p:nvPr/>
        </p:nvSpPr>
        <p:spPr bwMode="auto">
          <a:xfrm>
            <a:off x="1808154" y="2660301"/>
            <a:ext cx="1718154"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55" name="TextBox 54">
            <a:extLst>
              <a:ext uri="{FF2B5EF4-FFF2-40B4-BE49-F238E27FC236}">
                <a16:creationId xmlns:a16="http://schemas.microsoft.com/office/drawing/2014/main" id="{94CAAF57-7596-4741-B98E-B8D25F0148E9}"/>
              </a:ext>
            </a:extLst>
          </p:cNvPr>
          <p:cNvSpPr txBox="1"/>
          <p:nvPr/>
        </p:nvSpPr>
        <p:spPr>
          <a:xfrm>
            <a:off x="651636" y="2940945"/>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대표자명</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56" name="TextBox 55">
            <a:extLst>
              <a:ext uri="{FF2B5EF4-FFF2-40B4-BE49-F238E27FC236}">
                <a16:creationId xmlns:a16="http://schemas.microsoft.com/office/drawing/2014/main" id="{8C5A642E-861E-4747-80A3-010966F6AAA3}"/>
              </a:ext>
            </a:extLst>
          </p:cNvPr>
          <p:cNvSpPr txBox="1"/>
          <p:nvPr/>
        </p:nvSpPr>
        <p:spPr>
          <a:xfrm>
            <a:off x="651636" y="3282290"/>
            <a:ext cx="109069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업종</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57" name="TextBox 56">
            <a:extLst>
              <a:ext uri="{FF2B5EF4-FFF2-40B4-BE49-F238E27FC236}">
                <a16:creationId xmlns:a16="http://schemas.microsoft.com/office/drawing/2014/main" id="{48408438-1CF6-403E-8C0C-CA2A10A446A6}"/>
              </a:ext>
            </a:extLst>
          </p:cNvPr>
          <p:cNvSpPr txBox="1"/>
          <p:nvPr/>
        </p:nvSpPr>
        <p:spPr>
          <a:xfrm>
            <a:off x="651636" y="3569802"/>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전화번호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58" name="TextBox 57">
            <a:extLst>
              <a:ext uri="{FF2B5EF4-FFF2-40B4-BE49-F238E27FC236}">
                <a16:creationId xmlns:a16="http://schemas.microsoft.com/office/drawing/2014/main" id="{E7B73179-C2AC-49A6-8572-4703672E7813}"/>
              </a:ext>
            </a:extLst>
          </p:cNvPr>
          <p:cNvSpPr txBox="1"/>
          <p:nvPr/>
        </p:nvSpPr>
        <p:spPr>
          <a:xfrm>
            <a:off x="651636" y="3874248"/>
            <a:ext cx="1098311"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주소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 </a:t>
            </a:r>
            <a:r>
              <a:rPr lang="en-US" altLang="ko-KR" sz="800" b="1" dirty="0">
                <a:solidFill>
                  <a:srgbClr val="FF0000"/>
                </a:solidFill>
                <a:latin typeface="맑은 고딕" panose="020B0503020000020004" pitchFamily="50" charset="-127"/>
                <a:ea typeface="맑은 고딕" panose="020B0503020000020004" pitchFamily="50" charset="-127"/>
              </a:rPr>
              <a:t> </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59" name="직사각형 58">
            <a:extLst>
              <a:ext uri="{FF2B5EF4-FFF2-40B4-BE49-F238E27FC236}">
                <a16:creationId xmlns:a16="http://schemas.microsoft.com/office/drawing/2014/main" id="{8705C53D-5C04-435D-A818-DC7ABCFFC935}"/>
              </a:ext>
            </a:extLst>
          </p:cNvPr>
          <p:cNvSpPr/>
          <p:nvPr/>
        </p:nvSpPr>
        <p:spPr bwMode="auto">
          <a:xfrm>
            <a:off x="1815773" y="2974415"/>
            <a:ext cx="1701916"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0" name="직사각형 59">
            <a:extLst>
              <a:ext uri="{FF2B5EF4-FFF2-40B4-BE49-F238E27FC236}">
                <a16:creationId xmlns:a16="http://schemas.microsoft.com/office/drawing/2014/main" id="{42D557B1-5BDA-4156-A494-200EDC881733}"/>
              </a:ext>
            </a:extLst>
          </p:cNvPr>
          <p:cNvSpPr/>
          <p:nvPr/>
        </p:nvSpPr>
        <p:spPr bwMode="auto">
          <a:xfrm>
            <a:off x="1815773" y="3332558"/>
            <a:ext cx="1701916" cy="182110"/>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1" name="직사각형 60">
            <a:extLst>
              <a:ext uri="{FF2B5EF4-FFF2-40B4-BE49-F238E27FC236}">
                <a16:creationId xmlns:a16="http://schemas.microsoft.com/office/drawing/2014/main" id="{5472CBB6-7E4E-4D8D-B2E2-4BFB943F1894}"/>
              </a:ext>
            </a:extLst>
          </p:cNvPr>
          <p:cNvSpPr/>
          <p:nvPr/>
        </p:nvSpPr>
        <p:spPr bwMode="auto">
          <a:xfrm>
            <a:off x="1815773" y="3890897"/>
            <a:ext cx="963929"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62" name="Button">
            <a:extLst>
              <a:ext uri="{FF2B5EF4-FFF2-40B4-BE49-F238E27FC236}">
                <a16:creationId xmlns:a16="http://schemas.microsoft.com/office/drawing/2014/main" id="{CF408B3A-4E8E-421F-90D8-683F270926F6}"/>
              </a:ext>
            </a:extLst>
          </p:cNvPr>
          <p:cNvSpPr>
            <a:spLocks/>
          </p:cNvSpPr>
          <p:nvPr/>
        </p:nvSpPr>
        <p:spPr bwMode="auto">
          <a:xfrm>
            <a:off x="2863967" y="3891079"/>
            <a:ext cx="562855" cy="198613"/>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맑은 고딕" panose="020B0503020000020004" pitchFamily="50" charset="-127"/>
                <a:ea typeface="맑은 고딕" panose="020B0503020000020004" pitchFamily="50" charset="-127"/>
              </a:rPr>
              <a:t>주소검색</a:t>
            </a:r>
            <a:endParaRPr lang="en-US" sz="800" dirty="0">
              <a:solidFill>
                <a:srgbClr val="262626"/>
              </a:solidFill>
              <a:latin typeface="맑은 고딕" panose="020B0503020000020004" pitchFamily="50" charset="-127"/>
              <a:ea typeface="맑은 고딕" panose="020B0503020000020004" pitchFamily="50" charset="-127"/>
            </a:endParaRPr>
          </a:p>
        </p:txBody>
      </p:sp>
      <p:sp>
        <p:nvSpPr>
          <p:cNvPr id="64" name="직사각형 63">
            <a:extLst>
              <a:ext uri="{FF2B5EF4-FFF2-40B4-BE49-F238E27FC236}">
                <a16:creationId xmlns:a16="http://schemas.microsoft.com/office/drawing/2014/main" id="{28AE8482-AB21-4F87-977E-29BFD746F7DD}"/>
              </a:ext>
            </a:extLst>
          </p:cNvPr>
          <p:cNvSpPr/>
          <p:nvPr/>
        </p:nvSpPr>
        <p:spPr bwMode="auto">
          <a:xfrm>
            <a:off x="547025" y="1806711"/>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1. </a:t>
            </a:r>
            <a:r>
              <a:rPr lang="ko-KR" altLang="en-US" sz="900" b="1" dirty="0">
                <a:solidFill>
                  <a:srgbClr val="262626"/>
                </a:solidFill>
                <a:effectLst/>
                <a:latin typeface="맑은 고딕" panose="020B0503020000020004" pitchFamily="50" charset="-127"/>
                <a:ea typeface="맑은 고딕" panose="020B0503020000020004" pitchFamily="50" charset="-127"/>
              </a:rPr>
              <a:t>회사 정보</a:t>
            </a:r>
          </a:p>
        </p:txBody>
      </p:sp>
      <p:cxnSp>
        <p:nvCxnSpPr>
          <p:cNvPr id="65" name="직선 연결선 64">
            <a:extLst>
              <a:ext uri="{FF2B5EF4-FFF2-40B4-BE49-F238E27FC236}">
                <a16:creationId xmlns:a16="http://schemas.microsoft.com/office/drawing/2014/main" id="{76480A05-4F0A-4E95-BBA5-C7ADE694A5FB}"/>
              </a:ext>
            </a:extLst>
          </p:cNvPr>
          <p:cNvCxnSpPr/>
          <p:nvPr/>
        </p:nvCxnSpPr>
        <p:spPr>
          <a:xfrm>
            <a:off x="628344" y="2581365"/>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11C2C9D5-AB75-429D-A8FC-BC8C3EF74F17}"/>
              </a:ext>
            </a:extLst>
          </p:cNvPr>
          <p:cNvCxnSpPr/>
          <p:nvPr/>
        </p:nvCxnSpPr>
        <p:spPr>
          <a:xfrm>
            <a:off x="628344" y="2911572"/>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B5606BB8-691B-43A8-B514-4D41F45D094C}"/>
              </a:ext>
            </a:extLst>
          </p:cNvPr>
          <p:cNvCxnSpPr/>
          <p:nvPr/>
        </p:nvCxnSpPr>
        <p:spPr>
          <a:xfrm>
            <a:off x="628344" y="3267598"/>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56C64760-A78B-4136-BAD4-1F8B7F8F0E17}"/>
              </a:ext>
            </a:extLst>
          </p:cNvPr>
          <p:cNvCxnSpPr/>
          <p:nvPr/>
        </p:nvCxnSpPr>
        <p:spPr>
          <a:xfrm>
            <a:off x="628344" y="3572404"/>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1856D12C-EB02-4E47-B7DC-B90CCFDC423B}"/>
              </a:ext>
            </a:extLst>
          </p:cNvPr>
          <p:cNvCxnSpPr/>
          <p:nvPr/>
        </p:nvCxnSpPr>
        <p:spPr>
          <a:xfrm>
            <a:off x="628344" y="3851409"/>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직사각형 69">
            <a:extLst>
              <a:ext uri="{FF2B5EF4-FFF2-40B4-BE49-F238E27FC236}">
                <a16:creationId xmlns:a16="http://schemas.microsoft.com/office/drawing/2014/main" id="{96CA1DDE-4278-4525-B264-06A37BA090D8}"/>
              </a:ext>
            </a:extLst>
          </p:cNvPr>
          <p:cNvSpPr/>
          <p:nvPr/>
        </p:nvSpPr>
        <p:spPr bwMode="auto">
          <a:xfrm>
            <a:off x="1799535" y="2208385"/>
            <a:ext cx="1718154"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solidFill>
                  <a:srgbClr val="262626"/>
                </a:solidFill>
                <a:effectLst/>
                <a:latin typeface="맑은 고딕" panose="020B0503020000020004" pitchFamily="50" charset="-127"/>
                <a:ea typeface="맑은 고딕" panose="020B0503020000020004" pitchFamily="50" charset="-127"/>
              </a:rPr>
              <a:t>123132132</a:t>
            </a:r>
            <a:endParaRPr lang="ko-KR" altLang="en-US" sz="800" dirty="0">
              <a:solidFill>
                <a:srgbClr val="262626"/>
              </a:solidFill>
              <a:effectLst/>
              <a:latin typeface="맑은 고딕" panose="020B0503020000020004" pitchFamily="50" charset="-127"/>
              <a:ea typeface="맑은 고딕" panose="020B0503020000020004" pitchFamily="50" charset="-127"/>
            </a:endParaRPr>
          </a:p>
        </p:txBody>
      </p:sp>
      <p:sp>
        <p:nvSpPr>
          <p:cNvPr id="71" name="TextBox 70">
            <a:extLst>
              <a:ext uri="{FF2B5EF4-FFF2-40B4-BE49-F238E27FC236}">
                <a16:creationId xmlns:a16="http://schemas.microsoft.com/office/drawing/2014/main" id="{1253D8A2-7D1B-4D02-9BDE-07DEED4FAA06}"/>
              </a:ext>
            </a:extLst>
          </p:cNvPr>
          <p:cNvSpPr txBox="1"/>
          <p:nvPr/>
        </p:nvSpPr>
        <p:spPr>
          <a:xfrm>
            <a:off x="1730048" y="2383287"/>
            <a:ext cx="2247043" cy="184666"/>
          </a:xfrm>
          <a:prstGeom prst="rect">
            <a:avLst/>
          </a:prstGeom>
          <a:noFill/>
        </p:spPr>
        <p:txBody>
          <a:bodyPr wrap="square" rtlCol="0">
            <a:spAutoFit/>
          </a:bodyPr>
          <a:lstStyle/>
          <a:p>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제외</a:t>
            </a:r>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숫자만 입력 가능</a:t>
            </a:r>
          </a:p>
        </p:txBody>
      </p:sp>
      <p:sp>
        <p:nvSpPr>
          <p:cNvPr id="72" name="직사각형 71">
            <a:extLst>
              <a:ext uri="{FF2B5EF4-FFF2-40B4-BE49-F238E27FC236}">
                <a16:creationId xmlns:a16="http://schemas.microsoft.com/office/drawing/2014/main" id="{BBC6641B-DC40-4DC0-A8DA-3E76FE24F6C2}"/>
              </a:ext>
            </a:extLst>
          </p:cNvPr>
          <p:cNvSpPr/>
          <p:nvPr/>
        </p:nvSpPr>
        <p:spPr bwMode="auto">
          <a:xfrm>
            <a:off x="1824234" y="3628897"/>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73" name="TextBox 72">
            <a:extLst>
              <a:ext uri="{FF2B5EF4-FFF2-40B4-BE49-F238E27FC236}">
                <a16:creationId xmlns:a16="http://schemas.microsoft.com/office/drawing/2014/main" id="{88A8F2B7-6BA7-4C9D-AA19-40DE630C1B68}"/>
              </a:ext>
            </a:extLst>
          </p:cNvPr>
          <p:cNvSpPr txBox="1"/>
          <p:nvPr/>
        </p:nvSpPr>
        <p:spPr>
          <a:xfrm>
            <a:off x="4068706" y="2671944"/>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구분</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74" name="TextBox 73">
            <a:extLst>
              <a:ext uri="{FF2B5EF4-FFF2-40B4-BE49-F238E27FC236}">
                <a16:creationId xmlns:a16="http://schemas.microsoft.com/office/drawing/2014/main" id="{CDC22E80-71A3-48F7-8C3F-ED1026E3DF08}"/>
              </a:ext>
            </a:extLst>
          </p:cNvPr>
          <p:cNvSpPr txBox="1"/>
          <p:nvPr/>
        </p:nvSpPr>
        <p:spPr>
          <a:xfrm>
            <a:off x="4068706" y="2950948"/>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법인번호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75" name="TextBox 74">
            <a:extLst>
              <a:ext uri="{FF2B5EF4-FFF2-40B4-BE49-F238E27FC236}">
                <a16:creationId xmlns:a16="http://schemas.microsoft.com/office/drawing/2014/main" id="{D7D66982-D663-483D-9A18-8673DF93D4C8}"/>
              </a:ext>
            </a:extLst>
          </p:cNvPr>
          <p:cNvSpPr txBox="1"/>
          <p:nvPr/>
        </p:nvSpPr>
        <p:spPr>
          <a:xfrm>
            <a:off x="4068706" y="3292293"/>
            <a:ext cx="109069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업태</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76" name="TextBox 75">
            <a:extLst>
              <a:ext uri="{FF2B5EF4-FFF2-40B4-BE49-F238E27FC236}">
                <a16:creationId xmlns:a16="http://schemas.microsoft.com/office/drawing/2014/main" id="{4F851D7F-3846-4E42-9A80-F6EBFEAAE9A8}"/>
              </a:ext>
            </a:extLst>
          </p:cNvPr>
          <p:cNvSpPr txBox="1"/>
          <p:nvPr/>
        </p:nvSpPr>
        <p:spPr>
          <a:xfrm>
            <a:off x="4068706" y="3579805"/>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팩스번호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77" name="직사각형 76">
            <a:extLst>
              <a:ext uri="{FF2B5EF4-FFF2-40B4-BE49-F238E27FC236}">
                <a16:creationId xmlns:a16="http://schemas.microsoft.com/office/drawing/2014/main" id="{8BCF2516-3D80-41FB-8EA1-AE6619C00241}"/>
              </a:ext>
            </a:extLst>
          </p:cNvPr>
          <p:cNvSpPr/>
          <p:nvPr/>
        </p:nvSpPr>
        <p:spPr bwMode="auto">
          <a:xfrm>
            <a:off x="4831371" y="2946715"/>
            <a:ext cx="1718154"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78" name="직사각형 77">
            <a:extLst>
              <a:ext uri="{FF2B5EF4-FFF2-40B4-BE49-F238E27FC236}">
                <a16:creationId xmlns:a16="http://schemas.microsoft.com/office/drawing/2014/main" id="{30938CE5-2A6C-4482-87D5-79E82203F9E5}"/>
              </a:ext>
            </a:extLst>
          </p:cNvPr>
          <p:cNvSpPr/>
          <p:nvPr/>
        </p:nvSpPr>
        <p:spPr bwMode="auto">
          <a:xfrm>
            <a:off x="4838990" y="3320098"/>
            <a:ext cx="1701916"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79" name="직사각형 78">
            <a:extLst>
              <a:ext uri="{FF2B5EF4-FFF2-40B4-BE49-F238E27FC236}">
                <a16:creationId xmlns:a16="http://schemas.microsoft.com/office/drawing/2014/main" id="{3652417F-493C-412E-8DFA-908FA599FE75}"/>
              </a:ext>
            </a:extLst>
          </p:cNvPr>
          <p:cNvSpPr/>
          <p:nvPr/>
        </p:nvSpPr>
        <p:spPr bwMode="auto">
          <a:xfrm>
            <a:off x="4838990" y="3618972"/>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80" name="TextBox 79">
            <a:extLst>
              <a:ext uri="{FF2B5EF4-FFF2-40B4-BE49-F238E27FC236}">
                <a16:creationId xmlns:a16="http://schemas.microsoft.com/office/drawing/2014/main" id="{051AD612-9C98-40F0-BC0B-3BD7E736A409}"/>
              </a:ext>
            </a:extLst>
          </p:cNvPr>
          <p:cNvSpPr txBox="1"/>
          <p:nvPr/>
        </p:nvSpPr>
        <p:spPr>
          <a:xfrm>
            <a:off x="4756643" y="3089457"/>
            <a:ext cx="2247043" cy="184666"/>
          </a:xfrm>
          <a:prstGeom prst="rect">
            <a:avLst/>
          </a:prstGeom>
          <a:noFill/>
        </p:spPr>
        <p:txBody>
          <a:bodyPr wrap="square" rtlCol="0">
            <a:spAutoFit/>
          </a:bodyPr>
          <a:lstStyle/>
          <a:p>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제외</a:t>
            </a:r>
            <a:r>
              <a:rPr lang="en-US" altLang="ko-KR" sz="600" dirty="0">
                <a:latin typeface="맑은 고딕" panose="020B0503020000020004" pitchFamily="50" charset="-127"/>
                <a:ea typeface="맑은 고딕" panose="020B0503020000020004" pitchFamily="50" charset="-127"/>
              </a:rPr>
              <a:t>. </a:t>
            </a:r>
            <a:r>
              <a:rPr lang="ko-KR" altLang="en-US" sz="600" dirty="0">
                <a:latin typeface="맑은 고딕" panose="020B0503020000020004" pitchFamily="50" charset="-127"/>
                <a:ea typeface="맑은 고딕" panose="020B0503020000020004" pitchFamily="50" charset="-127"/>
              </a:rPr>
              <a:t>숫자만 입력 가능</a:t>
            </a:r>
          </a:p>
        </p:txBody>
      </p:sp>
      <p:sp>
        <p:nvSpPr>
          <p:cNvPr id="81" name="직사각형 80">
            <a:extLst>
              <a:ext uri="{FF2B5EF4-FFF2-40B4-BE49-F238E27FC236}">
                <a16:creationId xmlns:a16="http://schemas.microsoft.com/office/drawing/2014/main" id="{24A6362D-5382-4F8C-954B-DE5451D65603}"/>
              </a:ext>
            </a:extLst>
          </p:cNvPr>
          <p:cNvSpPr/>
          <p:nvPr/>
        </p:nvSpPr>
        <p:spPr bwMode="auto">
          <a:xfrm>
            <a:off x="1816273" y="4145751"/>
            <a:ext cx="4054456"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82" name="직사각형 81">
            <a:extLst>
              <a:ext uri="{FF2B5EF4-FFF2-40B4-BE49-F238E27FC236}">
                <a16:creationId xmlns:a16="http://schemas.microsoft.com/office/drawing/2014/main" id="{A059A81B-A88E-4C90-A7CB-91DA1B8262B6}"/>
              </a:ext>
            </a:extLst>
          </p:cNvPr>
          <p:cNvSpPr/>
          <p:nvPr/>
        </p:nvSpPr>
        <p:spPr bwMode="auto">
          <a:xfrm>
            <a:off x="1816273" y="4385356"/>
            <a:ext cx="405445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83" name="직사각형 82">
            <a:extLst>
              <a:ext uri="{FF2B5EF4-FFF2-40B4-BE49-F238E27FC236}">
                <a16:creationId xmlns:a16="http://schemas.microsoft.com/office/drawing/2014/main" id="{8718ABD4-8786-4361-9269-579EC7198F99}"/>
              </a:ext>
            </a:extLst>
          </p:cNvPr>
          <p:cNvSpPr/>
          <p:nvPr/>
        </p:nvSpPr>
        <p:spPr bwMode="auto">
          <a:xfrm>
            <a:off x="538550" y="4689173"/>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itchFamily="50" charset="-127"/>
                <a:ea typeface="맑은 고딕" pitchFamily="50" charset="-127"/>
              </a:rPr>
              <a:t>  </a:t>
            </a:r>
            <a:r>
              <a:rPr lang="en-US" altLang="ko-KR" sz="900" b="1" dirty="0">
                <a:solidFill>
                  <a:srgbClr val="262626"/>
                </a:solidFill>
                <a:latin typeface="맑은 고딕" pitchFamily="50" charset="-127"/>
                <a:ea typeface="맑은 고딕" pitchFamily="50" charset="-127"/>
              </a:rPr>
              <a:t>2. </a:t>
            </a:r>
            <a:r>
              <a:rPr lang="ko-KR" altLang="en-US" sz="900" b="1" dirty="0">
                <a:solidFill>
                  <a:srgbClr val="262626"/>
                </a:solidFill>
                <a:latin typeface="맑은 고딕" pitchFamily="50" charset="-127"/>
                <a:ea typeface="맑은 고딕" pitchFamily="50" charset="-127"/>
              </a:rPr>
              <a:t>사용자 </a:t>
            </a:r>
            <a:r>
              <a:rPr lang="ko-KR" altLang="en-US" sz="900" b="1" dirty="0">
                <a:solidFill>
                  <a:srgbClr val="262626"/>
                </a:solidFill>
                <a:effectLst/>
                <a:latin typeface="맑은 고딕" pitchFamily="50" charset="-127"/>
                <a:ea typeface="맑은 고딕" pitchFamily="50" charset="-127"/>
              </a:rPr>
              <a:t>정보</a:t>
            </a:r>
          </a:p>
        </p:txBody>
      </p:sp>
      <p:sp>
        <p:nvSpPr>
          <p:cNvPr id="84" name="TextBox 83">
            <a:extLst>
              <a:ext uri="{FF2B5EF4-FFF2-40B4-BE49-F238E27FC236}">
                <a16:creationId xmlns:a16="http://schemas.microsoft.com/office/drawing/2014/main" id="{8CACA337-B761-4ADB-B568-31FAFBABB5B8}"/>
              </a:ext>
            </a:extLst>
          </p:cNvPr>
          <p:cNvSpPr txBox="1"/>
          <p:nvPr/>
        </p:nvSpPr>
        <p:spPr>
          <a:xfrm>
            <a:off x="606566" y="5129985"/>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아이디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85" name="TextBox 84">
            <a:extLst>
              <a:ext uri="{FF2B5EF4-FFF2-40B4-BE49-F238E27FC236}">
                <a16:creationId xmlns:a16="http://schemas.microsoft.com/office/drawing/2014/main" id="{F01EBB47-3B71-4CDF-840F-6255CD98787C}"/>
              </a:ext>
            </a:extLst>
          </p:cNvPr>
          <p:cNvSpPr txBox="1"/>
          <p:nvPr/>
        </p:nvSpPr>
        <p:spPr>
          <a:xfrm>
            <a:off x="606566" y="5552969"/>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이름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cxnSp>
        <p:nvCxnSpPr>
          <p:cNvPr id="86" name="직선 연결선 85">
            <a:extLst>
              <a:ext uri="{FF2B5EF4-FFF2-40B4-BE49-F238E27FC236}">
                <a16:creationId xmlns:a16="http://schemas.microsoft.com/office/drawing/2014/main" id="{8AEEE147-8A60-4EBE-9518-84581738F7CB}"/>
              </a:ext>
            </a:extLst>
          </p:cNvPr>
          <p:cNvCxnSpPr/>
          <p:nvPr/>
        </p:nvCxnSpPr>
        <p:spPr>
          <a:xfrm>
            <a:off x="583274" y="5480901"/>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634C0539-4C5D-4A3E-BDE8-7FA9D6EB7482}"/>
              </a:ext>
            </a:extLst>
          </p:cNvPr>
          <p:cNvCxnSpPr/>
          <p:nvPr/>
        </p:nvCxnSpPr>
        <p:spPr>
          <a:xfrm>
            <a:off x="583274" y="5811108"/>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직사각형 87">
            <a:extLst>
              <a:ext uri="{FF2B5EF4-FFF2-40B4-BE49-F238E27FC236}">
                <a16:creationId xmlns:a16="http://schemas.microsoft.com/office/drawing/2014/main" id="{DABE8BE7-D59E-47A2-84C5-DC3EACBB2AE5}"/>
              </a:ext>
            </a:extLst>
          </p:cNvPr>
          <p:cNvSpPr/>
          <p:nvPr/>
        </p:nvSpPr>
        <p:spPr bwMode="auto">
          <a:xfrm>
            <a:off x="1754465" y="5107920"/>
            <a:ext cx="988640" cy="175631"/>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err="1">
                <a:solidFill>
                  <a:srgbClr val="262626"/>
                </a:solidFill>
                <a:effectLst/>
                <a:latin typeface="맑은 고딕" pitchFamily="50" charset="-127"/>
                <a:ea typeface="맑은 고딕" pitchFamily="50" charset="-127"/>
              </a:rPr>
              <a:t>hong</a:t>
            </a:r>
            <a:endParaRPr lang="ko-KR" altLang="en-US" sz="800" dirty="0">
              <a:solidFill>
                <a:srgbClr val="262626"/>
              </a:solidFill>
              <a:effectLst/>
              <a:latin typeface="맑은 고딕" pitchFamily="50" charset="-127"/>
              <a:ea typeface="맑은 고딕" pitchFamily="50" charset="-127"/>
            </a:endParaRPr>
          </a:p>
        </p:txBody>
      </p:sp>
      <p:sp>
        <p:nvSpPr>
          <p:cNvPr id="89" name="TextBox 88">
            <a:extLst>
              <a:ext uri="{FF2B5EF4-FFF2-40B4-BE49-F238E27FC236}">
                <a16:creationId xmlns:a16="http://schemas.microsoft.com/office/drawing/2014/main" id="{525E37E1-9E47-411B-9E15-CC9EAE3733A0}"/>
              </a:ext>
            </a:extLst>
          </p:cNvPr>
          <p:cNvSpPr txBox="1"/>
          <p:nvPr/>
        </p:nvSpPr>
        <p:spPr>
          <a:xfrm>
            <a:off x="1684978" y="5282823"/>
            <a:ext cx="2247043" cy="184666"/>
          </a:xfrm>
          <a:prstGeom prst="rect">
            <a:avLst/>
          </a:prstGeom>
          <a:noFill/>
        </p:spPr>
        <p:txBody>
          <a:bodyPr wrap="square" rtlCol="0">
            <a:spAutoFit/>
          </a:bodyPr>
          <a:lstStyle/>
          <a:p>
            <a:r>
              <a:rPr lang="ko-KR" altLang="en-US" sz="600" dirty="0">
                <a:latin typeface="맑은 고딕" pitchFamily="50" charset="-127"/>
                <a:ea typeface="맑은 고딕" pitchFamily="50" charset="-127"/>
              </a:rPr>
              <a:t>영문자</a:t>
            </a:r>
            <a:r>
              <a:rPr lang="en-US" altLang="ko-KR" sz="600" dirty="0">
                <a:latin typeface="맑은 고딕" pitchFamily="50" charset="-127"/>
                <a:ea typeface="맑은 고딕" pitchFamily="50" charset="-127"/>
              </a:rPr>
              <a:t>, </a:t>
            </a:r>
            <a:r>
              <a:rPr lang="ko-KR" altLang="en-US" sz="600" dirty="0">
                <a:latin typeface="맑은 고딕" pitchFamily="50" charset="-127"/>
                <a:ea typeface="맑은 고딕" pitchFamily="50" charset="-127"/>
              </a:rPr>
              <a:t>숫자</a:t>
            </a:r>
            <a:r>
              <a:rPr lang="en-US" altLang="ko-KR" sz="600" dirty="0">
                <a:latin typeface="맑은 고딕" pitchFamily="50" charset="-127"/>
                <a:ea typeface="맑은 고딕" pitchFamily="50" charset="-127"/>
              </a:rPr>
              <a:t>, _</a:t>
            </a:r>
            <a:r>
              <a:rPr lang="ko-KR" altLang="en-US" sz="600" dirty="0">
                <a:latin typeface="맑은 고딕" pitchFamily="50" charset="-127"/>
                <a:ea typeface="맑은 고딕" pitchFamily="50" charset="-127"/>
              </a:rPr>
              <a:t>만 입력 가능</a:t>
            </a:r>
          </a:p>
        </p:txBody>
      </p:sp>
      <p:sp>
        <p:nvSpPr>
          <p:cNvPr id="90" name="직사각형 89">
            <a:extLst>
              <a:ext uri="{FF2B5EF4-FFF2-40B4-BE49-F238E27FC236}">
                <a16:creationId xmlns:a16="http://schemas.microsoft.com/office/drawing/2014/main" id="{EF21DEFD-5DB4-4745-AFE7-3E3E42289A93}"/>
              </a:ext>
            </a:extLst>
          </p:cNvPr>
          <p:cNvSpPr/>
          <p:nvPr/>
        </p:nvSpPr>
        <p:spPr bwMode="auto">
          <a:xfrm>
            <a:off x="1762932" y="5567810"/>
            <a:ext cx="988640" cy="175631"/>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3" name="TextBox 92">
            <a:extLst>
              <a:ext uri="{FF2B5EF4-FFF2-40B4-BE49-F238E27FC236}">
                <a16:creationId xmlns:a16="http://schemas.microsoft.com/office/drawing/2014/main" id="{027FEC71-FA6D-4D70-81DE-7F433AEA8EBA}"/>
              </a:ext>
            </a:extLst>
          </p:cNvPr>
          <p:cNvSpPr txBox="1"/>
          <p:nvPr/>
        </p:nvSpPr>
        <p:spPr>
          <a:xfrm>
            <a:off x="564515" y="5886450"/>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비밀번호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94" name="TextBox 93">
            <a:extLst>
              <a:ext uri="{FF2B5EF4-FFF2-40B4-BE49-F238E27FC236}">
                <a16:creationId xmlns:a16="http://schemas.microsoft.com/office/drawing/2014/main" id="{159CCA5A-00D4-420B-B744-047C0DD57A14}"/>
              </a:ext>
            </a:extLst>
          </p:cNvPr>
          <p:cNvSpPr txBox="1"/>
          <p:nvPr/>
        </p:nvSpPr>
        <p:spPr>
          <a:xfrm>
            <a:off x="564515" y="6250165"/>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부서</a:t>
            </a:r>
            <a:r>
              <a:rPr lang="en-US" altLang="ko-KR" sz="800" b="1" dirty="0">
                <a:latin typeface="맑은 고딕" pitchFamily="50" charset="-127"/>
                <a:ea typeface="맑은 고딕" pitchFamily="50" charset="-127"/>
              </a:rPr>
              <a:t>/</a:t>
            </a:r>
            <a:r>
              <a:rPr lang="ko-KR" altLang="en-US" sz="800" b="1" dirty="0">
                <a:latin typeface="맑은 고딕" pitchFamily="50" charset="-127"/>
                <a:ea typeface="맑은 고딕" pitchFamily="50" charset="-127"/>
              </a:rPr>
              <a:t>직급</a:t>
            </a:r>
            <a:r>
              <a:rPr lang="ko-KR" altLang="en-US" sz="800" b="1" dirty="0">
                <a:solidFill>
                  <a:srgbClr val="FF0000"/>
                </a:solidFill>
                <a:latin typeface="맑은 고딕" pitchFamily="50" charset="-127"/>
                <a:ea typeface="맑은 고딕" pitchFamily="50" charset="-127"/>
              </a:rPr>
              <a:t> </a:t>
            </a:r>
          </a:p>
        </p:txBody>
      </p:sp>
      <p:sp>
        <p:nvSpPr>
          <p:cNvPr id="95" name="직사각형 94">
            <a:extLst>
              <a:ext uri="{FF2B5EF4-FFF2-40B4-BE49-F238E27FC236}">
                <a16:creationId xmlns:a16="http://schemas.microsoft.com/office/drawing/2014/main" id="{325332E5-5089-47F2-B05B-8B8497E15360}"/>
              </a:ext>
            </a:extLst>
          </p:cNvPr>
          <p:cNvSpPr/>
          <p:nvPr/>
        </p:nvSpPr>
        <p:spPr bwMode="auto">
          <a:xfrm>
            <a:off x="1762198" y="6257033"/>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6" name="TextBox 95">
            <a:extLst>
              <a:ext uri="{FF2B5EF4-FFF2-40B4-BE49-F238E27FC236}">
                <a16:creationId xmlns:a16="http://schemas.microsoft.com/office/drawing/2014/main" id="{CAB3B6E1-58BA-4331-A7B4-35625DBC8F31}"/>
              </a:ext>
            </a:extLst>
          </p:cNvPr>
          <p:cNvSpPr txBox="1"/>
          <p:nvPr/>
        </p:nvSpPr>
        <p:spPr>
          <a:xfrm>
            <a:off x="564515" y="6537677"/>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E-mail</a:t>
            </a:r>
            <a:r>
              <a:rPr lang="ko-KR" altLang="en-US" sz="800" b="1" dirty="0">
                <a:latin typeface="맑은 고딕" pitchFamily="50" charset="-127"/>
                <a:ea typeface="맑은 고딕" pitchFamily="50" charset="-127"/>
              </a:rPr>
              <a:t>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97" name="직사각형 96">
            <a:extLst>
              <a:ext uri="{FF2B5EF4-FFF2-40B4-BE49-F238E27FC236}">
                <a16:creationId xmlns:a16="http://schemas.microsoft.com/office/drawing/2014/main" id="{7C85EC2D-A1D9-4A71-A0F0-11DAEE4F7DE3}"/>
              </a:ext>
            </a:extLst>
          </p:cNvPr>
          <p:cNvSpPr/>
          <p:nvPr/>
        </p:nvSpPr>
        <p:spPr bwMode="auto">
          <a:xfrm>
            <a:off x="1769817" y="6571147"/>
            <a:ext cx="1701916"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cxnSp>
        <p:nvCxnSpPr>
          <p:cNvPr id="98" name="직선 연결선 97">
            <a:extLst>
              <a:ext uri="{FF2B5EF4-FFF2-40B4-BE49-F238E27FC236}">
                <a16:creationId xmlns:a16="http://schemas.microsoft.com/office/drawing/2014/main" id="{6004B1E3-3303-4A77-8C67-0A4B43B7D1FD}"/>
              </a:ext>
            </a:extLst>
          </p:cNvPr>
          <p:cNvCxnSpPr/>
          <p:nvPr/>
        </p:nvCxnSpPr>
        <p:spPr>
          <a:xfrm>
            <a:off x="650280" y="6161163"/>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9E8B252C-D1A5-4A9F-B077-261FA7840171}"/>
              </a:ext>
            </a:extLst>
          </p:cNvPr>
          <p:cNvCxnSpPr/>
          <p:nvPr/>
        </p:nvCxnSpPr>
        <p:spPr>
          <a:xfrm>
            <a:off x="650280" y="6508304"/>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직사각형 99">
            <a:extLst>
              <a:ext uri="{FF2B5EF4-FFF2-40B4-BE49-F238E27FC236}">
                <a16:creationId xmlns:a16="http://schemas.microsoft.com/office/drawing/2014/main" id="{4A7A6F75-76C5-4D4B-AFD9-43234EB5C079}"/>
              </a:ext>
            </a:extLst>
          </p:cNvPr>
          <p:cNvSpPr/>
          <p:nvPr/>
        </p:nvSpPr>
        <p:spPr bwMode="auto">
          <a:xfrm>
            <a:off x="1761968" y="5889787"/>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1" name="TextBox 100">
            <a:extLst>
              <a:ext uri="{FF2B5EF4-FFF2-40B4-BE49-F238E27FC236}">
                <a16:creationId xmlns:a16="http://schemas.microsoft.com/office/drawing/2014/main" id="{C6E02B84-9B41-4EF6-94D0-55A3E780F628}"/>
              </a:ext>
            </a:extLst>
          </p:cNvPr>
          <p:cNvSpPr txBox="1"/>
          <p:nvPr/>
        </p:nvSpPr>
        <p:spPr>
          <a:xfrm>
            <a:off x="3798594" y="5886450"/>
            <a:ext cx="977661"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비밀번호  확인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102" name="직사각형 101">
            <a:extLst>
              <a:ext uri="{FF2B5EF4-FFF2-40B4-BE49-F238E27FC236}">
                <a16:creationId xmlns:a16="http://schemas.microsoft.com/office/drawing/2014/main" id="{2A3662BD-B1ED-42B7-A882-FAAAE2BAF1A6}"/>
              </a:ext>
            </a:extLst>
          </p:cNvPr>
          <p:cNvSpPr/>
          <p:nvPr/>
        </p:nvSpPr>
        <p:spPr bwMode="auto">
          <a:xfrm>
            <a:off x="4946494" y="5889787"/>
            <a:ext cx="1718154" cy="17490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5" name="Oval 723">
            <a:extLst>
              <a:ext uri="{FF2B5EF4-FFF2-40B4-BE49-F238E27FC236}">
                <a16:creationId xmlns:a16="http://schemas.microsoft.com/office/drawing/2014/main" id="{C746A074-1421-40A4-B85B-6B355FD55913}"/>
              </a:ext>
            </a:extLst>
          </p:cNvPr>
          <p:cNvSpPr>
            <a:spLocks noChangeArrowheads="1"/>
          </p:cNvSpPr>
          <p:nvPr/>
        </p:nvSpPr>
        <p:spPr bwMode="auto">
          <a:xfrm>
            <a:off x="3464973" y="2984500"/>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1</a:t>
            </a:r>
          </a:p>
        </p:txBody>
      </p:sp>
      <p:sp>
        <p:nvSpPr>
          <p:cNvPr id="109" name="Oval 723">
            <a:extLst>
              <a:ext uri="{FF2B5EF4-FFF2-40B4-BE49-F238E27FC236}">
                <a16:creationId xmlns:a16="http://schemas.microsoft.com/office/drawing/2014/main" id="{7DC6887C-9AE5-4F33-A299-07E832648775}"/>
              </a:ext>
            </a:extLst>
          </p:cNvPr>
          <p:cNvSpPr>
            <a:spLocks noChangeArrowheads="1"/>
          </p:cNvSpPr>
          <p:nvPr/>
        </p:nvSpPr>
        <p:spPr bwMode="auto">
          <a:xfrm>
            <a:off x="3548073" y="4052172"/>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2</a:t>
            </a:r>
          </a:p>
        </p:txBody>
      </p:sp>
    </p:spTree>
    <p:extLst>
      <p:ext uri="{BB962C8B-B14F-4D97-AF65-F5344CB8AC3E}">
        <p14:creationId xmlns:p14="http://schemas.microsoft.com/office/powerpoint/2010/main" val="385315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My Page</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430015404"/>
              </p:ext>
            </p:extLst>
          </p:nvPr>
        </p:nvGraphicFramePr>
        <p:xfrm>
          <a:off x="7498080" y="465516"/>
          <a:ext cx="2407920" cy="4904503"/>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가입필수 서류</a:t>
                      </a:r>
                      <a:endParaRPr lang="en-US" altLang="ko-KR" sz="800" dirty="0">
                        <a:latin typeface="+mn-ea"/>
                        <a:ea typeface="+mn-ea"/>
                      </a:endParaRPr>
                    </a:p>
                    <a:p>
                      <a:pPr latinLnBrk="1"/>
                      <a:r>
                        <a:rPr lang="en-US" altLang="ko-KR" sz="800" dirty="0">
                          <a:latin typeface="+mn-ea"/>
                          <a:ea typeface="+mn-ea"/>
                        </a:rPr>
                        <a:t> - </a:t>
                      </a:r>
                      <a:r>
                        <a:rPr lang="ko-KR" altLang="en-US" sz="800" dirty="0">
                          <a:latin typeface="+mn-ea"/>
                          <a:ea typeface="+mn-ea"/>
                        </a:rPr>
                        <a:t>입력 불가</a:t>
                      </a:r>
                      <a:endParaRPr lang="en-US" altLang="ko-KR" sz="800" dirty="0">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 </a:t>
                      </a:r>
                      <a:r>
                        <a:rPr lang="ko-KR" altLang="en-US" sz="800" dirty="0">
                          <a:latin typeface="+mn-ea"/>
                          <a:ea typeface="+mn-ea"/>
                        </a:rPr>
                        <a:t>입력 불가 항목은 클릭 불가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마케팅 동의</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입력 가능 항목 클릭 가능</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정보 수정 완료</a:t>
                      </a:r>
                      <a:endParaRPr lang="en-US" altLang="ko-KR" sz="800" dirty="0">
                        <a:latin typeface="+mn-ea"/>
                        <a:ea typeface="+mn-ea"/>
                      </a:endParaRPr>
                    </a:p>
                    <a:p>
                      <a:pPr marL="171450" indent="-171450" latinLnBrk="1">
                        <a:buFontTx/>
                        <a:buChar char="-"/>
                      </a:pPr>
                      <a:r>
                        <a:rPr lang="en-US" altLang="ko-KR" sz="800" dirty="0">
                          <a:latin typeface="+mn-ea"/>
                          <a:ea typeface="+mn-ea"/>
                        </a:rPr>
                        <a:t>4</a:t>
                      </a:r>
                      <a:r>
                        <a:rPr lang="ko-KR" altLang="en-US" sz="800" dirty="0">
                          <a:latin typeface="+mn-ea"/>
                          <a:ea typeface="+mn-ea"/>
                        </a:rPr>
                        <a:t>번 </a:t>
                      </a:r>
                      <a:r>
                        <a:rPr lang="ko-KR" altLang="en-US" sz="800" dirty="0" err="1">
                          <a:latin typeface="+mn-ea"/>
                          <a:ea typeface="+mn-ea"/>
                        </a:rPr>
                        <a:t>알림창</a:t>
                      </a:r>
                      <a:r>
                        <a:rPr lang="ko-KR" altLang="en-US" sz="800" dirty="0">
                          <a:latin typeface="+mn-ea"/>
                          <a:ea typeface="+mn-ea"/>
                        </a:rPr>
                        <a:t> 실행 후 완료 처리</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mn-ea"/>
                          <a:ea typeface="+mn-ea"/>
                        </a:rPr>
                        <a:t>PC</a:t>
                      </a:r>
                      <a:r>
                        <a:rPr lang="ko-KR" altLang="en-US" sz="800" dirty="0">
                          <a:latin typeface="+mn-ea"/>
                          <a:ea typeface="+mn-ea"/>
                        </a:rPr>
                        <a:t>버전</a:t>
                      </a:r>
                    </a:p>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91" name="TextBox 90">
            <a:extLst>
              <a:ext uri="{FF2B5EF4-FFF2-40B4-BE49-F238E27FC236}">
                <a16:creationId xmlns:a16="http://schemas.microsoft.com/office/drawing/2014/main" id="{D689B490-BAB0-4FBD-8CC7-5F61AE869C58}"/>
              </a:ext>
            </a:extLst>
          </p:cNvPr>
          <p:cNvSpPr txBox="1"/>
          <p:nvPr/>
        </p:nvSpPr>
        <p:spPr>
          <a:xfrm>
            <a:off x="477841" y="2603779"/>
            <a:ext cx="878380" cy="215444"/>
          </a:xfrm>
          <a:prstGeom prst="rect">
            <a:avLst/>
          </a:prstGeom>
          <a:noFill/>
          <a:ln>
            <a:noFill/>
          </a:ln>
        </p:spPr>
        <p:txBody>
          <a:bodyPr wrap="square" rtlCol="0">
            <a:spAutoFit/>
          </a:bodyPr>
          <a:lstStyle/>
          <a:p>
            <a:r>
              <a:rPr lang="ko-KR" altLang="en-US" sz="800" b="1" dirty="0" err="1">
                <a:latin typeface="맑은 고딕" pitchFamily="50" charset="-127"/>
                <a:ea typeface="맑은 고딕" pitchFamily="50" charset="-127"/>
              </a:rPr>
              <a:t>메일링</a:t>
            </a:r>
            <a:r>
              <a:rPr lang="ko-KR" altLang="en-US" sz="800" b="1" dirty="0">
                <a:latin typeface="맑은 고딕" pitchFamily="50" charset="-127"/>
                <a:ea typeface="맑은 고딕" pitchFamily="50" charset="-127"/>
              </a:rPr>
              <a:t> 서비스</a:t>
            </a:r>
            <a:r>
              <a:rPr lang="ko-KR" altLang="en-US" sz="800" b="1" dirty="0">
                <a:solidFill>
                  <a:srgbClr val="FF0000"/>
                </a:solidFill>
                <a:latin typeface="맑은 고딕" pitchFamily="50" charset="-127"/>
                <a:ea typeface="맑은 고딕" pitchFamily="50" charset="-127"/>
              </a:rPr>
              <a:t> </a:t>
            </a:r>
          </a:p>
        </p:txBody>
      </p:sp>
      <p:sp>
        <p:nvSpPr>
          <p:cNvPr id="92" name="TextBox 91">
            <a:extLst>
              <a:ext uri="{FF2B5EF4-FFF2-40B4-BE49-F238E27FC236}">
                <a16:creationId xmlns:a16="http://schemas.microsoft.com/office/drawing/2014/main" id="{D2F70860-06CA-4D08-B3A9-299F4FFBE9C5}"/>
              </a:ext>
            </a:extLst>
          </p:cNvPr>
          <p:cNvSpPr txBox="1"/>
          <p:nvPr/>
        </p:nvSpPr>
        <p:spPr>
          <a:xfrm>
            <a:off x="3685990" y="2595769"/>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SMS </a:t>
            </a:r>
            <a:r>
              <a:rPr lang="ko-KR" altLang="en-US" sz="800" b="1" dirty="0">
                <a:latin typeface="맑은 고딕" pitchFamily="50" charset="-127"/>
                <a:ea typeface="맑은 고딕" pitchFamily="50" charset="-127"/>
              </a:rPr>
              <a:t>수신여부</a:t>
            </a:r>
            <a:r>
              <a:rPr lang="ko-KR" altLang="en-US" sz="800" b="1" dirty="0">
                <a:solidFill>
                  <a:srgbClr val="FF0000"/>
                </a:solidFill>
                <a:latin typeface="맑은 고딕" pitchFamily="50" charset="-127"/>
                <a:ea typeface="맑은 고딕" pitchFamily="50" charset="-127"/>
              </a:rPr>
              <a:t> </a:t>
            </a:r>
          </a:p>
        </p:txBody>
      </p:sp>
      <p:cxnSp>
        <p:nvCxnSpPr>
          <p:cNvPr id="111" name="직선 연결선 110">
            <a:extLst>
              <a:ext uri="{FF2B5EF4-FFF2-40B4-BE49-F238E27FC236}">
                <a16:creationId xmlns:a16="http://schemas.microsoft.com/office/drawing/2014/main" id="{91FD01A8-7D29-47A3-BB93-A0BBE253007A}"/>
              </a:ext>
            </a:extLst>
          </p:cNvPr>
          <p:cNvCxnSpPr/>
          <p:nvPr/>
        </p:nvCxnSpPr>
        <p:spPr>
          <a:xfrm>
            <a:off x="477841" y="2885856"/>
            <a:ext cx="6073656" cy="0"/>
          </a:xfrm>
          <a:prstGeom prst="line">
            <a:avLst/>
          </a:prstGeom>
          <a:ln>
            <a:solidFill>
              <a:schemeClr val="accent6">
                <a:lumMod val="40000"/>
                <a:lumOff val="6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직사각형 111">
            <a:extLst>
              <a:ext uri="{FF2B5EF4-FFF2-40B4-BE49-F238E27FC236}">
                <a16:creationId xmlns:a16="http://schemas.microsoft.com/office/drawing/2014/main" id="{A1577C3B-968C-4222-A02A-04D9202C16D5}"/>
              </a:ext>
            </a:extLst>
          </p:cNvPr>
          <p:cNvSpPr/>
          <p:nvPr/>
        </p:nvSpPr>
        <p:spPr bwMode="auto">
          <a:xfrm>
            <a:off x="393795" y="2203718"/>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4. </a:t>
            </a:r>
            <a:r>
              <a:rPr lang="ko-KR" altLang="en-US" sz="900" b="1" dirty="0">
                <a:solidFill>
                  <a:srgbClr val="262626"/>
                </a:solidFill>
                <a:effectLst/>
                <a:latin typeface="맑은 고딕" panose="020B0503020000020004" pitchFamily="50" charset="-127"/>
                <a:ea typeface="맑은 고딕" panose="020B0503020000020004" pitchFamily="50" charset="-127"/>
              </a:rPr>
              <a:t>마케팅</a:t>
            </a:r>
            <a:r>
              <a:rPr lang="en-US" altLang="ko-KR" sz="900" b="1" dirty="0">
                <a:solidFill>
                  <a:srgbClr val="262626"/>
                </a:solidFill>
                <a:effectLst/>
                <a:latin typeface="맑은 고딕" panose="020B0503020000020004" pitchFamily="50" charset="-127"/>
                <a:ea typeface="맑은 고딕" panose="020B0503020000020004" pitchFamily="50" charset="-127"/>
              </a:rPr>
              <a:t> </a:t>
            </a:r>
            <a:r>
              <a:rPr lang="ko-KR" altLang="en-US" sz="900" b="1" dirty="0">
                <a:solidFill>
                  <a:srgbClr val="262626"/>
                </a:solidFill>
                <a:effectLst/>
                <a:latin typeface="맑은 고딕" panose="020B0503020000020004" pitchFamily="50" charset="-127"/>
                <a:ea typeface="맑은 고딕" panose="020B0503020000020004" pitchFamily="50" charset="-127"/>
              </a:rPr>
              <a:t>동의</a:t>
            </a:r>
          </a:p>
        </p:txBody>
      </p:sp>
      <p:sp>
        <p:nvSpPr>
          <p:cNvPr id="113" name="직사각형 112">
            <a:extLst>
              <a:ext uri="{FF2B5EF4-FFF2-40B4-BE49-F238E27FC236}">
                <a16:creationId xmlns:a16="http://schemas.microsoft.com/office/drawing/2014/main" id="{A36ACDF9-B800-4047-A11C-4A1E6F1B8A89}"/>
              </a:ext>
            </a:extLst>
          </p:cNvPr>
          <p:cNvSpPr/>
          <p:nvPr/>
        </p:nvSpPr>
        <p:spPr bwMode="auto">
          <a:xfrm>
            <a:off x="393795" y="677672"/>
            <a:ext cx="6274933" cy="299377"/>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3. </a:t>
            </a:r>
            <a:r>
              <a:rPr lang="ko-KR" altLang="en-US" sz="900" b="1" dirty="0">
                <a:solidFill>
                  <a:srgbClr val="262626"/>
                </a:solidFill>
                <a:effectLst/>
                <a:latin typeface="맑은 고딕" panose="020B0503020000020004" pitchFamily="50" charset="-127"/>
                <a:ea typeface="맑은 고딕" panose="020B0503020000020004" pitchFamily="50" charset="-127"/>
              </a:rPr>
              <a:t>가입 필수 서류</a:t>
            </a:r>
            <a:endParaRPr lang="ko-KR" altLang="en-US" sz="900" b="1" dirty="0">
              <a:solidFill>
                <a:srgbClr val="FF0000"/>
              </a:solidFill>
              <a:effectLst/>
              <a:latin typeface="맑은 고딕" panose="020B0503020000020004" pitchFamily="50" charset="-127"/>
              <a:ea typeface="맑은 고딕" panose="020B0503020000020004" pitchFamily="50" charset="-127"/>
            </a:endParaRPr>
          </a:p>
        </p:txBody>
      </p:sp>
      <p:graphicFrame>
        <p:nvGraphicFramePr>
          <p:cNvPr id="114" name="표 113">
            <a:extLst>
              <a:ext uri="{FF2B5EF4-FFF2-40B4-BE49-F238E27FC236}">
                <a16:creationId xmlns:a16="http://schemas.microsoft.com/office/drawing/2014/main" id="{115BA76D-D53D-4A5B-8815-BE406ED0EE1C}"/>
              </a:ext>
            </a:extLst>
          </p:cNvPr>
          <p:cNvGraphicFramePr>
            <a:graphicFrameLocks noGrp="1"/>
          </p:cNvGraphicFramePr>
          <p:nvPr>
            <p:extLst>
              <p:ext uri="{D42A27DB-BD31-4B8C-83A1-F6EECF244321}">
                <p14:modId xmlns:p14="http://schemas.microsoft.com/office/powerpoint/2010/main" val="2940425936"/>
              </p:ext>
            </p:extLst>
          </p:nvPr>
        </p:nvGraphicFramePr>
        <p:xfrm>
          <a:off x="393795" y="1051421"/>
          <a:ext cx="6274933" cy="1026203"/>
        </p:xfrm>
        <a:graphic>
          <a:graphicData uri="http://schemas.openxmlformats.org/drawingml/2006/table">
            <a:tbl>
              <a:tblPr>
                <a:tableStyleId>{5C22544A-7EE6-4342-B048-85BDC9FD1C3A}</a:tableStyleId>
              </a:tblPr>
              <a:tblGrid>
                <a:gridCol w="3316559">
                  <a:extLst>
                    <a:ext uri="{9D8B030D-6E8A-4147-A177-3AD203B41FA5}">
                      <a16:colId xmlns:a16="http://schemas.microsoft.com/office/drawing/2014/main" val="1512815754"/>
                    </a:ext>
                  </a:extLst>
                </a:gridCol>
                <a:gridCol w="2958374">
                  <a:extLst>
                    <a:ext uri="{9D8B030D-6E8A-4147-A177-3AD203B41FA5}">
                      <a16:colId xmlns:a16="http://schemas.microsoft.com/office/drawing/2014/main" val="4035640791"/>
                    </a:ext>
                  </a:extLst>
                </a:gridCol>
              </a:tblGrid>
              <a:tr h="338699">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회사 사업자 등록증</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무역업 고유 번호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4249218"/>
                  </a:ext>
                </a:extLst>
              </a:tr>
              <a:tr h="315618">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재무제표 증명원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(3</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개년</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mn-ea"/>
                          <a:ea typeface="+mn-ea"/>
                        </a:rPr>
                        <a:t> 등기부등본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817824"/>
                  </a:ext>
                </a:extLst>
              </a:tr>
              <a:tr h="371886">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인감증명서</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대표자 여권사본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7822812"/>
                  </a:ext>
                </a:extLst>
              </a:tr>
            </a:tbl>
          </a:graphicData>
        </a:graphic>
      </p:graphicFrame>
      <p:sp>
        <p:nvSpPr>
          <p:cNvPr id="115" name="직사각형 114">
            <a:extLst>
              <a:ext uri="{FF2B5EF4-FFF2-40B4-BE49-F238E27FC236}">
                <a16:creationId xmlns:a16="http://schemas.microsoft.com/office/drawing/2014/main" id="{91C1B945-8BE8-4440-95F4-2CE1364011AD}"/>
              </a:ext>
            </a:extLst>
          </p:cNvPr>
          <p:cNvSpPr/>
          <p:nvPr/>
        </p:nvSpPr>
        <p:spPr bwMode="auto">
          <a:xfrm>
            <a:off x="4935416" y="1109325"/>
            <a:ext cx="1598497" cy="218313"/>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7" name="직사각형 116">
            <a:extLst>
              <a:ext uri="{FF2B5EF4-FFF2-40B4-BE49-F238E27FC236}">
                <a16:creationId xmlns:a16="http://schemas.microsoft.com/office/drawing/2014/main" id="{13F41CDD-A92D-4F70-86DD-28C5AD8970EB}"/>
              </a:ext>
            </a:extLst>
          </p:cNvPr>
          <p:cNvSpPr/>
          <p:nvPr/>
        </p:nvSpPr>
        <p:spPr bwMode="auto">
          <a:xfrm>
            <a:off x="1692382" y="1113476"/>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ea typeface="맑은 고딕" pitchFamily="50" charset="-127"/>
              </a:rPr>
              <a:t>입력완료</a:t>
            </a:r>
            <a:r>
              <a:rPr lang="en-US" altLang="ko-KR" sz="800" dirty="0">
                <a:solidFill>
                  <a:srgbClr val="262626"/>
                </a:solidFill>
                <a:latin typeface="맑은 고딕" pitchFamily="50" charset="-127"/>
                <a:ea typeface="맑은 고딕" pitchFamily="50" charset="-127"/>
              </a:rPr>
              <a:t>.jpg</a:t>
            </a:r>
            <a:endParaRPr lang="ko-KR" altLang="en-US" sz="800" dirty="0">
              <a:solidFill>
                <a:srgbClr val="262626"/>
              </a:solidFill>
              <a:effectLst/>
              <a:latin typeface="맑은 고딕" pitchFamily="50" charset="-127"/>
              <a:ea typeface="맑은 고딕" pitchFamily="50" charset="-127"/>
            </a:endParaRPr>
          </a:p>
        </p:txBody>
      </p:sp>
      <p:sp>
        <p:nvSpPr>
          <p:cNvPr id="119" name="직사각형 118">
            <a:extLst>
              <a:ext uri="{FF2B5EF4-FFF2-40B4-BE49-F238E27FC236}">
                <a16:creationId xmlns:a16="http://schemas.microsoft.com/office/drawing/2014/main" id="{092E61F5-C934-4D30-B85D-F642008390E8}"/>
              </a:ext>
            </a:extLst>
          </p:cNvPr>
          <p:cNvSpPr/>
          <p:nvPr/>
        </p:nvSpPr>
        <p:spPr bwMode="auto">
          <a:xfrm>
            <a:off x="1692382" y="1452026"/>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rgbClr val="262626"/>
                </a:solidFill>
                <a:latin typeface="맑은 고딕" pitchFamily="50" charset="-127"/>
              </a:rPr>
              <a:t>입력완료</a:t>
            </a:r>
            <a:r>
              <a:rPr lang="en-US" altLang="ko-KR" sz="800">
                <a:solidFill>
                  <a:srgbClr val="262626"/>
                </a:solidFill>
                <a:latin typeface="맑은 고딕" pitchFamily="50" charset="-127"/>
              </a:rPr>
              <a:t>.jpg</a:t>
            </a:r>
            <a:endParaRPr lang="ko-KR" altLang="en-US" sz="800" dirty="0">
              <a:solidFill>
                <a:srgbClr val="262626"/>
              </a:solidFill>
              <a:latin typeface="맑은 고딕" pitchFamily="50" charset="-127"/>
            </a:endParaRPr>
          </a:p>
        </p:txBody>
      </p:sp>
      <p:sp>
        <p:nvSpPr>
          <p:cNvPr id="121" name="직사각형 120">
            <a:extLst>
              <a:ext uri="{FF2B5EF4-FFF2-40B4-BE49-F238E27FC236}">
                <a16:creationId xmlns:a16="http://schemas.microsoft.com/office/drawing/2014/main" id="{0070E8C1-45D2-49B0-85E3-2DE78DCF5CF3}"/>
              </a:ext>
            </a:extLst>
          </p:cNvPr>
          <p:cNvSpPr/>
          <p:nvPr/>
        </p:nvSpPr>
        <p:spPr bwMode="auto">
          <a:xfrm>
            <a:off x="1692382" y="1814281"/>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rgbClr val="262626"/>
                </a:solidFill>
                <a:latin typeface="맑은 고딕" pitchFamily="50" charset="-127"/>
              </a:rPr>
              <a:t>입력완료</a:t>
            </a:r>
            <a:r>
              <a:rPr lang="en-US" altLang="ko-KR" sz="800">
                <a:solidFill>
                  <a:srgbClr val="262626"/>
                </a:solidFill>
                <a:latin typeface="맑은 고딕" pitchFamily="50" charset="-127"/>
              </a:rPr>
              <a:t>.jpg</a:t>
            </a:r>
            <a:endParaRPr lang="ko-KR" altLang="en-US" sz="800" dirty="0">
              <a:solidFill>
                <a:srgbClr val="262626"/>
              </a:solidFill>
              <a:latin typeface="맑은 고딕" pitchFamily="50" charset="-127"/>
            </a:endParaRPr>
          </a:p>
        </p:txBody>
      </p:sp>
      <p:sp>
        <p:nvSpPr>
          <p:cNvPr id="123" name="직사각형 122">
            <a:extLst>
              <a:ext uri="{FF2B5EF4-FFF2-40B4-BE49-F238E27FC236}">
                <a16:creationId xmlns:a16="http://schemas.microsoft.com/office/drawing/2014/main" id="{0E03BA16-E976-4D21-AB23-3694585C0B07}"/>
              </a:ext>
            </a:extLst>
          </p:cNvPr>
          <p:cNvSpPr/>
          <p:nvPr/>
        </p:nvSpPr>
        <p:spPr bwMode="auto">
          <a:xfrm>
            <a:off x="4735487" y="1453312"/>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rgbClr val="262626"/>
                </a:solidFill>
                <a:latin typeface="맑은 고딕" pitchFamily="50" charset="-127"/>
              </a:rPr>
              <a:t>입력완료</a:t>
            </a:r>
            <a:r>
              <a:rPr lang="en-US" altLang="ko-KR" sz="800">
                <a:solidFill>
                  <a:srgbClr val="262626"/>
                </a:solidFill>
                <a:latin typeface="맑은 고딕" pitchFamily="50" charset="-127"/>
              </a:rPr>
              <a:t>.jpg</a:t>
            </a:r>
            <a:endParaRPr lang="ko-KR" altLang="en-US" sz="800" dirty="0">
              <a:solidFill>
                <a:srgbClr val="262626"/>
              </a:solidFill>
              <a:latin typeface="맑은 고딕" pitchFamily="50" charset="-127"/>
            </a:endParaRPr>
          </a:p>
        </p:txBody>
      </p:sp>
      <p:sp>
        <p:nvSpPr>
          <p:cNvPr id="125" name="직사각형 124">
            <a:extLst>
              <a:ext uri="{FF2B5EF4-FFF2-40B4-BE49-F238E27FC236}">
                <a16:creationId xmlns:a16="http://schemas.microsoft.com/office/drawing/2014/main" id="{D54E66AC-F322-4A88-AFC4-3770325DCB3D}"/>
              </a:ext>
            </a:extLst>
          </p:cNvPr>
          <p:cNvSpPr/>
          <p:nvPr/>
        </p:nvSpPr>
        <p:spPr bwMode="auto">
          <a:xfrm>
            <a:off x="4741276" y="1779978"/>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rgbClr val="262626"/>
                </a:solidFill>
                <a:latin typeface="맑은 고딕" pitchFamily="50" charset="-127"/>
              </a:rPr>
              <a:t>입력완료</a:t>
            </a:r>
            <a:r>
              <a:rPr lang="en-US" altLang="ko-KR" sz="800">
                <a:solidFill>
                  <a:srgbClr val="262626"/>
                </a:solidFill>
                <a:latin typeface="맑은 고딕" pitchFamily="50" charset="-127"/>
              </a:rPr>
              <a:t>.jpg</a:t>
            </a:r>
            <a:endParaRPr lang="ko-KR" altLang="en-US" sz="800" dirty="0">
              <a:solidFill>
                <a:srgbClr val="262626"/>
              </a:solidFill>
              <a:latin typeface="맑은 고딕" pitchFamily="50" charset="-127"/>
            </a:endParaRPr>
          </a:p>
        </p:txBody>
      </p:sp>
      <p:cxnSp>
        <p:nvCxnSpPr>
          <p:cNvPr id="126" name="직선 연결선 125">
            <a:extLst>
              <a:ext uri="{FF2B5EF4-FFF2-40B4-BE49-F238E27FC236}">
                <a16:creationId xmlns:a16="http://schemas.microsoft.com/office/drawing/2014/main" id="{F346469D-7E40-44EA-A517-037630A792C7}"/>
              </a:ext>
            </a:extLst>
          </p:cNvPr>
          <p:cNvCxnSpPr/>
          <p:nvPr/>
        </p:nvCxnSpPr>
        <p:spPr>
          <a:xfrm>
            <a:off x="400009" y="2885856"/>
            <a:ext cx="6268719" cy="0"/>
          </a:xfrm>
          <a:prstGeom prst="line">
            <a:avLst/>
          </a:prstGeom>
          <a:ln w="1905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모서리가 둥근 직사각형 91">
            <a:extLst>
              <a:ext uri="{FF2B5EF4-FFF2-40B4-BE49-F238E27FC236}">
                <a16:creationId xmlns:a16="http://schemas.microsoft.com/office/drawing/2014/main" id="{AD585517-F7DC-451F-A4EF-3D49BB28D29E}"/>
              </a:ext>
            </a:extLst>
          </p:cNvPr>
          <p:cNvSpPr/>
          <p:nvPr/>
        </p:nvSpPr>
        <p:spPr bwMode="auto">
          <a:xfrm>
            <a:off x="2501823" y="2997448"/>
            <a:ext cx="1009572" cy="660514"/>
          </a:xfrm>
          <a:prstGeom prst="roundRect">
            <a:avLst/>
          </a:prstGeom>
          <a:solidFill>
            <a:schemeClr val="bg1">
              <a:lumMod val="6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latin typeface="맑은 고딕" pitchFamily="50" charset="-127"/>
                <a:ea typeface="맑은 고딕" pitchFamily="50" charset="-127"/>
              </a:rPr>
              <a:t>정보수정</a:t>
            </a:r>
            <a:endParaRPr lang="en-US" altLang="ko-KR" sz="800" b="1" dirty="0">
              <a:solidFill>
                <a:schemeClr val="bg1"/>
              </a:solidFill>
              <a:latin typeface="맑은 고딕" pitchFamily="50" charset="-127"/>
              <a:ea typeface="맑은 고딕" pitchFamily="50" charset="-127"/>
            </a:endParaRPr>
          </a:p>
        </p:txBody>
      </p:sp>
      <p:sp>
        <p:nvSpPr>
          <p:cNvPr id="128" name="모서리가 둥근 직사각형 91">
            <a:extLst>
              <a:ext uri="{FF2B5EF4-FFF2-40B4-BE49-F238E27FC236}">
                <a16:creationId xmlns:a16="http://schemas.microsoft.com/office/drawing/2014/main" id="{AA89FF43-D3A4-4190-BB06-E809E8D24C9C}"/>
              </a:ext>
            </a:extLst>
          </p:cNvPr>
          <p:cNvSpPr/>
          <p:nvPr/>
        </p:nvSpPr>
        <p:spPr bwMode="auto">
          <a:xfrm>
            <a:off x="3853839" y="2980139"/>
            <a:ext cx="1009572" cy="672053"/>
          </a:xfrm>
          <a:prstGeom prst="roundRect">
            <a:avLst/>
          </a:prstGeom>
          <a:solidFill>
            <a:schemeClr val="bg1"/>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tx1"/>
                </a:solidFill>
                <a:latin typeface="맑은 고딕" pitchFamily="50" charset="-127"/>
                <a:ea typeface="맑은 고딕" pitchFamily="50" charset="-127"/>
              </a:rPr>
              <a:t>취소</a:t>
            </a:r>
            <a:endParaRPr lang="en-US" altLang="ko-KR" sz="800" b="1" dirty="0">
              <a:solidFill>
                <a:schemeClr val="tx1"/>
              </a:solidFill>
              <a:latin typeface="맑은 고딕" pitchFamily="50" charset="-127"/>
              <a:ea typeface="맑은 고딕" pitchFamily="50" charset="-127"/>
            </a:endParaRPr>
          </a:p>
        </p:txBody>
      </p:sp>
      <p:sp>
        <p:nvSpPr>
          <p:cNvPr id="129" name="Oval 723">
            <a:extLst>
              <a:ext uri="{FF2B5EF4-FFF2-40B4-BE49-F238E27FC236}">
                <a16:creationId xmlns:a16="http://schemas.microsoft.com/office/drawing/2014/main" id="{7110FE40-F883-499F-AD0A-2FA9C434F007}"/>
              </a:ext>
            </a:extLst>
          </p:cNvPr>
          <p:cNvSpPr>
            <a:spLocks noChangeArrowheads="1"/>
          </p:cNvSpPr>
          <p:nvPr/>
        </p:nvSpPr>
        <p:spPr bwMode="auto">
          <a:xfrm>
            <a:off x="1591551" y="1103143"/>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1</a:t>
            </a:r>
          </a:p>
        </p:txBody>
      </p:sp>
      <p:sp>
        <p:nvSpPr>
          <p:cNvPr id="130" name="Oval 723">
            <a:extLst>
              <a:ext uri="{FF2B5EF4-FFF2-40B4-BE49-F238E27FC236}">
                <a16:creationId xmlns:a16="http://schemas.microsoft.com/office/drawing/2014/main" id="{D289291C-EC59-442B-B820-A1BEB3CB5525}"/>
              </a:ext>
            </a:extLst>
          </p:cNvPr>
          <p:cNvSpPr>
            <a:spLocks noChangeArrowheads="1"/>
          </p:cNvSpPr>
          <p:nvPr/>
        </p:nvSpPr>
        <p:spPr bwMode="auto">
          <a:xfrm>
            <a:off x="1386329" y="2522816"/>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2</a:t>
            </a:r>
          </a:p>
        </p:txBody>
      </p:sp>
      <p:sp>
        <p:nvSpPr>
          <p:cNvPr id="131" name="Oval 723">
            <a:extLst>
              <a:ext uri="{FF2B5EF4-FFF2-40B4-BE49-F238E27FC236}">
                <a16:creationId xmlns:a16="http://schemas.microsoft.com/office/drawing/2014/main" id="{D991D2AB-F558-4041-957D-34CB904D6275}"/>
              </a:ext>
            </a:extLst>
          </p:cNvPr>
          <p:cNvSpPr>
            <a:spLocks noChangeArrowheads="1"/>
          </p:cNvSpPr>
          <p:nvPr/>
        </p:nvSpPr>
        <p:spPr bwMode="auto">
          <a:xfrm>
            <a:off x="3230632" y="3015469"/>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맑은 고딕" panose="020B0503020000020004" pitchFamily="50" charset="-127"/>
                <a:ea typeface="맑은 고딕" panose="020B0503020000020004" pitchFamily="50" charset="-127"/>
              </a:rPr>
              <a:t>3</a:t>
            </a:r>
          </a:p>
        </p:txBody>
      </p:sp>
      <p:grpSp>
        <p:nvGrpSpPr>
          <p:cNvPr id="134" name="그룹 133">
            <a:extLst>
              <a:ext uri="{FF2B5EF4-FFF2-40B4-BE49-F238E27FC236}">
                <a16:creationId xmlns:a16="http://schemas.microsoft.com/office/drawing/2014/main" id="{DE5CAA5C-724C-4447-944D-2D5147CB8EB3}"/>
              </a:ext>
            </a:extLst>
          </p:cNvPr>
          <p:cNvGrpSpPr/>
          <p:nvPr/>
        </p:nvGrpSpPr>
        <p:grpSpPr>
          <a:xfrm>
            <a:off x="4589887" y="4363488"/>
            <a:ext cx="1961610" cy="967702"/>
            <a:chOff x="6741570" y="5872550"/>
            <a:chExt cx="1961610" cy="967702"/>
          </a:xfrm>
        </p:grpSpPr>
        <p:sp>
          <p:nvSpPr>
            <p:cNvPr id="135" name="직사각형 134">
              <a:extLst>
                <a:ext uri="{FF2B5EF4-FFF2-40B4-BE49-F238E27FC236}">
                  <a16:creationId xmlns:a16="http://schemas.microsoft.com/office/drawing/2014/main" id="{151A8535-00AA-4CA6-82A9-CEEA63A08CF4}"/>
                </a:ext>
              </a:extLst>
            </p:cNvPr>
            <p:cNvSpPr/>
            <p:nvPr/>
          </p:nvSpPr>
          <p:spPr bwMode="auto">
            <a:xfrm>
              <a:off x="6741570" y="5872550"/>
              <a:ext cx="1961610" cy="96770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6" name="직사각형 135">
              <a:extLst>
                <a:ext uri="{FF2B5EF4-FFF2-40B4-BE49-F238E27FC236}">
                  <a16:creationId xmlns:a16="http://schemas.microsoft.com/office/drawing/2014/main" id="{C9828C5C-39EA-450D-826E-E70A86D72F52}"/>
                </a:ext>
              </a:extLst>
            </p:cNvPr>
            <p:cNvSpPr/>
            <p:nvPr/>
          </p:nvSpPr>
          <p:spPr bwMode="auto">
            <a:xfrm>
              <a:off x="7505221" y="6345959"/>
              <a:ext cx="357692" cy="2666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확인</a:t>
              </a:r>
            </a:p>
          </p:txBody>
        </p:sp>
        <p:sp>
          <p:nvSpPr>
            <p:cNvPr id="137" name="직사각형 136">
              <a:extLst>
                <a:ext uri="{FF2B5EF4-FFF2-40B4-BE49-F238E27FC236}">
                  <a16:creationId xmlns:a16="http://schemas.microsoft.com/office/drawing/2014/main" id="{4BD7E6DD-082E-4058-9CD0-2AD16DB4653E}"/>
                </a:ext>
              </a:extLst>
            </p:cNvPr>
            <p:cNvSpPr/>
            <p:nvPr/>
          </p:nvSpPr>
          <p:spPr>
            <a:xfrm>
              <a:off x="7128136" y="5986610"/>
              <a:ext cx="1204177" cy="215444"/>
            </a:xfrm>
            <a:prstGeom prst="rect">
              <a:avLst/>
            </a:prstGeom>
          </p:spPr>
          <p:txBody>
            <a:bodyPr wrap="none">
              <a:spAutoFit/>
            </a:bodyPr>
            <a:lstStyle/>
            <a:p>
              <a:pPr algn="ctr"/>
              <a:r>
                <a:rPr lang="ko-KR" altLang="en-US" sz="800" dirty="0">
                  <a:solidFill>
                    <a:srgbClr val="262626"/>
                  </a:solidFill>
                  <a:latin typeface="+mn-ea"/>
                </a:rPr>
                <a:t>수정 완료 되었습니다</a:t>
              </a:r>
              <a:r>
                <a:rPr lang="en-US" altLang="ko-KR" sz="800" dirty="0">
                  <a:solidFill>
                    <a:srgbClr val="262626"/>
                  </a:solidFill>
                  <a:latin typeface="+mn-ea"/>
                </a:rPr>
                <a:t>.</a:t>
              </a:r>
              <a:endParaRPr lang="ko-KR" altLang="en-US" sz="800" dirty="0">
                <a:solidFill>
                  <a:srgbClr val="262626"/>
                </a:solidFill>
                <a:latin typeface="+mn-ea"/>
              </a:endParaRPr>
            </a:p>
          </p:txBody>
        </p:sp>
      </p:grpSp>
      <p:sp>
        <p:nvSpPr>
          <p:cNvPr id="138" name="Oval 723">
            <a:extLst>
              <a:ext uri="{FF2B5EF4-FFF2-40B4-BE49-F238E27FC236}">
                <a16:creationId xmlns:a16="http://schemas.microsoft.com/office/drawing/2014/main" id="{31E33EDE-B11D-4E6F-9227-D6664B3B46F5}"/>
              </a:ext>
            </a:extLst>
          </p:cNvPr>
          <p:cNvSpPr>
            <a:spLocks noChangeArrowheads="1"/>
          </p:cNvSpPr>
          <p:nvPr/>
        </p:nvSpPr>
        <p:spPr bwMode="auto">
          <a:xfrm>
            <a:off x="4624511" y="4402902"/>
            <a:ext cx="144057" cy="144463"/>
          </a:xfrm>
          <a:prstGeom prst="ellipse">
            <a:avLst/>
          </a:prstGeom>
          <a:solidFill>
            <a:srgbClr val="FF0000"/>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0" tIns="0" rIns="0" bIns="0" anchor="ctr"/>
          <a:lstStyle/>
          <a:p>
            <a:pPr algn="ctr"/>
            <a:r>
              <a:rPr lang="en-US" altLang="ko-KR" sz="700" b="1" dirty="0">
                <a:solidFill>
                  <a:schemeClr val="bg1"/>
                </a:solidFill>
                <a:latin typeface="나눔고딕" panose="020D0604000000000000" pitchFamily="50" charset="-127"/>
                <a:ea typeface="뫼비우스 Regular"/>
              </a:rPr>
              <a:t>4</a:t>
            </a:r>
          </a:p>
        </p:txBody>
      </p:sp>
      <p:sp>
        <p:nvSpPr>
          <p:cNvPr id="140" name="사각형: 둥근 모서리 139">
            <a:extLst>
              <a:ext uri="{FF2B5EF4-FFF2-40B4-BE49-F238E27FC236}">
                <a16:creationId xmlns:a16="http://schemas.microsoft.com/office/drawing/2014/main" id="{7070CA6C-D34C-4575-ABEC-43893B36D9AD}"/>
              </a:ext>
            </a:extLst>
          </p:cNvPr>
          <p:cNvSpPr/>
          <p:nvPr/>
        </p:nvSpPr>
        <p:spPr bwMode="auto">
          <a:xfrm>
            <a:off x="1530386" y="2607171"/>
            <a:ext cx="435429" cy="200055"/>
          </a:xfrm>
          <a:prstGeom prst="round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선택</a:t>
            </a:r>
          </a:p>
        </p:txBody>
      </p:sp>
      <p:sp>
        <p:nvSpPr>
          <p:cNvPr id="141" name="사각형: 둥근 모서리 140">
            <a:extLst>
              <a:ext uri="{FF2B5EF4-FFF2-40B4-BE49-F238E27FC236}">
                <a16:creationId xmlns:a16="http://schemas.microsoft.com/office/drawing/2014/main" id="{71DD6A22-3374-4E34-86E1-44C603C052B8}"/>
              </a:ext>
            </a:extLst>
          </p:cNvPr>
          <p:cNvSpPr/>
          <p:nvPr/>
        </p:nvSpPr>
        <p:spPr bwMode="auto">
          <a:xfrm>
            <a:off x="4575261" y="2614620"/>
            <a:ext cx="435429" cy="200055"/>
          </a:xfrm>
          <a:prstGeom prst="round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선택</a:t>
            </a:r>
          </a:p>
        </p:txBody>
      </p:sp>
    </p:spTree>
    <p:extLst>
      <p:ext uri="{BB962C8B-B14F-4D97-AF65-F5344CB8AC3E}">
        <p14:creationId xmlns:p14="http://schemas.microsoft.com/office/powerpoint/2010/main" val="6928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작성 정보</a:t>
            </a:r>
          </a:p>
        </p:txBody>
      </p:sp>
      <p:sp>
        <p:nvSpPr>
          <p:cNvPr id="4" name="제목 1"/>
          <p:cNvSpPr txBox="1">
            <a:spLocks/>
          </p:cNvSpPr>
          <p:nvPr/>
        </p:nvSpPr>
        <p:spPr>
          <a:xfrm>
            <a:off x="243820" y="579489"/>
            <a:ext cx="8859720" cy="422920"/>
          </a:xfrm>
          <a:prstGeom prst="rect">
            <a:avLst/>
          </a:prstGeom>
        </p:spPr>
        <p:txBody>
          <a:bodyPr/>
          <a:lstStyle>
            <a:lvl1pPr algn="l" defTabSz="914400" rtl="0" eaLnBrk="1" latinLnBrk="1" hangingPunct="1">
              <a:spcBef>
                <a:spcPct val="0"/>
              </a:spcBef>
              <a:buNone/>
              <a:defRPr sz="2000" kern="1200">
                <a:solidFill>
                  <a:schemeClr val="tx1"/>
                </a:solidFill>
                <a:latin typeface="나눔명조 ExtraBold" pitchFamily="18" charset="-127"/>
                <a:ea typeface="나눔명조 ExtraBold" pitchFamily="18" charset="-127"/>
                <a:cs typeface="+mj-cs"/>
              </a:defRPr>
            </a:lvl1pPr>
          </a:lstStyle>
          <a:p>
            <a:r>
              <a:rPr lang="ko-KR" altLang="en-US" sz="1600" b="1"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작성 </a:t>
            </a:r>
            <a:r>
              <a:rPr lang="en-US" altLang="ko-KR" sz="1600" dirty="0">
                <a:latin typeface="맑은 고딕" pitchFamily="50" charset="-127"/>
                <a:ea typeface="맑은 고딕" pitchFamily="50" charset="-127"/>
              </a:rPr>
              <a:t>History</a:t>
            </a:r>
            <a:endParaRPr lang="ko-KR" altLang="en-US" sz="1600" dirty="0">
              <a:latin typeface="맑은 고딕" pitchFamily="50" charset="-127"/>
              <a:ea typeface="맑은 고딕" pitchFamily="50" charset="-127"/>
            </a:endParaRPr>
          </a:p>
        </p:txBody>
      </p:sp>
      <p:graphicFrame>
        <p:nvGraphicFramePr>
          <p:cNvPr id="7" name="Group 330"/>
          <p:cNvGraphicFramePr>
            <a:graphicFrameLocks noGrp="1"/>
          </p:cNvGraphicFramePr>
          <p:nvPr>
            <p:extLst>
              <p:ext uri="{D42A27DB-BD31-4B8C-83A1-F6EECF244321}">
                <p14:modId xmlns:p14="http://schemas.microsoft.com/office/powerpoint/2010/main" val="1205808057"/>
              </p:ext>
            </p:extLst>
          </p:nvPr>
        </p:nvGraphicFramePr>
        <p:xfrm>
          <a:off x="405062" y="1103941"/>
          <a:ext cx="9007386" cy="2461379"/>
        </p:xfrm>
        <a:graphic>
          <a:graphicData uri="http://schemas.openxmlformats.org/drawingml/2006/table">
            <a:tbl>
              <a:tblPr/>
              <a:tblGrid>
                <a:gridCol w="484568">
                  <a:extLst>
                    <a:ext uri="{9D8B030D-6E8A-4147-A177-3AD203B41FA5}">
                      <a16:colId xmlns:a16="http://schemas.microsoft.com/office/drawing/2014/main" val="20000"/>
                    </a:ext>
                  </a:extLst>
                </a:gridCol>
                <a:gridCol w="735762">
                  <a:extLst>
                    <a:ext uri="{9D8B030D-6E8A-4147-A177-3AD203B41FA5}">
                      <a16:colId xmlns:a16="http://schemas.microsoft.com/office/drawing/2014/main" val="20001"/>
                    </a:ext>
                  </a:extLst>
                </a:gridCol>
                <a:gridCol w="815804">
                  <a:extLst>
                    <a:ext uri="{9D8B030D-6E8A-4147-A177-3AD203B41FA5}">
                      <a16:colId xmlns:a16="http://schemas.microsoft.com/office/drawing/2014/main" val="20002"/>
                    </a:ext>
                  </a:extLst>
                </a:gridCol>
                <a:gridCol w="4086658">
                  <a:extLst>
                    <a:ext uri="{9D8B030D-6E8A-4147-A177-3AD203B41FA5}">
                      <a16:colId xmlns:a16="http://schemas.microsoft.com/office/drawing/2014/main" val="20004"/>
                    </a:ext>
                  </a:extLst>
                </a:gridCol>
                <a:gridCol w="1629899">
                  <a:extLst>
                    <a:ext uri="{9D8B030D-6E8A-4147-A177-3AD203B41FA5}">
                      <a16:colId xmlns:a16="http://schemas.microsoft.com/office/drawing/2014/main" val="20005"/>
                    </a:ext>
                  </a:extLst>
                </a:gridCol>
                <a:gridCol w="1254695">
                  <a:extLst>
                    <a:ext uri="{9D8B030D-6E8A-4147-A177-3AD203B41FA5}">
                      <a16:colId xmlns:a16="http://schemas.microsoft.com/office/drawing/2014/main" val="20006"/>
                    </a:ext>
                  </a:extLst>
                </a:gridCol>
              </a:tblGrid>
              <a:tr h="277484">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1" i="0" u="none" strike="noStrike" cap="none" normalizeH="0" baseline="0" dirty="0">
                          <a:ln>
                            <a:noFill/>
                          </a:ln>
                          <a:solidFill>
                            <a:srgbClr val="000000"/>
                          </a:solidFill>
                          <a:effectLst/>
                          <a:latin typeface="맑은 고딕" pitchFamily="50" charset="-127"/>
                          <a:ea typeface="맑은 고딕" pitchFamily="50" charset="-127"/>
                          <a:sym typeface="Wingdings" pitchFamily="2" charset="2"/>
                        </a:rPr>
                        <a:t>No</a:t>
                      </a:r>
                      <a:endParaRPr kumimoji="1" lang="en-US" altLang="ko-KR" sz="9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ko-KR" altLang="en-US" sz="900" b="1" i="0" u="none" strike="noStrike" cap="none" normalizeH="0" baseline="0" dirty="0">
                          <a:ln>
                            <a:noFill/>
                          </a:ln>
                          <a:solidFill>
                            <a:srgbClr val="000000"/>
                          </a:solidFill>
                          <a:effectLst/>
                          <a:latin typeface="맑은 고딕" pitchFamily="50" charset="-127"/>
                          <a:ea typeface="맑은 고딕" pitchFamily="50" charset="-127"/>
                          <a:sym typeface="Wingdings" pitchFamily="2" charset="2"/>
                        </a:rPr>
                        <a:t>버전</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ko-KR" altLang="en-US" sz="900" b="1" i="0" u="none" strike="noStrike" cap="none" normalizeH="0" baseline="0" dirty="0">
                          <a:ln>
                            <a:noFill/>
                          </a:ln>
                          <a:solidFill>
                            <a:srgbClr val="000000"/>
                          </a:solidFill>
                          <a:effectLst/>
                          <a:latin typeface="맑은 고딕" pitchFamily="50" charset="-127"/>
                          <a:ea typeface="맑은 고딕" pitchFamily="50" charset="-127"/>
                          <a:sym typeface="Wingdings" pitchFamily="2" charset="2"/>
                        </a:rPr>
                        <a:t>날짜</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ko-KR" altLang="en-US" sz="900" b="1" i="0" u="none" strike="noStrike" cap="none" normalizeH="0" baseline="0" dirty="0">
                          <a:ln>
                            <a:noFill/>
                          </a:ln>
                          <a:solidFill>
                            <a:srgbClr val="000000"/>
                          </a:solidFill>
                          <a:effectLst/>
                          <a:latin typeface="맑은 고딕" pitchFamily="50" charset="-127"/>
                          <a:ea typeface="맑은 고딕" pitchFamily="50" charset="-127"/>
                          <a:sym typeface="Wingdings" pitchFamily="2" charset="2"/>
                        </a:rPr>
                        <a:t>변경 내용</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ko-KR" altLang="en-US" sz="900" b="1" i="0" u="none" strike="noStrike" cap="none" normalizeH="0" baseline="0" dirty="0">
                          <a:ln>
                            <a:noFill/>
                          </a:ln>
                          <a:solidFill>
                            <a:srgbClr val="000000"/>
                          </a:solidFill>
                          <a:effectLst/>
                          <a:latin typeface="맑은 고딕" pitchFamily="50" charset="-127"/>
                          <a:ea typeface="맑은 고딕" pitchFamily="50" charset="-127"/>
                          <a:sym typeface="Wingdings" pitchFamily="2" charset="2"/>
                        </a:rPr>
                        <a:t>작성자</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ko-KR" altLang="en-US" sz="900" b="1" i="0" u="none" strike="noStrike" cap="none" normalizeH="0" baseline="0" dirty="0">
                          <a:ln>
                            <a:noFill/>
                          </a:ln>
                          <a:solidFill>
                            <a:srgbClr val="000000"/>
                          </a:solidFill>
                          <a:effectLst/>
                          <a:latin typeface="맑은 고딕" pitchFamily="50" charset="-127"/>
                          <a:ea typeface="맑은 고딕" pitchFamily="50" charset="-127"/>
                          <a:sym typeface="Wingdings" pitchFamily="2" charset="2"/>
                        </a:rPr>
                        <a:t>검토자</a:t>
                      </a:r>
                      <a:endParaRPr kumimoji="1" lang="ko-KR" altLang="en-US" sz="900" b="1"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1</a:t>
                      </a: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0.1</a:t>
                      </a: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2019-02-22</a:t>
                      </a: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r>
                        <a:rPr kumimoji="1" lang="ko-KR" altLang="en-US"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초안 작성</a:t>
                      </a: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ko-KR" altLang="en-US" sz="900" b="0" i="0" u="none" strike="noStrike" cap="none" normalizeH="0" baseline="0" dirty="0" err="1">
                          <a:ln>
                            <a:noFill/>
                          </a:ln>
                          <a:solidFill>
                            <a:schemeClr val="tx1"/>
                          </a:solidFill>
                          <a:effectLst/>
                          <a:latin typeface="맑은 고딕" pitchFamily="50" charset="-127"/>
                          <a:ea typeface="맑은 고딕" pitchFamily="50" charset="-127"/>
                          <a:sym typeface="Wingdings" pitchFamily="2" charset="2"/>
                        </a:rPr>
                        <a:t>백승준</a:t>
                      </a: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2</a:t>
                      </a: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0.2</a:t>
                      </a: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rPr>
                        <a:t>2019-02-25</a:t>
                      </a: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r>
                        <a:rPr kumimoji="1" lang="ko-KR" altLang="en-US"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리뷰 후 수정</a:t>
                      </a: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3</a:t>
                      </a: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4</a:t>
                      </a: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r>
                        <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rPr>
                        <a:t>5</a:t>
                      </a: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260879"/>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3010130"/>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2942298"/>
                  </a:ext>
                </a:extLst>
              </a:tr>
              <a:tr h="242655">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defRPr/>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l"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T="45699" marB="45699"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en-US"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tc>
                  <a:txBody>
                    <a:bodyPr/>
                    <a:lstStyle/>
                    <a:p>
                      <a:pPr marL="0" marR="0" lvl="0" indent="0" algn="ctr" defTabSz="684213" rtl="0" eaLnBrk="1" fontAlgn="base" latinLnBrk="1" hangingPunct="1">
                        <a:lnSpc>
                          <a:spcPct val="100000"/>
                        </a:lnSpc>
                        <a:spcBef>
                          <a:spcPct val="0"/>
                        </a:spcBef>
                        <a:spcAft>
                          <a:spcPct val="0"/>
                        </a:spcAft>
                        <a:buClrTx/>
                        <a:buSzTx/>
                        <a:buFontTx/>
                        <a:buNone/>
                        <a:tabLst/>
                      </a:pPr>
                      <a:endParaRPr kumimoji="1" lang="ko-KR" altLang="ko-KR" sz="900" b="0" i="0" u="none" strike="noStrike" cap="none" normalizeH="0" baseline="0" dirty="0">
                        <a:ln>
                          <a:noFill/>
                        </a:ln>
                        <a:solidFill>
                          <a:schemeClr val="tx1"/>
                        </a:solidFill>
                        <a:effectLst/>
                        <a:latin typeface="맑은 고딕" pitchFamily="50" charset="-127"/>
                        <a:ea typeface="맑은 고딕" pitchFamily="50" charset="-127"/>
                        <a:sym typeface="Wingdings" pitchFamily="2" charset="2"/>
                      </a:endParaRPr>
                    </a:p>
                  </a:txBody>
                  <a:tcPr marL="90000" marR="90000" marT="46776" marB="46776"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7384827"/>
                  </a:ext>
                </a:extLst>
              </a:tr>
            </a:tbl>
          </a:graphicData>
        </a:graphic>
      </p:graphicFrame>
    </p:spTree>
    <p:extLst>
      <p:ext uri="{BB962C8B-B14F-4D97-AF65-F5344CB8AC3E}">
        <p14:creationId xmlns:p14="http://schemas.microsoft.com/office/powerpoint/2010/main" val="60857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95437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전체</a:t>
                      </a:r>
                      <a:r>
                        <a:rPr lang="en-US" altLang="ko-KR" sz="800" dirty="0">
                          <a:latin typeface="+mn-ea"/>
                          <a:ea typeface="+mn-ea"/>
                        </a:rPr>
                        <a:t>/</a:t>
                      </a:r>
                      <a:r>
                        <a:rPr lang="ko-KR" altLang="en-US" sz="800" dirty="0">
                          <a:latin typeface="+mn-ea"/>
                          <a:ea typeface="+mn-ea"/>
                        </a:rPr>
                        <a:t>수입</a:t>
                      </a:r>
                      <a:r>
                        <a:rPr lang="en-US" altLang="ko-KR" sz="800" dirty="0">
                          <a:latin typeface="+mn-ea"/>
                          <a:ea typeface="+mn-ea"/>
                        </a:rPr>
                        <a:t>/</a:t>
                      </a:r>
                      <a:r>
                        <a:rPr lang="ko-KR" altLang="en-US" sz="800" dirty="0">
                          <a:latin typeface="+mn-ea"/>
                          <a:ea typeface="+mn-ea"/>
                        </a:rPr>
                        <a:t>수출 선택</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전체</a:t>
                      </a:r>
                      <a:r>
                        <a:rPr lang="en-US" altLang="ko-KR" sz="800" dirty="0">
                          <a:latin typeface="+mn-ea"/>
                          <a:ea typeface="+mn-ea"/>
                        </a:rPr>
                        <a:t>/</a:t>
                      </a:r>
                      <a:r>
                        <a:rPr lang="ko-KR" altLang="en-US" sz="800" dirty="0">
                          <a:latin typeface="+mn-ea"/>
                          <a:ea typeface="+mn-ea"/>
                        </a:rPr>
                        <a:t>거래처명</a:t>
                      </a:r>
                      <a:r>
                        <a:rPr lang="en-US" altLang="ko-KR" sz="800" dirty="0">
                          <a:latin typeface="+mn-ea"/>
                          <a:ea typeface="+mn-ea"/>
                        </a:rPr>
                        <a:t>/</a:t>
                      </a:r>
                      <a:r>
                        <a:rPr lang="ko-KR" altLang="en-US" sz="800" dirty="0" err="1">
                          <a:latin typeface="+mn-ea"/>
                          <a:ea typeface="+mn-ea"/>
                        </a:rPr>
                        <a:t>계약명</a:t>
                      </a:r>
                      <a:r>
                        <a:rPr lang="ko-KR" altLang="en-US" sz="800" dirty="0">
                          <a:latin typeface="+mn-ea"/>
                          <a:ea typeface="+mn-ea"/>
                        </a:rPr>
                        <a:t> 선택</a:t>
                      </a:r>
                      <a:endParaRPr lang="en-US" altLang="ko-KR" sz="800" dirty="0">
                        <a:latin typeface="+mn-ea"/>
                        <a:ea typeface="+mn-ea"/>
                      </a:endParaRPr>
                    </a:p>
                    <a:p>
                      <a:pPr latinLnBrk="1"/>
                      <a:r>
                        <a:rPr lang="en-US" altLang="ko-KR" sz="800" dirty="0">
                          <a:latin typeface="+mn-ea"/>
                          <a:ea typeface="+mn-ea"/>
                        </a:rPr>
                        <a:t>-</a:t>
                      </a:r>
                      <a:r>
                        <a:rPr lang="ko-KR" altLang="en-US" sz="800" dirty="0">
                          <a:latin typeface="+mn-ea"/>
                          <a:ea typeface="+mn-ea"/>
                        </a:rPr>
                        <a:t> 전체 선택 시 </a:t>
                      </a:r>
                      <a:r>
                        <a:rPr lang="en-US" altLang="ko-KR" sz="800" dirty="0">
                          <a:latin typeface="+mn-ea"/>
                          <a:ea typeface="+mn-ea"/>
                        </a:rPr>
                        <a:t>: </a:t>
                      </a:r>
                      <a:r>
                        <a:rPr lang="ko-KR" altLang="en-US" sz="800" dirty="0">
                          <a:latin typeface="+mn-ea"/>
                          <a:ea typeface="+mn-ea"/>
                        </a:rPr>
                        <a:t>거래처명</a:t>
                      </a:r>
                      <a:r>
                        <a:rPr lang="en-US" altLang="ko-KR" sz="800" dirty="0">
                          <a:latin typeface="+mn-ea"/>
                          <a:ea typeface="+mn-ea"/>
                        </a:rPr>
                        <a:t>&amp;</a:t>
                      </a:r>
                      <a:r>
                        <a:rPr lang="ko-KR" altLang="en-US" sz="800" dirty="0" err="1">
                          <a:latin typeface="+mn-ea"/>
                          <a:ea typeface="+mn-ea"/>
                        </a:rPr>
                        <a:t>계약명</a:t>
                      </a:r>
                      <a:r>
                        <a:rPr lang="ko-KR" altLang="en-US" sz="800" dirty="0">
                          <a:latin typeface="+mn-ea"/>
                          <a:ea typeface="+mn-ea"/>
                        </a:rPr>
                        <a:t> 조회</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입금대기 버튼 활성화 </a:t>
                      </a:r>
                      <a:r>
                        <a:rPr lang="en-US" altLang="ko-KR" sz="800" dirty="0">
                          <a:latin typeface="+mn-ea"/>
                          <a:ea typeface="+mn-ea"/>
                        </a:rPr>
                        <a:t>- </a:t>
                      </a:r>
                      <a:r>
                        <a:rPr lang="ko-KR" altLang="en-US" sz="800" dirty="0">
                          <a:latin typeface="+mn-ea"/>
                          <a:ea typeface="+mn-ea"/>
                        </a:rPr>
                        <a:t>클릭 가능</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유니온 페이 </a:t>
                      </a:r>
                      <a:r>
                        <a:rPr lang="ko-KR" altLang="en-US" sz="800" dirty="0" err="1">
                          <a:latin typeface="+mn-ea"/>
                          <a:ea typeface="+mn-ea"/>
                        </a:rPr>
                        <a:t>입금창</a:t>
                      </a:r>
                      <a:r>
                        <a:rPr lang="ko-KR" altLang="en-US" sz="800" dirty="0">
                          <a:latin typeface="+mn-ea"/>
                          <a:ea typeface="+mn-ea"/>
                        </a:rPr>
                        <a:t> 열림</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출금대기 버튼 활성화 </a:t>
                      </a:r>
                      <a:r>
                        <a:rPr lang="en-US" altLang="ko-KR" sz="800" dirty="0">
                          <a:latin typeface="+mn-ea"/>
                          <a:ea typeface="+mn-ea"/>
                        </a:rPr>
                        <a:t>- </a:t>
                      </a:r>
                      <a:r>
                        <a:rPr lang="ko-KR" altLang="en-US" sz="800" dirty="0">
                          <a:latin typeface="+mn-ea"/>
                          <a:ea typeface="+mn-ea"/>
                        </a:rPr>
                        <a:t>클릭 가능</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클릭 시</a:t>
                      </a:r>
                      <a:r>
                        <a:rPr lang="en-US" altLang="ko-KR" sz="800" dirty="0">
                          <a:latin typeface="+mn-ea"/>
                          <a:ea typeface="+mn-ea"/>
                        </a:rPr>
                        <a:t> 3</a:t>
                      </a:r>
                      <a:r>
                        <a:rPr lang="ko-KR" altLang="en-US" sz="800" dirty="0">
                          <a:latin typeface="+mn-ea"/>
                          <a:ea typeface="+mn-ea"/>
                        </a:rPr>
                        <a:t>가지 조건 중 선택</a:t>
                      </a:r>
                      <a:endParaRPr lang="en-US" altLang="ko-KR" sz="800" dirty="0">
                        <a:latin typeface="+mn-ea"/>
                        <a:ea typeface="+mn-ea"/>
                      </a:endParaRPr>
                    </a:p>
                    <a:p>
                      <a:pPr latinLnBrk="1"/>
                      <a:r>
                        <a:rPr lang="en-US" altLang="ko-KR" sz="800" dirty="0">
                          <a:latin typeface="+mn-ea"/>
                          <a:ea typeface="+mn-ea"/>
                        </a:rPr>
                        <a:t> - </a:t>
                      </a:r>
                      <a:r>
                        <a:rPr lang="ko-KR" altLang="en-US" sz="800" dirty="0">
                          <a:latin typeface="+mn-ea"/>
                          <a:ea typeface="+mn-ea"/>
                        </a:rPr>
                        <a:t>기간 연장</a:t>
                      </a:r>
                      <a:r>
                        <a:rPr lang="en-US" altLang="ko-KR" sz="800" dirty="0">
                          <a:latin typeface="+mn-ea"/>
                          <a:ea typeface="+mn-ea"/>
                        </a:rPr>
                        <a:t>, </a:t>
                      </a:r>
                      <a:r>
                        <a:rPr lang="ko-KR" altLang="en-US" sz="800" dirty="0">
                          <a:latin typeface="+mn-ea"/>
                          <a:ea typeface="+mn-ea"/>
                        </a:rPr>
                        <a:t>거래 정지</a:t>
                      </a:r>
                      <a:r>
                        <a:rPr lang="en-US" altLang="ko-KR" sz="800" dirty="0">
                          <a:latin typeface="+mn-ea"/>
                          <a:ea typeface="+mn-ea"/>
                        </a:rPr>
                        <a:t>, </a:t>
                      </a:r>
                      <a:r>
                        <a:rPr lang="ko-KR" altLang="en-US" sz="800" dirty="0">
                          <a:latin typeface="+mn-ea"/>
                          <a:ea typeface="+mn-ea"/>
                        </a:rPr>
                        <a:t>거래 완료 선택</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버튼 미 클릭 시 </a:t>
                      </a:r>
                      <a:r>
                        <a:rPr lang="en-US" altLang="ko-KR" sz="800" dirty="0">
                          <a:latin typeface="+mn-ea"/>
                          <a:ea typeface="+mn-ea"/>
                        </a:rPr>
                        <a:t>15</a:t>
                      </a:r>
                      <a:r>
                        <a:rPr lang="ko-KR" altLang="en-US" sz="800" dirty="0">
                          <a:latin typeface="+mn-ea"/>
                          <a:ea typeface="+mn-ea"/>
                        </a:rPr>
                        <a:t>일 후 자동 계약종료 처리</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r>
                        <a:rPr lang="en-US" altLang="ko-KR" sz="800" dirty="0">
                          <a:latin typeface="+mn-ea"/>
                          <a:ea typeface="+mn-ea"/>
                        </a:rPr>
                        <a:t>5</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신청하기 페이지로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524776" cy="276999"/>
          </a:xfrm>
          <a:prstGeom prst="rect">
            <a:avLst/>
          </a:prstGeom>
        </p:spPr>
        <p:txBody>
          <a:bodyPr wrap="none">
            <a:spAutoFit/>
          </a:bodyPr>
          <a:lstStyle/>
          <a:p>
            <a:r>
              <a:rPr lang="en-US" altLang="ko-KR" sz="1200" b="1" dirty="0"/>
              <a:t>|</a:t>
            </a:r>
            <a:r>
              <a:rPr lang="ko-KR" altLang="en-US" sz="1200" b="1" dirty="0"/>
              <a:t>에스크로 신청내역</a:t>
            </a:r>
            <a:endParaRPr lang="ko-KR" altLang="en-US" sz="1200" dirty="0"/>
          </a:p>
        </p:txBody>
      </p:sp>
      <p:graphicFrame>
        <p:nvGraphicFramePr>
          <p:cNvPr id="19" name="표 18">
            <a:extLst>
              <a:ext uri="{FF2B5EF4-FFF2-40B4-BE49-F238E27FC236}">
                <a16:creationId xmlns:a16="http://schemas.microsoft.com/office/drawing/2014/main" id="{8F2E76BA-B49D-45C6-9931-57411E38AB19}"/>
              </a:ext>
            </a:extLst>
          </p:cNvPr>
          <p:cNvGraphicFramePr>
            <a:graphicFrameLocks noGrp="1"/>
          </p:cNvGraphicFramePr>
          <p:nvPr>
            <p:extLst/>
          </p:nvPr>
        </p:nvGraphicFramePr>
        <p:xfrm>
          <a:off x="375562" y="2076838"/>
          <a:ext cx="6827734" cy="3443119"/>
        </p:xfrm>
        <a:graphic>
          <a:graphicData uri="http://schemas.openxmlformats.org/drawingml/2006/table">
            <a:tbl>
              <a:tblPr>
                <a:tableStyleId>{5C22544A-7EE6-4342-B048-85BDC9FD1C3A}</a:tableStyleId>
              </a:tblPr>
              <a:tblGrid>
                <a:gridCol w="371900">
                  <a:extLst>
                    <a:ext uri="{9D8B030D-6E8A-4147-A177-3AD203B41FA5}">
                      <a16:colId xmlns:a16="http://schemas.microsoft.com/office/drawing/2014/main" val="1769921093"/>
                    </a:ext>
                  </a:extLst>
                </a:gridCol>
                <a:gridCol w="546168">
                  <a:extLst>
                    <a:ext uri="{9D8B030D-6E8A-4147-A177-3AD203B41FA5}">
                      <a16:colId xmlns:a16="http://schemas.microsoft.com/office/drawing/2014/main" val="1616770082"/>
                    </a:ext>
                  </a:extLst>
                </a:gridCol>
                <a:gridCol w="1094833">
                  <a:extLst>
                    <a:ext uri="{9D8B030D-6E8A-4147-A177-3AD203B41FA5}">
                      <a16:colId xmlns:a16="http://schemas.microsoft.com/office/drawing/2014/main" val="2346052771"/>
                    </a:ext>
                  </a:extLst>
                </a:gridCol>
                <a:gridCol w="957079">
                  <a:extLst>
                    <a:ext uri="{9D8B030D-6E8A-4147-A177-3AD203B41FA5}">
                      <a16:colId xmlns:a16="http://schemas.microsoft.com/office/drawing/2014/main" val="2551255853"/>
                    </a:ext>
                  </a:extLst>
                </a:gridCol>
                <a:gridCol w="1598638">
                  <a:extLst>
                    <a:ext uri="{9D8B030D-6E8A-4147-A177-3AD203B41FA5}">
                      <a16:colId xmlns:a16="http://schemas.microsoft.com/office/drawing/2014/main" val="3373948875"/>
                    </a:ext>
                  </a:extLst>
                </a:gridCol>
                <a:gridCol w="1062161">
                  <a:extLst>
                    <a:ext uri="{9D8B030D-6E8A-4147-A177-3AD203B41FA5}">
                      <a16:colId xmlns:a16="http://schemas.microsoft.com/office/drawing/2014/main" val="4199619414"/>
                    </a:ext>
                  </a:extLst>
                </a:gridCol>
                <a:gridCol w="1196955">
                  <a:extLst>
                    <a:ext uri="{9D8B030D-6E8A-4147-A177-3AD203B41FA5}">
                      <a16:colId xmlns:a16="http://schemas.microsoft.com/office/drawing/2014/main" val="916007964"/>
                    </a:ext>
                  </a:extLst>
                </a:gridCol>
              </a:tblGrid>
              <a:tr h="278547">
                <a:tc>
                  <a:txBody>
                    <a:bodyPr/>
                    <a:lstStyle/>
                    <a:p>
                      <a:pPr algn="ct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No</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계약일</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거래처명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u="none" strike="noStrike" dirty="0">
                          <a:effectLst/>
                        </a:rPr>
                        <a:t>계약명</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거래금액</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상태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1560995"/>
                  </a:ext>
                </a:extLst>
              </a:tr>
              <a:tr h="56398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승인대기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200269"/>
                  </a:ext>
                </a:extLst>
              </a:tr>
              <a:tr h="55367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화장품 원료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300,000 EUR</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입금대기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273094"/>
                  </a:ext>
                </a:extLst>
              </a:tr>
              <a:tr h="679508">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입금완료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908126"/>
                  </a:ext>
                </a:extLst>
              </a:tr>
              <a:tr h="72145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화장품 원료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300,000 EUR</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출금대기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80294"/>
                  </a:ext>
                </a:extLst>
              </a:tr>
              <a:tr h="64595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출금완료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8706"/>
                  </a:ext>
                </a:extLst>
              </a:tr>
            </a:tbl>
          </a:graphicData>
        </a:graphic>
      </p:graphicFrame>
      <p:sp>
        <p:nvSpPr>
          <p:cNvPr id="24" name="직사각형 23">
            <a:extLst>
              <a:ext uri="{FF2B5EF4-FFF2-40B4-BE49-F238E27FC236}">
                <a16:creationId xmlns:a16="http://schemas.microsoft.com/office/drawing/2014/main" id="{12AA60DB-5657-4024-A0C3-7D52D2CF370F}"/>
              </a:ext>
            </a:extLst>
          </p:cNvPr>
          <p:cNvSpPr/>
          <p:nvPr/>
        </p:nvSpPr>
        <p:spPr bwMode="auto">
          <a:xfrm>
            <a:off x="5697268" y="1798075"/>
            <a:ext cx="946069" cy="20520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5" name="Button">
            <a:extLst>
              <a:ext uri="{FF2B5EF4-FFF2-40B4-BE49-F238E27FC236}">
                <a16:creationId xmlns:a16="http://schemas.microsoft.com/office/drawing/2014/main" id="{E192CFD6-90D5-4E3D-86FA-8F4780A354AF}"/>
              </a:ext>
            </a:extLst>
          </p:cNvPr>
          <p:cNvSpPr>
            <a:spLocks/>
          </p:cNvSpPr>
          <p:nvPr/>
        </p:nvSpPr>
        <p:spPr bwMode="auto">
          <a:xfrm>
            <a:off x="6720771" y="180007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검색</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grpSp>
        <p:nvGrpSpPr>
          <p:cNvPr id="26" name="그룹 25">
            <a:extLst>
              <a:ext uri="{FF2B5EF4-FFF2-40B4-BE49-F238E27FC236}">
                <a16:creationId xmlns:a16="http://schemas.microsoft.com/office/drawing/2014/main" id="{8BB8EBFA-9197-40A9-AAE1-40C4D7E7F2CE}"/>
              </a:ext>
            </a:extLst>
          </p:cNvPr>
          <p:cNvGrpSpPr/>
          <p:nvPr/>
        </p:nvGrpSpPr>
        <p:grpSpPr>
          <a:xfrm>
            <a:off x="5077881" y="1820049"/>
            <a:ext cx="552450" cy="161251"/>
            <a:chOff x="3221357" y="1661160"/>
            <a:chExt cx="552450" cy="161251"/>
          </a:xfrm>
        </p:grpSpPr>
        <p:sp>
          <p:nvSpPr>
            <p:cNvPr id="27" name="모서리가 둥근 직사각형 102">
              <a:extLst>
                <a:ext uri="{FF2B5EF4-FFF2-40B4-BE49-F238E27FC236}">
                  <a16:creationId xmlns:a16="http://schemas.microsoft.com/office/drawing/2014/main" id="{C331F75A-CDF6-4575-B2AF-7DD243579410}"/>
                </a:ext>
              </a:extLst>
            </p:cNvPr>
            <p:cNvSpPr/>
            <p:nvPr/>
          </p:nvSpPr>
          <p:spPr>
            <a:xfrm>
              <a:off x="3221357" y="1661160"/>
              <a:ext cx="552450" cy="161251"/>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ko-KR" altLang="en-US" sz="900" dirty="0">
                  <a:solidFill>
                    <a:schemeClr val="tx1">
                      <a:lumMod val="75000"/>
                      <a:lumOff val="25000"/>
                    </a:schemeClr>
                  </a:solidFill>
                  <a:latin typeface="맑은 고딕" panose="020B0503020000020004" pitchFamily="50" charset="-127"/>
                  <a:ea typeface="맑은 고딕" panose="020B0503020000020004" pitchFamily="50" charset="-127"/>
                </a:rPr>
                <a:t>  전체</a:t>
              </a:r>
            </a:p>
          </p:txBody>
        </p:sp>
        <p:pic>
          <p:nvPicPr>
            <p:cNvPr id="28" name="그림 27">
              <a:extLst>
                <a:ext uri="{FF2B5EF4-FFF2-40B4-BE49-F238E27FC236}">
                  <a16:creationId xmlns:a16="http://schemas.microsoft.com/office/drawing/2014/main" id="{1E48B188-8B82-4E80-905B-ACBE03E48B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p:spPr>
        </p:pic>
      </p:grpSp>
      <p:sp>
        <p:nvSpPr>
          <p:cNvPr id="29" name="타원 28">
            <a:extLst>
              <a:ext uri="{FF2B5EF4-FFF2-40B4-BE49-F238E27FC236}">
                <a16:creationId xmlns:a16="http://schemas.microsoft.com/office/drawing/2014/main" id="{F5BD2B38-8EA8-4B6D-9BDC-52CC3C684DF3}"/>
              </a:ext>
            </a:extLst>
          </p:cNvPr>
          <p:cNvSpPr/>
          <p:nvPr/>
        </p:nvSpPr>
        <p:spPr bwMode="auto">
          <a:xfrm>
            <a:off x="4931809" y="1698031"/>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35" name="TextBox 34">
            <a:extLst>
              <a:ext uri="{FF2B5EF4-FFF2-40B4-BE49-F238E27FC236}">
                <a16:creationId xmlns:a16="http://schemas.microsoft.com/office/drawing/2014/main" id="{91A95944-EC99-4A39-B13C-1CA01EF1A754}"/>
              </a:ext>
            </a:extLst>
          </p:cNvPr>
          <p:cNvSpPr txBox="1"/>
          <p:nvPr/>
        </p:nvSpPr>
        <p:spPr>
          <a:xfrm>
            <a:off x="6068344" y="1424289"/>
            <a:ext cx="1174050" cy="215444"/>
          </a:xfrm>
          <a:prstGeom prst="rect">
            <a:avLst/>
          </a:prstGeom>
          <a:solidFill>
            <a:srgbClr val="FF0000"/>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Sign a Escrow</a:t>
            </a:r>
            <a:endParaRPr lang="ko-KR" altLang="en-US" sz="800"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FCA3330F-F887-4BEC-8FC7-72C0E7EA5E38}"/>
              </a:ext>
            </a:extLst>
          </p:cNvPr>
          <p:cNvSpPr/>
          <p:nvPr/>
        </p:nvSpPr>
        <p:spPr bwMode="auto">
          <a:xfrm>
            <a:off x="6068344" y="3121909"/>
            <a:ext cx="1075178" cy="2160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6" name="타원 35">
            <a:extLst>
              <a:ext uri="{FF2B5EF4-FFF2-40B4-BE49-F238E27FC236}">
                <a16:creationId xmlns:a16="http://schemas.microsoft.com/office/drawing/2014/main" id="{EBAD49ED-9DCB-4582-B7A7-F09DFEFF97FF}"/>
              </a:ext>
            </a:extLst>
          </p:cNvPr>
          <p:cNvSpPr/>
          <p:nvPr/>
        </p:nvSpPr>
        <p:spPr bwMode="auto">
          <a:xfrm>
            <a:off x="5943758" y="309094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37" name="직사각형 36">
            <a:extLst>
              <a:ext uri="{FF2B5EF4-FFF2-40B4-BE49-F238E27FC236}">
                <a16:creationId xmlns:a16="http://schemas.microsoft.com/office/drawing/2014/main" id="{C9158B60-41D9-477B-83D1-241B4B32EECA}"/>
              </a:ext>
            </a:extLst>
          </p:cNvPr>
          <p:cNvSpPr/>
          <p:nvPr/>
        </p:nvSpPr>
        <p:spPr bwMode="auto">
          <a:xfrm>
            <a:off x="6073630" y="4430482"/>
            <a:ext cx="1075178" cy="2160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8" name="타원 37">
            <a:extLst>
              <a:ext uri="{FF2B5EF4-FFF2-40B4-BE49-F238E27FC236}">
                <a16:creationId xmlns:a16="http://schemas.microsoft.com/office/drawing/2014/main" id="{0BB8008E-65D5-42D8-8A30-9F1DA51D53CC}"/>
              </a:ext>
            </a:extLst>
          </p:cNvPr>
          <p:cNvSpPr/>
          <p:nvPr/>
        </p:nvSpPr>
        <p:spPr bwMode="auto">
          <a:xfrm>
            <a:off x="5949044" y="4399521"/>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
        <p:nvSpPr>
          <p:cNvPr id="39" name="타원 38">
            <a:extLst>
              <a:ext uri="{FF2B5EF4-FFF2-40B4-BE49-F238E27FC236}">
                <a16:creationId xmlns:a16="http://schemas.microsoft.com/office/drawing/2014/main" id="{22C091B7-5AAA-481B-9DD0-286108A93DE1}"/>
              </a:ext>
            </a:extLst>
          </p:cNvPr>
          <p:cNvSpPr/>
          <p:nvPr/>
        </p:nvSpPr>
        <p:spPr bwMode="auto">
          <a:xfrm>
            <a:off x="5897461" y="1436844"/>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5</a:t>
            </a:r>
            <a:endParaRPr lang="ko-KR" altLang="en-US" sz="800" b="1" dirty="0">
              <a:solidFill>
                <a:schemeClr val="bg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40" name="TextBox 39">
            <a:extLst>
              <a:ext uri="{FF2B5EF4-FFF2-40B4-BE49-F238E27FC236}">
                <a16:creationId xmlns:a16="http://schemas.microsoft.com/office/drawing/2014/main" id="{F4E3D1ED-D8C7-47FF-9540-4F7834F428C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41" name="TextBox 40">
            <a:extLst>
              <a:ext uri="{FF2B5EF4-FFF2-40B4-BE49-F238E27FC236}">
                <a16:creationId xmlns:a16="http://schemas.microsoft.com/office/drawing/2014/main" id="{0DF6769A-E1D2-459F-9116-0C725D385D3B}"/>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
        <p:nvSpPr>
          <p:cNvPr id="42" name="Button">
            <a:extLst>
              <a:ext uri="{FF2B5EF4-FFF2-40B4-BE49-F238E27FC236}">
                <a16:creationId xmlns:a16="http://schemas.microsoft.com/office/drawing/2014/main" id="{006E5CB9-5E89-4AC3-8B3C-77517DCE7C8D}"/>
              </a:ext>
            </a:extLst>
          </p:cNvPr>
          <p:cNvSpPr>
            <a:spLocks/>
          </p:cNvSpPr>
          <p:nvPr/>
        </p:nvSpPr>
        <p:spPr bwMode="auto">
          <a:xfrm>
            <a:off x="364021" y="1784733"/>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전체</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34" name="타원 33">
            <a:extLst>
              <a:ext uri="{FF2B5EF4-FFF2-40B4-BE49-F238E27FC236}">
                <a16:creationId xmlns:a16="http://schemas.microsoft.com/office/drawing/2014/main" id="{94D0B081-AB10-43F6-83B9-C01E2BC25321}"/>
              </a:ext>
            </a:extLst>
          </p:cNvPr>
          <p:cNvSpPr/>
          <p:nvPr/>
        </p:nvSpPr>
        <p:spPr bwMode="auto">
          <a:xfrm>
            <a:off x="260017" y="1674810"/>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43" name="Button">
            <a:extLst>
              <a:ext uri="{FF2B5EF4-FFF2-40B4-BE49-F238E27FC236}">
                <a16:creationId xmlns:a16="http://schemas.microsoft.com/office/drawing/2014/main" id="{C71E99AB-2807-4C51-B738-BFE9BB30AD27}"/>
              </a:ext>
            </a:extLst>
          </p:cNvPr>
          <p:cNvSpPr>
            <a:spLocks/>
          </p:cNvSpPr>
          <p:nvPr/>
        </p:nvSpPr>
        <p:spPr bwMode="auto">
          <a:xfrm>
            <a:off x="935720" y="1798074"/>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a:solidFill>
                  <a:srgbClr val="262626"/>
                </a:solidFill>
                <a:latin typeface="뫼비우스 Regular" panose="02000700060000000000" pitchFamily="2" charset="-127"/>
                <a:ea typeface="뫼비우스 Regular" panose="02000700060000000000" pitchFamily="2" charset="-127"/>
              </a:rPr>
              <a:t>수입</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44" name="Button">
            <a:extLst>
              <a:ext uri="{FF2B5EF4-FFF2-40B4-BE49-F238E27FC236}">
                <a16:creationId xmlns:a16="http://schemas.microsoft.com/office/drawing/2014/main" id="{BCE47ED8-BD1D-4E69-B4CA-30122F831238}"/>
              </a:ext>
            </a:extLst>
          </p:cNvPr>
          <p:cNvSpPr>
            <a:spLocks/>
          </p:cNvSpPr>
          <p:nvPr/>
        </p:nvSpPr>
        <p:spPr bwMode="auto">
          <a:xfrm>
            <a:off x="1532429" y="1792758"/>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수출</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Tree>
    <p:extLst>
      <p:ext uri="{BB962C8B-B14F-4D97-AF65-F5344CB8AC3E}">
        <p14:creationId xmlns:p14="http://schemas.microsoft.com/office/powerpoint/2010/main" val="244651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Button">
            <a:extLst>
              <a:ext uri="{FF2B5EF4-FFF2-40B4-BE49-F238E27FC236}">
                <a16:creationId xmlns:a16="http://schemas.microsoft.com/office/drawing/2014/main" id="{006CA213-14D5-4572-8578-0D5A717F7F61}"/>
              </a:ext>
            </a:extLst>
          </p:cNvPr>
          <p:cNvSpPr>
            <a:spLocks/>
          </p:cNvSpPr>
          <p:nvPr/>
        </p:nvSpPr>
        <p:spPr bwMode="auto">
          <a:xfrm>
            <a:off x="364021" y="1784733"/>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전체</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62" name="Button">
            <a:extLst>
              <a:ext uri="{FF2B5EF4-FFF2-40B4-BE49-F238E27FC236}">
                <a16:creationId xmlns:a16="http://schemas.microsoft.com/office/drawing/2014/main" id="{54A6D325-B013-4F6B-9517-B062942C84E3}"/>
              </a:ext>
            </a:extLst>
          </p:cNvPr>
          <p:cNvSpPr>
            <a:spLocks/>
          </p:cNvSpPr>
          <p:nvPr/>
        </p:nvSpPr>
        <p:spPr bwMode="auto">
          <a:xfrm>
            <a:off x="935720" y="1798074"/>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a:solidFill>
                  <a:srgbClr val="262626"/>
                </a:solidFill>
                <a:latin typeface="뫼비우스 Regular" panose="02000700060000000000" pitchFamily="2" charset="-127"/>
                <a:ea typeface="뫼비우스 Regular" panose="02000700060000000000" pitchFamily="2" charset="-127"/>
              </a:rPr>
              <a:t>수입</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63" name="Button">
            <a:extLst>
              <a:ext uri="{FF2B5EF4-FFF2-40B4-BE49-F238E27FC236}">
                <a16:creationId xmlns:a16="http://schemas.microsoft.com/office/drawing/2014/main" id="{7C21421E-D188-4014-97F6-88D85458B44F}"/>
              </a:ext>
            </a:extLst>
          </p:cNvPr>
          <p:cNvSpPr>
            <a:spLocks/>
          </p:cNvSpPr>
          <p:nvPr/>
        </p:nvSpPr>
        <p:spPr bwMode="auto">
          <a:xfrm>
            <a:off x="1532429" y="1792758"/>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수출</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3535418082"/>
              </p:ext>
            </p:extLst>
          </p:nvPr>
        </p:nvGraphicFramePr>
        <p:xfrm>
          <a:off x="7498080" y="465516"/>
          <a:ext cx="2407920" cy="468282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입금 대시 상태의 경우</a:t>
                      </a:r>
                      <a:endParaRPr lang="en-US" altLang="ko-KR" sz="800" dirty="0">
                        <a:latin typeface="+mn-ea"/>
                        <a:ea typeface="+mn-ea"/>
                      </a:endParaRPr>
                    </a:p>
                    <a:p>
                      <a:pPr latinLnBrk="1"/>
                      <a:r>
                        <a:rPr lang="ko-KR" altLang="en-US" sz="800" dirty="0">
                          <a:latin typeface="+mn-ea"/>
                          <a:ea typeface="+mn-ea"/>
                        </a:rPr>
                        <a:t>버튼 활성화</a:t>
                      </a:r>
                      <a:endParaRPr lang="en-US" altLang="ko-KR" sz="800" dirty="0">
                        <a:latin typeface="+mn-ea"/>
                        <a:ea typeface="+mn-ea"/>
                      </a:endParaRPr>
                    </a:p>
                    <a:p>
                      <a:pPr latinLnBrk="1"/>
                      <a:r>
                        <a:rPr lang="ko-KR" altLang="en-US" sz="800" dirty="0">
                          <a:latin typeface="+mn-ea"/>
                          <a:ea typeface="+mn-ea"/>
                        </a:rPr>
                        <a:t>클릭 시</a:t>
                      </a:r>
                      <a:r>
                        <a:rPr lang="en-US" altLang="ko-KR" sz="800" dirty="0">
                          <a:latin typeface="+mn-ea"/>
                          <a:ea typeface="+mn-ea"/>
                        </a:rPr>
                        <a:t>, </a:t>
                      </a:r>
                      <a:r>
                        <a:rPr lang="ko-KR" altLang="en-US" sz="800" dirty="0" err="1">
                          <a:latin typeface="+mn-ea"/>
                          <a:ea typeface="+mn-ea"/>
                        </a:rPr>
                        <a:t>유니온페이</a:t>
                      </a:r>
                      <a:r>
                        <a:rPr lang="ko-KR" altLang="en-US" sz="800" dirty="0">
                          <a:latin typeface="+mn-ea"/>
                          <a:ea typeface="+mn-ea"/>
                        </a:rPr>
                        <a:t> 에스크로 계좌 </a:t>
                      </a:r>
                      <a:r>
                        <a:rPr lang="ko-KR" altLang="en-US" sz="800" dirty="0" err="1">
                          <a:latin typeface="+mn-ea"/>
                          <a:ea typeface="+mn-ea"/>
                        </a:rPr>
                        <a:t>입급</a:t>
                      </a:r>
                      <a:r>
                        <a:rPr lang="ko-KR" altLang="en-US" sz="800" dirty="0">
                          <a:latin typeface="+mn-ea"/>
                          <a:ea typeface="+mn-ea"/>
                        </a:rPr>
                        <a:t> 창 실행</a:t>
                      </a:r>
                      <a:endParaRPr lang="en-US" altLang="ko-KR" sz="800" dirty="0">
                        <a:latin typeface="+mn-ea"/>
                        <a:ea typeface="+mn-ea"/>
                      </a:endParaRPr>
                    </a:p>
                    <a:p>
                      <a:pPr latinLnBrk="1"/>
                      <a:r>
                        <a:rPr lang="en-US" altLang="ko-KR" sz="800" dirty="0">
                          <a:latin typeface="+mn-ea"/>
                          <a:ea typeface="+mn-ea"/>
                        </a:rPr>
                        <a:t> - API </a:t>
                      </a:r>
                      <a:r>
                        <a:rPr lang="ko-KR" altLang="en-US" sz="800" dirty="0">
                          <a:latin typeface="+mn-ea"/>
                          <a:ea typeface="+mn-ea"/>
                        </a:rPr>
                        <a:t>연동 후 변경</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524776" cy="276999"/>
          </a:xfrm>
          <a:prstGeom prst="rect">
            <a:avLst/>
          </a:prstGeom>
        </p:spPr>
        <p:txBody>
          <a:bodyPr wrap="none">
            <a:spAutoFit/>
          </a:bodyPr>
          <a:lstStyle/>
          <a:p>
            <a:r>
              <a:rPr lang="en-US" altLang="ko-KR" sz="1200" b="1" dirty="0"/>
              <a:t>|</a:t>
            </a:r>
            <a:r>
              <a:rPr lang="ko-KR" altLang="en-US" sz="1200" b="1" dirty="0"/>
              <a:t>에스크로 신청내역</a:t>
            </a:r>
            <a:endParaRPr lang="ko-KR" altLang="en-US" sz="1200" dirty="0"/>
          </a:p>
        </p:txBody>
      </p:sp>
      <p:graphicFrame>
        <p:nvGraphicFramePr>
          <p:cNvPr id="19" name="표 18">
            <a:extLst>
              <a:ext uri="{FF2B5EF4-FFF2-40B4-BE49-F238E27FC236}">
                <a16:creationId xmlns:a16="http://schemas.microsoft.com/office/drawing/2014/main" id="{8F2E76BA-B49D-45C6-9931-57411E38AB19}"/>
              </a:ext>
            </a:extLst>
          </p:cNvPr>
          <p:cNvGraphicFramePr>
            <a:graphicFrameLocks noGrp="1"/>
          </p:cNvGraphicFramePr>
          <p:nvPr>
            <p:extLst>
              <p:ext uri="{D42A27DB-BD31-4B8C-83A1-F6EECF244321}">
                <p14:modId xmlns:p14="http://schemas.microsoft.com/office/powerpoint/2010/main" val="697848165"/>
              </p:ext>
            </p:extLst>
          </p:nvPr>
        </p:nvGraphicFramePr>
        <p:xfrm>
          <a:off x="375562" y="2076838"/>
          <a:ext cx="6827734" cy="3443119"/>
        </p:xfrm>
        <a:graphic>
          <a:graphicData uri="http://schemas.openxmlformats.org/drawingml/2006/table">
            <a:tbl>
              <a:tblPr>
                <a:tableStyleId>{5C22544A-7EE6-4342-B048-85BDC9FD1C3A}</a:tableStyleId>
              </a:tblPr>
              <a:tblGrid>
                <a:gridCol w="371900">
                  <a:extLst>
                    <a:ext uri="{9D8B030D-6E8A-4147-A177-3AD203B41FA5}">
                      <a16:colId xmlns:a16="http://schemas.microsoft.com/office/drawing/2014/main" val="1769921093"/>
                    </a:ext>
                  </a:extLst>
                </a:gridCol>
                <a:gridCol w="546168">
                  <a:extLst>
                    <a:ext uri="{9D8B030D-6E8A-4147-A177-3AD203B41FA5}">
                      <a16:colId xmlns:a16="http://schemas.microsoft.com/office/drawing/2014/main" val="1616770082"/>
                    </a:ext>
                  </a:extLst>
                </a:gridCol>
                <a:gridCol w="1094833">
                  <a:extLst>
                    <a:ext uri="{9D8B030D-6E8A-4147-A177-3AD203B41FA5}">
                      <a16:colId xmlns:a16="http://schemas.microsoft.com/office/drawing/2014/main" val="2346052771"/>
                    </a:ext>
                  </a:extLst>
                </a:gridCol>
                <a:gridCol w="957079">
                  <a:extLst>
                    <a:ext uri="{9D8B030D-6E8A-4147-A177-3AD203B41FA5}">
                      <a16:colId xmlns:a16="http://schemas.microsoft.com/office/drawing/2014/main" val="2551255853"/>
                    </a:ext>
                  </a:extLst>
                </a:gridCol>
                <a:gridCol w="1598638">
                  <a:extLst>
                    <a:ext uri="{9D8B030D-6E8A-4147-A177-3AD203B41FA5}">
                      <a16:colId xmlns:a16="http://schemas.microsoft.com/office/drawing/2014/main" val="3373948875"/>
                    </a:ext>
                  </a:extLst>
                </a:gridCol>
                <a:gridCol w="1062161">
                  <a:extLst>
                    <a:ext uri="{9D8B030D-6E8A-4147-A177-3AD203B41FA5}">
                      <a16:colId xmlns:a16="http://schemas.microsoft.com/office/drawing/2014/main" val="4199619414"/>
                    </a:ext>
                  </a:extLst>
                </a:gridCol>
                <a:gridCol w="1196955">
                  <a:extLst>
                    <a:ext uri="{9D8B030D-6E8A-4147-A177-3AD203B41FA5}">
                      <a16:colId xmlns:a16="http://schemas.microsoft.com/office/drawing/2014/main" val="916007964"/>
                    </a:ext>
                  </a:extLst>
                </a:gridCol>
              </a:tblGrid>
              <a:tr h="278547">
                <a:tc>
                  <a:txBody>
                    <a:bodyPr/>
                    <a:lstStyle/>
                    <a:p>
                      <a:pPr algn="ct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No</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계약일</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거래처명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u="none" strike="noStrike" dirty="0">
                          <a:effectLst/>
                        </a:rPr>
                        <a:t>계약명</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거래금액</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상태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1560995"/>
                  </a:ext>
                </a:extLst>
              </a:tr>
              <a:tr h="56398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승인대기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200269"/>
                  </a:ext>
                </a:extLst>
              </a:tr>
              <a:tr h="55367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화장품 원료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300,000 EUR</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입금대기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273094"/>
                  </a:ext>
                </a:extLst>
              </a:tr>
              <a:tr h="679508">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입금완료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908126"/>
                  </a:ext>
                </a:extLst>
              </a:tr>
              <a:tr h="72145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화장품 원료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300,000 EUR</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출금대기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80294"/>
                  </a:ext>
                </a:extLst>
              </a:tr>
              <a:tr h="64595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출금완료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8706"/>
                  </a:ext>
                </a:extLst>
              </a:tr>
            </a:tbl>
          </a:graphicData>
        </a:graphic>
      </p:graphicFrame>
      <p:sp>
        <p:nvSpPr>
          <p:cNvPr id="24" name="직사각형 23">
            <a:extLst>
              <a:ext uri="{FF2B5EF4-FFF2-40B4-BE49-F238E27FC236}">
                <a16:creationId xmlns:a16="http://schemas.microsoft.com/office/drawing/2014/main" id="{12AA60DB-5657-4024-A0C3-7D52D2CF370F}"/>
              </a:ext>
            </a:extLst>
          </p:cNvPr>
          <p:cNvSpPr/>
          <p:nvPr/>
        </p:nvSpPr>
        <p:spPr bwMode="auto">
          <a:xfrm>
            <a:off x="5697268" y="1798075"/>
            <a:ext cx="946069" cy="20520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5" name="Button">
            <a:extLst>
              <a:ext uri="{FF2B5EF4-FFF2-40B4-BE49-F238E27FC236}">
                <a16:creationId xmlns:a16="http://schemas.microsoft.com/office/drawing/2014/main" id="{E192CFD6-90D5-4E3D-86FA-8F4780A354AF}"/>
              </a:ext>
            </a:extLst>
          </p:cNvPr>
          <p:cNvSpPr>
            <a:spLocks/>
          </p:cNvSpPr>
          <p:nvPr/>
        </p:nvSpPr>
        <p:spPr bwMode="auto">
          <a:xfrm>
            <a:off x="6720771" y="180007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검색</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grpSp>
        <p:nvGrpSpPr>
          <p:cNvPr id="26" name="그룹 25">
            <a:extLst>
              <a:ext uri="{FF2B5EF4-FFF2-40B4-BE49-F238E27FC236}">
                <a16:creationId xmlns:a16="http://schemas.microsoft.com/office/drawing/2014/main" id="{8BB8EBFA-9197-40A9-AAE1-40C4D7E7F2CE}"/>
              </a:ext>
            </a:extLst>
          </p:cNvPr>
          <p:cNvGrpSpPr/>
          <p:nvPr/>
        </p:nvGrpSpPr>
        <p:grpSpPr>
          <a:xfrm>
            <a:off x="5077881" y="1820049"/>
            <a:ext cx="552450" cy="161251"/>
            <a:chOff x="3221357" y="1661160"/>
            <a:chExt cx="552450" cy="161251"/>
          </a:xfrm>
        </p:grpSpPr>
        <p:sp>
          <p:nvSpPr>
            <p:cNvPr id="27" name="모서리가 둥근 직사각형 102">
              <a:extLst>
                <a:ext uri="{FF2B5EF4-FFF2-40B4-BE49-F238E27FC236}">
                  <a16:creationId xmlns:a16="http://schemas.microsoft.com/office/drawing/2014/main" id="{C331F75A-CDF6-4575-B2AF-7DD243579410}"/>
                </a:ext>
              </a:extLst>
            </p:cNvPr>
            <p:cNvSpPr/>
            <p:nvPr/>
          </p:nvSpPr>
          <p:spPr>
            <a:xfrm>
              <a:off x="3221357" y="1661160"/>
              <a:ext cx="552450" cy="161251"/>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ko-KR" altLang="en-US" sz="900" dirty="0">
                  <a:solidFill>
                    <a:schemeClr val="tx1">
                      <a:lumMod val="75000"/>
                      <a:lumOff val="25000"/>
                    </a:schemeClr>
                  </a:solidFill>
                  <a:latin typeface="맑은 고딕" panose="020B0503020000020004" pitchFamily="50" charset="-127"/>
                  <a:ea typeface="맑은 고딕" panose="020B0503020000020004" pitchFamily="50" charset="-127"/>
                </a:rPr>
                <a:t>  전체</a:t>
              </a:r>
            </a:p>
          </p:txBody>
        </p:sp>
        <p:pic>
          <p:nvPicPr>
            <p:cNvPr id="28" name="그림 27">
              <a:extLst>
                <a:ext uri="{FF2B5EF4-FFF2-40B4-BE49-F238E27FC236}">
                  <a16:creationId xmlns:a16="http://schemas.microsoft.com/office/drawing/2014/main" id="{1E48B188-8B82-4E80-905B-ACBE03E48B3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p:spPr>
        </p:pic>
      </p:grpSp>
      <p:pic>
        <p:nvPicPr>
          <p:cNvPr id="33" name="그림 32">
            <a:extLst>
              <a:ext uri="{FF2B5EF4-FFF2-40B4-BE49-F238E27FC236}">
                <a16:creationId xmlns:a16="http://schemas.microsoft.com/office/drawing/2014/main" id="{B74671E5-7663-4BFE-BBC6-FCC19908B1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8205" y="1875327"/>
            <a:ext cx="156023" cy="61999"/>
          </a:xfrm>
          <a:prstGeom prst="rect">
            <a:avLst/>
          </a:prstGeom>
        </p:spPr>
      </p:pic>
      <p:sp>
        <p:nvSpPr>
          <p:cNvPr id="35" name="TextBox 34">
            <a:extLst>
              <a:ext uri="{FF2B5EF4-FFF2-40B4-BE49-F238E27FC236}">
                <a16:creationId xmlns:a16="http://schemas.microsoft.com/office/drawing/2014/main" id="{91A95944-EC99-4A39-B13C-1CA01EF1A754}"/>
              </a:ext>
            </a:extLst>
          </p:cNvPr>
          <p:cNvSpPr txBox="1"/>
          <p:nvPr/>
        </p:nvSpPr>
        <p:spPr>
          <a:xfrm>
            <a:off x="6068344" y="1424289"/>
            <a:ext cx="1174050" cy="215444"/>
          </a:xfrm>
          <a:prstGeom prst="rect">
            <a:avLst/>
          </a:prstGeom>
          <a:solidFill>
            <a:srgbClr val="FF0000"/>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Sign a Escrow</a:t>
            </a:r>
            <a:endParaRPr lang="ko-KR" altLang="en-US" sz="800" dirty="0">
              <a:solidFill>
                <a:schemeClr val="bg1"/>
              </a:solidFill>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FCA3330F-F887-4BEC-8FC7-72C0E7EA5E38}"/>
              </a:ext>
            </a:extLst>
          </p:cNvPr>
          <p:cNvSpPr/>
          <p:nvPr/>
        </p:nvSpPr>
        <p:spPr bwMode="auto">
          <a:xfrm>
            <a:off x="6068344" y="3113117"/>
            <a:ext cx="1075178" cy="2160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7" name="직사각형 36">
            <a:extLst>
              <a:ext uri="{FF2B5EF4-FFF2-40B4-BE49-F238E27FC236}">
                <a16:creationId xmlns:a16="http://schemas.microsoft.com/office/drawing/2014/main" id="{C9158B60-41D9-477B-83D1-241B4B32EECA}"/>
              </a:ext>
            </a:extLst>
          </p:cNvPr>
          <p:cNvSpPr/>
          <p:nvPr/>
        </p:nvSpPr>
        <p:spPr bwMode="auto">
          <a:xfrm>
            <a:off x="6073630" y="4430481"/>
            <a:ext cx="1075178" cy="2160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입금 신청 페이지</a:t>
            </a:r>
            <a:endParaRPr lang="ko-KR" altLang="en-US" sz="800" dirty="0"/>
          </a:p>
        </p:txBody>
      </p:sp>
      <p:sp>
        <p:nvSpPr>
          <p:cNvPr id="40" name="Window Body">
            <a:extLst>
              <a:ext uri="{FF2B5EF4-FFF2-40B4-BE49-F238E27FC236}">
                <a16:creationId xmlns:a16="http://schemas.microsoft.com/office/drawing/2014/main" id="{8D043B98-3260-4A9F-8F22-B92E60EEB872}"/>
              </a:ext>
            </a:extLst>
          </p:cNvPr>
          <p:cNvSpPr/>
          <p:nvPr>
            <p:custDataLst>
              <p:tags r:id="rId1"/>
            </p:custDataLst>
          </p:nvPr>
        </p:nvSpPr>
        <p:spPr>
          <a:xfrm>
            <a:off x="723995" y="2003275"/>
            <a:ext cx="3824988" cy="1580832"/>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41" name="Title Bar">
            <a:extLst>
              <a:ext uri="{FF2B5EF4-FFF2-40B4-BE49-F238E27FC236}">
                <a16:creationId xmlns:a16="http://schemas.microsoft.com/office/drawing/2014/main" id="{E1688A25-2137-4C43-81B9-AE9FFDDC5C6F}"/>
              </a:ext>
            </a:extLst>
          </p:cNvPr>
          <p:cNvSpPr/>
          <p:nvPr>
            <p:custDataLst>
              <p:tags r:id="rId2"/>
            </p:custDataLst>
          </p:nvPr>
        </p:nvSpPr>
        <p:spPr>
          <a:xfrm>
            <a:off x="723998" y="1765529"/>
            <a:ext cx="3824984" cy="237744"/>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입금하기</a:t>
            </a:r>
            <a:endParaRPr lang="en-US" sz="900" dirty="0">
              <a:solidFill>
                <a:srgbClr val="5F5F5F"/>
              </a:solidFill>
              <a:latin typeface="Segoe UI" panose="020B0502040204020203" pitchFamily="34" charset="0"/>
              <a:cs typeface="Segoe UI" panose="020B0502040204020203" pitchFamily="34" charset="0"/>
            </a:endParaRPr>
          </a:p>
        </p:txBody>
      </p:sp>
      <p:sp>
        <p:nvSpPr>
          <p:cNvPr id="42" name="Close Button">
            <a:extLst>
              <a:ext uri="{FF2B5EF4-FFF2-40B4-BE49-F238E27FC236}">
                <a16:creationId xmlns:a16="http://schemas.microsoft.com/office/drawing/2014/main" id="{FF478DBD-0904-4834-9008-30F5D7E30CEE}"/>
              </a:ext>
            </a:extLst>
          </p:cNvPr>
          <p:cNvSpPr>
            <a:spLocks noEditPoints="1"/>
          </p:cNvSpPr>
          <p:nvPr>
            <p:custDataLst>
              <p:tags r:id="rId3"/>
            </p:custDataLst>
          </p:nvPr>
        </p:nvSpPr>
        <p:spPr bwMode="auto">
          <a:xfrm>
            <a:off x="4354719" y="1836776"/>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solidFill>
            <a:schemeClr val="bg1"/>
          </a:solidFill>
          <a:ln w="9525"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3" name="직사각형 42">
            <a:extLst>
              <a:ext uri="{FF2B5EF4-FFF2-40B4-BE49-F238E27FC236}">
                <a16:creationId xmlns:a16="http://schemas.microsoft.com/office/drawing/2014/main" id="{D6E81557-1223-46D1-9D9B-0F01699F1F58}"/>
              </a:ext>
            </a:extLst>
          </p:cNvPr>
          <p:cNvSpPr/>
          <p:nvPr/>
        </p:nvSpPr>
        <p:spPr>
          <a:xfrm>
            <a:off x="1204665" y="2207737"/>
            <a:ext cx="2861733" cy="715974"/>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800">
              <a:solidFill>
                <a:schemeClr val="tx1">
                  <a:lumMod val="75000"/>
                  <a:lumOff val="25000"/>
                </a:schemeClr>
              </a:solidFill>
              <a:latin typeface="뫼비우스 Regular" panose="02000700060000000000" pitchFamily="2" charset="-127"/>
              <a:ea typeface="뫼비우스 Regular" panose="02000700060000000000" pitchFamily="2" charset="-127"/>
            </a:endParaRPr>
          </a:p>
        </p:txBody>
      </p:sp>
      <p:sp>
        <p:nvSpPr>
          <p:cNvPr id="44" name="모서리가 둥근 직사각형 99">
            <a:extLst>
              <a:ext uri="{FF2B5EF4-FFF2-40B4-BE49-F238E27FC236}">
                <a16:creationId xmlns:a16="http://schemas.microsoft.com/office/drawing/2014/main" id="{A113D066-8E24-4A1F-B382-974BF701C8B3}"/>
              </a:ext>
            </a:extLst>
          </p:cNvPr>
          <p:cNvSpPr/>
          <p:nvPr/>
        </p:nvSpPr>
        <p:spPr>
          <a:xfrm>
            <a:off x="1951410" y="3178923"/>
            <a:ext cx="574326" cy="250627"/>
          </a:xfrm>
          <a:prstGeom prst="roundRect">
            <a:avLst>
              <a:gd name="adj" fmla="val 6120"/>
            </a:avLst>
          </a:prstGeom>
          <a:solidFill>
            <a:schemeClr val="bg1">
              <a:lumMod val="50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36000" rIns="18000" bIns="36000" numCol="1" spcCol="0" rtlCol="0" fromWordArt="0" anchor="ctr" anchorCtr="0" forceAA="0" compatLnSpc="1">
            <a:prstTxWarp prst="textNoShape">
              <a:avLst/>
            </a:prstTxWarp>
            <a:noAutofit/>
          </a:bodyPr>
          <a:lstStyle/>
          <a:p>
            <a:pPr algn="ctr"/>
            <a:r>
              <a:rPr lang="ko-KR" altLang="en-US" sz="800" dirty="0">
                <a:solidFill>
                  <a:schemeClr val="bg1"/>
                </a:solidFill>
                <a:latin typeface="뫼비우스 Regular" panose="02000700060000000000" pitchFamily="2" charset="-127"/>
                <a:ea typeface="뫼비우스 Regular" panose="02000700060000000000" pitchFamily="2" charset="-127"/>
              </a:rPr>
              <a:t>입 금</a:t>
            </a:r>
          </a:p>
        </p:txBody>
      </p:sp>
      <p:sp>
        <p:nvSpPr>
          <p:cNvPr id="45" name="모서리가 둥근 직사각형 99">
            <a:extLst>
              <a:ext uri="{FF2B5EF4-FFF2-40B4-BE49-F238E27FC236}">
                <a16:creationId xmlns:a16="http://schemas.microsoft.com/office/drawing/2014/main" id="{BDCEB20B-DC41-49F3-9721-B879D239FC25}"/>
              </a:ext>
            </a:extLst>
          </p:cNvPr>
          <p:cNvSpPr/>
          <p:nvPr/>
        </p:nvSpPr>
        <p:spPr>
          <a:xfrm>
            <a:off x="2655974" y="3178922"/>
            <a:ext cx="574326" cy="250627"/>
          </a:xfrm>
          <a:prstGeom prst="roundRect">
            <a:avLst>
              <a:gd name="adj" fmla="val 6120"/>
            </a:avLst>
          </a:prstGeom>
          <a:solidFill>
            <a:schemeClr val="bg1">
              <a:lumMod val="50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36000" rIns="18000" bIns="36000" numCol="1" spcCol="0" rtlCol="0" fromWordArt="0" anchor="ctr" anchorCtr="0" forceAA="0" compatLnSpc="1">
            <a:prstTxWarp prst="textNoShape">
              <a:avLst/>
            </a:prstTxWarp>
            <a:noAutofit/>
          </a:bodyPr>
          <a:lstStyle/>
          <a:p>
            <a:pPr algn="ctr"/>
            <a:r>
              <a:rPr lang="ko-KR" altLang="en-US" sz="800" dirty="0">
                <a:solidFill>
                  <a:schemeClr val="bg1"/>
                </a:solidFill>
                <a:latin typeface="뫼비우스 Regular" panose="02000700060000000000" pitchFamily="2" charset="-127"/>
                <a:ea typeface="뫼비우스 Regular" panose="02000700060000000000" pitchFamily="2" charset="-127"/>
              </a:rPr>
              <a:t>취  소</a:t>
            </a:r>
          </a:p>
        </p:txBody>
      </p:sp>
      <p:grpSp>
        <p:nvGrpSpPr>
          <p:cNvPr id="46" name="그룹 45">
            <a:extLst>
              <a:ext uri="{FF2B5EF4-FFF2-40B4-BE49-F238E27FC236}">
                <a16:creationId xmlns:a16="http://schemas.microsoft.com/office/drawing/2014/main" id="{243EAEB5-2E82-4E62-8CB5-F1C97870919B}"/>
              </a:ext>
            </a:extLst>
          </p:cNvPr>
          <p:cNvGrpSpPr/>
          <p:nvPr/>
        </p:nvGrpSpPr>
        <p:grpSpPr>
          <a:xfrm>
            <a:off x="3203822" y="2373433"/>
            <a:ext cx="552450" cy="161251"/>
            <a:chOff x="3221357" y="1661160"/>
            <a:chExt cx="552450" cy="161251"/>
          </a:xfrm>
          <a:solidFill>
            <a:schemeClr val="bg1"/>
          </a:solidFill>
        </p:grpSpPr>
        <p:sp>
          <p:nvSpPr>
            <p:cNvPr id="47" name="모서리가 둥근 직사각형 223">
              <a:extLst>
                <a:ext uri="{FF2B5EF4-FFF2-40B4-BE49-F238E27FC236}">
                  <a16:creationId xmlns:a16="http://schemas.microsoft.com/office/drawing/2014/main" id="{92D1AB10-E008-4553-AB21-40301CB8D8FC}"/>
                </a:ext>
              </a:extLst>
            </p:cNvPr>
            <p:cNvSpPr/>
            <p:nvPr/>
          </p:nvSpPr>
          <p:spPr>
            <a:xfrm>
              <a:off x="3221357" y="1661160"/>
              <a:ext cx="552450" cy="161251"/>
            </a:xfrm>
            <a:prstGeom prst="roundRect">
              <a:avLst>
                <a:gd name="adj" fmla="val 61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ko-KR" sz="600" dirty="0">
                  <a:solidFill>
                    <a:schemeClr val="tx1">
                      <a:lumMod val="75000"/>
                      <a:lumOff val="25000"/>
                    </a:schemeClr>
                  </a:solidFill>
                  <a:latin typeface="뫼비우스 Regular" panose="02000700060000000000" pitchFamily="2" charset="-127"/>
                  <a:ea typeface="뫼비우스 Regular" panose="02000700060000000000" pitchFamily="2" charset="-127"/>
                </a:rPr>
                <a:t>  </a:t>
              </a:r>
              <a:r>
                <a:rPr lang="ko-KR" altLang="en-US" sz="800" dirty="0">
                  <a:solidFill>
                    <a:schemeClr val="tx1">
                      <a:lumMod val="75000"/>
                      <a:lumOff val="25000"/>
                    </a:schemeClr>
                  </a:solidFill>
                  <a:latin typeface="뫼비우스 Regular" panose="02000700060000000000" pitchFamily="2" charset="-127"/>
                  <a:ea typeface="뫼비우스 Regular" panose="02000700060000000000" pitchFamily="2" charset="-127"/>
                </a:rPr>
                <a:t>선택</a:t>
              </a:r>
            </a:p>
          </p:txBody>
        </p:sp>
        <p:pic>
          <p:nvPicPr>
            <p:cNvPr id="48" name="그림 47">
              <a:extLst>
                <a:ext uri="{FF2B5EF4-FFF2-40B4-BE49-F238E27FC236}">
                  <a16:creationId xmlns:a16="http://schemas.microsoft.com/office/drawing/2014/main" id="{6392D9A5-8006-4C1C-BD11-73467D04D6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a:grpFill/>
          </p:spPr>
        </p:pic>
      </p:grpSp>
      <p:sp>
        <p:nvSpPr>
          <p:cNvPr id="49" name="직사각형 48">
            <a:extLst>
              <a:ext uri="{FF2B5EF4-FFF2-40B4-BE49-F238E27FC236}">
                <a16:creationId xmlns:a16="http://schemas.microsoft.com/office/drawing/2014/main" id="{2865FAE9-143A-4D32-BDCF-CDAF66DA00B7}"/>
              </a:ext>
            </a:extLst>
          </p:cNvPr>
          <p:cNvSpPr/>
          <p:nvPr/>
        </p:nvSpPr>
        <p:spPr bwMode="auto">
          <a:xfrm>
            <a:off x="2178934" y="2376716"/>
            <a:ext cx="963929" cy="174902"/>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0" name="TextBox 49">
            <a:extLst>
              <a:ext uri="{FF2B5EF4-FFF2-40B4-BE49-F238E27FC236}">
                <a16:creationId xmlns:a16="http://schemas.microsoft.com/office/drawing/2014/main" id="{88834B59-057D-45EA-A628-D466F01D0D74}"/>
              </a:ext>
            </a:extLst>
          </p:cNvPr>
          <p:cNvSpPr txBox="1"/>
          <p:nvPr/>
        </p:nvSpPr>
        <p:spPr>
          <a:xfrm>
            <a:off x="1297804" y="2356445"/>
            <a:ext cx="2861732" cy="461665"/>
          </a:xfrm>
          <a:prstGeom prst="rect">
            <a:avLst/>
          </a:prstGeom>
          <a:noFill/>
        </p:spPr>
        <p:txBody>
          <a:bodyPr wrap="square" rtlCol="0">
            <a:spAutoFit/>
          </a:bodyPr>
          <a:lstStyle/>
          <a:p>
            <a:pPr marL="171450" indent="-171450">
              <a:buFont typeface="Arial" panose="020B0604020202020204" pitchFamily="34" charset="0"/>
              <a:buChar char="•"/>
            </a:pPr>
            <a:r>
              <a:rPr lang="ko-KR" altLang="en-US" sz="800" dirty="0">
                <a:latin typeface="맑은 고딕" pitchFamily="50" charset="-127"/>
                <a:ea typeface="맑은 고딕" pitchFamily="50" charset="-127"/>
              </a:rPr>
              <a:t>결제 금액</a:t>
            </a:r>
            <a:endParaRPr lang="en-US" altLang="ko-KR" sz="800" dirty="0">
              <a:latin typeface="맑은 고딕" pitchFamily="50" charset="-127"/>
              <a:ea typeface="맑은 고딕" pitchFamily="50" charset="-127"/>
            </a:endParaRPr>
          </a:p>
          <a:p>
            <a:endParaRPr lang="en-US" altLang="ko-KR" sz="800" dirty="0">
              <a:latin typeface="맑은 고딕" pitchFamily="50" charset="-127"/>
              <a:ea typeface="맑은 고딕" pitchFamily="50" charset="-127"/>
            </a:endParaRPr>
          </a:p>
          <a:p>
            <a:pPr marL="171450" indent="-171450">
              <a:buFont typeface="Arial" panose="020B0604020202020204" pitchFamily="34" charset="0"/>
              <a:buChar char="•"/>
            </a:pPr>
            <a:r>
              <a:rPr lang="ko-KR" altLang="en-US" sz="800" dirty="0">
                <a:latin typeface="맑은 고딕" pitchFamily="50" charset="-127"/>
                <a:ea typeface="맑은 고딕" pitchFamily="50" charset="-127"/>
              </a:rPr>
              <a:t>결제 은행     </a:t>
            </a:r>
            <a:r>
              <a:rPr lang="en-US" altLang="ko-KR" sz="800" dirty="0" err="1">
                <a:latin typeface="맑은 고딕" pitchFamily="50" charset="-127"/>
                <a:ea typeface="맑은 고딕" pitchFamily="50" charset="-127"/>
              </a:rPr>
              <a:t>UnionPay</a:t>
            </a:r>
            <a:r>
              <a:rPr lang="ko-KR" altLang="en-US" sz="800" dirty="0">
                <a:latin typeface="맑은 고딕" pitchFamily="50" charset="-127"/>
                <a:ea typeface="맑은 고딕" pitchFamily="50" charset="-127"/>
              </a:rPr>
              <a:t> </a:t>
            </a:r>
          </a:p>
        </p:txBody>
      </p:sp>
      <p:sp>
        <p:nvSpPr>
          <p:cNvPr id="51" name="Window Body">
            <a:extLst>
              <a:ext uri="{FF2B5EF4-FFF2-40B4-BE49-F238E27FC236}">
                <a16:creationId xmlns:a16="http://schemas.microsoft.com/office/drawing/2014/main" id="{301669C7-93E7-49A5-BDE7-BB40CC702C29}"/>
              </a:ext>
            </a:extLst>
          </p:cNvPr>
          <p:cNvSpPr/>
          <p:nvPr>
            <p:custDataLst>
              <p:tags r:id="rId4"/>
            </p:custDataLst>
          </p:nvPr>
        </p:nvSpPr>
        <p:spPr>
          <a:xfrm>
            <a:off x="755156" y="4145320"/>
            <a:ext cx="3824988" cy="1580832"/>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3" name="Title Bar">
            <a:extLst>
              <a:ext uri="{FF2B5EF4-FFF2-40B4-BE49-F238E27FC236}">
                <a16:creationId xmlns:a16="http://schemas.microsoft.com/office/drawing/2014/main" id="{70B4F480-FF5C-4698-A7C2-546B2ACD57EC}"/>
              </a:ext>
            </a:extLst>
          </p:cNvPr>
          <p:cNvSpPr/>
          <p:nvPr>
            <p:custDataLst>
              <p:tags r:id="rId5"/>
            </p:custDataLst>
          </p:nvPr>
        </p:nvSpPr>
        <p:spPr>
          <a:xfrm>
            <a:off x="755159" y="3907574"/>
            <a:ext cx="3824984" cy="237744"/>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입금완료</a:t>
            </a:r>
            <a:endParaRPr lang="en-US" sz="900" dirty="0">
              <a:solidFill>
                <a:srgbClr val="5F5F5F"/>
              </a:solidFill>
              <a:latin typeface="Segoe UI" panose="020B0502040204020203" pitchFamily="34" charset="0"/>
              <a:cs typeface="Segoe UI" panose="020B0502040204020203" pitchFamily="34" charset="0"/>
            </a:endParaRPr>
          </a:p>
        </p:txBody>
      </p:sp>
      <p:sp>
        <p:nvSpPr>
          <p:cNvPr id="54" name="Close Button">
            <a:extLst>
              <a:ext uri="{FF2B5EF4-FFF2-40B4-BE49-F238E27FC236}">
                <a16:creationId xmlns:a16="http://schemas.microsoft.com/office/drawing/2014/main" id="{0BFB5634-E127-41F7-BD81-3ACAA5CC9E1F}"/>
              </a:ext>
            </a:extLst>
          </p:cNvPr>
          <p:cNvSpPr>
            <a:spLocks noEditPoints="1"/>
          </p:cNvSpPr>
          <p:nvPr>
            <p:custDataLst>
              <p:tags r:id="rId6"/>
            </p:custDataLst>
          </p:nvPr>
        </p:nvSpPr>
        <p:spPr bwMode="auto">
          <a:xfrm>
            <a:off x="4385880" y="3978821"/>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solidFill>
            <a:schemeClr val="bg1"/>
          </a:solidFill>
          <a:ln w="9525"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5" name="직사각형 54">
            <a:extLst>
              <a:ext uri="{FF2B5EF4-FFF2-40B4-BE49-F238E27FC236}">
                <a16:creationId xmlns:a16="http://schemas.microsoft.com/office/drawing/2014/main" id="{C1EC73DE-DCAE-42B1-8325-B159887FC687}"/>
              </a:ext>
            </a:extLst>
          </p:cNvPr>
          <p:cNvSpPr/>
          <p:nvPr/>
        </p:nvSpPr>
        <p:spPr>
          <a:xfrm>
            <a:off x="1235826" y="4349782"/>
            <a:ext cx="2861733" cy="715974"/>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뫼비우스 Regular" panose="02000700060000000000" pitchFamily="2" charset="-127"/>
                <a:ea typeface="뫼비우스 Regular" panose="02000700060000000000" pitchFamily="2" charset="-127"/>
              </a:rPr>
              <a:t>입금 완료되었습니다</a:t>
            </a:r>
            <a:r>
              <a:rPr lang="en-US" altLang="ko-KR" sz="800" dirty="0">
                <a:solidFill>
                  <a:schemeClr val="tx1">
                    <a:lumMod val="75000"/>
                    <a:lumOff val="25000"/>
                  </a:schemeClr>
                </a:solidFill>
                <a:latin typeface="뫼비우스 Regular" panose="02000700060000000000" pitchFamily="2" charset="-127"/>
                <a:ea typeface="뫼비우스 Regular" panose="02000700060000000000" pitchFamily="2" charset="-127"/>
              </a:rPr>
              <a:t>. </a:t>
            </a:r>
          </a:p>
          <a:p>
            <a:pPr algn="ctr"/>
            <a:r>
              <a:rPr lang="ko-KR" altLang="en-US" sz="800" dirty="0">
                <a:solidFill>
                  <a:schemeClr val="tx1">
                    <a:lumMod val="75000"/>
                    <a:lumOff val="25000"/>
                  </a:schemeClr>
                </a:solidFill>
                <a:latin typeface="뫼비우스 Regular" panose="02000700060000000000" pitchFamily="2" charset="-127"/>
                <a:ea typeface="뫼비우스 Regular" panose="02000700060000000000" pitchFamily="2" charset="-127"/>
              </a:rPr>
              <a:t>감사합니다</a:t>
            </a:r>
            <a:r>
              <a:rPr lang="en-US" altLang="ko-KR" sz="800" dirty="0">
                <a:solidFill>
                  <a:schemeClr val="tx1">
                    <a:lumMod val="75000"/>
                    <a:lumOff val="25000"/>
                  </a:schemeClr>
                </a:solidFill>
                <a:latin typeface="뫼비우스 Regular" panose="02000700060000000000" pitchFamily="2" charset="-127"/>
                <a:ea typeface="뫼비우스 Regular" panose="02000700060000000000" pitchFamily="2" charset="-127"/>
              </a:rPr>
              <a:t>.</a:t>
            </a:r>
            <a:endParaRPr lang="ko-KR" altLang="en-US" sz="800" dirty="0">
              <a:solidFill>
                <a:schemeClr val="tx1">
                  <a:lumMod val="75000"/>
                  <a:lumOff val="25000"/>
                </a:schemeClr>
              </a:solidFill>
              <a:latin typeface="뫼비우스 Regular" panose="02000700060000000000" pitchFamily="2" charset="-127"/>
              <a:ea typeface="뫼비우스 Regular" panose="02000700060000000000" pitchFamily="2" charset="-127"/>
            </a:endParaRPr>
          </a:p>
        </p:txBody>
      </p:sp>
      <p:sp>
        <p:nvSpPr>
          <p:cNvPr id="56" name="모서리가 둥근 직사각형 99">
            <a:extLst>
              <a:ext uri="{FF2B5EF4-FFF2-40B4-BE49-F238E27FC236}">
                <a16:creationId xmlns:a16="http://schemas.microsoft.com/office/drawing/2014/main" id="{DCC93C10-7154-4B44-B28B-0F9793096420}"/>
              </a:ext>
            </a:extLst>
          </p:cNvPr>
          <p:cNvSpPr/>
          <p:nvPr/>
        </p:nvSpPr>
        <p:spPr>
          <a:xfrm>
            <a:off x="2339988" y="5320967"/>
            <a:ext cx="574326" cy="250627"/>
          </a:xfrm>
          <a:prstGeom prst="roundRect">
            <a:avLst>
              <a:gd name="adj" fmla="val 6120"/>
            </a:avLst>
          </a:prstGeom>
          <a:solidFill>
            <a:schemeClr val="bg1">
              <a:lumMod val="50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36000" rIns="18000" bIns="36000" numCol="1" spcCol="0" rtlCol="0" fromWordArt="0" anchor="ctr" anchorCtr="0" forceAA="0" compatLnSpc="1">
            <a:prstTxWarp prst="textNoShape">
              <a:avLst/>
            </a:prstTxWarp>
            <a:noAutofit/>
          </a:bodyPr>
          <a:lstStyle/>
          <a:p>
            <a:pPr algn="ctr"/>
            <a:r>
              <a:rPr lang="en-US" altLang="ko-KR" sz="800" dirty="0">
                <a:solidFill>
                  <a:schemeClr val="bg1"/>
                </a:solidFill>
                <a:latin typeface="뫼비우스 Regular" panose="02000700060000000000" pitchFamily="2" charset="-127"/>
                <a:ea typeface="뫼비우스 Regular" panose="02000700060000000000" pitchFamily="2" charset="-127"/>
              </a:rPr>
              <a:t> </a:t>
            </a:r>
            <a:r>
              <a:rPr lang="ko-KR" altLang="en-US" sz="800" dirty="0" err="1">
                <a:solidFill>
                  <a:schemeClr val="bg1"/>
                </a:solidFill>
                <a:latin typeface="뫼비우스 Regular" panose="02000700060000000000" pitchFamily="2" charset="-127"/>
                <a:ea typeface="뫼비우스 Regular" panose="02000700060000000000" pitchFamily="2" charset="-127"/>
              </a:rPr>
              <a:t>닫</a:t>
            </a:r>
            <a:r>
              <a:rPr lang="ko-KR" altLang="en-US" sz="800" dirty="0">
                <a:solidFill>
                  <a:schemeClr val="bg1"/>
                </a:solidFill>
                <a:latin typeface="뫼비우스 Regular" panose="02000700060000000000" pitchFamily="2" charset="-127"/>
                <a:ea typeface="뫼비우스 Regular" panose="02000700060000000000" pitchFamily="2" charset="-127"/>
              </a:rPr>
              <a:t> 기 </a:t>
            </a:r>
          </a:p>
        </p:txBody>
      </p:sp>
      <p:cxnSp>
        <p:nvCxnSpPr>
          <p:cNvPr id="6" name="연결선: 꺾임 5">
            <a:extLst>
              <a:ext uri="{FF2B5EF4-FFF2-40B4-BE49-F238E27FC236}">
                <a16:creationId xmlns:a16="http://schemas.microsoft.com/office/drawing/2014/main" id="{03F917B4-C8DA-47D1-840D-7FF82EAFD168}"/>
              </a:ext>
            </a:extLst>
          </p:cNvPr>
          <p:cNvCxnSpPr>
            <a:stCxn id="2" idx="1"/>
            <a:endCxn id="40" idx="3"/>
          </p:cNvCxnSpPr>
          <p:nvPr/>
        </p:nvCxnSpPr>
        <p:spPr>
          <a:xfrm rot="10800000">
            <a:off x="4548984" y="2793692"/>
            <a:ext cx="1519361" cy="427435"/>
          </a:xfrm>
          <a:prstGeom prst="bentConnector3">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타원 56">
            <a:extLst>
              <a:ext uri="{FF2B5EF4-FFF2-40B4-BE49-F238E27FC236}">
                <a16:creationId xmlns:a16="http://schemas.microsoft.com/office/drawing/2014/main" id="{CE79580F-4A94-4389-963F-F7BA3A7EE1D3}"/>
              </a:ext>
            </a:extLst>
          </p:cNvPr>
          <p:cNvSpPr/>
          <p:nvPr/>
        </p:nvSpPr>
        <p:spPr bwMode="auto">
          <a:xfrm>
            <a:off x="5954255" y="3099020"/>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5F1A427B-9FD6-45E3-A786-B729656F6EA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59" name="TextBox 58">
            <a:extLst>
              <a:ext uri="{FF2B5EF4-FFF2-40B4-BE49-F238E27FC236}">
                <a16:creationId xmlns:a16="http://schemas.microsoft.com/office/drawing/2014/main" id="{380B5902-431E-4FFB-A284-208601DD07B3}"/>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56018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514233655"/>
              </p:ext>
            </p:extLst>
          </p:nvPr>
        </p:nvGraphicFramePr>
        <p:xfrm>
          <a:off x="7498080" y="465516"/>
          <a:ext cx="2407920" cy="663354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출금대기 상태</a:t>
                      </a:r>
                      <a:endParaRPr lang="en-US" altLang="ko-KR" sz="800" dirty="0">
                        <a:latin typeface="+mn-ea"/>
                        <a:ea typeface="+mn-ea"/>
                      </a:endParaRPr>
                    </a:p>
                    <a:p>
                      <a:pPr latinLnBrk="1"/>
                      <a:r>
                        <a:rPr lang="en-US" altLang="ko-KR" sz="800" dirty="0">
                          <a:latin typeface="+mn-ea"/>
                          <a:ea typeface="+mn-ea"/>
                        </a:rPr>
                        <a:t>: 15</a:t>
                      </a:r>
                      <a:r>
                        <a:rPr lang="ko-KR" altLang="en-US" sz="800" dirty="0">
                          <a:latin typeface="+mn-ea"/>
                          <a:ea typeface="+mn-ea"/>
                        </a:rPr>
                        <a:t>일 이후 계약 종료 및 출금 완료</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클릭 시 </a:t>
                      </a:r>
                      <a:r>
                        <a:rPr lang="en-US" altLang="ko-KR" sz="800" dirty="0">
                          <a:latin typeface="+mn-ea"/>
                          <a:ea typeface="+mn-ea"/>
                        </a:rPr>
                        <a:t>2</a:t>
                      </a:r>
                      <a:r>
                        <a:rPr lang="ko-KR" altLang="en-US" sz="800" dirty="0">
                          <a:latin typeface="+mn-ea"/>
                          <a:ea typeface="+mn-ea"/>
                        </a:rPr>
                        <a:t>번 </a:t>
                      </a:r>
                      <a:r>
                        <a:rPr lang="ko-KR" altLang="en-US" sz="800" dirty="0" err="1">
                          <a:latin typeface="+mn-ea"/>
                          <a:ea typeface="+mn-ea"/>
                        </a:rPr>
                        <a:t>창실행</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기간 연장</a:t>
                      </a:r>
                      <a:endParaRPr lang="en-US" altLang="ko-KR" sz="800" dirty="0">
                        <a:latin typeface="+mn-ea"/>
                        <a:ea typeface="+mn-ea"/>
                      </a:endParaRPr>
                    </a:p>
                    <a:p>
                      <a:pPr latinLnBrk="1"/>
                      <a:r>
                        <a:rPr lang="ko-KR" altLang="en-US" sz="800" dirty="0">
                          <a:latin typeface="+mn-ea"/>
                          <a:ea typeface="+mn-ea"/>
                        </a:rPr>
                        <a:t>클릭 시</a:t>
                      </a:r>
                      <a:r>
                        <a:rPr lang="en-US" altLang="ko-KR" sz="800" dirty="0">
                          <a:latin typeface="+mn-ea"/>
                          <a:ea typeface="+mn-ea"/>
                        </a:rPr>
                        <a:t>, </a:t>
                      </a:r>
                      <a:r>
                        <a:rPr lang="ko-KR" altLang="en-US" sz="800" dirty="0">
                          <a:latin typeface="+mn-ea"/>
                          <a:ea typeface="+mn-ea"/>
                        </a:rPr>
                        <a:t>계약 진행 중</a:t>
                      </a:r>
                      <a:r>
                        <a:rPr lang="en-US" altLang="ko-KR" sz="800" dirty="0">
                          <a:latin typeface="+mn-ea"/>
                          <a:ea typeface="+mn-ea"/>
                        </a:rPr>
                        <a:t>/</a:t>
                      </a:r>
                      <a:r>
                        <a:rPr lang="ko-KR" altLang="en-US" sz="800" dirty="0">
                          <a:latin typeface="+mn-ea"/>
                          <a:ea typeface="+mn-ea"/>
                        </a:rPr>
                        <a:t>출금대기 상태 </a:t>
                      </a:r>
                      <a:r>
                        <a:rPr lang="en-US" altLang="ko-KR" sz="800" dirty="0">
                          <a:latin typeface="+mn-ea"/>
                          <a:ea typeface="+mn-ea"/>
                        </a:rPr>
                        <a:t>7</a:t>
                      </a:r>
                      <a:r>
                        <a:rPr lang="ko-KR" altLang="en-US" sz="800" dirty="0">
                          <a:latin typeface="+mn-ea"/>
                          <a:ea typeface="+mn-ea"/>
                        </a:rPr>
                        <a:t>일 연장 </a:t>
                      </a:r>
                      <a:r>
                        <a:rPr lang="en-US" altLang="ko-KR" sz="800" dirty="0">
                          <a:latin typeface="+mn-ea"/>
                          <a:ea typeface="+mn-ea"/>
                        </a:rPr>
                        <a:t>(2</a:t>
                      </a:r>
                      <a:r>
                        <a:rPr lang="ko-KR" altLang="en-US" sz="800" dirty="0">
                          <a:latin typeface="+mn-ea"/>
                          <a:ea typeface="+mn-ea"/>
                        </a:rPr>
                        <a:t>번 사용 가능</a:t>
                      </a:r>
                      <a:r>
                        <a:rPr lang="en-US" altLang="ko-KR" sz="800" dirty="0">
                          <a:latin typeface="+mn-ea"/>
                          <a:ea typeface="+mn-ea"/>
                        </a:rPr>
                        <a:t>-</a:t>
                      </a:r>
                      <a:r>
                        <a:rPr lang="ko-KR" altLang="en-US" sz="800" dirty="0">
                          <a:latin typeface="+mn-ea"/>
                          <a:ea typeface="+mn-ea"/>
                        </a:rPr>
                        <a:t>총 </a:t>
                      </a:r>
                      <a:r>
                        <a:rPr lang="en-US" altLang="ko-KR" sz="800" dirty="0">
                          <a:latin typeface="+mn-ea"/>
                          <a:ea typeface="+mn-ea"/>
                        </a:rPr>
                        <a:t>2</a:t>
                      </a:r>
                      <a:r>
                        <a:rPr lang="ko-KR" altLang="en-US" sz="800" dirty="0">
                          <a:latin typeface="+mn-ea"/>
                          <a:ea typeface="+mn-ea"/>
                        </a:rPr>
                        <a:t>주 연장 가능</a:t>
                      </a:r>
                      <a:r>
                        <a:rPr lang="en-US" altLang="ko-KR" sz="800" dirty="0">
                          <a:latin typeface="+mn-ea"/>
                          <a:ea typeface="+mn-ea"/>
                        </a:rPr>
                        <a: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거래정지</a:t>
                      </a:r>
                      <a:endParaRPr lang="en-US" altLang="ko-KR" sz="800" dirty="0">
                        <a:latin typeface="+mn-ea"/>
                        <a:ea typeface="+mn-ea"/>
                      </a:endParaRPr>
                    </a:p>
                    <a:p>
                      <a:pPr latinLnBrk="1"/>
                      <a:r>
                        <a:rPr lang="ko-KR" altLang="en-US" sz="800" dirty="0">
                          <a:latin typeface="+mn-ea"/>
                          <a:ea typeface="+mn-ea"/>
                        </a:rPr>
                        <a:t>거래 정지 사유 입력</a:t>
                      </a:r>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관리자 내용 확인 후 반납처리</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거래완료</a:t>
                      </a:r>
                      <a:endParaRPr lang="en-US" altLang="ko-KR" sz="800" dirty="0">
                        <a:latin typeface="+mn-ea"/>
                        <a:ea typeface="+mn-ea"/>
                      </a:endParaRPr>
                    </a:p>
                    <a:p>
                      <a:pPr latinLnBrk="1"/>
                      <a:r>
                        <a:rPr lang="ko-KR" altLang="en-US" sz="800" dirty="0">
                          <a:latin typeface="+mn-ea"/>
                          <a:ea typeface="+mn-ea"/>
                        </a:rPr>
                        <a:t>계약 종료</a:t>
                      </a:r>
                      <a:r>
                        <a:rPr lang="en-US" altLang="ko-KR" sz="800" dirty="0">
                          <a:latin typeface="+mn-ea"/>
                          <a:ea typeface="+mn-ea"/>
                        </a:rPr>
                        <a:t>/</a:t>
                      </a:r>
                      <a:r>
                        <a:rPr lang="ko-KR" altLang="en-US" sz="800" dirty="0">
                          <a:latin typeface="+mn-ea"/>
                          <a:ea typeface="+mn-ea"/>
                        </a:rPr>
                        <a:t>출금 완료 상태로 변경</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r>
                        <a:rPr lang="en-US" altLang="ko-KR" sz="800" dirty="0">
                          <a:latin typeface="+mn-ea"/>
                          <a:ea typeface="+mn-ea"/>
                        </a:rPr>
                        <a:t>5</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기간 연장</a:t>
                      </a:r>
                      <a:r>
                        <a:rPr lang="en-US" altLang="ko-KR" sz="800" dirty="0">
                          <a:latin typeface="+mn-ea"/>
                          <a:ea typeface="+mn-ea"/>
                        </a:rPr>
                        <a:t> </a:t>
                      </a:r>
                      <a:r>
                        <a:rPr lang="ko-KR" altLang="en-US" sz="800" dirty="0">
                          <a:latin typeface="+mn-ea"/>
                          <a:ea typeface="+mn-ea"/>
                        </a:rPr>
                        <a:t>상태 표시</a:t>
                      </a:r>
                      <a:endParaRPr lang="en-US" altLang="ko-KR" sz="800" dirty="0">
                        <a:latin typeface="+mn-ea"/>
                        <a:ea typeface="+mn-ea"/>
                      </a:endParaRPr>
                    </a:p>
                    <a:p>
                      <a:pPr latinLnBrk="1"/>
                      <a:r>
                        <a:rPr lang="ko-KR" altLang="en-US" sz="800" dirty="0">
                          <a:latin typeface="+mn-ea"/>
                          <a:ea typeface="+mn-ea"/>
                        </a:rPr>
                        <a:t>클릭 시</a:t>
                      </a:r>
                      <a:r>
                        <a:rPr lang="en-US" altLang="ko-KR" sz="800" dirty="0">
                          <a:latin typeface="+mn-ea"/>
                          <a:ea typeface="+mn-ea"/>
                        </a:rPr>
                        <a:t>, </a:t>
                      </a:r>
                      <a:r>
                        <a:rPr lang="ko-KR" altLang="en-US" sz="800" dirty="0">
                          <a:latin typeface="+mn-ea"/>
                          <a:ea typeface="+mn-ea"/>
                        </a:rPr>
                        <a:t>출금대기  동일 팝업 실행</a:t>
                      </a:r>
                      <a:endParaRPr lang="en-US" altLang="ko-KR" sz="800" dirty="0">
                        <a:latin typeface="+mn-ea"/>
                        <a:ea typeface="+mn-ea"/>
                      </a:endParaRPr>
                    </a:p>
                    <a:p>
                      <a:pPr latinLnBrk="1"/>
                      <a:r>
                        <a:rPr lang="ko-KR" altLang="en-US" sz="800" dirty="0">
                          <a:latin typeface="+mn-ea"/>
                          <a:ea typeface="+mn-ea"/>
                        </a:rPr>
                        <a:t>기간연장 </a:t>
                      </a:r>
                      <a:r>
                        <a:rPr lang="en-US" altLang="ko-KR" sz="800" dirty="0">
                          <a:latin typeface="+mn-ea"/>
                          <a:ea typeface="+mn-ea"/>
                        </a:rPr>
                        <a:t>2</a:t>
                      </a:r>
                      <a:r>
                        <a:rPr lang="ko-KR" altLang="en-US" sz="800" dirty="0">
                          <a:latin typeface="+mn-ea"/>
                          <a:ea typeface="+mn-ea"/>
                        </a:rPr>
                        <a:t>회 실행 시</a:t>
                      </a:r>
                      <a:r>
                        <a:rPr lang="en-US" altLang="ko-KR" sz="800" dirty="0">
                          <a:latin typeface="+mn-ea"/>
                          <a:ea typeface="+mn-ea"/>
                        </a:rPr>
                        <a:t>, </a:t>
                      </a:r>
                      <a:r>
                        <a:rPr lang="ko-KR" altLang="en-US" sz="800" dirty="0">
                          <a:latin typeface="+mn-ea"/>
                          <a:ea typeface="+mn-ea"/>
                        </a:rPr>
                        <a:t>기간연장 버튼 비활성화</a:t>
                      </a:r>
                    </a:p>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r>
                        <a:rPr lang="en-US" altLang="ko-KR" sz="800" dirty="0">
                          <a:latin typeface="+mn-ea"/>
                          <a:ea typeface="+mn-ea"/>
                        </a:rPr>
                        <a:t>6</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거래 정지 신청 시</a:t>
                      </a:r>
                      <a:r>
                        <a:rPr lang="en-US" altLang="ko-KR" sz="800" dirty="0">
                          <a:latin typeface="+mn-ea"/>
                          <a:ea typeface="+mn-ea"/>
                        </a:rPr>
                        <a:t>,</a:t>
                      </a:r>
                    </a:p>
                    <a:p>
                      <a:pPr latinLnBrk="1"/>
                      <a:r>
                        <a:rPr lang="ko-KR" altLang="en-US" sz="800" dirty="0">
                          <a:latin typeface="+mn-ea"/>
                          <a:ea typeface="+mn-ea"/>
                        </a:rPr>
                        <a:t>관리자 확인 전 거래정비 대기 상태</a:t>
                      </a:r>
                      <a:endParaRPr lang="en-US" altLang="ko-KR" sz="800" dirty="0">
                        <a:latin typeface="+mn-ea"/>
                        <a:ea typeface="+mn-ea"/>
                      </a:endParaRPr>
                    </a:p>
                    <a:p>
                      <a:pPr latinLnBrk="1"/>
                      <a:endParaRPr lang="en-US" altLang="ko-KR" sz="800" dirty="0">
                        <a:latin typeface="+mn-ea"/>
                        <a:ea typeface="+mn-ea"/>
                      </a:endParaRPr>
                    </a:p>
                    <a:p>
                      <a:pPr latinLnBrk="1"/>
                      <a:r>
                        <a:rPr lang="ko-KR" altLang="en-US" sz="800" dirty="0">
                          <a:latin typeface="+mn-ea"/>
                          <a:ea typeface="+mn-ea"/>
                        </a:rPr>
                        <a:t>거래 정지 완료 후</a:t>
                      </a:r>
                      <a:endParaRPr lang="en-US" altLang="ko-KR" sz="800" dirty="0">
                        <a:latin typeface="+mn-ea"/>
                        <a:ea typeface="+mn-ea"/>
                      </a:endParaRPr>
                    </a:p>
                    <a:p>
                      <a:pPr latinLnBrk="1"/>
                      <a:r>
                        <a:rPr lang="ko-KR" altLang="en-US" sz="800" dirty="0">
                          <a:latin typeface="+mn-ea"/>
                          <a:ea typeface="+mn-ea"/>
                        </a:rPr>
                        <a:t>계약 해지</a:t>
                      </a:r>
                      <a:r>
                        <a:rPr lang="en-US" altLang="ko-KR" sz="800" dirty="0">
                          <a:latin typeface="+mn-ea"/>
                          <a:ea typeface="+mn-ea"/>
                        </a:rPr>
                        <a:t>/</a:t>
                      </a:r>
                      <a:r>
                        <a:rPr lang="ko-KR" altLang="en-US" sz="800" dirty="0">
                          <a:latin typeface="+mn-ea"/>
                          <a:ea typeface="+mn-ea"/>
                        </a:rPr>
                        <a:t>거래 정지 상태로 표기</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r>
                        <a:rPr lang="en-US" altLang="ko-KR" sz="800" dirty="0">
                          <a:latin typeface="+mn-ea"/>
                          <a:ea typeface="+mn-ea"/>
                        </a:rPr>
                        <a:t>7</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거래정지 신청 후</a:t>
                      </a:r>
                      <a:r>
                        <a:rPr lang="en-US" altLang="ko-KR" sz="800" dirty="0">
                          <a:latin typeface="+mn-ea"/>
                          <a:ea typeface="+mn-ea"/>
                        </a:rPr>
                        <a:t>, </a:t>
                      </a:r>
                      <a:r>
                        <a:rPr lang="ko-KR" altLang="en-US" sz="800" dirty="0">
                          <a:latin typeface="+mn-ea"/>
                          <a:ea typeface="+mn-ea"/>
                        </a:rPr>
                        <a:t>관리자 승인이 되지 않은 경우에는</a:t>
                      </a:r>
                      <a:endParaRPr lang="en-US" altLang="ko-KR" sz="800" dirty="0">
                        <a:latin typeface="+mn-ea"/>
                        <a:ea typeface="+mn-ea"/>
                      </a:endParaRPr>
                    </a:p>
                    <a:p>
                      <a:pPr latinLnBrk="1"/>
                      <a:r>
                        <a:rPr lang="ko-KR" altLang="en-US" sz="800" dirty="0">
                          <a:latin typeface="+mn-ea"/>
                          <a:ea typeface="+mn-ea"/>
                        </a:rPr>
                        <a:t>신청내역 페이지에 들어올 경우 해당 </a:t>
                      </a:r>
                      <a:r>
                        <a:rPr lang="en-US" altLang="ko-KR" sz="800" dirty="0">
                          <a:latin typeface="+mn-ea"/>
                          <a:ea typeface="+mn-ea"/>
                        </a:rPr>
                        <a:t>alert </a:t>
                      </a:r>
                      <a:r>
                        <a:rPr lang="ko-KR" altLang="en-US" sz="800" dirty="0">
                          <a:latin typeface="+mn-ea"/>
                          <a:ea typeface="+mn-ea"/>
                        </a:rPr>
                        <a:t>실행</a:t>
                      </a:r>
                      <a:endParaRPr lang="en-US" altLang="ko-KR" sz="800" dirty="0">
                        <a:latin typeface="+mn-ea"/>
                        <a:ea typeface="+mn-ea"/>
                      </a:endParaRPr>
                    </a:p>
                    <a:p>
                      <a:pPr latinLnBrk="1"/>
                      <a:r>
                        <a:rPr lang="ko-KR" altLang="en-US" sz="800" dirty="0">
                          <a:latin typeface="+mn-ea"/>
                          <a:ea typeface="+mn-ea"/>
                        </a:rPr>
                        <a:t>상태는 에스크로 출금대기 상태로 변경</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524776" cy="276999"/>
          </a:xfrm>
          <a:prstGeom prst="rect">
            <a:avLst/>
          </a:prstGeom>
        </p:spPr>
        <p:txBody>
          <a:bodyPr wrap="none">
            <a:spAutoFit/>
          </a:bodyPr>
          <a:lstStyle/>
          <a:p>
            <a:r>
              <a:rPr lang="en-US" altLang="ko-KR" sz="1200" b="1" dirty="0"/>
              <a:t>|</a:t>
            </a:r>
            <a:r>
              <a:rPr lang="ko-KR" altLang="en-US" sz="1200" b="1" dirty="0"/>
              <a:t>에스크로 신청내역</a:t>
            </a:r>
            <a:endParaRPr lang="ko-KR" altLang="en-US" sz="1200" dirty="0"/>
          </a:p>
        </p:txBody>
      </p:sp>
      <p:graphicFrame>
        <p:nvGraphicFramePr>
          <p:cNvPr id="19" name="표 18">
            <a:extLst>
              <a:ext uri="{FF2B5EF4-FFF2-40B4-BE49-F238E27FC236}">
                <a16:creationId xmlns:a16="http://schemas.microsoft.com/office/drawing/2014/main" id="{8F2E76BA-B49D-45C6-9931-57411E38AB19}"/>
              </a:ext>
            </a:extLst>
          </p:cNvPr>
          <p:cNvGraphicFramePr>
            <a:graphicFrameLocks noGrp="1"/>
          </p:cNvGraphicFramePr>
          <p:nvPr>
            <p:extLst>
              <p:ext uri="{D42A27DB-BD31-4B8C-83A1-F6EECF244321}">
                <p14:modId xmlns:p14="http://schemas.microsoft.com/office/powerpoint/2010/main" val="1961729779"/>
              </p:ext>
            </p:extLst>
          </p:nvPr>
        </p:nvGraphicFramePr>
        <p:xfrm>
          <a:off x="375562" y="2076838"/>
          <a:ext cx="6827734" cy="4421484"/>
        </p:xfrm>
        <a:graphic>
          <a:graphicData uri="http://schemas.openxmlformats.org/drawingml/2006/table">
            <a:tbl>
              <a:tblPr>
                <a:tableStyleId>{5C22544A-7EE6-4342-B048-85BDC9FD1C3A}</a:tableStyleId>
              </a:tblPr>
              <a:tblGrid>
                <a:gridCol w="371900">
                  <a:extLst>
                    <a:ext uri="{9D8B030D-6E8A-4147-A177-3AD203B41FA5}">
                      <a16:colId xmlns:a16="http://schemas.microsoft.com/office/drawing/2014/main" val="1769921093"/>
                    </a:ext>
                  </a:extLst>
                </a:gridCol>
                <a:gridCol w="546168">
                  <a:extLst>
                    <a:ext uri="{9D8B030D-6E8A-4147-A177-3AD203B41FA5}">
                      <a16:colId xmlns:a16="http://schemas.microsoft.com/office/drawing/2014/main" val="1616770082"/>
                    </a:ext>
                  </a:extLst>
                </a:gridCol>
                <a:gridCol w="1094833">
                  <a:extLst>
                    <a:ext uri="{9D8B030D-6E8A-4147-A177-3AD203B41FA5}">
                      <a16:colId xmlns:a16="http://schemas.microsoft.com/office/drawing/2014/main" val="2346052771"/>
                    </a:ext>
                  </a:extLst>
                </a:gridCol>
                <a:gridCol w="957079">
                  <a:extLst>
                    <a:ext uri="{9D8B030D-6E8A-4147-A177-3AD203B41FA5}">
                      <a16:colId xmlns:a16="http://schemas.microsoft.com/office/drawing/2014/main" val="2551255853"/>
                    </a:ext>
                  </a:extLst>
                </a:gridCol>
                <a:gridCol w="1598638">
                  <a:extLst>
                    <a:ext uri="{9D8B030D-6E8A-4147-A177-3AD203B41FA5}">
                      <a16:colId xmlns:a16="http://schemas.microsoft.com/office/drawing/2014/main" val="3373948875"/>
                    </a:ext>
                  </a:extLst>
                </a:gridCol>
                <a:gridCol w="1062161">
                  <a:extLst>
                    <a:ext uri="{9D8B030D-6E8A-4147-A177-3AD203B41FA5}">
                      <a16:colId xmlns:a16="http://schemas.microsoft.com/office/drawing/2014/main" val="4199619414"/>
                    </a:ext>
                  </a:extLst>
                </a:gridCol>
                <a:gridCol w="1196955">
                  <a:extLst>
                    <a:ext uri="{9D8B030D-6E8A-4147-A177-3AD203B41FA5}">
                      <a16:colId xmlns:a16="http://schemas.microsoft.com/office/drawing/2014/main" val="916007964"/>
                    </a:ext>
                  </a:extLst>
                </a:gridCol>
              </a:tblGrid>
              <a:tr h="278547">
                <a:tc>
                  <a:txBody>
                    <a:bodyPr/>
                    <a:lstStyle/>
                    <a:p>
                      <a:pPr algn="ct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No</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구분</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계약일</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거래처명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u="none" strike="noStrike" dirty="0">
                          <a:effectLst/>
                        </a:rPr>
                        <a:t>계약명</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거래금액</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상태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1560995"/>
                  </a:ext>
                </a:extLst>
              </a:tr>
              <a:tr h="371037">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승인대기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200269"/>
                  </a:ext>
                </a:extLst>
              </a:tr>
              <a:tr h="43308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화장품 원료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300,000 EUR</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입금대기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273094"/>
                  </a:ext>
                </a:extLst>
              </a:tr>
              <a:tr h="679508">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입금완료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908126"/>
                  </a:ext>
                </a:extLst>
              </a:tr>
              <a:tr h="721454">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화장품 원료</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300,000 EUR</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에스크로 출금대기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80294"/>
                  </a:ext>
                </a:extLst>
              </a:tr>
              <a:tr h="64595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출금완료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8706"/>
                  </a:ext>
                </a:extLst>
              </a:tr>
              <a:tr h="64595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기간연장</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187963"/>
                  </a:ext>
                </a:extLst>
              </a:tr>
              <a:tr h="64595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중국 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u="none" strike="noStrike" dirty="0">
                          <a:effectLst/>
                        </a:rPr>
                        <a:t>모바일 패널</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500,000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거래정지 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4672040"/>
                  </a:ext>
                </a:extLst>
              </a:tr>
            </a:tbl>
          </a:graphicData>
        </a:graphic>
      </p:graphicFrame>
      <p:sp>
        <p:nvSpPr>
          <p:cNvPr id="24" name="직사각형 23">
            <a:extLst>
              <a:ext uri="{FF2B5EF4-FFF2-40B4-BE49-F238E27FC236}">
                <a16:creationId xmlns:a16="http://schemas.microsoft.com/office/drawing/2014/main" id="{12AA60DB-5657-4024-A0C3-7D52D2CF370F}"/>
              </a:ext>
            </a:extLst>
          </p:cNvPr>
          <p:cNvSpPr/>
          <p:nvPr/>
        </p:nvSpPr>
        <p:spPr bwMode="auto">
          <a:xfrm>
            <a:off x="5697268" y="1798075"/>
            <a:ext cx="946069" cy="20520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5" name="Button">
            <a:extLst>
              <a:ext uri="{FF2B5EF4-FFF2-40B4-BE49-F238E27FC236}">
                <a16:creationId xmlns:a16="http://schemas.microsoft.com/office/drawing/2014/main" id="{E192CFD6-90D5-4E3D-86FA-8F4780A354AF}"/>
              </a:ext>
            </a:extLst>
          </p:cNvPr>
          <p:cNvSpPr>
            <a:spLocks/>
          </p:cNvSpPr>
          <p:nvPr/>
        </p:nvSpPr>
        <p:spPr bwMode="auto">
          <a:xfrm>
            <a:off x="6720771" y="180007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검색</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grpSp>
        <p:nvGrpSpPr>
          <p:cNvPr id="26" name="그룹 25">
            <a:extLst>
              <a:ext uri="{FF2B5EF4-FFF2-40B4-BE49-F238E27FC236}">
                <a16:creationId xmlns:a16="http://schemas.microsoft.com/office/drawing/2014/main" id="{8BB8EBFA-9197-40A9-AAE1-40C4D7E7F2CE}"/>
              </a:ext>
            </a:extLst>
          </p:cNvPr>
          <p:cNvGrpSpPr/>
          <p:nvPr/>
        </p:nvGrpSpPr>
        <p:grpSpPr>
          <a:xfrm>
            <a:off x="5077881" y="1820049"/>
            <a:ext cx="552450" cy="161251"/>
            <a:chOff x="3221357" y="1661160"/>
            <a:chExt cx="552450" cy="161251"/>
          </a:xfrm>
        </p:grpSpPr>
        <p:sp>
          <p:nvSpPr>
            <p:cNvPr id="27" name="모서리가 둥근 직사각형 102">
              <a:extLst>
                <a:ext uri="{FF2B5EF4-FFF2-40B4-BE49-F238E27FC236}">
                  <a16:creationId xmlns:a16="http://schemas.microsoft.com/office/drawing/2014/main" id="{C331F75A-CDF6-4575-B2AF-7DD243579410}"/>
                </a:ext>
              </a:extLst>
            </p:cNvPr>
            <p:cNvSpPr/>
            <p:nvPr/>
          </p:nvSpPr>
          <p:spPr>
            <a:xfrm>
              <a:off x="3221357" y="1661160"/>
              <a:ext cx="552450" cy="161251"/>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ko-KR" altLang="en-US" sz="900" dirty="0">
                  <a:solidFill>
                    <a:schemeClr val="tx1">
                      <a:lumMod val="75000"/>
                      <a:lumOff val="25000"/>
                    </a:schemeClr>
                  </a:solidFill>
                  <a:latin typeface="맑은 고딕" panose="020B0503020000020004" pitchFamily="50" charset="-127"/>
                  <a:ea typeface="맑은 고딕" panose="020B0503020000020004" pitchFamily="50" charset="-127"/>
                </a:rPr>
                <a:t>  전체</a:t>
              </a:r>
            </a:p>
          </p:txBody>
        </p:sp>
        <p:pic>
          <p:nvPicPr>
            <p:cNvPr id="28" name="그림 27">
              <a:extLst>
                <a:ext uri="{FF2B5EF4-FFF2-40B4-BE49-F238E27FC236}">
                  <a16:creationId xmlns:a16="http://schemas.microsoft.com/office/drawing/2014/main" id="{1E48B188-8B82-4E80-905B-ACBE03E48B3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p:spPr>
        </p:pic>
      </p:grpSp>
      <p:grpSp>
        <p:nvGrpSpPr>
          <p:cNvPr id="30" name="그룹 29">
            <a:extLst>
              <a:ext uri="{FF2B5EF4-FFF2-40B4-BE49-F238E27FC236}">
                <a16:creationId xmlns:a16="http://schemas.microsoft.com/office/drawing/2014/main" id="{76F9483B-498E-4582-AF29-A6AF4B9684E0}"/>
              </a:ext>
            </a:extLst>
          </p:cNvPr>
          <p:cNvGrpSpPr/>
          <p:nvPr/>
        </p:nvGrpSpPr>
        <p:grpSpPr>
          <a:xfrm>
            <a:off x="358868" y="1803908"/>
            <a:ext cx="1043409" cy="199367"/>
            <a:chOff x="3221357" y="1661160"/>
            <a:chExt cx="552450" cy="161251"/>
          </a:xfrm>
        </p:grpSpPr>
        <p:sp>
          <p:nvSpPr>
            <p:cNvPr id="32" name="모서리가 둥근 직사각형 102">
              <a:extLst>
                <a:ext uri="{FF2B5EF4-FFF2-40B4-BE49-F238E27FC236}">
                  <a16:creationId xmlns:a16="http://schemas.microsoft.com/office/drawing/2014/main" id="{E51FD50B-8EA6-4C0B-AF45-94966811E0DF}"/>
                </a:ext>
              </a:extLst>
            </p:cNvPr>
            <p:cNvSpPr/>
            <p:nvPr/>
          </p:nvSpPr>
          <p:spPr>
            <a:xfrm>
              <a:off x="3221357" y="1661160"/>
              <a:ext cx="552450" cy="161251"/>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ko-KR" altLang="en-US" sz="900" dirty="0">
                  <a:solidFill>
                    <a:schemeClr val="tx1">
                      <a:lumMod val="75000"/>
                      <a:lumOff val="25000"/>
                    </a:schemeClr>
                  </a:solidFill>
                  <a:latin typeface="맑은 고딕" panose="020B0503020000020004" pitchFamily="50" charset="-127"/>
                  <a:ea typeface="맑은 고딕" panose="020B0503020000020004" pitchFamily="50" charset="-127"/>
                </a:rPr>
                <a:t>  전체</a:t>
              </a:r>
            </a:p>
          </p:txBody>
        </p:sp>
        <p:pic>
          <p:nvPicPr>
            <p:cNvPr id="33" name="그림 32">
              <a:extLst>
                <a:ext uri="{FF2B5EF4-FFF2-40B4-BE49-F238E27FC236}">
                  <a16:creationId xmlns:a16="http://schemas.microsoft.com/office/drawing/2014/main" id="{B74671E5-7663-4BFE-BBC6-FCC19908B1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p:spPr>
        </p:pic>
      </p:grpSp>
      <p:sp>
        <p:nvSpPr>
          <p:cNvPr id="2" name="직사각형 1">
            <a:extLst>
              <a:ext uri="{FF2B5EF4-FFF2-40B4-BE49-F238E27FC236}">
                <a16:creationId xmlns:a16="http://schemas.microsoft.com/office/drawing/2014/main" id="{FCA3330F-F887-4BEC-8FC7-72C0E7EA5E38}"/>
              </a:ext>
            </a:extLst>
          </p:cNvPr>
          <p:cNvSpPr/>
          <p:nvPr/>
        </p:nvSpPr>
        <p:spPr bwMode="auto">
          <a:xfrm>
            <a:off x="6066090" y="4105904"/>
            <a:ext cx="1075178" cy="2160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입금 신청 페이지</a:t>
            </a:r>
            <a:endParaRPr lang="ko-KR" altLang="en-US" sz="800" dirty="0"/>
          </a:p>
        </p:txBody>
      </p:sp>
      <p:sp>
        <p:nvSpPr>
          <p:cNvPr id="57" name="타원 56">
            <a:extLst>
              <a:ext uri="{FF2B5EF4-FFF2-40B4-BE49-F238E27FC236}">
                <a16:creationId xmlns:a16="http://schemas.microsoft.com/office/drawing/2014/main" id="{CE79580F-4A94-4389-963F-F7BA3A7EE1D3}"/>
              </a:ext>
            </a:extLst>
          </p:cNvPr>
          <p:cNvSpPr/>
          <p:nvPr/>
        </p:nvSpPr>
        <p:spPr bwMode="auto">
          <a:xfrm>
            <a:off x="5912482" y="414607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58" name="타원 57">
            <a:extLst>
              <a:ext uri="{FF2B5EF4-FFF2-40B4-BE49-F238E27FC236}">
                <a16:creationId xmlns:a16="http://schemas.microsoft.com/office/drawing/2014/main" id="{EBD5B4C7-F83E-43E5-8033-4BC395780553}"/>
              </a:ext>
            </a:extLst>
          </p:cNvPr>
          <p:cNvSpPr/>
          <p:nvPr/>
        </p:nvSpPr>
        <p:spPr bwMode="auto">
          <a:xfrm>
            <a:off x="6011394" y="5551619"/>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5</a:t>
            </a:r>
            <a:endParaRPr lang="ko-KR" altLang="en-US" sz="800" b="1" dirty="0">
              <a:solidFill>
                <a:schemeClr val="bg1"/>
              </a:solidFill>
              <a:effectLst/>
              <a:latin typeface="맑은 고딕" pitchFamily="50" charset="-127"/>
              <a:ea typeface="맑은 고딕" pitchFamily="50" charset="-127"/>
            </a:endParaRPr>
          </a:p>
        </p:txBody>
      </p:sp>
      <p:sp>
        <p:nvSpPr>
          <p:cNvPr id="59" name="Window Body">
            <a:extLst>
              <a:ext uri="{FF2B5EF4-FFF2-40B4-BE49-F238E27FC236}">
                <a16:creationId xmlns:a16="http://schemas.microsoft.com/office/drawing/2014/main" id="{E2F4DBAC-B9CA-4911-8D2A-6819D99DCDB9}"/>
              </a:ext>
            </a:extLst>
          </p:cNvPr>
          <p:cNvSpPr/>
          <p:nvPr>
            <p:custDataLst>
              <p:tags r:id="rId1"/>
            </p:custDataLst>
          </p:nvPr>
        </p:nvSpPr>
        <p:spPr>
          <a:xfrm>
            <a:off x="2808989" y="1981301"/>
            <a:ext cx="2228930" cy="1041617"/>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0" name="Title Bar">
            <a:extLst>
              <a:ext uri="{FF2B5EF4-FFF2-40B4-BE49-F238E27FC236}">
                <a16:creationId xmlns:a16="http://schemas.microsoft.com/office/drawing/2014/main" id="{6D1EAC56-1454-4707-845D-BD04B4AD8993}"/>
              </a:ext>
            </a:extLst>
          </p:cNvPr>
          <p:cNvSpPr/>
          <p:nvPr>
            <p:custDataLst>
              <p:tags r:id="rId2"/>
            </p:custDataLst>
          </p:nvPr>
        </p:nvSpPr>
        <p:spPr>
          <a:xfrm>
            <a:off x="2808992" y="1801965"/>
            <a:ext cx="2228927" cy="179335"/>
          </a:xfrm>
          <a:prstGeom prst="rect">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에스크로 출금</a:t>
            </a:r>
            <a:endParaRPr lang="en-US" sz="900" dirty="0">
              <a:solidFill>
                <a:srgbClr val="5F5F5F"/>
              </a:solidFill>
              <a:latin typeface="Segoe UI" panose="020B0502040204020203" pitchFamily="34" charset="0"/>
              <a:cs typeface="Segoe UI" panose="020B0502040204020203" pitchFamily="34" charset="0"/>
            </a:endParaRPr>
          </a:p>
        </p:txBody>
      </p:sp>
      <p:sp>
        <p:nvSpPr>
          <p:cNvPr id="61" name="Close Button">
            <a:extLst>
              <a:ext uri="{FF2B5EF4-FFF2-40B4-BE49-F238E27FC236}">
                <a16:creationId xmlns:a16="http://schemas.microsoft.com/office/drawing/2014/main" id="{46138381-5322-4A48-970D-36BF13823B1C}"/>
              </a:ext>
            </a:extLst>
          </p:cNvPr>
          <p:cNvSpPr>
            <a:spLocks noEditPoints="1"/>
          </p:cNvSpPr>
          <p:nvPr>
            <p:custDataLst>
              <p:tags r:id="rId3"/>
            </p:custDataLst>
          </p:nvPr>
        </p:nvSpPr>
        <p:spPr bwMode="auto">
          <a:xfrm>
            <a:off x="4891157" y="1847098"/>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solidFill>
            <a:schemeClr val="bg1"/>
          </a:solidFill>
          <a:ln w="9525"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6" name="모서리가 둥근 직사각형 223">
            <a:extLst>
              <a:ext uri="{FF2B5EF4-FFF2-40B4-BE49-F238E27FC236}">
                <a16:creationId xmlns:a16="http://schemas.microsoft.com/office/drawing/2014/main" id="{6A7DB3A9-0FAD-4909-B044-561A824A24B4}"/>
              </a:ext>
            </a:extLst>
          </p:cNvPr>
          <p:cNvSpPr/>
          <p:nvPr/>
        </p:nvSpPr>
        <p:spPr>
          <a:xfrm>
            <a:off x="3105848" y="2155136"/>
            <a:ext cx="725291" cy="268672"/>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기간 연장</a:t>
            </a:r>
          </a:p>
        </p:txBody>
      </p:sp>
      <p:sp>
        <p:nvSpPr>
          <p:cNvPr id="70" name="모서리가 둥근 직사각형 223">
            <a:extLst>
              <a:ext uri="{FF2B5EF4-FFF2-40B4-BE49-F238E27FC236}">
                <a16:creationId xmlns:a16="http://schemas.microsoft.com/office/drawing/2014/main" id="{91B1F4E5-9707-4492-A752-2BB917AB6CFE}"/>
              </a:ext>
            </a:extLst>
          </p:cNvPr>
          <p:cNvSpPr/>
          <p:nvPr/>
        </p:nvSpPr>
        <p:spPr>
          <a:xfrm>
            <a:off x="3961651" y="2155136"/>
            <a:ext cx="725291" cy="268672"/>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거래정지</a:t>
            </a:r>
          </a:p>
        </p:txBody>
      </p:sp>
      <p:sp>
        <p:nvSpPr>
          <p:cNvPr id="71" name="모서리가 둥근 직사각형 223">
            <a:extLst>
              <a:ext uri="{FF2B5EF4-FFF2-40B4-BE49-F238E27FC236}">
                <a16:creationId xmlns:a16="http://schemas.microsoft.com/office/drawing/2014/main" id="{04FAC5BD-2FB0-4F3F-A7BF-B105A8206D5C}"/>
              </a:ext>
            </a:extLst>
          </p:cNvPr>
          <p:cNvSpPr/>
          <p:nvPr/>
        </p:nvSpPr>
        <p:spPr>
          <a:xfrm>
            <a:off x="3115636" y="2509174"/>
            <a:ext cx="1571306" cy="268672"/>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거래완료</a:t>
            </a:r>
          </a:p>
        </p:txBody>
      </p:sp>
      <p:cxnSp>
        <p:nvCxnSpPr>
          <p:cNvPr id="72" name="연결선: 꺾임 71">
            <a:extLst>
              <a:ext uri="{FF2B5EF4-FFF2-40B4-BE49-F238E27FC236}">
                <a16:creationId xmlns:a16="http://schemas.microsoft.com/office/drawing/2014/main" id="{A9A8D963-6376-4CBC-8849-DC68D07AEB37}"/>
              </a:ext>
            </a:extLst>
          </p:cNvPr>
          <p:cNvCxnSpPr>
            <a:cxnSpLocks/>
            <a:stCxn id="2" idx="1"/>
            <a:endCxn id="59" idx="3"/>
          </p:cNvCxnSpPr>
          <p:nvPr/>
        </p:nvCxnSpPr>
        <p:spPr>
          <a:xfrm rot="10800000">
            <a:off x="5037920" y="2502111"/>
            <a:ext cx="1028171" cy="1711803"/>
          </a:xfrm>
          <a:prstGeom prst="bentConnector3">
            <a:avLst>
              <a:gd name="adj1" fmla="val 50000"/>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Window Body">
            <a:extLst>
              <a:ext uri="{FF2B5EF4-FFF2-40B4-BE49-F238E27FC236}">
                <a16:creationId xmlns:a16="http://schemas.microsoft.com/office/drawing/2014/main" id="{50EC2E85-6E97-42B9-9ADF-A8BDE6FEEFB6}"/>
              </a:ext>
            </a:extLst>
          </p:cNvPr>
          <p:cNvSpPr/>
          <p:nvPr>
            <p:custDataLst>
              <p:tags r:id="rId4"/>
            </p:custDataLst>
          </p:nvPr>
        </p:nvSpPr>
        <p:spPr>
          <a:xfrm>
            <a:off x="250385" y="1075529"/>
            <a:ext cx="2228930" cy="1041617"/>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 name="직사각형 8">
            <a:extLst>
              <a:ext uri="{FF2B5EF4-FFF2-40B4-BE49-F238E27FC236}">
                <a16:creationId xmlns:a16="http://schemas.microsoft.com/office/drawing/2014/main" id="{7FFB6799-25D4-426E-A643-7AAC76AAEEDA}"/>
              </a:ext>
            </a:extLst>
          </p:cNvPr>
          <p:cNvSpPr/>
          <p:nvPr/>
        </p:nvSpPr>
        <p:spPr>
          <a:xfrm>
            <a:off x="487332" y="1255260"/>
            <a:ext cx="1707519" cy="215444"/>
          </a:xfrm>
          <a:prstGeom prst="rect">
            <a:avLst/>
          </a:prstGeom>
        </p:spPr>
        <p:txBody>
          <a:bodyPr wrap="none">
            <a:spAutoFit/>
          </a:bodyPr>
          <a:lstStyle/>
          <a:p>
            <a:pPr algn="ctr"/>
            <a:r>
              <a:rPr lang="ko-KR" altLang="en-US" sz="800" dirty="0">
                <a:solidFill>
                  <a:schemeClr val="tx1">
                    <a:lumMod val="75000"/>
                    <a:lumOff val="25000"/>
                  </a:schemeClr>
                </a:solidFill>
                <a:latin typeface="맑은 고딕" panose="020B0503020000020004" pitchFamily="50" charset="-127"/>
              </a:rPr>
              <a:t>지급 기간이 </a:t>
            </a:r>
            <a:r>
              <a:rPr lang="en-US" altLang="ko-KR" sz="800" dirty="0">
                <a:solidFill>
                  <a:schemeClr val="tx1">
                    <a:lumMod val="75000"/>
                    <a:lumOff val="25000"/>
                  </a:schemeClr>
                </a:solidFill>
                <a:latin typeface="맑은 고딕" panose="020B0503020000020004" pitchFamily="50" charset="-127"/>
              </a:rPr>
              <a:t>7</a:t>
            </a:r>
            <a:r>
              <a:rPr lang="ko-KR" altLang="en-US" sz="800" dirty="0">
                <a:solidFill>
                  <a:schemeClr val="tx1">
                    <a:lumMod val="75000"/>
                    <a:lumOff val="25000"/>
                  </a:schemeClr>
                </a:solidFill>
                <a:latin typeface="맑은 고딕" panose="020B0503020000020004" pitchFamily="50" charset="-127"/>
              </a:rPr>
              <a:t>일 연장되었습니다</a:t>
            </a:r>
            <a:r>
              <a:rPr lang="en-US" altLang="ko-KR" sz="800" dirty="0">
                <a:solidFill>
                  <a:schemeClr val="tx1">
                    <a:lumMod val="75000"/>
                    <a:lumOff val="25000"/>
                  </a:schemeClr>
                </a:solidFill>
                <a:latin typeface="맑은 고딕" panose="020B0503020000020004" pitchFamily="50" charset="-127"/>
              </a:rPr>
              <a:t>.</a:t>
            </a:r>
            <a:endParaRPr lang="ko-KR" altLang="en-US" sz="800" dirty="0">
              <a:solidFill>
                <a:schemeClr val="tx1">
                  <a:lumMod val="75000"/>
                  <a:lumOff val="25000"/>
                </a:schemeClr>
              </a:solidFill>
              <a:latin typeface="맑은 고딕" panose="020B0503020000020004" pitchFamily="50" charset="-127"/>
            </a:endParaRPr>
          </a:p>
        </p:txBody>
      </p:sp>
      <p:sp>
        <p:nvSpPr>
          <p:cNvPr id="74" name="모서리가 둥근 직사각형 223">
            <a:extLst>
              <a:ext uri="{FF2B5EF4-FFF2-40B4-BE49-F238E27FC236}">
                <a16:creationId xmlns:a16="http://schemas.microsoft.com/office/drawing/2014/main" id="{34DA73AC-B57D-428B-A25E-199FFD66A548}"/>
              </a:ext>
            </a:extLst>
          </p:cNvPr>
          <p:cNvSpPr/>
          <p:nvPr/>
        </p:nvSpPr>
        <p:spPr>
          <a:xfrm>
            <a:off x="892020" y="1649353"/>
            <a:ext cx="725291" cy="268672"/>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확인</a:t>
            </a:r>
          </a:p>
        </p:txBody>
      </p:sp>
      <p:sp>
        <p:nvSpPr>
          <p:cNvPr id="75" name="Window Body">
            <a:extLst>
              <a:ext uri="{FF2B5EF4-FFF2-40B4-BE49-F238E27FC236}">
                <a16:creationId xmlns:a16="http://schemas.microsoft.com/office/drawing/2014/main" id="{EA82592B-BE4F-40E7-AB10-A97E303CDE0A}"/>
              </a:ext>
            </a:extLst>
          </p:cNvPr>
          <p:cNvSpPr/>
          <p:nvPr>
            <p:custDataLst>
              <p:tags r:id="rId5"/>
            </p:custDataLst>
          </p:nvPr>
        </p:nvSpPr>
        <p:spPr>
          <a:xfrm>
            <a:off x="250385" y="2359580"/>
            <a:ext cx="2228930" cy="1041617"/>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6" name="직사각형 75">
            <a:extLst>
              <a:ext uri="{FF2B5EF4-FFF2-40B4-BE49-F238E27FC236}">
                <a16:creationId xmlns:a16="http://schemas.microsoft.com/office/drawing/2014/main" id="{53A0D643-8889-4D49-8EAC-F9192467BFD6}"/>
              </a:ext>
            </a:extLst>
          </p:cNvPr>
          <p:cNvSpPr/>
          <p:nvPr/>
        </p:nvSpPr>
        <p:spPr>
          <a:xfrm>
            <a:off x="540764" y="2422760"/>
            <a:ext cx="1409360" cy="437877"/>
          </a:xfrm>
          <a:prstGeom prst="rect">
            <a:avLst/>
          </a:prstGeom>
        </p:spPr>
        <p:txBody>
          <a:bodyPr wrap="none">
            <a:spAutoFit/>
          </a:bodyPr>
          <a:lstStyle/>
          <a:p>
            <a:pPr algn="ctr">
              <a:lnSpc>
                <a:spcPct val="150000"/>
              </a:lnSpc>
            </a:pPr>
            <a:r>
              <a:rPr lang="ko-KR" altLang="en-US" sz="800" dirty="0">
                <a:solidFill>
                  <a:schemeClr val="tx1">
                    <a:lumMod val="75000"/>
                    <a:lumOff val="25000"/>
                  </a:schemeClr>
                </a:solidFill>
                <a:latin typeface="맑은 고딕" panose="020B0503020000020004" pitchFamily="50" charset="-127"/>
              </a:rPr>
              <a:t>추가 연장이 불가능합니다</a:t>
            </a:r>
            <a:r>
              <a:rPr lang="en-US" altLang="ko-KR" sz="800" dirty="0">
                <a:solidFill>
                  <a:schemeClr val="tx1">
                    <a:lumMod val="75000"/>
                    <a:lumOff val="25000"/>
                  </a:schemeClr>
                </a:solidFill>
                <a:latin typeface="맑은 고딕" panose="020B0503020000020004" pitchFamily="50" charset="-127"/>
              </a:rPr>
              <a:t>.</a:t>
            </a:r>
          </a:p>
          <a:p>
            <a:pPr algn="ctr">
              <a:lnSpc>
                <a:spcPct val="150000"/>
              </a:lnSpc>
            </a:pPr>
            <a:r>
              <a:rPr lang="ko-KR" altLang="en-US" sz="800" dirty="0">
                <a:solidFill>
                  <a:schemeClr val="tx1">
                    <a:lumMod val="75000"/>
                    <a:lumOff val="25000"/>
                  </a:schemeClr>
                </a:solidFill>
                <a:latin typeface="맑은 고딕" panose="020B0503020000020004" pitchFamily="50" charset="-127"/>
              </a:rPr>
              <a:t>관리자에게 문의하세요</a:t>
            </a:r>
            <a:r>
              <a:rPr lang="en-US" altLang="ko-KR" sz="800" dirty="0">
                <a:solidFill>
                  <a:schemeClr val="tx1">
                    <a:lumMod val="75000"/>
                    <a:lumOff val="25000"/>
                  </a:schemeClr>
                </a:solidFill>
                <a:latin typeface="맑은 고딕" panose="020B0503020000020004" pitchFamily="50" charset="-127"/>
              </a:rPr>
              <a:t>.</a:t>
            </a:r>
            <a:endParaRPr lang="ko-KR" altLang="en-US" sz="800" dirty="0">
              <a:solidFill>
                <a:schemeClr val="tx1">
                  <a:lumMod val="75000"/>
                  <a:lumOff val="25000"/>
                </a:schemeClr>
              </a:solidFill>
              <a:latin typeface="맑은 고딕" panose="020B0503020000020004" pitchFamily="50" charset="-127"/>
            </a:endParaRPr>
          </a:p>
        </p:txBody>
      </p:sp>
      <p:sp>
        <p:nvSpPr>
          <p:cNvPr id="77" name="모서리가 둥근 직사각형 223">
            <a:extLst>
              <a:ext uri="{FF2B5EF4-FFF2-40B4-BE49-F238E27FC236}">
                <a16:creationId xmlns:a16="http://schemas.microsoft.com/office/drawing/2014/main" id="{F793FF01-466F-4D98-9DE3-FA417701DE86}"/>
              </a:ext>
            </a:extLst>
          </p:cNvPr>
          <p:cNvSpPr/>
          <p:nvPr/>
        </p:nvSpPr>
        <p:spPr>
          <a:xfrm>
            <a:off x="892020" y="2933404"/>
            <a:ext cx="725291" cy="268672"/>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확인</a:t>
            </a:r>
          </a:p>
        </p:txBody>
      </p:sp>
      <p:cxnSp>
        <p:nvCxnSpPr>
          <p:cNvPr id="78" name="연결선: 꺾임 77">
            <a:extLst>
              <a:ext uri="{FF2B5EF4-FFF2-40B4-BE49-F238E27FC236}">
                <a16:creationId xmlns:a16="http://schemas.microsoft.com/office/drawing/2014/main" id="{4B17F98D-18A9-4A86-B60A-8CB632D40B99}"/>
              </a:ext>
            </a:extLst>
          </p:cNvPr>
          <p:cNvCxnSpPr>
            <a:cxnSpLocks/>
            <a:stCxn id="66" idx="1"/>
            <a:endCxn id="73" idx="3"/>
          </p:cNvCxnSpPr>
          <p:nvPr/>
        </p:nvCxnSpPr>
        <p:spPr>
          <a:xfrm rot="10800000">
            <a:off x="2479316" y="1596338"/>
            <a:ext cx="626533" cy="693134"/>
          </a:xfrm>
          <a:prstGeom prst="bentConnector3">
            <a:avLst>
              <a:gd name="adj1" fmla="val 50000"/>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연결선: 꺾임 78">
            <a:extLst>
              <a:ext uri="{FF2B5EF4-FFF2-40B4-BE49-F238E27FC236}">
                <a16:creationId xmlns:a16="http://schemas.microsoft.com/office/drawing/2014/main" id="{F154721F-A1B6-40F5-A0F9-1102FB0A3581}"/>
              </a:ext>
            </a:extLst>
          </p:cNvPr>
          <p:cNvCxnSpPr>
            <a:cxnSpLocks/>
            <a:stCxn id="66" idx="1"/>
            <a:endCxn id="77" idx="3"/>
          </p:cNvCxnSpPr>
          <p:nvPr/>
        </p:nvCxnSpPr>
        <p:spPr>
          <a:xfrm rot="10800000" flipV="1">
            <a:off x="1617312" y="2289472"/>
            <a:ext cx="1488537" cy="778268"/>
          </a:xfrm>
          <a:prstGeom prst="bentConnector3">
            <a:avLst>
              <a:gd name="adj1" fmla="val 50000"/>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0" name="Window Body">
            <a:extLst>
              <a:ext uri="{FF2B5EF4-FFF2-40B4-BE49-F238E27FC236}">
                <a16:creationId xmlns:a16="http://schemas.microsoft.com/office/drawing/2014/main" id="{506BFE3F-62A1-4323-9B2F-68F50C21D6CB}"/>
              </a:ext>
            </a:extLst>
          </p:cNvPr>
          <p:cNvSpPr/>
          <p:nvPr>
            <p:custDataLst>
              <p:tags r:id="rId6"/>
            </p:custDataLst>
          </p:nvPr>
        </p:nvSpPr>
        <p:spPr>
          <a:xfrm>
            <a:off x="2001171" y="3651398"/>
            <a:ext cx="2228930" cy="1547107"/>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81" name="직사각형 80">
            <a:extLst>
              <a:ext uri="{FF2B5EF4-FFF2-40B4-BE49-F238E27FC236}">
                <a16:creationId xmlns:a16="http://schemas.microsoft.com/office/drawing/2014/main" id="{E3B13DA1-807B-48F5-A6F5-CB3CF3996B2D}"/>
              </a:ext>
            </a:extLst>
          </p:cNvPr>
          <p:cNvSpPr/>
          <p:nvPr/>
        </p:nvSpPr>
        <p:spPr>
          <a:xfrm>
            <a:off x="2174588" y="3761255"/>
            <a:ext cx="1930336" cy="584775"/>
          </a:xfrm>
          <a:prstGeom prst="rect">
            <a:avLst/>
          </a:prstGeom>
        </p:spPr>
        <p:txBody>
          <a:bodyPr wrap="none">
            <a:spAutoFit/>
          </a:bodyPr>
          <a:lstStyle/>
          <a:p>
            <a:pPr algn="ctr"/>
            <a:r>
              <a:rPr lang="ko-KR" altLang="en-US" sz="800" dirty="0">
                <a:solidFill>
                  <a:schemeClr val="tx1">
                    <a:lumMod val="75000"/>
                    <a:lumOff val="25000"/>
                  </a:schemeClr>
                </a:solidFill>
                <a:latin typeface="맑은 고딕" panose="020B0503020000020004" pitchFamily="50" charset="-127"/>
              </a:rPr>
              <a:t>거래를 정지하시겠습니까</a:t>
            </a:r>
            <a:r>
              <a:rPr lang="en-US" altLang="ko-KR" sz="800" dirty="0">
                <a:solidFill>
                  <a:schemeClr val="tx1">
                    <a:lumMod val="75000"/>
                    <a:lumOff val="25000"/>
                  </a:schemeClr>
                </a:solidFill>
                <a:latin typeface="맑은 고딕" panose="020B0503020000020004" pitchFamily="50" charset="-127"/>
              </a:rPr>
              <a:t>?</a:t>
            </a:r>
          </a:p>
          <a:p>
            <a:pPr algn="ctr"/>
            <a:endParaRPr lang="en-US" altLang="ko-KR" sz="800" dirty="0">
              <a:solidFill>
                <a:schemeClr val="tx1">
                  <a:lumMod val="75000"/>
                  <a:lumOff val="25000"/>
                </a:schemeClr>
              </a:solidFill>
              <a:latin typeface="맑은 고딕" panose="020B0503020000020004" pitchFamily="50" charset="-127"/>
            </a:endParaRPr>
          </a:p>
          <a:p>
            <a:pPr algn="ctr"/>
            <a:r>
              <a:rPr lang="ko-KR" altLang="en-US" sz="800" dirty="0">
                <a:solidFill>
                  <a:schemeClr val="tx1">
                    <a:lumMod val="75000"/>
                    <a:lumOff val="25000"/>
                  </a:schemeClr>
                </a:solidFill>
                <a:latin typeface="맑은 고딕" panose="020B0503020000020004" pitchFamily="50" charset="-127"/>
              </a:rPr>
              <a:t>사유를 입력해주시면</a:t>
            </a:r>
            <a:endParaRPr lang="en-US" altLang="ko-KR" sz="800" dirty="0">
              <a:solidFill>
                <a:schemeClr val="tx1">
                  <a:lumMod val="75000"/>
                  <a:lumOff val="25000"/>
                </a:schemeClr>
              </a:solidFill>
              <a:latin typeface="맑은 고딕" panose="020B0503020000020004" pitchFamily="50" charset="-127"/>
            </a:endParaRPr>
          </a:p>
          <a:p>
            <a:pPr algn="ctr"/>
            <a:r>
              <a:rPr lang="ko-KR" altLang="en-US" sz="800" dirty="0">
                <a:solidFill>
                  <a:schemeClr val="tx1">
                    <a:lumMod val="75000"/>
                    <a:lumOff val="25000"/>
                  </a:schemeClr>
                </a:solidFill>
                <a:latin typeface="맑은 고딕" panose="020B0503020000020004" pitchFamily="50" charset="-127"/>
              </a:rPr>
              <a:t>관리자 확인 후 거래 정지처리 됩니다</a:t>
            </a:r>
            <a:r>
              <a:rPr lang="en-US" altLang="ko-KR" sz="800" dirty="0">
                <a:solidFill>
                  <a:schemeClr val="tx1">
                    <a:lumMod val="75000"/>
                    <a:lumOff val="25000"/>
                  </a:schemeClr>
                </a:solidFill>
                <a:latin typeface="맑은 고딕" panose="020B0503020000020004" pitchFamily="50" charset="-127"/>
              </a:rPr>
              <a:t>.</a:t>
            </a:r>
            <a:endParaRPr lang="ko-KR" altLang="en-US" sz="800" dirty="0">
              <a:solidFill>
                <a:schemeClr val="tx1">
                  <a:lumMod val="75000"/>
                  <a:lumOff val="25000"/>
                </a:schemeClr>
              </a:solidFill>
              <a:latin typeface="맑은 고딕" panose="020B0503020000020004" pitchFamily="50" charset="-127"/>
            </a:endParaRPr>
          </a:p>
        </p:txBody>
      </p:sp>
      <p:sp>
        <p:nvSpPr>
          <p:cNvPr id="82" name="모서리가 둥근 직사각형 223">
            <a:extLst>
              <a:ext uri="{FF2B5EF4-FFF2-40B4-BE49-F238E27FC236}">
                <a16:creationId xmlns:a16="http://schemas.microsoft.com/office/drawing/2014/main" id="{036414B0-370F-47F7-9A0A-CCA532D1D066}"/>
              </a:ext>
            </a:extLst>
          </p:cNvPr>
          <p:cNvSpPr/>
          <p:nvPr/>
        </p:nvSpPr>
        <p:spPr>
          <a:xfrm>
            <a:off x="2749245" y="4952163"/>
            <a:ext cx="725291" cy="211559"/>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확인</a:t>
            </a:r>
          </a:p>
        </p:txBody>
      </p:sp>
      <p:sp>
        <p:nvSpPr>
          <p:cNvPr id="83" name="모서리가 둥근 직사각형 223">
            <a:extLst>
              <a:ext uri="{FF2B5EF4-FFF2-40B4-BE49-F238E27FC236}">
                <a16:creationId xmlns:a16="http://schemas.microsoft.com/office/drawing/2014/main" id="{778FEBB3-1A1B-4161-B081-955B96120855}"/>
              </a:ext>
            </a:extLst>
          </p:cNvPr>
          <p:cNvSpPr/>
          <p:nvPr/>
        </p:nvSpPr>
        <p:spPr>
          <a:xfrm>
            <a:off x="2123462" y="4375169"/>
            <a:ext cx="2032587" cy="526651"/>
          </a:xfrm>
          <a:prstGeom prst="roundRect">
            <a:avLst>
              <a:gd name="adj" fmla="val 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85" name="타원 84">
            <a:extLst>
              <a:ext uri="{FF2B5EF4-FFF2-40B4-BE49-F238E27FC236}">
                <a16:creationId xmlns:a16="http://schemas.microsoft.com/office/drawing/2014/main" id="{067350E6-7717-47D2-9027-B2B4914C62B5}"/>
              </a:ext>
            </a:extLst>
          </p:cNvPr>
          <p:cNvSpPr/>
          <p:nvPr/>
        </p:nvSpPr>
        <p:spPr bwMode="auto">
          <a:xfrm>
            <a:off x="6011394" y="626849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6</a:t>
            </a:r>
            <a:endParaRPr lang="ko-KR" altLang="en-US" sz="800" b="1" dirty="0">
              <a:solidFill>
                <a:schemeClr val="bg1"/>
              </a:solidFill>
              <a:effectLst/>
              <a:latin typeface="맑은 고딕" pitchFamily="50" charset="-127"/>
              <a:ea typeface="맑은 고딕" pitchFamily="50" charset="-127"/>
            </a:endParaRPr>
          </a:p>
        </p:txBody>
      </p:sp>
      <p:sp>
        <p:nvSpPr>
          <p:cNvPr id="84" name="직사각형 83">
            <a:extLst>
              <a:ext uri="{FF2B5EF4-FFF2-40B4-BE49-F238E27FC236}">
                <a16:creationId xmlns:a16="http://schemas.microsoft.com/office/drawing/2014/main" id="{37C14C90-8089-4B9E-BB22-E756FD1039BC}"/>
              </a:ext>
            </a:extLst>
          </p:cNvPr>
          <p:cNvSpPr/>
          <p:nvPr/>
        </p:nvSpPr>
        <p:spPr bwMode="auto">
          <a:xfrm>
            <a:off x="6058313" y="5415300"/>
            <a:ext cx="1075178" cy="2160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cxnSp>
        <p:nvCxnSpPr>
          <p:cNvPr id="86" name="연결선: 꺾임 85">
            <a:extLst>
              <a:ext uri="{FF2B5EF4-FFF2-40B4-BE49-F238E27FC236}">
                <a16:creationId xmlns:a16="http://schemas.microsoft.com/office/drawing/2014/main" id="{B4266093-9850-402A-9B16-79FFD0263553}"/>
              </a:ext>
            </a:extLst>
          </p:cNvPr>
          <p:cNvCxnSpPr>
            <a:cxnSpLocks/>
          </p:cNvCxnSpPr>
          <p:nvPr/>
        </p:nvCxnSpPr>
        <p:spPr>
          <a:xfrm flipH="1" flipV="1">
            <a:off x="3853923" y="1813501"/>
            <a:ext cx="3225316" cy="3895507"/>
          </a:xfrm>
          <a:prstGeom prst="bentConnector4">
            <a:avLst>
              <a:gd name="adj1" fmla="val -7088"/>
              <a:gd name="adj2" fmla="val 105868"/>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연결선: 꺾임 86">
            <a:extLst>
              <a:ext uri="{FF2B5EF4-FFF2-40B4-BE49-F238E27FC236}">
                <a16:creationId xmlns:a16="http://schemas.microsoft.com/office/drawing/2014/main" id="{ECAA3E04-85A0-42C9-8D96-E332F52F0021}"/>
              </a:ext>
            </a:extLst>
          </p:cNvPr>
          <p:cNvCxnSpPr>
            <a:cxnSpLocks/>
            <a:stCxn id="70" idx="2"/>
            <a:endCxn id="80" idx="0"/>
          </p:cNvCxnSpPr>
          <p:nvPr/>
        </p:nvCxnSpPr>
        <p:spPr>
          <a:xfrm rot="5400000">
            <a:off x="3106172" y="2433273"/>
            <a:ext cx="1227590" cy="1208661"/>
          </a:xfrm>
          <a:prstGeom prst="bentConnector3">
            <a:avLst>
              <a:gd name="adj1" fmla="val 50000"/>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0" name="타원 89">
            <a:extLst>
              <a:ext uri="{FF2B5EF4-FFF2-40B4-BE49-F238E27FC236}">
                <a16:creationId xmlns:a16="http://schemas.microsoft.com/office/drawing/2014/main" id="{9BD99205-7786-4D5C-A06E-59BEF258BCA6}"/>
              </a:ext>
            </a:extLst>
          </p:cNvPr>
          <p:cNvSpPr/>
          <p:nvPr/>
        </p:nvSpPr>
        <p:spPr bwMode="auto">
          <a:xfrm>
            <a:off x="3004500" y="2049272"/>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91" name="타원 90">
            <a:extLst>
              <a:ext uri="{FF2B5EF4-FFF2-40B4-BE49-F238E27FC236}">
                <a16:creationId xmlns:a16="http://schemas.microsoft.com/office/drawing/2014/main" id="{FCBF83CC-3C76-44B7-82E7-591D9FF9F942}"/>
              </a:ext>
            </a:extLst>
          </p:cNvPr>
          <p:cNvSpPr/>
          <p:nvPr/>
        </p:nvSpPr>
        <p:spPr bwMode="auto">
          <a:xfrm>
            <a:off x="3921689" y="207574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92" name="타원 91">
            <a:extLst>
              <a:ext uri="{FF2B5EF4-FFF2-40B4-BE49-F238E27FC236}">
                <a16:creationId xmlns:a16="http://schemas.microsoft.com/office/drawing/2014/main" id="{F9468D7C-4AF4-4BEA-B6AB-584566CCA164}"/>
              </a:ext>
            </a:extLst>
          </p:cNvPr>
          <p:cNvSpPr/>
          <p:nvPr/>
        </p:nvSpPr>
        <p:spPr bwMode="auto">
          <a:xfrm>
            <a:off x="3033551" y="2461799"/>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
        <p:nvSpPr>
          <p:cNvPr id="95" name="Window Body">
            <a:extLst>
              <a:ext uri="{FF2B5EF4-FFF2-40B4-BE49-F238E27FC236}">
                <a16:creationId xmlns:a16="http://schemas.microsoft.com/office/drawing/2014/main" id="{EC8DF287-6D35-42D5-B271-8A85C6335EED}"/>
              </a:ext>
            </a:extLst>
          </p:cNvPr>
          <p:cNvSpPr/>
          <p:nvPr>
            <p:custDataLst>
              <p:tags r:id="rId7"/>
            </p:custDataLst>
          </p:nvPr>
        </p:nvSpPr>
        <p:spPr>
          <a:xfrm>
            <a:off x="69570" y="5834839"/>
            <a:ext cx="2228930" cy="933112"/>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6" name="직사각형 95">
            <a:extLst>
              <a:ext uri="{FF2B5EF4-FFF2-40B4-BE49-F238E27FC236}">
                <a16:creationId xmlns:a16="http://schemas.microsoft.com/office/drawing/2014/main" id="{57A8EA8D-9FCA-409C-A0D0-92C55D7AD82D}"/>
              </a:ext>
            </a:extLst>
          </p:cNvPr>
          <p:cNvSpPr/>
          <p:nvPr/>
        </p:nvSpPr>
        <p:spPr>
          <a:xfrm>
            <a:off x="173260" y="5944695"/>
            <a:ext cx="2069798" cy="215444"/>
          </a:xfrm>
          <a:prstGeom prst="rect">
            <a:avLst/>
          </a:prstGeom>
        </p:spPr>
        <p:txBody>
          <a:bodyPr wrap="none">
            <a:spAutoFit/>
          </a:bodyPr>
          <a:lstStyle/>
          <a:p>
            <a:pPr algn="ctr"/>
            <a:r>
              <a:rPr lang="ko-KR" altLang="en-US" sz="800" dirty="0">
                <a:solidFill>
                  <a:schemeClr val="tx1">
                    <a:lumMod val="75000"/>
                    <a:lumOff val="25000"/>
                  </a:schemeClr>
                </a:solidFill>
                <a:latin typeface="맑은 고딕" panose="020B0503020000020004" pitchFamily="50" charset="-127"/>
              </a:rPr>
              <a:t>관리자 확인 후 거래 정지가 완료 됩니다</a:t>
            </a:r>
            <a:r>
              <a:rPr lang="en-US" altLang="ko-KR" sz="800" dirty="0">
                <a:solidFill>
                  <a:schemeClr val="tx1">
                    <a:lumMod val="75000"/>
                    <a:lumOff val="25000"/>
                  </a:schemeClr>
                </a:solidFill>
                <a:latin typeface="맑은 고딕" panose="020B0503020000020004" pitchFamily="50" charset="-127"/>
              </a:rPr>
              <a:t>.</a:t>
            </a:r>
            <a:endParaRPr lang="ko-KR" altLang="en-US" sz="800" dirty="0">
              <a:solidFill>
                <a:schemeClr val="tx1">
                  <a:lumMod val="75000"/>
                  <a:lumOff val="25000"/>
                </a:schemeClr>
              </a:solidFill>
              <a:latin typeface="맑은 고딕" panose="020B0503020000020004" pitchFamily="50" charset="-127"/>
            </a:endParaRPr>
          </a:p>
        </p:txBody>
      </p:sp>
      <p:sp>
        <p:nvSpPr>
          <p:cNvPr id="97" name="모서리가 둥근 직사각형 223">
            <a:extLst>
              <a:ext uri="{FF2B5EF4-FFF2-40B4-BE49-F238E27FC236}">
                <a16:creationId xmlns:a16="http://schemas.microsoft.com/office/drawing/2014/main" id="{D1BF8991-6284-4D06-8F74-9F57BF8C93AE}"/>
              </a:ext>
            </a:extLst>
          </p:cNvPr>
          <p:cNvSpPr/>
          <p:nvPr/>
        </p:nvSpPr>
        <p:spPr>
          <a:xfrm>
            <a:off x="761300" y="6315073"/>
            <a:ext cx="725291" cy="211559"/>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확인</a:t>
            </a:r>
          </a:p>
        </p:txBody>
      </p:sp>
      <p:cxnSp>
        <p:nvCxnSpPr>
          <p:cNvPr id="98" name="연결선: 꺾임 97">
            <a:extLst>
              <a:ext uri="{FF2B5EF4-FFF2-40B4-BE49-F238E27FC236}">
                <a16:creationId xmlns:a16="http://schemas.microsoft.com/office/drawing/2014/main" id="{1099C47F-FE07-4306-A746-4C41375AA9F7}"/>
              </a:ext>
            </a:extLst>
          </p:cNvPr>
          <p:cNvCxnSpPr>
            <a:cxnSpLocks/>
            <a:stCxn id="80" idx="2"/>
            <a:endCxn id="95" idx="0"/>
          </p:cNvCxnSpPr>
          <p:nvPr/>
        </p:nvCxnSpPr>
        <p:spPr>
          <a:xfrm rot="5400000">
            <a:off x="1831669" y="4550872"/>
            <a:ext cx="636334" cy="1931601"/>
          </a:xfrm>
          <a:prstGeom prst="bentConnector3">
            <a:avLst>
              <a:gd name="adj1" fmla="val 50000"/>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6" name="Window Body">
            <a:extLst>
              <a:ext uri="{FF2B5EF4-FFF2-40B4-BE49-F238E27FC236}">
                <a16:creationId xmlns:a16="http://schemas.microsoft.com/office/drawing/2014/main" id="{99649367-0AFB-4BC0-966E-99B69444F8CA}"/>
              </a:ext>
            </a:extLst>
          </p:cNvPr>
          <p:cNvSpPr/>
          <p:nvPr>
            <p:custDataLst>
              <p:tags r:id="rId8"/>
            </p:custDataLst>
          </p:nvPr>
        </p:nvSpPr>
        <p:spPr>
          <a:xfrm>
            <a:off x="7535527" y="4838422"/>
            <a:ext cx="2228930" cy="933112"/>
          </a:xfrm>
          <a:prstGeom prst="rect">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7" name="직사각형 106">
            <a:extLst>
              <a:ext uri="{FF2B5EF4-FFF2-40B4-BE49-F238E27FC236}">
                <a16:creationId xmlns:a16="http://schemas.microsoft.com/office/drawing/2014/main" id="{3C101646-12F2-40CD-8CBF-CC2D54633CA6}"/>
              </a:ext>
            </a:extLst>
          </p:cNvPr>
          <p:cNvSpPr/>
          <p:nvPr/>
        </p:nvSpPr>
        <p:spPr>
          <a:xfrm>
            <a:off x="7791874" y="4886779"/>
            <a:ext cx="1754005" cy="437877"/>
          </a:xfrm>
          <a:prstGeom prst="rect">
            <a:avLst/>
          </a:prstGeom>
        </p:spPr>
        <p:txBody>
          <a:bodyPr wrap="none">
            <a:spAutoFit/>
          </a:bodyPr>
          <a:lstStyle/>
          <a:p>
            <a:pPr algn="ctr">
              <a:lnSpc>
                <a:spcPct val="150000"/>
              </a:lnSpc>
            </a:pPr>
            <a:r>
              <a:rPr lang="ko-KR" altLang="en-US" sz="800" dirty="0">
                <a:solidFill>
                  <a:schemeClr val="tx1">
                    <a:lumMod val="75000"/>
                    <a:lumOff val="25000"/>
                  </a:schemeClr>
                </a:solidFill>
                <a:latin typeface="맑은 고딕" panose="020B0503020000020004" pitchFamily="50" charset="-127"/>
              </a:rPr>
              <a:t>거래 정지 처리가 반려되었습니다</a:t>
            </a:r>
            <a:r>
              <a:rPr lang="en-US" altLang="ko-KR" sz="800" dirty="0">
                <a:solidFill>
                  <a:schemeClr val="tx1">
                    <a:lumMod val="75000"/>
                    <a:lumOff val="25000"/>
                  </a:schemeClr>
                </a:solidFill>
                <a:latin typeface="맑은 고딕" panose="020B0503020000020004" pitchFamily="50" charset="-127"/>
              </a:rPr>
              <a:t>.</a:t>
            </a:r>
          </a:p>
          <a:p>
            <a:pPr algn="ctr">
              <a:lnSpc>
                <a:spcPct val="150000"/>
              </a:lnSpc>
            </a:pPr>
            <a:r>
              <a:rPr lang="ko-KR" altLang="en-US" sz="800" dirty="0">
                <a:solidFill>
                  <a:schemeClr val="tx1">
                    <a:lumMod val="75000"/>
                    <a:lumOff val="25000"/>
                  </a:schemeClr>
                </a:solidFill>
                <a:latin typeface="맑은 고딕" panose="020B0503020000020004" pitchFamily="50" charset="-127"/>
              </a:rPr>
              <a:t>관리자에 문의해주시기 바랍니다</a:t>
            </a:r>
            <a:r>
              <a:rPr lang="en-US" altLang="ko-KR" sz="800" dirty="0">
                <a:solidFill>
                  <a:schemeClr val="tx1">
                    <a:lumMod val="75000"/>
                    <a:lumOff val="25000"/>
                  </a:schemeClr>
                </a:solidFill>
                <a:latin typeface="맑은 고딕" panose="020B0503020000020004" pitchFamily="50" charset="-127"/>
              </a:rPr>
              <a:t>.</a:t>
            </a:r>
            <a:endParaRPr lang="ko-KR" altLang="en-US" sz="800" dirty="0">
              <a:solidFill>
                <a:schemeClr val="tx1">
                  <a:lumMod val="75000"/>
                  <a:lumOff val="25000"/>
                </a:schemeClr>
              </a:solidFill>
              <a:latin typeface="맑은 고딕" panose="020B0503020000020004" pitchFamily="50" charset="-127"/>
            </a:endParaRPr>
          </a:p>
        </p:txBody>
      </p:sp>
      <p:sp>
        <p:nvSpPr>
          <p:cNvPr id="108" name="모서리가 둥근 직사각형 223">
            <a:extLst>
              <a:ext uri="{FF2B5EF4-FFF2-40B4-BE49-F238E27FC236}">
                <a16:creationId xmlns:a16="http://schemas.microsoft.com/office/drawing/2014/main" id="{7D2C8A6F-96BF-40D4-A813-CC7A1046C204}"/>
              </a:ext>
            </a:extLst>
          </p:cNvPr>
          <p:cNvSpPr/>
          <p:nvPr/>
        </p:nvSpPr>
        <p:spPr>
          <a:xfrm>
            <a:off x="8227257" y="5318656"/>
            <a:ext cx="725291" cy="211559"/>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확인</a:t>
            </a:r>
          </a:p>
        </p:txBody>
      </p:sp>
      <p:sp>
        <p:nvSpPr>
          <p:cNvPr id="110" name="타원 109">
            <a:extLst>
              <a:ext uri="{FF2B5EF4-FFF2-40B4-BE49-F238E27FC236}">
                <a16:creationId xmlns:a16="http://schemas.microsoft.com/office/drawing/2014/main" id="{D02093E1-2F50-4B05-9C51-7F9F66024B77}"/>
              </a:ext>
            </a:extLst>
          </p:cNvPr>
          <p:cNvSpPr/>
          <p:nvPr/>
        </p:nvSpPr>
        <p:spPr bwMode="auto">
          <a:xfrm>
            <a:off x="7588593" y="481020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7</a:t>
            </a:r>
            <a:endParaRPr lang="ko-KR" altLang="en-US" sz="800" b="1" dirty="0">
              <a:solidFill>
                <a:schemeClr val="bg1"/>
              </a:solidFill>
              <a:effectLst/>
              <a:latin typeface="맑은 고딕" pitchFamily="50" charset="-127"/>
              <a:ea typeface="맑은 고딕" pitchFamily="50" charset="-127"/>
            </a:endParaRPr>
          </a:p>
        </p:txBody>
      </p:sp>
      <p:sp>
        <p:nvSpPr>
          <p:cNvPr id="62" name="TextBox 61">
            <a:extLst>
              <a:ext uri="{FF2B5EF4-FFF2-40B4-BE49-F238E27FC236}">
                <a16:creationId xmlns:a16="http://schemas.microsoft.com/office/drawing/2014/main" id="{A951216A-3707-411F-AF26-912C191B475B}"/>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63" name="TextBox 62">
            <a:extLst>
              <a:ext uri="{FF2B5EF4-FFF2-40B4-BE49-F238E27FC236}">
                <a16:creationId xmlns:a16="http://schemas.microsoft.com/office/drawing/2014/main" id="{831E9F75-0815-440B-B9D7-0B03F0D29C96}"/>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1915206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958601232"/>
              </p:ext>
            </p:extLst>
          </p:nvPr>
        </p:nvGraphicFramePr>
        <p:xfrm>
          <a:off x="7498080" y="465516"/>
          <a:ext cx="2407920" cy="4691143"/>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07819">
                <a:tc>
                  <a:txBody>
                    <a:bodyPr/>
                    <a:lstStyle/>
                    <a:p>
                      <a:pPr algn="ctr" latinLnBrk="1"/>
                      <a:r>
                        <a:rPr lang="en-US" altLang="ko-KR" sz="800" dirty="0">
                          <a:latin typeface="+mn-ea"/>
                          <a:ea typeface="+mn-ea"/>
                        </a:rPr>
                        <a:t>0</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현재 처리 상태 표시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신청 입력 거래 정보 표시</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첨부 서류 전체 표시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파일명 클릭 시 파일 열림</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삭제 클릭 시 파일 삭제</a:t>
                      </a:r>
                      <a:endParaRPr lang="en-US" altLang="ko-KR" sz="800" dirty="0">
                        <a:latin typeface="+mn-ea"/>
                        <a:ea typeface="+mn-ea"/>
                      </a:endParaRPr>
                    </a:p>
                    <a:p>
                      <a:pPr latinLnBrk="1"/>
                      <a:r>
                        <a:rPr lang="ko-KR" altLang="en-US" sz="800" dirty="0">
                          <a:latin typeface="+mn-ea"/>
                          <a:ea typeface="+mn-ea"/>
                        </a:rPr>
                        <a:t>삭제 후 찾아보기 활성화</a:t>
                      </a:r>
                    </a:p>
                    <a:p>
                      <a:pPr latinLnBrk="1"/>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관리자 승인 이후 수정 불가</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altLang="ko-KR" sz="800" dirty="0"/>
                        <a:t>1. </a:t>
                      </a:r>
                      <a:r>
                        <a:rPr lang="ko-KR" altLang="en-US" sz="800" dirty="0"/>
                        <a:t>관리자 승인 전 상태</a:t>
                      </a:r>
                      <a:endParaRPr lang="en-US" altLang="ko-KR" sz="800" dirty="0"/>
                    </a:p>
                    <a:p>
                      <a:r>
                        <a:rPr lang="ko-KR" altLang="en-US" sz="800" dirty="0"/>
                        <a:t>계약명</a:t>
                      </a:r>
                      <a:r>
                        <a:rPr lang="en-US" altLang="ko-KR" sz="800" dirty="0"/>
                        <a:t>, </a:t>
                      </a:r>
                      <a:r>
                        <a:rPr lang="ko-KR" altLang="en-US" sz="800" dirty="0"/>
                        <a:t>거래처 이메일</a:t>
                      </a:r>
                      <a:r>
                        <a:rPr lang="en-US" altLang="ko-KR" sz="800" dirty="0"/>
                        <a:t>, </a:t>
                      </a:r>
                      <a:r>
                        <a:rPr lang="ko-KR" altLang="en-US" sz="800" dirty="0"/>
                        <a:t>첨부서류 변경 만 수정 가능</a:t>
                      </a:r>
                      <a:endParaRPr lang="en-US" altLang="ko-KR" sz="8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t>2. </a:t>
                      </a:r>
                      <a:r>
                        <a:rPr lang="ko-KR" altLang="en-US" sz="800" dirty="0"/>
                        <a:t>관리자 승인 후 보기만 가능</a:t>
                      </a:r>
                      <a:endParaRPr lang="en-US" altLang="ko-KR" sz="800"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524776" cy="276999"/>
          </a:xfrm>
          <a:prstGeom prst="rect">
            <a:avLst/>
          </a:prstGeom>
        </p:spPr>
        <p:txBody>
          <a:bodyPr wrap="none">
            <a:spAutoFit/>
          </a:bodyPr>
          <a:lstStyle/>
          <a:p>
            <a:r>
              <a:rPr lang="en-US" altLang="ko-KR" sz="1200" b="1" dirty="0"/>
              <a:t>|</a:t>
            </a:r>
            <a:r>
              <a:rPr lang="ko-KR" altLang="en-US" sz="1200" b="1" dirty="0"/>
              <a:t>에스크로 신청내역</a:t>
            </a:r>
            <a:endParaRPr lang="ko-KR" altLang="en-US" sz="1200" dirty="0"/>
          </a:p>
        </p:txBody>
      </p:sp>
      <p:sp>
        <p:nvSpPr>
          <p:cNvPr id="36" name="직사각형 35">
            <a:extLst>
              <a:ext uri="{FF2B5EF4-FFF2-40B4-BE49-F238E27FC236}">
                <a16:creationId xmlns:a16="http://schemas.microsoft.com/office/drawing/2014/main" id="{D9714C82-717D-4677-907C-200475619E46}"/>
              </a:ext>
            </a:extLst>
          </p:cNvPr>
          <p:cNvSpPr/>
          <p:nvPr/>
        </p:nvSpPr>
        <p:spPr bwMode="auto">
          <a:xfrm>
            <a:off x="407389" y="1791195"/>
            <a:ext cx="6694415"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거래 정보</a:t>
            </a:r>
          </a:p>
        </p:txBody>
      </p:sp>
      <p:graphicFrame>
        <p:nvGraphicFramePr>
          <p:cNvPr id="37" name="표 36">
            <a:extLst>
              <a:ext uri="{FF2B5EF4-FFF2-40B4-BE49-F238E27FC236}">
                <a16:creationId xmlns:a16="http://schemas.microsoft.com/office/drawing/2014/main" id="{6897BDE1-D9A5-482D-9ECB-CE87E945B339}"/>
              </a:ext>
            </a:extLst>
          </p:cNvPr>
          <p:cNvGraphicFramePr>
            <a:graphicFrameLocks noGrp="1"/>
          </p:cNvGraphicFramePr>
          <p:nvPr>
            <p:extLst>
              <p:ext uri="{D42A27DB-BD31-4B8C-83A1-F6EECF244321}">
                <p14:modId xmlns:p14="http://schemas.microsoft.com/office/powerpoint/2010/main" val="1402325085"/>
              </p:ext>
            </p:extLst>
          </p:nvPr>
        </p:nvGraphicFramePr>
        <p:xfrm>
          <a:off x="407388" y="2119681"/>
          <a:ext cx="6694415" cy="1979764"/>
        </p:xfrm>
        <a:graphic>
          <a:graphicData uri="http://schemas.openxmlformats.org/drawingml/2006/table">
            <a:tbl>
              <a:tblPr>
                <a:tableStyleId>{5C22544A-7EE6-4342-B048-85BDC9FD1C3A}</a:tableStyleId>
              </a:tblPr>
              <a:tblGrid>
                <a:gridCol w="1220076">
                  <a:extLst>
                    <a:ext uri="{9D8B030D-6E8A-4147-A177-3AD203B41FA5}">
                      <a16:colId xmlns:a16="http://schemas.microsoft.com/office/drawing/2014/main" val="4261106499"/>
                    </a:ext>
                  </a:extLst>
                </a:gridCol>
                <a:gridCol w="1963024">
                  <a:extLst>
                    <a:ext uri="{9D8B030D-6E8A-4147-A177-3AD203B41FA5}">
                      <a16:colId xmlns:a16="http://schemas.microsoft.com/office/drawing/2014/main" val="3450176929"/>
                    </a:ext>
                  </a:extLst>
                </a:gridCol>
                <a:gridCol w="1510018">
                  <a:extLst>
                    <a:ext uri="{9D8B030D-6E8A-4147-A177-3AD203B41FA5}">
                      <a16:colId xmlns:a16="http://schemas.microsoft.com/office/drawing/2014/main" val="3562322019"/>
                    </a:ext>
                  </a:extLst>
                </a:gridCol>
                <a:gridCol w="2001297">
                  <a:extLst>
                    <a:ext uri="{9D8B030D-6E8A-4147-A177-3AD203B41FA5}">
                      <a16:colId xmlns:a16="http://schemas.microsoft.com/office/drawing/2014/main" val="1754581542"/>
                    </a:ext>
                  </a:extLst>
                </a:gridCol>
              </a:tblGrid>
              <a:tr h="273009">
                <a:tc>
                  <a:txBody>
                    <a:bodyPr/>
                    <a:lstStyle/>
                    <a:p>
                      <a:pPr algn="ctr" fontAlgn="ctr"/>
                      <a:r>
                        <a:rPr lang="ko-KR" altLang="en-US" sz="900" u="none" strike="noStrike" dirty="0">
                          <a:effectLst/>
                        </a:rPr>
                        <a:t>등록일</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900" u="none" strike="noStrike" dirty="0">
                          <a:effectLst/>
                        </a:rPr>
                        <a:t>2019/01/03</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900" u="none" strike="noStrike" dirty="0">
                          <a:effectLst/>
                        </a:rPr>
                        <a:t>계약일</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900" u="none" strike="noStrike" dirty="0">
                          <a:effectLst/>
                        </a:rPr>
                        <a:t>2019/01/01</a:t>
                      </a:r>
                      <a:r>
                        <a:rPr lang="ko-KR" altLang="en-US" sz="900" u="none" strike="noStrike" dirty="0">
                          <a:effectLst/>
                        </a:rPr>
                        <a:t>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9438338"/>
                  </a:ext>
                </a:extLst>
              </a:tr>
              <a:tr h="285590">
                <a:tc>
                  <a:txBody>
                    <a:bodyPr/>
                    <a:lstStyle/>
                    <a:p>
                      <a:pPr algn="ctr" fontAlgn="ctr"/>
                      <a:r>
                        <a:rPr lang="ko-KR" altLang="en-US" sz="900" u="none" strike="noStrike" dirty="0">
                          <a:effectLst/>
                        </a:rPr>
                        <a:t>거래처 이름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ko-KR" altLang="en-US" sz="900" u="none" strike="noStrike" dirty="0">
                          <a:effectLst/>
                        </a:rPr>
                        <a:t>흥부상사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900" u="none" strike="noStrike" dirty="0">
                          <a:effectLst/>
                        </a:rPr>
                        <a:t>거래처 이메일</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900" u="none" strike="noStrike" dirty="0">
                          <a:effectLst/>
                        </a:rPr>
                        <a:t>heung@gmail.com</a:t>
                      </a:r>
                      <a:r>
                        <a:rPr lang="ko-KR" altLang="en-US" sz="900" u="none" strike="noStrike" dirty="0">
                          <a:effectLst/>
                        </a:rPr>
                        <a:t>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265690"/>
                  </a:ext>
                </a:extLst>
              </a:tr>
              <a:tr h="285590">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거래 금액</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10,000 USD</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9525106"/>
                  </a:ext>
                </a:extLst>
              </a:tr>
              <a:tr h="1135575">
                <a:tc>
                  <a:txBody>
                    <a:bodyPr/>
                    <a:lstStyle/>
                    <a:p>
                      <a:pPr algn="ctr" fontAlgn="ctr"/>
                      <a:r>
                        <a:rPr lang="ko-KR" altLang="en-US" sz="900" u="none" strike="noStrike" dirty="0">
                          <a:effectLst/>
                        </a:rPr>
                        <a:t>거래내용</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fontAlgn="ctr"/>
                      <a:r>
                        <a:rPr lang="ko-KR" altLang="en-US" sz="900" u="none" strike="noStrike" dirty="0">
                          <a:effectLst/>
                        </a:rPr>
                        <a:t>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900" u="none" strike="noStrike">
                          <a:effectLst/>
                        </a:rPr>
                        <a:t>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신청서 작성 정보 입력</a:t>
                      </a:r>
                      <a:r>
                        <a:rPr lang="ko-KR" altLang="en-US" sz="900" u="none" strike="noStrike" dirty="0">
                          <a:effectLst/>
                        </a:rPr>
                        <a:t>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5397353"/>
                  </a:ext>
                </a:extLst>
              </a:tr>
            </a:tbl>
          </a:graphicData>
        </a:graphic>
      </p:graphicFrame>
      <p:sp>
        <p:nvSpPr>
          <p:cNvPr id="38" name="직사각형 37">
            <a:extLst>
              <a:ext uri="{FF2B5EF4-FFF2-40B4-BE49-F238E27FC236}">
                <a16:creationId xmlns:a16="http://schemas.microsoft.com/office/drawing/2014/main" id="{54E4DE1C-B5CA-4F43-98A8-F37CA36D157F}"/>
              </a:ext>
            </a:extLst>
          </p:cNvPr>
          <p:cNvSpPr/>
          <p:nvPr/>
        </p:nvSpPr>
        <p:spPr bwMode="auto">
          <a:xfrm>
            <a:off x="407387" y="4182633"/>
            <a:ext cx="6694415"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첨부 서류</a:t>
            </a:r>
          </a:p>
        </p:txBody>
      </p:sp>
      <p:graphicFrame>
        <p:nvGraphicFramePr>
          <p:cNvPr id="39" name="표 38">
            <a:extLst>
              <a:ext uri="{FF2B5EF4-FFF2-40B4-BE49-F238E27FC236}">
                <a16:creationId xmlns:a16="http://schemas.microsoft.com/office/drawing/2014/main" id="{33A1B758-2A4E-4DED-BD9A-876BC22D6CA2}"/>
              </a:ext>
            </a:extLst>
          </p:cNvPr>
          <p:cNvGraphicFramePr>
            <a:graphicFrameLocks noGrp="1"/>
          </p:cNvGraphicFramePr>
          <p:nvPr>
            <p:extLst>
              <p:ext uri="{D42A27DB-BD31-4B8C-83A1-F6EECF244321}">
                <p14:modId xmlns:p14="http://schemas.microsoft.com/office/powerpoint/2010/main" val="2835617393"/>
              </p:ext>
            </p:extLst>
          </p:nvPr>
        </p:nvGraphicFramePr>
        <p:xfrm>
          <a:off x="407386" y="4510153"/>
          <a:ext cx="6694416" cy="1268005"/>
        </p:xfrm>
        <a:graphic>
          <a:graphicData uri="http://schemas.openxmlformats.org/drawingml/2006/table">
            <a:tbl>
              <a:tblPr>
                <a:tableStyleId>{5C22544A-7EE6-4342-B048-85BDC9FD1C3A}</a:tableStyleId>
              </a:tblPr>
              <a:tblGrid>
                <a:gridCol w="1411473">
                  <a:extLst>
                    <a:ext uri="{9D8B030D-6E8A-4147-A177-3AD203B41FA5}">
                      <a16:colId xmlns:a16="http://schemas.microsoft.com/office/drawing/2014/main" val="3450150867"/>
                    </a:ext>
                  </a:extLst>
                </a:gridCol>
                <a:gridCol w="1989743">
                  <a:extLst>
                    <a:ext uri="{9D8B030D-6E8A-4147-A177-3AD203B41FA5}">
                      <a16:colId xmlns:a16="http://schemas.microsoft.com/office/drawing/2014/main" val="2459711446"/>
                    </a:ext>
                  </a:extLst>
                </a:gridCol>
                <a:gridCol w="1115498">
                  <a:extLst>
                    <a:ext uri="{9D8B030D-6E8A-4147-A177-3AD203B41FA5}">
                      <a16:colId xmlns:a16="http://schemas.microsoft.com/office/drawing/2014/main" val="3198812178"/>
                    </a:ext>
                  </a:extLst>
                </a:gridCol>
                <a:gridCol w="2177702">
                  <a:extLst>
                    <a:ext uri="{9D8B030D-6E8A-4147-A177-3AD203B41FA5}">
                      <a16:colId xmlns:a16="http://schemas.microsoft.com/office/drawing/2014/main" val="240596160"/>
                    </a:ext>
                  </a:extLst>
                </a:gridCol>
              </a:tblGrid>
              <a:tr h="295471">
                <a:tc>
                  <a:txBody>
                    <a:bodyPr/>
                    <a:lstStyle/>
                    <a:p>
                      <a:pPr algn="ctr" fontAlgn="ctr"/>
                      <a:r>
                        <a:rPr lang="ko-KR" altLang="en-US" sz="900" u="none" strike="noStrike" dirty="0">
                          <a:effectLst/>
                        </a:rPr>
                        <a:t>무역 견적서</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입력 완료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900" u="none" strike="noStrike" dirty="0">
                          <a:effectLst/>
                        </a:rPr>
                        <a:t>인보이스</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입력 완료</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3684364"/>
                  </a:ext>
                </a:extLst>
              </a:tr>
              <a:tr h="326582">
                <a:tc>
                  <a:txBody>
                    <a:bodyPr/>
                    <a:lstStyle/>
                    <a:p>
                      <a:pPr algn="ctr" fontAlgn="ctr"/>
                      <a:r>
                        <a:rPr lang="en-US" altLang="ko-KR" sz="900" u="none" strike="noStrike" dirty="0">
                          <a:effectLst/>
                        </a:rPr>
                        <a:t>Packing List</a:t>
                      </a:r>
                      <a:endParaRPr lang="en-US" altLang="ko-KR" sz="9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900" dirty="0">
                          <a:solidFill>
                            <a:srgbClr val="000000"/>
                          </a:solidFill>
                          <a:latin typeface="맑은 고딕" panose="020B0503020000020004" pitchFamily="50" charset="-127"/>
                          <a:ea typeface="+mn-ea"/>
                        </a:rPr>
                        <a:t> 패킹리스트</a:t>
                      </a:r>
                      <a:r>
                        <a:rPr lang="en-US" altLang="ko-KR" sz="900" dirty="0">
                          <a:solidFill>
                            <a:srgbClr val="000000"/>
                          </a:solidFill>
                          <a:latin typeface="맑은 고딕" panose="020B0503020000020004" pitchFamily="50" charset="-127"/>
                          <a:ea typeface="+mn-ea"/>
                        </a:rPr>
                        <a:t>. jpg</a:t>
                      </a:r>
                      <a:r>
                        <a:rPr lang="ko-KR" altLang="en-US" sz="900" u="none" strike="noStrike" dirty="0">
                          <a:effectLst/>
                        </a:rPr>
                        <a:t>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u="none" strike="noStrike" dirty="0">
                          <a:effectLst/>
                        </a:rPr>
                        <a:t>은행통장사본</a:t>
                      </a:r>
                      <a:endParaRPr lang="ko-KR" altLang="en-US" sz="9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900" dirty="0">
                          <a:solidFill>
                            <a:srgbClr val="000000"/>
                          </a:solidFill>
                          <a:latin typeface="맑은 고딕" panose="020B0503020000020004" pitchFamily="50" charset="-127"/>
                          <a:ea typeface="+mn-ea"/>
                        </a:rPr>
                        <a:t>  통장사본</a:t>
                      </a:r>
                      <a:r>
                        <a:rPr lang="en-US" altLang="ko-KR" sz="900" dirty="0">
                          <a:solidFill>
                            <a:srgbClr val="000000"/>
                          </a:solidFill>
                          <a:latin typeface="맑은 고딕" panose="020B0503020000020004" pitchFamily="50" charset="-127"/>
                          <a:ea typeface="+mn-ea"/>
                        </a:rPr>
                        <a:t>. jpg</a:t>
                      </a:r>
                      <a:r>
                        <a:rPr lang="ko-KR" altLang="en-US" sz="900" u="none" strike="noStrike" dirty="0">
                          <a:effectLst/>
                        </a:rPr>
                        <a:t>　</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445346"/>
                  </a:ext>
                </a:extLst>
              </a:tr>
              <a:tr h="343949">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기타 첨부 </a:t>
                      </a:r>
                      <a:r>
                        <a:rPr lang="en-US" altLang="ko-KR" sz="900" b="0" i="0" u="none" strike="noStrike" dirty="0">
                          <a:solidFill>
                            <a:srgbClr val="000000"/>
                          </a:solidFill>
                          <a:effectLst/>
                          <a:latin typeface="맑은 고딕" panose="020B0503020000020004" pitchFamily="50" charset="-127"/>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샘플상품</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.jpg</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b="0" i="0" u="none" strike="noStrike" dirty="0">
                          <a:solidFill>
                            <a:srgbClr val="000000"/>
                          </a:solidFill>
                          <a:effectLst/>
                          <a:latin typeface="맑은 고딕" panose="020B0503020000020004" pitchFamily="50" charset="-127"/>
                          <a:ea typeface="+mn-ea"/>
                        </a:rPr>
                        <a:t>기타 첨부 </a:t>
                      </a:r>
                      <a:r>
                        <a:rPr lang="en-US" altLang="ko-KR" sz="900" b="0" i="0" u="none" strike="noStrike" dirty="0">
                          <a:solidFill>
                            <a:srgbClr val="000000"/>
                          </a:solidFill>
                          <a:effectLst/>
                          <a:latin typeface="맑은 고딕" panose="020B0503020000020004" pitchFamily="50" charset="-127"/>
                          <a:ea typeface="+mn-ea"/>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9059260"/>
                  </a:ext>
                </a:extLst>
              </a:tr>
              <a:tr h="302003">
                <a:tc>
                  <a:txBody>
                    <a:bodyPr/>
                    <a:lstStyle/>
                    <a:p>
                      <a:pPr algn="ctr" fontAlgn="ctr"/>
                      <a:r>
                        <a:rPr lang="ko-KR" altLang="en-US" sz="900" b="0" i="0" u="none" strike="noStrike" dirty="0">
                          <a:solidFill>
                            <a:srgbClr val="000000"/>
                          </a:solidFill>
                          <a:effectLst/>
                          <a:latin typeface="맑은 고딕" panose="020B0503020000020004" pitchFamily="50" charset="-127"/>
                          <a:ea typeface="+mn-ea"/>
                        </a:rPr>
                        <a:t>기타 첨부 </a:t>
                      </a:r>
                      <a:r>
                        <a:rPr lang="en-US" altLang="ko-KR" sz="900" b="0" i="0" u="none" strike="noStrike" dirty="0">
                          <a:solidFill>
                            <a:srgbClr val="000000"/>
                          </a:solidFill>
                          <a:effectLst/>
                          <a:latin typeface="맑은 고딕" panose="020B0503020000020004" pitchFamily="50" charset="-127"/>
                          <a:ea typeface="+mn-ea"/>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900" b="0" i="0" u="none" strike="noStrike" dirty="0">
                          <a:solidFill>
                            <a:srgbClr val="000000"/>
                          </a:solidFill>
                          <a:effectLst/>
                          <a:latin typeface="맑은 고딕" panose="020B0503020000020004" pitchFamily="50" charset="-127"/>
                          <a:ea typeface="+mn-ea"/>
                        </a:rPr>
                        <a:t>기타 첨부 </a:t>
                      </a:r>
                      <a:r>
                        <a:rPr lang="en-US" altLang="ko-KR" sz="900" b="0" i="0" u="none" strike="noStrike" dirty="0">
                          <a:solidFill>
                            <a:srgbClr val="000000"/>
                          </a:solidFill>
                          <a:effectLst/>
                          <a:latin typeface="맑은 고딕" panose="020B0503020000020004" pitchFamily="50" charset="-127"/>
                          <a:ea typeface="+mn-ea"/>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9282425"/>
                  </a:ext>
                </a:extLst>
              </a:tr>
            </a:tbl>
          </a:graphicData>
        </a:graphic>
      </p:graphicFrame>
      <p:sp>
        <p:nvSpPr>
          <p:cNvPr id="40" name="직사각형 39">
            <a:extLst>
              <a:ext uri="{FF2B5EF4-FFF2-40B4-BE49-F238E27FC236}">
                <a16:creationId xmlns:a16="http://schemas.microsoft.com/office/drawing/2014/main" id="{365CA285-ADB2-4F7A-B467-D0B3EB960C00}"/>
              </a:ext>
            </a:extLst>
          </p:cNvPr>
          <p:cNvSpPr/>
          <p:nvPr/>
        </p:nvSpPr>
        <p:spPr bwMode="auto">
          <a:xfrm>
            <a:off x="2837109" y="4550678"/>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41" name="직사각형 40">
            <a:extLst>
              <a:ext uri="{FF2B5EF4-FFF2-40B4-BE49-F238E27FC236}">
                <a16:creationId xmlns:a16="http://schemas.microsoft.com/office/drawing/2014/main" id="{AFF6753C-BE42-40E3-A849-403A7EBADC2F}"/>
              </a:ext>
            </a:extLst>
          </p:cNvPr>
          <p:cNvSpPr/>
          <p:nvPr/>
        </p:nvSpPr>
        <p:spPr bwMode="auto">
          <a:xfrm>
            <a:off x="6079398" y="4563329"/>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rPr>
              <a:t>바로 보기</a:t>
            </a:r>
            <a:endParaRPr lang="ko-KR" altLang="en-US" sz="800" dirty="0">
              <a:solidFill>
                <a:srgbClr val="262626"/>
              </a:solidFill>
              <a:effectLst/>
              <a:latin typeface="맑은 고딕" pitchFamily="50" charset="-127"/>
              <a:ea typeface="맑은 고딕" pitchFamily="50" charset="-127"/>
            </a:endParaRPr>
          </a:p>
        </p:txBody>
      </p:sp>
      <p:sp>
        <p:nvSpPr>
          <p:cNvPr id="42" name="화살표: 아래쪽 41">
            <a:extLst>
              <a:ext uri="{FF2B5EF4-FFF2-40B4-BE49-F238E27FC236}">
                <a16:creationId xmlns:a16="http://schemas.microsoft.com/office/drawing/2014/main" id="{0001B95B-29A7-4B96-A5F2-6FCE84AD1DD5}"/>
              </a:ext>
            </a:extLst>
          </p:cNvPr>
          <p:cNvSpPr/>
          <p:nvPr/>
        </p:nvSpPr>
        <p:spPr bwMode="auto">
          <a:xfrm>
            <a:off x="2759889" y="6123262"/>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sp>
        <p:nvSpPr>
          <p:cNvPr id="43" name="타원 42">
            <a:extLst>
              <a:ext uri="{FF2B5EF4-FFF2-40B4-BE49-F238E27FC236}">
                <a16:creationId xmlns:a16="http://schemas.microsoft.com/office/drawing/2014/main" id="{40C70B44-690D-4DB0-A05F-6687B8A5CA0D}"/>
              </a:ext>
            </a:extLst>
          </p:cNvPr>
          <p:cNvSpPr/>
          <p:nvPr/>
        </p:nvSpPr>
        <p:spPr bwMode="auto">
          <a:xfrm>
            <a:off x="1368943" y="1838054"/>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44" name="타원 43">
            <a:extLst>
              <a:ext uri="{FF2B5EF4-FFF2-40B4-BE49-F238E27FC236}">
                <a16:creationId xmlns:a16="http://schemas.microsoft.com/office/drawing/2014/main" id="{465E0C0A-35CB-4245-82DB-71D309F93F8C}"/>
              </a:ext>
            </a:extLst>
          </p:cNvPr>
          <p:cNvSpPr/>
          <p:nvPr/>
        </p:nvSpPr>
        <p:spPr bwMode="auto">
          <a:xfrm>
            <a:off x="1038837" y="4206062"/>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45" name="타원 44">
            <a:extLst>
              <a:ext uri="{FF2B5EF4-FFF2-40B4-BE49-F238E27FC236}">
                <a16:creationId xmlns:a16="http://schemas.microsoft.com/office/drawing/2014/main" id="{A30CB1F6-9450-447A-88D1-498E042B1B6F}"/>
              </a:ext>
            </a:extLst>
          </p:cNvPr>
          <p:cNvSpPr/>
          <p:nvPr/>
        </p:nvSpPr>
        <p:spPr bwMode="auto">
          <a:xfrm>
            <a:off x="2481026" y="5058356"/>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48" name="직사각형 47">
            <a:extLst>
              <a:ext uri="{FF2B5EF4-FFF2-40B4-BE49-F238E27FC236}">
                <a16:creationId xmlns:a16="http://schemas.microsoft.com/office/drawing/2014/main" id="{EA6342B6-1173-4538-8136-96C63D5D2575}"/>
              </a:ext>
            </a:extLst>
          </p:cNvPr>
          <p:cNvSpPr/>
          <p:nvPr/>
        </p:nvSpPr>
        <p:spPr bwMode="auto">
          <a:xfrm>
            <a:off x="2947136" y="4869221"/>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삭제</a:t>
            </a:r>
          </a:p>
        </p:txBody>
      </p:sp>
      <p:sp>
        <p:nvSpPr>
          <p:cNvPr id="46" name="타원 45">
            <a:extLst>
              <a:ext uri="{FF2B5EF4-FFF2-40B4-BE49-F238E27FC236}">
                <a16:creationId xmlns:a16="http://schemas.microsoft.com/office/drawing/2014/main" id="{27522FAA-FF51-4D81-97F6-DF8AB4DEAEBA}"/>
              </a:ext>
            </a:extLst>
          </p:cNvPr>
          <p:cNvSpPr/>
          <p:nvPr/>
        </p:nvSpPr>
        <p:spPr bwMode="auto">
          <a:xfrm>
            <a:off x="3390782" y="496746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
        <p:nvSpPr>
          <p:cNvPr id="53" name="직사각형 52">
            <a:extLst>
              <a:ext uri="{FF2B5EF4-FFF2-40B4-BE49-F238E27FC236}">
                <a16:creationId xmlns:a16="http://schemas.microsoft.com/office/drawing/2014/main" id="{08C2B578-E7CC-434E-AC73-364AB3996A47}"/>
              </a:ext>
            </a:extLst>
          </p:cNvPr>
          <p:cNvSpPr/>
          <p:nvPr/>
        </p:nvSpPr>
        <p:spPr bwMode="auto">
          <a:xfrm>
            <a:off x="2947136" y="5506033"/>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54" name="직사각형 53">
            <a:extLst>
              <a:ext uri="{FF2B5EF4-FFF2-40B4-BE49-F238E27FC236}">
                <a16:creationId xmlns:a16="http://schemas.microsoft.com/office/drawing/2014/main" id="{5D663476-2E30-478F-A198-4ED698091DBC}"/>
              </a:ext>
            </a:extLst>
          </p:cNvPr>
          <p:cNvSpPr/>
          <p:nvPr/>
        </p:nvSpPr>
        <p:spPr bwMode="auto">
          <a:xfrm>
            <a:off x="2947136" y="5207177"/>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삭제</a:t>
            </a:r>
          </a:p>
        </p:txBody>
      </p:sp>
      <p:sp>
        <p:nvSpPr>
          <p:cNvPr id="55" name="직사각형 54">
            <a:extLst>
              <a:ext uri="{FF2B5EF4-FFF2-40B4-BE49-F238E27FC236}">
                <a16:creationId xmlns:a16="http://schemas.microsoft.com/office/drawing/2014/main" id="{B035266F-4F01-4D30-B5A6-6C969E98A822}"/>
              </a:ext>
            </a:extLst>
          </p:cNvPr>
          <p:cNvSpPr/>
          <p:nvPr/>
        </p:nvSpPr>
        <p:spPr bwMode="auto">
          <a:xfrm>
            <a:off x="6314926" y="4872935"/>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삭제</a:t>
            </a:r>
          </a:p>
        </p:txBody>
      </p:sp>
      <p:sp>
        <p:nvSpPr>
          <p:cNvPr id="56" name="직사각형 55">
            <a:extLst>
              <a:ext uri="{FF2B5EF4-FFF2-40B4-BE49-F238E27FC236}">
                <a16:creationId xmlns:a16="http://schemas.microsoft.com/office/drawing/2014/main" id="{06DE4154-B1B8-442E-9DFC-17CFFD9C2AA9}"/>
              </a:ext>
            </a:extLst>
          </p:cNvPr>
          <p:cNvSpPr/>
          <p:nvPr/>
        </p:nvSpPr>
        <p:spPr bwMode="auto">
          <a:xfrm>
            <a:off x="1866354" y="5504530"/>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7" name="직사각형 56">
            <a:extLst>
              <a:ext uri="{FF2B5EF4-FFF2-40B4-BE49-F238E27FC236}">
                <a16:creationId xmlns:a16="http://schemas.microsoft.com/office/drawing/2014/main" id="{EA1F1B7D-B8D1-43E7-B52F-DED5CC892A38}"/>
              </a:ext>
            </a:extLst>
          </p:cNvPr>
          <p:cNvSpPr/>
          <p:nvPr/>
        </p:nvSpPr>
        <p:spPr bwMode="auto">
          <a:xfrm>
            <a:off x="6082019" y="5207177"/>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58" name="직사각형 57">
            <a:extLst>
              <a:ext uri="{FF2B5EF4-FFF2-40B4-BE49-F238E27FC236}">
                <a16:creationId xmlns:a16="http://schemas.microsoft.com/office/drawing/2014/main" id="{8D3C61CF-38B6-4A14-B0DA-915EE8787771}"/>
              </a:ext>
            </a:extLst>
          </p:cNvPr>
          <p:cNvSpPr/>
          <p:nvPr/>
        </p:nvSpPr>
        <p:spPr bwMode="auto">
          <a:xfrm>
            <a:off x="5001237" y="5205674"/>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9" name="직사각형 58">
            <a:extLst>
              <a:ext uri="{FF2B5EF4-FFF2-40B4-BE49-F238E27FC236}">
                <a16:creationId xmlns:a16="http://schemas.microsoft.com/office/drawing/2014/main" id="{710A3ADF-3AEE-45B6-8F4D-2E3EAD1E0A1E}"/>
              </a:ext>
            </a:extLst>
          </p:cNvPr>
          <p:cNvSpPr/>
          <p:nvPr/>
        </p:nvSpPr>
        <p:spPr bwMode="auto">
          <a:xfrm>
            <a:off x="6079398" y="5528119"/>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0" name="직사각형 59">
            <a:extLst>
              <a:ext uri="{FF2B5EF4-FFF2-40B4-BE49-F238E27FC236}">
                <a16:creationId xmlns:a16="http://schemas.microsoft.com/office/drawing/2014/main" id="{A8FF7FBF-339D-47C2-BB86-5DE15CD65D7A}"/>
              </a:ext>
            </a:extLst>
          </p:cNvPr>
          <p:cNvSpPr/>
          <p:nvPr/>
        </p:nvSpPr>
        <p:spPr bwMode="auto">
          <a:xfrm>
            <a:off x="4998616" y="5526616"/>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32" name="직사각형 31">
            <a:extLst>
              <a:ext uri="{FF2B5EF4-FFF2-40B4-BE49-F238E27FC236}">
                <a16:creationId xmlns:a16="http://schemas.microsoft.com/office/drawing/2014/main" id="{6C704418-E7FC-475B-BC7E-06B2A5433C30}"/>
              </a:ext>
            </a:extLst>
          </p:cNvPr>
          <p:cNvSpPr/>
          <p:nvPr/>
        </p:nvSpPr>
        <p:spPr bwMode="auto">
          <a:xfrm>
            <a:off x="6362942" y="1468634"/>
            <a:ext cx="728563" cy="251607"/>
          </a:xfrm>
          <a:prstGeom prst="rect">
            <a:avLst/>
          </a:prstGeom>
          <a:solidFill>
            <a:srgbClr val="FFC000"/>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승인대기</a:t>
            </a:r>
          </a:p>
        </p:txBody>
      </p:sp>
      <p:sp>
        <p:nvSpPr>
          <p:cNvPr id="33" name="타원 32">
            <a:extLst>
              <a:ext uri="{FF2B5EF4-FFF2-40B4-BE49-F238E27FC236}">
                <a16:creationId xmlns:a16="http://schemas.microsoft.com/office/drawing/2014/main" id="{B1EB98F5-A54A-43C8-832D-E032E55140A9}"/>
              </a:ext>
            </a:extLst>
          </p:cNvPr>
          <p:cNvSpPr/>
          <p:nvPr/>
        </p:nvSpPr>
        <p:spPr bwMode="auto">
          <a:xfrm>
            <a:off x="6263955" y="1466015"/>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0</a:t>
            </a:r>
            <a:endParaRPr lang="ko-KR" altLang="en-US" sz="800" b="1" dirty="0">
              <a:solidFill>
                <a:schemeClr val="bg1"/>
              </a:solidFill>
              <a:effectLst/>
              <a:latin typeface="맑은 고딕" pitchFamily="50" charset="-127"/>
              <a:ea typeface="맑은 고딕" pitchFamily="50" charset="-127"/>
            </a:endParaRPr>
          </a:p>
        </p:txBody>
      </p:sp>
      <p:sp>
        <p:nvSpPr>
          <p:cNvPr id="34" name="TextBox 33">
            <a:extLst>
              <a:ext uri="{FF2B5EF4-FFF2-40B4-BE49-F238E27FC236}">
                <a16:creationId xmlns:a16="http://schemas.microsoft.com/office/drawing/2014/main" id="{E1D3CB88-9B12-4026-9635-FC6C7DA3CF9F}"/>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35" name="TextBox 34">
            <a:extLst>
              <a:ext uri="{FF2B5EF4-FFF2-40B4-BE49-F238E27FC236}">
                <a16:creationId xmlns:a16="http://schemas.microsoft.com/office/drawing/2014/main" id="{6A683E0C-948C-4203-959F-8442035DDDE0}"/>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420003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692612121"/>
              </p:ext>
            </p:extLst>
          </p:nvPr>
        </p:nvGraphicFramePr>
        <p:xfrm>
          <a:off x="7498080" y="465516"/>
          <a:ext cx="2407920" cy="456090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거래처 입력 사항</a:t>
                      </a:r>
                      <a:endParaRPr lang="en-US" altLang="ko-KR" sz="800" dirty="0">
                        <a:latin typeface="+mn-ea"/>
                        <a:ea typeface="+mn-ea"/>
                      </a:endParaRPr>
                    </a:p>
                    <a:p>
                      <a:pPr latinLnBrk="1"/>
                      <a:r>
                        <a:rPr lang="en-US" altLang="ko-KR" sz="800" dirty="0">
                          <a:latin typeface="+mn-ea"/>
                          <a:ea typeface="+mn-ea"/>
                        </a:rPr>
                        <a:t>:</a:t>
                      </a:r>
                      <a:r>
                        <a:rPr lang="ko-KR" altLang="en-US" sz="800" dirty="0">
                          <a:latin typeface="+mn-ea"/>
                          <a:ea typeface="+mn-ea"/>
                        </a:rPr>
                        <a:t> 거래처 이메일 수신 후 에스크로 작성페이지에서 해당 항목만 입력 가능 활성화 처리 되어 입력</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347304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aphicFrame>
        <p:nvGraphicFramePr>
          <p:cNvPr id="32" name="표 31">
            <a:extLst>
              <a:ext uri="{FF2B5EF4-FFF2-40B4-BE49-F238E27FC236}">
                <a16:creationId xmlns:a16="http://schemas.microsoft.com/office/drawing/2014/main" id="{66A2EC28-43F3-4B56-8EC5-FE0053C3F8A7}"/>
              </a:ext>
            </a:extLst>
          </p:cNvPr>
          <p:cNvGraphicFramePr>
            <a:graphicFrameLocks noGrp="1"/>
          </p:cNvGraphicFramePr>
          <p:nvPr>
            <p:extLst>
              <p:ext uri="{D42A27DB-BD31-4B8C-83A1-F6EECF244321}">
                <p14:modId xmlns:p14="http://schemas.microsoft.com/office/powerpoint/2010/main" val="981925675"/>
              </p:ext>
            </p:extLst>
          </p:nvPr>
        </p:nvGraphicFramePr>
        <p:xfrm>
          <a:off x="419447" y="1017143"/>
          <a:ext cx="6694415" cy="623520"/>
        </p:xfrm>
        <a:graphic>
          <a:graphicData uri="http://schemas.openxmlformats.org/drawingml/2006/table">
            <a:tbl>
              <a:tblPr>
                <a:tableStyleId>{5C22544A-7EE6-4342-B048-85BDC9FD1C3A}</a:tableStyleId>
              </a:tblPr>
              <a:tblGrid>
                <a:gridCol w="1220076">
                  <a:extLst>
                    <a:ext uri="{9D8B030D-6E8A-4147-A177-3AD203B41FA5}">
                      <a16:colId xmlns:a16="http://schemas.microsoft.com/office/drawing/2014/main" val="4261106499"/>
                    </a:ext>
                  </a:extLst>
                </a:gridCol>
                <a:gridCol w="1963024">
                  <a:extLst>
                    <a:ext uri="{9D8B030D-6E8A-4147-A177-3AD203B41FA5}">
                      <a16:colId xmlns:a16="http://schemas.microsoft.com/office/drawing/2014/main" val="3450176929"/>
                    </a:ext>
                  </a:extLst>
                </a:gridCol>
                <a:gridCol w="1510018">
                  <a:extLst>
                    <a:ext uri="{9D8B030D-6E8A-4147-A177-3AD203B41FA5}">
                      <a16:colId xmlns:a16="http://schemas.microsoft.com/office/drawing/2014/main" val="3562322019"/>
                    </a:ext>
                  </a:extLst>
                </a:gridCol>
                <a:gridCol w="2001297">
                  <a:extLst>
                    <a:ext uri="{9D8B030D-6E8A-4147-A177-3AD203B41FA5}">
                      <a16:colId xmlns:a16="http://schemas.microsoft.com/office/drawing/2014/main" val="1754581542"/>
                    </a:ext>
                  </a:extLst>
                </a:gridCol>
              </a:tblGrid>
              <a:tr h="304738">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계약번호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altLang="ko-KR" sz="900" b="0" i="0" u="none" strike="noStrike" dirty="0" err="1">
                          <a:solidFill>
                            <a:srgbClr val="000000"/>
                          </a:solidFill>
                          <a:effectLst/>
                          <a:latin typeface="맑은 고딕" panose="020B0503020000020004" pitchFamily="50" charset="-127"/>
                          <a:ea typeface="맑은 고딕" panose="020B0503020000020004" pitchFamily="50" charset="-127"/>
                        </a:rPr>
                        <a:t>Hscode</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59438338"/>
                  </a:ext>
                </a:extLst>
              </a:tr>
              <a:tr h="318782">
                <a:tc>
                  <a:txBody>
                    <a:bodyPr/>
                    <a:lstStyle/>
                    <a:p>
                      <a:pPr algn="ctr" fontAlgn="ctr"/>
                      <a:r>
                        <a:rPr lang="ko-KR" altLang="en-US" sz="900" u="none" strike="noStrike" dirty="0">
                          <a:effectLst/>
                        </a:rPr>
                        <a:t>통관 구분</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altLang="ko-KR" sz="900" u="none" strike="noStrike" dirty="0">
                          <a:effectLst/>
                        </a:rPr>
                        <a:t>B/L</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7265690"/>
                  </a:ext>
                </a:extLst>
              </a:tr>
            </a:tbl>
          </a:graphicData>
        </a:graphic>
      </p:graphicFrame>
      <p:sp>
        <p:nvSpPr>
          <p:cNvPr id="33" name="직사각형 32">
            <a:extLst>
              <a:ext uri="{FF2B5EF4-FFF2-40B4-BE49-F238E27FC236}">
                <a16:creationId xmlns:a16="http://schemas.microsoft.com/office/drawing/2014/main" id="{1B6AA8CE-3027-432A-9565-4577ABFDBE71}"/>
              </a:ext>
            </a:extLst>
          </p:cNvPr>
          <p:cNvSpPr/>
          <p:nvPr/>
        </p:nvSpPr>
        <p:spPr bwMode="auto">
          <a:xfrm>
            <a:off x="419447" y="691339"/>
            <a:ext cx="6694415"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거래처 입력사항</a:t>
            </a:r>
          </a:p>
        </p:txBody>
      </p:sp>
      <p:sp>
        <p:nvSpPr>
          <p:cNvPr id="34" name="직사각형 33">
            <a:extLst>
              <a:ext uri="{FF2B5EF4-FFF2-40B4-BE49-F238E27FC236}">
                <a16:creationId xmlns:a16="http://schemas.microsoft.com/office/drawing/2014/main" id="{A3358198-AACC-424B-8F5D-A860F9A16E24}"/>
              </a:ext>
            </a:extLst>
          </p:cNvPr>
          <p:cNvSpPr/>
          <p:nvPr/>
        </p:nvSpPr>
        <p:spPr bwMode="auto">
          <a:xfrm>
            <a:off x="419447" y="1805097"/>
            <a:ext cx="6694415"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수수료</a:t>
            </a:r>
          </a:p>
        </p:txBody>
      </p:sp>
      <p:sp>
        <p:nvSpPr>
          <p:cNvPr id="35" name="직사각형 34">
            <a:extLst>
              <a:ext uri="{FF2B5EF4-FFF2-40B4-BE49-F238E27FC236}">
                <a16:creationId xmlns:a16="http://schemas.microsoft.com/office/drawing/2014/main" id="{4CE3BB51-FAF3-473E-8AB3-4BDB9DD2DB4E}"/>
              </a:ext>
            </a:extLst>
          </p:cNvPr>
          <p:cNvSpPr/>
          <p:nvPr/>
        </p:nvSpPr>
        <p:spPr>
          <a:xfrm>
            <a:off x="419447" y="2091367"/>
            <a:ext cx="5946047" cy="688778"/>
          </a:xfrm>
          <a:prstGeom prst="rect">
            <a:avLst/>
          </a:prstGeom>
        </p:spPr>
        <p:txBody>
          <a:bodyPr wrap="square">
            <a:spAutoFit/>
          </a:bodyPr>
          <a:lstStyle/>
          <a:p>
            <a:pPr>
              <a:lnSpc>
                <a:spcPct val="150000"/>
              </a:lnSpc>
            </a:pPr>
            <a:r>
              <a:rPr lang="ko-KR" altLang="en-US" sz="900" dirty="0">
                <a:solidFill>
                  <a:srgbClr val="000000"/>
                </a:solidFill>
                <a:latin typeface="맑은 고딕" panose="020B0503020000020004" pitchFamily="50" charset="-127"/>
                <a:ea typeface="맑은 고딕" panose="020B0503020000020004" pitchFamily="50" charset="-127"/>
              </a:rPr>
              <a:t>에스크로 수수료</a:t>
            </a:r>
            <a:r>
              <a:rPr lang="en-US" altLang="ko-KR" sz="900" dirty="0">
                <a:solidFill>
                  <a:srgbClr val="000000"/>
                </a:solidFill>
                <a:latin typeface="맑은 고딕" panose="020B0503020000020004" pitchFamily="50" charset="-127"/>
                <a:ea typeface="맑은 고딕" panose="020B0503020000020004" pitchFamily="50" charset="-127"/>
              </a:rPr>
              <a:t> : </a:t>
            </a:r>
            <a:r>
              <a:rPr lang="en-US" altLang="ko-KR" sz="900" b="1" dirty="0">
                <a:solidFill>
                  <a:srgbClr val="000000"/>
                </a:solidFill>
                <a:latin typeface="맑은 고딕" panose="020B0503020000020004" pitchFamily="50" charset="-127"/>
                <a:ea typeface="맑은 고딕" panose="020B0503020000020004" pitchFamily="50" charset="-127"/>
              </a:rPr>
              <a:t>0.5</a:t>
            </a:r>
            <a:r>
              <a:rPr lang="ko-KR" altLang="en-US" sz="900" dirty="0">
                <a:solidFill>
                  <a:srgbClr val="000000"/>
                </a:solidFill>
                <a:latin typeface="맑은 고딕" panose="020B0503020000020004" pitchFamily="50" charset="-127"/>
                <a:ea typeface="맑은 고딕" panose="020B0503020000020004" pitchFamily="50" charset="-127"/>
              </a:rPr>
              <a:t> </a:t>
            </a:r>
            <a:r>
              <a:rPr lang="en-US" altLang="ko-KR" sz="900" dirty="0">
                <a:solidFill>
                  <a:srgbClr val="000000"/>
                </a:solidFill>
                <a:latin typeface="맑은 고딕" panose="020B0503020000020004" pitchFamily="50" charset="-127"/>
                <a:ea typeface="맑은 고딕" panose="020B0503020000020004" pitchFamily="50" charset="-127"/>
              </a:rPr>
              <a:t>%           MP</a:t>
            </a:r>
            <a:r>
              <a:rPr lang="ko-KR" altLang="en-US" sz="900" dirty="0">
                <a:solidFill>
                  <a:srgbClr val="000000"/>
                </a:solidFill>
                <a:latin typeface="맑은 고딕" panose="020B0503020000020004" pitchFamily="50" charset="-127"/>
                <a:ea typeface="맑은 고딕" panose="020B0503020000020004" pitchFamily="50" charset="-127"/>
              </a:rPr>
              <a:t>수수료</a:t>
            </a:r>
            <a:r>
              <a:rPr lang="en-US" altLang="ko-KR" sz="900" dirty="0">
                <a:solidFill>
                  <a:srgbClr val="000000"/>
                </a:solidFill>
                <a:latin typeface="맑은 고딕" panose="020B0503020000020004" pitchFamily="50" charset="-127"/>
                <a:ea typeface="맑은 고딕" panose="020B0503020000020004" pitchFamily="50" charset="-127"/>
              </a:rPr>
              <a:t> : </a:t>
            </a:r>
            <a:r>
              <a:rPr lang="en-US" altLang="ko-KR" sz="900" b="1" dirty="0">
                <a:solidFill>
                  <a:srgbClr val="000000"/>
                </a:solidFill>
                <a:latin typeface="맑은 고딕" panose="020B0503020000020004" pitchFamily="50" charset="-127"/>
                <a:ea typeface="맑은 고딕" panose="020B0503020000020004" pitchFamily="50" charset="-127"/>
              </a:rPr>
              <a:t>0.05</a:t>
            </a:r>
            <a:r>
              <a:rPr lang="ko-KR" altLang="en-US" sz="900" dirty="0">
                <a:solidFill>
                  <a:srgbClr val="000000"/>
                </a:solidFill>
                <a:latin typeface="맑은 고딕" panose="020B0503020000020004" pitchFamily="50" charset="-127"/>
                <a:ea typeface="맑은 고딕" panose="020B0503020000020004" pitchFamily="50" charset="-127"/>
              </a:rPr>
              <a:t> </a:t>
            </a:r>
            <a:r>
              <a:rPr lang="en-US" altLang="ko-KR" sz="900" dirty="0">
                <a:solidFill>
                  <a:srgbClr val="000000"/>
                </a:solidFill>
                <a:latin typeface="맑은 고딕" panose="020B0503020000020004" pitchFamily="50" charset="-127"/>
                <a:ea typeface="맑은 고딕" panose="020B0503020000020004" pitchFamily="50" charset="-127"/>
              </a:rPr>
              <a:t>%</a:t>
            </a:r>
          </a:p>
          <a:p>
            <a:pPr>
              <a:lnSpc>
                <a:spcPct val="150000"/>
              </a:lnSpc>
            </a:pPr>
            <a:r>
              <a:rPr lang="ko-KR" altLang="en-US" sz="900" dirty="0">
                <a:solidFill>
                  <a:srgbClr val="000000"/>
                </a:solidFill>
                <a:latin typeface="맑은 고딕" panose="020B0503020000020004" pitchFamily="50" charset="-127"/>
                <a:ea typeface="맑은 고딕" panose="020B0503020000020004" pitchFamily="50" charset="-127"/>
              </a:rPr>
              <a:t>현지 은행수수료</a:t>
            </a:r>
            <a:r>
              <a:rPr lang="en-US" altLang="ko-KR" sz="900" dirty="0">
                <a:solidFill>
                  <a:srgbClr val="000000"/>
                </a:solidFill>
                <a:latin typeface="맑은 고딕" panose="020B0503020000020004" pitchFamily="50" charset="-127"/>
                <a:ea typeface="맑은 고딕" panose="020B0503020000020004" pitchFamily="50" charset="-127"/>
              </a:rPr>
              <a:t> : </a:t>
            </a:r>
            <a:r>
              <a:rPr lang="en-US" altLang="ko-KR" sz="900" b="1" dirty="0">
                <a:solidFill>
                  <a:srgbClr val="000000"/>
                </a:solidFill>
                <a:latin typeface="맑은 고딕" panose="020B0503020000020004" pitchFamily="50" charset="-127"/>
                <a:ea typeface="맑은 고딕" panose="020B0503020000020004" pitchFamily="50" charset="-127"/>
              </a:rPr>
              <a:t>100</a:t>
            </a:r>
            <a:r>
              <a:rPr lang="ko-KR" altLang="en-US" sz="900" dirty="0">
                <a:solidFill>
                  <a:srgbClr val="000000"/>
                </a:solidFill>
                <a:latin typeface="맑은 고딕" panose="020B0503020000020004" pitchFamily="50" charset="-127"/>
                <a:ea typeface="맑은 고딕" panose="020B0503020000020004" pitchFamily="50" charset="-127"/>
              </a:rPr>
              <a:t> </a:t>
            </a:r>
            <a:r>
              <a:rPr lang="en-US" altLang="ko-KR" sz="900" dirty="0">
                <a:solidFill>
                  <a:srgbClr val="000000"/>
                </a:solidFill>
                <a:latin typeface="맑은 고딕" panose="020B0503020000020004" pitchFamily="50" charset="-127"/>
                <a:ea typeface="맑은 고딕" panose="020B0503020000020004" pitchFamily="50" charset="-127"/>
              </a:rPr>
              <a:t>RMB      </a:t>
            </a:r>
            <a:r>
              <a:rPr lang="ko-KR" altLang="en-US" sz="900" dirty="0">
                <a:solidFill>
                  <a:srgbClr val="000000"/>
                </a:solidFill>
                <a:latin typeface="맑은 고딕" panose="020B0503020000020004" pitchFamily="50" charset="-127"/>
                <a:ea typeface="맑은 고딕" panose="020B0503020000020004" pitchFamily="50" charset="-127"/>
              </a:rPr>
              <a:t>송금수수료 </a:t>
            </a:r>
            <a:r>
              <a:rPr lang="en-US" altLang="ko-KR" sz="900" dirty="0">
                <a:solidFill>
                  <a:srgbClr val="000000"/>
                </a:solidFill>
                <a:latin typeface="맑은 고딕" panose="020B0503020000020004" pitchFamily="50" charset="-127"/>
                <a:ea typeface="맑은 고딕" panose="020B0503020000020004" pitchFamily="50" charset="-127"/>
              </a:rPr>
              <a:t>: </a:t>
            </a:r>
            <a:r>
              <a:rPr lang="en-US" altLang="ko-KR" sz="900" b="1" dirty="0">
                <a:solidFill>
                  <a:srgbClr val="000000"/>
                </a:solidFill>
                <a:latin typeface="맑은 고딕" panose="020B0503020000020004" pitchFamily="50" charset="-127"/>
                <a:ea typeface="맑은 고딕" panose="020B0503020000020004" pitchFamily="50" charset="-127"/>
              </a:rPr>
              <a:t>20</a:t>
            </a:r>
            <a:r>
              <a:rPr lang="ko-KR" altLang="en-US" sz="900" dirty="0">
                <a:solidFill>
                  <a:srgbClr val="000000"/>
                </a:solidFill>
                <a:latin typeface="맑은 고딕" panose="020B0503020000020004" pitchFamily="50" charset="-127"/>
                <a:ea typeface="맑은 고딕" panose="020B0503020000020004" pitchFamily="50" charset="-127"/>
              </a:rPr>
              <a:t> </a:t>
            </a:r>
            <a:r>
              <a:rPr lang="en-US" altLang="ko-KR" sz="900" dirty="0">
                <a:solidFill>
                  <a:srgbClr val="000000"/>
                </a:solidFill>
                <a:latin typeface="맑은 고딕" panose="020B0503020000020004" pitchFamily="50" charset="-127"/>
                <a:ea typeface="맑은 고딕" panose="020B0503020000020004" pitchFamily="50" charset="-127"/>
              </a:rPr>
              <a:t>USD</a:t>
            </a:r>
          </a:p>
          <a:p>
            <a:pPr>
              <a:lnSpc>
                <a:spcPct val="150000"/>
              </a:lnSpc>
            </a:pPr>
            <a:r>
              <a:rPr lang="ko-KR" altLang="en-US" sz="900" dirty="0">
                <a:solidFill>
                  <a:srgbClr val="000000"/>
                </a:solidFill>
                <a:latin typeface="맑은 고딕" panose="020B0503020000020004" pitchFamily="50" charset="-127"/>
                <a:ea typeface="맑은 고딕" panose="020B0503020000020004" pitchFamily="50" charset="-127"/>
              </a:rPr>
              <a:t>통관수수료</a:t>
            </a:r>
            <a:r>
              <a:rPr lang="en-US" altLang="ko-KR" sz="900" dirty="0">
                <a:solidFill>
                  <a:srgbClr val="000000"/>
                </a:solidFill>
                <a:latin typeface="맑은 고딕" panose="020B0503020000020004" pitchFamily="50" charset="-127"/>
                <a:ea typeface="맑은 고딕" panose="020B0503020000020004" pitchFamily="50" charset="-127"/>
              </a:rPr>
              <a:t> : </a:t>
            </a:r>
            <a:r>
              <a:rPr lang="en-US" altLang="ko-KR" sz="900" b="1" dirty="0">
                <a:solidFill>
                  <a:srgbClr val="000000"/>
                </a:solidFill>
                <a:latin typeface="맑은 고딕" panose="020B0503020000020004" pitchFamily="50" charset="-127"/>
                <a:ea typeface="맑은 고딕" panose="020B0503020000020004" pitchFamily="50" charset="-127"/>
              </a:rPr>
              <a:t>1</a:t>
            </a:r>
            <a:r>
              <a:rPr lang="ko-KR" altLang="en-US" sz="900" dirty="0">
                <a:solidFill>
                  <a:srgbClr val="000000"/>
                </a:solidFill>
                <a:latin typeface="맑은 고딕" panose="020B0503020000020004" pitchFamily="50" charset="-127"/>
                <a:ea typeface="맑은 고딕" panose="020B0503020000020004" pitchFamily="50" charset="-127"/>
              </a:rPr>
              <a:t> </a:t>
            </a:r>
            <a:r>
              <a:rPr lang="en-US" altLang="ko-KR" sz="900" dirty="0">
                <a:solidFill>
                  <a:srgbClr val="000000"/>
                </a:solidFill>
                <a:latin typeface="맑은 고딕" panose="020B0503020000020004" pitchFamily="50" charset="-127"/>
                <a:ea typeface="맑은 고딕" panose="020B0503020000020004" pitchFamily="50" charset="-127"/>
              </a:rPr>
              <a:t>USD</a:t>
            </a:r>
            <a:endParaRPr lang="en-US" altLang="ko-KR" sz="900" b="0" i="0" dirty="0">
              <a:solidFill>
                <a:srgbClr val="000000"/>
              </a:solidFill>
              <a:effectLst/>
              <a:latin typeface="맑은 고딕" panose="020B0503020000020004" pitchFamily="50" charset="-127"/>
              <a:ea typeface="맑은 고딕" panose="020B0503020000020004" pitchFamily="50" charset="-127"/>
            </a:endParaRPr>
          </a:p>
        </p:txBody>
      </p:sp>
      <p:sp>
        <p:nvSpPr>
          <p:cNvPr id="47" name="타원 46">
            <a:extLst>
              <a:ext uri="{FF2B5EF4-FFF2-40B4-BE49-F238E27FC236}">
                <a16:creationId xmlns:a16="http://schemas.microsoft.com/office/drawing/2014/main" id="{FD93A840-5BCE-44FC-A3EA-432410E62302}"/>
              </a:ext>
            </a:extLst>
          </p:cNvPr>
          <p:cNvSpPr/>
          <p:nvPr/>
        </p:nvSpPr>
        <p:spPr bwMode="auto">
          <a:xfrm>
            <a:off x="1291244" y="728803"/>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cxnSp>
        <p:nvCxnSpPr>
          <p:cNvPr id="50" name="직선 연결선 49">
            <a:extLst>
              <a:ext uri="{FF2B5EF4-FFF2-40B4-BE49-F238E27FC236}">
                <a16:creationId xmlns:a16="http://schemas.microsoft.com/office/drawing/2014/main" id="{8EA1F4D6-C641-4817-95A1-FB7A1CB9F145}"/>
              </a:ext>
            </a:extLst>
          </p:cNvPr>
          <p:cNvCxnSpPr/>
          <p:nvPr/>
        </p:nvCxnSpPr>
        <p:spPr>
          <a:xfrm>
            <a:off x="419447" y="3379415"/>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386EF624-CC87-45EF-89F3-47A044942FB8}"/>
              </a:ext>
            </a:extLst>
          </p:cNvPr>
          <p:cNvSpPr/>
          <p:nvPr/>
        </p:nvSpPr>
        <p:spPr>
          <a:xfrm>
            <a:off x="410588" y="348273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Tree>
    <p:extLst>
      <p:ext uri="{BB962C8B-B14F-4D97-AF65-F5344CB8AC3E}">
        <p14:creationId xmlns:p14="http://schemas.microsoft.com/office/powerpoint/2010/main" val="3730387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3459484"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신청하기</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78950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인보이스</a:t>
                      </a:r>
                      <a:endParaRPr lang="en-US" altLang="ko-KR" sz="800" dirty="0">
                        <a:latin typeface="+mn-ea"/>
                        <a:ea typeface="+mn-ea"/>
                      </a:endParaRPr>
                    </a:p>
                    <a:p>
                      <a:pPr latinLnBrk="1"/>
                      <a:r>
                        <a:rPr lang="ko-KR" altLang="en-US" sz="1300" dirty="0">
                          <a:solidFill>
                            <a:srgbClr val="FF0000"/>
                          </a:solidFill>
                          <a:latin typeface="+mn-ea"/>
                          <a:ea typeface="+mn-ea"/>
                        </a:rPr>
                        <a:t>입력 항목 확정 필요</a:t>
                      </a:r>
                      <a:endParaRPr lang="en-US" altLang="ko-KR" sz="1300" dirty="0">
                        <a:solidFill>
                          <a:srgbClr val="FF0000"/>
                        </a:solidFill>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300" dirty="0">
                          <a:solidFill>
                            <a:srgbClr val="FF0000"/>
                          </a:solidFill>
                          <a:latin typeface="+mn-ea"/>
                          <a:ea typeface="+mn-ea"/>
                        </a:rPr>
                        <a:t>- </a:t>
                      </a:r>
                      <a:r>
                        <a:rPr lang="ko-KR" altLang="en-US" sz="1300" dirty="0">
                          <a:solidFill>
                            <a:srgbClr val="FF0000"/>
                          </a:solidFill>
                          <a:latin typeface="+mn-ea"/>
                          <a:ea typeface="+mn-ea"/>
                        </a:rPr>
                        <a:t>만들면서 협의 후 수정</a:t>
                      </a:r>
                    </a:p>
                    <a:p>
                      <a:pPr latinLnBrk="1"/>
                      <a:endParaRPr lang="ko-KR" altLang="en-US" sz="1300" dirty="0">
                        <a:solidFill>
                          <a:srgbClr val="FF0000"/>
                        </a:solidFill>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aphicFrame>
        <p:nvGraphicFramePr>
          <p:cNvPr id="5" name="표 4">
            <a:extLst>
              <a:ext uri="{FF2B5EF4-FFF2-40B4-BE49-F238E27FC236}">
                <a16:creationId xmlns:a16="http://schemas.microsoft.com/office/drawing/2014/main" id="{E3323206-5A15-43BF-9135-314D9BE64E8B}"/>
              </a:ext>
            </a:extLst>
          </p:cNvPr>
          <p:cNvGraphicFramePr>
            <a:graphicFrameLocks noGrp="1"/>
          </p:cNvGraphicFramePr>
          <p:nvPr>
            <p:extLst/>
          </p:nvPr>
        </p:nvGraphicFramePr>
        <p:xfrm>
          <a:off x="611581" y="570452"/>
          <a:ext cx="6377261" cy="5956183"/>
        </p:xfrm>
        <a:graphic>
          <a:graphicData uri="http://schemas.openxmlformats.org/drawingml/2006/table">
            <a:tbl>
              <a:tblPr>
                <a:tableStyleId>{5C22544A-7EE6-4342-B048-85BDC9FD1C3A}</a:tableStyleId>
              </a:tblPr>
              <a:tblGrid>
                <a:gridCol w="1016698">
                  <a:extLst>
                    <a:ext uri="{9D8B030D-6E8A-4147-A177-3AD203B41FA5}">
                      <a16:colId xmlns:a16="http://schemas.microsoft.com/office/drawing/2014/main" val="2610860202"/>
                    </a:ext>
                  </a:extLst>
                </a:gridCol>
                <a:gridCol w="2567032">
                  <a:extLst>
                    <a:ext uri="{9D8B030D-6E8A-4147-A177-3AD203B41FA5}">
                      <a16:colId xmlns:a16="http://schemas.microsoft.com/office/drawing/2014/main" val="3134292917"/>
                    </a:ext>
                  </a:extLst>
                </a:gridCol>
                <a:gridCol w="2793531">
                  <a:extLst>
                    <a:ext uri="{9D8B030D-6E8A-4147-A177-3AD203B41FA5}">
                      <a16:colId xmlns:a16="http://schemas.microsoft.com/office/drawing/2014/main" val="3281406054"/>
                    </a:ext>
                  </a:extLst>
                </a:gridCol>
              </a:tblGrid>
              <a:tr h="361152">
                <a:tc rowSpan="2">
                  <a:txBody>
                    <a:bodyPr/>
                    <a:lstStyle/>
                    <a:p>
                      <a:pPr algn="ctr" fontAlgn="ctr"/>
                      <a:r>
                        <a:rPr lang="ko-KR" altLang="en-US" sz="900" u="none" strike="noStrike" dirty="0">
                          <a:effectLst/>
                          <a:latin typeface="+mn-ea"/>
                          <a:ea typeface="+mn-ea"/>
                        </a:rPr>
                        <a:t>첨부서류</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무역 견적서</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인보이스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9393542"/>
                  </a:ext>
                </a:extLst>
              </a:tr>
              <a:tr h="5595031">
                <a:tc vMerge="1">
                  <a:txBody>
                    <a:bodyPr/>
                    <a:lstStyle/>
                    <a:p>
                      <a:pPr latinLnBrk="1"/>
                      <a:endParaRPr lang="ko-KR" altLang="en-US"/>
                    </a:p>
                  </a:txBody>
                  <a:tcPr/>
                </a:tc>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0543630"/>
                  </a:ext>
                </a:extLst>
              </a:tr>
            </a:tbl>
          </a:graphicData>
        </a:graphic>
      </p:graphicFrame>
      <p:sp>
        <p:nvSpPr>
          <p:cNvPr id="67" name="Button">
            <a:extLst>
              <a:ext uri="{FF2B5EF4-FFF2-40B4-BE49-F238E27FC236}">
                <a16:creationId xmlns:a16="http://schemas.microsoft.com/office/drawing/2014/main" id="{5D464106-E274-4EFC-A731-FD45178EE5F0}"/>
              </a:ext>
            </a:extLst>
          </p:cNvPr>
          <p:cNvSpPr>
            <a:spLocks/>
          </p:cNvSpPr>
          <p:nvPr/>
        </p:nvSpPr>
        <p:spPr bwMode="auto">
          <a:xfrm>
            <a:off x="6334264" y="670780"/>
            <a:ext cx="482525" cy="205200"/>
          </a:xfrm>
          <a:prstGeom prst="roundRect">
            <a:avLst>
              <a:gd name="adj" fmla="val 8776"/>
            </a:avLst>
          </a:prstGeom>
          <a:solidFill>
            <a:schemeClr val="bg1">
              <a:lumMod val="8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68" name="Button">
            <a:extLst>
              <a:ext uri="{FF2B5EF4-FFF2-40B4-BE49-F238E27FC236}">
                <a16:creationId xmlns:a16="http://schemas.microsoft.com/office/drawing/2014/main" id="{D0C57097-D24D-45E7-856E-87B4FD72E6E2}"/>
              </a:ext>
            </a:extLst>
          </p:cNvPr>
          <p:cNvSpPr>
            <a:spLocks/>
          </p:cNvSpPr>
          <p:nvPr/>
        </p:nvSpPr>
        <p:spPr bwMode="auto">
          <a:xfrm>
            <a:off x="3521037" y="67078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97" name="Button">
            <a:extLst>
              <a:ext uri="{FF2B5EF4-FFF2-40B4-BE49-F238E27FC236}">
                <a16:creationId xmlns:a16="http://schemas.microsoft.com/office/drawing/2014/main" id="{02D30949-5CE7-42FD-9811-04B2A8FA8F82}"/>
              </a:ext>
            </a:extLst>
          </p:cNvPr>
          <p:cNvSpPr>
            <a:spLocks/>
          </p:cNvSpPr>
          <p:nvPr/>
        </p:nvSpPr>
        <p:spPr bwMode="auto">
          <a:xfrm>
            <a:off x="3531983" y="6215003"/>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저장</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98" name="Button">
            <a:extLst>
              <a:ext uri="{FF2B5EF4-FFF2-40B4-BE49-F238E27FC236}">
                <a16:creationId xmlns:a16="http://schemas.microsoft.com/office/drawing/2014/main" id="{171D21BD-9CD5-4365-8B80-2432CD9CA200}"/>
              </a:ext>
            </a:extLst>
          </p:cNvPr>
          <p:cNvSpPr>
            <a:spLocks/>
          </p:cNvSpPr>
          <p:nvPr/>
        </p:nvSpPr>
        <p:spPr bwMode="auto">
          <a:xfrm>
            <a:off x="4175102" y="6216017"/>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닫기</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42" name="직사각형 41">
            <a:extLst>
              <a:ext uri="{FF2B5EF4-FFF2-40B4-BE49-F238E27FC236}">
                <a16:creationId xmlns:a16="http://schemas.microsoft.com/office/drawing/2014/main" id="{9F38D671-5584-4B74-A94E-B3C1CF6FBFA8}"/>
              </a:ext>
            </a:extLst>
          </p:cNvPr>
          <p:cNvSpPr/>
          <p:nvPr/>
        </p:nvSpPr>
        <p:spPr bwMode="auto">
          <a:xfrm>
            <a:off x="3016617" y="1032828"/>
            <a:ext cx="3019813" cy="41211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발송인의 이름 </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회사명</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주소</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전화번호</a:t>
            </a:r>
            <a:endParaRPr lang="en-US" altLang="ko-KR" sz="800" dirty="0">
              <a:solidFill>
                <a:schemeClr val="bg1">
                  <a:lumMod val="65000"/>
                </a:schemeClr>
              </a:solidFill>
              <a:latin typeface="맑은 고딕" pitchFamily="50" charset="-127"/>
              <a:ea typeface="맑은 고딕" pitchFamily="50" charset="-127"/>
            </a:endParaRPr>
          </a:p>
        </p:txBody>
      </p:sp>
      <p:sp>
        <p:nvSpPr>
          <p:cNvPr id="43" name="TextBox 42">
            <a:extLst>
              <a:ext uri="{FF2B5EF4-FFF2-40B4-BE49-F238E27FC236}">
                <a16:creationId xmlns:a16="http://schemas.microsoft.com/office/drawing/2014/main" id="{6579EC9D-14A3-405B-A72A-9A78BA37E2FF}"/>
              </a:ext>
            </a:extLst>
          </p:cNvPr>
          <p:cNvSpPr txBox="1"/>
          <p:nvPr/>
        </p:nvSpPr>
        <p:spPr>
          <a:xfrm>
            <a:off x="1786838" y="1030485"/>
            <a:ext cx="1059180" cy="33855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Shipper / Exporter</a:t>
            </a:r>
            <a:endParaRPr lang="ko-KR" altLang="en-US" sz="800" dirty="0">
              <a:latin typeface="맑은 고딕" pitchFamily="50" charset="-127"/>
              <a:ea typeface="맑은 고딕" pitchFamily="50" charset="-127"/>
            </a:endParaRPr>
          </a:p>
        </p:txBody>
      </p:sp>
      <p:sp>
        <p:nvSpPr>
          <p:cNvPr id="44" name="TextBox 43">
            <a:extLst>
              <a:ext uri="{FF2B5EF4-FFF2-40B4-BE49-F238E27FC236}">
                <a16:creationId xmlns:a16="http://schemas.microsoft.com/office/drawing/2014/main" id="{586D9A83-5CF8-4F31-8C71-CCB6E4CAE7E0}"/>
              </a:ext>
            </a:extLst>
          </p:cNvPr>
          <p:cNvSpPr txBox="1"/>
          <p:nvPr/>
        </p:nvSpPr>
        <p:spPr>
          <a:xfrm>
            <a:off x="4416365" y="1984531"/>
            <a:ext cx="1449175"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a:ea typeface="궁서"/>
              </a:rPr>
              <a:t>Port of loading</a:t>
            </a:r>
            <a:endParaRPr lang="ko-KR" altLang="ko-KR" sz="800" kern="100" dirty="0">
              <a:latin typeface="Times New Roman"/>
              <a:ea typeface="바탕체"/>
            </a:endParaRPr>
          </a:p>
        </p:txBody>
      </p:sp>
      <p:sp>
        <p:nvSpPr>
          <p:cNvPr id="45" name="직사각형 44">
            <a:extLst>
              <a:ext uri="{FF2B5EF4-FFF2-40B4-BE49-F238E27FC236}">
                <a16:creationId xmlns:a16="http://schemas.microsoft.com/office/drawing/2014/main" id="{B3F1211E-E3D0-4EE9-8289-81E35AFED92B}"/>
              </a:ext>
            </a:extLst>
          </p:cNvPr>
          <p:cNvSpPr/>
          <p:nvPr/>
        </p:nvSpPr>
        <p:spPr bwMode="auto">
          <a:xfrm>
            <a:off x="3024231" y="1990790"/>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46" name="TextBox 45">
            <a:extLst>
              <a:ext uri="{FF2B5EF4-FFF2-40B4-BE49-F238E27FC236}">
                <a16:creationId xmlns:a16="http://schemas.microsoft.com/office/drawing/2014/main" id="{74206635-6F5D-4B7A-A0FB-33A299A71C87}"/>
              </a:ext>
            </a:extLst>
          </p:cNvPr>
          <p:cNvSpPr txBox="1"/>
          <p:nvPr/>
        </p:nvSpPr>
        <p:spPr>
          <a:xfrm>
            <a:off x="1786838" y="1994005"/>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a:ea typeface="궁서"/>
              </a:rPr>
              <a:t>Notify party</a:t>
            </a:r>
            <a:endParaRPr lang="ko-KR" altLang="en-US" sz="800" dirty="0">
              <a:latin typeface="맑은 고딕" pitchFamily="50" charset="-127"/>
              <a:ea typeface="맑은 고딕" pitchFamily="50" charset="-127"/>
            </a:endParaRPr>
          </a:p>
        </p:txBody>
      </p:sp>
      <p:sp>
        <p:nvSpPr>
          <p:cNvPr id="48" name="TextBox 47">
            <a:extLst>
              <a:ext uri="{FF2B5EF4-FFF2-40B4-BE49-F238E27FC236}">
                <a16:creationId xmlns:a16="http://schemas.microsoft.com/office/drawing/2014/main" id="{AE70B6B1-ABB5-4F72-A0D5-875039B44F58}"/>
              </a:ext>
            </a:extLst>
          </p:cNvPr>
          <p:cNvSpPr txBox="1"/>
          <p:nvPr/>
        </p:nvSpPr>
        <p:spPr>
          <a:xfrm>
            <a:off x="1785133" y="2236929"/>
            <a:ext cx="1449174"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a:ea typeface="궁서"/>
              </a:rPr>
              <a:t>Final</a:t>
            </a:r>
            <a:r>
              <a:rPr lang="en-US" altLang="ko-KR" sz="800" dirty="0"/>
              <a:t> Destination</a:t>
            </a:r>
            <a:endParaRPr lang="ko-KR" altLang="ko-KR" sz="800" dirty="0"/>
          </a:p>
        </p:txBody>
      </p:sp>
      <p:sp>
        <p:nvSpPr>
          <p:cNvPr id="50" name="TextBox 49">
            <a:extLst>
              <a:ext uri="{FF2B5EF4-FFF2-40B4-BE49-F238E27FC236}">
                <a16:creationId xmlns:a16="http://schemas.microsoft.com/office/drawing/2014/main" id="{61288710-5D61-4013-9E2E-E101197950E3}"/>
              </a:ext>
            </a:extLst>
          </p:cNvPr>
          <p:cNvSpPr txBox="1"/>
          <p:nvPr/>
        </p:nvSpPr>
        <p:spPr>
          <a:xfrm>
            <a:off x="4419782" y="2253232"/>
            <a:ext cx="1209506"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t>Carrier</a:t>
            </a:r>
            <a:endParaRPr lang="ko-KR" altLang="en-US" dirty="0"/>
          </a:p>
        </p:txBody>
      </p:sp>
      <p:sp>
        <p:nvSpPr>
          <p:cNvPr id="51" name="TextBox 50">
            <a:extLst>
              <a:ext uri="{FF2B5EF4-FFF2-40B4-BE49-F238E27FC236}">
                <a16:creationId xmlns:a16="http://schemas.microsoft.com/office/drawing/2014/main" id="{DCDD8C93-D066-474D-93DF-022D5139774B}"/>
              </a:ext>
            </a:extLst>
          </p:cNvPr>
          <p:cNvSpPr txBox="1"/>
          <p:nvPr/>
        </p:nvSpPr>
        <p:spPr>
          <a:xfrm>
            <a:off x="1786838" y="2507360"/>
            <a:ext cx="1209512"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t>Sailing on or about</a:t>
            </a:r>
            <a:endParaRPr lang="ko-KR" altLang="en-US" dirty="0"/>
          </a:p>
        </p:txBody>
      </p:sp>
      <p:sp>
        <p:nvSpPr>
          <p:cNvPr id="53" name="직사각형 52">
            <a:extLst>
              <a:ext uri="{FF2B5EF4-FFF2-40B4-BE49-F238E27FC236}">
                <a16:creationId xmlns:a16="http://schemas.microsoft.com/office/drawing/2014/main" id="{D94760A8-4EBF-401B-8F37-A0A456394067}"/>
              </a:ext>
            </a:extLst>
          </p:cNvPr>
          <p:cNvSpPr/>
          <p:nvPr/>
        </p:nvSpPr>
        <p:spPr bwMode="auto">
          <a:xfrm>
            <a:off x="3040312" y="2518170"/>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latin typeface="맑은 고딕" pitchFamily="50" charset="-127"/>
              <a:ea typeface="맑은 고딕" pitchFamily="50" charset="-127"/>
            </a:endParaRPr>
          </a:p>
        </p:txBody>
      </p:sp>
      <p:sp>
        <p:nvSpPr>
          <p:cNvPr id="54" name="직사각형 53">
            <a:extLst>
              <a:ext uri="{FF2B5EF4-FFF2-40B4-BE49-F238E27FC236}">
                <a16:creationId xmlns:a16="http://schemas.microsoft.com/office/drawing/2014/main" id="{DEC29D56-F407-4737-ABA7-D26FFBC216F6}"/>
              </a:ext>
            </a:extLst>
          </p:cNvPr>
          <p:cNvSpPr/>
          <p:nvPr/>
        </p:nvSpPr>
        <p:spPr bwMode="auto">
          <a:xfrm>
            <a:off x="3039477" y="2771306"/>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55" name="TextBox 54">
            <a:extLst>
              <a:ext uri="{FF2B5EF4-FFF2-40B4-BE49-F238E27FC236}">
                <a16:creationId xmlns:a16="http://schemas.microsoft.com/office/drawing/2014/main" id="{AB5EDC41-D961-40C8-A7D6-1212C2E049D5}"/>
              </a:ext>
            </a:extLst>
          </p:cNvPr>
          <p:cNvSpPr txBox="1"/>
          <p:nvPr/>
        </p:nvSpPr>
        <p:spPr>
          <a:xfrm>
            <a:off x="1786838" y="2708003"/>
            <a:ext cx="1059180" cy="33855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latin typeface="Arial" panose="020B0604020202020204" pitchFamily="34" charset="0"/>
                <a:cs typeface="Arial" panose="020B0604020202020204" pitchFamily="34" charset="0"/>
              </a:rPr>
              <a:t>No. &amp; </a:t>
            </a:r>
            <a:br>
              <a:rPr lang="en-US" altLang="ko-KR" dirty="0">
                <a:latin typeface="Arial" panose="020B0604020202020204" pitchFamily="34" charset="0"/>
                <a:cs typeface="Arial" panose="020B0604020202020204" pitchFamily="34" charset="0"/>
              </a:rPr>
            </a:br>
            <a:r>
              <a:rPr lang="en-US" altLang="ko-KR" dirty="0">
                <a:latin typeface="Arial" panose="020B0604020202020204" pitchFamily="34" charset="0"/>
                <a:cs typeface="Arial" panose="020B0604020202020204" pitchFamily="34" charset="0"/>
              </a:rPr>
              <a:t>Date of invoice</a:t>
            </a:r>
            <a:endParaRPr lang="ko-KR" altLang="en-US" dirty="0">
              <a:latin typeface="Arial" panose="020B0604020202020204" pitchFamily="34" charset="0"/>
              <a:cs typeface="Arial" panose="020B0604020202020204" pitchFamily="34" charset="0"/>
            </a:endParaRPr>
          </a:p>
        </p:txBody>
      </p:sp>
      <p:sp>
        <p:nvSpPr>
          <p:cNvPr id="57" name="직사각형 56">
            <a:extLst>
              <a:ext uri="{FF2B5EF4-FFF2-40B4-BE49-F238E27FC236}">
                <a16:creationId xmlns:a16="http://schemas.microsoft.com/office/drawing/2014/main" id="{7138501F-CD47-48C3-8E2D-346C6E8E2507}"/>
              </a:ext>
            </a:extLst>
          </p:cNvPr>
          <p:cNvSpPr/>
          <p:nvPr/>
        </p:nvSpPr>
        <p:spPr bwMode="auto">
          <a:xfrm>
            <a:off x="3039477" y="3022766"/>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99FC79D5-2781-42E8-9A11-1CBBF3636696}"/>
              </a:ext>
            </a:extLst>
          </p:cNvPr>
          <p:cNvSpPr txBox="1"/>
          <p:nvPr/>
        </p:nvSpPr>
        <p:spPr>
          <a:xfrm>
            <a:off x="1786838" y="3020423"/>
            <a:ext cx="1268742"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No. &amp; Date of L/C</a:t>
            </a:r>
            <a:endParaRPr lang="ko-KR" altLang="en-US" sz="800" kern="100" dirty="0">
              <a:latin typeface="Arial" panose="020B0604020202020204" pitchFamily="34" charset="0"/>
              <a:ea typeface="궁서"/>
              <a:cs typeface="Arial" panose="020B0604020202020204" pitchFamily="34" charset="0"/>
            </a:endParaRPr>
          </a:p>
        </p:txBody>
      </p:sp>
      <p:sp>
        <p:nvSpPr>
          <p:cNvPr id="59" name="직사각형 58">
            <a:extLst>
              <a:ext uri="{FF2B5EF4-FFF2-40B4-BE49-F238E27FC236}">
                <a16:creationId xmlns:a16="http://schemas.microsoft.com/office/drawing/2014/main" id="{B8572B4C-94AE-4064-B3D3-1294DADB1405}"/>
              </a:ext>
            </a:extLst>
          </p:cNvPr>
          <p:cNvSpPr/>
          <p:nvPr/>
        </p:nvSpPr>
        <p:spPr bwMode="auto">
          <a:xfrm>
            <a:off x="3024237" y="1520508"/>
            <a:ext cx="3019813" cy="41211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ko-KR" altLang="en-US" sz="800" dirty="0">
                <a:solidFill>
                  <a:schemeClr val="bg1">
                    <a:lumMod val="65000"/>
                  </a:schemeClr>
                </a:solidFill>
                <a:latin typeface="맑은 고딕" pitchFamily="50" charset="-127"/>
                <a:ea typeface="맑은 고딕" pitchFamily="50" charset="-127"/>
              </a:rPr>
              <a:t> 수취인의 이름 </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회사명</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주소</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전화번호</a:t>
            </a:r>
            <a:endParaRPr lang="en-US" altLang="ko-KR" sz="800" dirty="0">
              <a:solidFill>
                <a:schemeClr val="bg1">
                  <a:lumMod val="65000"/>
                </a:schemeClr>
              </a:solidFill>
              <a:latin typeface="맑은 고딕" pitchFamily="50" charset="-127"/>
              <a:ea typeface="맑은 고딕" pitchFamily="50" charset="-127"/>
            </a:endParaRPr>
          </a:p>
        </p:txBody>
      </p:sp>
      <p:sp>
        <p:nvSpPr>
          <p:cNvPr id="60" name="TextBox 59">
            <a:extLst>
              <a:ext uri="{FF2B5EF4-FFF2-40B4-BE49-F238E27FC236}">
                <a16:creationId xmlns:a16="http://schemas.microsoft.com/office/drawing/2014/main" id="{A425A960-0D78-4AC1-AF19-A9F13FDE90AD}"/>
              </a:ext>
            </a:extLst>
          </p:cNvPr>
          <p:cNvSpPr txBox="1"/>
          <p:nvPr/>
        </p:nvSpPr>
        <p:spPr>
          <a:xfrm>
            <a:off x="1786838" y="1518165"/>
            <a:ext cx="1059180" cy="33855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Account &amp; </a:t>
            </a:r>
            <a:br>
              <a:rPr lang="en-US" altLang="ko-KR" sz="800" dirty="0">
                <a:latin typeface="맑은 고딕" pitchFamily="50" charset="-127"/>
                <a:ea typeface="맑은 고딕" pitchFamily="50" charset="-127"/>
              </a:rPr>
            </a:br>
            <a:r>
              <a:rPr lang="en-US" altLang="ko-KR" sz="800" dirty="0">
                <a:latin typeface="맑은 고딕" pitchFamily="50" charset="-127"/>
                <a:ea typeface="맑은 고딕" pitchFamily="50" charset="-127"/>
              </a:rPr>
              <a:t>Risk of Messrs. </a:t>
            </a:r>
            <a:endParaRPr lang="ko-KR" altLang="en-US" sz="800" dirty="0">
              <a:latin typeface="맑은 고딕" pitchFamily="50" charset="-127"/>
              <a:ea typeface="맑은 고딕" pitchFamily="50" charset="-127"/>
            </a:endParaRPr>
          </a:p>
        </p:txBody>
      </p:sp>
      <p:sp>
        <p:nvSpPr>
          <p:cNvPr id="61" name="TextBox 60">
            <a:extLst>
              <a:ext uri="{FF2B5EF4-FFF2-40B4-BE49-F238E27FC236}">
                <a16:creationId xmlns:a16="http://schemas.microsoft.com/office/drawing/2014/main" id="{B4C84E60-C94F-40D0-8F95-19851FF3BB1B}"/>
              </a:ext>
            </a:extLst>
          </p:cNvPr>
          <p:cNvSpPr txBox="1"/>
          <p:nvPr/>
        </p:nvSpPr>
        <p:spPr>
          <a:xfrm>
            <a:off x="1786838" y="3477013"/>
            <a:ext cx="998180"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t>Remarks </a:t>
            </a:r>
            <a:endParaRPr lang="ko-KR" altLang="ko-KR" dirty="0"/>
          </a:p>
        </p:txBody>
      </p:sp>
      <p:sp>
        <p:nvSpPr>
          <p:cNvPr id="62" name="직사각형 61">
            <a:extLst>
              <a:ext uri="{FF2B5EF4-FFF2-40B4-BE49-F238E27FC236}">
                <a16:creationId xmlns:a16="http://schemas.microsoft.com/office/drawing/2014/main" id="{7C03674C-96D6-4FF8-841D-4C1455E07D54}"/>
              </a:ext>
            </a:extLst>
          </p:cNvPr>
          <p:cNvSpPr/>
          <p:nvPr/>
        </p:nvSpPr>
        <p:spPr bwMode="auto">
          <a:xfrm>
            <a:off x="3039471" y="3256828"/>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effectLst/>
              <a:latin typeface="맑은 고딕" pitchFamily="50" charset="-127"/>
              <a:ea typeface="맑은 고딕" pitchFamily="50" charset="-127"/>
            </a:endParaRPr>
          </a:p>
        </p:txBody>
      </p:sp>
      <p:sp>
        <p:nvSpPr>
          <p:cNvPr id="63" name="TextBox 62">
            <a:extLst>
              <a:ext uri="{FF2B5EF4-FFF2-40B4-BE49-F238E27FC236}">
                <a16:creationId xmlns:a16="http://schemas.microsoft.com/office/drawing/2014/main" id="{F5C4B41A-04D7-4F6F-A4FE-3B65CDB69022}"/>
              </a:ext>
            </a:extLst>
          </p:cNvPr>
          <p:cNvSpPr txBox="1"/>
          <p:nvPr/>
        </p:nvSpPr>
        <p:spPr>
          <a:xfrm>
            <a:off x="1786838" y="3260043"/>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L/C Issuing bank</a:t>
            </a:r>
            <a:endParaRPr lang="ko-KR" altLang="en-US" sz="800" dirty="0">
              <a:latin typeface="Arial" panose="020B0604020202020204" pitchFamily="34" charset="0"/>
              <a:ea typeface="맑은 고딕" pitchFamily="50" charset="-127"/>
              <a:cs typeface="Arial" panose="020B0604020202020204" pitchFamily="34" charset="0"/>
            </a:endParaRPr>
          </a:p>
        </p:txBody>
      </p:sp>
      <p:sp>
        <p:nvSpPr>
          <p:cNvPr id="64" name="직사각형 63">
            <a:extLst>
              <a:ext uri="{FF2B5EF4-FFF2-40B4-BE49-F238E27FC236}">
                <a16:creationId xmlns:a16="http://schemas.microsoft.com/office/drawing/2014/main" id="{3F0692B8-114A-4699-BB3A-D7F48A1BB34F}"/>
              </a:ext>
            </a:extLst>
          </p:cNvPr>
          <p:cNvSpPr/>
          <p:nvPr/>
        </p:nvSpPr>
        <p:spPr bwMode="auto">
          <a:xfrm>
            <a:off x="3039471" y="3475501"/>
            <a:ext cx="2996959" cy="41907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a:solidFill>
                  <a:schemeClr val="bg1">
                    <a:lumMod val="65000"/>
                  </a:schemeClr>
                </a:solidFill>
                <a:effectLst/>
                <a:latin typeface="맑은 고딕" pitchFamily="50" charset="-127"/>
                <a:ea typeface="맑은 고딕" pitchFamily="50" charset="-127"/>
              </a:rPr>
              <a:t>운송요금 지불방식 또는 기타 요구되는 사항 기재</a:t>
            </a:r>
          </a:p>
        </p:txBody>
      </p:sp>
      <p:sp>
        <p:nvSpPr>
          <p:cNvPr id="65" name="TextBox 64">
            <a:extLst>
              <a:ext uri="{FF2B5EF4-FFF2-40B4-BE49-F238E27FC236}">
                <a16:creationId xmlns:a16="http://schemas.microsoft.com/office/drawing/2014/main" id="{4DE33DC0-756C-4800-AF91-A00105B16C0A}"/>
              </a:ext>
            </a:extLst>
          </p:cNvPr>
          <p:cNvSpPr txBox="1"/>
          <p:nvPr/>
        </p:nvSpPr>
        <p:spPr>
          <a:xfrm>
            <a:off x="1786838" y="3890739"/>
            <a:ext cx="1343831" cy="33855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panose="020B0604020202020204" pitchFamily="34" charset="0"/>
                <a:ea typeface="궁서"/>
                <a:cs typeface="Arial" panose="020B0604020202020204" pitchFamily="34" charset="0"/>
              </a:rPr>
              <a:t>Marks and Numbers of</a:t>
            </a:r>
            <a:r>
              <a:rPr lang="en-US" altLang="ko-KR" sz="800" kern="100" dirty="0">
                <a:latin typeface="Arial" panose="020B0604020202020204" pitchFamily="34" charset="0"/>
                <a:ea typeface="바탕체"/>
                <a:cs typeface="Arial" panose="020B0604020202020204" pitchFamily="34" charset="0"/>
              </a:rPr>
              <a:t> </a:t>
            </a:r>
            <a:r>
              <a:rPr lang="en-US" altLang="ko-KR" sz="800" kern="100" dirty="0">
                <a:latin typeface="Arial" panose="020B0604020202020204" pitchFamily="34" charset="0"/>
                <a:ea typeface="궁서"/>
                <a:cs typeface="Arial" panose="020B0604020202020204" pitchFamily="34" charset="0"/>
              </a:rPr>
              <a:t>PKGS</a:t>
            </a:r>
            <a:endParaRPr lang="ko-KR" altLang="ko-KR" sz="800" dirty="0">
              <a:latin typeface="Arial" panose="020B0604020202020204" pitchFamily="34" charset="0"/>
              <a:cs typeface="Arial" panose="020B0604020202020204" pitchFamily="34" charset="0"/>
            </a:endParaRPr>
          </a:p>
        </p:txBody>
      </p:sp>
      <p:sp>
        <p:nvSpPr>
          <p:cNvPr id="66" name="직사각형 65">
            <a:extLst>
              <a:ext uri="{FF2B5EF4-FFF2-40B4-BE49-F238E27FC236}">
                <a16:creationId xmlns:a16="http://schemas.microsoft.com/office/drawing/2014/main" id="{A028D7A8-9E89-4D54-8E44-AA3D9D7FDF03}"/>
              </a:ext>
            </a:extLst>
          </p:cNvPr>
          <p:cNvSpPr/>
          <p:nvPr/>
        </p:nvSpPr>
        <p:spPr bwMode="auto">
          <a:xfrm>
            <a:off x="3039471" y="3945643"/>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effectLst/>
              <a:latin typeface="맑은 고딕" pitchFamily="50" charset="-127"/>
              <a:ea typeface="맑은 고딕" pitchFamily="50" charset="-127"/>
            </a:endParaRPr>
          </a:p>
        </p:txBody>
      </p:sp>
      <p:sp>
        <p:nvSpPr>
          <p:cNvPr id="71" name="TextBox 70">
            <a:extLst>
              <a:ext uri="{FF2B5EF4-FFF2-40B4-BE49-F238E27FC236}">
                <a16:creationId xmlns:a16="http://schemas.microsoft.com/office/drawing/2014/main" id="{10D0730B-A19A-451E-8BFC-DD51EEBFB0E9}"/>
              </a:ext>
            </a:extLst>
          </p:cNvPr>
          <p:cNvSpPr txBox="1"/>
          <p:nvPr/>
        </p:nvSpPr>
        <p:spPr>
          <a:xfrm>
            <a:off x="1785133" y="4208228"/>
            <a:ext cx="1347218"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latin typeface="Arial" panose="020B0604020202020204" pitchFamily="34" charset="0"/>
                <a:cs typeface="Arial" panose="020B0604020202020204" pitchFamily="34" charset="0"/>
              </a:rPr>
              <a:t>Description of Goods</a:t>
            </a:r>
            <a:endParaRPr lang="ko-KR" altLang="en-US" dirty="0">
              <a:latin typeface="Arial" panose="020B0604020202020204" pitchFamily="34" charset="0"/>
              <a:cs typeface="Arial" panose="020B0604020202020204" pitchFamily="34" charset="0"/>
            </a:endParaRPr>
          </a:p>
        </p:txBody>
      </p:sp>
      <p:sp>
        <p:nvSpPr>
          <p:cNvPr id="72" name="직사각형 71">
            <a:extLst>
              <a:ext uri="{FF2B5EF4-FFF2-40B4-BE49-F238E27FC236}">
                <a16:creationId xmlns:a16="http://schemas.microsoft.com/office/drawing/2014/main" id="{832BF690-4135-42F4-ABB4-5650EA338765}"/>
              </a:ext>
            </a:extLst>
          </p:cNvPr>
          <p:cNvSpPr/>
          <p:nvPr/>
        </p:nvSpPr>
        <p:spPr bwMode="auto">
          <a:xfrm>
            <a:off x="3039471" y="4693018"/>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발송물의 수량을 정확히 기재</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9" name="TextBox 98">
            <a:extLst>
              <a:ext uri="{FF2B5EF4-FFF2-40B4-BE49-F238E27FC236}">
                <a16:creationId xmlns:a16="http://schemas.microsoft.com/office/drawing/2014/main" id="{FA1F3051-00B0-4EC5-8287-D07E47041E5F}"/>
              </a:ext>
            </a:extLst>
          </p:cNvPr>
          <p:cNvSpPr txBox="1"/>
          <p:nvPr/>
        </p:nvSpPr>
        <p:spPr>
          <a:xfrm>
            <a:off x="1785133" y="4629715"/>
            <a:ext cx="1059180"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latin typeface="Arial" panose="020B0604020202020204" pitchFamily="34" charset="0"/>
                <a:cs typeface="Arial" panose="020B0604020202020204" pitchFamily="34" charset="0"/>
              </a:rPr>
              <a:t>Quantity/Unit</a:t>
            </a:r>
            <a:endParaRPr lang="ko-KR" altLang="en-US" dirty="0">
              <a:latin typeface="Arial" panose="020B0604020202020204" pitchFamily="34" charset="0"/>
              <a:cs typeface="Arial" panose="020B0604020202020204" pitchFamily="34" charset="0"/>
            </a:endParaRPr>
          </a:p>
        </p:txBody>
      </p:sp>
      <p:sp>
        <p:nvSpPr>
          <p:cNvPr id="100" name="직사각형 99">
            <a:extLst>
              <a:ext uri="{FF2B5EF4-FFF2-40B4-BE49-F238E27FC236}">
                <a16:creationId xmlns:a16="http://schemas.microsoft.com/office/drawing/2014/main" id="{0D64EACB-0D0B-49BD-A8B7-804F0D5E82F5}"/>
              </a:ext>
            </a:extLst>
          </p:cNvPr>
          <p:cNvSpPr/>
          <p:nvPr/>
        </p:nvSpPr>
        <p:spPr bwMode="auto">
          <a:xfrm>
            <a:off x="3024231" y="4944379"/>
            <a:ext cx="1255692" cy="164953"/>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a:solidFill>
                  <a:schemeClr val="bg1">
                    <a:lumMod val="65000"/>
                  </a:schemeClr>
                </a:solidFill>
                <a:effectLst/>
                <a:latin typeface="맑은 고딕" pitchFamily="50" charset="-127"/>
                <a:ea typeface="맑은 고딕" pitchFamily="50" charset="-127"/>
              </a:rPr>
              <a:t>발송물의 단가 기재</a:t>
            </a:r>
          </a:p>
        </p:txBody>
      </p:sp>
      <p:sp>
        <p:nvSpPr>
          <p:cNvPr id="101" name="TextBox 100">
            <a:extLst>
              <a:ext uri="{FF2B5EF4-FFF2-40B4-BE49-F238E27FC236}">
                <a16:creationId xmlns:a16="http://schemas.microsoft.com/office/drawing/2014/main" id="{9074FA13-CEFA-45C6-94A1-93CA6934432F}"/>
              </a:ext>
            </a:extLst>
          </p:cNvPr>
          <p:cNvSpPr txBox="1"/>
          <p:nvPr/>
        </p:nvSpPr>
        <p:spPr>
          <a:xfrm>
            <a:off x="1785133" y="4916968"/>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panose="020B0604020202020204" pitchFamily="34" charset="0"/>
                <a:ea typeface="궁서"/>
                <a:cs typeface="Arial" panose="020B0604020202020204" pitchFamily="34" charset="0"/>
              </a:rPr>
              <a:t>Unit-Price</a:t>
            </a:r>
            <a:endParaRPr lang="ko-KR" altLang="ko-KR" sz="800" kern="100" dirty="0">
              <a:latin typeface="Arial" panose="020B0604020202020204" pitchFamily="34" charset="0"/>
              <a:ea typeface="궁서"/>
              <a:cs typeface="Arial" panose="020B0604020202020204" pitchFamily="34" charset="0"/>
            </a:endParaRPr>
          </a:p>
        </p:txBody>
      </p:sp>
      <p:sp>
        <p:nvSpPr>
          <p:cNvPr id="102" name="직사각형 101">
            <a:extLst>
              <a:ext uri="{FF2B5EF4-FFF2-40B4-BE49-F238E27FC236}">
                <a16:creationId xmlns:a16="http://schemas.microsoft.com/office/drawing/2014/main" id="{22ECEAFE-7A35-4326-AD7A-A3EFBB66DCD9}"/>
              </a:ext>
            </a:extLst>
          </p:cNvPr>
          <p:cNvSpPr/>
          <p:nvPr/>
        </p:nvSpPr>
        <p:spPr bwMode="auto">
          <a:xfrm>
            <a:off x="3039471" y="4211912"/>
            <a:ext cx="2996959" cy="41907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발송물의 품목을 구체적으로 기재</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03" name="직사각형 102">
            <a:extLst>
              <a:ext uri="{FF2B5EF4-FFF2-40B4-BE49-F238E27FC236}">
                <a16:creationId xmlns:a16="http://schemas.microsoft.com/office/drawing/2014/main" id="{9A16F564-4364-45E8-90B0-DE81AEC46FC3}"/>
              </a:ext>
            </a:extLst>
          </p:cNvPr>
          <p:cNvSpPr/>
          <p:nvPr/>
        </p:nvSpPr>
        <p:spPr bwMode="auto">
          <a:xfrm>
            <a:off x="5456494" y="4939116"/>
            <a:ext cx="1240458" cy="158248"/>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err="1">
                <a:solidFill>
                  <a:schemeClr val="bg1">
                    <a:lumMod val="65000"/>
                  </a:schemeClr>
                </a:solidFill>
                <a:effectLst/>
                <a:latin typeface="맑은 고딕" pitchFamily="50" charset="-127"/>
                <a:ea typeface="맑은 고딕" pitchFamily="50" charset="-127"/>
              </a:rPr>
              <a:t>발송물</a:t>
            </a:r>
            <a:r>
              <a:rPr lang="ko-KR" altLang="en-US" sz="800" dirty="0">
                <a:solidFill>
                  <a:schemeClr val="bg1">
                    <a:lumMod val="65000"/>
                  </a:schemeClr>
                </a:solidFill>
                <a:effectLst/>
                <a:latin typeface="맑은 고딕" pitchFamily="50" charset="-127"/>
                <a:ea typeface="맑은 고딕" pitchFamily="50" charset="-127"/>
              </a:rPr>
              <a:t> 금액 기재</a:t>
            </a:r>
          </a:p>
        </p:txBody>
      </p:sp>
      <p:sp>
        <p:nvSpPr>
          <p:cNvPr id="104" name="TextBox 103">
            <a:extLst>
              <a:ext uri="{FF2B5EF4-FFF2-40B4-BE49-F238E27FC236}">
                <a16:creationId xmlns:a16="http://schemas.microsoft.com/office/drawing/2014/main" id="{120AF04A-F4A0-40C6-9E63-347086EEE7A6}"/>
              </a:ext>
            </a:extLst>
          </p:cNvPr>
          <p:cNvSpPr txBox="1"/>
          <p:nvPr/>
        </p:nvSpPr>
        <p:spPr>
          <a:xfrm>
            <a:off x="4375844" y="4922469"/>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Amount</a:t>
            </a:r>
            <a:endParaRPr lang="ko-KR" altLang="en-US" sz="800" kern="100" dirty="0">
              <a:latin typeface="Arial" panose="020B0604020202020204" pitchFamily="34" charset="0"/>
              <a:ea typeface="궁서"/>
              <a:cs typeface="Arial" panose="020B0604020202020204" pitchFamily="34" charset="0"/>
            </a:endParaRPr>
          </a:p>
        </p:txBody>
      </p:sp>
      <p:sp>
        <p:nvSpPr>
          <p:cNvPr id="105" name="직사각형 104">
            <a:extLst>
              <a:ext uri="{FF2B5EF4-FFF2-40B4-BE49-F238E27FC236}">
                <a16:creationId xmlns:a16="http://schemas.microsoft.com/office/drawing/2014/main" id="{5D65E4AE-DA39-4CB0-B2CB-E4795B728F35}"/>
              </a:ext>
            </a:extLst>
          </p:cNvPr>
          <p:cNvSpPr/>
          <p:nvPr/>
        </p:nvSpPr>
        <p:spPr bwMode="auto">
          <a:xfrm>
            <a:off x="3039459" y="5151898"/>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06" name="TextBox 105">
            <a:extLst>
              <a:ext uri="{FF2B5EF4-FFF2-40B4-BE49-F238E27FC236}">
                <a16:creationId xmlns:a16="http://schemas.microsoft.com/office/drawing/2014/main" id="{A12253CC-727C-463A-9333-A1B7776F6C66}"/>
              </a:ext>
            </a:extLst>
          </p:cNvPr>
          <p:cNvSpPr txBox="1"/>
          <p:nvPr/>
        </p:nvSpPr>
        <p:spPr>
          <a:xfrm>
            <a:off x="1785133" y="5149555"/>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P.O Box</a:t>
            </a:r>
            <a:endParaRPr lang="ko-KR" altLang="en-US" sz="800" kern="100" dirty="0">
              <a:latin typeface="Arial" panose="020B0604020202020204" pitchFamily="34" charset="0"/>
              <a:ea typeface="궁서"/>
              <a:cs typeface="Arial" panose="020B0604020202020204" pitchFamily="34" charset="0"/>
            </a:endParaRPr>
          </a:p>
        </p:txBody>
      </p:sp>
      <p:sp>
        <p:nvSpPr>
          <p:cNvPr id="107" name="직사각형 106">
            <a:extLst>
              <a:ext uri="{FF2B5EF4-FFF2-40B4-BE49-F238E27FC236}">
                <a16:creationId xmlns:a16="http://schemas.microsoft.com/office/drawing/2014/main" id="{9380B0D4-4877-43AB-9E1E-2ACAB3A01C59}"/>
              </a:ext>
            </a:extLst>
          </p:cNvPr>
          <p:cNvSpPr/>
          <p:nvPr/>
        </p:nvSpPr>
        <p:spPr bwMode="auto">
          <a:xfrm>
            <a:off x="3039465" y="5408464"/>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08" name="TextBox 107">
            <a:extLst>
              <a:ext uri="{FF2B5EF4-FFF2-40B4-BE49-F238E27FC236}">
                <a16:creationId xmlns:a16="http://schemas.microsoft.com/office/drawing/2014/main" id="{3D2D369D-323E-4739-8FC0-1B2E7064D788}"/>
              </a:ext>
            </a:extLst>
          </p:cNvPr>
          <p:cNvSpPr txBox="1"/>
          <p:nvPr/>
        </p:nvSpPr>
        <p:spPr>
          <a:xfrm>
            <a:off x="1785133" y="5387496"/>
            <a:ext cx="1059180"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kern="1200" dirty="0">
                <a:latin typeface="Arial" panose="020B0604020202020204" pitchFamily="34" charset="0"/>
                <a:ea typeface="+mn-ea"/>
                <a:cs typeface="Arial" panose="020B0604020202020204" pitchFamily="34" charset="0"/>
              </a:rPr>
              <a:t>Cable</a:t>
            </a:r>
            <a:r>
              <a:rPr lang="en-US" altLang="ko-KR" dirty="0"/>
              <a:t> address </a:t>
            </a:r>
            <a:endParaRPr lang="ko-KR" altLang="en-US"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CE6C5F9B-8F65-4123-9F25-95FA2E0BD7E9}"/>
              </a:ext>
            </a:extLst>
          </p:cNvPr>
          <p:cNvSpPr txBox="1"/>
          <p:nvPr/>
        </p:nvSpPr>
        <p:spPr>
          <a:xfrm>
            <a:off x="1785133" y="5657581"/>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panose="020B0604020202020204" pitchFamily="34" charset="0"/>
                <a:ea typeface="궁서"/>
                <a:cs typeface="Arial" panose="020B0604020202020204" pitchFamily="34" charset="0"/>
              </a:rPr>
              <a:t>Telex Code</a:t>
            </a:r>
            <a:endParaRPr lang="ko-KR" altLang="ko-KR" sz="800" kern="100" dirty="0">
              <a:latin typeface="Arial" panose="020B0604020202020204" pitchFamily="34" charset="0"/>
              <a:ea typeface="궁서"/>
              <a:cs typeface="Arial" panose="020B0604020202020204" pitchFamily="34" charset="0"/>
            </a:endParaRPr>
          </a:p>
        </p:txBody>
      </p:sp>
      <p:sp>
        <p:nvSpPr>
          <p:cNvPr id="112" name="TextBox 111">
            <a:extLst>
              <a:ext uri="{FF2B5EF4-FFF2-40B4-BE49-F238E27FC236}">
                <a16:creationId xmlns:a16="http://schemas.microsoft.com/office/drawing/2014/main" id="{C217396A-66C2-4716-A0A3-66AD0F75074D}"/>
              </a:ext>
            </a:extLst>
          </p:cNvPr>
          <p:cNvSpPr txBox="1"/>
          <p:nvPr/>
        </p:nvSpPr>
        <p:spPr>
          <a:xfrm>
            <a:off x="4405418" y="5693902"/>
            <a:ext cx="1059180" cy="215444"/>
          </a:xfrm>
          <a:prstGeom prst="rect">
            <a:avLst/>
          </a:prstGeom>
          <a:noFill/>
        </p:spPr>
        <p:txBody>
          <a:bodyPr wrap="square" rtlCol="0">
            <a:spAutoFit/>
          </a:bodyPr>
          <a:lstStyle>
            <a:defPPr>
              <a:defRPr lang="ko-KR"/>
            </a:defPPr>
            <a:lvl1pPr>
              <a:defRPr sz="800" kern="100">
                <a:latin typeface="Arial" panose="020B0604020202020204" pitchFamily="34" charset="0"/>
                <a:ea typeface="궁서"/>
                <a:cs typeface="Arial" panose="020B0604020202020204" pitchFamily="34" charset="0"/>
              </a:defRPr>
            </a:lvl1pPr>
          </a:lstStyle>
          <a:p>
            <a:pPr marL="171450" indent="-171450">
              <a:buFont typeface="Arial" panose="020B0604020202020204" pitchFamily="34" charset="0"/>
              <a:buChar char="•"/>
            </a:pPr>
            <a:r>
              <a:rPr lang="en-US" altLang="ko-KR" dirty="0"/>
              <a:t>Telephone No.</a:t>
            </a:r>
            <a:endParaRPr lang="ko-KR" altLang="en-US" dirty="0"/>
          </a:p>
        </p:txBody>
      </p:sp>
      <p:sp>
        <p:nvSpPr>
          <p:cNvPr id="114" name="TextBox 113">
            <a:extLst>
              <a:ext uri="{FF2B5EF4-FFF2-40B4-BE49-F238E27FC236}">
                <a16:creationId xmlns:a16="http://schemas.microsoft.com/office/drawing/2014/main" id="{BC851246-448B-4342-80AA-618B31608EA1}"/>
              </a:ext>
            </a:extLst>
          </p:cNvPr>
          <p:cNvSpPr txBox="1"/>
          <p:nvPr/>
        </p:nvSpPr>
        <p:spPr>
          <a:xfrm>
            <a:off x="1768355" y="5930541"/>
            <a:ext cx="1059180" cy="215444"/>
          </a:xfrm>
          <a:prstGeom prst="rect">
            <a:avLst/>
          </a:prstGeom>
          <a:noFill/>
        </p:spPr>
        <p:txBody>
          <a:bodyPr wrap="square" rtlCol="0">
            <a:spAutoFit/>
          </a:bodyPr>
          <a:lstStyle>
            <a:defPPr>
              <a:defRPr lang="ko-KR"/>
            </a:defPPr>
            <a:lvl1pPr>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altLang="ko-KR" dirty="0"/>
              <a:t>Signed by </a:t>
            </a:r>
            <a:endParaRPr lang="ko-KR" altLang="en-US" dirty="0"/>
          </a:p>
        </p:txBody>
      </p:sp>
      <p:sp>
        <p:nvSpPr>
          <p:cNvPr id="115" name="직사각형 114">
            <a:extLst>
              <a:ext uri="{FF2B5EF4-FFF2-40B4-BE49-F238E27FC236}">
                <a16:creationId xmlns:a16="http://schemas.microsoft.com/office/drawing/2014/main" id="{1E89C249-9B01-44E3-A6D3-D309B7192B34}"/>
              </a:ext>
            </a:extLst>
          </p:cNvPr>
          <p:cNvSpPr/>
          <p:nvPr/>
        </p:nvSpPr>
        <p:spPr bwMode="auto">
          <a:xfrm>
            <a:off x="5456494" y="1993004"/>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6" name="직사각형 115">
            <a:extLst>
              <a:ext uri="{FF2B5EF4-FFF2-40B4-BE49-F238E27FC236}">
                <a16:creationId xmlns:a16="http://schemas.microsoft.com/office/drawing/2014/main" id="{7FAC59E2-ADE7-4FAC-BEAC-93711377DE11}"/>
              </a:ext>
            </a:extLst>
          </p:cNvPr>
          <p:cNvSpPr/>
          <p:nvPr/>
        </p:nvSpPr>
        <p:spPr bwMode="auto">
          <a:xfrm>
            <a:off x="3016617" y="2261831"/>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7" name="직사각형 116">
            <a:extLst>
              <a:ext uri="{FF2B5EF4-FFF2-40B4-BE49-F238E27FC236}">
                <a16:creationId xmlns:a16="http://schemas.microsoft.com/office/drawing/2014/main" id="{41031F1B-53D8-48EE-BAFA-1F3138A29F4A}"/>
              </a:ext>
            </a:extLst>
          </p:cNvPr>
          <p:cNvSpPr/>
          <p:nvPr/>
        </p:nvSpPr>
        <p:spPr bwMode="auto">
          <a:xfrm>
            <a:off x="5448880" y="2264045"/>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8" name="직사각형 117">
            <a:extLst>
              <a:ext uri="{FF2B5EF4-FFF2-40B4-BE49-F238E27FC236}">
                <a16:creationId xmlns:a16="http://schemas.microsoft.com/office/drawing/2014/main" id="{DA0C5891-8481-41B2-8E55-E9799F3DBB55}"/>
              </a:ext>
            </a:extLst>
          </p:cNvPr>
          <p:cNvSpPr/>
          <p:nvPr/>
        </p:nvSpPr>
        <p:spPr bwMode="auto">
          <a:xfrm>
            <a:off x="3024231" y="5687070"/>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9" name="직사각형 118">
            <a:extLst>
              <a:ext uri="{FF2B5EF4-FFF2-40B4-BE49-F238E27FC236}">
                <a16:creationId xmlns:a16="http://schemas.microsoft.com/office/drawing/2014/main" id="{5C0B9ECA-B02A-458F-ADA3-9571A7C9E8B7}"/>
              </a:ext>
            </a:extLst>
          </p:cNvPr>
          <p:cNvSpPr/>
          <p:nvPr/>
        </p:nvSpPr>
        <p:spPr bwMode="auto">
          <a:xfrm>
            <a:off x="5456494" y="5689284"/>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20" name="직사각형 119">
            <a:extLst>
              <a:ext uri="{FF2B5EF4-FFF2-40B4-BE49-F238E27FC236}">
                <a16:creationId xmlns:a16="http://schemas.microsoft.com/office/drawing/2014/main" id="{14D443F8-FFD6-4CF5-BCCB-F7F7F21F8836}"/>
              </a:ext>
            </a:extLst>
          </p:cNvPr>
          <p:cNvSpPr/>
          <p:nvPr/>
        </p:nvSpPr>
        <p:spPr bwMode="auto">
          <a:xfrm>
            <a:off x="4110682" y="5961343"/>
            <a:ext cx="738231" cy="1473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121" name="직사각형 120">
            <a:extLst>
              <a:ext uri="{FF2B5EF4-FFF2-40B4-BE49-F238E27FC236}">
                <a16:creationId xmlns:a16="http://schemas.microsoft.com/office/drawing/2014/main" id="{4D81043B-59EF-4DA7-980E-7016E3C8091F}"/>
              </a:ext>
            </a:extLst>
          </p:cNvPr>
          <p:cNvSpPr/>
          <p:nvPr/>
        </p:nvSpPr>
        <p:spPr bwMode="auto">
          <a:xfrm>
            <a:off x="3029900" y="5959840"/>
            <a:ext cx="939847" cy="1473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6" name="타원 55">
            <a:extLst>
              <a:ext uri="{FF2B5EF4-FFF2-40B4-BE49-F238E27FC236}">
                <a16:creationId xmlns:a16="http://schemas.microsoft.com/office/drawing/2014/main" id="{3CD8A38F-A82E-4BE3-850C-D2A95DB5EF15}"/>
              </a:ext>
            </a:extLst>
          </p:cNvPr>
          <p:cNvSpPr/>
          <p:nvPr/>
        </p:nvSpPr>
        <p:spPr bwMode="auto">
          <a:xfrm>
            <a:off x="4191286" y="57476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69" name="직사각형 68">
            <a:extLst>
              <a:ext uri="{FF2B5EF4-FFF2-40B4-BE49-F238E27FC236}">
                <a16:creationId xmlns:a16="http://schemas.microsoft.com/office/drawing/2014/main" id="{FA65BE62-6A3F-473C-8CCF-005BCE8D22E4}"/>
              </a:ext>
            </a:extLst>
          </p:cNvPr>
          <p:cNvSpPr/>
          <p:nvPr/>
        </p:nvSpPr>
        <p:spPr bwMode="auto">
          <a:xfrm rot="20615738">
            <a:off x="328429" y="609308"/>
            <a:ext cx="1426979" cy="29737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내용 </a:t>
            </a:r>
            <a:r>
              <a:rPr lang="ko-KR" altLang="en-US" sz="1200">
                <a:solidFill>
                  <a:srgbClr val="FF0000"/>
                </a:solidFill>
                <a:effectLst/>
                <a:latin typeface="맑은 고딕" pitchFamily="50" charset="-127"/>
                <a:ea typeface="맑은 고딕" pitchFamily="50" charset="-127"/>
              </a:rPr>
              <a:t>확정 필요</a:t>
            </a:r>
            <a:endParaRPr lang="ko-KR" altLang="en-US" sz="1200" dirty="0">
              <a:solidFill>
                <a:srgbClr val="FF0000"/>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966654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신청하기</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872355691"/>
              </p:ext>
            </p:extLst>
          </p:nvPr>
        </p:nvGraphicFramePr>
        <p:xfrm>
          <a:off x="7498080" y="465516"/>
          <a:ext cx="2407920" cy="501533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수출</a:t>
                      </a:r>
                      <a:r>
                        <a:rPr lang="en-US" altLang="ko-KR" sz="800" dirty="0">
                          <a:latin typeface="+mn-ea"/>
                          <a:ea typeface="+mn-ea"/>
                        </a:rPr>
                        <a:t>/</a:t>
                      </a:r>
                      <a:r>
                        <a:rPr lang="ko-KR" altLang="en-US" sz="800" dirty="0">
                          <a:latin typeface="+mn-ea"/>
                          <a:ea typeface="+mn-ea"/>
                        </a:rPr>
                        <a:t>수입 선택</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선택</a:t>
                      </a:r>
                      <a:r>
                        <a:rPr lang="en-US" altLang="ko-KR" sz="800" dirty="0">
                          <a:latin typeface="+mn-ea"/>
                          <a:ea typeface="+mn-ea"/>
                        </a:rPr>
                        <a:t>, RMD, KRW, USD, EUR, JPY, HKD </a:t>
                      </a:r>
                      <a:r>
                        <a:rPr lang="ko-KR" altLang="en-US" sz="800" dirty="0">
                          <a:latin typeface="+mn-ea"/>
                          <a:ea typeface="+mn-ea"/>
                        </a:rPr>
                        <a:t>선택</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1300" dirty="0">
                          <a:solidFill>
                            <a:srgbClr val="FF0000"/>
                          </a:solidFill>
                          <a:latin typeface="+mn-ea"/>
                          <a:ea typeface="+mn-ea"/>
                        </a:rPr>
                        <a:t>입력 항목 확정 필요</a:t>
                      </a:r>
                      <a:endParaRPr lang="en-US" altLang="ko-KR" sz="1300" dirty="0">
                        <a:solidFill>
                          <a:srgbClr val="FF0000"/>
                        </a:solidFill>
                        <a:latin typeface="+mn-ea"/>
                        <a:ea typeface="+mn-ea"/>
                      </a:endParaRPr>
                    </a:p>
                    <a:p>
                      <a:pPr latinLnBrk="1"/>
                      <a:r>
                        <a:rPr lang="en-US" altLang="ko-KR" sz="1300" dirty="0">
                          <a:solidFill>
                            <a:srgbClr val="FF0000"/>
                          </a:solidFill>
                          <a:latin typeface="+mn-ea"/>
                          <a:ea typeface="+mn-ea"/>
                        </a:rPr>
                        <a:t>- </a:t>
                      </a:r>
                      <a:r>
                        <a:rPr lang="ko-KR" altLang="en-US" sz="1300" dirty="0">
                          <a:solidFill>
                            <a:srgbClr val="FF0000"/>
                          </a:solidFill>
                          <a:latin typeface="+mn-ea"/>
                          <a:ea typeface="+mn-ea"/>
                        </a:rPr>
                        <a:t>만들면서 협의 후 수정</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거래처 입력 사항</a:t>
                      </a:r>
                      <a:endParaRPr lang="en-US" altLang="ko-KR" sz="800" dirty="0">
                        <a:latin typeface="+mn-ea"/>
                        <a:ea typeface="+mn-ea"/>
                      </a:endParaRPr>
                    </a:p>
                    <a:p>
                      <a:pPr latinLnBrk="1"/>
                      <a:r>
                        <a:rPr lang="ko-KR" altLang="en-US" sz="1300" dirty="0">
                          <a:solidFill>
                            <a:srgbClr val="FF0000"/>
                          </a:solidFill>
                          <a:latin typeface="+mn-ea"/>
                          <a:ea typeface="+mn-ea"/>
                        </a:rPr>
                        <a:t>입력 항목 확정 필요</a:t>
                      </a:r>
                      <a:endParaRPr lang="en-US" altLang="ko-KR" sz="1300" dirty="0">
                        <a:solidFill>
                          <a:srgbClr val="FF0000"/>
                        </a:solidFill>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300" dirty="0">
                          <a:solidFill>
                            <a:srgbClr val="FF0000"/>
                          </a:solidFill>
                          <a:latin typeface="+mn-ea"/>
                          <a:ea typeface="+mn-ea"/>
                        </a:rPr>
                        <a:t>- </a:t>
                      </a:r>
                      <a:r>
                        <a:rPr lang="ko-KR" altLang="en-US" sz="1300" dirty="0">
                          <a:solidFill>
                            <a:srgbClr val="FF0000"/>
                          </a:solidFill>
                          <a:latin typeface="+mn-ea"/>
                          <a:ea typeface="+mn-ea"/>
                        </a:rPr>
                        <a:t>만들면서 협의 후 수정</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560042" cy="276999"/>
          </a:xfrm>
          <a:prstGeom prst="rect">
            <a:avLst/>
          </a:prstGeom>
        </p:spPr>
        <p:txBody>
          <a:bodyPr wrap="none">
            <a:spAutoFit/>
          </a:bodyPr>
          <a:lstStyle/>
          <a:p>
            <a:r>
              <a:rPr lang="en-US" altLang="ko-KR" sz="1200" b="1" dirty="0"/>
              <a:t>|</a:t>
            </a:r>
            <a:r>
              <a:rPr lang="ko-KR" altLang="en-US" sz="1200" b="1" dirty="0"/>
              <a:t>에스크로 신청하기</a:t>
            </a:r>
            <a:endParaRPr lang="ko-KR" altLang="en-US" sz="1200" dirty="0"/>
          </a:p>
        </p:txBody>
      </p:sp>
      <p:graphicFrame>
        <p:nvGraphicFramePr>
          <p:cNvPr id="2" name="표 1">
            <a:extLst>
              <a:ext uri="{FF2B5EF4-FFF2-40B4-BE49-F238E27FC236}">
                <a16:creationId xmlns:a16="http://schemas.microsoft.com/office/drawing/2014/main" id="{9B53A7AA-5BB6-4210-ABBD-DF22192BBD34}"/>
              </a:ext>
            </a:extLst>
          </p:cNvPr>
          <p:cNvGraphicFramePr>
            <a:graphicFrameLocks noGrp="1"/>
          </p:cNvGraphicFramePr>
          <p:nvPr>
            <p:extLst>
              <p:ext uri="{D42A27DB-BD31-4B8C-83A1-F6EECF244321}">
                <p14:modId xmlns:p14="http://schemas.microsoft.com/office/powerpoint/2010/main" val="2495236418"/>
              </p:ext>
            </p:extLst>
          </p:nvPr>
        </p:nvGraphicFramePr>
        <p:xfrm>
          <a:off x="510098" y="1826080"/>
          <a:ext cx="6377261" cy="4029436"/>
        </p:xfrm>
        <a:graphic>
          <a:graphicData uri="http://schemas.openxmlformats.org/drawingml/2006/table">
            <a:tbl>
              <a:tblPr>
                <a:tableStyleId>{5C22544A-7EE6-4342-B048-85BDC9FD1C3A}</a:tableStyleId>
              </a:tblPr>
              <a:tblGrid>
                <a:gridCol w="1016698">
                  <a:extLst>
                    <a:ext uri="{9D8B030D-6E8A-4147-A177-3AD203B41FA5}">
                      <a16:colId xmlns:a16="http://schemas.microsoft.com/office/drawing/2014/main" val="1219851960"/>
                    </a:ext>
                  </a:extLst>
                </a:gridCol>
                <a:gridCol w="2181137">
                  <a:extLst>
                    <a:ext uri="{9D8B030D-6E8A-4147-A177-3AD203B41FA5}">
                      <a16:colId xmlns:a16="http://schemas.microsoft.com/office/drawing/2014/main" val="1512815754"/>
                    </a:ext>
                  </a:extLst>
                </a:gridCol>
                <a:gridCol w="385895">
                  <a:extLst>
                    <a:ext uri="{9D8B030D-6E8A-4147-A177-3AD203B41FA5}">
                      <a16:colId xmlns:a16="http://schemas.microsoft.com/office/drawing/2014/main" val="2445925704"/>
                    </a:ext>
                  </a:extLst>
                </a:gridCol>
                <a:gridCol w="721453">
                  <a:extLst>
                    <a:ext uri="{9D8B030D-6E8A-4147-A177-3AD203B41FA5}">
                      <a16:colId xmlns:a16="http://schemas.microsoft.com/office/drawing/2014/main" val="4035640791"/>
                    </a:ext>
                  </a:extLst>
                </a:gridCol>
                <a:gridCol w="2072078">
                  <a:extLst>
                    <a:ext uri="{9D8B030D-6E8A-4147-A177-3AD203B41FA5}">
                      <a16:colId xmlns:a16="http://schemas.microsoft.com/office/drawing/2014/main" val="3129143837"/>
                    </a:ext>
                  </a:extLst>
                </a:gridCol>
              </a:tblGrid>
              <a:tr h="318781">
                <a:tc>
                  <a:txBody>
                    <a:bodyPr/>
                    <a:lstStyle/>
                    <a:p>
                      <a:pPr algn="ctr" fontAlgn="ctr"/>
                      <a:r>
                        <a:rPr lang="ko-KR" altLang="en-US" sz="900" u="none" strike="noStrike" dirty="0">
                          <a:effectLst/>
                          <a:latin typeface="+mn-ea"/>
                          <a:ea typeface="+mn-ea"/>
                        </a:rPr>
                        <a:t>계약명</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311971"/>
                  </a:ext>
                </a:extLst>
              </a:tr>
              <a:tr h="302004">
                <a:tc>
                  <a:txBody>
                    <a:bodyPr/>
                    <a:lstStyle/>
                    <a:p>
                      <a:pPr algn="ctr" fontAlgn="ctr"/>
                      <a:r>
                        <a:rPr lang="ko-KR" altLang="en-US" sz="900" u="none" strike="noStrike" dirty="0">
                          <a:effectLst/>
                          <a:latin typeface="+mn-ea"/>
                          <a:ea typeface="+mn-ea"/>
                        </a:rPr>
                        <a:t>계약일</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ko-KR" altLang="en-US" sz="900" u="none" strike="noStrike" dirty="0">
                          <a:effectLst/>
                          <a:latin typeface="+mn-ea"/>
                          <a:ea typeface="+mn-ea"/>
                        </a:rPr>
                        <a:t>계약금액</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148146"/>
                  </a:ext>
                </a:extLst>
              </a:tr>
              <a:tr h="293615">
                <a:tc>
                  <a:txBody>
                    <a:bodyPr/>
                    <a:lstStyle/>
                    <a:p>
                      <a:pPr algn="ctr" fontAlgn="ctr"/>
                      <a:r>
                        <a:rPr lang="ko-KR" altLang="en-US" sz="900" u="none" strike="noStrike" dirty="0">
                          <a:effectLst/>
                          <a:latin typeface="+mn-ea"/>
                          <a:ea typeface="+mn-ea"/>
                        </a:rPr>
                        <a:t>거래처 이름</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ko-KR" altLang="en-US" sz="900" b="0" i="0" u="none" strike="noStrike" dirty="0">
                          <a:solidFill>
                            <a:srgbClr val="000000"/>
                          </a:solidFill>
                          <a:effectLst/>
                          <a:latin typeface="+mn-ea"/>
                          <a:ea typeface="+mn-ea"/>
                        </a:rPr>
                        <a:t>거래처 이메일</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8811625"/>
                  </a:ext>
                </a:extLst>
              </a:tr>
              <a:tr h="1093289">
                <a:tc>
                  <a:txBody>
                    <a:bodyPr/>
                    <a:lstStyle/>
                    <a:p>
                      <a:pPr algn="ctr" fontAlgn="ctr"/>
                      <a:r>
                        <a:rPr lang="ko-KR" altLang="en-US" sz="900" u="none" strike="noStrike" dirty="0">
                          <a:effectLst/>
                          <a:latin typeface="+mn-ea"/>
                          <a:ea typeface="+mn-ea"/>
                        </a:rPr>
                        <a:t>거래 내용</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32306237"/>
                  </a:ext>
                </a:extLst>
              </a:tr>
              <a:tr h="352337">
                <a:tc rowSpan="4">
                  <a:txBody>
                    <a:bodyPr/>
                    <a:lstStyle/>
                    <a:p>
                      <a:pPr algn="ctr" fontAlgn="ctr"/>
                      <a:r>
                        <a:rPr lang="ko-KR" altLang="en-US" sz="900" u="none" strike="noStrike" dirty="0">
                          <a:effectLst/>
                          <a:latin typeface="+mn-ea"/>
                          <a:ea typeface="+mn-ea"/>
                        </a:rPr>
                        <a:t>첨부서류</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무역 견적서</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인보이스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4249218"/>
                  </a:ext>
                </a:extLst>
              </a:tr>
              <a:tr h="276837">
                <a:tc vMerge="1">
                  <a:txBody>
                    <a:bodyPr/>
                    <a:lstStyle/>
                    <a:p>
                      <a:pPr latinLnBrk="1"/>
                      <a:endParaRPr lang="ko-KR" altLang="en-US"/>
                    </a:p>
                  </a:txBody>
                  <a:tcPr/>
                </a:tc>
                <a:tc grid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800" u="none" strike="noStrike" dirty="0">
                          <a:effectLst/>
                          <a:latin typeface="맑은 고딕" panose="020B0503020000020004" pitchFamily="50" charset="-127"/>
                          <a:ea typeface="맑은 고딕" panose="020B0503020000020004" pitchFamily="50" charset="-127"/>
                        </a:rPr>
                        <a:t>Packing List</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gridSpan="2">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통장사본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8817824"/>
                  </a:ext>
                </a:extLst>
              </a:tr>
              <a:tr h="310393">
                <a:tc vMerge="1">
                  <a:txBody>
                    <a:bodyPr/>
                    <a:lstStyle/>
                    <a:p>
                      <a:pPr latinLnBrk="1"/>
                      <a:endParaRPr lang="ko-KR" altLang="en-US"/>
                    </a:p>
                  </a:txBody>
                  <a:tcPr/>
                </a:tc>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기타첨부 </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grid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기타첨부 </a:t>
                      </a:r>
                      <a:r>
                        <a:rPr lang="en-US" altLang="ko-KR" sz="800" b="0" i="0" u="none" strike="noStrike" dirty="0">
                          <a:solidFill>
                            <a:srgbClr val="000000"/>
                          </a:solidFill>
                          <a:effectLst/>
                          <a:latin typeface="맑은 고딕" panose="020B0503020000020004" pitchFamily="50" charset="-127"/>
                          <a:ea typeface="+mn-ea"/>
                        </a:rPr>
                        <a:t>2</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47822812"/>
                  </a:ext>
                </a:extLst>
              </a:tr>
              <a:tr h="335559">
                <a:tc vMerge="1">
                  <a:txBody>
                    <a:bodyPr/>
                    <a:lstStyle/>
                    <a:p>
                      <a:pPr latinLnBrk="1"/>
                      <a:endParaRPr lang="ko-KR" altLang="en-US"/>
                    </a:p>
                  </a:txBody>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mn-ea"/>
                        </a:rPr>
                        <a:t> 기타첨부 </a:t>
                      </a:r>
                      <a:r>
                        <a:rPr lang="en-US" altLang="ko-KR" sz="800" b="0" i="0" u="none" strike="noStrike" dirty="0">
                          <a:solidFill>
                            <a:srgbClr val="000000"/>
                          </a:solidFill>
                          <a:effectLst/>
                          <a:latin typeface="맑은 고딕" panose="020B0503020000020004" pitchFamily="50" charset="-127"/>
                          <a:ea typeface="+mn-ea"/>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gridSpan="2">
                  <a:txBody>
                    <a:bodyPr/>
                    <a:lstStyle/>
                    <a:p>
                      <a:pPr algn="l" fontAlgn="ctr"/>
                      <a:r>
                        <a:rPr lang="ko-KR" altLang="en-US" sz="800" b="0" i="0" u="none" strike="noStrike" dirty="0">
                          <a:solidFill>
                            <a:srgbClr val="000000"/>
                          </a:solidFill>
                          <a:effectLst/>
                          <a:latin typeface="맑은 고딕" panose="020B0503020000020004" pitchFamily="50" charset="-127"/>
                          <a:ea typeface="+mn-ea"/>
                        </a:rPr>
                        <a:t> 기타첨부 </a:t>
                      </a:r>
                      <a:r>
                        <a:rPr lang="en-US" altLang="ko-KR" sz="800" b="0" i="0" u="none" strike="noStrike" dirty="0">
                          <a:solidFill>
                            <a:srgbClr val="000000"/>
                          </a:solidFill>
                          <a:effectLst/>
                          <a:latin typeface="맑은 고딕" panose="020B0503020000020004" pitchFamily="50" charset="-127"/>
                          <a:ea typeface="+mn-ea"/>
                        </a:rPr>
                        <a:t>4</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8010219"/>
                  </a:ext>
                </a:extLst>
              </a:tr>
              <a:tr h="352338">
                <a:tc>
                  <a:txBody>
                    <a:bodyPr/>
                    <a:lstStyle/>
                    <a:p>
                      <a:pPr algn="ctr" fontAlgn="ctr"/>
                      <a:r>
                        <a:rPr lang="ko-KR" altLang="en-US" sz="900" u="none" strike="noStrike" dirty="0">
                          <a:effectLst/>
                          <a:latin typeface="+mn-ea"/>
                          <a:ea typeface="+mn-ea"/>
                        </a:rPr>
                        <a:t>계약번호</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sz="900" u="none" strike="noStrike" dirty="0">
                          <a:effectLst/>
                          <a:latin typeface="+mn-ea"/>
                          <a:ea typeface="+mn-ea"/>
                        </a:rPr>
                        <a:t>HSCODE</a:t>
                      </a:r>
                      <a:endParaRPr 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7593212"/>
                  </a:ext>
                </a:extLst>
              </a:tr>
              <a:tr h="394283">
                <a:tc>
                  <a:txBody>
                    <a:bodyPr/>
                    <a:lstStyle/>
                    <a:p>
                      <a:pPr algn="ctr" fontAlgn="ctr"/>
                      <a:r>
                        <a:rPr lang="ko-KR" altLang="en-US" sz="900" u="none" strike="noStrike" dirty="0">
                          <a:effectLst/>
                          <a:latin typeface="+mn-ea"/>
                          <a:ea typeface="+mn-ea"/>
                        </a:rPr>
                        <a:t>통관구분</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sz="900" u="none" strike="noStrike" dirty="0">
                          <a:effectLst/>
                          <a:latin typeface="+mn-ea"/>
                          <a:ea typeface="+mn-ea"/>
                        </a:rPr>
                        <a:t>B/L</a:t>
                      </a:r>
                      <a:endParaRPr 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4886782"/>
                  </a:ext>
                </a:extLst>
              </a:tr>
            </a:tbl>
          </a:graphicData>
        </a:graphic>
      </p:graphicFrame>
      <p:grpSp>
        <p:nvGrpSpPr>
          <p:cNvPr id="35" name="그룹 34">
            <a:extLst>
              <a:ext uri="{FF2B5EF4-FFF2-40B4-BE49-F238E27FC236}">
                <a16:creationId xmlns:a16="http://schemas.microsoft.com/office/drawing/2014/main" id="{43F67505-6BD2-4E38-B928-739605FE9531}"/>
              </a:ext>
            </a:extLst>
          </p:cNvPr>
          <p:cNvGrpSpPr/>
          <p:nvPr/>
        </p:nvGrpSpPr>
        <p:grpSpPr>
          <a:xfrm>
            <a:off x="1634524" y="1882134"/>
            <a:ext cx="679508" cy="203179"/>
            <a:chOff x="3221357" y="1661160"/>
            <a:chExt cx="552450" cy="161251"/>
          </a:xfrm>
          <a:solidFill>
            <a:schemeClr val="bg1">
              <a:lumMod val="95000"/>
            </a:schemeClr>
          </a:solidFill>
        </p:grpSpPr>
        <p:sp>
          <p:nvSpPr>
            <p:cNvPr id="36" name="모서리가 둥근 직사각형 132">
              <a:extLst>
                <a:ext uri="{FF2B5EF4-FFF2-40B4-BE49-F238E27FC236}">
                  <a16:creationId xmlns:a16="http://schemas.microsoft.com/office/drawing/2014/main" id="{E0D3F419-8C1C-4B56-B682-0B5DAE80BFDF}"/>
                </a:ext>
              </a:extLst>
            </p:cNvPr>
            <p:cNvSpPr/>
            <p:nvPr/>
          </p:nvSpPr>
          <p:spPr>
            <a:xfrm>
              <a:off x="3221357" y="1661160"/>
              <a:ext cx="552450" cy="161251"/>
            </a:xfrm>
            <a:prstGeom prst="roundRect">
              <a:avLst>
                <a:gd name="adj" fmla="val 61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수출</a:t>
              </a:r>
            </a:p>
          </p:txBody>
        </p:sp>
        <p:pic>
          <p:nvPicPr>
            <p:cNvPr id="37" name="그림 36">
              <a:extLst>
                <a:ext uri="{FF2B5EF4-FFF2-40B4-BE49-F238E27FC236}">
                  <a16:creationId xmlns:a16="http://schemas.microsoft.com/office/drawing/2014/main" id="{8EDAE022-5E6A-43C6-8FB2-91116F0429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a:grpFill/>
          </p:spPr>
        </p:pic>
      </p:grpSp>
      <p:sp>
        <p:nvSpPr>
          <p:cNvPr id="41" name="직사각형 40">
            <a:extLst>
              <a:ext uri="{FF2B5EF4-FFF2-40B4-BE49-F238E27FC236}">
                <a16:creationId xmlns:a16="http://schemas.microsoft.com/office/drawing/2014/main" id="{DFE51C6A-17F8-4308-B37F-C133773DF72F}"/>
              </a:ext>
            </a:extLst>
          </p:cNvPr>
          <p:cNvSpPr/>
          <p:nvPr/>
        </p:nvSpPr>
        <p:spPr bwMode="auto">
          <a:xfrm>
            <a:off x="2536341" y="1882134"/>
            <a:ext cx="4116129" cy="22350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pic>
        <p:nvPicPr>
          <p:cNvPr id="4" name="그림 3">
            <a:extLst>
              <a:ext uri="{FF2B5EF4-FFF2-40B4-BE49-F238E27FC236}">
                <a16:creationId xmlns:a16="http://schemas.microsoft.com/office/drawing/2014/main" id="{50A6F186-16F3-4763-AEA0-9CEE465CE639}"/>
              </a:ext>
            </a:extLst>
          </p:cNvPr>
          <p:cNvPicPr>
            <a:picLocks noChangeAspect="1"/>
          </p:cNvPicPr>
          <p:nvPr/>
        </p:nvPicPr>
        <p:blipFill>
          <a:blip r:embed="rId3"/>
          <a:stretch>
            <a:fillRect/>
          </a:stretch>
        </p:blipFill>
        <p:spPr>
          <a:xfrm>
            <a:off x="3143280" y="2167232"/>
            <a:ext cx="219075" cy="266700"/>
          </a:xfrm>
          <a:prstGeom prst="rect">
            <a:avLst/>
          </a:prstGeom>
        </p:spPr>
      </p:pic>
      <p:sp>
        <p:nvSpPr>
          <p:cNvPr id="42" name="직사각형 41">
            <a:extLst>
              <a:ext uri="{FF2B5EF4-FFF2-40B4-BE49-F238E27FC236}">
                <a16:creationId xmlns:a16="http://schemas.microsoft.com/office/drawing/2014/main" id="{D0B020D2-E4D6-4AAB-8324-464611078B76}"/>
              </a:ext>
            </a:extLst>
          </p:cNvPr>
          <p:cNvSpPr/>
          <p:nvPr/>
        </p:nvSpPr>
        <p:spPr bwMode="auto">
          <a:xfrm>
            <a:off x="1713368" y="2207433"/>
            <a:ext cx="1315057" cy="186299"/>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43" name="직사각형 42">
            <a:extLst>
              <a:ext uri="{FF2B5EF4-FFF2-40B4-BE49-F238E27FC236}">
                <a16:creationId xmlns:a16="http://schemas.microsoft.com/office/drawing/2014/main" id="{E3BD256B-5878-4C45-86B4-DA1EC88ADF20}"/>
              </a:ext>
            </a:extLst>
          </p:cNvPr>
          <p:cNvSpPr/>
          <p:nvPr/>
        </p:nvSpPr>
        <p:spPr bwMode="auto">
          <a:xfrm>
            <a:off x="1713368" y="2505687"/>
            <a:ext cx="1315057" cy="186299"/>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44" name="직사각형 43">
            <a:extLst>
              <a:ext uri="{FF2B5EF4-FFF2-40B4-BE49-F238E27FC236}">
                <a16:creationId xmlns:a16="http://schemas.microsoft.com/office/drawing/2014/main" id="{556F87ED-72FC-426A-813E-8E1EB5457601}"/>
              </a:ext>
            </a:extLst>
          </p:cNvPr>
          <p:cNvSpPr/>
          <p:nvPr/>
        </p:nvSpPr>
        <p:spPr bwMode="auto">
          <a:xfrm>
            <a:off x="5201793" y="2488908"/>
            <a:ext cx="1315057" cy="186299"/>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45" name="직사각형 44">
            <a:extLst>
              <a:ext uri="{FF2B5EF4-FFF2-40B4-BE49-F238E27FC236}">
                <a16:creationId xmlns:a16="http://schemas.microsoft.com/office/drawing/2014/main" id="{7D20691E-22DF-4E45-B56D-2E98EAA83721}"/>
              </a:ext>
            </a:extLst>
          </p:cNvPr>
          <p:cNvSpPr/>
          <p:nvPr/>
        </p:nvSpPr>
        <p:spPr bwMode="auto">
          <a:xfrm>
            <a:off x="5024463" y="2191484"/>
            <a:ext cx="982055" cy="186299"/>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grpSp>
        <p:nvGrpSpPr>
          <p:cNvPr id="46" name="그룹 45">
            <a:extLst>
              <a:ext uri="{FF2B5EF4-FFF2-40B4-BE49-F238E27FC236}">
                <a16:creationId xmlns:a16="http://schemas.microsoft.com/office/drawing/2014/main" id="{10BF06AB-DA7A-45FA-8B3D-BB15A3B24598}"/>
              </a:ext>
            </a:extLst>
          </p:cNvPr>
          <p:cNvGrpSpPr/>
          <p:nvPr/>
        </p:nvGrpSpPr>
        <p:grpSpPr>
          <a:xfrm>
            <a:off x="6069435" y="2186664"/>
            <a:ext cx="679508" cy="203179"/>
            <a:chOff x="3221357" y="1661160"/>
            <a:chExt cx="552450" cy="161251"/>
          </a:xfrm>
          <a:solidFill>
            <a:schemeClr val="bg1">
              <a:lumMod val="95000"/>
            </a:schemeClr>
          </a:solidFill>
        </p:grpSpPr>
        <p:sp>
          <p:nvSpPr>
            <p:cNvPr id="47" name="모서리가 둥근 직사각형 132">
              <a:extLst>
                <a:ext uri="{FF2B5EF4-FFF2-40B4-BE49-F238E27FC236}">
                  <a16:creationId xmlns:a16="http://schemas.microsoft.com/office/drawing/2014/main" id="{66FED345-BB7A-4981-8A14-B2A695D2C837}"/>
                </a:ext>
              </a:extLst>
            </p:cNvPr>
            <p:cNvSpPr/>
            <p:nvPr/>
          </p:nvSpPr>
          <p:spPr>
            <a:xfrm>
              <a:off x="3221357" y="1661160"/>
              <a:ext cx="552450" cy="161251"/>
            </a:xfrm>
            <a:prstGeom prst="roundRect">
              <a:avLst>
                <a:gd name="adj" fmla="val 61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선택</a:t>
              </a:r>
            </a:p>
          </p:txBody>
        </p:sp>
        <p:pic>
          <p:nvPicPr>
            <p:cNvPr id="48" name="그림 47">
              <a:extLst>
                <a:ext uri="{FF2B5EF4-FFF2-40B4-BE49-F238E27FC236}">
                  <a16:creationId xmlns:a16="http://schemas.microsoft.com/office/drawing/2014/main" id="{2F66E887-C966-4870-833F-1F2FE2AC7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a:grpFill/>
          </p:spPr>
        </p:pic>
      </p:grpSp>
      <p:sp>
        <p:nvSpPr>
          <p:cNvPr id="49" name="직사각형 48">
            <a:extLst>
              <a:ext uri="{FF2B5EF4-FFF2-40B4-BE49-F238E27FC236}">
                <a16:creationId xmlns:a16="http://schemas.microsoft.com/office/drawing/2014/main" id="{79130846-B9CF-49C5-8FB7-DD241AD26EDB}"/>
              </a:ext>
            </a:extLst>
          </p:cNvPr>
          <p:cNvSpPr/>
          <p:nvPr/>
        </p:nvSpPr>
        <p:spPr bwMode="auto">
          <a:xfrm>
            <a:off x="1713368" y="2813405"/>
            <a:ext cx="4952127" cy="91969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0" name="Button">
            <a:extLst>
              <a:ext uri="{FF2B5EF4-FFF2-40B4-BE49-F238E27FC236}">
                <a16:creationId xmlns:a16="http://schemas.microsoft.com/office/drawing/2014/main" id="{97DD2E28-CD68-4909-8E8A-D26D7AF7ED90}"/>
              </a:ext>
            </a:extLst>
          </p:cNvPr>
          <p:cNvSpPr>
            <a:spLocks/>
          </p:cNvSpPr>
          <p:nvPr/>
        </p:nvSpPr>
        <p:spPr bwMode="auto">
          <a:xfrm>
            <a:off x="3267484" y="3907373"/>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51" name="Button">
            <a:extLst>
              <a:ext uri="{FF2B5EF4-FFF2-40B4-BE49-F238E27FC236}">
                <a16:creationId xmlns:a16="http://schemas.microsoft.com/office/drawing/2014/main" id="{141C8B81-280B-4BED-AD87-9CEC29B05396}"/>
              </a:ext>
            </a:extLst>
          </p:cNvPr>
          <p:cNvSpPr>
            <a:spLocks/>
          </p:cNvSpPr>
          <p:nvPr/>
        </p:nvSpPr>
        <p:spPr bwMode="auto">
          <a:xfrm>
            <a:off x="6139215" y="3907373"/>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53" name="직사각형 52">
            <a:extLst>
              <a:ext uri="{FF2B5EF4-FFF2-40B4-BE49-F238E27FC236}">
                <a16:creationId xmlns:a16="http://schemas.microsoft.com/office/drawing/2014/main" id="{2265A331-E3AD-427C-AB40-A90985C217BD}"/>
              </a:ext>
            </a:extLst>
          </p:cNvPr>
          <p:cNvSpPr/>
          <p:nvPr/>
        </p:nvSpPr>
        <p:spPr bwMode="auto">
          <a:xfrm>
            <a:off x="3284215" y="4519730"/>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54" name="직사각형 53">
            <a:extLst>
              <a:ext uri="{FF2B5EF4-FFF2-40B4-BE49-F238E27FC236}">
                <a16:creationId xmlns:a16="http://schemas.microsoft.com/office/drawing/2014/main" id="{DDFBE589-EC5F-431D-BAB9-468B2FFB7E29}"/>
              </a:ext>
            </a:extLst>
          </p:cNvPr>
          <p:cNvSpPr/>
          <p:nvPr/>
        </p:nvSpPr>
        <p:spPr bwMode="auto">
          <a:xfrm>
            <a:off x="2203433" y="4518227"/>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5" name="직사각형 54">
            <a:extLst>
              <a:ext uri="{FF2B5EF4-FFF2-40B4-BE49-F238E27FC236}">
                <a16:creationId xmlns:a16="http://schemas.microsoft.com/office/drawing/2014/main" id="{A546B40E-9EF2-46E6-9195-511C75B22E09}"/>
              </a:ext>
            </a:extLst>
          </p:cNvPr>
          <p:cNvSpPr/>
          <p:nvPr/>
        </p:nvSpPr>
        <p:spPr bwMode="auto">
          <a:xfrm>
            <a:off x="3284215" y="4224483"/>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56" name="직사각형 55">
            <a:extLst>
              <a:ext uri="{FF2B5EF4-FFF2-40B4-BE49-F238E27FC236}">
                <a16:creationId xmlns:a16="http://schemas.microsoft.com/office/drawing/2014/main" id="{C2B58A3D-8630-4BFA-8851-E50E8166FBE5}"/>
              </a:ext>
            </a:extLst>
          </p:cNvPr>
          <p:cNvSpPr/>
          <p:nvPr/>
        </p:nvSpPr>
        <p:spPr bwMode="auto">
          <a:xfrm>
            <a:off x="2203433" y="4222980"/>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7" name="직사각형 56">
            <a:extLst>
              <a:ext uri="{FF2B5EF4-FFF2-40B4-BE49-F238E27FC236}">
                <a16:creationId xmlns:a16="http://schemas.microsoft.com/office/drawing/2014/main" id="{CDFADC69-2E99-4FE8-BAE5-B7C7F87FC38A}"/>
              </a:ext>
            </a:extLst>
          </p:cNvPr>
          <p:cNvSpPr/>
          <p:nvPr/>
        </p:nvSpPr>
        <p:spPr bwMode="auto">
          <a:xfrm>
            <a:off x="3275218" y="4838772"/>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58" name="직사각형 57">
            <a:extLst>
              <a:ext uri="{FF2B5EF4-FFF2-40B4-BE49-F238E27FC236}">
                <a16:creationId xmlns:a16="http://schemas.microsoft.com/office/drawing/2014/main" id="{B6B229FD-8D75-4E7C-A8B8-7F6E15119482}"/>
              </a:ext>
            </a:extLst>
          </p:cNvPr>
          <p:cNvSpPr/>
          <p:nvPr/>
        </p:nvSpPr>
        <p:spPr bwMode="auto">
          <a:xfrm>
            <a:off x="2194436" y="4837269"/>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9" name="직사각형 58">
            <a:extLst>
              <a:ext uri="{FF2B5EF4-FFF2-40B4-BE49-F238E27FC236}">
                <a16:creationId xmlns:a16="http://schemas.microsoft.com/office/drawing/2014/main" id="{90973EA5-E66C-4B64-AAA3-62B65871F263}"/>
              </a:ext>
            </a:extLst>
          </p:cNvPr>
          <p:cNvSpPr/>
          <p:nvPr/>
        </p:nvSpPr>
        <p:spPr bwMode="auto">
          <a:xfrm>
            <a:off x="5866730" y="4519730"/>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0" name="직사각형 59">
            <a:extLst>
              <a:ext uri="{FF2B5EF4-FFF2-40B4-BE49-F238E27FC236}">
                <a16:creationId xmlns:a16="http://schemas.microsoft.com/office/drawing/2014/main" id="{5B08CB1F-0585-4592-94F9-EF4594B7C2B9}"/>
              </a:ext>
            </a:extLst>
          </p:cNvPr>
          <p:cNvSpPr/>
          <p:nvPr/>
        </p:nvSpPr>
        <p:spPr bwMode="auto">
          <a:xfrm>
            <a:off x="4785948" y="4518227"/>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1" name="직사각형 60">
            <a:extLst>
              <a:ext uri="{FF2B5EF4-FFF2-40B4-BE49-F238E27FC236}">
                <a16:creationId xmlns:a16="http://schemas.microsoft.com/office/drawing/2014/main" id="{4169CEEF-E5F8-4097-A865-472AA4435F8D}"/>
              </a:ext>
            </a:extLst>
          </p:cNvPr>
          <p:cNvSpPr/>
          <p:nvPr/>
        </p:nvSpPr>
        <p:spPr bwMode="auto">
          <a:xfrm>
            <a:off x="5866730" y="4224483"/>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2" name="직사각형 61">
            <a:extLst>
              <a:ext uri="{FF2B5EF4-FFF2-40B4-BE49-F238E27FC236}">
                <a16:creationId xmlns:a16="http://schemas.microsoft.com/office/drawing/2014/main" id="{2AFFBEAE-8A47-442C-8F3E-18D9BDB82EFC}"/>
              </a:ext>
            </a:extLst>
          </p:cNvPr>
          <p:cNvSpPr/>
          <p:nvPr/>
        </p:nvSpPr>
        <p:spPr bwMode="auto">
          <a:xfrm>
            <a:off x="4785948" y="4222980"/>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3" name="직사각형 62">
            <a:extLst>
              <a:ext uri="{FF2B5EF4-FFF2-40B4-BE49-F238E27FC236}">
                <a16:creationId xmlns:a16="http://schemas.microsoft.com/office/drawing/2014/main" id="{B0A0A610-522E-44CD-BE56-0284D80F1ED3}"/>
              </a:ext>
            </a:extLst>
          </p:cNvPr>
          <p:cNvSpPr/>
          <p:nvPr/>
        </p:nvSpPr>
        <p:spPr bwMode="auto">
          <a:xfrm>
            <a:off x="5857733" y="4838772"/>
            <a:ext cx="738231"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64" name="직사각형 63">
            <a:extLst>
              <a:ext uri="{FF2B5EF4-FFF2-40B4-BE49-F238E27FC236}">
                <a16:creationId xmlns:a16="http://schemas.microsoft.com/office/drawing/2014/main" id="{55BBBE16-D300-4217-9DB6-AF895E8750F2}"/>
              </a:ext>
            </a:extLst>
          </p:cNvPr>
          <p:cNvSpPr/>
          <p:nvPr/>
        </p:nvSpPr>
        <p:spPr bwMode="auto">
          <a:xfrm>
            <a:off x="4776951" y="4837269"/>
            <a:ext cx="939847" cy="1861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5" name="직사각형 64">
            <a:extLst>
              <a:ext uri="{FF2B5EF4-FFF2-40B4-BE49-F238E27FC236}">
                <a16:creationId xmlns:a16="http://schemas.microsoft.com/office/drawing/2014/main" id="{868C4985-525B-4C23-B9ED-2A18D6432A35}"/>
              </a:ext>
            </a:extLst>
          </p:cNvPr>
          <p:cNvSpPr/>
          <p:nvPr/>
        </p:nvSpPr>
        <p:spPr bwMode="auto">
          <a:xfrm>
            <a:off x="1738383" y="5193648"/>
            <a:ext cx="1726270" cy="186146"/>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6" name="직사각형 65">
            <a:extLst>
              <a:ext uri="{FF2B5EF4-FFF2-40B4-BE49-F238E27FC236}">
                <a16:creationId xmlns:a16="http://schemas.microsoft.com/office/drawing/2014/main" id="{01C21E5F-8898-4333-BBDF-719132D3DE9E}"/>
              </a:ext>
            </a:extLst>
          </p:cNvPr>
          <p:cNvSpPr/>
          <p:nvPr/>
        </p:nvSpPr>
        <p:spPr bwMode="auto">
          <a:xfrm>
            <a:off x="1738383" y="5563467"/>
            <a:ext cx="1726270" cy="186146"/>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71" name="직사각형 70">
            <a:extLst>
              <a:ext uri="{FF2B5EF4-FFF2-40B4-BE49-F238E27FC236}">
                <a16:creationId xmlns:a16="http://schemas.microsoft.com/office/drawing/2014/main" id="{646BC785-351F-4344-BE7F-DCCFD757F53F}"/>
              </a:ext>
            </a:extLst>
          </p:cNvPr>
          <p:cNvSpPr/>
          <p:nvPr/>
        </p:nvSpPr>
        <p:spPr bwMode="auto">
          <a:xfrm>
            <a:off x="4990499" y="5181522"/>
            <a:ext cx="1726270" cy="186146"/>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72" name="직사각형 71">
            <a:extLst>
              <a:ext uri="{FF2B5EF4-FFF2-40B4-BE49-F238E27FC236}">
                <a16:creationId xmlns:a16="http://schemas.microsoft.com/office/drawing/2014/main" id="{B066E498-62EA-4F3D-9108-82C79033FA23}"/>
              </a:ext>
            </a:extLst>
          </p:cNvPr>
          <p:cNvSpPr/>
          <p:nvPr/>
        </p:nvSpPr>
        <p:spPr bwMode="auto">
          <a:xfrm>
            <a:off x="4990499" y="5551341"/>
            <a:ext cx="1726270" cy="186146"/>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73" name="Button">
            <a:extLst>
              <a:ext uri="{FF2B5EF4-FFF2-40B4-BE49-F238E27FC236}">
                <a16:creationId xmlns:a16="http://schemas.microsoft.com/office/drawing/2014/main" id="{0AA5DF72-BC5B-4E0B-B816-51297BD0AE34}"/>
              </a:ext>
            </a:extLst>
          </p:cNvPr>
          <p:cNvSpPr>
            <a:spLocks/>
          </p:cNvSpPr>
          <p:nvPr/>
        </p:nvSpPr>
        <p:spPr bwMode="auto">
          <a:xfrm>
            <a:off x="2405700" y="6088978"/>
            <a:ext cx="1231787" cy="381164"/>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100" dirty="0">
                <a:solidFill>
                  <a:srgbClr val="262626"/>
                </a:solidFill>
                <a:latin typeface="맑은 고딕" panose="020B0503020000020004" pitchFamily="50" charset="-127"/>
                <a:ea typeface="맑은 고딕" panose="020B0503020000020004" pitchFamily="50" charset="-127"/>
              </a:rPr>
              <a:t>저장</a:t>
            </a:r>
            <a:endParaRPr lang="en-US" sz="1100" dirty="0">
              <a:solidFill>
                <a:srgbClr val="262626"/>
              </a:solidFill>
              <a:latin typeface="맑은 고딕" panose="020B0503020000020004" pitchFamily="50" charset="-127"/>
              <a:ea typeface="맑은 고딕" panose="020B0503020000020004" pitchFamily="50" charset="-127"/>
            </a:endParaRPr>
          </a:p>
        </p:txBody>
      </p:sp>
      <p:sp>
        <p:nvSpPr>
          <p:cNvPr id="74" name="Button">
            <a:extLst>
              <a:ext uri="{FF2B5EF4-FFF2-40B4-BE49-F238E27FC236}">
                <a16:creationId xmlns:a16="http://schemas.microsoft.com/office/drawing/2014/main" id="{12D27DB2-D907-4689-A225-0221BB0989B2}"/>
              </a:ext>
            </a:extLst>
          </p:cNvPr>
          <p:cNvSpPr>
            <a:spLocks/>
          </p:cNvSpPr>
          <p:nvPr/>
        </p:nvSpPr>
        <p:spPr bwMode="auto">
          <a:xfrm>
            <a:off x="3970006" y="6090672"/>
            <a:ext cx="1231787" cy="381164"/>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100" dirty="0">
                <a:solidFill>
                  <a:srgbClr val="262626"/>
                </a:solidFill>
                <a:latin typeface="맑은 고딕" panose="020B0503020000020004" pitchFamily="50" charset="-127"/>
                <a:ea typeface="맑은 고딕" panose="020B0503020000020004" pitchFamily="50" charset="-127"/>
              </a:rPr>
              <a:t>취소</a:t>
            </a:r>
            <a:endParaRPr lang="en-US" sz="1100" dirty="0">
              <a:solidFill>
                <a:srgbClr val="262626"/>
              </a:solidFill>
              <a:latin typeface="맑은 고딕" panose="020B0503020000020004" pitchFamily="50" charset="-127"/>
              <a:ea typeface="맑은 고딕" panose="020B0503020000020004" pitchFamily="50" charset="-127"/>
            </a:endParaRPr>
          </a:p>
        </p:txBody>
      </p:sp>
      <p:sp>
        <p:nvSpPr>
          <p:cNvPr id="69" name="타원 68">
            <a:extLst>
              <a:ext uri="{FF2B5EF4-FFF2-40B4-BE49-F238E27FC236}">
                <a16:creationId xmlns:a16="http://schemas.microsoft.com/office/drawing/2014/main" id="{BF85FF94-35DD-4111-8382-9B56DEE45487}"/>
              </a:ext>
            </a:extLst>
          </p:cNvPr>
          <p:cNvSpPr/>
          <p:nvPr/>
        </p:nvSpPr>
        <p:spPr bwMode="auto">
          <a:xfrm>
            <a:off x="1528810" y="1859795"/>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70" name="타원 69">
            <a:extLst>
              <a:ext uri="{FF2B5EF4-FFF2-40B4-BE49-F238E27FC236}">
                <a16:creationId xmlns:a16="http://schemas.microsoft.com/office/drawing/2014/main" id="{C0C11925-6B49-41BF-9873-7A14CD8ADD56}"/>
              </a:ext>
            </a:extLst>
          </p:cNvPr>
          <p:cNvSpPr/>
          <p:nvPr/>
        </p:nvSpPr>
        <p:spPr bwMode="auto">
          <a:xfrm>
            <a:off x="5995537" y="2196640"/>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75" name="타원 74">
            <a:extLst>
              <a:ext uri="{FF2B5EF4-FFF2-40B4-BE49-F238E27FC236}">
                <a16:creationId xmlns:a16="http://schemas.microsoft.com/office/drawing/2014/main" id="{4A672F20-4887-480F-86C8-35F1CC38B5AB}"/>
              </a:ext>
            </a:extLst>
          </p:cNvPr>
          <p:cNvSpPr/>
          <p:nvPr/>
        </p:nvSpPr>
        <p:spPr bwMode="auto">
          <a:xfrm>
            <a:off x="1423200" y="4112155"/>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76" name="직사각형 75">
            <a:extLst>
              <a:ext uri="{FF2B5EF4-FFF2-40B4-BE49-F238E27FC236}">
                <a16:creationId xmlns:a16="http://schemas.microsoft.com/office/drawing/2014/main" id="{0B57D4FB-073F-4BFE-9FE5-A34A6FBDACD1}"/>
              </a:ext>
            </a:extLst>
          </p:cNvPr>
          <p:cNvSpPr/>
          <p:nvPr/>
        </p:nvSpPr>
        <p:spPr bwMode="auto">
          <a:xfrm rot="20615738">
            <a:off x="270313" y="4645422"/>
            <a:ext cx="1426979" cy="29737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내용 </a:t>
            </a:r>
            <a:r>
              <a:rPr lang="ko-KR" altLang="en-US" sz="1200">
                <a:solidFill>
                  <a:srgbClr val="FF0000"/>
                </a:solidFill>
                <a:effectLst/>
                <a:latin typeface="맑은 고딕" pitchFamily="50" charset="-127"/>
                <a:ea typeface="맑은 고딕" pitchFamily="50" charset="-127"/>
              </a:rPr>
              <a:t>확정 필요</a:t>
            </a:r>
            <a:endParaRPr lang="ko-KR" altLang="en-US" sz="1200" dirty="0">
              <a:solidFill>
                <a:srgbClr val="FF0000"/>
              </a:solidFill>
              <a:effectLst/>
              <a:latin typeface="맑은 고딕" pitchFamily="50" charset="-127"/>
              <a:ea typeface="맑은 고딕" pitchFamily="50" charset="-127"/>
            </a:endParaRPr>
          </a:p>
        </p:txBody>
      </p:sp>
      <p:sp>
        <p:nvSpPr>
          <p:cNvPr id="77" name="직사각형 76">
            <a:extLst>
              <a:ext uri="{FF2B5EF4-FFF2-40B4-BE49-F238E27FC236}">
                <a16:creationId xmlns:a16="http://schemas.microsoft.com/office/drawing/2014/main" id="{AEEBF12E-1CE1-4E0B-A8EC-19E6C2297BF4}"/>
              </a:ext>
            </a:extLst>
          </p:cNvPr>
          <p:cNvSpPr/>
          <p:nvPr/>
        </p:nvSpPr>
        <p:spPr bwMode="auto">
          <a:xfrm rot="20615738">
            <a:off x="408743" y="5870490"/>
            <a:ext cx="1426979" cy="29737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내용 </a:t>
            </a:r>
            <a:r>
              <a:rPr lang="ko-KR" altLang="en-US" sz="1200">
                <a:solidFill>
                  <a:srgbClr val="FF0000"/>
                </a:solidFill>
                <a:effectLst/>
                <a:latin typeface="맑은 고딕" pitchFamily="50" charset="-127"/>
                <a:ea typeface="맑은 고딕" pitchFamily="50" charset="-127"/>
              </a:rPr>
              <a:t>확정 필요</a:t>
            </a:r>
            <a:endParaRPr lang="ko-KR" altLang="en-US" sz="1200" dirty="0">
              <a:solidFill>
                <a:srgbClr val="FF0000"/>
              </a:solidFill>
              <a:effectLst/>
              <a:latin typeface="맑은 고딕" pitchFamily="50" charset="-127"/>
              <a:ea typeface="맑은 고딕" pitchFamily="50" charset="-127"/>
            </a:endParaRPr>
          </a:p>
        </p:txBody>
      </p:sp>
      <p:sp>
        <p:nvSpPr>
          <p:cNvPr id="78" name="타원 77">
            <a:extLst>
              <a:ext uri="{FF2B5EF4-FFF2-40B4-BE49-F238E27FC236}">
                <a16:creationId xmlns:a16="http://schemas.microsoft.com/office/drawing/2014/main" id="{F91594B7-30DB-465D-95D3-D5F180DAC022}"/>
              </a:ext>
            </a:extLst>
          </p:cNvPr>
          <p:cNvSpPr/>
          <p:nvPr/>
        </p:nvSpPr>
        <p:spPr bwMode="auto">
          <a:xfrm>
            <a:off x="1386860" y="5363312"/>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
        <p:nvSpPr>
          <p:cNvPr id="67" name="TextBox 66">
            <a:extLst>
              <a:ext uri="{FF2B5EF4-FFF2-40B4-BE49-F238E27FC236}">
                <a16:creationId xmlns:a16="http://schemas.microsoft.com/office/drawing/2014/main" id="{81EF598D-887D-4443-8DF8-99463C07C90D}"/>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68" name="TextBox 67">
            <a:extLst>
              <a:ext uri="{FF2B5EF4-FFF2-40B4-BE49-F238E27FC236}">
                <a16:creationId xmlns:a16="http://schemas.microsoft.com/office/drawing/2014/main" id="{C5E05353-B084-4893-8EEA-D63596BE1E83}"/>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72760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830183951"/>
              </p:ext>
            </p:extLst>
          </p:nvPr>
        </p:nvGraphicFramePr>
        <p:xfrm>
          <a:off x="7498080" y="465516"/>
          <a:ext cx="2407920" cy="478950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무역 견적서</a:t>
                      </a:r>
                      <a:endParaRPr lang="en-US" altLang="ko-KR" sz="800" dirty="0">
                        <a:latin typeface="+mn-ea"/>
                        <a:ea typeface="+mn-ea"/>
                      </a:endParaRPr>
                    </a:p>
                    <a:p>
                      <a:pPr latinLnBrk="1"/>
                      <a:r>
                        <a:rPr lang="ko-KR" altLang="en-US" sz="1300" dirty="0">
                          <a:solidFill>
                            <a:srgbClr val="FF0000"/>
                          </a:solidFill>
                          <a:latin typeface="+mn-ea"/>
                          <a:ea typeface="+mn-ea"/>
                        </a:rPr>
                        <a:t>입력 항목 확정 필요</a:t>
                      </a:r>
                      <a:endParaRPr lang="en-US" altLang="ko-KR" sz="1300" dirty="0">
                        <a:solidFill>
                          <a:srgbClr val="FF0000"/>
                        </a:solidFill>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300" dirty="0">
                          <a:solidFill>
                            <a:srgbClr val="FF0000"/>
                          </a:solidFill>
                          <a:latin typeface="+mn-ea"/>
                          <a:ea typeface="+mn-ea"/>
                        </a:rPr>
                        <a:t>- </a:t>
                      </a:r>
                      <a:r>
                        <a:rPr lang="ko-KR" altLang="en-US" sz="1300" dirty="0">
                          <a:solidFill>
                            <a:srgbClr val="FF0000"/>
                          </a:solidFill>
                          <a:latin typeface="+mn-ea"/>
                          <a:ea typeface="+mn-ea"/>
                        </a:rPr>
                        <a:t>만들면서 협의 후 수정</a:t>
                      </a:r>
                    </a:p>
                    <a:p>
                      <a:pPr latinLnBrk="1"/>
                      <a:endParaRPr lang="ko-KR" altLang="en-US" sz="1300" dirty="0">
                        <a:solidFill>
                          <a:srgbClr val="FF0000"/>
                        </a:solidFill>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aphicFrame>
        <p:nvGraphicFramePr>
          <p:cNvPr id="5" name="표 4">
            <a:extLst>
              <a:ext uri="{FF2B5EF4-FFF2-40B4-BE49-F238E27FC236}">
                <a16:creationId xmlns:a16="http://schemas.microsoft.com/office/drawing/2014/main" id="{E3323206-5A15-43BF-9135-314D9BE64E8B}"/>
              </a:ext>
            </a:extLst>
          </p:cNvPr>
          <p:cNvGraphicFramePr>
            <a:graphicFrameLocks noGrp="1"/>
          </p:cNvGraphicFramePr>
          <p:nvPr>
            <p:extLst>
              <p:ext uri="{D42A27DB-BD31-4B8C-83A1-F6EECF244321}">
                <p14:modId xmlns:p14="http://schemas.microsoft.com/office/powerpoint/2010/main" val="3951677225"/>
              </p:ext>
            </p:extLst>
          </p:nvPr>
        </p:nvGraphicFramePr>
        <p:xfrm>
          <a:off x="693413" y="660600"/>
          <a:ext cx="6377261" cy="5068438"/>
        </p:xfrm>
        <a:graphic>
          <a:graphicData uri="http://schemas.openxmlformats.org/drawingml/2006/table">
            <a:tbl>
              <a:tblPr>
                <a:tableStyleId>{5C22544A-7EE6-4342-B048-85BDC9FD1C3A}</a:tableStyleId>
              </a:tblPr>
              <a:tblGrid>
                <a:gridCol w="1016698">
                  <a:extLst>
                    <a:ext uri="{9D8B030D-6E8A-4147-A177-3AD203B41FA5}">
                      <a16:colId xmlns:a16="http://schemas.microsoft.com/office/drawing/2014/main" val="2610860202"/>
                    </a:ext>
                  </a:extLst>
                </a:gridCol>
                <a:gridCol w="2567032">
                  <a:extLst>
                    <a:ext uri="{9D8B030D-6E8A-4147-A177-3AD203B41FA5}">
                      <a16:colId xmlns:a16="http://schemas.microsoft.com/office/drawing/2014/main" val="3134292917"/>
                    </a:ext>
                  </a:extLst>
                </a:gridCol>
                <a:gridCol w="2793531">
                  <a:extLst>
                    <a:ext uri="{9D8B030D-6E8A-4147-A177-3AD203B41FA5}">
                      <a16:colId xmlns:a16="http://schemas.microsoft.com/office/drawing/2014/main" val="3281406054"/>
                    </a:ext>
                  </a:extLst>
                </a:gridCol>
              </a:tblGrid>
              <a:tr h="361152">
                <a:tc rowSpan="2">
                  <a:txBody>
                    <a:bodyPr/>
                    <a:lstStyle/>
                    <a:p>
                      <a:pPr algn="ctr" fontAlgn="ctr"/>
                      <a:r>
                        <a:rPr lang="ko-KR" altLang="en-US" sz="900" u="none" strike="noStrike" dirty="0">
                          <a:effectLst/>
                          <a:latin typeface="+mn-ea"/>
                          <a:ea typeface="+mn-ea"/>
                        </a:rPr>
                        <a:t>첨부서류</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무역 견적서</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인보이스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9393542"/>
                  </a:ext>
                </a:extLst>
              </a:tr>
              <a:tr h="4707286">
                <a:tc vMerge="1">
                  <a:txBody>
                    <a:bodyPr/>
                    <a:lstStyle/>
                    <a:p>
                      <a:pPr latinLnBrk="1"/>
                      <a:endParaRPr lang="ko-KR" altLang="en-US"/>
                    </a:p>
                  </a:txBody>
                  <a:tcPr/>
                </a:tc>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0543630"/>
                  </a:ext>
                </a:extLst>
              </a:tr>
            </a:tbl>
          </a:graphicData>
        </a:graphic>
      </p:graphicFrame>
      <p:sp>
        <p:nvSpPr>
          <p:cNvPr id="67" name="Button">
            <a:extLst>
              <a:ext uri="{FF2B5EF4-FFF2-40B4-BE49-F238E27FC236}">
                <a16:creationId xmlns:a16="http://schemas.microsoft.com/office/drawing/2014/main" id="{5D464106-E274-4EFC-A731-FD45178EE5F0}"/>
              </a:ext>
            </a:extLst>
          </p:cNvPr>
          <p:cNvSpPr>
            <a:spLocks/>
          </p:cNvSpPr>
          <p:nvPr/>
        </p:nvSpPr>
        <p:spPr bwMode="auto">
          <a:xfrm>
            <a:off x="3640780" y="751155"/>
            <a:ext cx="482525" cy="205200"/>
          </a:xfrm>
          <a:prstGeom prst="roundRect">
            <a:avLst>
              <a:gd name="adj" fmla="val 8776"/>
            </a:avLst>
          </a:prstGeom>
          <a:solidFill>
            <a:schemeClr val="bg1">
              <a:lumMod val="8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68" name="Button">
            <a:extLst>
              <a:ext uri="{FF2B5EF4-FFF2-40B4-BE49-F238E27FC236}">
                <a16:creationId xmlns:a16="http://schemas.microsoft.com/office/drawing/2014/main" id="{D0C57097-D24D-45E7-856E-87B4FD72E6E2}"/>
              </a:ext>
            </a:extLst>
          </p:cNvPr>
          <p:cNvSpPr>
            <a:spLocks/>
          </p:cNvSpPr>
          <p:nvPr/>
        </p:nvSpPr>
        <p:spPr bwMode="auto">
          <a:xfrm>
            <a:off x="6448889" y="740834"/>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69" name="TextBox 68">
            <a:extLst>
              <a:ext uri="{FF2B5EF4-FFF2-40B4-BE49-F238E27FC236}">
                <a16:creationId xmlns:a16="http://schemas.microsoft.com/office/drawing/2014/main" id="{3EBEC400-0935-4EB1-BD9A-57508EC9CFA5}"/>
              </a:ext>
            </a:extLst>
          </p:cNvPr>
          <p:cNvSpPr txBox="1"/>
          <p:nvPr/>
        </p:nvSpPr>
        <p:spPr>
          <a:xfrm>
            <a:off x="1869512" y="1218978"/>
            <a:ext cx="1059180" cy="338554"/>
          </a:xfrm>
          <a:prstGeom prst="rect">
            <a:avLst/>
          </a:prstGeom>
          <a:noFill/>
        </p:spPr>
        <p:txBody>
          <a:bodyPr wrap="square" rtlCol="0">
            <a:spAutoFit/>
          </a:bodyPr>
          <a:lstStyle/>
          <a:p>
            <a:pPr marL="171450" indent="-171450">
              <a:buFont typeface="Arial" panose="020B0604020202020204" pitchFamily="34" charset="0"/>
              <a:buChar char="•"/>
            </a:pPr>
            <a:r>
              <a:rPr lang="ko-KR" altLang="en-US" sz="800" dirty="0">
                <a:latin typeface="맑은 고딕" pitchFamily="50" charset="-127"/>
                <a:ea typeface="맑은 고딕" pitchFamily="50" charset="-127"/>
              </a:rPr>
              <a:t> 수신인</a:t>
            </a:r>
            <a:r>
              <a:rPr lang="en-US" altLang="ko-KR" sz="800" dirty="0">
                <a:latin typeface="맑은 고딕" pitchFamily="50" charset="-127"/>
                <a:ea typeface="맑은 고딕" pitchFamily="50" charset="-127"/>
              </a:rPr>
              <a:t>(Consignee)</a:t>
            </a:r>
            <a:endParaRPr lang="ko-KR" altLang="en-US" sz="800" dirty="0">
              <a:latin typeface="맑은 고딕" pitchFamily="50" charset="-127"/>
              <a:ea typeface="맑은 고딕" pitchFamily="50" charset="-127"/>
            </a:endParaRPr>
          </a:p>
        </p:txBody>
      </p:sp>
      <p:sp>
        <p:nvSpPr>
          <p:cNvPr id="70" name="TextBox 69">
            <a:extLst>
              <a:ext uri="{FF2B5EF4-FFF2-40B4-BE49-F238E27FC236}">
                <a16:creationId xmlns:a16="http://schemas.microsoft.com/office/drawing/2014/main" id="{2AA63BE6-2813-4B2D-BA19-6D680BAC808B}"/>
              </a:ext>
            </a:extLst>
          </p:cNvPr>
          <p:cNvSpPr txBox="1"/>
          <p:nvPr/>
        </p:nvSpPr>
        <p:spPr>
          <a:xfrm>
            <a:off x="1869512" y="2089355"/>
            <a:ext cx="1245012"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Quotation Date</a:t>
            </a:r>
            <a:endParaRPr lang="ko-KR" altLang="en-US" sz="800" dirty="0">
              <a:latin typeface="맑은 고딕" pitchFamily="50" charset="-127"/>
              <a:ea typeface="맑은 고딕" pitchFamily="50" charset="-127"/>
            </a:endParaRPr>
          </a:p>
        </p:txBody>
      </p:sp>
      <p:sp>
        <p:nvSpPr>
          <p:cNvPr id="73" name="TextBox 72">
            <a:extLst>
              <a:ext uri="{FF2B5EF4-FFF2-40B4-BE49-F238E27FC236}">
                <a16:creationId xmlns:a16="http://schemas.microsoft.com/office/drawing/2014/main" id="{6BA331B1-7D5A-4FAF-AF34-A289819C8C88}"/>
              </a:ext>
            </a:extLst>
          </p:cNvPr>
          <p:cNvSpPr txBox="1"/>
          <p:nvPr/>
        </p:nvSpPr>
        <p:spPr>
          <a:xfrm>
            <a:off x="1869512" y="3599818"/>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Description</a:t>
            </a:r>
            <a:endParaRPr lang="ko-KR" altLang="en-US" sz="800" dirty="0">
              <a:latin typeface="맑은 고딕" pitchFamily="50" charset="-127"/>
              <a:ea typeface="맑은 고딕" pitchFamily="50" charset="-127"/>
            </a:endParaRPr>
          </a:p>
        </p:txBody>
      </p:sp>
      <p:sp>
        <p:nvSpPr>
          <p:cNvPr id="74" name="TextBox 73">
            <a:extLst>
              <a:ext uri="{FF2B5EF4-FFF2-40B4-BE49-F238E27FC236}">
                <a16:creationId xmlns:a16="http://schemas.microsoft.com/office/drawing/2014/main" id="{324458A9-6782-42C3-8E77-94E26BA78F31}"/>
              </a:ext>
            </a:extLst>
          </p:cNvPr>
          <p:cNvSpPr txBox="1"/>
          <p:nvPr/>
        </p:nvSpPr>
        <p:spPr>
          <a:xfrm>
            <a:off x="1869512" y="4020615"/>
            <a:ext cx="1209512"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Quantity</a:t>
            </a:r>
            <a:endParaRPr lang="ko-KR" altLang="en-US" sz="800" dirty="0">
              <a:latin typeface="맑은 고딕" pitchFamily="50" charset="-127"/>
              <a:ea typeface="맑은 고딕" pitchFamily="50" charset="-127"/>
            </a:endParaRPr>
          </a:p>
        </p:txBody>
      </p:sp>
      <p:sp>
        <p:nvSpPr>
          <p:cNvPr id="75" name="TextBox 74">
            <a:extLst>
              <a:ext uri="{FF2B5EF4-FFF2-40B4-BE49-F238E27FC236}">
                <a16:creationId xmlns:a16="http://schemas.microsoft.com/office/drawing/2014/main" id="{4DE3BF91-11C2-44D7-9A18-E1C77641DC63}"/>
              </a:ext>
            </a:extLst>
          </p:cNvPr>
          <p:cNvSpPr txBox="1"/>
          <p:nvPr/>
        </p:nvSpPr>
        <p:spPr>
          <a:xfrm>
            <a:off x="1869512" y="4282218"/>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Unit Price</a:t>
            </a:r>
            <a:endParaRPr lang="ko-KR" altLang="en-US" sz="800" dirty="0">
              <a:latin typeface="맑은 고딕" pitchFamily="50" charset="-127"/>
              <a:ea typeface="맑은 고딕" pitchFamily="50" charset="-127"/>
            </a:endParaRPr>
          </a:p>
        </p:txBody>
      </p:sp>
      <p:sp>
        <p:nvSpPr>
          <p:cNvPr id="76" name="TextBox 75">
            <a:extLst>
              <a:ext uri="{FF2B5EF4-FFF2-40B4-BE49-F238E27FC236}">
                <a16:creationId xmlns:a16="http://schemas.microsoft.com/office/drawing/2014/main" id="{F5823D67-4D20-4316-995B-D1F45F227B41}"/>
              </a:ext>
            </a:extLst>
          </p:cNvPr>
          <p:cNvSpPr txBox="1"/>
          <p:nvPr/>
        </p:nvSpPr>
        <p:spPr>
          <a:xfrm>
            <a:off x="1869512" y="4527755"/>
            <a:ext cx="998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Taxes</a:t>
            </a:r>
            <a:endParaRPr lang="ko-KR" altLang="en-US" sz="800" dirty="0">
              <a:latin typeface="맑은 고딕" pitchFamily="50" charset="-127"/>
              <a:ea typeface="맑은 고딕" pitchFamily="50" charset="-127"/>
            </a:endParaRPr>
          </a:p>
        </p:txBody>
      </p:sp>
      <p:sp>
        <p:nvSpPr>
          <p:cNvPr id="77" name="TextBox 76">
            <a:extLst>
              <a:ext uri="{FF2B5EF4-FFF2-40B4-BE49-F238E27FC236}">
                <a16:creationId xmlns:a16="http://schemas.microsoft.com/office/drawing/2014/main" id="{4A3FF31A-6C4B-495E-817E-82AD332DB816}"/>
              </a:ext>
            </a:extLst>
          </p:cNvPr>
          <p:cNvSpPr txBox="1"/>
          <p:nvPr/>
        </p:nvSpPr>
        <p:spPr>
          <a:xfrm>
            <a:off x="1869512" y="4773298"/>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Amount</a:t>
            </a:r>
            <a:endParaRPr lang="ko-KR" altLang="en-US" sz="800" dirty="0">
              <a:latin typeface="맑은 고딕" pitchFamily="50" charset="-127"/>
              <a:ea typeface="맑은 고딕" pitchFamily="50" charset="-127"/>
            </a:endParaRPr>
          </a:p>
        </p:txBody>
      </p:sp>
      <p:sp>
        <p:nvSpPr>
          <p:cNvPr id="78" name="TextBox 77">
            <a:extLst>
              <a:ext uri="{FF2B5EF4-FFF2-40B4-BE49-F238E27FC236}">
                <a16:creationId xmlns:a16="http://schemas.microsoft.com/office/drawing/2014/main" id="{E939F571-EADF-49B9-9A45-53F3EAB4DA77}"/>
              </a:ext>
            </a:extLst>
          </p:cNvPr>
          <p:cNvSpPr txBox="1"/>
          <p:nvPr/>
        </p:nvSpPr>
        <p:spPr>
          <a:xfrm>
            <a:off x="1869512" y="1847218"/>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E-mail</a:t>
            </a:r>
            <a:endParaRPr lang="ko-KR" altLang="en-US" sz="800" dirty="0">
              <a:latin typeface="맑은 고딕" pitchFamily="50" charset="-127"/>
              <a:ea typeface="맑은 고딕" pitchFamily="50" charset="-127"/>
            </a:endParaRPr>
          </a:p>
        </p:txBody>
      </p:sp>
      <p:sp>
        <p:nvSpPr>
          <p:cNvPr id="79" name="TextBox 78">
            <a:extLst>
              <a:ext uri="{FF2B5EF4-FFF2-40B4-BE49-F238E27FC236}">
                <a16:creationId xmlns:a16="http://schemas.microsoft.com/office/drawing/2014/main" id="{F2DCDA93-A550-44B3-B505-BDF6ADA909B3}"/>
              </a:ext>
            </a:extLst>
          </p:cNvPr>
          <p:cNvSpPr txBox="1"/>
          <p:nvPr/>
        </p:nvSpPr>
        <p:spPr>
          <a:xfrm>
            <a:off x="1869512" y="2333195"/>
            <a:ext cx="998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Reference</a:t>
            </a:r>
            <a:endParaRPr lang="ko-KR" altLang="en-US" sz="800" dirty="0">
              <a:latin typeface="맑은 고딕" pitchFamily="50" charset="-127"/>
              <a:ea typeface="맑은 고딕" pitchFamily="50" charset="-127"/>
            </a:endParaRPr>
          </a:p>
        </p:txBody>
      </p:sp>
      <p:sp>
        <p:nvSpPr>
          <p:cNvPr id="80" name="TextBox 79">
            <a:extLst>
              <a:ext uri="{FF2B5EF4-FFF2-40B4-BE49-F238E27FC236}">
                <a16:creationId xmlns:a16="http://schemas.microsoft.com/office/drawing/2014/main" id="{59F43839-A7FA-4AEB-9FB2-395F620AD3DE}"/>
              </a:ext>
            </a:extLst>
          </p:cNvPr>
          <p:cNvSpPr txBox="1"/>
          <p:nvPr/>
        </p:nvSpPr>
        <p:spPr>
          <a:xfrm>
            <a:off x="1869512" y="2601598"/>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Delivery Date</a:t>
            </a:r>
            <a:endParaRPr lang="ko-KR" altLang="en-US" sz="800" dirty="0">
              <a:latin typeface="맑은 고딕" pitchFamily="50" charset="-127"/>
              <a:ea typeface="맑은 고딕" pitchFamily="50" charset="-127"/>
            </a:endParaRPr>
          </a:p>
        </p:txBody>
      </p:sp>
      <p:sp>
        <p:nvSpPr>
          <p:cNvPr id="81" name="TextBox 80">
            <a:extLst>
              <a:ext uri="{FF2B5EF4-FFF2-40B4-BE49-F238E27FC236}">
                <a16:creationId xmlns:a16="http://schemas.microsoft.com/office/drawing/2014/main" id="{156E3F1F-2FFD-406D-98D9-A4942AB8E290}"/>
              </a:ext>
            </a:extLst>
          </p:cNvPr>
          <p:cNvSpPr txBox="1"/>
          <p:nvPr/>
        </p:nvSpPr>
        <p:spPr>
          <a:xfrm>
            <a:off x="1869512" y="2847135"/>
            <a:ext cx="1209512"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Payment Date</a:t>
            </a:r>
            <a:endParaRPr lang="ko-KR" altLang="en-US" sz="800" dirty="0">
              <a:latin typeface="맑은 고딕" pitchFamily="50" charset="-127"/>
              <a:ea typeface="맑은 고딕" pitchFamily="50" charset="-127"/>
            </a:endParaRPr>
          </a:p>
        </p:txBody>
      </p:sp>
      <p:sp>
        <p:nvSpPr>
          <p:cNvPr id="82" name="TextBox 81">
            <a:extLst>
              <a:ext uri="{FF2B5EF4-FFF2-40B4-BE49-F238E27FC236}">
                <a16:creationId xmlns:a16="http://schemas.microsoft.com/office/drawing/2014/main" id="{231A4394-34CC-459E-92B0-CCACD4539E7A}"/>
              </a:ext>
            </a:extLst>
          </p:cNvPr>
          <p:cNvSpPr txBox="1"/>
          <p:nvPr/>
        </p:nvSpPr>
        <p:spPr>
          <a:xfrm>
            <a:off x="1869511" y="3108738"/>
            <a:ext cx="1449175"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Banking Charges</a:t>
            </a:r>
            <a:endParaRPr lang="ko-KR" altLang="en-US" sz="800" dirty="0">
              <a:latin typeface="맑은 고딕" pitchFamily="50" charset="-127"/>
              <a:ea typeface="맑은 고딕" pitchFamily="50" charset="-127"/>
            </a:endParaRPr>
          </a:p>
        </p:txBody>
      </p:sp>
      <p:sp>
        <p:nvSpPr>
          <p:cNvPr id="83" name="TextBox 82">
            <a:extLst>
              <a:ext uri="{FF2B5EF4-FFF2-40B4-BE49-F238E27FC236}">
                <a16:creationId xmlns:a16="http://schemas.microsoft.com/office/drawing/2014/main" id="{E07C38B8-7952-40F5-BDE4-5E0F8E798F8B}"/>
              </a:ext>
            </a:extLst>
          </p:cNvPr>
          <p:cNvSpPr txBox="1"/>
          <p:nvPr/>
        </p:nvSpPr>
        <p:spPr>
          <a:xfrm>
            <a:off x="1869512" y="3360198"/>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Offer Validity</a:t>
            </a:r>
            <a:endParaRPr lang="ko-KR" altLang="en-US" sz="800" dirty="0">
              <a:latin typeface="맑은 고딕" pitchFamily="50" charset="-127"/>
              <a:ea typeface="맑은 고딕" pitchFamily="50" charset="-127"/>
            </a:endParaRPr>
          </a:p>
        </p:txBody>
      </p:sp>
      <p:sp>
        <p:nvSpPr>
          <p:cNvPr id="84" name="직사각형 83">
            <a:extLst>
              <a:ext uri="{FF2B5EF4-FFF2-40B4-BE49-F238E27FC236}">
                <a16:creationId xmlns:a16="http://schemas.microsoft.com/office/drawing/2014/main" id="{C065FB19-4C21-46D7-9ACF-ECBDEFB26307}"/>
              </a:ext>
            </a:extLst>
          </p:cNvPr>
          <p:cNvSpPr/>
          <p:nvPr/>
        </p:nvSpPr>
        <p:spPr bwMode="auto">
          <a:xfrm>
            <a:off x="3099290" y="1221321"/>
            <a:ext cx="3019813" cy="54927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latin typeface="맑은 고딕" pitchFamily="50" charset="-127"/>
                <a:ea typeface="맑은 고딕" pitchFamily="50" charset="-127"/>
              </a:rPr>
              <a:t> TO: </a:t>
            </a:r>
            <a:r>
              <a:rPr lang="en-US" altLang="ko-KR" sz="800" dirty="0" err="1">
                <a:solidFill>
                  <a:schemeClr val="bg1">
                    <a:lumMod val="65000"/>
                  </a:schemeClr>
                </a:solidFill>
                <a:latin typeface="맑은 고딕" pitchFamily="50" charset="-127"/>
                <a:ea typeface="맑은 고딕" pitchFamily="50" charset="-127"/>
              </a:rPr>
              <a:t>Mr</a:t>
            </a:r>
            <a:r>
              <a:rPr lang="en-US" altLang="ko-KR" sz="800" dirty="0">
                <a:solidFill>
                  <a:schemeClr val="bg1">
                    <a:lumMod val="65000"/>
                  </a:schemeClr>
                </a:solidFill>
                <a:latin typeface="맑은 고딕" pitchFamily="50" charset="-127"/>
                <a:ea typeface="맑은 고딕" pitchFamily="50" charset="-127"/>
              </a:rPr>
              <a:t>/</a:t>
            </a:r>
            <a:r>
              <a:rPr lang="en-US" altLang="ko-KR" sz="800" dirty="0" err="1">
                <a:solidFill>
                  <a:schemeClr val="bg1">
                    <a:lumMod val="65000"/>
                  </a:schemeClr>
                </a:solidFill>
                <a:latin typeface="맑은 고딕" pitchFamily="50" charset="-127"/>
                <a:ea typeface="맑은 고딕" pitchFamily="50" charset="-127"/>
              </a:rPr>
              <a:t>Ms</a:t>
            </a:r>
            <a:endParaRPr lang="en-US" altLang="ko-KR" sz="800" dirty="0">
              <a:solidFill>
                <a:schemeClr val="bg1">
                  <a:lumMod val="65000"/>
                </a:schemeClr>
              </a:solidFill>
              <a:latin typeface="맑은 고딕" pitchFamily="50" charset="-127"/>
              <a:ea typeface="맑은 고딕" pitchFamily="50" charset="-127"/>
            </a:endParaRPr>
          </a:p>
          <a:p>
            <a:r>
              <a:rPr lang="en-US" altLang="ko-KR" sz="800" dirty="0">
                <a:solidFill>
                  <a:schemeClr val="bg1">
                    <a:lumMod val="65000"/>
                  </a:schemeClr>
                </a:solidFill>
                <a:latin typeface="맑은 고딕" pitchFamily="50" charset="-127"/>
                <a:ea typeface="맑은 고딕" pitchFamily="50" charset="-127"/>
              </a:rPr>
              <a:t>      XXX Co. Ltd.</a:t>
            </a:r>
          </a:p>
          <a:p>
            <a:r>
              <a:rPr lang="en-US" altLang="ko-KR" sz="800" dirty="0">
                <a:solidFill>
                  <a:schemeClr val="bg1">
                    <a:lumMod val="65000"/>
                  </a:schemeClr>
                </a:solidFill>
                <a:latin typeface="맑은 고딕" pitchFamily="50" charset="-127"/>
                <a:ea typeface="맑은 고딕" pitchFamily="50" charset="-127"/>
              </a:rPr>
              <a:t>      Address</a:t>
            </a:r>
          </a:p>
        </p:txBody>
      </p:sp>
      <p:sp>
        <p:nvSpPr>
          <p:cNvPr id="85" name="직사각형 84">
            <a:extLst>
              <a:ext uri="{FF2B5EF4-FFF2-40B4-BE49-F238E27FC236}">
                <a16:creationId xmlns:a16="http://schemas.microsoft.com/office/drawing/2014/main" id="{E21BE517-800C-41EE-A3EA-68E108B4F08A}"/>
              </a:ext>
            </a:extLst>
          </p:cNvPr>
          <p:cNvSpPr/>
          <p:nvPr/>
        </p:nvSpPr>
        <p:spPr bwMode="auto">
          <a:xfrm>
            <a:off x="3099290" y="1844003"/>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r>
              <a:rPr lang="en-US" altLang="ko-KR" sz="800" dirty="0">
                <a:solidFill>
                  <a:schemeClr val="bg1">
                    <a:lumMod val="65000"/>
                  </a:schemeClr>
                </a:solidFill>
                <a:latin typeface="맑은 고딕" pitchFamily="50" charset="-127"/>
                <a:ea typeface="맑은 고딕" pitchFamily="50" charset="-127"/>
              </a:rPr>
              <a:t>example@example.com</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86" name="직사각형 85">
            <a:extLst>
              <a:ext uri="{FF2B5EF4-FFF2-40B4-BE49-F238E27FC236}">
                <a16:creationId xmlns:a16="http://schemas.microsoft.com/office/drawing/2014/main" id="{8DE638EB-BBD2-4620-9E8C-31C2D5749CCF}"/>
              </a:ext>
            </a:extLst>
          </p:cNvPr>
          <p:cNvSpPr/>
          <p:nvPr/>
        </p:nvSpPr>
        <p:spPr bwMode="auto">
          <a:xfrm>
            <a:off x="3099290" y="4031425"/>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1.000</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87" name="직사각형 86">
            <a:extLst>
              <a:ext uri="{FF2B5EF4-FFF2-40B4-BE49-F238E27FC236}">
                <a16:creationId xmlns:a16="http://schemas.microsoft.com/office/drawing/2014/main" id="{2C7D2437-A1BD-47AC-80AA-7BBD4E8D58BE}"/>
              </a:ext>
            </a:extLst>
          </p:cNvPr>
          <p:cNvSpPr/>
          <p:nvPr/>
        </p:nvSpPr>
        <p:spPr bwMode="auto">
          <a:xfrm>
            <a:off x="3099290" y="4284561"/>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0.03</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88" name="직사각형 87">
            <a:extLst>
              <a:ext uri="{FF2B5EF4-FFF2-40B4-BE49-F238E27FC236}">
                <a16:creationId xmlns:a16="http://schemas.microsoft.com/office/drawing/2014/main" id="{DB587596-B18B-4232-AEC3-3D784CF08105}"/>
              </a:ext>
            </a:extLst>
          </p:cNvPr>
          <p:cNvSpPr/>
          <p:nvPr/>
        </p:nvSpPr>
        <p:spPr bwMode="auto">
          <a:xfrm>
            <a:off x="3099290" y="4538565"/>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15.00%</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89" name="직사각형 88">
            <a:extLst>
              <a:ext uri="{FF2B5EF4-FFF2-40B4-BE49-F238E27FC236}">
                <a16:creationId xmlns:a16="http://schemas.microsoft.com/office/drawing/2014/main" id="{5F9BB9E3-51F7-42A0-9AC6-D04DFE4F22A6}"/>
              </a:ext>
            </a:extLst>
          </p:cNvPr>
          <p:cNvSpPr/>
          <p:nvPr/>
        </p:nvSpPr>
        <p:spPr bwMode="auto">
          <a:xfrm>
            <a:off x="3099290" y="4775641"/>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10,000 USD</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0" name="직사각형 89">
            <a:extLst>
              <a:ext uri="{FF2B5EF4-FFF2-40B4-BE49-F238E27FC236}">
                <a16:creationId xmlns:a16="http://schemas.microsoft.com/office/drawing/2014/main" id="{5C19AB3F-7EAA-4E0C-8777-AB4B0570DC2C}"/>
              </a:ext>
            </a:extLst>
          </p:cNvPr>
          <p:cNvSpPr/>
          <p:nvPr/>
        </p:nvSpPr>
        <p:spPr bwMode="auto">
          <a:xfrm>
            <a:off x="3099290" y="2087843"/>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2019-02-01</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1" name="직사각형 90">
            <a:extLst>
              <a:ext uri="{FF2B5EF4-FFF2-40B4-BE49-F238E27FC236}">
                <a16:creationId xmlns:a16="http://schemas.microsoft.com/office/drawing/2014/main" id="{BBD7FEBC-FEDC-4BE3-9D82-E6F6675A8F44}"/>
              </a:ext>
            </a:extLst>
          </p:cNvPr>
          <p:cNvSpPr/>
          <p:nvPr/>
        </p:nvSpPr>
        <p:spPr bwMode="auto">
          <a:xfrm>
            <a:off x="3099290" y="2354543"/>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Advertisement</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2" name="직사각형 91">
            <a:extLst>
              <a:ext uri="{FF2B5EF4-FFF2-40B4-BE49-F238E27FC236}">
                <a16:creationId xmlns:a16="http://schemas.microsoft.com/office/drawing/2014/main" id="{76A822BA-756A-43D2-AB44-B2F89E6FCC3B}"/>
              </a:ext>
            </a:extLst>
          </p:cNvPr>
          <p:cNvSpPr/>
          <p:nvPr/>
        </p:nvSpPr>
        <p:spPr bwMode="auto">
          <a:xfrm>
            <a:off x="3099290" y="3611843"/>
            <a:ext cx="3004579" cy="34781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dirty="0">
                <a:solidFill>
                  <a:schemeClr val="bg1">
                    <a:lumMod val="65000"/>
                  </a:schemeClr>
                </a:solidFill>
                <a:latin typeface="맑은 고딕" pitchFamily="50" charset="-127"/>
                <a:ea typeface="맑은 고딕" pitchFamily="50" charset="-127"/>
              </a:rPr>
              <a:t> 제품명</a:t>
            </a:r>
            <a:endParaRPr lang="en-US" altLang="ko-KR" sz="800" dirty="0">
              <a:solidFill>
                <a:schemeClr val="bg1">
                  <a:lumMod val="65000"/>
                </a:schemeClr>
              </a:solidFill>
              <a:latin typeface="맑은 고딕" pitchFamily="50" charset="-127"/>
              <a:ea typeface="맑은 고딕" pitchFamily="50" charset="-127"/>
            </a:endParaRPr>
          </a:p>
          <a:p>
            <a:r>
              <a:rPr lang="ko-KR" altLang="en-US" sz="800" dirty="0">
                <a:solidFill>
                  <a:schemeClr val="bg1">
                    <a:lumMod val="65000"/>
                  </a:schemeClr>
                </a:solidFill>
                <a:effectLst/>
                <a:latin typeface="맑은 고딕" pitchFamily="50" charset="-127"/>
                <a:ea typeface="맑은 고딕" pitchFamily="50" charset="-127"/>
              </a:rPr>
              <a:t> 상세내역</a:t>
            </a:r>
          </a:p>
        </p:txBody>
      </p:sp>
      <p:sp>
        <p:nvSpPr>
          <p:cNvPr id="93" name="직사각형 92">
            <a:extLst>
              <a:ext uri="{FF2B5EF4-FFF2-40B4-BE49-F238E27FC236}">
                <a16:creationId xmlns:a16="http://schemas.microsoft.com/office/drawing/2014/main" id="{F2DDE5DE-3814-433D-9EAB-7F246E6A5AC0}"/>
              </a:ext>
            </a:extLst>
          </p:cNvPr>
          <p:cNvSpPr/>
          <p:nvPr/>
        </p:nvSpPr>
        <p:spPr bwMode="auto">
          <a:xfrm>
            <a:off x="3099290" y="2857945"/>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2019-02-01</a:t>
            </a:r>
            <a:endParaRPr lang="ko-KR" altLang="en-US" sz="800" dirty="0">
              <a:solidFill>
                <a:schemeClr val="bg1">
                  <a:lumMod val="65000"/>
                </a:schemeClr>
              </a:solidFill>
              <a:latin typeface="맑은 고딕" pitchFamily="50" charset="-127"/>
              <a:ea typeface="맑은 고딕" pitchFamily="50" charset="-127"/>
            </a:endParaRPr>
          </a:p>
        </p:txBody>
      </p:sp>
      <p:sp>
        <p:nvSpPr>
          <p:cNvPr id="94" name="직사각형 93">
            <a:extLst>
              <a:ext uri="{FF2B5EF4-FFF2-40B4-BE49-F238E27FC236}">
                <a16:creationId xmlns:a16="http://schemas.microsoft.com/office/drawing/2014/main" id="{3CB2F0DE-CE11-45DB-B8B7-A3976B5D2DB5}"/>
              </a:ext>
            </a:extLst>
          </p:cNvPr>
          <p:cNvSpPr/>
          <p:nvPr/>
        </p:nvSpPr>
        <p:spPr bwMode="auto">
          <a:xfrm>
            <a:off x="3099290" y="3111081"/>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5%</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5" name="직사각형 94">
            <a:extLst>
              <a:ext uri="{FF2B5EF4-FFF2-40B4-BE49-F238E27FC236}">
                <a16:creationId xmlns:a16="http://schemas.microsoft.com/office/drawing/2014/main" id="{59BC74AC-6ED8-4820-A70E-27396595A529}"/>
              </a:ext>
            </a:extLst>
          </p:cNvPr>
          <p:cNvSpPr/>
          <p:nvPr/>
        </p:nvSpPr>
        <p:spPr bwMode="auto">
          <a:xfrm>
            <a:off x="3099290" y="2613623"/>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2019-02-01</a:t>
            </a:r>
            <a:endParaRPr lang="ko-KR" altLang="en-US" sz="800" dirty="0">
              <a:solidFill>
                <a:schemeClr val="bg1">
                  <a:lumMod val="65000"/>
                </a:schemeClr>
              </a:solidFill>
              <a:latin typeface="맑은 고딕" pitchFamily="50" charset="-127"/>
              <a:ea typeface="맑은 고딕" pitchFamily="50" charset="-127"/>
            </a:endParaRPr>
          </a:p>
        </p:txBody>
      </p:sp>
      <p:sp>
        <p:nvSpPr>
          <p:cNvPr id="96" name="직사각형 95">
            <a:extLst>
              <a:ext uri="{FF2B5EF4-FFF2-40B4-BE49-F238E27FC236}">
                <a16:creationId xmlns:a16="http://schemas.microsoft.com/office/drawing/2014/main" id="{010258BC-CC54-41AB-A8FE-7799D5724B46}"/>
              </a:ext>
            </a:extLst>
          </p:cNvPr>
          <p:cNvSpPr/>
          <p:nvPr/>
        </p:nvSpPr>
        <p:spPr bwMode="auto">
          <a:xfrm>
            <a:off x="3099290" y="3362541"/>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2</a:t>
            </a:r>
            <a:r>
              <a:rPr lang="en-US" altLang="ko-KR" sz="800" dirty="0">
                <a:solidFill>
                  <a:schemeClr val="bg1">
                    <a:lumMod val="65000"/>
                  </a:schemeClr>
                </a:solidFill>
                <a:latin typeface="맑은 고딕" pitchFamily="50" charset="-127"/>
                <a:ea typeface="맑은 고딕" pitchFamily="50" charset="-127"/>
              </a:rPr>
              <a:t>0</a:t>
            </a:r>
            <a:r>
              <a:rPr lang="ko-KR" altLang="en-US" sz="800" dirty="0">
                <a:solidFill>
                  <a:schemeClr val="bg1">
                    <a:lumMod val="65000"/>
                  </a:schemeClr>
                </a:solidFill>
                <a:latin typeface="맑은 고딕" pitchFamily="50" charset="-127"/>
                <a:ea typeface="맑은 고딕" pitchFamily="50" charset="-127"/>
              </a:rPr>
              <a:t>일</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7" name="Button">
            <a:extLst>
              <a:ext uri="{FF2B5EF4-FFF2-40B4-BE49-F238E27FC236}">
                <a16:creationId xmlns:a16="http://schemas.microsoft.com/office/drawing/2014/main" id="{02D30949-5CE7-42FD-9811-04B2A8FA8F82}"/>
              </a:ext>
            </a:extLst>
          </p:cNvPr>
          <p:cNvSpPr>
            <a:spLocks/>
          </p:cNvSpPr>
          <p:nvPr/>
        </p:nvSpPr>
        <p:spPr bwMode="auto">
          <a:xfrm>
            <a:off x="3442275" y="5336136"/>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a:solidFill>
                  <a:srgbClr val="262626"/>
                </a:solidFill>
                <a:latin typeface="뫼비우스 Regular" panose="02000700060000000000" pitchFamily="2" charset="-127"/>
                <a:ea typeface="뫼비우스 Regular" panose="02000700060000000000" pitchFamily="2" charset="-127"/>
              </a:rPr>
              <a:t>저장</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98" name="Button">
            <a:extLst>
              <a:ext uri="{FF2B5EF4-FFF2-40B4-BE49-F238E27FC236}">
                <a16:creationId xmlns:a16="http://schemas.microsoft.com/office/drawing/2014/main" id="{171D21BD-9CD5-4365-8B80-2432CD9CA200}"/>
              </a:ext>
            </a:extLst>
          </p:cNvPr>
          <p:cNvSpPr>
            <a:spLocks/>
          </p:cNvSpPr>
          <p:nvPr/>
        </p:nvSpPr>
        <p:spPr bwMode="auto">
          <a:xfrm>
            <a:off x="4085394" y="533715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닫기</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101" name="제목 2">
            <a:extLst>
              <a:ext uri="{FF2B5EF4-FFF2-40B4-BE49-F238E27FC236}">
                <a16:creationId xmlns:a16="http://schemas.microsoft.com/office/drawing/2014/main" id="{84846183-6254-4A6C-AB24-19BD7F05A9F3}"/>
              </a:ext>
            </a:extLst>
          </p:cNvPr>
          <p:cNvSpPr>
            <a:spLocks noGrp="1"/>
          </p:cNvSpPr>
          <p:nvPr>
            <p:ph type="title"/>
          </p:nvPr>
        </p:nvSpPr>
        <p:spPr>
          <a:xfrm>
            <a:off x="909781" y="12600"/>
            <a:ext cx="2972263" cy="216000"/>
          </a:xfrm>
        </p:spPr>
        <p:txBody>
          <a:bodyPr/>
          <a:lstStyle/>
          <a:p>
            <a:r>
              <a:rPr lang="en-US" altLang="ko-KR" dirty="0" err="1"/>
              <a:t>Gtradepay</a:t>
            </a:r>
            <a:r>
              <a:rPr lang="en-US" altLang="ko-KR" dirty="0"/>
              <a:t> </a:t>
            </a:r>
            <a:r>
              <a:rPr lang="ko-KR" altLang="en-US" dirty="0"/>
              <a:t>사용자 페이지</a:t>
            </a:r>
          </a:p>
        </p:txBody>
      </p:sp>
      <p:sp>
        <p:nvSpPr>
          <p:cNvPr id="102" name="제목 2">
            <a:extLst>
              <a:ext uri="{FF2B5EF4-FFF2-40B4-BE49-F238E27FC236}">
                <a16:creationId xmlns:a16="http://schemas.microsoft.com/office/drawing/2014/main" id="{2E196514-6FF2-42A1-8DF7-1C64F20AADD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신청하기</a:t>
            </a:r>
          </a:p>
        </p:txBody>
      </p:sp>
      <p:sp>
        <p:nvSpPr>
          <p:cNvPr id="37" name="직사각형 36">
            <a:extLst>
              <a:ext uri="{FF2B5EF4-FFF2-40B4-BE49-F238E27FC236}">
                <a16:creationId xmlns:a16="http://schemas.microsoft.com/office/drawing/2014/main" id="{461D59F4-E56E-4473-984C-EAA546F39295}"/>
              </a:ext>
            </a:extLst>
          </p:cNvPr>
          <p:cNvSpPr/>
          <p:nvPr/>
        </p:nvSpPr>
        <p:spPr bwMode="auto">
          <a:xfrm rot="20615738">
            <a:off x="1154172" y="1125991"/>
            <a:ext cx="1426979" cy="29737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내용 </a:t>
            </a:r>
            <a:r>
              <a:rPr lang="ko-KR" altLang="en-US" sz="1200">
                <a:solidFill>
                  <a:srgbClr val="FF0000"/>
                </a:solidFill>
                <a:effectLst/>
                <a:latin typeface="맑은 고딕" pitchFamily="50" charset="-127"/>
                <a:ea typeface="맑은 고딕" pitchFamily="50" charset="-127"/>
              </a:rPr>
              <a:t>확정 필요</a:t>
            </a:r>
            <a:endParaRPr lang="ko-KR" altLang="en-US" sz="1200" dirty="0">
              <a:solidFill>
                <a:srgbClr val="FF0000"/>
              </a:solidFill>
              <a:effectLst/>
              <a:latin typeface="맑은 고딕" pitchFamily="50" charset="-127"/>
              <a:ea typeface="맑은 고딕" pitchFamily="50" charset="-127"/>
            </a:endParaRPr>
          </a:p>
        </p:txBody>
      </p:sp>
      <p:sp>
        <p:nvSpPr>
          <p:cNvPr id="38" name="타원 37">
            <a:extLst>
              <a:ext uri="{FF2B5EF4-FFF2-40B4-BE49-F238E27FC236}">
                <a16:creationId xmlns:a16="http://schemas.microsoft.com/office/drawing/2014/main" id="{2517E305-2688-4E90-BE2D-2B2EF157A7DB}"/>
              </a:ext>
            </a:extLst>
          </p:cNvPr>
          <p:cNvSpPr/>
          <p:nvPr/>
        </p:nvSpPr>
        <p:spPr bwMode="auto">
          <a:xfrm>
            <a:off x="1616733" y="768622"/>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982583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3459484"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신청하기</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898960064"/>
              </p:ext>
            </p:extLst>
          </p:nvPr>
        </p:nvGraphicFramePr>
        <p:xfrm>
          <a:off x="7498080" y="465516"/>
          <a:ext cx="2407920" cy="478950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인보이스</a:t>
                      </a:r>
                      <a:endParaRPr lang="en-US" altLang="ko-KR" sz="800" dirty="0">
                        <a:latin typeface="+mn-ea"/>
                        <a:ea typeface="+mn-ea"/>
                      </a:endParaRPr>
                    </a:p>
                    <a:p>
                      <a:pPr latinLnBrk="1"/>
                      <a:r>
                        <a:rPr lang="ko-KR" altLang="en-US" sz="1300" dirty="0">
                          <a:solidFill>
                            <a:srgbClr val="FF0000"/>
                          </a:solidFill>
                          <a:latin typeface="+mn-ea"/>
                          <a:ea typeface="+mn-ea"/>
                        </a:rPr>
                        <a:t>입력 항목 확정 필요</a:t>
                      </a:r>
                      <a:endParaRPr lang="en-US" altLang="ko-KR" sz="1300" dirty="0">
                        <a:solidFill>
                          <a:srgbClr val="FF0000"/>
                        </a:solidFill>
                        <a:latin typeface="+mn-ea"/>
                        <a:ea typeface="+mn-ea"/>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300" dirty="0">
                          <a:solidFill>
                            <a:srgbClr val="FF0000"/>
                          </a:solidFill>
                          <a:latin typeface="+mn-ea"/>
                          <a:ea typeface="+mn-ea"/>
                        </a:rPr>
                        <a:t>- </a:t>
                      </a:r>
                      <a:r>
                        <a:rPr lang="ko-KR" altLang="en-US" sz="1300" dirty="0">
                          <a:solidFill>
                            <a:srgbClr val="FF0000"/>
                          </a:solidFill>
                          <a:latin typeface="+mn-ea"/>
                          <a:ea typeface="+mn-ea"/>
                        </a:rPr>
                        <a:t>만들면서 협의 후 수정</a:t>
                      </a:r>
                    </a:p>
                    <a:p>
                      <a:pPr latinLnBrk="1"/>
                      <a:endParaRPr lang="ko-KR" altLang="en-US" sz="1300" dirty="0">
                        <a:solidFill>
                          <a:srgbClr val="FF0000"/>
                        </a:solidFill>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aphicFrame>
        <p:nvGraphicFramePr>
          <p:cNvPr id="5" name="표 4">
            <a:extLst>
              <a:ext uri="{FF2B5EF4-FFF2-40B4-BE49-F238E27FC236}">
                <a16:creationId xmlns:a16="http://schemas.microsoft.com/office/drawing/2014/main" id="{E3323206-5A15-43BF-9135-314D9BE64E8B}"/>
              </a:ext>
            </a:extLst>
          </p:cNvPr>
          <p:cNvGraphicFramePr>
            <a:graphicFrameLocks noGrp="1"/>
          </p:cNvGraphicFramePr>
          <p:nvPr>
            <p:extLst>
              <p:ext uri="{D42A27DB-BD31-4B8C-83A1-F6EECF244321}">
                <p14:modId xmlns:p14="http://schemas.microsoft.com/office/powerpoint/2010/main" val="10387105"/>
              </p:ext>
            </p:extLst>
          </p:nvPr>
        </p:nvGraphicFramePr>
        <p:xfrm>
          <a:off x="611581" y="570452"/>
          <a:ext cx="6377261" cy="5956183"/>
        </p:xfrm>
        <a:graphic>
          <a:graphicData uri="http://schemas.openxmlformats.org/drawingml/2006/table">
            <a:tbl>
              <a:tblPr>
                <a:tableStyleId>{5C22544A-7EE6-4342-B048-85BDC9FD1C3A}</a:tableStyleId>
              </a:tblPr>
              <a:tblGrid>
                <a:gridCol w="1016698">
                  <a:extLst>
                    <a:ext uri="{9D8B030D-6E8A-4147-A177-3AD203B41FA5}">
                      <a16:colId xmlns:a16="http://schemas.microsoft.com/office/drawing/2014/main" val="2610860202"/>
                    </a:ext>
                  </a:extLst>
                </a:gridCol>
                <a:gridCol w="2567032">
                  <a:extLst>
                    <a:ext uri="{9D8B030D-6E8A-4147-A177-3AD203B41FA5}">
                      <a16:colId xmlns:a16="http://schemas.microsoft.com/office/drawing/2014/main" val="3134292917"/>
                    </a:ext>
                  </a:extLst>
                </a:gridCol>
                <a:gridCol w="2793531">
                  <a:extLst>
                    <a:ext uri="{9D8B030D-6E8A-4147-A177-3AD203B41FA5}">
                      <a16:colId xmlns:a16="http://schemas.microsoft.com/office/drawing/2014/main" val="3281406054"/>
                    </a:ext>
                  </a:extLst>
                </a:gridCol>
              </a:tblGrid>
              <a:tr h="361152">
                <a:tc rowSpan="2">
                  <a:txBody>
                    <a:bodyPr/>
                    <a:lstStyle/>
                    <a:p>
                      <a:pPr algn="ctr" fontAlgn="ctr"/>
                      <a:r>
                        <a:rPr lang="ko-KR" altLang="en-US" sz="900" u="none" strike="noStrike" dirty="0">
                          <a:effectLst/>
                          <a:latin typeface="+mn-ea"/>
                          <a:ea typeface="+mn-ea"/>
                        </a:rPr>
                        <a:t>첨부서류</a:t>
                      </a:r>
                      <a:endParaRPr lang="ko-KR" altLang="en-US" sz="9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무역 견적서</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인보이스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9393542"/>
                  </a:ext>
                </a:extLst>
              </a:tr>
              <a:tr h="5595031">
                <a:tc vMerge="1">
                  <a:txBody>
                    <a:bodyPr/>
                    <a:lstStyle/>
                    <a:p>
                      <a:pPr latinLnBrk="1"/>
                      <a:endParaRPr lang="ko-KR" altLang="en-US"/>
                    </a:p>
                  </a:txBody>
                  <a:tcPr/>
                </a:tc>
                <a:tc gridSpan="2">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0543630"/>
                  </a:ext>
                </a:extLst>
              </a:tr>
            </a:tbl>
          </a:graphicData>
        </a:graphic>
      </p:graphicFrame>
      <p:sp>
        <p:nvSpPr>
          <p:cNvPr id="67" name="Button">
            <a:extLst>
              <a:ext uri="{FF2B5EF4-FFF2-40B4-BE49-F238E27FC236}">
                <a16:creationId xmlns:a16="http://schemas.microsoft.com/office/drawing/2014/main" id="{5D464106-E274-4EFC-A731-FD45178EE5F0}"/>
              </a:ext>
            </a:extLst>
          </p:cNvPr>
          <p:cNvSpPr>
            <a:spLocks/>
          </p:cNvSpPr>
          <p:nvPr/>
        </p:nvSpPr>
        <p:spPr bwMode="auto">
          <a:xfrm>
            <a:off x="6334264" y="670780"/>
            <a:ext cx="482525" cy="205200"/>
          </a:xfrm>
          <a:prstGeom prst="roundRect">
            <a:avLst>
              <a:gd name="adj" fmla="val 8776"/>
            </a:avLst>
          </a:prstGeom>
          <a:solidFill>
            <a:schemeClr val="bg1">
              <a:lumMod val="8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68" name="Button">
            <a:extLst>
              <a:ext uri="{FF2B5EF4-FFF2-40B4-BE49-F238E27FC236}">
                <a16:creationId xmlns:a16="http://schemas.microsoft.com/office/drawing/2014/main" id="{D0C57097-D24D-45E7-856E-87B4FD72E6E2}"/>
              </a:ext>
            </a:extLst>
          </p:cNvPr>
          <p:cNvSpPr>
            <a:spLocks/>
          </p:cNvSpPr>
          <p:nvPr/>
        </p:nvSpPr>
        <p:spPr bwMode="auto">
          <a:xfrm>
            <a:off x="3521037" y="67078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작성</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97" name="Button">
            <a:extLst>
              <a:ext uri="{FF2B5EF4-FFF2-40B4-BE49-F238E27FC236}">
                <a16:creationId xmlns:a16="http://schemas.microsoft.com/office/drawing/2014/main" id="{02D30949-5CE7-42FD-9811-04B2A8FA8F82}"/>
              </a:ext>
            </a:extLst>
          </p:cNvPr>
          <p:cNvSpPr>
            <a:spLocks/>
          </p:cNvSpPr>
          <p:nvPr/>
        </p:nvSpPr>
        <p:spPr bwMode="auto">
          <a:xfrm>
            <a:off x="3531983" y="6215003"/>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저장</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98" name="Button">
            <a:extLst>
              <a:ext uri="{FF2B5EF4-FFF2-40B4-BE49-F238E27FC236}">
                <a16:creationId xmlns:a16="http://schemas.microsoft.com/office/drawing/2014/main" id="{171D21BD-9CD5-4365-8B80-2432CD9CA200}"/>
              </a:ext>
            </a:extLst>
          </p:cNvPr>
          <p:cNvSpPr>
            <a:spLocks/>
          </p:cNvSpPr>
          <p:nvPr/>
        </p:nvSpPr>
        <p:spPr bwMode="auto">
          <a:xfrm>
            <a:off x="4175102" y="6216017"/>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닫기</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42" name="직사각형 41">
            <a:extLst>
              <a:ext uri="{FF2B5EF4-FFF2-40B4-BE49-F238E27FC236}">
                <a16:creationId xmlns:a16="http://schemas.microsoft.com/office/drawing/2014/main" id="{9F38D671-5584-4B74-A94E-B3C1CF6FBFA8}"/>
              </a:ext>
            </a:extLst>
          </p:cNvPr>
          <p:cNvSpPr/>
          <p:nvPr/>
        </p:nvSpPr>
        <p:spPr bwMode="auto">
          <a:xfrm>
            <a:off x="3016617" y="1032828"/>
            <a:ext cx="3019813" cy="41211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발송인의 이름 </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회사명</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주소</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전화번호</a:t>
            </a:r>
            <a:endParaRPr lang="en-US" altLang="ko-KR" sz="800" dirty="0">
              <a:solidFill>
                <a:schemeClr val="bg1">
                  <a:lumMod val="65000"/>
                </a:schemeClr>
              </a:solidFill>
              <a:latin typeface="맑은 고딕" pitchFamily="50" charset="-127"/>
              <a:ea typeface="맑은 고딕" pitchFamily="50" charset="-127"/>
            </a:endParaRPr>
          </a:p>
        </p:txBody>
      </p:sp>
      <p:sp>
        <p:nvSpPr>
          <p:cNvPr id="43" name="TextBox 42">
            <a:extLst>
              <a:ext uri="{FF2B5EF4-FFF2-40B4-BE49-F238E27FC236}">
                <a16:creationId xmlns:a16="http://schemas.microsoft.com/office/drawing/2014/main" id="{6579EC9D-14A3-405B-A72A-9A78BA37E2FF}"/>
              </a:ext>
            </a:extLst>
          </p:cNvPr>
          <p:cNvSpPr txBox="1"/>
          <p:nvPr/>
        </p:nvSpPr>
        <p:spPr>
          <a:xfrm>
            <a:off x="1786838" y="1030485"/>
            <a:ext cx="1059180" cy="33855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Shipper / Exporter</a:t>
            </a:r>
            <a:endParaRPr lang="ko-KR" altLang="en-US" sz="800" dirty="0">
              <a:latin typeface="맑은 고딕" pitchFamily="50" charset="-127"/>
              <a:ea typeface="맑은 고딕" pitchFamily="50" charset="-127"/>
            </a:endParaRPr>
          </a:p>
        </p:txBody>
      </p:sp>
      <p:sp>
        <p:nvSpPr>
          <p:cNvPr id="44" name="TextBox 43">
            <a:extLst>
              <a:ext uri="{FF2B5EF4-FFF2-40B4-BE49-F238E27FC236}">
                <a16:creationId xmlns:a16="http://schemas.microsoft.com/office/drawing/2014/main" id="{586D9A83-5CF8-4F31-8C71-CCB6E4CAE7E0}"/>
              </a:ext>
            </a:extLst>
          </p:cNvPr>
          <p:cNvSpPr txBox="1"/>
          <p:nvPr/>
        </p:nvSpPr>
        <p:spPr>
          <a:xfrm>
            <a:off x="4416365" y="1984531"/>
            <a:ext cx="1449175"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a:ea typeface="궁서"/>
              </a:rPr>
              <a:t>Port of loading</a:t>
            </a:r>
            <a:endParaRPr lang="ko-KR" altLang="ko-KR" sz="800" kern="100" dirty="0">
              <a:latin typeface="Times New Roman"/>
              <a:ea typeface="바탕체"/>
            </a:endParaRPr>
          </a:p>
        </p:txBody>
      </p:sp>
      <p:sp>
        <p:nvSpPr>
          <p:cNvPr id="45" name="직사각형 44">
            <a:extLst>
              <a:ext uri="{FF2B5EF4-FFF2-40B4-BE49-F238E27FC236}">
                <a16:creationId xmlns:a16="http://schemas.microsoft.com/office/drawing/2014/main" id="{B3F1211E-E3D0-4EE9-8289-81E35AFED92B}"/>
              </a:ext>
            </a:extLst>
          </p:cNvPr>
          <p:cNvSpPr/>
          <p:nvPr/>
        </p:nvSpPr>
        <p:spPr bwMode="auto">
          <a:xfrm>
            <a:off x="3024231" y="1990790"/>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46" name="TextBox 45">
            <a:extLst>
              <a:ext uri="{FF2B5EF4-FFF2-40B4-BE49-F238E27FC236}">
                <a16:creationId xmlns:a16="http://schemas.microsoft.com/office/drawing/2014/main" id="{74206635-6F5D-4B7A-A0FB-33A299A71C87}"/>
              </a:ext>
            </a:extLst>
          </p:cNvPr>
          <p:cNvSpPr txBox="1"/>
          <p:nvPr/>
        </p:nvSpPr>
        <p:spPr>
          <a:xfrm>
            <a:off x="1786838" y="1994005"/>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a:ea typeface="궁서"/>
              </a:rPr>
              <a:t>Notify party</a:t>
            </a:r>
            <a:endParaRPr lang="ko-KR" altLang="en-US" sz="800" dirty="0">
              <a:latin typeface="맑은 고딕" pitchFamily="50" charset="-127"/>
              <a:ea typeface="맑은 고딕" pitchFamily="50" charset="-127"/>
            </a:endParaRPr>
          </a:p>
        </p:txBody>
      </p:sp>
      <p:sp>
        <p:nvSpPr>
          <p:cNvPr id="48" name="TextBox 47">
            <a:extLst>
              <a:ext uri="{FF2B5EF4-FFF2-40B4-BE49-F238E27FC236}">
                <a16:creationId xmlns:a16="http://schemas.microsoft.com/office/drawing/2014/main" id="{AE70B6B1-ABB5-4F72-A0D5-875039B44F58}"/>
              </a:ext>
            </a:extLst>
          </p:cNvPr>
          <p:cNvSpPr txBox="1"/>
          <p:nvPr/>
        </p:nvSpPr>
        <p:spPr>
          <a:xfrm>
            <a:off x="1785133" y="2236929"/>
            <a:ext cx="1449174"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a:ea typeface="궁서"/>
              </a:rPr>
              <a:t>Final</a:t>
            </a:r>
            <a:r>
              <a:rPr lang="en-US" altLang="ko-KR" sz="800" dirty="0"/>
              <a:t> Destination</a:t>
            </a:r>
            <a:endParaRPr lang="ko-KR" altLang="ko-KR" sz="800" dirty="0"/>
          </a:p>
        </p:txBody>
      </p:sp>
      <p:sp>
        <p:nvSpPr>
          <p:cNvPr id="50" name="TextBox 49">
            <a:extLst>
              <a:ext uri="{FF2B5EF4-FFF2-40B4-BE49-F238E27FC236}">
                <a16:creationId xmlns:a16="http://schemas.microsoft.com/office/drawing/2014/main" id="{61288710-5D61-4013-9E2E-E101197950E3}"/>
              </a:ext>
            </a:extLst>
          </p:cNvPr>
          <p:cNvSpPr txBox="1"/>
          <p:nvPr/>
        </p:nvSpPr>
        <p:spPr>
          <a:xfrm>
            <a:off x="4419782" y="2253232"/>
            <a:ext cx="1209506"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t>Carrier</a:t>
            </a:r>
            <a:endParaRPr lang="ko-KR" altLang="en-US" dirty="0"/>
          </a:p>
        </p:txBody>
      </p:sp>
      <p:sp>
        <p:nvSpPr>
          <p:cNvPr id="51" name="TextBox 50">
            <a:extLst>
              <a:ext uri="{FF2B5EF4-FFF2-40B4-BE49-F238E27FC236}">
                <a16:creationId xmlns:a16="http://schemas.microsoft.com/office/drawing/2014/main" id="{DCDD8C93-D066-474D-93DF-022D5139774B}"/>
              </a:ext>
            </a:extLst>
          </p:cNvPr>
          <p:cNvSpPr txBox="1"/>
          <p:nvPr/>
        </p:nvSpPr>
        <p:spPr>
          <a:xfrm>
            <a:off x="1786838" y="2507360"/>
            <a:ext cx="1209512"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t>Sailing on or about</a:t>
            </a:r>
            <a:endParaRPr lang="ko-KR" altLang="en-US" dirty="0"/>
          </a:p>
        </p:txBody>
      </p:sp>
      <p:sp>
        <p:nvSpPr>
          <p:cNvPr id="53" name="직사각형 52">
            <a:extLst>
              <a:ext uri="{FF2B5EF4-FFF2-40B4-BE49-F238E27FC236}">
                <a16:creationId xmlns:a16="http://schemas.microsoft.com/office/drawing/2014/main" id="{D94760A8-4EBF-401B-8F37-A0A456394067}"/>
              </a:ext>
            </a:extLst>
          </p:cNvPr>
          <p:cNvSpPr/>
          <p:nvPr/>
        </p:nvSpPr>
        <p:spPr bwMode="auto">
          <a:xfrm>
            <a:off x="3040312" y="2518170"/>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latin typeface="맑은 고딕" pitchFamily="50" charset="-127"/>
              <a:ea typeface="맑은 고딕" pitchFamily="50" charset="-127"/>
            </a:endParaRPr>
          </a:p>
        </p:txBody>
      </p:sp>
      <p:sp>
        <p:nvSpPr>
          <p:cNvPr id="54" name="직사각형 53">
            <a:extLst>
              <a:ext uri="{FF2B5EF4-FFF2-40B4-BE49-F238E27FC236}">
                <a16:creationId xmlns:a16="http://schemas.microsoft.com/office/drawing/2014/main" id="{DEC29D56-F407-4737-ABA7-D26FFBC216F6}"/>
              </a:ext>
            </a:extLst>
          </p:cNvPr>
          <p:cNvSpPr/>
          <p:nvPr/>
        </p:nvSpPr>
        <p:spPr bwMode="auto">
          <a:xfrm>
            <a:off x="3039477" y="2771306"/>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55" name="TextBox 54">
            <a:extLst>
              <a:ext uri="{FF2B5EF4-FFF2-40B4-BE49-F238E27FC236}">
                <a16:creationId xmlns:a16="http://schemas.microsoft.com/office/drawing/2014/main" id="{AB5EDC41-D961-40C8-A7D6-1212C2E049D5}"/>
              </a:ext>
            </a:extLst>
          </p:cNvPr>
          <p:cNvSpPr txBox="1"/>
          <p:nvPr/>
        </p:nvSpPr>
        <p:spPr>
          <a:xfrm>
            <a:off x="1786838" y="2708003"/>
            <a:ext cx="1059180" cy="33855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latin typeface="Arial" panose="020B0604020202020204" pitchFamily="34" charset="0"/>
                <a:cs typeface="Arial" panose="020B0604020202020204" pitchFamily="34" charset="0"/>
              </a:rPr>
              <a:t>No. &amp; </a:t>
            </a:r>
            <a:br>
              <a:rPr lang="en-US" altLang="ko-KR" dirty="0">
                <a:latin typeface="Arial" panose="020B0604020202020204" pitchFamily="34" charset="0"/>
                <a:cs typeface="Arial" panose="020B0604020202020204" pitchFamily="34" charset="0"/>
              </a:rPr>
            </a:br>
            <a:r>
              <a:rPr lang="en-US" altLang="ko-KR" dirty="0">
                <a:latin typeface="Arial" panose="020B0604020202020204" pitchFamily="34" charset="0"/>
                <a:cs typeface="Arial" panose="020B0604020202020204" pitchFamily="34" charset="0"/>
              </a:rPr>
              <a:t>Date of invoice</a:t>
            </a:r>
            <a:endParaRPr lang="ko-KR" altLang="en-US" dirty="0">
              <a:latin typeface="Arial" panose="020B0604020202020204" pitchFamily="34" charset="0"/>
              <a:cs typeface="Arial" panose="020B0604020202020204" pitchFamily="34" charset="0"/>
            </a:endParaRPr>
          </a:p>
        </p:txBody>
      </p:sp>
      <p:sp>
        <p:nvSpPr>
          <p:cNvPr id="57" name="직사각형 56">
            <a:extLst>
              <a:ext uri="{FF2B5EF4-FFF2-40B4-BE49-F238E27FC236}">
                <a16:creationId xmlns:a16="http://schemas.microsoft.com/office/drawing/2014/main" id="{7138501F-CD47-48C3-8E2D-346C6E8E2507}"/>
              </a:ext>
            </a:extLst>
          </p:cNvPr>
          <p:cNvSpPr/>
          <p:nvPr/>
        </p:nvSpPr>
        <p:spPr bwMode="auto">
          <a:xfrm>
            <a:off x="3039477" y="3022766"/>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99FC79D5-2781-42E8-9A11-1CBBF3636696}"/>
              </a:ext>
            </a:extLst>
          </p:cNvPr>
          <p:cNvSpPr txBox="1"/>
          <p:nvPr/>
        </p:nvSpPr>
        <p:spPr>
          <a:xfrm>
            <a:off x="1786838" y="3020423"/>
            <a:ext cx="1268742"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No. &amp; Date of L/C</a:t>
            </a:r>
            <a:endParaRPr lang="ko-KR" altLang="en-US" sz="800" kern="100" dirty="0">
              <a:latin typeface="Arial" panose="020B0604020202020204" pitchFamily="34" charset="0"/>
              <a:ea typeface="궁서"/>
              <a:cs typeface="Arial" panose="020B0604020202020204" pitchFamily="34" charset="0"/>
            </a:endParaRPr>
          </a:p>
        </p:txBody>
      </p:sp>
      <p:sp>
        <p:nvSpPr>
          <p:cNvPr id="59" name="직사각형 58">
            <a:extLst>
              <a:ext uri="{FF2B5EF4-FFF2-40B4-BE49-F238E27FC236}">
                <a16:creationId xmlns:a16="http://schemas.microsoft.com/office/drawing/2014/main" id="{B8572B4C-94AE-4064-B3D3-1294DADB1405}"/>
              </a:ext>
            </a:extLst>
          </p:cNvPr>
          <p:cNvSpPr/>
          <p:nvPr/>
        </p:nvSpPr>
        <p:spPr bwMode="auto">
          <a:xfrm>
            <a:off x="3024237" y="1520508"/>
            <a:ext cx="3019813" cy="41211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ko-KR" altLang="en-US" sz="800" dirty="0">
                <a:solidFill>
                  <a:schemeClr val="bg1">
                    <a:lumMod val="65000"/>
                  </a:schemeClr>
                </a:solidFill>
                <a:latin typeface="맑은 고딕" pitchFamily="50" charset="-127"/>
                <a:ea typeface="맑은 고딕" pitchFamily="50" charset="-127"/>
              </a:rPr>
              <a:t> 수취인의 이름 </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회사명</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주소</a:t>
            </a:r>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전화번호</a:t>
            </a:r>
            <a:endParaRPr lang="en-US" altLang="ko-KR" sz="800" dirty="0">
              <a:solidFill>
                <a:schemeClr val="bg1">
                  <a:lumMod val="65000"/>
                </a:schemeClr>
              </a:solidFill>
              <a:latin typeface="맑은 고딕" pitchFamily="50" charset="-127"/>
              <a:ea typeface="맑은 고딕" pitchFamily="50" charset="-127"/>
            </a:endParaRPr>
          </a:p>
        </p:txBody>
      </p:sp>
      <p:sp>
        <p:nvSpPr>
          <p:cNvPr id="60" name="TextBox 59">
            <a:extLst>
              <a:ext uri="{FF2B5EF4-FFF2-40B4-BE49-F238E27FC236}">
                <a16:creationId xmlns:a16="http://schemas.microsoft.com/office/drawing/2014/main" id="{A425A960-0D78-4AC1-AF19-A9F13FDE90AD}"/>
              </a:ext>
            </a:extLst>
          </p:cNvPr>
          <p:cNvSpPr txBox="1"/>
          <p:nvPr/>
        </p:nvSpPr>
        <p:spPr>
          <a:xfrm>
            <a:off x="1786838" y="1518165"/>
            <a:ext cx="1059180" cy="33855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맑은 고딕" pitchFamily="50" charset="-127"/>
                <a:ea typeface="맑은 고딕" pitchFamily="50" charset="-127"/>
              </a:rPr>
              <a:t>Account &amp; </a:t>
            </a:r>
            <a:br>
              <a:rPr lang="en-US" altLang="ko-KR" sz="800" dirty="0">
                <a:latin typeface="맑은 고딕" pitchFamily="50" charset="-127"/>
                <a:ea typeface="맑은 고딕" pitchFamily="50" charset="-127"/>
              </a:rPr>
            </a:br>
            <a:r>
              <a:rPr lang="en-US" altLang="ko-KR" sz="800" dirty="0">
                <a:latin typeface="맑은 고딕" pitchFamily="50" charset="-127"/>
                <a:ea typeface="맑은 고딕" pitchFamily="50" charset="-127"/>
              </a:rPr>
              <a:t>Risk of Messrs. </a:t>
            </a:r>
            <a:endParaRPr lang="ko-KR" altLang="en-US" sz="800" dirty="0">
              <a:latin typeface="맑은 고딕" pitchFamily="50" charset="-127"/>
              <a:ea typeface="맑은 고딕" pitchFamily="50" charset="-127"/>
            </a:endParaRPr>
          </a:p>
        </p:txBody>
      </p:sp>
      <p:sp>
        <p:nvSpPr>
          <p:cNvPr id="61" name="TextBox 60">
            <a:extLst>
              <a:ext uri="{FF2B5EF4-FFF2-40B4-BE49-F238E27FC236}">
                <a16:creationId xmlns:a16="http://schemas.microsoft.com/office/drawing/2014/main" id="{B4C84E60-C94F-40D0-8F95-19851FF3BB1B}"/>
              </a:ext>
            </a:extLst>
          </p:cNvPr>
          <p:cNvSpPr txBox="1"/>
          <p:nvPr/>
        </p:nvSpPr>
        <p:spPr>
          <a:xfrm>
            <a:off x="1786838" y="3477013"/>
            <a:ext cx="998180"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t>Remarks </a:t>
            </a:r>
            <a:endParaRPr lang="ko-KR" altLang="ko-KR" dirty="0"/>
          </a:p>
        </p:txBody>
      </p:sp>
      <p:sp>
        <p:nvSpPr>
          <p:cNvPr id="62" name="직사각형 61">
            <a:extLst>
              <a:ext uri="{FF2B5EF4-FFF2-40B4-BE49-F238E27FC236}">
                <a16:creationId xmlns:a16="http://schemas.microsoft.com/office/drawing/2014/main" id="{7C03674C-96D6-4FF8-841D-4C1455E07D54}"/>
              </a:ext>
            </a:extLst>
          </p:cNvPr>
          <p:cNvSpPr/>
          <p:nvPr/>
        </p:nvSpPr>
        <p:spPr bwMode="auto">
          <a:xfrm>
            <a:off x="3039471" y="3256828"/>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effectLst/>
              <a:latin typeface="맑은 고딕" pitchFamily="50" charset="-127"/>
              <a:ea typeface="맑은 고딕" pitchFamily="50" charset="-127"/>
            </a:endParaRPr>
          </a:p>
        </p:txBody>
      </p:sp>
      <p:sp>
        <p:nvSpPr>
          <p:cNvPr id="63" name="TextBox 62">
            <a:extLst>
              <a:ext uri="{FF2B5EF4-FFF2-40B4-BE49-F238E27FC236}">
                <a16:creationId xmlns:a16="http://schemas.microsoft.com/office/drawing/2014/main" id="{F5C4B41A-04D7-4F6F-A4FE-3B65CDB69022}"/>
              </a:ext>
            </a:extLst>
          </p:cNvPr>
          <p:cNvSpPr txBox="1"/>
          <p:nvPr/>
        </p:nvSpPr>
        <p:spPr>
          <a:xfrm>
            <a:off x="1786838" y="3260043"/>
            <a:ext cx="1209506"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L/C Issuing bank</a:t>
            </a:r>
            <a:endParaRPr lang="ko-KR" altLang="en-US" sz="800" dirty="0">
              <a:latin typeface="Arial" panose="020B0604020202020204" pitchFamily="34" charset="0"/>
              <a:ea typeface="맑은 고딕" pitchFamily="50" charset="-127"/>
              <a:cs typeface="Arial" panose="020B0604020202020204" pitchFamily="34" charset="0"/>
            </a:endParaRPr>
          </a:p>
        </p:txBody>
      </p:sp>
      <p:sp>
        <p:nvSpPr>
          <p:cNvPr id="64" name="직사각형 63">
            <a:extLst>
              <a:ext uri="{FF2B5EF4-FFF2-40B4-BE49-F238E27FC236}">
                <a16:creationId xmlns:a16="http://schemas.microsoft.com/office/drawing/2014/main" id="{3F0692B8-114A-4699-BB3A-D7F48A1BB34F}"/>
              </a:ext>
            </a:extLst>
          </p:cNvPr>
          <p:cNvSpPr/>
          <p:nvPr/>
        </p:nvSpPr>
        <p:spPr bwMode="auto">
          <a:xfrm>
            <a:off x="3039471" y="3475501"/>
            <a:ext cx="2996959" cy="41907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a:solidFill>
                  <a:schemeClr val="bg1">
                    <a:lumMod val="65000"/>
                  </a:schemeClr>
                </a:solidFill>
                <a:effectLst/>
                <a:latin typeface="맑은 고딕" pitchFamily="50" charset="-127"/>
                <a:ea typeface="맑은 고딕" pitchFamily="50" charset="-127"/>
              </a:rPr>
              <a:t>운송요금 지불방식 또는 기타 요구되는 사항 기재</a:t>
            </a:r>
          </a:p>
        </p:txBody>
      </p:sp>
      <p:sp>
        <p:nvSpPr>
          <p:cNvPr id="65" name="TextBox 64">
            <a:extLst>
              <a:ext uri="{FF2B5EF4-FFF2-40B4-BE49-F238E27FC236}">
                <a16:creationId xmlns:a16="http://schemas.microsoft.com/office/drawing/2014/main" id="{4DE33DC0-756C-4800-AF91-A00105B16C0A}"/>
              </a:ext>
            </a:extLst>
          </p:cNvPr>
          <p:cNvSpPr txBox="1"/>
          <p:nvPr/>
        </p:nvSpPr>
        <p:spPr>
          <a:xfrm>
            <a:off x="1786838" y="3890739"/>
            <a:ext cx="1343831" cy="33855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panose="020B0604020202020204" pitchFamily="34" charset="0"/>
                <a:ea typeface="궁서"/>
                <a:cs typeface="Arial" panose="020B0604020202020204" pitchFamily="34" charset="0"/>
              </a:rPr>
              <a:t>Marks and Numbers of</a:t>
            </a:r>
            <a:r>
              <a:rPr lang="en-US" altLang="ko-KR" sz="800" kern="100" dirty="0">
                <a:latin typeface="Arial" panose="020B0604020202020204" pitchFamily="34" charset="0"/>
                <a:ea typeface="바탕체"/>
                <a:cs typeface="Arial" panose="020B0604020202020204" pitchFamily="34" charset="0"/>
              </a:rPr>
              <a:t> </a:t>
            </a:r>
            <a:r>
              <a:rPr lang="en-US" altLang="ko-KR" sz="800" kern="100" dirty="0">
                <a:latin typeface="Arial" panose="020B0604020202020204" pitchFamily="34" charset="0"/>
                <a:ea typeface="궁서"/>
                <a:cs typeface="Arial" panose="020B0604020202020204" pitchFamily="34" charset="0"/>
              </a:rPr>
              <a:t>PKGS</a:t>
            </a:r>
            <a:endParaRPr lang="ko-KR" altLang="ko-KR" sz="800" dirty="0">
              <a:latin typeface="Arial" panose="020B0604020202020204" pitchFamily="34" charset="0"/>
              <a:cs typeface="Arial" panose="020B0604020202020204" pitchFamily="34" charset="0"/>
            </a:endParaRPr>
          </a:p>
        </p:txBody>
      </p:sp>
      <p:sp>
        <p:nvSpPr>
          <p:cNvPr id="66" name="직사각형 65">
            <a:extLst>
              <a:ext uri="{FF2B5EF4-FFF2-40B4-BE49-F238E27FC236}">
                <a16:creationId xmlns:a16="http://schemas.microsoft.com/office/drawing/2014/main" id="{A028D7A8-9E89-4D54-8E44-AA3D9D7FDF03}"/>
              </a:ext>
            </a:extLst>
          </p:cNvPr>
          <p:cNvSpPr/>
          <p:nvPr/>
        </p:nvSpPr>
        <p:spPr bwMode="auto">
          <a:xfrm>
            <a:off x="3039471" y="3945643"/>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effectLst/>
              <a:latin typeface="맑은 고딕" pitchFamily="50" charset="-127"/>
              <a:ea typeface="맑은 고딕" pitchFamily="50" charset="-127"/>
            </a:endParaRPr>
          </a:p>
        </p:txBody>
      </p:sp>
      <p:sp>
        <p:nvSpPr>
          <p:cNvPr id="71" name="TextBox 70">
            <a:extLst>
              <a:ext uri="{FF2B5EF4-FFF2-40B4-BE49-F238E27FC236}">
                <a16:creationId xmlns:a16="http://schemas.microsoft.com/office/drawing/2014/main" id="{10D0730B-A19A-451E-8BFC-DD51EEBFB0E9}"/>
              </a:ext>
            </a:extLst>
          </p:cNvPr>
          <p:cNvSpPr txBox="1"/>
          <p:nvPr/>
        </p:nvSpPr>
        <p:spPr>
          <a:xfrm>
            <a:off x="1785133" y="4208228"/>
            <a:ext cx="1347218"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latin typeface="Arial" panose="020B0604020202020204" pitchFamily="34" charset="0"/>
                <a:cs typeface="Arial" panose="020B0604020202020204" pitchFamily="34" charset="0"/>
              </a:rPr>
              <a:t>Description of Goods</a:t>
            </a:r>
            <a:endParaRPr lang="ko-KR" altLang="en-US" dirty="0">
              <a:latin typeface="Arial" panose="020B0604020202020204" pitchFamily="34" charset="0"/>
              <a:cs typeface="Arial" panose="020B0604020202020204" pitchFamily="34" charset="0"/>
            </a:endParaRPr>
          </a:p>
        </p:txBody>
      </p:sp>
      <p:sp>
        <p:nvSpPr>
          <p:cNvPr id="72" name="직사각형 71">
            <a:extLst>
              <a:ext uri="{FF2B5EF4-FFF2-40B4-BE49-F238E27FC236}">
                <a16:creationId xmlns:a16="http://schemas.microsoft.com/office/drawing/2014/main" id="{832BF690-4135-42F4-ABB4-5650EA338765}"/>
              </a:ext>
            </a:extLst>
          </p:cNvPr>
          <p:cNvSpPr/>
          <p:nvPr/>
        </p:nvSpPr>
        <p:spPr bwMode="auto">
          <a:xfrm>
            <a:off x="3039471" y="4693018"/>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발송물의 수량을 정확히 기재</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99" name="TextBox 98">
            <a:extLst>
              <a:ext uri="{FF2B5EF4-FFF2-40B4-BE49-F238E27FC236}">
                <a16:creationId xmlns:a16="http://schemas.microsoft.com/office/drawing/2014/main" id="{FA1F3051-00B0-4EC5-8287-D07E47041E5F}"/>
              </a:ext>
            </a:extLst>
          </p:cNvPr>
          <p:cNvSpPr txBox="1"/>
          <p:nvPr/>
        </p:nvSpPr>
        <p:spPr>
          <a:xfrm>
            <a:off x="1785133" y="4629715"/>
            <a:ext cx="1059180"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dirty="0">
                <a:latin typeface="Arial" panose="020B0604020202020204" pitchFamily="34" charset="0"/>
                <a:cs typeface="Arial" panose="020B0604020202020204" pitchFamily="34" charset="0"/>
              </a:rPr>
              <a:t>Quantity/Unit</a:t>
            </a:r>
            <a:endParaRPr lang="ko-KR" altLang="en-US" dirty="0">
              <a:latin typeface="Arial" panose="020B0604020202020204" pitchFamily="34" charset="0"/>
              <a:cs typeface="Arial" panose="020B0604020202020204" pitchFamily="34" charset="0"/>
            </a:endParaRPr>
          </a:p>
        </p:txBody>
      </p:sp>
      <p:sp>
        <p:nvSpPr>
          <p:cNvPr id="100" name="직사각형 99">
            <a:extLst>
              <a:ext uri="{FF2B5EF4-FFF2-40B4-BE49-F238E27FC236}">
                <a16:creationId xmlns:a16="http://schemas.microsoft.com/office/drawing/2014/main" id="{0D64EACB-0D0B-49BD-A8B7-804F0D5E82F5}"/>
              </a:ext>
            </a:extLst>
          </p:cNvPr>
          <p:cNvSpPr/>
          <p:nvPr/>
        </p:nvSpPr>
        <p:spPr bwMode="auto">
          <a:xfrm>
            <a:off x="3024231" y="4944379"/>
            <a:ext cx="1255692" cy="164953"/>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a:solidFill>
                  <a:schemeClr val="bg1">
                    <a:lumMod val="65000"/>
                  </a:schemeClr>
                </a:solidFill>
                <a:effectLst/>
                <a:latin typeface="맑은 고딕" pitchFamily="50" charset="-127"/>
                <a:ea typeface="맑은 고딕" pitchFamily="50" charset="-127"/>
              </a:rPr>
              <a:t>발송물의 단가 기재</a:t>
            </a:r>
          </a:p>
        </p:txBody>
      </p:sp>
      <p:sp>
        <p:nvSpPr>
          <p:cNvPr id="101" name="TextBox 100">
            <a:extLst>
              <a:ext uri="{FF2B5EF4-FFF2-40B4-BE49-F238E27FC236}">
                <a16:creationId xmlns:a16="http://schemas.microsoft.com/office/drawing/2014/main" id="{9074FA13-CEFA-45C6-94A1-93CA6934432F}"/>
              </a:ext>
            </a:extLst>
          </p:cNvPr>
          <p:cNvSpPr txBox="1"/>
          <p:nvPr/>
        </p:nvSpPr>
        <p:spPr>
          <a:xfrm>
            <a:off x="1785133" y="4916968"/>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panose="020B0604020202020204" pitchFamily="34" charset="0"/>
                <a:ea typeface="궁서"/>
                <a:cs typeface="Arial" panose="020B0604020202020204" pitchFamily="34" charset="0"/>
              </a:rPr>
              <a:t>Unit-Price</a:t>
            </a:r>
            <a:endParaRPr lang="ko-KR" altLang="ko-KR" sz="800" kern="100" dirty="0">
              <a:latin typeface="Arial" panose="020B0604020202020204" pitchFamily="34" charset="0"/>
              <a:ea typeface="궁서"/>
              <a:cs typeface="Arial" panose="020B0604020202020204" pitchFamily="34" charset="0"/>
            </a:endParaRPr>
          </a:p>
        </p:txBody>
      </p:sp>
      <p:sp>
        <p:nvSpPr>
          <p:cNvPr id="102" name="직사각형 101">
            <a:extLst>
              <a:ext uri="{FF2B5EF4-FFF2-40B4-BE49-F238E27FC236}">
                <a16:creationId xmlns:a16="http://schemas.microsoft.com/office/drawing/2014/main" id="{22ECEAFE-7A35-4326-AD7A-A3EFBB66DCD9}"/>
              </a:ext>
            </a:extLst>
          </p:cNvPr>
          <p:cNvSpPr/>
          <p:nvPr/>
        </p:nvSpPr>
        <p:spPr bwMode="auto">
          <a:xfrm>
            <a:off x="3039471" y="4211912"/>
            <a:ext cx="2996959" cy="41907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a:solidFill>
                  <a:schemeClr val="bg1">
                    <a:lumMod val="65000"/>
                  </a:schemeClr>
                </a:solidFill>
                <a:latin typeface="맑은 고딕" pitchFamily="50" charset="-127"/>
                <a:ea typeface="맑은 고딕" pitchFamily="50" charset="-127"/>
              </a:rPr>
              <a:t>발송물의 품목을 구체적으로 기재</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03" name="직사각형 102">
            <a:extLst>
              <a:ext uri="{FF2B5EF4-FFF2-40B4-BE49-F238E27FC236}">
                <a16:creationId xmlns:a16="http://schemas.microsoft.com/office/drawing/2014/main" id="{9A16F564-4364-45E8-90B0-DE81AEC46FC3}"/>
              </a:ext>
            </a:extLst>
          </p:cNvPr>
          <p:cNvSpPr/>
          <p:nvPr/>
        </p:nvSpPr>
        <p:spPr bwMode="auto">
          <a:xfrm>
            <a:off x="5456494" y="4939116"/>
            <a:ext cx="1240458" cy="158248"/>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r>
              <a:rPr lang="ko-KR" altLang="en-US" sz="800" dirty="0" err="1">
                <a:solidFill>
                  <a:schemeClr val="bg1">
                    <a:lumMod val="65000"/>
                  </a:schemeClr>
                </a:solidFill>
                <a:effectLst/>
                <a:latin typeface="맑은 고딕" pitchFamily="50" charset="-127"/>
                <a:ea typeface="맑은 고딕" pitchFamily="50" charset="-127"/>
              </a:rPr>
              <a:t>발송물</a:t>
            </a:r>
            <a:r>
              <a:rPr lang="ko-KR" altLang="en-US" sz="800" dirty="0">
                <a:solidFill>
                  <a:schemeClr val="bg1">
                    <a:lumMod val="65000"/>
                  </a:schemeClr>
                </a:solidFill>
                <a:effectLst/>
                <a:latin typeface="맑은 고딕" pitchFamily="50" charset="-127"/>
                <a:ea typeface="맑은 고딕" pitchFamily="50" charset="-127"/>
              </a:rPr>
              <a:t> 금액 기재</a:t>
            </a:r>
          </a:p>
        </p:txBody>
      </p:sp>
      <p:sp>
        <p:nvSpPr>
          <p:cNvPr id="104" name="TextBox 103">
            <a:extLst>
              <a:ext uri="{FF2B5EF4-FFF2-40B4-BE49-F238E27FC236}">
                <a16:creationId xmlns:a16="http://schemas.microsoft.com/office/drawing/2014/main" id="{120AF04A-F4A0-40C6-9E63-347086EEE7A6}"/>
              </a:ext>
            </a:extLst>
          </p:cNvPr>
          <p:cNvSpPr txBox="1"/>
          <p:nvPr/>
        </p:nvSpPr>
        <p:spPr>
          <a:xfrm>
            <a:off x="4375844" y="4922469"/>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Amount</a:t>
            </a:r>
            <a:endParaRPr lang="ko-KR" altLang="en-US" sz="800" kern="100" dirty="0">
              <a:latin typeface="Arial" panose="020B0604020202020204" pitchFamily="34" charset="0"/>
              <a:ea typeface="궁서"/>
              <a:cs typeface="Arial" panose="020B0604020202020204" pitchFamily="34" charset="0"/>
            </a:endParaRPr>
          </a:p>
        </p:txBody>
      </p:sp>
      <p:sp>
        <p:nvSpPr>
          <p:cNvPr id="105" name="직사각형 104">
            <a:extLst>
              <a:ext uri="{FF2B5EF4-FFF2-40B4-BE49-F238E27FC236}">
                <a16:creationId xmlns:a16="http://schemas.microsoft.com/office/drawing/2014/main" id="{5D65E4AE-DA39-4CB0-B2CB-E4795B728F35}"/>
              </a:ext>
            </a:extLst>
          </p:cNvPr>
          <p:cNvSpPr/>
          <p:nvPr/>
        </p:nvSpPr>
        <p:spPr bwMode="auto">
          <a:xfrm>
            <a:off x="3039459" y="5151898"/>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chemeClr val="bg1">
                    <a:lumMod val="65000"/>
                  </a:schemeClr>
                </a:solidFill>
                <a:effectLst/>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06" name="TextBox 105">
            <a:extLst>
              <a:ext uri="{FF2B5EF4-FFF2-40B4-BE49-F238E27FC236}">
                <a16:creationId xmlns:a16="http://schemas.microsoft.com/office/drawing/2014/main" id="{A12253CC-727C-463A-9333-A1B7776F6C66}"/>
              </a:ext>
            </a:extLst>
          </p:cNvPr>
          <p:cNvSpPr txBox="1"/>
          <p:nvPr/>
        </p:nvSpPr>
        <p:spPr>
          <a:xfrm>
            <a:off x="1785133" y="5149555"/>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dirty="0">
                <a:latin typeface="Arial" panose="020B0604020202020204" pitchFamily="34" charset="0"/>
                <a:cs typeface="Arial" panose="020B0604020202020204" pitchFamily="34" charset="0"/>
              </a:rPr>
              <a:t>P.O Box</a:t>
            </a:r>
            <a:endParaRPr lang="ko-KR" altLang="en-US" sz="800" kern="100" dirty="0">
              <a:latin typeface="Arial" panose="020B0604020202020204" pitchFamily="34" charset="0"/>
              <a:ea typeface="궁서"/>
              <a:cs typeface="Arial" panose="020B0604020202020204" pitchFamily="34" charset="0"/>
            </a:endParaRPr>
          </a:p>
        </p:txBody>
      </p:sp>
      <p:sp>
        <p:nvSpPr>
          <p:cNvPr id="107" name="직사각형 106">
            <a:extLst>
              <a:ext uri="{FF2B5EF4-FFF2-40B4-BE49-F238E27FC236}">
                <a16:creationId xmlns:a16="http://schemas.microsoft.com/office/drawing/2014/main" id="{9380B0D4-4877-43AB-9E1E-2ACAB3A01C59}"/>
              </a:ext>
            </a:extLst>
          </p:cNvPr>
          <p:cNvSpPr/>
          <p:nvPr/>
        </p:nvSpPr>
        <p:spPr bwMode="auto">
          <a:xfrm>
            <a:off x="3039465" y="5408464"/>
            <a:ext cx="1573711" cy="1692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08" name="TextBox 107">
            <a:extLst>
              <a:ext uri="{FF2B5EF4-FFF2-40B4-BE49-F238E27FC236}">
                <a16:creationId xmlns:a16="http://schemas.microsoft.com/office/drawing/2014/main" id="{3D2D369D-323E-4739-8FC0-1B2E7064D788}"/>
              </a:ext>
            </a:extLst>
          </p:cNvPr>
          <p:cNvSpPr txBox="1"/>
          <p:nvPr/>
        </p:nvSpPr>
        <p:spPr>
          <a:xfrm>
            <a:off x="1785133" y="5387496"/>
            <a:ext cx="1059180" cy="215444"/>
          </a:xfrm>
          <a:prstGeom prst="rect">
            <a:avLst/>
          </a:prstGeom>
          <a:noFill/>
        </p:spPr>
        <p:txBody>
          <a:bodyPr wrap="square" rtlCol="0">
            <a:spAutoFit/>
          </a:bodyPr>
          <a:lstStyle>
            <a:defPPr>
              <a:defRPr lang="ko-KR"/>
            </a:defPPr>
            <a:lvl1pPr>
              <a:defRPr sz="800" kern="100">
                <a:latin typeface="Arial"/>
                <a:ea typeface="궁서"/>
              </a:defRPr>
            </a:lvl1pPr>
          </a:lstStyle>
          <a:p>
            <a:pPr marL="171450" indent="-171450">
              <a:buFont typeface="Arial" panose="020B0604020202020204" pitchFamily="34" charset="0"/>
              <a:buChar char="•"/>
            </a:pPr>
            <a:r>
              <a:rPr lang="en-US" altLang="ko-KR" kern="1200" dirty="0">
                <a:latin typeface="Arial" panose="020B0604020202020204" pitchFamily="34" charset="0"/>
                <a:ea typeface="+mn-ea"/>
                <a:cs typeface="Arial" panose="020B0604020202020204" pitchFamily="34" charset="0"/>
              </a:rPr>
              <a:t>Cable</a:t>
            </a:r>
            <a:r>
              <a:rPr lang="en-US" altLang="ko-KR" dirty="0"/>
              <a:t> address </a:t>
            </a:r>
            <a:endParaRPr lang="ko-KR" altLang="en-US"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CE6C5F9B-8F65-4123-9F25-95FA2E0BD7E9}"/>
              </a:ext>
            </a:extLst>
          </p:cNvPr>
          <p:cNvSpPr txBox="1"/>
          <p:nvPr/>
        </p:nvSpPr>
        <p:spPr>
          <a:xfrm>
            <a:off x="1785133" y="5657581"/>
            <a:ext cx="1059180" cy="215444"/>
          </a:xfrm>
          <a:prstGeom prst="rect">
            <a:avLst/>
          </a:prstGeom>
          <a:noFill/>
        </p:spPr>
        <p:txBody>
          <a:bodyPr wrap="square" rtlCol="0">
            <a:spAutoFit/>
          </a:bodyPr>
          <a:lstStyle/>
          <a:p>
            <a:pPr marL="171450" indent="-171450">
              <a:buFont typeface="Arial" panose="020B0604020202020204" pitchFamily="34" charset="0"/>
              <a:buChar char="•"/>
            </a:pPr>
            <a:r>
              <a:rPr lang="en-US" altLang="ko-KR" sz="800" kern="100" dirty="0">
                <a:latin typeface="Arial" panose="020B0604020202020204" pitchFamily="34" charset="0"/>
                <a:ea typeface="궁서"/>
                <a:cs typeface="Arial" panose="020B0604020202020204" pitchFamily="34" charset="0"/>
              </a:rPr>
              <a:t>Telex Code</a:t>
            </a:r>
            <a:endParaRPr lang="ko-KR" altLang="ko-KR" sz="800" kern="100" dirty="0">
              <a:latin typeface="Arial" panose="020B0604020202020204" pitchFamily="34" charset="0"/>
              <a:ea typeface="궁서"/>
              <a:cs typeface="Arial" panose="020B0604020202020204" pitchFamily="34" charset="0"/>
            </a:endParaRPr>
          </a:p>
        </p:txBody>
      </p:sp>
      <p:sp>
        <p:nvSpPr>
          <p:cNvPr id="112" name="TextBox 111">
            <a:extLst>
              <a:ext uri="{FF2B5EF4-FFF2-40B4-BE49-F238E27FC236}">
                <a16:creationId xmlns:a16="http://schemas.microsoft.com/office/drawing/2014/main" id="{C217396A-66C2-4716-A0A3-66AD0F75074D}"/>
              </a:ext>
            </a:extLst>
          </p:cNvPr>
          <p:cNvSpPr txBox="1"/>
          <p:nvPr/>
        </p:nvSpPr>
        <p:spPr>
          <a:xfrm>
            <a:off x="4405418" y="5693902"/>
            <a:ext cx="1059180" cy="215444"/>
          </a:xfrm>
          <a:prstGeom prst="rect">
            <a:avLst/>
          </a:prstGeom>
          <a:noFill/>
        </p:spPr>
        <p:txBody>
          <a:bodyPr wrap="square" rtlCol="0">
            <a:spAutoFit/>
          </a:bodyPr>
          <a:lstStyle>
            <a:defPPr>
              <a:defRPr lang="ko-KR"/>
            </a:defPPr>
            <a:lvl1pPr>
              <a:defRPr sz="800" kern="100">
                <a:latin typeface="Arial" panose="020B0604020202020204" pitchFamily="34" charset="0"/>
                <a:ea typeface="궁서"/>
                <a:cs typeface="Arial" panose="020B0604020202020204" pitchFamily="34" charset="0"/>
              </a:defRPr>
            </a:lvl1pPr>
          </a:lstStyle>
          <a:p>
            <a:pPr marL="171450" indent="-171450">
              <a:buFont typeface="Arial" panose="020B0604020202020204" pitchFamily="34" charset="0"/>
              <a:buChar char="•"/>
            </a:pPr>
            <a:r>
              <a:rPr lang="en-US" altLang="ko-KR" dirty="0"/>
              <a:t>Telephone No.</a:t>
            </a:r>
            <a:endParaRPr lang="ko-KR" altLang="en-US" dirty="0"/>
          </a:p>
        </p:txBody>
      </p:sp>
      <p:sp>
        <p:nvSpPr>
          <p:cNvPr id="114" name="TextBox 113">
            <a:extLst>
              <a:ext uri="{FF2B5EF4-FFF2-40B4-BE49-F238E27FC236}">
                <a16:creationId xmlns:a16="http://schemas.microsoft.com/office/drawing/2014/main" id="{BC851246-448B-4342-80AA-618B31608EA1}"/>
              </a:ext>
            </a:extLst>
          </p:cNvPr>
          <p:cNvSpPr txBox="1"/>
          <p:nvPr/>
        </p:nvSpPr>
        <p:spPr>
          <a:xfrm>
            <a:off x="1768355" y="5930541"/>
            <a:ext cx="1059180" cy="215444"/>
          </a:xfrm>
          <a:prstGeom prst="rect">
            <a:avLst/>
          </a:prstGeom>
          <a:noFill/>
        </p:spPr>
        <p:txBody>
          <a:bodyPr wrap="square" rtlCol="0">
            <a:spAutoFit/>
          </a:bodyPr>
          <a:lstStyle>
            <a:defPPr>
              <a:defRPr lang="ko-KR"/>
            </a:defPPr>
            <a:lvl1pPr>
              <a:defRPr sz="800">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altLang="ko-KR" dirty="0"/>
              <a:t>Signed by </a:t>
            </a:r>
            <a:endParaRPr lang="ko-KR" altLang="en-US" dirty="0"/>
          </a:p>
        </p:txBody>
      </p:sp>
      <p:sp>
        <p:nvSpPr>
          <p:cNvPr id="115" name="직사각형 114">
            <a:extLst>
              <a:ext uri="{FF2B5EF4-FFF2-40B4-BE49-F238E27FC236}">
                <a16:creationId xmlns:a16="http://schemas.microsoft.com/office/drawing/2014/main" id="{1E89C249-9B01-44E3-A6D3-D309B7192B34}"/>
              </a:ext>
            </a:extLst>
          </p:cNvPr>
          <p:cNvSpPr/>
          <p:nvPr/>
        </p:nvSpPr>
        <p:spPr bwMode="auto">
          <a:xfrm>
            <a:off x="5456494" y="1993004"/>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6" name="직사각형 115">
            <a:extLst>
              <a:ext uri="{FF2B5EF4-FFF2-40B4-BE49-F238E27FC236}">
                <a16:creationId xmlns:a16="http://schemas.microsoft.com/office/drawing/2014/main" id="{7FAC59E2-ADE7-4FAC-BEAC-93711377DE11}"/>
              </a:ext>
            </a:extLst>
          </p:cNvPr>
          <p:cNvSpPr/>
          <p:nvPr/>
        </p:nvSpPr>
        <p:spPr bwMode="auto">
          <a:xfrm>
            <a:off x="3016617" y="2261831"/>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7" name="직사각형 116">
            <a:extLst>
              <a:ext uri="{FF2B5EF4-FFF2-40B4-BE49-F238E27FC236}">
                <a16:creationId xmlns:a16="http://schemas.microsoft.com/office/drawing/2014/main" id="{41031F1B-53D8-48EE-BAFA-1F3138A29F4A}"/>
              </a:ext>
            </a:extLst>
          </p:cNvPr>
          <p:cNvSpPr/>
          <p:nvPr/>
        </p:nvSpPr>
        <p:spPr bwMode="auto">
          <a:xfrm>
            <a:off x="5448880" y="2264045"/>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8" name="직사각형 117">
            <a:extLst>
              <a:ext uri="{FF2B5EF4-FFF2-40B4-BE49-F238E27FC236}">
                <a16:creationId xmlns:a16="http://schemas.microsoft.com/office/drawing/2014/main" id="{DA0C5891-8481-41B2-8E55-E9799F3DBB55}"/>
              </a:ext>
            </a:extLst>
          </p:cNvPr>
          <p:cNvSpPr/>
          <p:nvPr/>
        </p:nvSpPr>
        <p:spPr bwMode="auto">
          <a:xfrm>
            <a:off x="3024231" y="5687070"/>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19" name="직사각형 118">
            <a:extLst>
              <a:ext uri="{FF2B5EF4-FFF2-40B4-BE49-F238E27FC236}">
                <a16:creationId xmlns:a16="http://schemas.microsoft.com/office/drawing/2014/main" id="{5C0B9ECA-B02A-458F-ADA3-9571A7C9E8B7}"/>
              </a:ext>
            </a:extLst>
          </p:cNvPr>
          <p:cNvSpPr/>
          <p:nvPr/>
        </p:nvSpPr>
        <p:spPr bwMode="auto">
          <a:xfrm>
            <a:off x="5456494" y="5689284"/>
            <a:ext cx="1381187" cy="16739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ko-KR" sz="800" dirty="0">
                <a:solidFill>
                  <a:srgbClr val="262626"/>
                </a:solidFill>
                <a:latin typeface="맑은 고딕" pitchFamily="50" charset="-127"/>
                <a:ea typeface="맑은 고딕" pitchFamily="50" charset="-127"/>
              </a:rPr>
              <a:t> </a:t>
            </a:r>
            <a:endParaRPr lang="ko-KR" altLang="en-US" sz="800" dirty="0">
              <a:solidFill>
                <a:schemeClr val="bg1">
                  <a:lumMod val="65000"/>
                </a:schemeClr>
              </a:solidFill>
              <a:effectLst/>
              <a:latin typeface="맑은 고딕" pitchFamily="50" charset="-127"/>
              <a:ea typeface="맑은 고딕" pitchFamily="50" charset="-127"/>
            </a:endParaRPr>
          </a:p>
        </p:txBody>
      </p:sp>
      <p:sp>
        <p:nvSpPr>
          <p:cNvPr id="120" name="직사각형 119">
            <a:extLst>
              <a:ext uri="{FF2B5EF4-FFF2-40B4-BE49-F238E27FC236}">
                <a16:creationId xmlns:a16="http://schemas.microsoft.com/office/drawing/2014/main" id="{14D443F8-FFD6-4CF5-BCCB-F7F7F21F8836}"/>
              </a:ext>
            </a:extLst>
          </p:cNvPr>
          <p:cNvSpPr/>
          <p:nvPr/>
        </p:nvSpPr>
        <p:spPr bwMode="auto">
          <a:xfrm>
            <a:off x="4110682" y="5961343"/>
            <a:ext cx="738231" cy="1473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찾아보기</a:t>
            </a:r>
          </a:p>
        </p:txBody>
      </p:sp>
      <p:sp>
        <p:nvSpPr>
          <p:cNvPr id="121" name="직사각형 120">
            <a:extLst>
              <a:ext uri="{FF2B5EF4-FFF2-40B4-BE49-F238E27FC236}">
                <a16:creationId xmlns:a16="http://schemas.microsoft.com/office/drawing/2014/main" id="{4D81043B-59EF-4DA7-980E-7016E3C8091F}"/>
              </a:ext>
            </a:extLst>
          </p:cNvPr>
          <p:cNvSpPr/>
          <p:nvPr/>
        </p:nvSpPr>
        <p:spPr bwMode="auto">
          <a:xfrm>
            <a:off x="3029900" y="5959840"/>
            <a:ext cx="939847" cy="14734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6" name="타원 55">
            <a:extLst>
              <a:ext uri="{FF2B5EF4-FFF2-40B4-BE49-F238E27FC236}">
                <a16:creationId xmlns:a16="http://schemas.microsoft.com/office/drawing/2014/main" id="{3CD8A38F-A82E-4BE3-850C-D2A95DB5EF15}"/>
              </a:ext>
            </a:extLst>
          </p:cNvPr>
          <p:cNvSpPr/>
          <p:nvPr/>
        </p:nvSpPr>
        <p:spPr bwMode="auto">
          <a:xfrm>
            <a:off x="4191286" y="57476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69" name="직사각형 68">
            <a:extLst>
              <a:ext uri="{FF2B5EF4-FFF2-40B4-BE49-F238E27FC236}">
                <a16:creationId xmlns:a16="http://schemas.microsoft.com/office/drawing/2014/main" id="{FA65BE62-6A3F-473C-8CCF-005BCE8D22E4}"/>
              </a:ext>
            </a:extLst>
          </p:cNvPr>
          <p:cNvSpPr/>
          <p:nvPr/>
        </p:nvSpPr>
        <p:spPr bwMode="auto">
          <a:xfrm rot="20615738">
            <a:off x="1154172" y="1125991"/>
            <a:ext cx="1426979" cy="29737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내용 </a:t>
            </a:r>
            <a:r>
              <a:rPr lang="ko-KR" altLang="en-US" sz="1200">
                <a:solidFill>
                  <a:srgbClr val="FF0000"/>
                </a:solidFill>
                <a:effectLst/>
                <a:latin typeface="맑은 고딕" pitchFamily="50" charset="-127"/>
                <a:ea typeface="맑은 고딕" pitchFamily="50" charset="-127"/>
              </a:rPr>
              <a:t>확정 필요</a:t>
            </a:r>
            <a:endParaRPr lang="ko-KR" altLang="en-US" sz="1200" dirty="0">
              <a:solidFill>
                <a:srgbClr val="FF0000"/>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00166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소개</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3498658107"/>
              </p:ext>
            </p:extLst>
          </p:nvPr>
        </p:nvGraphicFramePr>
        <p:xfrm>
          <a:off x="7498080" y="465516"/>
          <a:ext cx="2407920" cy="444453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현재 내용 동일</a:t>
                      </a:r>
                      <a:endParaRPr lang="en-US" altLang="ko-KR" sz="800" dirty="0">
                        <a:latin typeface="+mn-ea"/>
                        <a:ea typeface="+mn-ea"/>
                      </a:endParaRPr>
                    </a:p>
                    <a:p>
                      <a:pPr latinLnBrk="1"/>
                      <a:endParaRPr lang="en-US" altLang="ko-KR" sz="800" dirty="0">
                        <a:latin typeface="+mn-ea"/>
                        <a:ea typeface="+mn-ea"/>
                      </a:endParaRPr>
                    </a:p>
                    <a:p>
                      <a:pPr latinLnBrk="1"/>
                      <a:r>
                        <a:rPr lang="en-US" altLang="ko-KR" sz="800" dirty="0">
                          <a:latin typeface="+mn-ea"/>
                          <a:ea typeface="+mn-ea"/>
                        </a:rPr>
                        <a:t>Text</a:t>
                      </a:r>
                      <a:r>
                        <a:rPr lang="ko-KR" altLang="en-US" sz="800" dirty="0">
                          <a:latin typeface="+mn-ea"/>
                          <a:ea typeface="+mn-ea"/>
                        </a:rPr>
                        <a:t> 위치</a:t>
                      </a:r>
                      <a:r>
                        <a:rPr lang="en-US" altLang="ko-KR" sz="800" dirty="0">
                          <a:latin typeface="+mn-ea"/>
                          <a:ea typeface="+mn-ea"/>
                        </a:rPr>
                        <a:t>(</a:t>
                      </a:r>
                      <a:r>
                        <a:rPr lang="ko-KR" altLang="en-US" sz="800" dirty="0">
                          <a:latin typeface="+mn-ea"/>
                          <a:ea typeface="+mn-ea"/>
                        </a:rPr>
                        <a:t>위</a:t>
                      </a:r>
                      <a:r>
                        <a:rPr lang="en-US" altLang="ko-KR" sz="800" dirty="0">
                          <a:latin typeface="+mn-ea"/>
                          <a:ea typeface="+mn-ea"/>
                        </a:rPr>
                        <a:t>-</a:t>
                      </a:r>
                      <a:r>
                        <a:rPr lang="ko-KR" altLang="en-US" sz="800" dirty="0">
                          <a:latin typeface="+mn-ea"/>
                          <a:ea typeface="+mn-ea"/>
                        </a:rPr>
                        <a:t>아래</a:t>
                      </a:r>
                      <a:r>
                        <a:rPr lang="en-US" altLang="ko-KR" sz="800" dirty="0">
                          <a:latin typeface="+mn-ea"/>
                          <a:ea typeface="+mn-ea"/>
                        </a:rPr>
                        <a:t>)</a:t>
                      </a:r>
                      <a:r>
                        <a:rPr lang="ko-KR" altLang="en-US" sz="800" dirty="0">
                          <a:latin typeface="+mn-ea"/>
                          <a:ea typeface="+mn-ea"/>
                        </a:rPr>
                        <a:t> 변경</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063112" cy="276999"/>
          </a:xfrm>
          <a:prstGeom prst="rect">
            <a:avLst/>
          </a:prstGeom>
        </p:spPr>
        <p:txBody>
          <a:bodyPr wrap="none">
            <a:spAutoFit/>
          </a:bodyPr>
          <a:lstStyle/>
          <a:p>
            <a:r>
              <a:rPr lang="en-US" altLang="ko-KR" sz="1200" b="1" dirty="0"/>
              <a:t>|</a:t>
            </a:r>
            <a:r>
              <a:rPr lang="ko-KR" altLang="en-US" sz="1200" b="1" dirty="0"/>
              <a:t>서비스 소개</a:t>
            </a:r>
            <a:endParaRPr lang="ko-KR" altLang="en-US" sz="1200" dirty="0"/>
          </a:p>
        </p:txBody>
      </p:sp>
      <p:sp>
        <p:nvSpPr>
          <p:cNvPr id="68" name="TextBox 67">
            <a:extLst>
              <a:ext uri="{FF2B5EF4-FFF2-40B4-BE49-F238E27FC236}">
                <a16:creationId xmlns:a16="http://schemas.microsoft.com/office/drawing/2014/main" id="{6E0EF426-001F-427F-BA0E-DF35618ACA36}"/>
              </a:ext>
            </a:extLst>
          </p:cNvPr>
          <p:cNvSpPr txBox="1"/>
          <p:nvPr/>
        </p:nvSpPr>
        <p:spPr>
          <a:xfrm>
            <a:off x="476079" y="1707685"/>
            <a:ext cx="6444838" cy="4069640"/>
          </a:xfrm>
          <a:prstGeom prst="rect">
            <a:avLst/>
          </a:prstGeom>
          <a:noFill/>
        </p:spPr>
        <p:txBody>
          <a:bodyPr wrap="square" rtlCol="0">
            <a:spAutoFit/>
          </a:bodyPr>
          <a:lstStyle/>
          <a:p>
            <a:pPr>
              <a:lnSpc>
                <a:spcPct val="150000"/>
              </a:lnSpc>
            </a:pPr>
            <a:r>
              <a:rPr lang="en-US" altLang="ko-KR" sz="1000" b="1" dirty="0">
                <a:solidFill>
                  <a:srgbClr val="225380"/>
                </a:solidFill>
                <a:latin typeface="맑은 고딕" panose="020B0503020000020004" pitchFamily="50" charset="-127"/>
              </a:rPr>
              <a:t>GTradePay </a:t>
            </a:r>
            <a:r>
              <a:rPr lang="ko-KR" altLang="en-US" sz="1000" b="1" dirty="0">
                <a:solidFill>
                  <a:srgbClr val="225380"/>
                </a:solidFill>
                <a:latin typeface="맑은 고딕" panose="020B0503020000020004" pitchFamily="50" charset="-127"/>
              </a:rPr>
              <a:t>에스크로</a:t>
            </a:r>
            <a:endParaRPr lang="en-US" altLang="ko-KR" sz="1000" b="1" dirty="0">
              <a:solidFill>
                <a:srgbClr val="225380"/>
              </a:solidFill>
              <a:latin typeface="맑은 고딕" panose="020B0503020000020004" pitchFamily="50" charset="-127"/>
            </a:endParaRPr>
          </a:p>
          <a:p>
            <a:pPr>
              <a:lnSpc>
                <a:spcPct val="150000"/>
              </a:lnSpc>
            </a:pPr>
            <a:r>
              <a:rPr lang="ko-KR" altLang="en-US" sz="1000" b="1" dirty="0">
                <a:solidFill>
                  <a:srgbClr val="225380"/>
                </a:solidFill>
                <a:latin typeface="맑은 고딕" panose="020B0503020000020004" pitchFamily="50" charset="-127"/>
                <a:ea typeface="맑은 고딕" panose="020B0503020000020004" pitchFamily="50" charset="-127"/>
              </a:rPr>
              <a:t>가장 안전한 무역 거래 안심 보호 서비스</a:t>
            </a:r>
            <a:endParaRPr lang="ko-KR" altLang="en-US" sz="1000" dirty="0">
              <a:solidFill>
                <a:srgbClr val="225380"/>
              </a:solidFill>
              <a:latin typeface="맑은 고딕" panose="020B0503020000020004" pitchFamily="50" charset="-127"/>
              <a:ea typeface="맑은 고딕" panose="020B0503020000020004" pitchFamily="50" charset="-127"/>
            </a:endParaRPr>
          </a:p>
          <a:p>
            <a:r>
              <a:rPr lang="ko-KR" altLang="en-US" sz="1000" b="1"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인터넷 무역의 발달로 신용 확인이 </a:t>
            </a:r>
            <a:r>
              <a:rPr lang="ko-KR" altLang="en-US" sz="800" b="1" dirty="0" err="1">
                <a:latin typeface="맑은 고딕" panose="020B0503020000020004" pitchFamily="50" charset="-127"/>
                <a:ea typeface="맑은 고딕" panose="020B0503020000020004" pitchFamily="50" charset="-127"/>
              </a:rPr>
              <a:t>안되는</a:t>
            </a:r>
            <a:r>
              <a:rPr lang="ko-KR" altLang="en-US" sz="800" b="1" dirty="0">
                <a:latin typeface="맑은 고딕" panose="020B0503020000020004" pitchFamily="50" charset="-127"/>
                <a:ea typeface="맑은 고딕" panose="020B0503020000020004" pitchFamily="50" charset="-127"/>
              </a:rPr>
              <a:t> 다수의 국가의 다수의 무역 거래 상대방들에 대하여</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무역결제를 신속하고 </a:t>
            </a:r>
            <a:endParaRPr lang="en-US" altLang="ko-KR" sz="800" b="1"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편하게 처리할 수 있으며 수출입 상품의 안전한 거래를 제공하는 가장 발달된 방식의 무역거래 안심보호 서비스입니다</a:t>
            </a:r>
            <a:r>
              <a:rPr lang="en-US" altLang="ko-KR" sz="800" b="1" dirty="0">
                <a:latin typeface="맑은 고딕" panose="020B0503020000020004" pitchFamily="50" charset="-127"/>
                <a:ea typeface="맑은 고딕" panose="020B0503020000020004" pitchFamily="50" charset="-127"/>
              </a:rPr>
              <a:t>. </a:t>
            </a:r>
          </a:p>
          <a:p>
            <a:endParaRPr lang="ko-KR" altLang="en-US" sz="800" dirty="0">
              <a:latin typeface="맑은 고딕" panose="020B0503020000020004" pitchFamily="50" charset="-127"/>
              <a:ea typeface="맑은 고딕" panose="020B0503020000020004" pitchFamily="50" charset="-127"/>
            </a:endParaRPr>
          </a:p>
          <a:p>
            <a:r>
              <a:rPr lang="ko-KR" altLang="en-US" sz="800" b="1" dirty="0">
                <a:solidFill>
                  <a:srgbClr val="225380"/>
                </a:solidFill>
                <a:latin typeface="맑은 고딕" panose="020B0503020000020004" pitchFamily="50" charset="-127"/>
                <a:ea typeface="맑은 고딕" panose="020B0503020000020004" pitchFamily="50" charset="-127"/>
              </a:rPr>
              <a:t>​                                                                                                     </a:t>
            </a:r>
            <a:r>
              <a:rPr lang="ko-KR" altLang="en-US" sz="1000" b="1" dirty="0">
                <a:solidFill>
                  <a:srgbClr val="225380"/>
                </a:solidFill>
                <a:latin typeface="맑은 고딕" panose="020B0503020000020004" pitchFamily="50" charset="-127"/>
                <a:ea typeface="맑은 고딕" panose="020B0503020000020004" pitchFamily="50" charset="-127"/>
              </a:rPr>
              <a:t>무역 거래에서는 </a:t>
            </a:r>
            <a:r>
              <a:rPr lang="ko-KR" altLang="en-US" sz="1000" b="1" dirty="0" err="1">
                <a:solidFill>
                  <a:srgbClr val="225380"/>
                </a:solidFill>
                <a:latin typeface="맑은 고딕" panose="020B0503020000020004" pitchFamily="50" charset="-127"/>
                <a:ea typeface="맑은 고딕" panose="020B0503020000020004" pitchFamily="50" charset="-127"/>
              </a:rPr>
              <a:t>리스크가</a:t>
            </a:r>
            <a:r>
              <a:rPr lang="ko-KR" altLang="en-US" sz="1000" b="1" dirty="0">
                <a:solidFill>
                  <a:srgbClr val="225380"/>
                </a:solidFill>
                <a:latin typeface="맑은 고딕" panose="020B0503020000020004" pitchFamily="50" charset="-127"/>
                <a:ea typeface="맑은 고딕" panose="020B0503020000020004" pitchFamily="50" charset="-127"/>
              </a:rPr>
              <a:t> 존재합니다</a:t>
            </a:r>
            <a:r>
              <a:rPr lang="en-US" altLang="ko-KR" sz="1000" b="1" dirty="0">
                <a:solidFill>
                  <a:srgbClr val="225380"/>
                </a:solidFill>
                <a:latin typeface="맑은 고딕" panose="020B0503020000020004" pitchFamily="50" charset="-127"/>
                <a:ea typeface="맑은 고딕" panose="020B0503020000020004" pitchFamily="50" charset="-127"/>
              </a:rPr>
              <a:t>.</a:t>
            </a:r>
            <a:endParaRPr lang="ko-KR" altLang="en-US" sz="1000" b="1" dirty="0">
              <a:solidFill>
                <a:srgbClr val="225380"/>
              </a:solidFill>
              <a:latin typeface="맑은 고딕" panose="020B0503020000020004" pitchFamily="50" charset="-127"/>
              <a:ea typeface="맑은 고딕" panose="020B0503020000020004" pitchFamily="50" charset="-127"/>
            </a:endParaRPr>
          </a:p>
          <a:p>
            <a:r>
              <a:rPr lang="ko-KR" altLang="en-US" sz="1000" b="1" dirty="0">
                <a:latin typeface="맑은 고딕" panose="020B0503020000020004" pitchFamily="50" charset="-127"/>
                <a:ea typeface="맑은 고딕" panose="020B0503020000020004" pitchFamily="50" charset="-127"/>
              </a:rPr>
              <a:t>​</a:t>
            </a:r>
          </a:p>
          <a:p>
            <a:r>
              <a:rPr lang="ko-KR" altLang="en-US" sz="1000" b="1" dirty="0">
                <a:latin typeface="맑은 고딕" panose="020B0503020000020004" pitchFamily="50" charset="-127"/>
                <a:ea typeface="맑은 고딕" panose="020B0503020000020004" pitchFamily="50" charset="-127"/>
              </a:rPr>
              <a:t>​</a:t>
            </a:r>
            <a:endParaRPr lang="en-US" altLang="ko-KR" sz="1000" b="1" dirty="0">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r>
              <a:rPr lang="en-US" altLang="ko-KR" sz="1000" b="1" dirty="0">
                <a:solidFill>
                  <a:srgbClr val="33CC33"/>
                </a:solidFill>
                <a:latin typeface="맑은 고딕" panose="020B0503020000020004" pitchFamily="50" charset="-127"/>
                <a:ea typeface="맑은 고딕" panose="020B0503020000020004" pitchFamily="50" charset="-127"/>
              </a:rPr>
              <a:t>Trade Escrow Service</a:t>
            </a:r>
            <a:endParaRPr lang="ko-KR" altLang="en-US" sz="1000" b="1" dirty="0">
              <a:solidFill>
                <a:srgbClr val="33CC33"/>
              </a:solidFill>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무역거래에서 서로의 안정성을 보장받기 위하여 </a:t>
            </a:r>
            <a:r>
              <a:rPr lang="ko-KR" altLang="en-US" sz="800" dirty="0" err="1">
                <a:latin typeface="맑은 고딕" panose="020B0503020000020004" pitchFamily="50" charset="-127"/>
                <a:ea typeface="맑은 고딕" panose="020B0503020000020004" pitchFamily="50" charset="-127"/>
              </a:rPr>
              <a:t>수출자는</a:t>
            </a:r>
            <a:r>
              <a:rPr lang="ko-KR" altLang="en-US" sz="800" dirty="0">
                <a:latin typeface="맑은 고딕" panose="020B0503020000020004" pitchFamily="50" charset="-127"/>
                <a:ea typeface="맑은 고딕" panose="020B0503020000020004" pitchFamily="50" charset="-127"/>
              </a:rPr>
              <a:t> 돈을 먼저 받기를 원하고 </a:t>
            </a:r>
            <a:r>
              <a:rPr lang="ko-KR" altLang="en-US" sz="800" dirty="0" err="1">
                <a:latin typeface="맑은 고딕" panose="020B0503020000020004" pitchFamily="50" charset="-127"/>
                <a:ea typeface="맑은 고딕" panose="020B0503020000020004" pitchFamily="50" charset="-127"/>
              </a:rPr>
              <a:t>수입자는</a:t>
            </a:r>
            <a:r>
              <a:rPr lang="ko-KR" altLang="en-US" sz="800" dirty="0">
                <a:latin typeface="맑은 고딕" panose="020B0503020000020004" pitchFamily="50" charset="-127"/>
                <a:ea typeface="맑은 고딕" panose="020B0503020000020004" pitchFamily="50" charset="-127"/>
              </a:rPr>
              <a:t> 물건을 먼저 받기를 원합니다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​에스크로 서비스는 상거래에 있어서 구매자와 판매자 도는 동등의 거래 당사자들간의 자금 또는 물품에 대하여 신뢰할 수 있는</a:t>
            </a: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제 </a:t>
            </a:r>
            <a:r>
              <a:rPr lang="en-US" altLang="ko-KR" sz="800" dirty="0">
                <a:latin typeface="맑은 고딕" panose="020B0503020000020004" pitchFamily="50" charset="-127"/>
                <a:ea typeface="맑은 고딕" panose="020B0503020000020004" pitchFamily="50" charset="-127"/>
              </a:rPr>
              <a:t>3</a:t>
            </a:r>
            <a:r>
              <a:rPr lang="ko-KR" altLang="en-US" sz="800" dirty="0">
                <a:latin typeface="맑은 고딕" panose="020B0503020000020004" pitchFamily="50" charset="-127"/>
                <a:ea typeface="맑은 고딕" panose="020B0503020000020004" pitchFamily="50" charset="-127"/>
              </a:rPr>
              <a:t>자가 물품 또는 자금을 제 </a:t>
            </a:r>
            <a:r>
              <a:rPr lang="en-US" altLang="ko-KR" sz="800" dirty="0">
                <a:latin typeface="맑은 고딕" panose="020B0503020000020004" pitchFamily="50" charset="-127"/>
                <a:ea typeface="맑은 고딕" panose="020B0503020000020004" pitchFamily="50" charset="-127"/>
              </a:rPr>
              <a:t>3</a:t>
            </a:r>
            <a:r>
              <a:rPr lang="ko-KR" altLang="en-US" sz="800" dirty="0">
                <a:latin typeface="맑은 고딕" panose="020B0503020000020004" pitchFamily="50" charset="-127"/>
                <a:ea typeface="맑은 고딕" panose="020B0503020000020004" pitchFamily="50" charset="-127"/>
              </a:rPr>
              <a:t>자 관할 하에 중개하여 거래 당사자들이 안전하게 자금 또는 물품에 대하여 거래를</a:t>
            </a: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완료할 수 있도록 지원하는 서비스입니다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69" name="Picture 3">
            <a:extLst>
              <a:ext uri="{FF2B5EF4-FFF2-40B4-BE49-F238E27FC236}">
                <a16:creationId xmlns:a16="http://schemas.microsoft.com/office/drawing/2014/main" id="{C0F0321A-5563-417D-92F4-88177CE99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88" y="3120698"/>
            <a:ext cx="5604800" cy="165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직사각형 80">
            <a:extLst>
              <a:ext uri="{FF2B5EF4-FFF2-40B4-BE49-F238E27FC236}">
                <a16:creationId xmlns:a16="http://schemas.microsoft.com/office/drawing/2014/main" id="{A9AA8FBD-FCB8-46E4-8E98-5305340C0B61}"/>
              </a:ext>
            </a:extLst>
          </p:cNvPr>
          <p:cNvSpPr/>
          <p:nvPr/>
        </p:nvSpPr>
        <p:spPr>
          <a:xfrm>
            <a:off x="276663" y="6229330"/>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82" name="Picture 3">
            <a:extLst>
              <a:ext uri="{FF2B5EF4-FFF2-40B4-BE49-F238E27FC236}">
                <a16:creationId xmlns:a16="http://schemas.microsoft.com/office/drawing/2014/main" id="{CEC50712-BFC5-478F-8207-39F2E2F90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581" y="5867826"/>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TextBox 82">
            <a:extLst>
              <a:ext uri="{FF2B5EF4-FFF2-40B4-BE49-F238E27FC236}">
                <a16:creationId xmlns:a16="http://schemas.microsoft.com/office/drawing/2014/main" id="{112EEAFA-88BF-4EEC-BB9C-2D0926550A06}"/>
              </a:ext>
            </a:extLst>
          </p:cNvPr>
          <p:cNvSpPr txBox="1"/>
          <p:nvPr/>
        </p:nvSpPr>
        <p:spPr>
          <a:xfrm>
            <a:off x="2890500" y="5820202"/>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84" name="직선 연결선 83">
            <a:extLst>
              <a:ext uri="{FF2B5EF4-FFF2-40B4-BE49-F238E27FC236}">
                <a16:creationId xmlns:a16="http://schemas.microsoft.com/office/drawing/2014/main" id="{A4E80EB9-00B5-4D83-9E49-495AA489AB43}"/>
              </a:ext>
            </a:extLst>
          </p:cNvPr>
          <p:cNvCxnSpPr/>
          <p:nvPr/>
        </p:nvCxnSpPr>
        <p:spPr>
          <a:xfrm>
            <a:off x="362452" y="6236645"/>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C04FD57-7AFA-4C8D-94D5-34AA6015B269}"/>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2" name="TextBox 21">
            <a:extLst>
              <a:ext uri="{FF2B5EF4-FFF2-40B4-BE49-F238E27FC236}">
                <a16:creationId xmlns:a16="http://schemas.microsoft.com/office/drawing/2014/main" id="{3A62345F-8967-4809-BCA7-AEF35C333B3D}"/>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77014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맑은 고딕" panose="020B0503020000020004" pitchFamily="50" charset="-127"/>
                <a:ea typeface="맑은 고딕" panose="020B0503020000020004" pitchFamily="50" charset="-127"/>
              </a:rPr>
              <a:t>Sitemap</a:t>
            </a:r>
            <a:endParaRPr lang="ko-KR" altLang="en-US" b="1" dirty="0">
              <a:latin typeface="맑은 고딕" panose="020B0503020000020004" pitchFamily="50" charset="-127"/>
              <a:ea typeface="맑은 고딕" panose="020B0503020000020004" pitchFamily="50" charset="-127"/>
            </a:endParaRPr>
          </a:p>
        </p:txBody>
      </p:sp>
      <p:sp>
        <p:nvSpPr>
          <p:cNvPr id="28" name="TextBox 50">
            <a:extLst>
              <a:ext uri="{FF2B5EF4-FFF2-40B4-BE49-F238E27FC236}">
                <a16:creationId xmlns:a16="http://schemas.microsoft.com/office/drawing/2014/main" id="{FBC02AAC-B6F5-421A-AA2F-DF951F144082}"/>
              </a:ext>
            </a:extLst>
          </p:cNvPr>
          <p:cNvSpPr txBox="1">
            <a:spLocks noChangeArrowheads="1"/>
          </p:cNvSpPr>
          <p:nvPr/>
        </p:nvSpPr>
        <p:spPr bwMode="auto">
          <a:xfrm>
            <a:off x="3522542" y="815210"/>
            <a:ext cx="1646953" cy="341937"/>
          </a:xfrm>
          <a:prstGeom prst="rect">
            <a:avLst/>
          </a:prstGeom>
          <a:noFill/>
          <a:ln>
            <a:solidFill>
              <a:schemeClr val="tx2">
                <a:lumMod val="40000"/>
                <a:lumOff val="60000"/>
              </a:schemeClr>
            </a:solidFill>
          </a:ln>
          <a:extLst/>
        </p:spPr>
        <p:txBody>
          <a:bodyPr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algn="ctr" eaLnBrk="1" hangingPunct="1"/>
            <a:r>
              <a:rPr kumimoji="0" lang="ko-KR" altLang="en-US" sz="816" dirty="0">
                <a:latin typeface="+mn-ea"/>
                <a:ea typeface="+mn-ea"/>
                <a:cs typeface="Modern H Medium" charset="0"/>
              </a:rPr>
              <a:t>메인</a:t>
            </a:r>
            <a:endParaRPr kumimoji="0" lang="en-US" altLang="ko-KR" sz="816" dirty="0">
              <a:latin typeface="+mn-ea"/>
              <a:ea typeface="+mn-ea"/>
              <a:cs typeface="Modern H Medium" charset="0"/>
            </a:endParaRPr>
          </a:p>
        </p:txBody>
      </p:sp>
      <p:sp>
        <p:nvSpPr>
          <p:cNvPr id="29" name="TextBox 35">
            <a:extLst>
              <a:ext uri="{FF2B5EF4-FFF2-40B4-BE49-F238E27FC236}">
                <a16:creationId xmlns:a16="http://schemas.microsoft.com/office/drawing/2014/main" id="{2176CCA8-8F1D-4EA4-AABC-F9373ED735D5}"/>
              </a:ext>
            </a:extLst>
          </p:cNvPr>
          <p:cNvSpPr txBox="1">
            <a:spLocks noChangeArrowheads="1"/>
          </p:cNvSpPr>
          <p:nvPr/>
        </p:nvSpPr>
        <p:spPr bwMode="auto">
          <a:xfrm>
            <a:off x="544199" y="1987312"/>
            <a:ext cx="1361474" cy="403502"/>
          </a:xfrm>
          <a:prstGeom prst="rect">
            <a:avLst/>
          </a:prstGeom>
          <a:solidFill>
            <a:schemeClr val="bg1">
              <a:lumMod val="75000"/>
            </a:schemeClr>
          </a:solidFill>
          <a:ln>
            <a:solidFill>
              <a:schemeClr val="tx1"/>
            </a:solidFill>
          </a:ln>
          <a:extLst/>
        </p:spPr>
        <p:txBody>
          <a:bodyPr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algn="ctr"/>
            <a:r>
              <a:rPr kumimoji="0" lang="en-US" altLang="ko-KR" sz="816" dirty="0">
                <a:latin typeface="+mn-ea"/>
                <a:ea typeface="+mn-ea"/>
                <a:cs typeface="Modern H Medium" charset="0"/>
              </a:rPr>
              <a:t>Escrow</a:t>
            </a:r>
            <a:r>
              <a:rPr kumimoji="0" lang="ko-KR" altLang="en-US" sz="816" dirty="0">
                <a:latin typeface="+mn-ea"/>
                <a:ea typeface="+mn-ea"/>
                <a:cs typeface="Modern H Medium" charset="0"/>
              </a:rPr>
              <a:t> </a:t>
            </a:r>
            <a:r>
              <a:rPr kumimoji="0" lang="en-US" altLang="ko-KR" sz="816" dirty="0">
                <a:latin typeface="+mn-ea"/>
                <a:ea typeface="+mn-ea"/>
                <a:cs typeface="Modern H Medium" charset="0"/>
              </a:rPr>
              <a:t>Service</a:t>
            </a:r>
          </a:p>
        </p:txBody>
      </p:sp>
      <p:sp>
        <p:nvSpPr>
          <p:cNvPr id="30" name="TextBox 35">
            <a:extLst>
              <a:ext uri="{FF2B5EF4-FFF2-40B4-BE49-F238E27FC236}">
                <a16:creationId xmlns:a16="http://schemas.microsoft.com/office/drawing/2014/main" id="{FBD2FFB3-5F97-4FB0-B970-327AE23A5432}"/>
              </a:ext>
            </a:extLst>
          </p:cNvPr>
          <p:cNvSpPr txBox="1">
            <a:spLocks noChangeArrowheads="1"/>
          </p:cNvSpPr>
          <p:nvPr/>
        </p:nvSpPr>
        <p:spPr bwMode="auto">
          <a:xfrm>
            <a:off x="2096172" y="1987312"/>
            <a:ext cx="1361474" cy="403502"/>
          </a:xfrm>
          <a:prstGeom prst="rect">
            <a:avLst/>
          </a:prstGeom>
          <a:solidFill>
            <a:schemeClr val="bg1">
              <a:lumMod val="75000"/>
            </a:schemeClr>
          </a:solidFill>
          <a:ln>
            <a:solidFill>
              <a:schemeClr val="tx1"/>
            </a:solidFill>
          </a:ln>
          <a:extLst/>
        </p:spPr>
        <p:txBody>
          <a:bodyPr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algn="ctr"/>
            <a:r>
              <a:rPr kumimoji="0" lang="en-US" altLang="ko-KR" sz="816" dirty="0">
                <a:latin typeface="+mn-ea"/>
                <a:ea typeface="+mn-ea"/>
                <a:cs typeface="Modern H Medium" charset="0"/>
              </a:rPr>
              <a:t>What is GTradePay?</a:t>
            </a:r>
          </a:p>
        </p:txBody>
      </p:sp>
      <p:sp>
        <p:nvSpPr>
          <p:cNvPr id="31" name="TextBox 35">
            <a:extLst>
              <a:ext uri="{FF2B5EF4-FFF2-40B4-BE49-F238E27FC236}">
                <a16:creationId xmlns:a16="http://schemas.microsoft.com/office/drawing/2014/main" id="{33C54D05-B32D-433C-92DC-5C01C753318B}"/>
              </a:ext>
            </a:extLst>
          </p:cNvPr>
          <p:cNvSpPr txBox="1">
            <a:spLocks noChangeArrowheads="1"/>
          </p:cNvSpPr>
          <p:nvPr/>
        </p:nvSpPr>
        <p:spPr bwMode="auto">
          <a:xfrm>
            <a:off x="5252537" y="1963483"/>
            <a:ext cx="1361474" cy="403502"/>
          </a:xfrm>
          <a:prstGeom prst="rect">
            <a:avLst/>
          </a:prstGeom>
          <a:solidFill>
            <a:schemeClr val="bg1">
              <a:lumMod val="75000"/>
            </a:schemeClr>
          </a:solidFill>
          <a:ln>
            <a:solidFill>
              <a:schemeClr val="tx1"/>
            </a:solidFill>
          </a:ln>
          <a:extLst/>
        </p:spPr>
        <p:txBody>
          <a:bodyPr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algn="ctr"/>
            <a:r>
              <a:rPr kumimoji="0" lang="en-US" altLang="ko-KR" sz="816" dirty="0">
                <a:latin typeface="+mn-ea"/>
                <a:ea typeface="+mn-ea"/>
                <a:cs typeface="Modern H Medium" charset="0"/>
              </a:rPr>
              <a:t>Help</a:t>
            </a:r>
          </a:p>
        </p:txBody>
      </p:sp>
      <p:sp>
        <p:nvSpPr>
          <p:cNvPr id="33" name="TextBox 35">
            <a:extLst>
              <a:ext uri="{FF2B5EF4-FFF2-40B4-BE49-F238E27FC236}">
                <a16:creationId xmlns:a16="http://schemas.microsoft.com/office/drawing/2014/main" id="{94D79FBA-E5B0-4C0F-9FE1-228C8C5C9775}"/>
              </a:ext>
            </a:extLst>
          </p:cNvPr>
          <p:cNvSpPr txBox="1">
            <a:spLocks noChangeArrowheads="1"/>
          </p:cNvSpPr>
          <p:nvPr/>
        </p:nvSpPr>
        <p:spPr bwMode="auto">
          <a:xfrm>
            <a:off x="3665282" y="1972503"/>
            <a:ext cx="1361474" cy="403502"/>
          </a:xfrm>
          <a:prstGeom prst="rect">
            <a:avLst/>
          </a:prstGeom>
          <a:solidFill>
            <a:schemeClr val="bg1">
              <a:lumMod val="75000"/>
            </a:schemeClr>
          </a:solidFill>
          <a:ln>
            <a:solidFill>
              <a:schemeClr val="tx1"/>
            </a:solidFill>
          </a:ln>
          <a:extLst/>
        </p:spPr>
        <p:txBody>
          <a:bodyPr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algn="ctr"/>
            <a:r>
              <a:rPr kumimoji="0" lang="en-US" altLang="ko-KR" sz="816" dirty="0">
                <a:latin typeface="+mn-ea"/>
                <a:ea typeface="+mn-ea"/>
                <a:cs typeface="Modern H Medium" charset="0"/>
              </a:rPr>
              <a:t>IR</a:t>
            </a:r>
          </a:p>
        </p:txBody>
      </p:sp>
      <p:sp>
        <p:nvSpPr>
          <p:cNvPr id="34" name="TextBox 33">
            <a:extLst>
              <a:ext uri="{FF2B5EF4-FFF2-40B4-BE49-F238E27FC236}">
                <a16:creationId xmlns:a16="http://schemas.microsoft.com/office/drawing/2014/main" id="{8E788BBE-3F2E-4072-9FD9-81A5091E902E}"/>
              </a:ext>
            </a:extLst>
          </p:cNvPr>
          <p:cNvSpPr txBox="1"/>
          <p:nvPr/>
        </p:nvSpPr>
        <p:spPr bwMode="auto">
          <a:xfrm>
            <a:off x="2096172" y="2516131"/>
            <a:ext cx="1365215" cy="276136"/>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서비스 소개</a:t>
            </a:r>
            <a:endParaRPr kumimoji="0" lang="en-US" altLang="ko-KR" sz="726" dirty="0">
              <a:solidFill>
                <a:srgbClr val="000000"/>
              </a:solidFill>
              <a:latin typeface="+mn-ea"/>
              <a:ea typeface="+mn-ea"/>
              <a:cs typeface="Modern H Medium" charset="0"/>
            </a:endParaRPr>
          </a:p>
        </p:txBody>
      </p:sp>
      <p:sp>
        <p:nvSpPr>
          <p:cNvPr id="35" name="TextBox 34">
            <a:extLst>
              <a:ext uri="{FF2B5EF4-FFF2-40B4-BE49-F238E27FC236}">
                <a16:creationId xmlns:a16="http://schemas.microsoft.com/office/drawing/2014/main" id="{618790C6-5AFB-468B-BB3A-EEF508AFF6C5}"/>
              </a:ext>
            </a:extLst>
          </p:cNvPr>
          <p:cNvSpPr txBox="1"/>
          <p:nvPr/>
        </p:nvSpPr>
        <p:spPr bwMode="auto">
          <a:xfrm>
            <a:off x="5257018" y="2492302"/>
            <a:ext cx="1365215" cy="276136"/>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서비스 </a:t>
            </a:r>
            <a:r>
              <a:rPr kumimoji="0" lang="en-US" altLang="ko-KR" sz="726" dirty="0">
                <a:solidFill>
                  <a:srgbClr val="000000"/>
                </a:solidFill>
                <a:latin typeface="+mn-ea"/>
                <a:ea typeface="+mn-ea"/>
                <a:cs typeface="Modern H Medium" charset="0"/>
              </a:rPr>
              <a:t>FAQ</a:t>
            </a:r>
          </a:p>
        </p:txBody>
      </p:sp>
      <p:sp>
        <p:nvSpPr>
          <p:cNvPr id="36" name="TextBox 35">
            <a:extLst>
              <a:ext uri="{FF2B5EF4-FFF2-40B4-BE49-F238E27FC236}">
                <a16:creationId xmlns:a16="http://schemas.microsoft.com/office/drawing/2014/main" id="{E0734580-2651-4F24-A162-A2FA2618F185}"/>
              </a:ext>
            </a:extLst>
          </p:cNvPr>
          <p:cNvSpPr txBox="1"/>
          <p:nvPr/>
        </p:nvSpPr>
        <p:spPr bwMode="auto">
          <a:xfrm>
            <a:off x="5257017" y="2828843"/>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r>
              <a:rPr kumimoji="0" lang="en-US" altLang="ko-KR" sz="726" dirty="0">
                <a:solidFill>
                  <a:srgbClr val="000000"/>
                </a:solidFill>
                <a:latin typeface="+mn-ea"/>
                <a:ea typeface="+mn-ea"/>
                <a:cs typeface="Modern H Medium" charset="0"/>
              </a:rPr>
              <a:t>User Guide</a:t>
            </a:r>
          </a:p>
        </p:txBody>
      </p:sp>
      <p:sp>
        <p:nvSpPr>
          <p:cNvPr id="38" name="TextBox 37">
            <a:extLst>
              <a:ext uri="{FF2B5EF4-FFF2-40B4-BE49-F238E27FC236}">
                <a16:creationId xmlns:a16="http://schemas.microsoft.com/office/drawing/2014/main" id="{A3B8F9CC-3D31-4559-994E-BB2D765EFFBC}"/>
              </a:ext>
            </a:extLst>
          </p:cNvPr>
          <p:cNvSpPr txBox="1"/>
          <p:nvPr/>
        </p:nvSpPr>
        <p:spPr bwMode="auto">
          <a:xfrm>
            <a:off x="5257017" y="3158880"/>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r>
              <a:rPr kumimoji="0" lang="ko-KR" altLang="en-US" sz="726" dirty="0">
                <a:solidFill>
                  <a:srgbClr val="000000"/>
                </a:solidFill>
                <a:latin typeface="+mn-ea"/>
                <a:ea typeface="+mn-ea"/>
                <a:cs typeface="Modern H Medium" charset="0"/>
              </a:rPr>
              <a:t>자료실</a:t>
            </a:r>
            <a:endParaRPr kumimoji="0" lang="en-US" altLang="ko-KR" sz="726" dirty="0">
              <a:solidFill>
                <a:srgbClr val="000000"/>
              </a:solidFill>
              <a:latin typeface="+mn-ea"/>
              <a:ea typeface="+mn-ea"/>
              <a:cs typeface="Modern H Medium" charset="0"/>
            </a:endParaRPr>
          </a:p>
        </p:txBody>
      </p:sp>
      <p:sp>
        <p:nvSpPr>
          <p:cNvPr id="45" name="TextBox 44">
            <a:extLst>
              <a:ext uri="{FF2B5EF4-FFF2-40B4-BE49-F238E27FC236}">
                <a16:creationId xmlns:a16="http://schemas.microsoft.com/office/drawing/2014/main" id="{F2148501-86D0-49A4-B7FC-11089B87159D}"/>
              </a:ext>
            </a:extLst>
          </p:cNvPr>
          <p:cNvSpPr txBox="1"/>
          <p:nvPr/>
        </p:nvSpPr>
        <p:spPr bwMode="auto">
          <a:xfrm>
            <a:off x="5257017" y="3488917"/>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r>
              <a:rPr kumimoji="0" lang="en-US" altLang="ko-KR" sz="726" dirty="0">
                <a:solidFill>
                  <a:srgbClr val="000000"/>
                </a:solidFill>
                <a:latin typeface="+mn-ea"/>
                <a:ea typeface="+mn-ea"/>
                <a:cs typeface="Modern H Medium" charset="0"/>
              </a:rPr>
              <a:t>Contact Us</a:t>
            </a:r>
          </a:p>
        </p:txBody>
      </p:sp>
      <p:cxnSp>
        <p:nvCxnSpPr>
          <p:cNvPr id="47" name="꺾인 연결선 63">
            <a:extLst>
              <a:ext uri="{FF2B5EF4-FFF2-40B4-BE49-F238E27FC236}">
                <a16:creationId xmlns:a16="http://schemas.microsoft.com/office/drawing/2014/main" id="{0F98EA72-93DA-474C-AFCF-4323A1285F0D}"/>
              </a:ext>
            </a:extLst>
          </p:cNvPr>
          <p:cNvCxnSpPr>
            <a:cxnSpLocks/>
            <a:stCxn id="28" idx="2"/>
            <a:endCxn id="29" idx="0"/>
          </p:cNvCxnSpPr>
          <p:nvPr/>
        </p:nvCxnSpPr>
        <p:spPr>
          <a:xfrm rot="5400000">
            <a:off x="2370396" y="11688"/>
            <a:ext cx="830165" cy="3121083"/>
          </a:xfrm>
          <a:prstGeom prst="bentConnector3">
            <a:avLst/>
          </a:prstGeom>
          <a:ln w="3175">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8" name="꺾인 연결선 64">
            <a:extLst>
              <a:ext uri="{FF2B5EF4-FFF2-40B4-BE49-F238E27FC236}">
                <a16:creationId xmlns:a16="http://schemas.microsoft.com/office/drawing/2014/main" id="{8FA87931-0C4C-4F73-86CC-AC68A882D6F1}"/>
              </a:ext>
            </a:extLst>
          </p:cNvPr>
          <p:cNvCxnSpPr>
            <a:cxnSpLocks/>
            <a:stCxn id="28" idx="2"/>
            <a:endCxn id="30" idx="0"/>
          </p:cNvCxnSpPr>
          <p:nvPr/>
        </p:nvCxnSpPr>
        <p:spPr>
          <a:xfrm rot="5400000">
            <a:off x="3146382" y="787674"/>
            <a:ext cx="830165" cy="1569110"/>
          </a:xfrm>
          <a:prstGeom prst="bentConnector3">
            <a:avLst/>
          </a:prstGeom>
          <a:ln w="3175">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9C032-2876-42D5-98D4-FE8914E1049E}"/>
              </a:ext>
            </a:extLst>
          </p:cNvPr>
          <p:cNvSpPr txBox="1"/>
          <p:nvPr/>
        </p:nvSpPr>
        <p:spPr bwMode="auto">
          <a:xfrm>
            <a:off x="2094302" y="2857033"/>
            <a:ext cx="1365215" cy="276136"/>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서비스 이용대상</a:t>
            </a:r>
            <a:endParaRPr kumimoji="0" lang="en-US" altLang="ko-KR" sz="726" dirty="0">
              <a:solidFill>
                <a:srgbClr val="000000"/>
              </a:solidFill>
              <a:latin typeface="+mn-ea"/>
              <a:ea typeface="+mn-ea"/>
              <a:cs typeface="Modern H Medium" charset="0"/>
            </a:endParaRPr>
          </a:p>
        </p:txBody>
      </p:sp>
      <p:sp>
        <p:nvSpPr>
          <p:cNvPr id="50" name="TextBox 49">
            <a:extLst>
              <a:ext uri="{FF2B5EF4-FFF2-40B4-BE49-F238E27FC236}">
                <a16:creationId xmlns:a16="http://schemas.microsoft.com/office/drawing/2014/main" id="{DBF5763C-F4B8-470D-A6DE-832A7DADD6F0}"/>
              </a:ext>
            </a:extLst>
          </p:cNvPr>
          <p:cNvSpPr txBox="1"/>
          <p:nvPr/>
        </p:nvSpPr>
        <p:spPr bwMode="auto">
          <a:xfrm>
            <a:off x="2094301" y="3185185"/>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글로벌 마켓플레이스</a:t>
            </a:r>
            <a:endParaRPr kumimoji="0" lang="en-US" altLang="ko-KR" sz="726" dirty="0">
              <a:solidFill>
                <a:srgbClr val="000000"/>
              </a:solidFill>
              <a:latin typeface="+mn-ea"/>
              <a:ea typeface="+mn-ea"/>
              <a:cs typeface="Modern H Medium" charset="0"/>
            </a:endParaRPr>
          </a:p>
        </p:txBody>
      </p:sp>
      <p:sp>
        <p:nvSpPr>
          <p:cNvPr id="52" name="TextBox 51">
            <a:extLst>
              <a:ext uri="{FF2B5EF4-FFF2-40B4-BE49-F238E27FC236}">
                <a16:creationId xmlns:a16="http://schemas.microsoft.com/office/drawing/2014/main" id="{FADA09BC-D8FA-401B-B635-3D180CE90538}"/>
              </a:ext>
            </a:extLst>
          </p:cNvPr>
          <p:cNvSpPr txBox="1"/>
          <p:nvPr/>
        </p:nvSpPr>
        <p:spPr bwMode="auto">
          <a:xfrm>
            <a:off x="2094301" y="3506833"/>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글로벌 금융네트워크</a:t>
            </a:r>
            <a:endParaRPr kumimoji="0" lang="en-US" altLang="ko-KR" sz="726" dirty="0">
              <a:solidFill>
                <a:srgbClr val="000000"/>
              </a:solidFill>
              <a:latin typeface="+mn-ea"/>
              <a:ea typeface="+mn-ea"/>
              <a:cs typeface="Modern H Medium" charset="0"/>
            </a:endParaRPr>
          </a:p>
        </p:txBody>
      </p:sp>
      <p:sp>
        <p:nvSpPr>
          <p:cNvPr id="53" name="TextBox 52">
            <a:extLst>
              <a:ext uri="{FF2B5EF4-FFF2-40B4-BE49-F238E27FC236}">
                <a16:creationId xmlns:a16="http://schemas.microsoft.com/office/drawing/2014/main" id="{4125DEDF-A8A5-4D81-8E4D-38FD9C651B3D}"/>
              </a:ext>
            </a:extLst>
          </p:cNvPr>
          <p:cNvSpPr txBox="1"/>
          <p:nvPr/>
        </p:nvSpPr>
        <p:spPr bwMode="auto">
          <a:xfrm>
            <a:off x="2094301" y="3828481"/>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서비스 수수료</a:t>
            </a:r>
            <a:endParaRPr kumimoji="0" lang="en-US" altLang="ko-KR" sz="726" dirty="0">
              <a:solidFill>
                <a:srgbClr val="000000"/>
              </a:solidFill>
              <a:latin typeface="+mn-ea"/>
              <a:ea typeface="+mn-ea"/>
              <a:cs typeface="Modern H Medium" charset="0"/>
            </a:endParaRPr>
          </a:p>
        </p:txBody>
      </p:sp>
      <p:sp>
        <p:nvSpPr>
          <p:cNvPr id="54" name="TextBox 53">
            <a:extLst>
              <a:ext uri="{FF2B5EF4-FFF2-40B4-BE49-F238E27FC236}">
                <a16:creationId xmlns:a16="http://schemas.microsoft.com/office/drawing/2014/main" id="{00B0876D-CA75-45A7-997D-EE7025A7B614}"/>
              </a:ext>
            </a:extLst>
          </p:cNvPr>
          <p:cNvSpPr txBox="1"/>
          <p:nvPr/>
        </p:nvSpPr>
        <p:spPr bwMode="auto">
          <a:xfrm>
            <a:off x="2096172" y="4148248"/>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서비스 이용약관</a:t>
            </a:r>
            <a:endParaRPr kumimoji="0" lang="en-US" altLang="ko-KR" sz="726" dirty="0">
              <a:solidFill>
                <a:srgbClr val="000000"/>
              </a:solidFill>
              <a:latin typeface="+mn-ea"/>
              <a:ea typeface="+mn-ea"/>
              <a:cs typeface="Modern H Medium" charset="0"/>
            </a:endParaRPr>
          </a:p>
        </p:txBody>
      </p:sp>
      <p:sp>
        <p:nvSpPr>
          <p:cNvPr id="55" name="TextBox 54">
            <a:extLst>
              <a:ext uri="{FF2B5EF4-FFF2-40B4-BE49-F238E27FC236}">
                <a16:creationId xmlns:a16="http://schemas.microsoft.com/office/drawing/2014/main" id="{AE390C9D-9777-4F21-9349-3E050E02CC40}"/>
              </a:ext>
            </a:extLst>
          </p:cNvPr>
          <p:cNvSpPr txBox="1"/>
          <p:nvPr/>
        </p:nvSpPr>
        <p:spPr bwMode="auto">
          <a:xfrm>
            <a:off x="2096172" y="4478285"/>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서비스 </a:t>
            </a:r>
            <a:r>
              <a:rPr kumimoji="0" lang="en-US" altLang="ko-KR" sz="726" dirty="0">
                <a:solidFill>
                  <a:srgbClr val="000000"/>
                </a:solidFill>
                <a:latin typeface="+mn-ea"/>
                <a:ea typeface="+mn-ea"/>
                <a:cs typeface="Modern H Medium" charset="0"/>
              </a:rPr>
              <a:t>FAQ</a:t>
            </a:r>
          </a:p>
        </p:txBody>
      </p:sp>
      <p:sp>
        <p:nvSpPr>
          <p:cNvPr id="59" name="TextBox 58">
            <a:extLst>
              <a:ext uri="{FF2B5EF4-FFF2-40B4-BE49-F238E27FC236}">
                <a16:creationId xmlns:a16="http://schemas.microsoft.com/office/drawing/2014/main" id="{AA5310CE-E9DE-44F1-A68B-F544C8CE9A2F}"/>
              </a:ext>
            </a:extLst>
          </p:cNvPr>
          <p:cNvSpPr txBox="1"/>
          <p:nvPr/>
        </p:nvSpPr>
        <p:spPr bwMode="auto">
          <a:xfrm>
            <a:off x="539505" y="2864938"/>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에스크로 신청하기</a:t>
            </a:r>
            <a:endParaRPr kumimoji="0" lang="en-US" altLang="ko-KR" sz="726" dirty="0">
              <a:solidFill>
                <a:srgbClr val="000000"/>
              </a:solidFill>
              <a:latin typeface="+mn-ea"/>
              <a:ea typeface="+mn-ea"/>
              <a:cs typeface="Modern H Medium" charset="0"/>
            </a:endParaRPr>
          </a:p>
        </p:txBody>
      </p:sp>
      <p:sp>
        <p:nvSpPr>
          <p:cNvPr id="60" name="TextBox 59">
            <a:extLst>
              <a:ext uri="{FF2B5EF4-FFF2-40B4-BE49-F238E27FC236}">
                <a16:creationId xmlns:a16="http://schemas.microsoft.com/office/drawing/2014/main" id="{D6863126-D001-4C5B-951C-6AC94BF7F773}"/>
              </a:ext>
            </a:extLst>
          </p:cNvPr>
          <p:cNvSpPr txBox="1"/>
          <p:nvPr/>
        </p:nvSpPr>
        <p:spPr bwMode="auto">
          <a:xfrm>
            <a:off x="541024" y="2540610"/>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에스크로 신청 내역</a:t>
            </a:r>
            <a:endParaRPr kumimoji="0" lang="en-US" altLang="ko-KR" sz="726" dirty="0">
              <a:solidFill>
                <a:srgbClr val="000000"/>
              </a:solidFill>
              <a:latin typeface="+mn-ea"/>
              <a:ea typeface="+mn-ea"/>
              <a:cs typeface="Modern H Medium" charset="0"/>
            </a:endParaRPr>
          </a:p>
        </p:txBody>
      </p:sp>
      <p:sp>
        <p:nvSpPr>
          <p:cNvPr id="61" name="TextBox 60">
            <a:extLst>
              <a:ext uri="{FF2B5EF4-FFF2-40B4-BE49-F238E27FC236}">
                <a16:creationId xmlns:a16="http://schemas.microsoft.com/office/drawing/2014/main" id="{0E3C8441-B8BE-40DA-85C6-1F295C2B375E}"/>
              </a:ext>
            </a:extLst>
          </p:cNvPr>
          <p:cNvSpPr txBox="1"/>
          <p:nvPr/>
        </p:nvSpPr>
        <p:spPr bwMode="auto">
          <a:xfrm>
            <a:off x="3658933" y="2499995"/>
            <a:ext cx="1365215" cy="276136"/>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사업연혁</a:t>
            </a:r>
            <a:endParaRPr kumimoji="0" lang="en-US" altLang="ko-KR" sz="726" dirty="0">
              <a:solidFill>
                <a:srgbClr val="000000"/>
              </a:solidFill>
              <a:latin typeface="+mn-ea"/>
              <a:ea typeface="+mn-ea"/>
              <a:cs typeface="Modern H Medium" charset="0"/>
            </a:endParaRPr>
          </a:p>
        </p:txBody>
      </p:sp>
      <p:sp>
        <p:nvSpPr>
          <p:cNvPr id="62" name="TextBox 61">
            <a:extLst>
              <a:ext uri="{FF2B5EF4-FFF2-40B4-BE49-F238E27FC236}">
                <a16:creationId xmlns:a16="http://schemas.microsoft.com/office/drawing/2014/main" id="{85E3EA84-4086-40D3-968D-1E7833EF76E5}"/>
              </a:ext>
            </a:extLst>
          </p:cNvPr>
          <p:cNvSpPr txBox="1"/>
          <p:nvPr/>
        </p:nvSpPr>
        <p:spPr bwMode="auto">
          <a:xfrm>
            <a:off x="3657063" y="2840897"/>
            <a:ext cx="1365215" cy="276136"/>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재무</a:t>
            </a:r>
            <a:endParaRPr kumimoji="0" lang="en-US" altLang="ko-KR" sz="726" dirty="0">
              <a:solidFill>
                <a:srgbClr val="000000"/>
              </a:solidFill>
              <a:latin typeface="+mn-ea"/>
              <a:ea typeface="+mn-ea"/>
              <a:cs typeface="Modern H Medium" charset="0"/>
            </a:endParaRPr>
          </a:p>
        </p:txBody>
      </p:sp>
      <p:sp>
        <p:nvSpPr>
          <p:cNvPr id="64" name="TextBox 63">
            <a:extLst>
              <a:ext uri="{FF2B5EF4-FFF2-40B4-BE49-F238E27FC236}">
                <a16:creationId xmlns:a16="http://schemas.microsoft.com/office/drawing/2014/main" id="{8CDB926A-E618-49FF-AACD-808D41EDF602}"/>
              </a:ext>
            </a:extLst>
          </p:cNvPr>
          <p:cNvSpPr txBox="1"/>
          <p:nvPr/>
        </p:nvSpPr>
        <p:spPr bwMode="auto">
          <a:xfrm>
            <a:off x="3657062" y="3484405"/>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r>
              <a:rPr kumimoji="0" lang="en-US" altLang="ko-KR" sz="726" dirty="0">
                <a:solidFill>
                  <a:srgbClr val="000000"/>
                </a:solidFill>
                <a:latin typeface="+mn-ea"/>
                <a:ea typeface="+mn-ea"/>
                <a:cs typeface="Modern H Medium" charset="0"/>
              </a:rPr>
              <a:t>Leadership</a:t>
            </a:r>
          </a:p>
        </p:txBody>
      </p:sp>
      <p:sp>
        <p:nvSpPr>
          <p:cNvPr id="65" name="TextBox 64">
            <a:extLst>
              <a:ext uri="{FF2B5EF4-FFF2-40B4-BE49-F238E27FC236}">
                <a16:creationId xmlns:a16="http://schemas.microsoft.com/office/drawing/2014/main" id="{EAC6964F-ABAB-4D18-92F2-6D2F05DDF60E}"/>
              </a:ext>
            </a:extLst>
          </p:cNvPr>
          <p:cNvSpPr txBox="1"/>
          <p:nvPr/>
        </p:nvSpPr>
        <p:spPr bwMode="auto">
          <a:xfrm>
            <a:off x="3657062" y="3797664"/>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en-US" altLang="ko-KR" sz="726" dirty="0">
                <a:solidFill>
                  <a:srgbClr val="000000"/>
                </a:solidFill>
                <a:latin typeface="+mn-ea"/>
                <a:ea typeface="+mn-ea"/>
                <a:cs typeface="Modern H Medium" charset="0"/>
              </a:rPr>
              <a:t>News</a:t>
            </a:r>
          </a:p>
        </p:txBody>
      </p:sp>
      <p:cxnSp>
        <p:nvCxnSpPr>
          <p:cNvPr id="70" name="직선 화살표 연결선 69">
            <a:extLst>
              <a:ext uri="{FF2B5EF4-FFF2-40B4-BE49-F238E27FC236}">
                <a16:creationId xmlns:a16="http://schemas.microsoft.com/office/drawing/2014/main" id="{BB31EF50-FDDF-42D7-B6E8-57B7251234E5}"/>
              </a:ext>
            </a:extLst>
          </p:cNvPr>
          <p:cNvCxnSpPr>
            <a:cxnSpLocks/>
            <a:stCxn id="28" idx="2"/>
            <a:endCxn id="33" idx="0"/>
          </p:cNvCxnSpPr>
          <p:nvPr/>
        </p:nvCxnSpPr>
        <p:spPr>
          <a:xfrm>
            <a:off x="4346019" y="1157147"/>
            <a:ext cx="0" cy="815356"/>
          </a:xfrm>
          <a:prstGeom prst="straightConnector1">
            <a:avLst/>
          </a:prstGeom>
          <a:ln>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71" name="꺾인 연결선 25">
            <a:extLst>
              <a:ext uri="{FF2B5EF4-FFF2-40B4-BE49-F238E27FC236}">
                <a16:creationId xmlns:a16="http://schemas.microsoft.com/office/drawing/2014/main" id="{B81692A7-0834-48FD-8BBE-738ED4F01733}"/>
              </a:ext>
            </a:extLst>
          </p:cNvPr>
          <p:cNvCxnSpPr>
            <a:cxnSpLocks/>
            <a:stCxn id="28" idx="2"/>
            <a:endCxn id="31" idx="0"/>
          </p:cNvCxnSpPr>
          <p:nvPr/>
        </p:nvCxnSpPr>
        <p:spPr>
          <a:xfrm rot="16200000" flipH="1">
            <a:off x="4736478" y="766687"/>
            <a:ext cx="806336" cy="1587255"/>
          </a:xfrm>
          <a:prstGeom prst="bentConnector3">
            <a:avLst/>
          </a:prstGeom>
          <a:ln>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8D925C9-35DB-4767-929D-E883AEA68354}"/>
              </a:ext>
            </a:extLst>
          </p:cNvPr>
          <p:cNvSpPr txBox="1"/>
          <p:nvPr/>
        </p:nvSpPr>
        <p:spPr bwMode="auto">
          <a:xfrm>
            <a:off x="3648781" y="3163653"/>
            <a:ext cx="1367823" cy="261495"/>
          </a:xfrm>
          <a:prstGeom prst="rect">
            <a:avLst/>
          </a:prstGeom>
          <a:solidFill>
            <a:schemeClr val="bg1">
              <a:lumMod val="95000"/>
            </a:schemeClr>
          </a:solidFill>
          <a:ln>
            <a:solidFill>
              <a:schemeClr val="tx1"/>
            </a:solidFill>
          </a:ln>
          <a:effectLst/>
        </p:spPr>
        <p:txBody>
          <a:bodyPr wrap="none"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eaLnBrk="1" hangingPunct="1"/>
            <a:r>
              <a:rPr kumimoji="0" lang="ko-KR" altLang="en-US" sz="726" dirty="0">
                <a:solidFill>
                  <a:srgbClr val="000000"/>
                </a:solidFill>
                <a:latin typeface="+mn-ea"/>
                <a:ea typeface="+mn-ea"/>
                <a:cs typeface="Modern H Medium" charset="0"/>
              </a:rPr>
              <a:t>회사 소개</a:t>
            </a:r>
            <a:endParaRPr kumimoji="0" lang="en-US" altLang="ko-KR" sz="726" dirty="0">
              <a:solidFill>
                <a:srgbClr val="000000"/>
              </a:solidFill>
              <a:latin typeface="+mn-ea"/>
              <a:ea typeface="+mn-ea"/>
              <a:cs typeface="Modern H Medium" charset="0"/>
            </a:endParaRPr>
          </a:p>
        </p:txBody>
      </p:sp>
      <p:cxnSp>
        <p:nvCxnSpPr>
          <p:cNvPr id="73" name="꺾인 연결선 3">
            <a:extLst>
              <a:ext uri="{FF2B5EF4-FFF2-40B4-BE49-F238E27FC236}">
                <a16:creationId xmlns:a16="http://schemas.microsoft.com/office/drawing/2014/main" id="{DE000FA7-DFA6-40B9-B581-7BF3515359A2}"/>
              </a:ext>
            </a:extLst>
          </p:cNvPr>
          <p:cNvCxnSpPr>
            <a:cxnSpLocks/>
            <a:stCxn id="28" idx="3"/>
            <a:endCxn id="77" idx="0"/>
          </p:cNvCxnSpPr>
          <p:nvPr/>
        </p:nvCxnSpPr>
        <p:spPr>
          <a:xfrm>
            <a:off x="5169495" y="986179"/>
            <a:ext cx="3596255" cy="977304"/>
          </a:xfrm>
          <a:prstGeom prst="bentConnector2">
            <a:avLst/>
          </a:prstGeom>
          <a:ln>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CDABFC09-0246-424D-A3BA-EF7770D0ACFD}"/>
              </a:ext>
            </a:extLst>
          </p:cNvPr>
          <p:cNvSpPr/>
          <p:nvPr/>
        </p:nvSpPr>
        <p:spPr bwMode="auto">
          <a:xfrm>
            <a:off x="8158247" y="1963483"/>
            <a:ext cx="1215005" cy="394481"/>
          </a:xfrm>
          <a:prstGeom prst="rect">
            <a:avLst/>
          </a:prstGeom>
          <a:solidFill>
            <a:schemeClr val="bg1">
              <a:lumMod val="75000"/>
            </a:schemeClr>
          </a:solidFill>
          <a:ln w="6350" cap="flat" cmpd="sng" algn="ctr">
            <a:solidFill>
              <a:schemeClr val="tx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900" dirty="0">
                <a:solidFill>
                  <a:srgbClr val="262626"/>
                </a:solidFill>
                <a:effectLst/>
                <a:latin typeface="맑은 고딕" pitchFamily="50" charset="-127"/>
                <a:ea typeface="맑은 고딕" pitchFamily="50" charset="-127"/>
              </a:rPr>
              <a:t>로그인 페이지</a:t>
            </a:r>
          </a:p>
        </p:txBody>
      </p:sp>
      <p:sp>
        <p:nvSpPr>
          <p:cNvPr id="78" name="직사각형 77">
            <a:extLst>
              <a:ext uri="{FF2B5EF4-FFF2-40B4-BE49-F238E27FC236}">
                <a16:creationId xmlns:a16="http://schemas.microsoft.com/office/drawing/2014/main" id="{EF7842FB-84D2-4071-87C0-BEDF40DDC4A1}"/>
              </a:ext>
            </a:extLst>
          </p:cNvPr>
          <p:cNvSpPr/>
          <p:nvPr/>
        </p:nvSpPr>
        <p:spPr bwMode="auto">
          <a:xfrm>
            <a:off x="8158247" y="2514430"/>
            <a:ext cx="1215005" cy="317383"/>
          </a:xfrm>
          <a:prstGeom prst="rect">
            <a:avLst/>
          </a:prstGeom>
          <a:solidFill>
            <a:schemeClr val="bg1">
              <a:lumMod val="95000"/>
            </a:schemeClr>
          </a:solidFill>
          <a:ln w="6350" cap="flat" cmpd="sng" algn="ctr">
            <a:solidFill>
              <a:schemeClr val="tx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900">
                <a:solidFill>
                  <a:srgbClr val="262626"/>
                </a:solidFill>
                <a:effectLst/>
                <a:latin typeface="맑은 고딕" pitchFamily="50" charset="-127"/>
                <a:ea typeface="맑은 고딕" pitchFamily="50" charset="-127"/>
              </a:rPr>
              <a:t>회원가입</a:t>
            </a:r>
            <a:endParaRPr lang="ko-KR" altLang="en-US" sz="900" dirty="0">
              <a:solidFill>
                <a:srgbClr val="262626"/>
              </a:solidFill>
              <a:effectLst/>
              <a:latin typeface="맑은 고딕" pitchFamily="50" charset="-127"/>
              <a:ea typeface="맑은 고딕" pitchFamily="50" charset="-127"/>
            </a:endParaRPr>
          </a:p>
        </p:txBody>
      </p:sp>
      <p:sp>
        <p:nvSpPr>
          <p:cNvPr id="79" name="직사각형 78">
            <a:extLst>
              <a:ext uri="{FF2B5EF4-FFF2-40B4-BE49-F238E27FC236}">
                <a16:creationId xmlns:a16="http://schemas.microsoft.com/office/drawing/2014/main" id="{0DEE81A5-BB3C-4016-901C-F51F79AD8BBD}"/>
              </a:ext>
            </a:extLst>
          </p:cNvPr>
          <p:cNvSpPr/>
          <p:nvPr/>
        </p:nvSpPr>
        <p:spPr bwMode="auto">
          <a:xfrm>
            <a:off x="8158247" y="2918500"/>
            <a:ext cx="1215005" cy="317383"/>
          </a:xfrm>
          <a:prstGeom prst="rect">
            <a:avLst/>
          </a:prstGeom>
          <a:solidFill>
            <a:schemeClr val="bg1">
              <a:lumMod val="95000"/>
            </a:schemeClr>
          </a:solidFill>
          <a:ln w="6350" cap="flat" cmpd="sng" algn="ctr">
            <a:solidFill>
              <a:schemeClr val="tx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900" dirty="0">
                <a:solidFill>
                  <a:srgbClr val="262626"/>
                </a:solidFill>
                <a:effectLst/>
                <a:latin typeface="맑은 고딕" pitchFamily="50" charset="-127"/>
                <a:ea typeface="맑은 고딕" pitchFamily="50" charset="-127"/>
              </a:rPr>
              <a:t>아이디</a:t>
            </a:r>
            <a:r>
              <a:rPr lang="en-US" altLang="ko-KR" sz="900" dirty="0">
                <a:solidFill>
                  <a:srgbClr val="262626"/>
                </a:solidFill>
                <a:effectLst/>
                <a:latin typeface="맑은 고딕" pitchFamily="50" charset="-127"/>
                <a:ea typeface="맑은 고딕" pitchFamily="50" charset="-127"/>
              </a:rPr>
              <a:t>/</a:t>
            </a:r>
            <a:r>
              <a:rPr lang="ko-KR" altLang="en-US" sz="900" dirty="0">
                <a:solidFill>
                  <a:srgbClr val="262626"/>
                </a:solidFill>
                <a:effectLst/>
                <a:latin typeface="맑은 고딕" pitchFamily="50" charset="-127"/>
                <a:ea typeface="맑은 고딕" pitchFamily="50" charset="-127"/>
              </a:rPr>
              <a:t>비밀번호 찾기</a:t>
            </a:r>
          </a:p>
        </p:txBody>
      </p:sp>
      <p:sp>
        <p:nvSpPr>
          <p:cNvPr id="37" name="TextBox 35">
            <a:extLst>
              <a:ext uri="{FF2B5EF4-FFF2-40B4-BE49-F238E27FC236}">
                <a16:creationId xmlns:a16="http://schemas.microsoft.com/office/drawing/2014/main" id="{86A2DFC2-21A0-44DC-B6B4-140574FE61C0}"/>
              </a:ext>
            </a:extLst>
          </p:cNvPr>
          <p:cNvSpPr txBox="1">
            <a:spLocks noChangeArrowheads="1"/>
          </p:cNvSpPr>
          <p:nvPr/>
        </p:nvSpPr>
        <p:spPr bwMode="auto">
          <a:xfrm>
            <a:off x="6705392" y="1972503"/>
            <a:ext cx="1361474" cy="403502"/>
          </a:xfrm>
          <a:prstGeom prst="rect">
            <a:avLst/>
          </a:prstGeom>
          <a:solidFill>
            <a:schemeClr val="bg1">
              <a:lumMod val="75000"/>
            </a:schemeClr>
          </a:solidFill>
          <a:ln>
            <a:solidFill>
              <a:schemeClr val="tx1"/>
            </a:solidFill>
          </a:ln>
          <a:extLst/>
        </p:spPr>
        <p:txBody>
          <a:bodyPr anchor="ctr"/>
          <a:lstStyle>
            <a:lvl1pPr>
              <a:defRPr kumimoji="1" sz="1600">
                <a:solidFill>
                  <a:schemeClr val="tx1"/>
                </a:solidFill>
                <a:latin typeface="현대산스 Text" charset="0"/>
                <a:ea typeface="현대산스 Text" charset="0"/>
                <a:cs typeface="현대산스 Text" charset="0"/>
              </a:defRPr>
            </a:lvl1pPr>
            <a:lvl2pPr marL="742950">
              <a:defRPr kumimoji="1">
                <a:solidFill>
                  <a:schemeClr val="tx1"/>
                </a:solidFill>
                <a:latin typeface="Arial" charset="0"/>
                <a:ea typeface="맑은 고딕" charset="0"/>
                <a:cs typeface="굴림" charset="0"/>
              </a:defRPr>
            </a:lvl2pPr>
            <a:lvl3pPr marL="1143000">
              <a:defRPr kumimoji="1">
                <a:solidFill>
                  <a:schemeClr val="tx1"/>
                </a:solidFill>
                <a:latin typeface="Arial" charset="0"/>
                <a:ea typeface="맑은 고딕" charset="0"/>
                <a:cs typeface="굴림" charset="0"/>
              </a:defRPr>
            </a:lvl3pPr>
            <a:lvl4pPr marL="1600200">
              <a:defRPr kumimoji="1">
                <a:solidFill>
                  <a:schemeClr val="tx1"/>
                </a:solidFill>
                <a:latin typeface="Arial" charset="0"/>
                <a:ea typeface="맑은 고딕" charset="0"/>
                <a:cs typeface="굴림" charset="0"/>
              </a:defRPr>
            </a:lvl4pPr>
            <a:lvl5pPr>
              <a:defRPr kumimoji="1">
                <a:solidFill>
                  <a:schemeClr val="tx1"/>
                </a:solidFill>
                <a:latin typeface="Arial" charset="0"/>
                <a:ea typeface="맑은 고딕" charset="0"/>
                <a:cs typeface="굴림" charset="0"/>
              </a:defRPr>
            </a:lvl5pPr>
            <a:lvl6pPr eaLnBrk="0" hangingPunct="0">
              <a:defRPr kumimoji="1">
                <a:solidFill>
                  <a:schemeClr val="tx1"/>
                </a:solidFill>
                <a:latin typeface="Arial" charset="0"/>
                <a:ea typeface="맑은 고딕" charset="0"/>
                <a:cs typeface="굴림" charset="0"/>
              </a:defRPr>
            </a:lvl6pPr>
            <a:lvl7pPr eaLnBrk="0" hangingPunct="0">
              <a:defRPr kumimoji="1">
                <a:solidFill>
                  <a:schemeClr val="tx1"/>
                </a:solidFill>
                <a:latin typeface="Arial" charset="0"/>
                <a:ea typeface="맑은 고딕" charset="0"/>
                <a:cs typeface="굴림" charset="0"/>
              </a:defRPr>
            </a:lvl7pPr>
            <a:lvl8pPr eaLnBrk="0" hangingPunct="0">
              <a:defRPr kumimoji="1">
                <a:solidFill>
                  <a:schemeClr val="tx1"/>
                </a:solidFill>
                <a:latin typeface="Arial" charset="0"/>
                <a:ea typeface="맑은 고딕" charset="0"/>
                <a:cs typeface="굴림" charset="0"/>
              </a:defRPr>
            </a:lvl8pPr>
            <a:lvl9pPr eaLnBrk="0" hangingPunct="0">
              <a:defRPr kumimoji="1">
                <a:solidFill>
                  <a:schemeClr val="tx1"/>
                </a:solidFill>
                <a:latin typeface="Arial" charset="0"/>
                <a:ea typeface="맑은 고딕" charset="0"/>
                <a:cs typeface="굴림" charset="0"/>
              </a:defRPr>
            </a:lvl9pPr>
          </a:lstStyle>
          <a:p>
            <a:pPr algn="ctr"/>
            <a:r>
              <a:rPr kumimoji="0" lang="en-US" altLang="ko-KR" sz="816" dirty="0">
                <a:latin typeface="+mn-ea"/>
                <a:ea typeface="+mn-ea"/>
                <a:cs typeface="Modern H Medium" charset="0"/>
              </a:rPr>
              <a:t>My</a:t>
            </a:r>
            <a:r>
              <a:rPr kumimoji="0" lang="ko-KR" altLang="en-US" sz="816" dirty="0">
                <a:latin typeface="+mn-ea"/>
                <a:ea typeface="+mn-ea"/>
                <a:cs typeface="Modern H Medium" charset="0"/>
              </a:rPr>
              <a:t> </a:t>
            </a:r>
            <a:r>
              <a:rPr kumimoji="0" lang="en-US" altLang="ko-KR" sz="816" dirty="0">
                <a:latin typeface="+mn-ea"/>
                <a:ea typeface="+mn-ea"/>
                <a:cs typeface="Modern H Medium" charset="0"/>
              </a:rPr>
              <a:t>Page</a:t>
            </a:r>
          </a:p>
        </p:txBody>
      </p:sp>
      <p:cxnSp>
        <p:nvCxnSpPr>
          <p:cNvPr id="43" name="꺾인 연결선 3">
            <a:extLst>
              <a:ext uri="{FF2B5EF4-FFF2-40B4-BE49-F238E27FC236}">
                <a16:creationId xmlns:a16="http://schemas.microsoft.com/office/drawing/2014/main" id="{D8C37624-2890-412B-9C90-A3756C797C20}"/>
              </a:ext>
            </a:extLst>
          </p:cNvPr>
          <p:cNvCxnSpPr>
            <a:cxnSpLocks/>
            <a:stCxn id="28" idx="3"/>
            <a:endCxn id="37" idx="0"/>
          </p:cNvCxnSpPr>
          <p:nvPr/>
        </p:nvCxnSpPr>
        <p:spPr>
          <a:xfrm>
            <a:off x="5169495" y="986179"/>
            <a:ext cx="2216634" cy="986324"/>
          </a:xfrm>
          <a:prstGeom prst="bentConnector2">
            <a:avLst/>
          </a:prstGeom>
          <a:ln>
            <a:solidFill>
              <a:schemeClr val="bg1">
                <a:lumMod val="7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79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이용대상</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406154" cy="276999"/>
          </a:xfrm>
          <a:prstGeom prst="rect">
            <a:avLst/>
          </a:prstGeom>
        </p:spPr>
        <p:txBody>
          <a:bodyPr wrap="none">
            <a:spAutoFit/>
          </a:bodyPr>
          <a:lstStyle/>
          <a:p>
            <a:r>
              <a:rPr lang="en-US" altLang="ko-KR" sz="1200" b="1" dirty="0"/>
              <a:t>|</a:t>
            </a:r>
            <a:r>
              <a:rPr lang="ko-KR" altLang="en-US" sz="1200" b="1" dirty="0"/>
              <a:t>서비스 이용대상</a:t>
            </a:r>
            <a:endParaRPr lang="ko-KR" altLang="en-US" sz="1200" dirty="0"/>
          </a:p>
        </p:txBody>
      </p:sp>
      <p:sp>
        <p:nvSpPr>
          <p:cNvPr id="81" name="직사각형 80">
            <a:extLst>
              <a:ext uri="{FF2B5EF4-FFF2-40B4-BE49-F238E27FC236}">
                <a16:creationId xmlns:a16="http://schemas.microsoft.com/office/drawing/2014/main" id="{A9AA8FBD-FCB8-46E4-8E98-5305340C0B61}"/>
              </a:ext>
            </a:extLst>
          </p:cNvPr>
          <p:cNvSpPr/>
          <p:nvPr/>
        </p:nvSpPr>
        <p:spPr>
          <a:xfrm>
            <a:off x="276663" y="6229330"/>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6" name="TextBox 15">
            <a:extLst>
              <a:ext uri="{FF2B5EF4-FFF2-40B4-BE49-F238E27FC236}">
                <a16:creationId xmlns:a16="http://schemas.microsoft.com/office/drawing/2014/main" id="{79FE23FB-C3AB-4676-BA0F-C69E26CFEF86}"/>
              </a:ext>
            </a:extLst>
          </p:cNvPr>
          <p:cNvSpPr txBox="1"/>
          <p:nvPr/>
        </p:nvSpPr>
        <p:spPr>
          <a:xfrm>
            <a:off x="808344" y="1727378"/>
            <a:ext cx="6198188" cy="1262910"/>
          </a:xfrm>
          <a:prstGeom prst="rect">
            <a:avLst/>
          </a:prstGeom>
          <a:noFill/>
        </p:spPr>
        <p:txBody>
          <a:bodyPr wrap="square" rtlCol="0">
            <a:spAutoFit/>
          </a:bodyPr>
          <a:lstStyle/>
          <a:p>
            <a:pPr>
              <a:lnSpc>
                <a:spcPct val="150000"/>
              </a:lnSpc>
            </a:pPr>
            <a:r>
              <a:rPr lang="ko-KR" altLang="en-US" sz="1200" b="1" dirty="0">
                <a:latin typeface="맑은 고딕" panose="020B0503020000020004" pitchFamily="50" charset="-127"/>
                <a:ea typeface="맑은 고딕" panose="020B0503020000020004" pitchFamily="50" charset="-127"/>
              </a:rPr>
              <a:t>​</a:t>
            </a:r>
            <a:r>
              <a:rPr lang="en-US" altLang="ko-KR" sz="1000" b="1" dirty="0">
                <a:latin typeface="맑은 고딕" panose="020B0503020000020004" pitchFamily="50" charset="-127"/>
                <a:ea typeface="맑은 고딕" panose="020B0503020000020004" pitchFamily="50" charset="-127"/>
              </a:rPr>
              <a:t>GTradePay </a:t>
            </a:r>
            <a:r>
              <a:rPr lang="ko-KR" altLang="en-US" sz="1000" b="1" dirty="0">
                <a:latin typeface="맑은 고딕" panose="020B0503020000020004" pitchFamily="50" charset="-127"/>
                <a:ea typeface="맑은 고딕" panose="020B0503020000020004" pitchFamily="50" charset="-127"/>
              </a:rPr>
              <a:t>에스크로 서비스는 </a:t>
            </a:r>
            <a:endParaRPr lang="en-US" altLang="ko-KR" sz="1000" b="1" dirty="0">
              <a:latin typeface="맑은 고딕" panose="020B0503020000020004" pitchFamily="50" charset="-127"/>
              <a:ea typeface="맑은 고딕" panose="020B0503020000020004" pitchFamily="50" charset="-127"/>
            </a:endParaRPr>
          </a:p>
          <a:p>
            <a:pPr>
              <a:lnSpc>
                <a:spcPct val="150000"/>
              </a:lnSpc>
            </a:pPr>
            <a:r>
              <a:rPr lang="ko-KR" altLang="en-US" sz="1000" b="1" dirty="0">
                <a:latin typeface="맑은 고딕" panose="020B0503020000020004" pitchFamily="50" charset="-127"/>
                <a:ea typeface="맑은 고딕" panose="020B0503020000020004" pitchFamily="50" charset="-127"/>
              </a:rPr>
              <a:t>무역업 등록을 마친 수입업체와 수출업체가 이용할 수 있습니다</a:t>
            </a:r>
            <a:r>
              <a:rPr lang="en-US" altLang="ko-KR" sz="1000" b="1" dirty="0">
                <a:latin typeface="맑은 고딕" panose="020B0503020000020004" pitchFamily="50" charset="-127"/>
                <a:ea typeface="맑은 고딕" panose="020B0503020000020004" pitchFamily="50" charset="-127"/>
              </a:rPr>
              <a:t>.</a:t>
            </a:r>
          </a:p>
          <a:p>
            <a:pPr>
              <a:lnSpc>
                <a:spcPct val="150000"/>
              </a:lnSpc>
            </a:pPr>
            <a:endParaRPr lang="en-US" altLang="ko-KR" sz="1000" b="1" dirty="0">
              <a:solidFill>
                <a:srgbClr val="000000"/>
              </a:solidFill>
              <a:latin typeface="맑은 고딕" panose="020B0503020000020004" pitchFamily="50" charset="-127"/>
              <a:ea typeface="맑은 고딕" panose="020B0503020000020004" pitchFamily="50" charset="-127"/>
            </a:endParaRPr>
          </a:p>
          <a:p>
            <a:pPr>
              <a:lnSpc>
                <a:spcPct val="150000"/>
              </a:lnSpc>
            </a:pPr>
            <a:r>
              <a:rPr lang="en-US" altLang="ko-KR" sz="1000" b="1" dirty="0">
                <a:solidFill>
                  <a:srgbClr val="000000"/>
                </a:solidFill>
                <a:latin typeface="맑은 고딕" panose="020B0503020000020004" pitchFamily="50" charset="-127"/>
                <a:ea typeface="맑은 고딕" panose="020B0503020000020004" pitchFamily="50" charset="-127"/>
              </a:rPr>
              <a:t>- </a:t>
            </a:r>
            <a:r>
              <a:rPr lang="ko-KR" altLang="en-US" sz="1000" b="1" dirty="0">
                <a:solidFill>
                  <a:srgbClr val="000000"/>
                </a:solidFill>
                <a:latin typeface="맑은 고딕" panose="020B0503020000020004" pitchFamily="50" charset="-127"/>
                <a:ea typeface="맑은 고딕" panose="020B0503020000020004" pitchFamily="50" charset="-127"/>
              </a:rPr>
              <a:t>기존 어떤 무역거래 및 무역 결제 수단에 비해서 가장 안전합니다</a:t>
            </a:r>
            <a:r>
              <a:rPr lang="en-US" altLang="ko-KR" sz="1000" b="1" dirty="0">
                <a:solidFill>
                  <a:srgbClr val="000000"/>
                </a:solidFill>
                <a:latin typeface="맑은 고딕" panose="020B0503020000020004" pitchFamily="50" charset="-127"/>
                <a:ea typeface="맑은 고딕" panose="020B0503020000020004" pitchFamily="50" charset="-127"/>
              </a:rPr>
              <a:t>.</a:t>
            </a:r>
          </a:p>
          <a:p>
            <a:pPr>
              <a:lnSpc>
                <a:spcPct val="150000"/>
              </a:lnSpc>
            </a:pPr>
            <a:r>
              <a:rPr lang="en-US" altLang="ko-KR" sz="1000" b="1" dirty="0">
                <a:solidFill>
                  <a:srgbClr val="000000"/>
                </a:solidFill>
                <a:latin typeface="맑은 고딕" panose="020B0503020000020004" pitchFamily="50" charset="-127"/>
                <a:ea typeface="맑은 고딕" panose="020B0503020000020004" pitchFamily="50" charset="-127"/>
              </a:rPr>
              <a:t>- </a:t>
            </a:r>
            <a:r>
              <a:rPr lang="ko-KR" altLang="en-US" sz="1000" b="1" dirty="0">
                <a:solidFill>
                  <a:srgbClr val="000000"/>
                </a:solidFill>
                <a:latin typeface="맑은 고딕" panose="020B0503020000020004" pitchFamily="50" charset="-127"/>
                <a:ea typeface="맑은 고딕" panose="020B0503020000020004" pitchFamily="50" charset="-127"/>
              </a:rPr>
              <a:t>가장 적은</a:t>
            </a:r>
            <a:r>
              <a:rPr lang="en-US" altLang="ko-KR" sz="1000" b="1" dirty="0">
                <a:solidFill>
                  <a:srgbClr val="000000"/>
                </a:solidFill>
                <a:latin typeface="맑은 고딕" panose="020B0503020000020004" pitchFamily="50" charset="-127"/>
                <a:ea typeface="맑은 고딕" panose="020B0503020000020004" pitchFamily="50" charset="-127"/>
              </a:rPr>
              <a:t> </a:t>
            </a:r>
            <a:r>
              <a:rPr lang="ko-KR" altLang="en-US" sz="1000" b="1" dirty="0">
                <a:solidFill>
                  <a:srgbClr val="000000"/>
                </a:solidFill>
                <a:latin typeface="맑은 고딕" panose="020B0503020000020004" pitchFamily="50" charset="-127"/>
                <a:ea typeface="맑은 고딕" panose="020B0503020000020004" pitchFamily="50" charset="-127"/>
              </a:rPr>
              <a:t>비용으로 확실한 무역거래를 보장합니다</a:t>
            </a:r>
            <a:r>
              <a:rPr lang="en-US" altLang="ko-KR" sz="1000" b="1" dirty="0">
                <a:solidFill>
                  <a:srgbClr val="000000"/>
                </a:solidFill>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p:txBody>
      </p:sp>
      <p:pic>
        <p:nvPicPr>
          <p:cNvPr id="17" name="Picture 2">
            <a:extLst>
              <a:ext uri="{FF2B5EF4-FFF2-40B4-BE49-F238E27FC236}">
                <a16:creationId xmlns:a16="http://schemas.microsoft.com/office/drawing/2014/main" id="{5059C946-0B39-4984-ABD3-7657ACAFC8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302" y="3086456"/>
            <a:ext cx="910018" cy="144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a:extLst>
              <a:ext uri="{FF2B5EF4-FFF2-40B4-BE49-F238E27FC236}">
                <a16:creationId xmlns:a16="http://schemas.microsoft.com/office/drawing/2014/main" id="{83E128C1-CF16-469A-BE7D-EA2531625F8B}"/>
              </a:ext>
            </a:extLst>
          </p:cNvPr>
          <p:cNvSpPr txBox="1"/>
          <p:nvPr/>
        </p:nvSpPr>
        <p:spPr>
          <a:xfrm>
            <a:off x="1726732" y="3409493"/>
            <a:ext cx="3064205" cy="584775"/>
          </a:xfrm>
          <a:prstGeom prst="rect">
            <a:avLst/>
          </a:prstGeom>
          <a:noFill/>
        </p:spPr>
        <p:txBody>
          <a:bodyPr wrap="square" rtlCol="0">
            <a:spAutoFit/>
          </a:bodyPr>
          <a:lstStyle/>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무역업 등록을 마친 수입 업체</a:t>
            </a: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모든 정상 무역 거래 이용 가능​</a:t>
            </a: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단순 무역금융거래는 이용 불가</a:t>
            </a:r>
            <a:endParaRPr lang="en-US" altLang="ko-KR" sz="800"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디지털 콘텐츠의 경우 가능</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21" name="Picture 3">
            <a:extLst>
              <a:ext uri="{FF2B5EF4-FFF2-40B4-BE49-F238E27FC236}">
                <a16:creationId xmlns:a16="http://schemas.microsoft.com/office/drawing/2014/main" id="{10DB2182-3C52-4FC9-BD6F-ECCBDABD70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4155" y="4002866"/>
            <a:ext cx="931840" cy="144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a:extLst>
              <a:ext uri="{FF2B5EF4-FFF2-40B4-BE49-F238E27FC236}">
                <a16:creationId xmlns:a16="http://schemas.microsoft.com/office/drawing/2014/main" id="{D69EB36B-08E1-4CED-B111-C3209A4CFEFD}"/>
              </a:ext>
            </a:extLst>
          </p:cNvPr>
          <p:cNvSpPr txBox="1"/>
          <p:nvPr/>
        </p:nvSpPr>
        <p:spPr>
          <a:xfrm>
            <a:off x="3331273" y="4617223"/>
            <a:ext cx="2147826" cy="461665"/>
          </a:xfrm>
          <a:prstGeom prst="rect">
            <a:avLst/>
          </a:prstGeom>
          <a:noFill/>
        </p:spPr>
        <p:txBody>
          <a:bodyPr wrap="square" rtlCol="0">
            <a:spAutoFit/>
          </a:bodyPr>
          <a:lstStyle/>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무역업 등록을 마친 수출 업체</a:t>
            </a: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모든 정상 무역 거래 이용 가능​</a:t>
            </a: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무역금융거래도 가능 </a:t>
            </a:r>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정상 </a:t>
            </a:r>
            <a:r>
              <a:rPr lang="ko-KR" altLang="en-US" sz="800" dirty="0" err="1">
                <a:latin typeface="맑은 고딕" panose="020B0503020000020004" pitchFamily="50" charset="-127"/>
                <a:ea typeface="맑은 고딕" panose="020B0503020000020004" pitchFamily="50" charset="-127"/>
              </a:rPr>
              <a:t>무역시</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sp>
        <p:nvSpPr>
          <p:cNvPr id="23" name="TextBox 22">
            <a:extLst>
              <a:ext uri="{FF2B5EF4-FFF2-40B4-BE49-F238E27FC236}">
                <a16:creationId xmlns:a16="http://schemas.microsoft.com/office/drawing/2014/main" id="{8AB45794-9BBD-46B3-8D5F-C3C73185A3F8}"/>
              </a:ext>
            </a:extLst>
          </p:cNvPr>
          <p:cNvSpPr txBox="1"/>
          <p:nvPr/>
        </p:nvSpPr>
        <p:spPr>
          <a:xfrm>
            <a:off x="1940484" y="5573731"/>
            <a:ext cx="3394913" cy="536172"/>
          </a:xfrm>
          <a:prstGeom prst="rect">
            <a:avLst/>
          </a:prstGeom>
          <a:noFill/>
        </p:spPr>
        <p:txBody>
          <a:bodyPr wrap="square" rtlCol="0">
            <a:spAutoFit/>
          </a:bodyPr>
          <a:lstStyle/>
          <a:p>
            <a:pPr algn="ctr">
              <a:lnSpc>
                <a:spcPct val="150000"/>
              </a:lnSpc>
            </a:pPr>
            <a:r>
              <a:rPr lang="en-US" altLang="ko-KR" sz="1400" b="1" dirty="0">
                <a:latin typeface="맑은 고딕" panose="020B0503020000020004" pitchFamily="50" charset="-127"/>
                <a:ea typeface="맑은 고딕" panose="020B0503020000020004" pitchFamily="50" charset="-127"/>
              </a:rPr>
              <a:t>+82-2-2055-3770</a:t>
            </a:r>
          </a:p>
          <a:p>
            <a:pPr algn="ctr">
              <a:lnSpc>
                <a:spcPct val="150000"/>
              </a:lnSpc>
            </a:pPr>
            <a:r>
              <a:rPr lang="ko-KR" altLang="en-US" sz="600" b="1" dirty="0">
                <a:solidFill>
                  <a:srgbClr val="225380"/>
                </a:solidFill>
                <a:latin typeface="맑은 고딕" panose="020B0503020000020004" pitchFamily="50" charset="-127"/>
                <a:ea typeface="맑은 고딕" panose="020B0503020000020004" pitchFamily="50" charset="-127"/>
              </a:rPr>
              <a:t>상담가능시간   월</a:t>
            </a:r>
            <a:r>
              <a:rPr lang="en-US" altLang="ko-KR" sz="600" b="1" dirty="0">
                <a:solidFill>
                  <a:srgbClr val="225380"/>
                </a:solidFill>
                <a:latin typeface="맑은 고딕" panose="020B0503020000020004" pitchFamily="50" charset="-127"/>
                <a:ea typeface="맑은 고딕" panose="020B0503020000020004" pitchFamily="50" charset="-127"/>
              </a:rPr>
              <a:t>-</a:t>
            </a:r>
            <a:r>
              <a:rPr lang="ko-KR" altLang="en-US" sz="600" b="1" dirty="0">
                <a:solidFill>
                  <a:srgbClr val="225380"/>
                </a:solidFill>
                <a:latin typeface="맑은 고딕" panose="020B0503020000020004" pitchFamily="50" charset="-127"/>
                <a:ea typeface="맑은 고딕" panose="020B0503020000020004" pitchFamily="50" charset="-127"/>
              </a:rPr>
              <a:t>금  </a:t>
            </a:r>
            <a:r>
              <a:rPr lang="en-US" altLang="ko-KR" sz="600" b="1" dirty="0">
                <a:solidFill>
                  <a:srgbClr val="225380"/>
                </a:solidFill>
                <a:latin typeface="맑은 고딕" panose="020B0503020000020004" pitchFamily="50" charset="-127"/>
                <a:ea typeface="맑은 고딕" panose="020B0503020000020004" pitchFamily="50" charset="-127"/>
              </a:rPr>
              <a:t>11:00 – 16:00  /   </a:t>
            </a:r>
            <a:r>
              <a:rPr lang="ko-KR" altLang="en-US" sz="600" b="1" dirty="0">
                <a:solidFill>
                  <a:srgbClr val="225380"/>
                </a:solidFill>
                <a:latin typeface="맑은 고딕" panose="020B0503020000020004" pitchFamily="50" charset="-127"/>
                <a:ea typeface="맑은 고딕" panose="020B0503020000020004" pitchFamily="50" charset="-127"/>
              </a:rPr>
              <a:t>점심시간</a:t>
            </a:r>
            <a:r>
              <a:rPr lang="en-US" altLang="ko-KR" sz="600" b="1" dirty="0">
                <a:solidFill>
                  <a:srgbClr val="225380"/>
                </a:solidFill>
                <a:latin typeface="맑은 고딕" panose="020B0503020000020004" pitchFamily="50" charset="-127"/>
                <a:ea typeface="맑은 고딕" panose="020B0503020000020004" pitchFamily="50" charset="-127"/>
              </a:rPr>
              <a:t>  12:30 – 13:30</a:t>
            </a:r>
            <a:endParaRPr lang="ko-KR" altLang="en-US" sz="600" b="1" dirty="0">
              <a:solidFill>
                <a:srgbClr val="225380"/>
              </a:solidFill>
              <a:latin typeface="맑은 고딕" panose="020B0503020000020004" pitchFamily="50" charset="-127"/>
              <a:ea typeface="맑은 고딕" panose="020B0503020000020004" pitchFamily="50" charset="-127"/>
            </a:endParaRPr>
          </a:p>
        </p:txBody>
      </p:sp>
      <p:cxnSp>
        <p:nvCxnSpPr>
          <p:cNvPr id="24" name="직선 연결선 23">
            <a:extLst>
              <a:ext uri="{FF2B5EF4-FFF2-40B4-BE49-F238E27FC236}">
                <a16:creationId xmlns:a16="http://schemas.microsoft.com/office/drawing/2014/main" id="{C8191451-F282-4B46-AD25-94543AA45B1A}"/>
              </a:ext>
            </a:extLst>
          </p:cNvPr>
          <p:cNvCxnSpPr/>
          <p:nvPr/>
        </p:nvCxnSpPr>
        <p:spPr>
          <a:xfrm>
            <a:off x="362452" y="6114226"/>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5" name="표 24">
            <a:extLst>
              <a:ext uri="{FF2B5EF4-FFF2-40B4-BE49-F238E27FC236}">
                <a16:creationId xmlns:a16="http://schemas.microsoft.com/office/drawing/2014/main" id="{FC308F54-CFA5-4B0C-89A3-9199F13EA326}"/>
              </a:ext>
            </a:extLst>
          </p:cNvPr>
          <p:cNvGraphicFramePr>
            <a:graphicFrameLocks noGrp="1"/>
          </p:cNvGraphicFramePr>
          <p:nvPr>
            <p:extLst>
              <p:ext uri="{D42A27DB-BD31-4B8C-83A1-F6EECF244321}">
                <p14:modId xmlns:p14="http://schemas.microsoft.com/office/powerpoint/2010/main" val="3252898205"/>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6" name="직사각형 25">
            <a:extLst>
              <a:ext uri="{FF2B5EF4-FFF2-40B4-BE49-F238E27FC236}">
                <a16:creationId xmlns:a16="http://schemas.microsoft.com/office/drawing/2014/main" id="{97B401EF-A6B9-45E1-83BC-AF7D7D1C9382}"/>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7" name="TextBox 26">
            <a:extLst>
              <a:ext uri="{FF2B5EF4-FFF2-40B4-BE49-F238E27FC236}">
                <a16:creationId xmlns:a16="http://schemas.microsoft.com/office/drawing/2014/main" id="{1F7A06BC-5F69-47C3-BDEA-7BCB32CFEEC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8" name="TextBox 27">
            <a:extLst>
              <a:ext uri="{FF2B5EF4-FFF2-40B4-BE49-F238E27FC236}">
                <a16:creationId xmlns:a16="http://schemas.microsoft.com/office/drawing/2014/main" id="{98A14BA9-0E75-4857-98AA-E53DDDCF7E6D}"/>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53934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글로벌 마켓플레이스</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678665" cy="276999"/>
          </a:xfrm>
          <a:prstGeom prst="rect">
            <a:avLst/>
          </a:prstGeom>
        </p:spPr>
        <p:txBody>
          <a:bodyPr wrap="none">
            <a:spAutoFit/>
          </a:bodyPr>
          <a:lstStyle/>
          <a:p>
            <a:r>
              <a:rPr lang="en-US" altLang="ko-KR" sz="1200" b="1" dirty="0"/>
              <a:t>|</a:t>
            </a:r>
            <a:r>
              <a:rPr lang="ko-KR" altLang="en-US" sz="1200" b="1" dirty="0"/>
              <a:t>글로벌 마켓플레이스</a:t>
            </a:r>
            <a:endParaRPr lang="ko-KR" altLang="en-US" sz="1200" dirty="0"/>
          </a:p>
        </p:txBody>
      </p:sp>
      <p:sp>
        <p:nvSpPr>
          <p:cNvPr id="16" name="TextBox 15">
            <a:extLst>
              <a:ext uri="{FF2B5EF4-FFF2-40B4-BE49-F238E27FC236}">
                <a16:creationId xmlns:a16="http://schemas.microsoft.com/office/drawing/2014/main" id="{79FE23FB-C3AB-4676-BA0F-C69E26CFEF86}"/>
              </a:ext>
            </a:extLst>
          </p:cNvPr>
          <p:cNvSpPr txBox="1"/>
          <p:nvPr/>
        </p:nvSpPr>
        <p:spPr>
          <a:xfrm>
            <a:off x="447618" y="1727168"/>
            <a:ext cx="6198188" cy="293414"/>
          </a:xfrm>
          <a:prstGeom prst="rect">
            <a:avLst/>
          </a:prstGeom>
          <a:noFill/>
        </p:spPr>
        <p:txBody>
          <a:bodyPr wrap="square" rtlCol="0">
            <a:spAutoFit/>
          </a:bodyPr>
          <a:lstStyle/>
          <a:p>
            <a:pPr>
              <a:lnSpc>
                <a:spcPct val="150000"/>
              </a:lnSpc>
            </a:pPr>
            <a:r>
              <a:rPr lang="ko-KR" altLang="en-US" sz="1000" b="1" dirty="0">
                <a:latin typeface="맑은 고딕" panose="020B0503020000020004" pitchFamily="50" charset="-127"/>
                <a:ea typeface="맑은 고딕" panose="020B0503020000020004" pitchFamily="50" charset="-127"/>
              </a:rPr>
              <a:t>​</a:t>
            </a:r>
            <a:r>
              <a:rPr lang="en-US" altLang="ko-KR" sz="1000" b="1" dirty="0">
                <a:latin typeface="맑은 고딕" panose="020B0503020000020004" pitchFamily="50" charset="-127"/>
                <a:ea typeface="맑은 고딕" panose="020B0503020000020004" pitchFamily="50" charset="-127"/>
              </a:rPr>
              <a:t>GTradePay </a:t>
            </a:r>
            <a:r>
              <a:rPr lang="ko-KR" altLang="en-US" sz="1000" b="1" dirty="0">
                <a:latin typeface="맑은 고딕" panose="020B0503020000020004" pitchFamily="50" charset="-127"/>
                <a:ea typeface="맑은 고딕" panose="020B0503020000020004" pitchFamily="50" charset="-127"/>
              </a:rPr>
              <a:t>에스크로 서비스는 글로벌 </a:t>
            </a:r>
            <a:r>
              <a:rPr lang="ko-KR" altLang="en-US" sz="1000" b="1" dirty="0" err="1">
                <a:latin typeface="맑은 고딕" panose="020B0503020000020004" pitchFamily="50" charset="-127"/>
                <a:ea typeface="맑은 고딕" panose="020B0503020000020004" pitchFamily="50" charset="-127"/>
              </a:rPr>
              <a:t>마켓플레이스들과</a:t>
            </a:r>
            <a:r>
              <a:rPr lang="ko-KR" altLang="en-US" sz="1000" b="1" dirty="0">
                <a:latin typeface="맑은 고딕" panose="020B0503020000020004" pitchFamily="50" charset="-127"/>
                <a:ea typeface="맑은 고딕" panose="020B0503020000020004" pitchFamily="50" charset="-127"/>
              </a:rPr>
              <a:t> 함께 하고 있습니다</a:t>
            </a:r>
            <a:r>
              <a:rPr lang="en-US" altLang="ko-KR" sz="1000" b="1" dirty="0">
                <a:latin typeface="맑은 고딕" panose="020B0503020000020004" pitchFamily="50" charset="-127"/>
                <a:ea typeface="맑은 고딕" panose="020B0503020000020004" pitchFamily="50" charset="-127"/>
              </a:rPr>
              <a:t>.</a:t>
            </a:r>
            <a:endParaRPr lang="ko-KR" altLang="en-US" sz="1000" b="1" dirty="0">
              <a:latin typeface="맑은 고딕" panose="020B0503020000020004" pitchFamily="50" charset="-127"/>
              <a:ea typeface="맑은 고딕" panose="020B0503020000020004" pitchFamily="50" charset="-127"/>
            </a:endParaRPr>
          </a:p>
        </p:txBody>
      </p:sp>
      <p:pic>
        <p:nvPicPr>
          <p:cNvPr id="25" name="Picture 2">
            <a:extLst>
              <a:ext uri="{FF2B5EF4-FFF2-40B4-BE49-F238E27FC236}">
                <a16:creationId xmlns:a16="http://schemas.microsoft.com/office/drawing/2014/main" id="{97863504-E651-4E4A-9947-F07868A6C6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801" y="2151375"/>
            <a:ext cx="971931" cy="1587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a:extLst>
              <a:ext uri="{FF2B5EF4-FFF2-40B4-BE49-F238E27FC236}">
                <a16:creationId xmlns:a16="http://schemas.microsoft.com/office/drawing/2014/main" id="{00F60231-E002-4534-8F87-5BDF77BC5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205" y="3769321"/>
            <a:ext cx="971527" cy="2951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a:extLst>
              <a:ext uri="{FF2B5EF4-FFF2-40B4-BE49-F238E27FC236}">
                <a16:creationId xmlns:a16="http://schemas.microsoft.com/office/drawing/2014/main" id="{BF1E2983-CA90-492F-B34D-CD49CEED36D0}"/>
              </a:ext>
            </a:extLst>
          </p:cNvPr>
          <p:cNvSpPr txBox="1"/>
          <p:nvPr/>
        </p:nvSpPr>
        <p:spPr>
          <a:xfrm>
            <a:off x="2004420" y="2120119"/>
            <a:ext cx="4832608" cy="1815882"/>
          </a:xfrm>
          <a:prstGeom prst="rect">
            <a:avLst/>
          </a:prstGeom>
          <a:noFill/>
        </p:spPr>
        <p:txBody>
          <a:bodyPr wrap="square" rtlCol="0">
            <a:spAutoFit/>
          </a:bodyPr>
          <a:lstStyle/>
          <a:p>
            <a:r>
              <a:rPr lang="en-US" altLang="ko-KR" sz="700" b="1" dirty="0">
                <a:solidFill>
                  <a:srgbClr val="225380"/>
                </a:solidFill>
              </a:rPr>
              <a:t>GET (Global e Trade)</a:t>
            </a:r>
            <a:endParaRPr lang="ko-KR" altLang="en-US" sz="700" dirty="0">
              <a:solidFill>
                <a:srgbClr val="225380"/>
              </a:solidFill>
            </a:endParaRPr>
          </a:p>
          <a:p>
            <a:r>
              <a:rPr lang="ko-KR" altLang="en-US" sz="700" dirty="0"/>
              <a:t>한국의 </a:t>
            </a:r>
            <a:r>
              <a:rPr lang="en-US" altLang="ko-KR" sz="700" dirty="0"/>
              <a:t>(</a:t>
            </a:r>
            <a:r>
              <a:rPr lang="ko-KR" altLang="en-US" sz="700" dirty="0"/>
              <a:t>주</a:t>
            </a:r>
            <a:r>
              <a:rPr lang="en-US" altLang="ko-KR" sz="700" dirty="0"/>
              <a:t>)</a:t>
            </a:r>
            <a:r>
              <a:rPr lang="ko-KR" altLang="en-US" sz="700" dirty="0" err="1"/>
              <a:t>글로벌이트레이드는</a:t>
            </a:r>
            <a:r>
              <a:rPr lang="ko-KR" altLang="en-US" sz="700" dirty="0"/>
              <a:t> 글로벌 </a:t>
            </a:r>
            <a:r>
              <a:rPr lang="en-US" altLang="ko-KR" sz="700" dirty="0"/>
              <a:t>B2B </a:t>
            </a:r>
            <a:r>
              <a:rPr lang="ko-KR" altLang="en-US" sz="700" dirty="0"/>
              <a:t>무역결제의 선구자입니다</a:t>
            </a:r>
            <a:r>
              <a:rPr lang="en-US" altLang="ko-KR" sz="700" dirty="0"/>
              <a:t>.</a:t>
            </a:r>
            <a:endParaRPr lang="ko-KR" altLang="en-US" sz="700" dirty="0"/>
          </a:p>
          <a:p>
            <a:r>
              <a:rPr lang="ko-KR" altLang="en-US" sz="700" dirty="0"/>
              <a:t>현재 약 </a:t>
            </a:r>
            <a:r>
              <a:rPr lang="en-US" altLang="ko-KR" sz="700" dirty="0"/>
              <a:t>300</a:t>
            </a:r>
            <a:r>
              <a:rPr lang="ko-KR" altLang="en-US" sz="700" dirty="0"/>
              <a:t>만개 이상의 글로벌 기업들에 대하여 무역결제 서비스를 제공할 예정입니다</a:t>
            </a:r>
            <a:r>
              <a:rPr lang="en-US" altLang="ko-KR" sz="700" dirty="0"/>
              <a:t>.</a:t>
            </a:r>
            <a:endParaRPr lang="ko-KR" altLang="en-US" sz="700" dirty="0"/>
          </a:p>
          <a:p>
            <a:r>
              <a:rPr lang="en-US" altLang="ko-KR" sz="700" dirty="0"/>
              <a:t>geton.co.kr</a:t>
            </a:r>
          </a:p>
          <a:p>
            <a:endParaRPr lang="ko-KR" altLang="en-US" sz="700" dirty="0"/>
          </a:p>
          <a:p>
            <a:r>
              <a:rPr lang="ko-KR" altLang="en-US" sz="700" b="1" dirty="0" err="1">
                <a:solidFill>
                  <a:srgbClr val="225380"/>
                </a:solidFill>
              </a:rPr>
              <a:t>국미</a:t>
            </a:r>
            <a:r>
              <a:rPr lang="ko-KR" altLang="en-US" sz="700" b="1" dirty="0">
                <a:solidFill>
                  <a:srgbClr val="225380"/>
                </a:solidFill>
              </a:rPr>
              <a:t> </a:t>
            </a:r>
            <a:r>
              <a:rPr lang="en-US" altLang="ko-KR" sz="700" b="1" dirty="0" err="1">
                <a:solidFill>
                  <a:srgbClr val="225380"/>
                </a:solidFill>
              </a:rPr>
              <a:t>Gome</a:t>
            </a:r>
            <a:endParaRPr lang="ko-KR" altLang="en-US" sz="700" dirty="0">
              <a:solidFill>
                <a:srgbClr val="225380"/>
              </a:solidFill>
            </a:endParaRPr>
          </a:p>
          <a:p>
            <a:r>
              <a:rPr lang="ko-KR" altLang="en-US" sz="700" dirty="0" err="1"/>
              <a:t>고메닷컴은</a:t>
            </a:r>
            <a:r>
              <a:rPr lang="ko-KR" altLang="en-US" sz="700" dirty="0"/>
              <a:t> 중국 </a:t>
            </a:r>
            <a:r>
              <a:rPr lang="ko-KR" altLang="en-US" sz="700" dirty="0" err="1"/>
              <a:t>이커머스</a:t>
            </a:r>
            <a:r>
              <a:rPr lang="ko-KR" altLang="en-US" sz="700" dirty="0"/>
              <a:t> </a:t>
            </a:r>
            <a:r>
              <a:rPr lang="en-US" altLang="ko-KR" sz="700" dirty="0"/>
              <a:t>4</a:t>
            </a:r>
            <a:r>
              <a:rPr lang="ko-KR" altLang="en-US" sz="700" dirty="0"/>
              <a:t>위의 초대형 </a:t>
            </a:r>
            <a:r>
              <a:rPr lang="ko-KR" altLang="en-US" sz="700" dirty="0" err="1"/>
              <a:t>마켓플레이스입니다</a:t>
            </a:r>
            <a:r>
              <a:rPr lang="en-US" altLang="ko-KR" sz="700" dirty="0"/>
              <a:t>. </a:t>
            </a:r>
            <a:br>
              <a:rPr lang="en-US" altLang="ko-KR" sz="700" dirty="0"/>
            </a:br>
            <a:r>
              <a:rPr lang="ko-KR" altLang="en-US" sz="700" dirty="0"/>
              <a:t>또한 세계최대의 전자유통플랫폼으로서 </a:t>
            </a:r>
            <a:r>
              <a:rPr lang="en-US" altLang="ko-KR" sz="700" dirty="0"/>
              <a:t>B2B, B2C, O2O</a:t>
            </a:r>
            <a:r>
              <a:rPr lang="ko-KR" altLang="en-US" sz="700" dirty="0"/>
              <a:t>영역에서 최고의 </a:t>
            </a:r>
            <a:r>
              <a:rPr lang="ko-KR" altLang="en-US" sz="700" dirty="0" err="1"/>
              <a:t>마켓플레이스입니다</a:t>
            </a:r>
            <a:r>
              <a:rPr lang="en-US" altLang="ko-KR" sz="700" dirty="0"/>
              <a:t>.</a:t>
            </a:r>
            <a:endParaRPr lang="ko-KR" altLang="en-US" sz="700" dirty="0"/>
          </a:p>
          <a:p>
            <a:r>
              <a:rPr lang="en-US" altLang="ko-KR" sz="700" dirty="0"/>
              <a:t>gome.com.cn </a:t>
            </a:r>
          </a:p>
          <a:p>
            <a:endParaRPr lang="ko-KR" altLang="en-US" sz="700" dirty="0"/>
          </a:p>
          <a:p>
            <a:r>
              <a:rPr lang="ko-KR" altLang="en-US" sz="700" b="1" dirty="0" err="1">
                <a:solidFill>
                  <a:srgbClr val="225380"/>
                </a:solidFill>
              </a:rPr>
              <a:t>도매꾹</a:t>
            </a:r>
            <a:endParaRPr lang="ko-KR" altLang="en-US" sz="700" dirty="0">
              <a:solidFill>
                <a:srgbClr val="225380"/>
              </a:solidFill>
            </a:endParaRPr>
          </a:p>
          <a:p>
            <a:r>
              <a:rPr lang="ko-KR" altLang="en-US" sz="700" dirty="0"/>
              <a:t>아시아 </a:t>
            </a:r>
            <a:r>
              <a:rPr lang="en-US" altLang="ko-KR" sz="700" dirty="0"/>
              <a:t>B2B2C 1</a:t>
            </a:r>
            <a:r>
              <a:rPr lang="ko-KR" altLang="en-US" sz="700" dirty="0"/>
              <a:t>위의 </a:t>
            </a:r>
            <a:r>
              <a:rPr lang="ko-KR" altLang="en-US" sz="700" dirty="0" err="1"/>
              <a:t>도매꾹은</a:t>
            </a:r>
            <a:r>
              <a:rPr lang="ko-KR" altLang="en-US" sz="700" dirty="0"/>
              <a:t> 한국 </a:t>
            </a:r>
            <a:r>
              <a:rPr lang="en-US" altLang="ko-KR" sz="700" dirty="0"/>
              <a:t>B2B1</a:t>
            </a:r>
            <a:r>
              <a:rPr lang="ko-KR" altLang="en-US" sz="700" dirty="0"/>
              <a:t>위와 </a:t>
            </a:r>
            <a:r>
              <a:rPr lang="ko-KR" altLang="en-US" sz="700" dirty="0" err="1"/>
              <a:t>오픈마켓</a:t>
            </a:r>
            <a:r>
              <a:rPr lang="ko-KR" altLang="en-US" sz="700" dirty="0"/>
              <a:t> </a:t>
            </a:r>
            <a:r>
              <a:rPr lang="en-US" altLang="ko-KR" sz="700" dirty="0"/>
              <a:t>4</a:t>
            </a:r>
            <a:r>
              <a:rPr lang="ko-KR" altLang="en-US" sz="700" dirty="0"/>
              <a:t>위의 </a:t>
            </a:r>
            <a:r>
              <a:rPr lang="ko-KR" altLang="en-US" sz="700" dirty="0" err="1"/>
              <a:t>마켓플레이스입니다</a:t>
            </a:r>
            <a:r>
              <a:rPr lang="en-US" altLang="ko-KR" sz="700" dirty="0"/>
              <a:t>.</a:t>
            </a:r>
            <a:br>
              <a:rPr lang="en-US" altLang="ko-KR" sz="700" dirty="0"/>
            </a:br>
            <a:r>
              <a:rPr lang="ko-KR" altLang="en-US" sz="700" dirty="0"/>
              <a:t>국내 시장 점유율 </a:t>
            </a:r>
            <a:r>
              <a:rPr lang="en-US" altLang="ko-KR" sz="700" dirty="0"/>
              <a:t>70%</a:t>
            </a:r>
            <a:r>
              <a:rPr lang="ko-KR" altLang="en-US" sz="700" dirty="0"/>
              <a:t>이상의 </a:t>
            </a:r>
            <a:r>
              <a:rPr lang="ko-KR" altLang="en-US" sz="700" dirty="0" err="1"/>
              <a:t>도매꾹은</a:t>
            </a:r>
            <a:r>
              <a:rPr lang="ko-KR" altLang="en-US" sz="700" dirty="0"/>
              <a:t> 세계 시장에 활발히 진출하고 있는 </a:t>
            </a:r>
            <a:r>
              <a:rPr lang="ko-KR" altLang="en-US" sz="700" dirty="0" err="1"/>
              <a:t>지트레이드페이의</a:t>
            </a:r>
            <a:r>
              <a:rPr lang="ko-KR" altLang="en-US" sz="700" dirty="0"/>
              <a:t> 핵심 파트너 </a:t>
            </a:r>
            <a:br>
              <a:rPr lang="en-US" altLang="ko-KR" sz="700" dirty="0"/>
            </a:br>
            <a:r>
              <a:rPr lang="ko-KR" altLang="en-US" sz="700" dirty="0" err="1"/>
              <a:t>마켓플레이스입니다</a:t>
            </a:r>
            <a:r>
              <a:rPr lang="en-US" altLang="ko-KR" sz="700" dirty="0"/>
              <a:t>.</a:t>
            </a:r>
            <a:endParaRPr lang="ko-KR" altLang="en-US" sz="700" dirty="0"/>
          </a:p>
          <a:p>
            <a:r>
              <a:rPr lang="en-US" altLang="ko-KR" sz="700" dirty="0"/>
              <a:t>Domeggook.com</a:t>
            </a:r>
            <a:endParaRPr lang="ko-KR" altLang="en-US" sz="700" dirty="0"/>
          </a:p>
          <a:p>
            <a:endParaRPr lang="ko-KR" altLang="en-US" sz="700" dirty="0">
              <a:latin typeface="맑은 고딕" pitchFamily="50" charset="-127"/>
              <a:ea typeface="맑은 고딕" pitchFamily="50" charset="-127"/>
            </a:endParaRPr>
          </a:p>
        </p:txBody>
      </p:sp>
      <p:sp>
        <p:nvSpPr>
          <p:cNvPr id="28" name="TextBox 27">
            <a:extLst>
              <a:ext uri="{FF2B5EF4-FFF2-40B4-BE49-F238E27FC236}">
                <a16:creationId xmlns:a16="http://schemas.microsoft.com/office/drawing/2014/main" id="{11790D31-E5E1-4751-A412-5914F1CDDE8C}"/>
              </a:ext>
            </a:extLst>
          </p:cNvPr>
          <p:cNvSpPr txBox="1"/>
          <p:nvPr/>
        </p:nvSpPr>
        <p:spPr>
          <a:xfrm>
            <a:off x="2004420" y="3813088"/>
            <a:ext cx="5129296" cy="3000821"/>
          </a:xfrm>
          <a:prstGeom prst="rect">
            <a:avLst/>
          </a:prstGeom>
          <a:noFill/>
        </p:spPr>
        <p:txBody>
          <a:bodyPr wrap="square" rtlCol="0">
            <a:spAutoFit/>
          </a:bodyPr>
          <a:lstStyle/>
          <a:p>
            <a:r>
              <a:rPr lang="en-US" altLang="ko-KR" sz="700" b="1" dirty="0">
                <a:solidFill>
                  <a:srgbClr val="225380"/>
                </a:solidFill>
              </a:rPr>
              <a:t>G&amp;G Commerce</a:t>
            </a:r>
            <a:endParaRPr lang="ko-KR" altLang="en-US" sz="700" dirty="0">
              <a:solidFill>
                <a:srgbClr val="225380"/>
              </a:solidFill>
            </a:endParaRPr>
          </a:p>
          <a:p>
            <a:r>
              <a:rPr lang="ko-KR" altLang="en-US" sz="700" dirty="0" err="1"/>
              <a:t>지앤지커머스는</a:t>
            </a:r>
            <a:r>
              <a:rPr lang="ko-KR" altLang="en-US" sz="700" dirty="0"/>
              <a:t> 지난 </a:t>
            </a:r>
            <a:r>
              <a:rPr lang="en-US" altLang="ko-KR" sz="700" dirty="0"/>
              <a:t>20</a:t>
            </a:r>
            <a:r>
              <a:rPr lang="ko-KR" altLang="en-US" sz="700" dirty="0"/>
              <a:t>년간 국내 </a:t>
            </a:r>
            <a:r>
              <a:rPr lang="ko-KR" altLang="en-US" sz="700" dirty="0" err="1"/>
              <a:t>마켓플레이스의</a:t>
            </a:r>
            <a:r>
              <a:rPr lang="ko-KR" altLang="en-US" sz="700" dirty="0"/>
              <a:t> 선두주자로 </a:t>
            </a:r>
            <a:r>
              <a:rPr lang="en-US" altLang="ko-KR" sz="700" dirty="0"/>
              <a:t>Naggama.com, Dodome.com GGOOK.COM </a:t>
            </a:r>
            <a:br>
              <a:rPr lang="en-US" altLang="ko-KR" sz="700" dirty="0"/>
            </a:br>
            <a:r>
              <a:rPr lang="ko-KR" altLang="en-US" sz="700" dirty="0"/>
              <a:t>등의 </a:t>
            </a:r>
            <a:r>
              <a:rPr lang="ko-KR" altLang="en-US" sz="700" dirty="0" err="1"/>
              <a:t>마켓플레이스를</a:t>
            </a:r>
            <a:r>
              <a:rPr lang="ko-KR" altLang="en-US" sz="700" dirty="0"/>
              <a:t> 운영하고 있는 국내 최선두의 </a:t>
            </a:r>
            <a:r>
              <a:rPr lang="ko-KR" altLang="en-US" sz="700" dirty="0" err="1"/>
              <a:t>마켓플레이스</a:t>
            </a:r>
            <a:r>
              <a:rPr lang="ko-KR" altLang="en-US" sz="700" dirty="0"/>
              <a:t> </a:t>
            </a:r>
            <a:r>
              <a:rPr lang="ko-KR" altLang="en-US" sz="700" dirty="0" err="1"/>
              <a:t>운영사입니다</a:t>
            </a:r>
            <a:r>
              <a:rPr lang="en-US" altLang="ko-KR" sz="700" dirty="0"/>
              <a:t>.</a:t>
            </a:r>
          </a:p>
          <a:p>
            <a:endParaRPr lang="ko-KR" altLang="en-US" sz="700" dirty="0"/>
          </a:p>
          <a:p>
            <a:endParaRPr lang="en-US" altLang="ko-KR" sz="700" b="1" dirty="0">
              <a:solidFill>
                <a:srgbClr val="225380"/>
              </a:solidFill>
            </a:endParaRPr>
          </a:p>
          <a:p>
            <a:r>
              <a:rPr lang="ko-KR" altLang="en-US" sz="700" b="1" dirty="0" err="1">
                <a:solidFill>
                  <a:srgbClr val="225380"/>
                </a:solidFill>
              </a:rPr>
              <a:t>이씨피아닷컴</a:t>
            </a:r>
            <a:r>
              <a:rPr lang="ko-KR" altLang="en-US" sz="700" b="1" dirty="0">
                <a:solidFill>
                  <a:srgbClr val="225380"/>
                </a:solidFill>
              </a:rPr>
              <a:t> </a:t>
            </a:r>
            <a:r>
              <a:rPr lang="en-US" altLang="ko-KR" sz="700" b="1" dirty="0">
                <a:solidFill>
                  <a:srgbClr val="225380"/>
                </a:solidFill>
              </a:rPr>
              <a:t>ecpia.com</a:t>
            </a:r>
            <a:endParaRPr lang="ko-KR" altLang="en-US" sz="700" dirty="0">
              <a:solidFill>
                <a:srgbClr val="225380"/>
              </a:solidFill>
            </a:endParaRPr>
          </a:p>
          <a:p>
            <a:r>
              <a:rPr lang="ko-KR" altLang="en-US" sz="700" dirty="0" err="1"/>
              <a:t>이씨피아닷컴은</a:t>
            </a:r>
            <a:r>
              <a:rPr lang="ko-KR" altLang="en-US" sz="700" dirty="0"/>
              <a:t> 세계 </a:t>
            </a:r>
            <a:r>
              <a:rPr lang="en-US" altLang="ko-KR" sz="700" dirty="0"/>
              <a:t>2</a:t>
            </a:r>
            <a:r>
              <a:rPr lang="ko-KR" altLang="en-US" sz="700" dirty="0"/>
              <a:t>위의 글로벌 무역사이트로서 영문으로 운영되고 있습니다</a:t>
            </a:r>
            <a:r>
              <a:rPr lang="en-US" altLang="ko-KR" sz="700" dirty="0"/>
              <a:t>.</a:t>
            </a:r>
            <a:br>
              <a:rPr lang="en-US" altLang="ko-KR" sz="700" dirty="0"/>
            </a:br>
            <a:r>
              <a:rPr lang="ko-KR" altLang="en-US" sz="700" dirty="0"/>
              <a:t>세계 </a:t>
            </a:r>
            <a:r>
              <a:rPr lang="en-US" altLang="ko-KR" sz="700" dirty="0"/>
              <a:t>255</a:t>
            </a:r>
            <a:r>
              <a:rPr lang="ko-KR" altLang="en-US" sz="700" dirty="0"/>
              <a:t>개국 </a:t>
            </a:r>
            <a:r>
              <a:rPr lang="en-US" altLang="ko-KR" sz="700" dirty="0"/>
              <a:t>160</a:t>
            </a:r>
            <a:r>
              <a:rPr lang="ko-KR" altLang="en-US" sz="700" dirty="0"/>
              <a:t>만 법인회원을 보유한 </a:t>
            </a:r>
            <a:r>
              <a:rPr lang="ko-KR" altLang="en-US" sz="700" dirty="0" err="1"/>
              <a:t>이씨플라자</a:t>
            </a:r>
            <a:r>
              <a:rPr lang="ko-KR" altLang="en-US" sz="700" dirty="0"/>
              <a:t> </a:t>
            </a:r>
            <a:r>
              <a:rPr lang="ko-KR" altLang="en-US" sz="700" dirty="0" err="1"/>
              <a:t>닷넷은</a:t>
            </a:r>
            <a:r>
              <a:rPr lang="ko-KR" altLang="en-US" sz="700" dirty="0"/>
              <a:t> 세계 최초의 글로벌 무역 플랫폼이기도 합니다</a:t>
            </a:r>
            <a:r>
              <a:rPr lang="en-US" altLang="ko-KR" sz="700" dirty="0"/>
              <a:t>.</a:t>
            </a:r>
            <a:endParaRPr lang="ko-KR" altLang="en-US" sz="700" dirty="0"/>
          </a:p>
          <a:p>
            <a:r>
              <a:rPr lang="en-US" altLang="ko-KR" sz="700" dirty="0"/>
              <a:t>ecpia.com</a:t>
            </a:r>
          </a:p>
          <a:p>
            <a:endParaRPr lang="ko-KR" altLang="en-US" sz="700" dirty="0"/>
          </a:p>
          <a:p>
            <a:endParaRPr lang="en-US" altLang="ko-KR" sz="700" b="1" dirty="0">
              <a:solidFill>
                <a:srgbClr val="225380"/>
              </a:solidFill>
            </a:endParaRPr>
          </a:p>
          <a:p>
            <a:r>
              <a:rPr lang="ko-KR" altLang="en-US" sz="700" b="1" dirty="0" err="1">
                <a:solidFill>
                  <a:srgbClr val="225380"/>
                </a:solidFill>
              </a:rPr>
              <a:t>이비투비</a:t>
            </a:r>
            <a:r>
              <a:rPr lang="ko-KR" altLang="en-US" sz="700" b="1" dirty="0">
                <a:solidFill>
                  <a:srgbClr val="225380"/>
                </a:solidFill>
              </a:rPr>
              <a:t> </a:t>
            </a:r>
            <a:r>
              <a:rPr lang="en-US" altLang="ko-KR" sz="700" b="1" dirty="0">
                <a:solidFill>
                  <a:srgbClr val="225380"/>
                </a:solidFill>
              </a:rPr>
              <a:t>eb2b.co.kr</a:t>
            </a:r>
            <a:endParaRPr lang="ko-KR" altLang="en-US" sz="700" dirty="0">
              <a:solidFill>
                <a:srgbClr val="225380"/>
              </a:solidFill>
            </a:endParaRPr>
          </a:p>
          <a:p>
            <a:r>
              <a:rPr lang="ko-KR" altLang="en-US" sz="700" dirty="0" err="1"/>
              <a:t>이비투비는</a:t>
            </a:r>
            <a:r>
              <a:rPr lang="ko-KR" altLang="en-US" sz="700" dirty="0"/>
              <a:t> 국내 </a:t>
            </a:r>
            <a:r>
              <a:rPr lang="en-US" altLang="ko-KR" sz="700" dirty="0"/>
              <a:t>B2B </a:t>
            </a:r>
            <a:r>
              <a:rPr lang="ko-KR" altLang="en-US" sz="700" dirty="0"/>
              <a:t>시장의 유수의 </a:t>
            </a:r>
            <a:r>
              <a:rPr lang="en-US" altLang="ko-KR" sz="700" dirty="0"/>
              <a:t>B2B </a:t>
            </a:r>
            <a:r>
              <a:rPr lang="ko-KR" altLang="en-US" sz="700" dirty="0" err="1"/>
              <a:t>마켓플레이스로서</a:t>
            </a:r>
            <a:r>
              <a:rPr lang="en-US" altLang="ko-KR" sz="700" dirty="0"/>
              <a:t>, B2B </a:t>
            </a:r>
            <a:r>
              <a:rPr lang="ko-KR" altLang="en-US" sz="700" dirty="0"/>
              <a:t>전자어음</a:t>
            </a:r>
            <a:r>
              <a:rPr lang="en-US" altLang="ko-KR" sz="700" dirty="0"/>
              <a:t>, </a:t>
            </a:r>
            <a:r>
              <a:rPr lang="ko-KR" altLang="en-US" sz="700" dirty="0"/>
              <a:t>전자금융의 선두주자입니다</a:t>
            </a:r>
            <a:r>
              <a:rPr lang="en-US" altLang="ko-KR" sz="700" dirty="0"/>
              <a:t>.</a:t>
            </a:r>
            <a:br>
              <a:rPr lang="en-US" altLang="ko-KR" sz="700" dirty="0"/>
            </a:br>
            <a:r>
              <a:rPr lang="ko-KR" altLang="en-US" sz="700" dirty="0" err="1"/>
              <a:t>이비투비는</a:t>
            </a:r>
            <a:r>
              <a:rPr lang="ko-KR" altLang="en-US" sz="700" dirty="0"/>
              <a:t> 무역금융에 있어서 국내최고의 거래량과 실적을 유지하고 있습니다</a:t>
            </a:r>
            <a:r>
              <a:rPr lang="en-US" altLang="ko-KR" sz="700" dirty="0"/>
              <a:t>.</a:t>
            </a:r>
            <a:endParaRPr lang="ko-KR" altLang="en-US" sz="700" dirty="0"/>
          </a:p>
          <a:p>
            <a:r>
              <a:rPr lang="en-US" altLang="ko-KR" sz="700" dirty="0"/>
              <a:t>eb2b.co.kr</a:t>
            </a:r>
          </a:p>
          <a:p>
            <a:endParaRPr lang="en-US" altLang="ko-KR" sz="700" b="1" dirty="0">
              <a:solidFill>
                <a:srgbClr val="225380"/>
              </a:solidFill>
            </a:endParaRPr>
          </a:p>
          <a:p>
            <a:endParaRPr lang="en-US" altLang="ko-KR" sz="700" b="1" dirty="0">
              <a:solidFill>
                <a:srgbClr val="225380"/>
              </a:solidFill>
            </a:endParaRPr>
          </a:p>
          <a:p>
            <a:r>
              <a:rPr lang="ko-KR" altLang="en-US" sz="700" b="1" dirty="0" err="1">
                <a:solidFill>
                  <a:srgbClr val="225380"/>
                </a:solidFill>
              </a:rPr>
              <a:t>지단청</a:t>
            </a:r>
            <a:endParaRPr lang="ko-KR" altLang="en-US" sz="700" dirty="0">
              <a:solidFill>
                <a:srgbClr val="225380"/>
              </a:solidFill>
            </a:endParaRPr>
          </a:p>
          <a:p>
            <a:r>
              <a:rPr lang="ko-KR" altLang="en-US" sz="700" dirty="0" err="1"/>
              <a:t>지단청은</a:t>
            </a:r>
            <a:r>
              <a:rPr lang="ko-KR" altLang="en-US" sz="700" dirty="0"/>
              <a:t> 중국 직구</a:t>
            </a:r>
            <a:r>
              <a:rPr lang="en-US" altLang="ko-KR" sz="700" dirty="0"/>
              <a:t>/</a:t>
            </a:r>
            <a:r>
              <a:rPr lang="ko-KR" altLang="en-US" sz="700" dirty="0" err="1"/>
              <a:t>역직구</a:t>
            </a:r>
            <a:r>
              <a:rPr lang="ko-KR" altLang="en-US" sz="700" dirty="0"/>
              <a:t> 및 </a:t>
            </a:r>
            <a:r>
              <a:rPr lang="en-US" altLang="ko-KR" sz="700" dirty="0"/>
              <a:t>B2B2C </a:t>
            </a:r>
            <a:r>
              <a:rPr lang="ko-KR" altLang="en-US" sz="700" dirty="0" err="1"/>
              <a:t>마켓플레이스입니다</a:t>
            </a:r>
            <a:r>
              <a:rPr lang="en-US" altLang="ko-KR" sz="700" dirty="0"/>
              <a:t>.</a:t>
            </a:r>
            <a:endParaRPr lang="ko-KR" altLang="en-US" sz="700" dirty="0"/>
          </a:p>
          <a:p>
            <a:r>
              <a:rPr lang="en-US" altLang="ko-KR" sz="700" dirty="0"/>
              <a:t>eggdome.net</a:t>
            </a:r>
          </a:p>
          <a:p>
            <a:endParaRPr lang="en-US" altLang="ko-KR" sz="700" dirty="0"/>
          </a:p>
          <a:p>
            <a:endParaRPr lang="ko-KR" altLang="en-US" sz="700" dirty="0"/>
          </a:p>
          <a:p>
            <a:r>
              <a:rPr lang="ko-KR" altLang="en-US" sz="700" b="1" dirty="0" err="1">
                <a:solidFill>
                  <a:srgbClr val="225380"/>
                </a:solidFill>
              </a:rPr>
              <a:t>이씨플라자</a:t>
            </a:r>
            <a:endParaRPr lang="ko-KR" altLang="en-US" sz="700" dirty="0">
              <a:solidFill>
                <a:srgbClr val="225380"/>
              </a:solidFill>
            </a:endParaRPr>
          </a:p>
          <a:p>
            <a:r>
              <a:rPr lang="ko-KR" altLang="en-US" sz="700" dirty="0" err="1"/>
              <a:t>이씨플라자는</a:t>
            </a:r>
            <a:r>
              <a:rPr lang="ko-KR" altLang="en-US" sz="700" dirty="0"/>
              <a:t> 전 세계 </a:t>
            </a:r>
            <a:r>
              <a:rPr lang="en-US" altLang="ko-KR" sz="700" dirty="0"/>
              <a:t>255</a:t>
            </a:r>
            <a:r>
              <a:rPr lang="ko-KR" altLang="en-US" sz="700" dirty="0"/>
              <a:t>개국의 </a:t>
            </a:r>
            <a:r>
              <a:rPr lang="en-US" altLang="ko-KR" sz="700" dirty="0"/>
              <a:t>160</a:t>
            </a:r>
            <a:r>
              <a:rPr lang="ko-KR" altLang="en-US" sz="700" dirty="0"/>
              <a:t>만 법인사업자 회원을 보유한 세계 </a:t>
            </a:r>
            <a:r>
              <a:rPr lang="ko-KR" altLang="en-US" sz="700" dirty="0" err="1"/>
              <a:t>최정상급의</a:t>
            </a:r>
            <a:r>
              <a:rPr lang="ko-KR" altLang="en-US" sz="700" dirty="0"/>
              <a:t>  트레이드마켓</a:t>
            </a:r>
            <a:br>
              <a:rPr lang="en-US" altLang="ko-KR" sz="700" dirty="0"/>
            </a:br>
            <a:r>
              <a:rPr lang="ko-KR" altLang="en-US" sz="700" dirty="0" err="1"/>
              <a:t>플레이스입니다</a:t>
            </a:r>
            <a:r>
              <a:rPr lang="en-US" altLang="ko-KR" sz="700" dirty="0"/>
              <a:t>.</a:t>
            </a:r>
            <a:endParaRPr lang="ko-KR" altLang="en-US" sz="700" dirty="0"/>
          </a:p>
          <a:p>
            <a:r>
              <a:rPr lang="en-US" altLang="ko-KR" sz="700" dirty="0"/>
              <a:t>ecplaza.net</a:t>
            </a:r>
            <a:endParaRPr lang="ko-KR" altLang="en-US" sz="700" dirty="0"/>
          </a:p>
          <a:p>
            <a:endParaRPr lang="ko-KR" altLang="en-US" sz="700" dirty="0">
              <a:latin typeface="맑은 고딕" pitchFamily="50" charset="-127"/>
              <a:ea typeface="맑은 고딕" pitchFamily="50" charset="-127"/>
            </a:endParaRPr>
          </a:p>
        </p:txBody>
      </p:sp>
      <p:sp>
        <p:nvSpPr>
          <p:cNvPr id="29" name="화살표: 아래쪽 28">
            <a:extLst>
              <a:ext uri="{FF2B5EF4-FFF2-40B4-BE49-F238E27FC236}">
                <a16:creationId xmlns:a16="http://schemas.microsoft.com/office/drawing/2014/main" id="{5E062E29-9DCB-45F8-B1D6-FB4187267A7C}"/>
              </a:ext>
            </a:extLst>
          </p:cNvPr>
          <p:cNvSpPr/>
          <p:nvPr/>
        </p:nvSpPr>
        <p:spPr bwMode="auto">
          <a:xfrm>
            <a:off x="2775871" y="6540703"/>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graphicFrame>
        <p:nvGraphicFramePr>
          <p:cNvPr id="19" name="표 18">
            <a:extLst>
              <a:ext uri="{FF2B5EF4-FFF2-40B4-BE49-F238E27FC236}">
                <a16:creationId xmlns:a16="http://schemas.microsoft.com/office/drawing/2014/main" id="{3332BDCC-9F43-4B03-9D44-094EB21567AF}"/>
              </a:ext>
            </a:extLst>
          </p:cNvPr>
          <p:cNvGraphicFramePr>
            <a:graphicFrameLocks noGrp="1"/>
          </p:cNvGraphicFramePr>
          <p:nvPr>
            <p:extLst>
              <p:ext uri="{D42A27DB-BD31-4B8C-83A1-F6EECF244321}">
                <p14:modId xmlns:p14="http://schemas.microsoft.com/office/powerpoint/2010/main" val="3252898205"/>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1" name="직사각형 20">
            <a:extLst>
              <a:ext uri="{FF2B5EF4-FFF2-40B4-BE49-F238E27FC236}">
                <a16:creationId xmlns:a16="http://schemas.microsoft.com/office/drawing/2014/main" id="{8F18079E-B6AF-45D8-B762-E4AF5656C025}"/>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2" name="TextBox 21">
            <a:extLst>
              <a:ext uri="{FF2B5EF4-FFF2-40B4-BE49-F238E27FC236}">
                <a16:creationId xmlns:a16="http://schemas.microsoft.com/office/drawing/2014/main" id="{47E15140-3E16-4B69-9575-E89AB6F9D975}"/>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3" name="TextBox 22">
            <a:extLst>
              <a:ext uri="{FF2B5EF4-FFF2-40B4-BE49-F238E27FC236}">
                <a16:creationId xmlns:a16="http://schemas.microsoft.com/office/drawing/2014/main" id="{6D91B837-B1B7-4695-8794-70A70EF62771}"/>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149099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288371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 name="TextBox 20">
            <a:extLst>
              <a:ext uri="{FF2B5EF4-FFF2-40B4-BE49-F238E27FC236}">
                <a16:creationId xmlns:a16="http://schemas.microsoft.com/office/drawing/2014/main" id="{6295C10E-D7F2-44F1-8284-650ECBB7744D}"/>
              </a:ext>
            </a:extLst>
          </p:cNvPr>
          <p:cNvSpPr txBox="1"/>
          <p:nvPr/>
        </p:nvSpPr>
        <p:spPr>
          <a:xfrm>
            <a:off x="1893578" y="690275"/>
            <a:ext cx="4764939" cy="630942"/>
          </a:xfrm>
          <a:prstGeom prst="rect">
            <a:avLst/>
          </a:prstGeom>
          <a:noFill/>
        </p:spPr>
        <p:txBody>
          <a:bodyPr wrap="square" rtlCol="0">
            <a:spAutoFit/>
          </a:bodyPr>
          <a:lstStyle/>
          <a:p>
            <a:r>
              <a:rPr lang="ko-KR" altLang="en-US" sz="700" b="1" dirty="0" err="1">
                <a:solidFill>
                  <a:srgbClr val="225380"/>
                </a:solidFill>
              </a:rPr>
              <a:t>케이굿즈</a:t>
            </a:r>
            <a:r>
              <a:rPr lang="ko-KR" altLang="en-US" sz="700" b="1" dirty="0"/>
              <a:t> </a:t>
            </a:r>
            <a:endParaRPr lang="ko-KR" altLang="en-US" sz="700" dirty="0"/>
          </a:p>
          <a:p>
            <a:r>
              <a:rPr lang="ko-KR" altLang="en-US" sz="700" dirty="0"/>
              <a:t>한국상품을 전세계로 판매하는 </a:t>
            </a:r>
            <a:r>
              <a:rPr lang="ko-KR" altLang="en-US" sz="700" dirty="0" err="1"/>
              <a:t>케이굿즈는</a:t>
            </a:r>
            <a:r>
              <a:rPr lang="ko-KR" altLang="en-US" sz="700" dirty="0"/>
              <a:t> 다양한 글로벌 </a:t>
            </a:r>
            <a:r>
              <a:rPr lang="ko-KR" altLang="en-US" sz="700" dirty="0" err="1"/>
              <a:t>마켓플레이스와의</a:t>
            </a:r>
            <a:r>
              <a:rPr lang="ko-KR" altLang="en-US" sz="700" dirty="0"/>
              <a:t> 협업을 바탕으로</a:t>
            </a:r>
            <a:r>
              <a:rPr lang="en-US" altLang="ko-KR" sz="700" dirty="0"/>
              <a:t>, </a:t>
            </a:r>
            <a:br>
              <a:rPr lang="en-US" altLang="ko-KR" sz="700" dirty="0"/>
            </a:br>
            <a:r>
              <a:rPr lang="ko-KR" altLang="en-US" sz="700" dirty="0"/>
              <a:t>글로벌 </a:t>
            </a:r>
            <a:r>
              <a:rPr lang="ko-KR" altLang="en-US" sz="700" dirty="0" err="1"/>
              <a:t>프로바이더</a:t>
            </a:r>
            <a:r>
              <a:rPr lang="ko-KR" altLang="en-US" sz="700" dirty="0"/>
              <a:t> </a:t>
            </a:r>
            <a:r>
              <a:rPr lang="ko-KR" altLang="en-US" sz="700" dirty="0" err="1"/>
              <a:t>마켓플레이스로</a:t>
            </a:r>
            <a:r>
              <a:rPr lang="ko-KR" altLang="en-US" sz="700" dirty="0"/>
              <a:t> </a:t>
            </a:r>
            <a:r>
              <a:rPr lang="ko-KR" altLang="en-US" sz="700" dirty="0" err="1"/>
              <a:t>발돋움중입니다</a:t>
            </a:r>
            <a:r>
              <a:rPr lang="en-US" altLang="ko-KR" sz="700" dirty="0"/>
              <a:t>.</a:t>
            </a:r>
            <a:endParaRPr lang="ko-KR" altLang="en-US" sz="700" dirty="0"/>
          </a:p>
          <a:p>
            <a:r>
              <a:rPr lang="en-US" altLang="ko-KR" sz="700" dirty="0"/>
              <a:t>kgoods.com</a:t>
            </a:r>
            <a:endParaRPr lang="ko-KR" altLang="en-US" sz="700" dirty="0"/>
          </a:p>
          <a:p>
            <a:endParaRPr lang="ko-KR" altLang="en-US" sz="700" dirty="0">
              <a:latin typeface="맑은 고딕" pitchFamily="50" charset="-127"/>
              <a:ea typeface="맑은 고딕" pitchFamily="50" charset="-127"/>
            </a:endParaRPr>
          </a:p>
        </p:txBody>
      </p:sp>
      <p:grpSp>
        <p:nvGrpSpPr>
          <p:cNvPr id="4" name="그룹 3">
            <a:extLst>
              <a:ext uri="{FF2B5EF4-FFF2-40B4-BE49-F238E27FC236}">
                <a16:creationId xmlns:a16="http://schemas.microsoft.com/office/drawing/2014/main" id="{D003F6EC-FAED-47FC-AC63-E39BFD3DB7D1}"/>
              </a:ext>
            </a:extLst>
          </p:cNvPr>
          <p:cNvGrpSpPr/>
          <p:nvPr/>
        </p:nvGrpSpPr>
        <p:grpSpPr>
          <a:xfrm>
            <a:off x="735801" y="660600"/>
            <a:ext cx="1251841" cy="1688317"/>
            <a:chOff x="735801" y="660600"/>
            <a:chExt cx="1251841" cy="1688317"/>
          </a:xfrm>
        </p:grpSpPr>
        <p:pic>
          <p:nvPicPr>
            <p:cNvPr id="19" name="Picture 2">
              <a:extLst>
                <a:ext uri="{FF2B5EF4-FFF2-40B4-BE49-F238E27FC236}">
                  <a16:creationId xmlns:a16="http://schemas.microsoft.com/office/drawing/2014/main" id="{4ED11224-3A70-4059-B843-0CB73807C1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801" y="666693"/>
              <a:ext cx="1128718" cy="1682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a:extLst>
                <a:ext uri="{FF2B5EF4-FFF2-40B4-BE49-F238E27FC236}">
                  <a16:creationId xmlns:a16="http://schemas.microsoft.com/office/drawing/2014/main" id="{75633FF6-E67A-4C0B-AE52-B8501CB67FE3}"/>
                </a:ext>
              </a:extLst>
            </p:cNvPr>
            <p:cNvSpPr/>
            <p:nvPr/>
          </p:nvSpPr>
          <p:spPr bwMode="auto">
            <a:xfrm>
              <a:off x="1719743" y="660600"/>
              <a:ext cx="267899" cy="463525"/>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pSp>
      <p:sp>
        <p:nvSpPr>
          <p:cNvPr id="22" name="직사각형 21">
            <a:extLst>
              <a:ext uri="{FF2B5EF4-FFF2-40B4-BE49-F238E27FC236}">
                <a16:creationId xmlns:a16="http://schemas.microsoft.com/office/drawing/2014/main" id="{6893C7DB-E0BE-4A98-ADC3-9C00C2693C77}"/>
              </a:ext>
            </a:extLst>
          </p:cNvPr>
          <p:cNvSpPr/>
          <p:nvPr/>
        </p:nvSpPr>
        <p:spPr>
          <a:xfrm>
            <a:off x="385720" y="2780706"/>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2" name="Picture 3">
            <a:extLst>
              <a:ext uri="{FF2B5EF4-FFF2-40B4-BE49-F238E27FC236}">
                <a16:creationId xmlns:a16="http://schemas.microsoft.com/office/drawing/2014/main" id="{50C7D79F-BD05-42D7-A725-6B6889EB5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52" y="2382063"/>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a:extLst>
              <a:ext uri="{FF2B5EF4-FFF2-40B4-BE49-F238E27FC236}">
                <a16:creationId xmlns:a16="http://schemas.microsoft.com/office/drawing/2014/main" id="{BB4480B7-DCAB-4C03-91A0-1AAD07061A94}"/>
              </a:ext>
            </a:extLst>
          </p:cNvPr>
          <p:cNvSpPr txBox="1"/>
          <p:nvPr/>
        </p:nvSpPr>
        <p:spPr>
          <a:xfrm>
            <a:off x="2927071" y="2334439"/>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4" name="직선 연결선 33">
            <a:extLst>
              <a:ext uri="{FF2B5EF4-FFF2-40B4-BE49-F238E27FC236}">
                <a16:creationId xmlns:a16="http://schemas.microsoft.com/office/drawing/2014/main" id="{923C0B43-546E-4499-B64F-56935D47BD3E}"/>
              </a:ext>
            </a:extLst>
          </p:cNvPr>
          <p:cNvCxnSpPr/>
          <p:nvPr/>
        </p:nvCxnSpPr>
        <p:spPr>
          <a:xfrm>
            <a:off x="399023" y="2750882"/>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제목 2">
            <a:extLst>
              <a:ext uri="{FF2B5EF4-FFF2-40B4-BE49-F238E27FC236}">
                <a16:creationId xmlns:a16="http://schemas.microsoft.com/office/drawing/2014/main" id="{E36DD1F7-8FD1-4B26-A3C0-8DC912E332F8}"/>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글로벌 마켓플레이스</a:t>
            </a:r>
          </a:p>
        </p:txBody>
      </p:sp>
      <p:graphicFrame>
        <p:nvGraphicFramePr>
          <p:cNvPr id="14" name="표 13">
            <a:extLst>
              <a:ext uri="{FF2B5EF4-FFF2-40B4-BE49-F238E27FC236}">
                <a16:creationId xmlns:a16="http://schemas.microsoft.com/office/drawing/2014/main" id="{CD0C4F13-6553-4320-8440-D2C8DF03CFC5}"/>
              </a:ext>
            </a:extLst>
          </p:cNvPr>
          <p:cNvGraphicFramePr>
            <a:graphicFrameLocks noGrp="1"/>
          </p:cNvGraphicFramePr>
          <p:nvPr>
            <p:extLst>
              <p:ext uri="{D42A27DB-BD31-4B8C-83A1-F6EECF244321}">
                <p14:modId xmlns:p14="http://schemas.microsoft.com/office/powerpoint/2010/main" val="3252898205"/>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5" name="직사각형 14">
            <a:extLst>
              <a:ext uri="{FF2B5EF4-FFF2-40B4-BE49-F238E27FC236}">
                <a16:creationId xmlns:a16="http://schemas.microsoft.com/office/drawing/2014/main" id="{183F646D-B560-4475-8931-676C44BA963F}"/>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708326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678665" cy="276999"/>
          </a:xfrm>
          <a:prstGeom prst="rect">
            <a:avLst/>
          </a:prstGeom>
        </p:spPr>
        <p:txBody>
          <a:bodyPr wrap="none">
            <a:spAutoFit/>
          </a:bodyPr>
          <a:lstStyle/>
          <a:p>
            <a:r>
              <a:rPr lang="en-US" altLang="ko-KR" sz="1200" b="1" dirty="0"/>
              <a:t>|</a:t>
            </a:r>
            <a:r>
              <a:rPr lang="ko-KR" altLang="en-US" sz="1200" b="1" dirty="0"/>
              <a:t>글로벌 금융네트워크</a:t>
            </a:r>
            <a:endParaRPr lang="ko-KR" altLang="en-US" sz="1200" dirty="0"/>
          </a:p>
        </p:txBody>
      </p:sp>
      <p:sp>
        <p:nvSpPr>
          <p:cNvPr id="16" name="TextBox 15">
            <a:extLst>
              <a:ext uri="{FF2B5EF4-FFF2-40B4-BE49-F238E27FC236}">
                <a16:creationId xmlns:a16="http://schemas.microsoft.com/office/drawing/2014/main" id="{79FE23FB-C3AB-4676-BA0F-C69E26CFEF86}"/>
              </a:ext>
            </a:extLst>
          </p:cNvPr>
          <p:cNvSpPr txBox="1"/>
          <p:nvPr/>
        </p:nvSpPr>
        <p:spPr>
          <a:xfrm>
            <a:off x="447618" y="1727168"/>
            <a:ext cx="6198188" cy="298095"/>
          </a:xfrm>
          <a:prstGeom prst="rect">
            <a:avLst/>
          </a:prstGeom>
          <a:noFill/>
        </p:spPr>
        <p:txBody>
          <a:bodyPr wrap="square" rtlCol="0">
            <a:spAutoFit/>
          </a:bodyPr>
          <a:lstStyle/>
          <a:p>
            <a:pPr>
              <a:lnSpc>
                <a:spcPct val="150000"/>
              </a:lnSpc>
            </a:pPr>
            <a:r>
              <a:rPr lang="ko-KR" altLang="en-US" sz="1000" b="1" dirty="0">
                <a:latin typeface="맑은 고딕" panose="020B0503020000020004" pitchFamily="50" charset="-127"/>
                <a:ea typeface="맑은 고딕" panose="020B0503020000020004" pitchFamily="50" charset="-127"/>
              </a:rPr>
              <a:t>​</a:t>
            </a:r>
            <a:r>
              <a:rPr lang="en-US" altLang="ko-KR" sz="1000" b="1" dirty="0">
                <a:latin typeface="맑은 고딕" panose="020B0503020000020004" pitchFamily="50" charset="-127"/>
                <a:ea typeface="맑은 고딕" panose="020B0503020000020004" pitchFamily="50" charset="-127"/>
              </a:rPr>
              <a:t>GTradePay </a:t>
            </a:r>
            <a:r>
              <a:rPr lang="ko-KR" altLang="en-US" sz="1000" b="1" dirty="0">
                <a:latin typeface="맑은 고딕" panose="020B0503020000020004" pitchFamily="50" charset="-127"/>
                <a:ea typeface="맑은 고딕" panose="020B0503020000020004" pitchFamily="50" charset="-127"/>
              </a:rPr>
              <a:t>에스크로 서비스는 한국과 중국의 은행 및 글로벌 결제사들과 함께 하고 있습니다</a:t>
            </a:r>
            <a:r>
              <a:rPr lang="en-US" altLang="ko-KR" sz="1000" b="1" dirty="0">
                <a:latin typeface="맑은 고딕" panose="020B0503020000020004" pitchFamily="50" charset="-127"/>
                <a:ea typeface="맑은 고딕" panose="020B0503020000020004" pitchFamily="50" charset="-127"/>
              </a:rPr>
              <a:t>.</a:t>
            </a:r>
            <a:endParaRPr lang="ko-KR" altLang="en-US" sz="1100" b="1" dirty="0">
              <a:latin typeface="맑은 고딕" panose="020B0503020000020004" pitchFamily="50" charset="-127"/>
              <a:ea typeface="맑은 고딕" panose="020B0503020000020004" pitchFamily="50" charset="-127"/>
            </a:endParaRPr>
          </a:p>
        </p:txBody>
      </p:sp>
      <p:pic>
        <p:nvPicPr>
          <p:cNvPr id="19" name="Picture 3">
            <a:extLst>
              <a:ext uri="{FF2B5EF4-FFF2-40B4-BE49-F238E27FC236}">
                <a16:creationId xmlns:a16="http://schemas.microsoft.com/office/drawing/2014/main" id="{75C2EF1D-D678-4E2E-A539-22A17B63B1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090" y="2097035"/>
            <a:ext cx="853152" cy="3911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a:extLst>
              <a:ext uri="{FF2B5EF4-FFF2-40B4-BE49-F238E27FC236}">
                <a16:creationId xmlns:a16="http://schemas.microsoft.com/office/drawing/2014/main" id="{EF2BAE98-AF8F-44A2-B346-7CE82406D9CD}"/>
              </a:ext>
            </a:extLst>
          </p:cNvPr>
          <p:cNvSpPr txBox="1"/>
          <p:nvPr/>
        </p:nvSpPr>
        <p:spPr>
          <a:xfrm>
            <a:off x="2130515" y="2152264"/>
            <a:ext cx="3951504" cy="3970318"/>
          </a:xfrm>
          <a:prstGeom prst="rect">
            <a:avLst/>
          </a:prstGeom>
          <a:noFill/>
        </p:spPr>
        <p:txBody>
          <a:bodyPr wrap="square" rtlCol="0">
            <a:spAutoFit/>
          </a:bodyPr>
          <a:lstStyle>
            <a:defPPr>
              <a:defRPr lang="ko-KR"/>
            </a:defPPr>
            <a:lvl1pPr>
              <a:defRPr sz="600" b="1">
                <a:solidFill>
                  <a:srgbClr val="225380"/>
                </a:solidFill>
              </a:defRPr>
            </a:lvl1pPr>
          </a:lstStyle>
          <a:p>
            <a:r>
              <a:rPr lang="en-US" altLang="ko-KR" sz="700" dirty="0">
                <a:latin typeface="맑은 고딕" panose="020B0503020000020004" pitchFamily="50" charset="-127"/>
                <a:ea typeface="맑은 고딕" panose="020B0503020000020004" pitchFamily="50" charset="-127"/>
              </a:rPr>
              <a:t>GET: Global E Trade</a:t>
            </a:r>
            <a:endParaRPr lang="ko-KR" altLang="en-US" sz="700" dirty="0">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한국의 </a:t>
            </a:r>
            <a:r>
              <a:rPr lang="en-US" altLang="ko-KR" sz="700" b="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주</a:t>
            </a:r>
            <a:r>
              <a:rPr lang="en-US" altLang="ko-KR" sz="700" b="0" dirty="0">
                <a:solidFill>
                  <a:schemeClr val="tx1"/>
                </a:solidFill>
                <a:latin typeface="맑은 고딕" panose="020B0503020000020004" pitchFamily="50" charset="-127"/>
                <a:ea typeface="맑은 고딕" panose="020B0503020000020004" pitchFamily="50" charset="-127"/>
              </a:rPr>
              <a:t>)</a:t>
            </a:r>
            <a:r>
              <a:rPr lang="ko-KR" altLang="en-US" sz="700" b="0" dirty="0" err="1">
                <a:solidFill>
                  <a:schemeClr val="tx1"/>
                </a:solidFill>
                <a:latin typeface="맑은 고딕" panose="020B0503020000020004" pitchFamily="50" charset="-127"/>
                <a:ea typeface="맑은 고딕" panose="020B0503020000020004" pitchFamily="50" charset="-127"/>
              </a:rPr>
              <a:t>글로벌이트레이드는</a:t>
            </a:r>
            <a:r>
              <a:rPr lang="ko-KR" altLang="en-US" sz="700" b="0" dirty="0">
                <a:solidFill>
                  <a:schemeClr val="tx1"/>
                </a:solidFill>
                <a:latin typeface="맑은 고딕" panose="020B0503020000020004" pitchFamily="50" charset="-127"/>
                <a:ea typeface="맑은 고딕" panose="020B0503020000020004" pitchFamily="50" charset="-127"/>
              </a:rPr>
              <a:t> 글로벌 </a:t>
            </a:r>
            <a:r>
              <a:rPr lang="en-US" altLang="ko-KR" sz="700" b="0" dirty="0">
                <a:solidFill>
                  <a:schemeClr val="tx1"/>
                </a:solidFill>
                <a:latin typeface="맑은 고딕" panose="020B0503020000020004" pitchFamily="50" charset="-127"/>
                <a:ea typeface="맑은 고딕" panose="020B0503020000020004" pitchFamily="50" charset="-127"/>
              </a:rPr>
              <a:t>B2B </a:t>
            </a:r>
            <a:r>
              <a:rPr lang="ko-KR" altLang="en-US" sz="700" b="0" dirty="0">
                <a:solidFill>
                  <a:schemeClr val="tx1"/>
                </a:solidFill>
                <a:latin typeface="맑은 고딕" panose="020B0503020000020004" pitchFamily="50" charset="-127"/>
                <a:ea typeface="맑은 고딕" panose="020B0503020000020004" pitchFamily="50" charset="-127"/>
              </a:rPr>
              <a:t>무역결제의 선구자입니다</a:t>
            </a:r>
            <a:r>
              <a:rPr lang="en-US" altLang="ko-KR" sz="700" b="0" dirty="0">
                <a:solidFill>
                  <a:schemeClr val="tx1"/>
                </a:solidFill>
                <a:latin typeface="맑은 고딕" panose="020B0503020000020004" pitchFamily="50" charset="-127"/>
                <a:ea typeface="맑은 고딕" panose="020B0503020000020004" pitchFamily="50" charset="-127"/>
              </a:rPr>
              <a:t>.</a:t>
            </a:r>
            <a:endParaRPr lang="ko-KR" altLang="en-US" sz="700" b="0" dirty="0">
              <a:solidFill>
                <a:schemeClr val="tx1"/>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현재 약 </a:t>
            </a:r>
            <a:r>
              <a:rPr lang="en-US" altLang="ko-KR" sz="700" b="0" dirty="0">
                <a:solidFill>
                  <a:schemeClr val="tx1"/>
                </a:solidFill>
                <a:latin typeface="맑은 고딕" panose="020B0503020000020004" pitchFamily="50" charset="-127"/>
                <a:ea typeface="맑은 고딕" panose="020B0503020000020004" pitchFamily="50" charset="-127"/>
              </a:rPr>
              <a:t>300</a:t>
            </a:r>
            <a:r>
              <a:rPr lang="ko-KR" altLang="en-US" sz="700" b="0" dirty="0">
                <a:solidFill>
                  <a:schemeClr val="tx1"/>
                </a:solidFill>
                <a:latin typeface="맑은 고딕" panose="020B0503020000020004" pitchFamily="50" charset="-127"/>
                <a:ea typeface="맑은 고딕" panose="020B0503020000020004" pitchFamily="50" charset="-127"/>
              </a:rPr>
              <a:t>만개 이상의 글로벌 기업들에 대하여 무역결제 서비스를 제공할</a:t>
            </a:r>
            <a:br>
              <a:rPr lang="ko-KR" altLang="en-US" sz="700" b="0" dirty="0">
                <a:solidFill>
                  <a:schemeClr val="tx1"/>
                </a:solidFill>
                <a:latin typeface="맑은 고딕" panose="020B0503020000020004" pitchFamily="50" charset="-127"/>
                <a:ea typeface="맑은 고딕" panose="020B0503020000020004" pitchFamily="50" charset="-127"/>
              </a:rPr>
            </a:br>
            <a:r>
              <a:rPr lang="ko-KR" altLang="en-US" sz="700" b="0" dirty="0">
                <a:solidFill>
                  <a:schemeClr val="tx1"/>
                </a:solidFill>
                <a:latin typeface="맑은 고딕" panose="020B0503020000020004" pitchFamily="50" charset="-127"/>
                <a:ea typeface="맑은 고딕" panose="020B0503020000020004" pitchFamily="50" charset="-127"/>
              </a:rPr>
              <a:t>예정입니다</a:t>
            </a:r>
            <a:r>
              <a:rPr lang="en-US" altLang="ko-KR" sz="700" b="0" dirty="0">
                <a:solidFill>
                  <a:schemeClr val="tx1"/>
                </a:solidFill>
                <a:latin typeface="맑은 고딕" panose="020B0503020000020004" pitchFamily="50" charset="-127"/>
                <a:ea typeface="맑은 고딕" panose="020B0503020000020004" pitchFamily="50" charset="-127"/>
              </a:rPr>
              <a:t>.</a:t>
            </a:r>
          </a:p>
          <a:p>
            <a:endParaRPr lang="ko-KR" altLang="en-US" sz="700" dirty="0">
              <a:latin typeface="맑은 고딕" panose="020B0503020000020004" pitchFamily="50" charset="-127"/>
              <a:ea typeface="맑은 고딕" panose="020B0503020000020004" pitchFamily="50" charset="-127"/>
            </a:endParaRPr>
          </a:p>
          <a:p>
            <a:r>
              <a:rPr lang="en-US" altLang="ko-KR" sz="700" dirty="0">
                <a:solidFill>
                  <a:srgbClr val="C00000"/>
                </a:solidFill>
                <a:latin typeface="맑은 고딕" panose="020B0503020000020004" pitchFamily="50" charset="-127"/>
                <a:ea typeface="맑은 고딕" panose="020B0503020000020004" pitchFamily="50" charset="-127"/>
              </a:rPr>
              <a:t>EBC: </a:t>
            </a:r>
            <a:r>
              <a:rPr lang="ko-KR" altLang="en-US" sz="700" dirty="0" err="1">
                <a:solidFill>
                  <a:srgbClr val="C00000"/>
                </a:solidFill>
                <a:latin typeface="맑은 고딕" panose="020B0503020000020004" pitchFamily="50" charset="-127"/>
                <a:ea typeface="맑은 고딕" panose="020B0503020000020004" pitchFamily="50" charset="-127"/>
              </a:rPr>
              <a:t>중국은영통지불유한공사</a:t>
            </a:r>
            <a:endParaRPr lang="ko-KR" altLang="en-US" sz="700" dirty="0">
              <a:solidFill>
                <a:srgbClr val="C00000"/>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중국의 </a:t>
            </a:r>
            <a:r>
              <a:rPr lang="en-US" altLang="ko-KR" sz="700" b="0" dirty="0">
                <a:solidFill>
                  <a:schemeClr val="tx1"/>
                </a:solidFill>
                <a:latin typeface="맑은 고딕" panose="020B0503020000020004" pitchFamily="50" charset="-127"/>
                <a:ea typeface="맑은 고딕" panose="020B0503020000020004" pitchFamily="50" charset="-127"/>
              </a:rPr>
              <a:t>EBC</a:t>
            </a:r>
            <a:r>
              <a:rPr lang="ko-KR" altLang="en-US" sz="700" b="0" dirty="0">
                <a:solidFill>
                  <a:schemeClr val="tx1"/>
                </a:solidFill>
                <a:latin typeface="맑은 고딕" panose="020B0503020000020004" pitchFamily="50" charset="-127"/>
                <a:ea typeface="맑은 고딕" panose="020B0503020000020004" pitchFamily="50" charset="-127"/>
              </a:rPr>
              <a:t>는 종합결제전문기업입니다</a:t>
            </a:r>
            <a:r>
              <a:rPr lang="en-US" altLang="ko-KR" sz="700" b="0" dirty="0">
                <a:solidFill>
                  <a:schemeClr val="tx1"/>
                </a:solidFill>
                <a:latin typeface="맑은 고딕" panose="020B0503020000020004" pitchFamily="50" charset="-127"/>
                <a:ea typeface="맑은 고딕" panose="020B0503020000020004" pitchFamily="50" charset="-127"/>
              </a:rPr>
              <a:t>.</a:t>
            </a:r>
            <a:br>
              <a:rPr lang="en-US" altLang="ko-KR" sz="700" b="0" dirty="0">
                <a:solidFill>
                  <a:schemeClr val="tx1"/>
                </a:solidFill>
                <a:latin typeface="맑은 고딕" panose="020B0503020000020004" pitchFamily="50" charset="-127"/>
                <a:ea typeface="맑은 고딕" panose="020B0503020000020004" pitchFamily="50" charset="-127"/>
              </a:rPr>
            </a:br>
            <a:r>
              <a:rPr lang="en-US" altLang="ko-KR" sz="700" b="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현재 약 </a:t>
            </a:r>
            <a:r>
              <a:rPr lang="en-US" altLang="ko-KR" sz="700" b="0" dirty="0">
                <a:solidFill>
                  <a:schemeClr val="tx1"/>
                </a:solidFill>
                <a:latin typeface="맑은 고딕" panose="020B0503020000020004" pitchFamily="50" charset="-127"/>
                <a:ea typeface="맑은 고딕" panose="020B0503020000020004" pitchFamily="50" charset="-127"/>
              </a:rPr>
              <a:t>3500</a:t>
            </a:r>
            <a:r>
              <a:rPr lang="ko-KR" altLang="en-US" sz="700" b="0" dirty="0" err="1">
                <a:solidFill>
                  <a:schemeClr val="tx1"/>
                </a:solidFill>
                <a:latin typeface="맑은 고딕" panose="020B0503020000020004" pitchFamily="50" charset="-127"/>
                <a:ea typeface="맑은 고딕" panose="020B0503020000020004" pitchFamily="50" charset="-127"/>
              </a:rPr>
              <a:t>만명이상의</a:t>
            </a:r>
            <a:r>
              <a:rPr lang="ko-KR" altLang="en-US" sz="700" b="0" dirty="0">
                <a:solidFill>
                  <a:schemeClr val="tx1"/>
                </a:solidFill>
                <a:latin typeface="맑은 고딕" panose="020B0503020000020004" pitchFamily="50" charset="-127"/>
                <a:ea typeface="맑은 고딕" panose="020B0503020000020004" pitchFamily="50" charset="-127"/>
              </a:rPr>
              <a:t> 회원에게 서비스를 제공하고 있습니다</a:t>
            </a:r>
            <a:r>
              <a:rPr lang="en-US" altLang="ko-KR" sz="700" b="0" dirty="0">
                <a:solidFill>
                  <a:schemeClr val="tx1"/>
                </a:solidFill>
                <a:latin typeface="맑은 고딕" panose="020B0503020000020004" pitchFamily="50" charset="-127"/>
                <a:ea typeface="맑은 고딕" panose="020B0503020000020004" pitchFamily="50" charset="-127"/>
              </a:rPr>
              <a:t>.</a:t>
            </a:r>
          </a:p>
          <a:p>
            <a:endParaRPr lang="en-US" altLang="ko-KR" sz="700" dirty="0">
              <a:latin typeface="맑은 고딕" panose="020B0503020000020004" pitchFamily="50" charset="-127"/>
              <a:ea typeface="맑은 고딕" panose="020B0503020000020004" pitchFamily="50" charset="-127"/>
            </a:endParaRPr>
          </a:p>
          <a:p>
            <a:endParaRPr lang="en-US" altLang="ko-KR" sz="700" dirty="0">
              <a:latin typeface="맑은 고딕" panose="020B0503020000020004" pitchFamily="50" charset="-127"/>
              <a:ea typeface="맑은 고딕" panose="020B0503020000020004" pitchFamily="50" charset="-127"/>
            </a:endParaRPr>
          </a:p>
          <a:p>
            <a:r>
              <a:rPr lang="en-US" altLang="ko-KR" sz="700" dirty="0">
                <a:solidFill>
                  <a:srgbClr val="C00000"/>
                </a:solidFill>
                <a:latin typeface="맑은 고딕" panose="020B0503020000020004" pitchFamily="50" charset="-127"/>
                <a:ea typeface="맑은 고딕" panose="020B0503020000020004" pitchFamily="50" charset="-127"/>
              </a:rPr>
              <a:t>GOMEPAY: </a:t>
            </a:r>
            <a:r>
              <a:rPr lang="ko-KR" altLang="en-US" sz="700" dirty="0" err="1">
                <a:solidFill>
                  <a:srgbClr val="C00000"/>
                </a:solidFill>
                <a:latin typeface="맑은 고딕" panose="020B0503020000020004" pitchFamily="50" charset="-127"/>
                <a:ea typeface="맑은 고딕" panose="020B0503020000020004" pitchFamily="50" charset="-127"/>
              </a:rPr>
              <a:t>중국고메페이</a:t>
            </a:r>
            <a:endParaRPr lang="ko-KR" altLang="en-US" sz="700" dirty="0">
              <a:solidFill>
                <a:srgbClr val="C00000"/>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중국의 </a:t>
            </a:r>
            <a:r>
              <a:rPr lang="ko-KR" altLang="en-US" sz="700" b="0" dirty="0" err="1">
                <a:solidFill>
                  <a:schemeClr val="tx1"/>
                </a:solidFill>
                <a:latin typeface="맑은 고딕" panose="020B0503020000020004" pitchFamily="50" charset="-127"/>
                <a:ea typeface="맑은 고딕" panose="020B0503020000020004" pitchFamily="50" charset="-127"/>
              </a:rPr>
              <a:t>고메페이는</a:t>
            </a:r>
            <a:r>
              <a:rPr lang="ko-KR" altLang="en-US" sz="700" b="0" dirty="0">
                <a:solidFill>
                  <a:schemeClr val="tx1"/>
                </a:solidFill>
                <a:latin typeface="맑은 고딕" panose="020B0503020000020004" pitchFamily="50" charset="-127"/>
                <a:ea typeface="맑은 고딕" panose="020B0503020000020004" pitchFamily="50" charset="-127"/>
              </a:rPr>
              <a:t> 세계최대전자유통그룹인 </a:t>
            </a:r>
            <a:r>
              <a:rPr lang="ko-KR" altLang="en-US" sz="700" b="0" dirty="0" err="1">
                <a:solidFill>
                  <a:schemeClr val="tx1"/>
                </a:solidFill>
                <a:latin typeface="맑은 고딕" panose="020B0503020000020004" pitchFamily="50" charset="-127"/>
                <a:ea typeface="맑은 고딕" panose="020B0503020000020004" pitchFamily="50" charset="-127"/>
              </a:rPr>
              <a:t>중국국미전자의</a:t>
            </a:r>
            <a:r>
              <a:rPr lang="ko-KR" altLang="en-US" sz="700" b="0" dirty="0">
                <a:solidFill>
                  <a:schemeClr val="tx1"/>
                </a:solidFill>
                <a:latin typeface="맑은 고딕" panose="020B0503020000020004" pitchFamily="50" charset="-127"/>
                <a:ea typeface="맑은 고딕" panose="020B0503020000020004" pitchFamily="50" charset="-127"/>
              </a:rPr>
              <a:t> 종합결제입니다</a:t>
            </a:r>
            <a:r>
              <a:rPr lang="en-US" altLang="ko-KR" sz="700" b="0" dirty="0">
                <a:solidFill>
                  <a:schemeClr val="tx1"/>
                </a:solidFill>
                <a:latin typeface="맑은 고딕" panose="020B0503020000020004" pitchFamily="50" charset="-127"/>
                <a:ea typeface="맑은 고딕" panose="020B0503020000020004" pitchFamily="50" charset="-127"/>
              </a:rPr>
              <a:t>.</a:t>
            </a:r>
            <a:br>
              <a:rPr lang="en-US" altLang="ko-KR" sz="700" b="0" dirty="0">
                <a:solidFill>
                  <a:schemeClr val="tx1"/>
                </a:solidFill>
                <a:latin typeface="맑은 고딕" panose="020B0503020000020004" pitchFamily="50" charset="-127"/>
                <a:ea typeface="맑은 고딕" panose="020B0503020000020004" pitchFamily="50" charset="-127"/>
              </a:rPr>
            </a:br>
            <a:r>
              <a:rPr lang="en-US" altLang="ko-KR" sz="700" b="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현재 약 </a:t>
            </a:r>
            <a:r>
              <a:rPr lang="en-US" altLang="ko-KR" sz="700" b="0" dirty="0">
                <a:solidFill>
                  <a:schemeClr val="tx1"/>
                </a:solidFill>
                <a:latin typeface="맑은 고딕" panose="020B0503020000020004" pitchFamily="50" charset="-127"/>
                <a:ea typeface="맑은 고딕" panose="020B0503020000020004" pitchFamily="50" charset="-127"/>
              </a:rPr>
              <a:t>2</a:t>
            </a:r>
            <a:r>
              <a:rPr lang="ko-KR" altLang="en-US" sz="700" b="0" dirty="0">
                <a:solidFill>
                  <a:schemeClr val="tx1"/>
                </a:solidFill>
                <a:latin typeface="맑은 고딕" panose="020B0503020000020004" pitchFamily="50" charset="-127"/>
                <a:ea typeface="맑은 고딕" panose="020B0503020000020004" pitchFamily="50" charset="-127"/>
              </a:rPr>
              <a:t>억 </a:t>
            </a:r>
            <a:r>
              <a:rPr lang="en-US" altLang="ko-KR" sz="700" b="0" dirty="0">
                <a:solidFill>
                  <a:schemeClr val="tx1"/>
                </a:solidFill>
                <a:latin typeface="맑은 고딕" panose="020B0503020000020004" pitchFamily="50" charset="-127"/>
                <a:ea typeface="맑은 고딕" panose="020B0503020000020004" pitchFamily="50" charset="-127"/>
              </a:rPr>
              <a:t>7</a:t>
            </a:r>
            <a:r>
              <a:rPr lang="ko-KR" altLang="en-US" sz="700" b="0" dirty="0" err="1">
                <a:solidFill>
                  <a:schemeClr val="tx1"/>
                </a:solidFill>
                <a:latin typeface="맑은 고딕" panose="020B0503020000020004" pitchFamily="50" charset="-127"/>
                <a:ea typeface="맑은 고딕" panose="020B0503020000020004" pitchFamily="50" charset="-127"/>
              </a:rPr>
              <a:t>천만명이상의</a:t>
            </a:r>
            <a:r>
              <a:rPr lang="ko-KR" altLang="en-US" sz="700" b="0" dirty="0">
                <a:solidFill>
                  <a:schemeClr val="tx1"/>
                </a:solidFill>
                <a:latin typeface="맑은 고딕" panose="020B0503020000020004" pitchFamily="50" charset="-127"/>
                <a:ea typeface="맑은 고딕" panose="020B0503020000020004" pitchFamily="50" charset="-127"/>
              </a:rPr>
              <a:t> 회원에게 서비스를 제공하고 있습니다</a:t>
            </a:r>
            <a:r>
              <a:rPr lang="en-US" altLang="ko-KR" sz="700" dirty="0">
                <a:latin typeface="맑은 고딕" panose="020B0503020000020004" pitchFamily="50" charset="-127"/>
                <a:ea typeface="맑은 고딕" panose="020B0503020000020004" pitchFamily="50" charset="-127"/>
              </a:rPr>
              <a:t>.</a:t>
            </a:r>
          </a:p>
          <a:p>
            <a:endParaRPr lang="en-US" altLang="ko-KR" sz="700" dirty="0">
              <a:latin typeface="맑은 고딕" panose="020B0503020000020004" pitchFamily="50" charset="-127"/>
              <a:ea typeface="맑은 고딕" panose="020B0503020000020004" pitchFamily="50" charset="-127"/>
            </a:endParaRPr>
          </a:p>
          <a:p>
            <a:endParaRPr lang="ko-KR" altLang="en-US" sz="700" dirty="0">
              <a:latin typeface="맑은 고딕" panose="020B0503020000020004" pitchFamily="50" charset="-127"/>
              <a:ea typeface="맑은 고딕" panose="020B0503020000020004" pitchFamily="50" charset="-127"/>
            </a:endParaRPr>
          </a:p>
          <a:p>
            <a:r>
              <a:rPr lang="en-US" altLang="ko-KR" sz="700" dirty="0">
                <a:latin typeface="맑은 고딕" panose="020B0503020000020004" pitchFamily="50" charset="-127"/>
                <a:ea typeface="맑은 고딕" panose="020B0503020000020004" pitchFamily="50" charset="-127"/>
              </a:rPr>
              <a:t>WOORI BANK: </a:t>
            </a:r>
            <a:r>
              <a:rPr lang="ko-KR" altLang="en-US" sz="700" dirty="0">
                <a:latin typeface="맑은 고딕" panose="020B0503020000020004" pitchFamily="50" charset="-127"/>
                <a:ea typeface="맑은 고딕" panose="020B0503020000020004" pitchFamily="50" charset="-127"/>
              </a:rPr>
              <a:t>우리은행</a:t>
            </a:r>
          </a:p>
          <a:p>
            <a:r>
              <a:rPr lang="ko-KR" altLang="en-US" sz="700" b="0" dirty="0">
                <a:solidFill>
                  <a:schemeClr val="tx1"/>
                </a:solidFill>
                <a:latin typeface="맑은 고딕" panose="020B0503020000020004" pitchFamily="50" charset="-127"/>
                <a:ea typeface="맑은 고딕" panose="020B0503020000020004" pitchFamily="50" charset="-127"/>
              </a:rPr>
              <a:t>우리은행은 한국최대은행입니다</a:t>
            </a:r>
            <a:r>
              <a:rPr lang="en-US" altLang="ko-KR" sz="700" b="0" dirty="0">
                <a:solidFill>
                  <a:schemeClr val="tx1"/>
                </a:solidFill>
                <a:latin typeface="맑은 고딕" panose="020B0503020000020004" pitchFamily="50" charset="-127"/>
                <a:ea typeface="맑은 고딕" panose="020B0503020000020004" pitchFamily="50" charset="-127"/>
              </a:rPr>
              <a:t>.</a:t>
            </a:r>
            <a:endParaRPr lang="ko-KR" altLang="en-US" sz="700" b="0" dirty="0">
              <a:solidFill>
                <a:schemeClr val="tx1"/>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​외환송금과 외환환전을 협력하고 있습니다</a:t>
            </a:r>
            <a:r>
              <a:rPr lang="en-US" altLang="ko-KR" sz="700" b="0" dirty="0">
                <a:solidFill>
                  <a:schemeClr val="tx1"/>
                </a:solidFill>
                <a:latin typeface="맑은 고딕" panose="020B0503020000020004" pitchFamily="50" charset="-127"/>
                <a:ea typeface="맑은 고딕" panose="020B0503020000020004" pitchFamily="50" charset="-127"/>
              </a:rPr>
              <a:t>.</a:t>
            </a:r>
          </a:p>
          <a:p>
            <a:endParaRPr lang="en-US" altLang="ko-KR" sz="700" dirty="0">
              <a:latin typeface="맑은 고딕" panose="020B0503020000020004" pitchFamily="50" charset="-127"/>
              <a:ea typeface="맑은 고딕" panose="020B0503020000020004" pitchFamily="50" charset="-127"/>
            </a:endParaRPr>
          </a:p>
          <a:p>
            <a:endParaRPr lang="ko-KR" altLang="en-US" sz="700" dirty="0">
              <a:latin typeface="맑은 고딕" panose="020B0503020000020004" pitchFamily="50" charset="-127"/>
              <a:ea typeface="맑은 고딕" panose="020B0503020000020004" pitchFamily="50" charset="-127"/>
            </a:endParaRPr>
          </a:p>
          <a:p>
            <a:r>
              <a:rPr lang="en-US" altLang="ko-KR" sz="700" dirty="0">
                <a:solidFill>
                  <a:srgbClr val="C00000"/>
                </a:solidFill>
                <a:latin typeface="맑은 고딕" panose="020B0503020000020004" pitchFamily="50" charset="-127"/>
                <a:ea typeface="맑은 고딕" panose="020B0503020000020004" pitchFamily="50" charset="-127"/>
              </a:rPr>
              <a:t>CITIC BANK: </a:t>
            </a:r>
            <a:r>
              <a:rPr lang="ko-KR" altLang="en-US" sz="700" dirty="0">
                <a:solidFill>
                  <a:srgbClr val="C00000"/>
                </a:solidFill>
                <a:latin typeface="맑은 고딕" panose="020B0503020000020004" pitchFamily="50" charset="-127"/>
                <a:ea typeface="맑은 고딕" panose="020B0503020000020004" pitchFamily="50" charset="-127"/>
              </a:rPr>
              <a:t>중국중신은행</a:t>
            </a:r>
          </a:p>
          <a:p>
            <a:r>
              <a:rPr lang="ko-KR" altLang="en-US" sz="700" b="0" dirty="0">
                <a:solidFill>
                  <a:schemeClr val="tx1"/>
                </a:solidFill>
                <a:latin typeface="맑은 고딕" panose="020B0503020000020004" pitchFamily="50" charset="-127"/>
                <a:ea typeface="맑은 고딕" panose="020B0503020000020004" pitchFamily="50" charset="-127"/>
              </a:rPr>
              <a:t>중국중신은행은 상업계 은행으로서 중국 </a:t>
            </a:r>
            <a:r>
              <a:rPr lang="en-US" altLang="ko-KR" sz="700" b="0" dirty="0">
                <a:solidFill>
                  <a:schemeClr val="tx1"/>
                </a:solidFill>
                <a:latin typeface="맑은 고딕" panose="020B0503020000020004" pitchFamily="50" charset="-127"/>
                <a:ea typeface="맑은 고딕" panose="020B0503020000020004" pitchFamily="50" charset="-127"/>
              </a:rPr>
              <a:t>5</a:t>
            </a:r>
            <a:r>
              <a:rPr lang="ko-KR" altLang="en-US" sz="700" b="0" dirty="0">
                <a:solidFill>
                  <a:schemeClr val="tx1"/>
                </a:solidFill>
                <a:latin typeface="맑은 고딕" panose="020B0503020000020004" pitchFamily="50" charset="-127"/>
                <a:ea typeface="맑은 고딕" panose="020B0503020000020004" pitchFamily="50" charset="-127"/>
              </a:rPr>
              <a:t>위의 거대은행입니다</a:t>
            </a:r>
            <a:r>
              <a:rPr lang="en-US" altLang="ko-KR" sz="700" b="0" dirty="0">
                <a:solidFill>
                  <a:schemeClr val="tx1"/>
                </a:solidFill>
                <a:latin typeface="맑은 고딕" panose="020B0503020000020004" pitchFamily="50" charset="-127"/>
                <a:ea typeface="맑은 고딕" panose="020B0503020000020004" pitchFamily="50" charset="-127"/>
              </a:rPr>
              <a:t>.</a:t>
            </a:r>
            <a:endParaRPr lang="ko-KR" altLang="en-US" sz="700" b="0" dirty="0">
              <a:solidFill>
                <a:schemeClr val="tx1"/>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​중국의 외환송금과 글로벌송금 및 외화환전에서 협력하고 있습니다</a:t>
            </a:r>
            <a:r>
              <a:rPr lang="en-US" altLang="ko-KR" sz="700" b="0" dirty="0">
                <a:solidFill>
                  <a:schemeClr val="tx1"/>
                </a:solidFill>
                <a:latin typeface="맑은 고딕" panose="020B0503020000020004" pitchFamily="50" charset="-127"/>
                <a:ea typeface="맑은 고딕" panose="020B0503020000020004" pitchFamily="50" charset="-127"/>
              </a:rPr>
              <a:t>.</a:t>
            </a:r>
          </a:p>
          <a:p>
            <a:endParaRPr lang="en-US" altLang="ko-KR" sz="700" dirty="0">
              <a:latin typeface="맑은 고딕" panose="020B0503020000020004" pitchFamily="50" charset="-127"/>
              <a:ea typeface="맑은 고딕" panose="020B0503020000020004" pitchFamily="50" charset="-127"/>
            </a:endParaRPr>
          </a:p>
          <a:p>
            <a:endParaRPr lang="ko-KR" altLang="en-US" sz="700" dirty="0">
              <a:latin typeface="맑은 고딕" panose="020B0503020000020004" pitchFamily="50" charset="-127"/>
              <a:ea typeface="맑은 고딕" panose="020B0503020000020004" pitchFamily="50" charset="-127"/>
            </a:endParaRPr>
          </a:p>
          <a:p>
            <a:endParaRPr lang="en-US" altLang="ko-KR" sz="700" dirty="0">
              <a:latin typeface="맑은 고딕" panose="020B0503020000020004" pitchFamily="50" charset="-127"/>
              <a:ea typeface="맑은 고딕" panose="020B0503020000020004" pitchFamily="50" charset="-127"/>
            </a:endParaRPr>
          </a:p>
          <a:p>
            <a:r>
              <a:rPr lang="en-US" altLang="ko-KR" sz="700" dirty="0">
                <a:latin typeface="맑은 고딕" panose="020B0503020000020004" pitchFamily="50" charset="-127"/>
                <a:ea typeface="맑은 고딕" panose="020B0503020000020004" pitchFamily="50" charset="-127"/>
              </a:rPr>
              <a:t>Welcome Payment</a:t>
            </a:r>
            <a:endParaRPr lang="ko-KR" altLang="en-US" sz="700" dirty="0">
              <a:latin typeface="맑은 고딕" panose="020B0503020000020004" pitchFamily="50" charset="-127"/>
              <a:ea typeface="맑은 고딕" panose="020B0503020000020004" pitchFamily="50" charset="-127"/>
            </a:endParaRPr>
          </a:p>
          <a:p>
            <a:r>
              <a:rPr lang="ko-KR" altLang="en-US" sz="700" b="0" dirty="0" err="1">
                <a:solidFill>
                  <a:schemeClr val="tx1"/>
                </a:solidFill>
                <a:latin typeface="맑은 고딕" panose="020B0503020000020004" pitchFamily="50" charset="-127"/>
                <a:ea typeface="맑은 고딕" panose="020B0503020000020004" pitchFamily="50" charset="-127"/>
              </a:rPr>
              <a:t>웰컴페이먼츠는</a:t>
            </a:r>
            <a:r>
              <a:rPr lang="ko-KR" altLang="en-US" sz="700" b="0" dirty="0">
                <a:solidFill>
                  <a:schemeClr val="tx1"/>
                </a:solidFill>
                <a:latin typeface="맑은 고딕" panose="020B0503020000020004" pitchFamily="50" charset="-127"/>
                <a:ea typeface="맑은 고딕" panose="020B0503020000020004" pitchFamily="50" charset="-127"/>
              </a:rPr>
              <a:t> </a:t>
            </a:r>
            <a:r>
              <a:rPr lang="en-US" altLang="ko-KR" sz="700" b="0" dirty="0">
                <a:solidFill>
                  <a:schemeClr val="tx1"/>
                </a:solidFill>
                <a:latin typeface="맑은 고딕" panose="020B0503020000020004" pitchFamily="50" charset="-127"/>
                <a:ea typeface="맑은 고딕" panose="020B0503020000020004" pitchFamily="50" charset="-127"/>
              </a:rPr>
              <a:t>Retail </a:t>
            </a:r>
            <a:r>
              <a:rPr lang="ko-KR" altLang="en-US" sz="700" b="0" dirty="0">
                <a:solidFill>
                  <a:schemeClr val="tx1"/>
                </a:solidFill>
                <a:latin typeface="맑은 고딕" panose="020B0503020000020004" pitchFamily="50" charset="-127"/>
                <a:ea typeface="맑은 고딕" panose="020B0503020000020004" pitchFamily="50" charset="-127"/>
              </a:rPr>
              <a:t>결제와 </a:t>
            </a:r>
            <a:r>
              <a:rPr lang="en-US" altLang="ko-KR" sz="700" b="0" dirty="0">
                <a:solidFill>
                  <a:schemeClr val="tx1"/>
                </a:solidFill>
                <a:latin typeface="맑은 고딕" panose="020B0503020000020004" pitchFamily="50" charset="-127"/>
                <a:ea typeface="맑은 고딕" panose="020B0503020000020004" pitchFamily="50" charset="-127"/>
              </a:rPr>
              <a:t>B2B</a:t>
            </a:r>
            <a:r>
              <a:rPr lang="ko-KR" altLang="en-US" sz="700" b="0" dirty="0">
                <a:solidFill>
                  <a:schemeClr val="tx1"/>
                </a:solidFill>
                <a:latin typeface="맑은 고딕" panose="020B0503020000020004" pitchFamily="50" charset="-127"/>
                <a:ea typeface="맑은 고딕" panose="020B0503020000020004" pitchFamily="50" charset="-127"/>
              </a:rPr>
              <a:t>결제 전문 </a:t>
            </a:r>
            <a:r>
              <a:rPr lang="ko-KR" altLang="en-US" sz="700" b="0" dirty="0" err="1">
                <a:solidFill>
                  <a:schemeClr val="tx1"/>
                </a:solidFill>
                <a:latin typeface="맑은 고딕" panose="020B0503020000020004" pitchFamily="50" charset="-127"/>
                <a:ea typeface="맑은 고딕" panose="020B0503020000020004" pitchFamily="50" charset="-127"/>
              </a:rPr>
              <a:t>결제사입니다</a:t>
            </a:r>
            <a:r>
              <a:rPr lang="en-US" altLang="ko-KR" sz="700" b="0" dirty="0">
                <a:solidFill>
                  <a:schemeClr val="tx1"/>
                </a:solidFill>
                <a:latin typeface="맑은 고딕" panose="020B0503020000020004" pitchFamily="50" charset="-127"/>
                <a:ea typeface="맑은 고딕" panose="020B0503020000020004" pitchFamily="50" charset="-127"/>
              </a:rPr>
              <a:t>.</a:t>
            </a:r>
            <a:endParaRPr lang="ko-KR" altLang="en-US" sz="700" b="0" dirty="0">
              <a:solidFill>
                <a:schemeClr val="tx1"/>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​국내 에스크로 부분에서 같이 협력하고 있습니다</a:t>
            </a:r>
            <a:r>
              <a:rPr lang="en-US" altLang="ko-KR" sz="700" b="0" dirty="0">
                <a:solidFill>
                  <a:schemeClr val="tx1"/>
                </a:solidFill>
                <a:latin typeface="맑은 고딕" panose="020B0503020000020004" pitchFamily="50" charset="-127"/>
                <a:ea typeface="맑은 고딕" panose="020B0503020000020004" pitchFamily="50" charset="-127"/>
              </a:rPr>
              <a:t>.</a:t>
            </a:r>
          </a:p>
          <a:p>
            <a:endParaRPr lang="en-US" altLang="ko-KR" sz="700" dirty="0">
              <a:latin typeface="맑은 고딕" panose="020B0503020000020004" pitchFamily="50" charset="-127"/>
              <a:ea typeface="맑은 고딕" panose="020B0503020000020004" pitchFamily="50" charset="-127"/>
            </a:endParaRPr>
          </a:p>
          <a:p>
            <a:endParaRPr lang="en-US" altLang="ko-KR" sz="700" dirty="0">
              <a:latin typeface="맑은 고딕" panose="020B0503020000020004" pitchFamily="50" charset="-127"/>
              <a:ea typeface="맑은 고딕" panose="020B0503020000020004" pitchFamily="50" charset="-127"/>
            </a:endParaRPr>
          </a:p>
          <a:p>
            <a:endParaRPr lang="ko-KR" altLang="en-US" sz="700" dirty="0">
              <a:latin typeface="맑은 고딕" panose="020B0503020000020004" pitchFamily="50" charset="-127"/>
              <a:ea typeface="맑은 고딕" panose="020B0503020000020004" pitchFamily="50" charset="-127"/>
            </a:endParaRPr>
          </a:p>
          <a:p>
            <a:r>
              <a:rPr lang="en-US" altLang="ko-KR" sz="700" dirty="0">
                <a:latin typeface="맑은 고딕" panose="020B0503020000020004" pitchFamily="50" charset="-127"/>
                <a:ea typeface="맑은 고딕" panose="020B0503020000020004" pitchFamily="50" charset="-127"/>
              </a:rPr>
              <a:t>Welcome Group</a:t>
            </a:r>
            <a:endParaRPr lang="ko-KR" altLang="en-US" sz="700" dirty="0">
              <a:latin typeface="맑은 고딕" panose="020B0503020000020004" pitchFamily="50" charset="-127"/>
              <a:ea typeface="맑은 고딕" panose="020B0503020000020004" pitchFamily="50" charset="-127"/>
            </a:endParaRPr>
          </a:p>
          <a:p>
            <a:r>
              <a:rPr lang="ko-KR" altLang="en-US" sz="700" b="0" dirty="0" err="1">
                <a:solidFill>
                  <a:schemeClr val="tx1"/>
                </a:solidFill>
                <a:latin typeface="맑은 고딕" panose="020B0503020000020004" pitchFamily="50" charset="-127"/>
                <a:ea typeface="맑은 고딕" panose="020B0503020000020004" pitchFamily="50" charset="-127"/>
              </a:rPr>
              <a:t>웰컴금융그룹은</a:t>
            </a:r>
            <a:r>
              <a:rPr lang="ko-KR" altLang="en-US" sz="700" b="0" dirty="0">
                <a:solidFill>
                  <a:schemeClr val="tx1"/>
                </a:solidFill>
                <a:latin typeface="맑은 고딕" panose="020B0503020000020004" pitchFamily="50" charset="-127"/>
                <a:ea typeface="맑은 고딕" panose="020B0503020000020004" pitchFamily="50" charset="-127"/>
              </a:rPr>
              <a:t> </a:t>
            </a:r>
            <a:r>
              <a:rPr lang="en-US" altLang="ko-KR" sz="700" b="0" dirty="0">
                <a:solidFill>
                  <a:schemeClr val="tx1"/>
                </a:solidFill>
                <a:latin typeface="맑은 고딕" panose="020B0503020000020004" pitchFamily="50" charset="-127"/>
                <a:ea typeface="맑은 고딕" panose="020B0503020000020004" pitchFamily="50" charset="-127"/>
              </a:rPr>
              <a:t>Retail </a:t>
            </a:r>
            <a:r>
              <a:rPr lang="ko-KR" altLang="en-US" sz="700" b="0" dirty="0">
                <a:solidFill>
                  <a:schemeClr val="tx1"/>
                </a:solidFill>
                <a:latin typeface="맑은 고딕" panose="020B0503020000020004" pitchFamily="50" charset="-127"/>
                <a:ea typeface="맑은 고딕" panose="020B0503020000020004" pitchFamily="50" charset="-127"/>
              </a:rPr>
              <a:t>분야에서 업계 최고 수준의 금융그룹입니다</a:t>
            </a:r>
            <a:r>
              <a:rPr lang="en-US" altLang="ko-KR" sz="700" b="0" dirty="0">
                <a:solidFill>
                  <a:schemeClr val="tx1"/>
                </a:solidFill>
                <a:latin typeface="맑은 고딕" panose="020B0503020000020004" pitchFamily="50" charset="-127"/>
                <a:ea typeface="맑은 고딕" panose="020B0503020000020004" pitchFamily="50" charset="-127"/>
              </a:rPr>
              <a:t>.</a:t>
            </a:r>
            <a:endParaRPr lang="ko-KR" altLang="en-US" sz="700" b="0" dirty="0">
              <a:solidFill>
                <a:schemeClr val="tx1"/>
              </a:solidFill>
              <a:latin typeface="맑은 고딕" panose="020B0503020000020004" pitchFamily="50" charset="-127"/>
              <a:ea typeface="맑은 고딕" panose="020B0503020000020004" pitchFamily="50" charset="-127"/>
            </a:endParaRPr>
          </a:p>
          <a:p>
            <a:r>
              <a:rPr lang="ko-KR" altLang="en-US" sz="700" b="0" dirty="0">
                <a:solidFill>
                  <a:schemeClr val="tx1"/>
                </a:solidFill>
                <a:latin typeface="맑은 고딕" panose="020B0503020000020004" pitchFamily="50" charset="-127"/>
                <a:ea typeface="맑은 고딕" panose="020B0503020000020004" pitchFamily="50" charset="-127"/>
              </a:rPr>
              <a:t>국내 무역금융 여신사업에서 같이 협력하고 있습니다</a:t>
            </a:r>
            <a:r>
              <a:rPr lang="en-US" altLang="ko-KR" sz="700" b="0" dirty="0">
                <a:solidFill>
                  <a:schemeClr val="tx1"/>
                </a:solidFill>
                <a:latin typeface="맑은 고딕" panose="020B0503020000020004" pitchFamily="50" charset="-127"/>
                <a:ea typeface="맑은 고딕" panose="020B0503020000020004" pitchFamily="50" charset="-127"/>
              </a:rPr>
              <a:t>.</a:t>
            </a:r>
            <a:endParaRPr lang="ko-KR" altLang="en-US" sz="700" b="0" dirty="0">
              <a:solidFill>
                <a:schemeClr val="tx1"/>
              </a:solidFill>
              <a:latin typeface="맑은 고딕" panose="020B0503020000020004" pitchFamily="50" charset="-127"/>
              <a:ea typeface="맑은 고딕" panose="020B0503020000020004" pitchFamily="50" charset="-127"/>
            </a:endParaRPr>
          </a:p>
          <a:p>
            <a:endParaRPr lang="ko-KR" altLang="en-US" sz="700" dirty="0">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D565413C-C767-4FAD-9DA1-F7C850E2DFD3}"/>
              </a:ext>
            </a:extLst>
          </p:cNvPr>
          <p:cNvSpPr/>
          <p:nvPr/>
        </p:nvSpPr>
        <p:spPr>
          <a:xfrm>
            <a:off x="262657" y="6614567"/>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23" name="Picture 3">
            <a:extLst>
              <a:ext uri="{FF2B5EF4-FFF2-40B4-BE49-F238E27FC236}">
                <a16:creationId xmlns:a16="http://schemas.microsoft.com/office/drawing/2014/main" id="{1E56E60C-310F-4705-83B8-2D0AA0EBA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089" y="6215924"/>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a:extLst>
              <a:ext uri="{FF2B5EF4-FFF2-40B4-BE49-F238E27FC236}">
                <a16:creationId xmlns:a16="http://schemas.microsoft.com/office/drawing/2014/main" id="{7A0AAFE7-197B-4DC1-BAA2-070CFF9235EB}"/>
              </a:ext>
            </a:extLst>
          </p:cNvPr>
          <p:cNvSpPr txBox="1"/>
          <p:nvPr/>
        </p:nvSpPr>
        <p:spPr>
          <a:xfrm>
            <a:off x="2804008" y="6168300"/>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0" name="직선 연결선 29">
            <a:extLst>
              <a:ext uri="{FF2B5EF4-FFF2-40B4-BE49-F238E27FC236}">
                <a16:creationId xmlns:a16="http://schemas.microsoft.com/office/drawing/2014/main" id="{BCE9438C-4D9F-4BBA-8A55-C931D866CF03}"/>
              </a:ext>
            </a:extLst>
          </p:cNvPr>
          <p:cNvCxnSpPr/>
          <p:nvPr/>
        </p:nvCxnSpPr>
        <p:spPr>
          <a:xfrm>
            <a:off x="275960" y="6584743"/>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제목 2">
            <a:extLst>
              <a:ext uri="{FF2B5EF4-FFF2-40B4-BE49-F238E27FC236}">
                <a16:creationId xmlns:a16="http://schemas.microsoft.com/office/drawing/2014/main" id="{90885D43-BF7B-41E5-AA7F-F7CDA2EBC4C6}"/>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글로벌 금융네트워크</a:t>
            </a:r>
          </a:p>
        </p:txBody>
      </p:sp>
      <p:graphicFrame>
        <p:nvGraphicFramePr>
          <p:cNvPr id="20" name="표 19">
            <a:extLst>
              <a:ext uri="{FF2B5EF4-FFF2-40B4-BE49-F238E27FC236}">
                <a16:creationId xmlns:a16="http://schemas.microsoft.com/office/drawing/2014/main" id="{A41B68FD-F114-4F1E-A125-54CD24F8A42E}"/>
              </a:ext>
            </a:extLst>
          </p:cNvPr>
          <p:cNvGraphicFramePr>
            <a:graphicFrameLocks noGrp="1"/>
          </p:cNvGraphicFramePr>
          <p:nvPr>
            <p:extLst>
              <p:ext uri="{D42A27DB-BD31-4B8C-83A1-F6EECF244321}">
                <p14:modId xmlns:p14="http://schemas.microsoft.com/office/powerpoint/2010/main" val="3252898205"/>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27326D1D-B99C-4FA6-93DC-F33EB63224DC}"/>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6" name="TextBox 25">
            <a:extLst>
              <a:ext uri="{FF2B5EF4-FFF2-40B4-BE49-F238E27FC236}">
                <a16:creationId xmlns:a16="http://schemas.microsoft.com/office/drawing/2014/main" id="{4A47E150-5329-4800-A374-0A12F590CE40}"/>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7" name="TextBox 26">
            <a:extLst>
              <a:ext uri="{FF2B5EF4-FFF2-40B4-BE49-F238E27FC236}">
                <a16:creationId xmlns:a16="http://schemas.microsoft.com/office/drawing/2014/main" id="{5CDCB684-E4D5-457C-B32A-A20AB90B907D}"/>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2237942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217000" cy="276999"/>
          </a:xfrm>
          <a:prstGeom prst="rect">
            <a:avLst/>
          </a:prstGeom>
        </p:spPr>
        <p:txBody>
          <a:bodyPr wrap="none">
            <a:spAutoFit/>
          </a:bodyPr>
          <a:lstStyle/>
          <a:p>
            <a:r>
              <a:rPr lang="en-US" altLang="ko-KR" sz="1200" b="1" dirty="0"/>
              <a:t>|</a:t>
            </a:r>
            <a:r>
              <a:rPr lang="ko-KR" altLang="en-US" sz="1200" b="1" dirty="0"/>
              <a:t>서비스 수수료</a:t>
            </a:r>
            <a:endParaRPr lang="ko-KR" altLang="en-US" sz="1200" dirty="0"/>
          </a:p>
        </p:txBody>
      </p:sp>
      <p:sp>
        <p:nvSpPr>
          <p:cNvPr id="26" name="TextBox 25">
            <a:extLst>
              <a:ext uri="{FF2B5EF4-FFF2-40B4-BE49-F238E27FC236}">
                <a16:creationId xmlns:a16="http://schemas.microsoft.com/office/drawing/2014/main" id="{3051ACD2-6418-4663-8D9C-8DC45B8A5A96}"/>
              </a:ext>
            </a:extLst>
          </p:cNvPr>
          <p:cNvSpPr txBox="1"/>
          <p:nvPr/>
        </p:nvSpPr>
        <p:spPr>
          <a:xfrm>
            <a:off x="458645" y="1741148"/>
            <a:ext cx="5438816" cy="4616648"/>
          </a:xfrm>
          <a:prstGeom prst="rect">
            <a:avLst/>
          </a:prstGeom>
          <a:noFill/>
        </p:spPr>
        <p:txBody>
          <a:bodyPr wrap="square" rtlCol="0">
            <a:spAutoFit/>
          </a:bodyPr>
          <a:lstStyle/>
          <a:p>
            <a:r>
              <a:rPr lang="en-US" altLang="ko-KR" sz="1000" b="1" dirty="0" err="1">
                <a:solidFill>
                  <a:srgbClr val="225380"/>
                </a:solidFill>
                <a:latin typeface="맑은 고딕" panose="020B0503020000020004" pitchFamily="50" charset="-127"/>
                <a:ea typeface="맑은 고딕" panose="020B0503020000020004" pitchFamily="50" charset="-127"/>
              </a:rPr>
              <a:t>GTradepay</a:t>
            </a:r>
            <a:r>
              <a:rPr lang="en-US" altLang="ko-KR" sz="1000" b="1" dirty="0">
                <a:solidFill>
                  <a:srgbClr val="225380"/>
                </a:solidFill>
                <a:latin typeface="맑은 고딕" panose="020B0503020000020004" pitchFamily="50" charset="-127"/>
                <a:ea typeface="맑은 고딕" panose="020B0503020000020004" pitchFamily="50" charset="-127"/>
              </a:rPr>
              <a:t> </a:t>
            </a:r>
            <a:r>
              <a:rPr lang="ko-KR" altLang="en-US" sz="1000" b="1" dirty="0">
                <a:solidFill>
                  <a:srgbClr val="225380"/>
                </a:solidFill>
                <a:latin typeface="맑은 고딕" panose="020B0503020000020004" pitchFamily="50" charset="-127"/>
                <a:ea typeface="맑은 고딕" panose="020B0503020000020004" pitchFamily="50" charset="-127"/>
              </a:rPr>
              <a:t>에스크로 서비스 수수료</a:t>
            </a:r>
            <a:r>
              <a:rPr lang="ko-KR" altLang="en-US" sz="1000" b="1" dirty="0">
                <a:solidFill>
                  <a:srgbClr val="276195"/>
                </a:solidFill>
                <a:latin typeface="맑은 고딕" panose="020B0503020000020004" pitchFamily="50" charset="-127"/>
                <a:ea typeface="맑은 고딕" panose="020B0503020000020004" pitchFamily="50" charset="-127"/>
              </a:rPr>
              <a:t> </a:t>
            </a:r>
            <a:r>
              <a:rPr lang="ko-KR" altLang="en-US" sz="800" b="1" dirty="0">
                <a:solidFill>
                  <a:srgbClr val="225380"/>
                </a:solidFill>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서비스 수수료는 에스크로 </a:t>
            </a:r>
            <a:r>
              <a:rPr lang="ko-KR" altLang="en-US" sz="800" b="1" dirty="0" err="1">
                <a:latin typeface="맑은 고딕" panose="020B0503020000020004" pitchFamily="50" charset="-127"/>
                <a:ea typeface="맑은 고딕" panose="020B0503020000020004" pitchFamily="50" charset="-127"/>
              </a:rPr>
              <a:t>이체시</a:t>
            </a:r>
            <a:r>
              <a:rPr lang="ko-KR" altLang="en-US" sz="800" b="1" dirty="0">
                <a:latin typeface="맑은 고딕" panose="020B0503020000020004" pitchFamily="50" charset="-127"/>
                <a:ea typeface="맑은 고딕" panose="020B0503020000020004" pitchFamily="50" charset="-127"/>
              </a:rPr>
              <a:t> 구매자가 지정 가능합니다</a:t>
            </a:r>
            <a:r>
              <a:rPr lang="en-US" altLang="ko-KR" sz="800" b="1"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기본값으로는 </a:t>
            </a:r>
            <a:r>
              <a:rPr lang="ko-KR" altLang="en-US" sz="800" b="1" dirty="0" err="1">
                <a:latin typeface="맑은 고딕" panose="020B0503020000020004" pitchFamily="50" charset="-127"/>
                <a:ea typeface="맑은 고딕" panose="020B0503020000020004" pitchFamily="50" charset="-127"/>
              </a:rPr>
              <a:t>수입사와</a:t>
            </a:r>
            <a:r>
              <a:rPr lang="ko-KR" altLang="en-US" sz="800" b="1" dirty="0">
                <a:latin typeface="맑은 고딕" panose="020B0503020000020004" pitchFamily="50" charset="-127"/>
                <a:ea typeface="맑은 고딕" panose="020B0503020000020004" pitchFamily="50" charset="-127"/>
              </a:rPr>
              <a:t> </a:t>
            </a:r>
            <a:r>
              <a:rPr lang="ko-KR" altLang="en-US" sz="800" b="1" dirty="0" err="1">
                <a:latin typeface="맑은 고딕" panose="020B0503020000020004" pitchFamily="50" charset="-127"/>
                <a:ea typeface="맑은 고딕" panose="020B0503020000020004" pitchFamily="50" charset="-127"/>
              </a:rPr>
              <a:t>수출사가</a:t>
            </a:r>
            <a:r>
              <a:rPr lang="ko-KR" altLang="en-US" sz="800" b="1" dirty="0">
                <a:latin typeface="맑은 고딕" panose="020B0503020000020004" pitchFamily="50" charset="-127"/>
                <a:ea typeface="맑은 고딕" panose="020B0503020000020004" pitchFamily="50" charset="-127"/>
              </a:rPr>
              <a:t> 반반씩 부담합니다</a:t>
            </a:r>
            <a:r>
              <a:rPr lang="en-US" altLang="ko-KR" sz="800" b="1" dirty="0">
                <a:latin typeface="맑은 고딕" panose="020B0503020000020004" pitchFamily="50" charset="-127"/>
                <a:ea typeface="맑은 고딕" panose="020B0503020000020004" pitchFamily="50" charset="-127"/>
              </a:rPr>
              <a:t>. </a:t>
            </a: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ko-KR" altLang="en-US" sz="800" b="1" dirty="0" err="1">
                <a:solidFill>
                  <a:srgbClr val="C00000"/>
                </a:solidFill>
                <a:latin typeface="맑은 고딕" panose="020B0503020000020004" pitchFamily="50" charset="-127"/>
                <a:ea typeface="맑은 고딕" panose="020B0503020000020004" pitchFamily="50" charset="-127"/>
              </a:rPr>
              <a:t>수입사</a:t>
            </a:r>
            <a:r>
              <a:rPr lang="en-US" altLang="ko-KR" sz="800" b="1" dirty="0">
                <a:solidFill>
                  <a:srgbClr val="C00000"/>
                </a:solidFill>
                <a:latin typeface="맑은 고딕" panose="020B0503020000020004" pitchFamily="50" charset="-127"/>
                <a:ea typeface="맑은 고딕" panose="020B0503020000020004" pitchFamily="50" charset="-127"/>
              </a:rPr>
              <a:t>: </a:t>
            </a:r>
            <a:r>
              <a:rPr lang="ko-KR" altLang="en-US" sz="800" b="1" dirty="0" err="1">
                <a:solidFill>
                  <a:srgbClr val="C00000"/>
                </a:solidFill>
                <a:latin typeface="맑은 고딕" panose="020B0503020000020004" pitchFamily="50" charset="-127"/>
                <a:ea typeface="맑은 고딕" panose="020B0503020000020004" pitchFamily="50" charset="-127"/>
              </a:rPr>
              <a:t>거래액의</a:t>
            </a:r>
            <a:r>
              <a:rPr lang="ko-KR" altLang="en-US" sz="800" b="1" dirty="0">
                <a:solidFill>
                  <a:srgbClr val="C00000"/>
                </a:solidFill>
                <a:latin typeface="맑은 고딕" panose="020B0503020000020004" pitchFamily="50" charset="-127"/>
                <a:ea typeface="맑은 고딕" panose="020B0503020000020004" pitchFamily="50" charset="-127"/>
              </a:rPr>
              <a:t> </a:t>
            </a:r>
            <a:r>
              <a:rPr lang="en-US" altLang="ko-KR" sz="800" b="1" dirty="0">
                <a:solidFill>
                  <a:srgbClr val="C00000"/>
                </a:solidFill>
                <a:latin typeface="맑은 고딕" panose="020B0503020000020004" pitchFamily="50" charset="-127"/>
                <a:ea typeface="맑은 고딕" panose="020B0503020000020004" pitchFamily="50" charset="-127"/>
              </a:rPr>
              <a:t>0.495%           </a:t>
            </a:r>
            <a:r>
              <a:rPr lang="ko-KR" altLang="en-US" sz="800" b="1" dirty="0" err="1">
                <a:solidFill>
                  <a:srgbClr val="C00000"/>
                </a:solidFill>
                <a:latin typeface="맑은 고딕" panose="020B0503020000020004" pitchFamily="50" charset="-127"/>
                <a:ea typeface="맑은 고딕" panose="020B0503020000020004" pitchFamily="50" charset="-127"/>
              </a:rPr>
              <a:t>수출사</a:t>
            </a:r>
            <a:r>
              <a:rPr lang="en-US" altLang="ko-KR" sz="800" b="1" dirty="0">
                <a:solidFill>
                  <a:srgbClr val="C00000"/>
                </a:solidFill>
                <a:latin typeface="맑은 고딕" panose="020B0503020000020004" pitchFamily="50" charset="-127"/>
                <a:ea typeface="맑은 고딕" panose="020B0503020000020004" pitchFamily="50" charset="-127"/>
              </a:rPr>
              <a:t>: </a:t>
            </a:r>
            <a:r>
              <a:rPr lang="ko-KR" altLang="en-US" sz="800" b="1" dirty="0" err="1">
                <a:solidFill>
                  <a:srgbClr val="C00000"/>
                </a:solidFill>
                <a:latin typeface="맑은 고딕" panose="020B0503020000020004" pitchFamily="50" charset="-127"/>
                <a:ea typeface="맑은 고딕" panose="020B0503020000020004" pitchFamily="50" charset="-127"/>
              </a:rPr>
              <a:t>거래액의</a:t>
            </a:r>
            <a:r>
              <a:rPr lang="ko-KR" altLang="en-US" sz="800" b="1" dirty="0">
                <a:solidFill>
                  <a:srgbClr val="C00000"/>
                </a:solidFill>
                <a:latin typeface="맑은 고딕" panose="020B0503020000020004" pitchFamily="50" charset="-127"/>
                <a:ea typeface="맑은 고딕" panose="020B0503020000020004" pitchFamily="50" charset="-127"/>
              </a:rPr>
              <a:t> </a:t>
            </a:r>
            <a:r>
              <a:rPr lang="en-US" altLang="ko-KR" sz="800" b="1" dirty="0">
                <a:solidFill>
                  <a:srgbClr val="C00000"/>
                </a:solidFill>
                <a:latin typeface="맑은 고딕" panose="020B0503020000020004" pitchFamily="50" charset="-127"/>
                <a:ea typeface="맑은 고딕" panose="020B0503020000020004" pitchFamily="50" charset="-127"/>
              </a:rPr>
              <a:t>0.495% </a:t>
            </a:r>
            <a:r>
              <a:rPr lang="ko-KR" altLang="en-US" sz="800" b="1" dirty="0">
                <a:solidFill>
                  <a:srgbClr val="C00000"/>
                </a:solidFill>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     </a:t>
            </a:r>
            <a:endParaRPr lang="en-US" altLang="ko-KR" sz="800" b="1" dirty="0">
              <a:latin typeface="맑은 고딕" panose="020B0503020000020004" pitchFamily="50" charset="-127"/>
              <a:ea typeface="맑은 고딕" panose="020B0503020000020004" pitchFamily="50" charset="-127"/>
            </a:endParaRPr>
          </a:p>
          <a:p>
            <a:endParaRPr lang="en-US" altLang="ko-KR" sz="800" dirty="0">
              <a:latin typeface="맑은 고딕" panose="020B0503020000020004" pitchFamily="50" charset="-127"/>
              <a:ea typeface="맑은 고딕" panose="020B0503020000020004" pitchFamily="50" charset="-127"/>
            </a:endParaRPr>
          </a:p>
          <a:p>
            <a:endParaRPr lang="ko-KR" altLang="en-US" sz="800" dirty="0">
              <a:latin typeface="맑은 고딕" panose="020B0503020000020004" pitchFamily="50" charset="-127"/>
              <a:ea typeface="맑은 고딕" panose="020B0503020000020004" pitchFamily="50" charset="-127"/>
            </a:endParaRPr>
          </a:p>
          <a:p>
            <a:r>
              <a:rPr lang="ko-KR" altLang="en-US" sz="800" b="1" dirty="0">
                <a:solidFill>
                  <a:srgbClr val="225380"/>
                </a:solidFill>
                <a:latin typeface="맑은 고딕" panose="020B0503020000020004" pitchFamily="50" charset="-127"/>
                <a:ea typeface="맑은 고딕" panose="020B0503020000020004" pitchFamily="50" charset="-127"/>
              </a:rPr>
              <a:t>현지은행송금수수료</a:t>
            </a:r>
            <a:r>
              <a:rPr lang="en-US" altLang="ko-KR" sz="800" b="1" dirty="0">
                <a:solidFill>
                  <a:srgbClr val="225380"/>
                </a:solidFill>
                <a:latin typeface="맑은 고딕" panose="020B0503020000020004" pitchFamily="50" charset="-127"/>
                <a:ea typeface="맑은 고딕" panose="020B0503020000020004" pitchFamily="50" charset="-127"/>
              </a:rPr>
              <a:t>(</a:t>
            </a:r>
            <a:r>
              <a:rPr lang="ko-KR" altLang="en-US" sz="800" b="1" dirty="0">
                <a:solidFill>
                  <a:srgbClr val="225380"/>
                </a:solidFill>
                <a:latin typeface="맑은 고딕" panose="020B0503020000020004" pitchFamily="50" charset="-127"/>
                <a:ea typeface="맑은 고딕" panose="020B0503020000020004" pitchFamily="50" charset="-127"/>
              </a:rPr>
              <a:t>중국</a:t>
            </a:r>
            <a:r>
              <a:rPr lang="en-US" altLang="ko-KR" sz="800" b="1" dirty="0">
                <a:solidFill>
                  <a:srgbClr val="225380"/>
                </a:solidFill>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err="1">
                <a:latin typeface="맑은 고딕" panose="020B0503020000020004" pitchFamily="50" charset="-127"/>
                <a:ea typeface="맑은 고딕" panose="020B0503020000020004" pitchFamily="50" charset="-127"/>
              </a:rPr>
              <a:t>수출자</a:t>
            </a:r>
            <a:r>
              <a:rPr lang="ko-KR" altLang="en-US" sz="800" b="1" dirty="0">
                <a:latin typeface="맑은 고딕" panose="020B0503020000020004" pitchFamily="50" charset="-127"/>
                <a:ea typeface="맑은 고딕" panose="020B0503020000020004" pitchFamily="50" charset="-127"/>
              </a:rPr>
              <a:t> 소재국의 현지 은행에서 에스크로 송금 및 부대금융비용입니다</a:t>
            </a:r>
            <a:r>
              <a:rPr lang="en-US" altLang="ko-KR" sz="800" b="1"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송금횟수는 무제한으로 계약금</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중도금</a:t>
            </a:r>
            <a:r>
              <a:rPr lang="en-US" altLang="ko-KR" sz="800" b="1" dirty="0">
                <a:latin typeface="맑은 고딕" panose="020B0503020000020004" pitchFamily="50" charset="-127"/>
                <a:ea typeface="맑은 고딕" panose="020B0503020000020004" pitchFamily="50" charset="-127"/>
              </a:rPr>
              <a:t>, </a:t>
            </a:r>
            <a:r>
              <a:rPr lang="ko-KR" altLang="en-US" sz="800" b="1" dirty="0" err="1">
                <a:latin typeface="맑은 고딕" panose="020B0503020000020004" pitchFamily="50" charset="-127"/>
                <a:ea typeface="맑은 고딕" panose="020B0503020000020004" pitchFamily="50" charset="-127"/>
              </a:rPr>
              <a:t>잔금등을</a:t>
            </a:r>
            <a:r>
              <a:rPr lang="ko-KR" altLang="en-US" sz="800" b="1" dirty="0">
                <a:latin typeface="맑은 고딕" panose="020B0503020000020004" pitchFamily="50" charset="-127"/>
                <a:ea typeface="맑은 고딕" panose="020B0503020000020004" pitchFamily="50" charset="-127"/>
              </a:rPr>
              <a:t> 나눠서 지정 가능합니다</a:t>
            </a:r>
            <a:r>
              <a:rPr lang="en-US" altLang="ko-KR" sz="800" b="1"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r>
              <a:rPr lang="ko-KR" altLang="en-US" sz="800" b="1" dirty="0">
                <a:latin typeface="맑은 고딕" panose="020B0503020000020004" pitchFamily="50" charset="-127"/>
                <a:ea typeface="맑은 고딕" panose="020B0503020000020004" pitchFamily="50" charset="-127"/>
              </a:rPr>
              <a:t>         </a:t>
            </a:r>
            <a:r>
              <a:rPr lang="ko-KR" altLang="en-US" sz="800" b="1" dirty="0">
                <a:solidFill>
                  <a:srgbClr val="C00000"/>
                </a:solidFill>
                <a:latin typeface="맑은 고딕" panose="020B0503020000020004" pitchFamily="50" charset="-127"/>
                <a:ea typeface="맑은 고딕" panose="020B0503020000020004" pitchFamily="50" charset="-127"/>
              </a:rPr>
              <a:t> </a:t>
            </a:r>
            <a:r>
              <a:rPr lang="en-US" altLang="ko-KR" sz="800" b="1" dirty="0">
                <a:solidFill>
                  <a:srgbClr val="C00000"/>
                </a:solidFill>
                <a:latin typeface="맑은 고딕" panose="020B0503020000020004" pitchFamily="50" charset="-127"/>
                <a:ea typeface="맑은 고딕" panose="020B0503020000020004" pitchFamily="50" charset="-127"/>
              </a:rPr>
              <a:t>1</a:t>
            </a:r>
            <a:r>
              <a:rPr lang="ko-KR" altLang="en-US" sz="800" b="1" dirty="0">
                <a:solidFill>
                  <a:srgbClr val="C00000"/>
                </a:solidFill>
                <a:latin typeface="맑은 고딕" panose="020B0503020000020004" pitchFamily="50" charset="-127"/>
                <a:ea typeface="맑은 고딕" panose="020B0503020000020004" pitchFamily="50" charset="-127"/>
              </a:rPr>
              <a:t>회 </a:t>
            </a:r>
            <a:r>
              <a:rPr lang="en-US" altLang="ko-KR" sz="800" b="1" dirty="0">
                <a:solidFill>
                  <a:srgbClr val="C00000"/>
                </a:solidFill>
                <a:latin typeface="맑은 고딕" panose="020B0503020000020004" pitchFamily="50" charset="-127"/>
                <a:ea typeface="맑은 고딕" panose="020B0503020000020004" pitchFamily="50" charset="-127"/>
              </a:rPr>
              <a:t>USD 40 </a:t>
            </a:r>
            <a:endParaRPr lang="ko-KR" altLang="en-US" sz="800" dirty="0">
              <a:solidFill>
                <a:srgbClr val="C00000"/>
              </a:solidFill>
              <a:latin typeface="맑은 고딕" panose="020B0503020000020004" pitchFamily="50" charset="-127"/>
              <a:ea typeface="맑은 고딕" panose="020B0503020000020004" pitchFamily="50" charset="-127"/>
            </a:endParaRPr>
          </a:p>
          <a:p>
            <a:r>
              <a:rPr lang="ko-KR" altLang="en-US" sz="800" b="1"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r>
              <a:rPr lang="ko-KR" altLang="en-US" sz="800" b="1" dirty="0">
                <a:solidFill>
                  <a:srgbClr val="225380"/>
                </a:solidFill>
                <a:latin typeface="맑은 고딕" panose="020B0503020000020004" pitchFamily="50" charset="-127"/>
                <a:ea typeface="맑은 고딕" panose="020B0503020000020004" pitchFamily="50" charset="-127"/>
              </a:rPr>
              <a:t>수출국 전자통관 통지비용</a:t>
            </a:r>
            <a:r>
              <a:rPr lang="en-US" altLang="ko-KR" sz="800" b="1" dirty="0">
                <a:solidFill>
                  <a:srgbClr val="225380"/>
                </a:solidFill>
                <a:latin typeface="맑은 고딕" panose="020B0503020000020004" pitchFamily="50" charset="-127"/>
                <a:ea typeface="맑은 고딕" panose="020B0503020000020004" pitchFamily="50" charset="-127"/>
              </a:rPr>
              <a:t>(</a:t>
            </a:r>
            <a:r>
              <a:rPr lang="ko-KR" altLang="en-US" sz="800" b="1" dirty="0">
                <a:solidFill>
                  <a:srgbClr val="225380"/>
                </a:solidFill>
                <a:latin typeface="맑은 고딕" panose="020B0503020000020004" pitchFamily="50" charset="-127"/>
                <a:ea typeface="맑은 고딕" panose="020B0503020000020004" pitchFamily="50" charset="-127"/>
              </a:rPr>
              <a:t>중국</a:t>
            </a:r>
            <a:r>
              <a:rPr lang="en-US" altLang="ko-KR" sz="800" b="1" dirty="0">
                <a:solidFill>
                  <a:srgbClr val="225380"/>
                </a:solidFill>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수출자의 수출국이 중국일 경우 중국세관전자통관 통지 비용이 별도 부과됩니다</a:t>
            </a:r>
            <a:r>
              <a:rPr lang="en-US" altLang="ko-KR" sz="800" b="1"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        </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중국 외 다른 국가는 현재 무료입니다</a:t>
            </a:r>
            <a:r>
              <a:rPr lang="en-US" altLang="ko-KR" sz="800" b="1"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r>
              <a:rPr lang="ko-KR" altLang="en-US" sz="800" b="1" dirty="0">
                <a:latin typeface="맑은 고딕" panose="020B0503020000020004" pitchFamily="50" charset="-127"/>
                <a:ea typeface="맑은 고딕" panose="020B0503020000020004" pitchFamily="50" charset="-127"/>
              </a:rPr>
              <a:t>         </a:t>
            </a:r>
            <a:r>
              <a:rPr lang="en-US" altLang="ko-KR" sz="800" b="1" dirty="0">
                <a:solidFill>
                  <a:srgbClr val="C00000"/>
                </a:solidFill>
                <a:latin typeface="맑은 고딕" panose="020B0503020000020004" pitchFamily="50" charset="-127"/>
                <a:ea typeface="맑은 고딕" panose="020B0503020000020004" pitchFamily="50" charset="-127"/>
              </a:rPr>
              <a:t>1</a:t>
            </a:r>
            <a:r>
              <a:rPr lang="ko-KR" altLang="en-US" sz="800" b="1" dirty="0">
                <a:solidFill>
                  <a:srgbClr val="C00000"/>
                </a:solidFill>
                <a:latin typeface="맑은 고딕" panose="020B0503020000020004" pitchFamily="50" charset="-127"/>
                <a:ea typeface="맑은 고딕" panose="020B0503020000020004" pitchFamily="50" charset="-127"/>
              </a:rPr>
              <a:t>회   </a:t>
            </a:r>
            <a:r>
              <a:rPr lang="en-US" altLang="ko-KR" sz="800" b="1" dirty="0">
                <a:solidFill>
                  <a:srgbClr val="C00000"/>
                </a:solidFill>
                <a:latin typeface="맑은 고딕" panose="020B0503020000020004" pitchFamily="50" charset="-127"/>
                <a:ea typeface="맑은 고딕" panose="020B0503020000020004" pitchFamily="50" charset="-127"/>
              </a:rPr>
              <a:t>USD 1(</a:t>
            </a:r>
            <a:r>
              <a:rPr lang="ko-KR" altLang="en-US" sz="800" b="1" dirty="0">
                <a:solidFill>
                  <a:srgbClr val="C00000"/>
                </a:solidFill>
                <a:latin typeface="맑은 고딕" panose="020B0503020000020004" pitchFamily="50" charset="-127"/>
                <a:ea typeface="맑은 고딕" panose="020B0503020000020004" pitchFamily="50" charset="-127"/>
              </a:rPr>
              <a:t>현재 무료</a:t>
            </a:r>
            <a:r>
              <a:rPr lang="en-US" altLang="ko-KR" sz="800" b="1" dirty="0">
                <a:solidFill>
                  <a:srgbClr val="C00000"/>
                </a:solidFill>
                <a:latin typeface="맑은 고딕" panose="020B0503020000020004" pitchFamily="50" charset="-127"/>
                <a:ea typeface="맑은 고딕" panose="020B0503020000020004" pitchFamily="50" charset="-127"/>
              </a:rPr>
              <a:t>)</a:t>
            </a:r>
            <a:r>
              <a:rPr lang="ko-KR" altLang="en-US" sz="800" b="1" dirty="0">
                <a:solidFill>
                  <a:srgbClr val="C00000"/>
                </a:solidFill>
                <a:latin typeface="맑은 고딕" panose="020B0503020000020004" pitchFamily="50" charset="-127"/>
                <a:ea typeface="맑은 고딕" panose="020B0503020000020004" pitchFamily="50" charset="-127"/>
              </a:rPr>
              <a:t> </a:t>
            </a:r>
            <a:endParaRPr lang="en-US" altLang="ko-KR" sz="800" b="1" dirty="0">
              <a:solidFill>
                <a:srgbClr val="C00000"/>
              </a:solidFill>
              <a:latin typeface="맑은 고딕" panose="020B0503020000020004" pitchFamily="50" charset="-127"/>
              <a:ea typeface="맑은 고딕" panose="020B0503020000020004" pitchFamily="50" charset="-127"/>
            </a:endParaRPr>
          </a:p>
          <a:p>
            <a:endParaRPr lang="ko-KR" altLang="en-US" sz="800" dirty="0">
              <a:solidFill>
                <a:srgbClr val="C00000"/>
              </a:solidFill>
              <a:latin typeface="맑은 고딕" panose="020B0503020000020004" pitchFamily="50" charset="-127"/>
              <a:ea typeface="맑은 고딕" panose="020B0503020000020004" pitchFamily="50" charset="-127"/>
            </a:endParaRPr>
          </a:p>
          <a:p>
            <a:pPr marL="171450" indent="-171450">
              <a:lnSpc>
                <a:spcPct val="150000"/>
              </a:lnSpc>
              <a:buFont typeface="Arial" panose="020B0604020202020204" pitchFamily="34" charset="0"/>
              <a:buChar char="•"/>
            </a:pPr>
            <a:r>
              <a:rPr lang="ko-KR" altLang="en-US" sz="800" b="1" dirty="0">
                <a:latin typeface="맑은 고딕" panose="020B0503020000020004" pitchFamily="50" charset="-127"/>
                <a:ea typeface="맑은 고딕" panose="020B0503020000020004" pitchFamily="50" charset="-127"/>
              </a:rPr>
              <a:t>구매자의 서비스 수수료는 합산해서 송금해야 합니다</a:t>
            </a:r>
            <a:r>
              <a:rPr lang="en-US" altLang="ko-KR" sz="800" b="1" dirty="0">
                <a:latin typeface="맑은 고딕" panose="020B0503020000020004" pitchFamily="50" charset="-127"/>
                <a:ea typeface="맑은 고딕" panose="020B0503020000020004" pitchFamily="50" charset="-127"/>
              </a:rPr>
              <a:t>.</a:t>
            </a:r>
          </a:p>
          <a:p>
            <a:pPr marL="171450" indent="-171450">
              <a:lnSpc>
                <a:spcPct val="150000"/>
              </a:lnSpc>
              <a:buFont typeface="Arial" panose="020B0604020202020204" pitchFamily="34" charset="0"/>
              <a:buChar char="•"/>
            </a:pPr>
            <a:r>
              <a:rPr lang="ko-KR" altLang="en-US" sz="800" b="1" dirty="0">
                <a:latin typeface="맑은 고딕" panose="020B0503020000020004" pitchFamily="50" charset="-127"/>
                <a:ea typeface="맑은 고딕" panose="020B0503020000020004" pitchFamily="50" charset="-127"/>
              </a:rPr>
              <a:t>판매자의 서비스 수수료는 결산금액에서 자동 공제 됩니다</a:t>
            </a:r>
            <a:r>
              <a:rPr lang="en-US" altLang="ko-KR" sz="800" b="1" dirty="0">
                <a:latin typeface="맑은 고딕" panose="020B0503020000020004" pitchFamily="50" charset="-127"/>
                <a:ea typeface="맑은 고딕" panose="020B0503020000020004" pitchFamily="50" charset="-127"/>
              </a:rPr>
              <a:t>.</a:t>
            </a:r>
          </a:p>
          <a:p>
            <a:pPr marL="171450" indent="-171450">
              <a:lnSpc>
                <a:spcPct val="150000"/>
              </a:lnSpc>
              <a:buFont typeface="Arial" panose="020B0604020202020204" pitchFamily="34" charset="0"/>
              <a:buChar char="•"/>
            </a:pPr>
            <a:r>
              <a:rPr lang="ko-KR" altLang="en-US" sz="800" b="1" dirty="0">
                <a:latin typeface="맑은 고딕" panose="020B0503020000020004" pitchFamily="50" charset="-127"/>
                <a:ea typeface="맑은 고딕" panose="020B0503020000020004" pitchFamily="50" charset="-127"/>
              </a:rPr>
              <a:t>서비스 수수료에는 </a:t>
            </a:r>
            <a:r>
              <a:rPr lang="ko-KR" altLang="en-US" sz="800" b="1" dirty="0" err="1">
                <a:latin typeface="맑은 고딕" panose="020B0503020000020004" pitchFamily="50" charset="-127"/>
                <a:ea typeface="맑은 고딕" panose="020B0503020000020004" pitchFamily="50" charset="-127"/>
              </a:rPr>
              <a:t>송금국의</a:t>
            </a:r>
            <a:r>
              <a:rPr lang="ko-KR" altLang="en-US" sz="800" b="1" dirty="0">
                <a:latin typeface="맑은 고딕" panose="020B0503020000020004" pitchFamily="50" charset="-127"/>
                <a:ea typeface="맑은 고딕" panose="020B0503020000020004" pitchFamily="50" charset="-127"/>
              </a:rPr>
              <a:t> 이체수수료가 포함되어 있지 않습니다</a:t>
            </a:r>
            <a:r>
              <a:rPr lang="en-US" altLang="ko-KR" sz="800" b="1" dirty="0">
                <a:latin typeface="맑은 고딕" panose="020B0503020000020004" pitchFamily="50" charset="-127"/>
                <a:ea typeface="맑은 고딕" panose="020B0503020000020004" pitchFamily="50" charset="-127"/>
              </a:rPr>
              <a:t>.</a:t>
            </a:r>
          </a:p>
          <a:p>
            <a:pPr marL="171450" indent="-171450">
              <a:lnSpc>
                <a:spcPct val="150000"/>
              </a:lnSpc>
              <a:buFont typeface="Arial" panose="020B0604020202020204" pitchFamily="34" charset="0"/>
              <a:buChar char="•"/>
            </a:pPr>
            <a:r>
              <a:rPr lang="ko-KR" altLang="en-US" sz="800" b="1" dirty="0">
                <a:latin typeface="맑은 고딕" panose="020B0503020000020004" pitchFamily="50" charset="-127"/>
                <a:ea typeface="맑은 고딕" panose="020B0503020000020004" pitchFamily="50" charset="-127"/>
              </a:rPr>
              <a:t>이체수수료는 송금 하시는 해당 국가 은행의 </a:t>
            </a: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전자금융서비스이용약관</a:t>
            </a: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에 따르며</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약관의 변경에 의해 수수료가 변경될 수 있습니다</a:t>
            </a:r>
            <a:r>
              <a:rPr lang="en-US" altLang="ko-KR" sz="800" b="1" dirty="0">
                <a:latin typeface="맑은 고딕" panose="020B0503020000020004" pitchFamily="50" charset="-127"/>
                <a:ea typeface="맑은 고딕" panose="020B0503020000020004" pitchFamily="50" charset="-127"/>
              </a:rPr>
              <a:t>.</a:t>
            </a:r>
          </a:p>
          <a:p>
            <a:pPr marL="171450" indent="-171450">
              <a:lnSpc>
                <a:spcPct val="150000"/>
              </a:lnSpc>
              <a:buFont typeface="Arial" panose="020B0604020202020204" pitchFamily="34" charset="0"/>
              <a:buChar char="•"/>
            </a:pPr>
            <a:r>
              <a:rPr lang="ko-KR" altLang="en-US" sz="800" b="1" dirty="0">
                <a:latin typeface="맑은 고딕" panose="020B0503020000020004" pitchFamily="50" charset="-127"/>
                <a:ea typeface="맑은 고딕" panose="020B0503020000020004" pitchFamily="50" charset="-127"/>
              </a:rPr>
              <a:t>상호 분쟁으로 인한 에스크로 금액의 반환 시에는 서비스수수료는 환불되지 않습니다</a:t>
            </a:r>
            <a:r>
              <a:rPr lang="en-US" altLang="ko-KR" sz="800" b="1" dirty="0">
                <a:latin typeface="맑은 고딕" panose="020B0503020000020004" pitchFamily="50" charset="-127"/>
                <a:ea typeface="맑은 고딕" panose="020B0503020000020004" pitchFamily="50" charset="-127"/>
              </a:rPr>
              <a:t>.</a:t>
            </a:r>
          </a:p>
          <a:p>
            <a:pPr marL="171450" indent="-171450">
              <a:lnSpc>
                <a:spcPct val="150000"/>
              </a:lnSpc>
              <a:buFont typeface="Arial" panose="020B0604020202020204" pitchFamily="34" charset="0"/>
              <a:buChar char="•"/>
            </a:pPr>
            <a:r>
              <a:rPr lang="ko-KR" altLang="en-US" sz="800" b="1" dirty="0">
                <a:latin typeface="맑은 고딕" panose="020B0503020000020004" pitchFamily="50" charset="-127"/>
                <a:ea typeface="맑은 고딕" panose="020B0503020000020004" pitchFamily="50" charset="-127"/>
              </a:rPr>
              <a:t>서비스 수수료는 무역 상대방의 국가에 따라 달라질 수 있으며</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에스크로 </a:t>
            </a:r>
            <a:r>
              <a:rPr lang="ko-KR" altLang="en-US" sz="800" b="1" dirty="0" err="1">
                <a:latin typeface="맑은 고딕" panose="020B0503020000020004" pitchFamily="50" charset="-127"/>
                <a:ea typeface="맑은 고딕" panose="020B0503020000020004" pitchFamily="50" charset="-127"/>
              </a:rPr>
              <a:t>신청시</a:t>
            </a:r>
            <a:r>
              <a:rPr lang="ko-KR" altLang="en-US" sz="800" b="1" dirty="0">
                <a:latin typeface="맑은 고딕" panose="020B0503020000020004" pitchFamily="50" charset="-127"/>
                <a:ea typeface="맑은 고딕" panose="020B0503020000020004" pitchFamily="50" charset="-127"/>
              </a:rPr>
              <a:t> 자동으로 해당 국가의 서비스 수수료가 계산되어 집니다</a:t>
            </a:r>
            <a:r>
              <a:rPr lang="en-US" altLang="ko-KR" sz="800" b="1" dirty="0">
                <a:latin typeface="맑은 고딕" panose="020B0503020000020004" pitchFamily="50" charset="-127"/>
                <a:ea typeface="맑은 고딕" panose="020B0503020000020004" pitchFamily="50" charset="-127"/>
              </a:rPr>
              <a:t>.</a:t>
            </a:r>
          </a:p>
          <a:p>
            <a:pPr marL="171450" indent="-171450">
              <a:lnSpc>
                <a:spcPct val="150000"/>
              </a:lnSpc>
              <a:buFont typeface="Arial" panose="020B0604020202020204" pitchFamily="34" charset="0"/>
              <a:buChar char="•"/>
            </a:pP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서비스 수수료에는 거래를 중개하는 </a:t>
            </a:r>
            <a:r>
              <a:rPr lang="ko-KR" altLang="en-US" sz="800" b="1" dirty="0" err="1">
                <a:latin typeface="맑은 고딕" panose="020B0503020000020004" pitchFamily="50" charset="-127"/>
                <a:ea typeface="맑은 고딕" panose="020B0503020000020004" pitchFamily="50" charset="-127"/>
              </a:rPr>
              <a:t>마켓플레이스</a:t>
            </a: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무역사이트</a:t>
            </a:r>
            <a:r>
              <a:rPr lang="en-US" altLang="ko-KR" sz="800" b="1" dirty="0">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의 수수료가 포함되어 있지 않으며</a:t>
            </a:r>
            <a:r>
              <a:rPr lang="en-US" altLang="ko-KR" sz="800" b="1" dirty="0">
                <a:latin typeface="맑은 고딕" panose="020B0503020000020004" pitchFamily="50" charset="-127"/>
                <a:ea typeface="맑은 고딕" panose="020B0503020000020004" pitchFamily="50" charset="-127"/>
              </a:rPr>
              <a:t>, </a:t>
            </a:r>
            <a:r>
              <a:rPr lang="ko-KR" altLang="en-US" sz="800" b="1" dirty="0" err="1">
                <a:latin typeface="맑은 고딕" panose="020B0503020000020004" pitchFamily="50" charset="-127"/>
                <a:ea typeface="맑은 고딕" panose="020B0503020000020004" pitchFamily="50" charset="-127"/>
              </a:rPr>
              <a:t>마켓플레이스</a:t>
            </a:r>
            <a:r>
              <a:rPr lang="ko-KR" altLang="en-US" sz="800" b="1" dirty="0">
                <a:latin typeface="맑은 고딕" panose="020B0503020000020004" pitchFamily="50" charset="-127"/>
                <a:ea typeface="맑은 고딕" panose="020B0503020000020004" pitchFamily="50" charset="-127"/>
              </a:rPr>
              <a:t> 수수료는 별도로 정산됩니다</a:t>
            </a:r>
            <a:r>
              <a:rPr lang="en-US" altLang="ko-KR" sz="800" b="1" dirty="0">
                <a:latin typeface="맑은 고딕" panose="020B0503020000020004" pitchFamily="50" charset="-127"/>
                <a:ea typeface="맑은 고딕" panose="020B0503020000020004" pitchFamily="50" charset="-127"/>
              </a:rPr>
              <a:t>.</a:t>
            </a:r>
          </a:p>
          <a:p>
            <a:endParaRPr lang="ko-KR" altLang="en-US" sz="800" dirty="0">
              <a:latin typeface="맑은 고딕" panose="020B0503020000020004" pitchFamily="50" charset="-127"/>
              <a:ea typeface="맑은 고딕" panose="020B0503020000020004" pitchFamily="50" charset="-127"/>
            </a:endParaRPr>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제목 2">
            <a:extLst>
              <a:ext uri="{FF2B5EF4-FFF2-40B4-BE49-F238E27FC236}">
                <a16:creationId xmlns:a16="http://schemas.microsoft.com/office/drawing/2014/main" id="{D3FBE985-054A-41C1-96BB-C11BCCA6DAA0}"/>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수수료</a:t>
            </a:r>
          </a:p>
        </p:txBody>
      </p:sp>
      <p:graphicFrame>
        <p:nvGraphicFramePr>
          <p:cNvPr id="17" name="표 16">
            <a:extLst>
              <a:ext uri="{FF2B5EF4-FFF2-40B4-BE49-F238E27FC236}">
                <a16:creationId xmlns:a16="http://schemas.microsoft.com/office/drawing/2014/main" id="{37851D11-ECDF-4429-B803-7015E59606FC}"/>
              </a:ext>
            </a:extLst>
          </p:cNvPr>
          <p:cNvGraphicFramePr>
            <a:graphicFrameLocks noGrp="1"/>
          </p:cNvGraphicFramePr>
          <p:nvPr>
            <p:extLst>
              <p:ext uri="{D42A27DB-BD31-4B8C-83A1-F6EECF244321}">
                <p14:modId xmlns:p14="http://schemas.microsoft.com/office/powerpoint/2010/main" val="3252898205"/>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9" name="직사각형 18">
            <a:extLst>
              <a:ext uri="{FF2B5EF4-FFF2-40B4-BE49-F238E27FC236}">
                <a16:creationId xmlns:a16="http://schemas.microsoft.com/office/drawing/2014/main" id="{EBC54F1A-F7BE-4D10-A8FF-80160EFC7B6C}"/>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0" name="TextBox 19">
            <a:extLst>
              <a:ext uri="{FF2B5EF4-FFF2-40B4-BE49-F238E27FC236}">
                <a16:creationId xmlns:a16="http://schemas.microsoft.com/office/drawing/2014/main" id="{5E342EDA-5615-49BA-99AA-9C6AC761CD9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1" name="TextBox 20">
            <a:extLst>
              <a:ext uri="{FF2B5EF4-FFF2-40B4-BE49-F238E27FC236}">
                <a16:creationId xmlns:a16="http://schemas.microsoft.com/office/drawing/2014/main" id="{653F3C57-B194-48F7-AFB8-1EC29C8D0089}"/>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1267373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060916858"/>
              </p:ext>
            </p:extLst>
          </p:nvPr>
        </p:nvGraphicFramePr>
        <p:xfrm>
          <a:off x="7498080" y="465516"/>
          <a:ext cx="2407920" cy="44389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이용약관 별도 문서 전달</a:t>
                      </a:r>
                      <a:endParaRPr lang="en-US" altLang="ko-KR" sz="800" dirty="0">
                        <a:latin typeface="+mn-ea"/>
                        <a:ea typeface="+mn-ea"/>
                      </a:endParaRPr>
                    </a:p>
                    <a:p>
                      <a:pPr latinLnBrk="1"/>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관리자 등록 방식</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370888" cy="276999"/>
          </a:xfrm>
          <a:prstGeom prst="rect">
            <a:avLst/>
          </a:prstGeom>
        </p:spPr>
        <p:txBody>
          <a:bodyPr wrap="none">
            <a:spAutoFit/>
          </a:bodyPr>
          <a:lstStyle/>
          <a:p>
            <a:r>
              <a:rPr lang="en-US" altLang="ko-KR" sz="1200" b="1" dirty="0"/>
              <a:t>|</a:t>
            </a:r>
            <a:r>
              <a:rPr lang="ko-KR" altLang="en-US" sz="1200" b="1" dirty="0"/>
              <a:t>서비스 이용약관</a:t>
            </a:r>
            <a:endParaRPr lang="ko-KR" altLang="en-US" sz="1200" dirty="0"/>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4F73D0-2DA6-42F3-83D5-D1BCD53FEE7F}"/>
              </a:ext>
            </a:extLst>
          </p:cNvPr>
          <p:cNvSpPr txBox="1"/>
          <p:nvPr/>
        </p:nvSpPr>
        <p:spPr>
          <a:xfrm>
            <a:off x="454053" y="1765118"/>
            <a:ext cx="6738761" cy="4293483"/>
          </a:xfrm>
          <a:prstGeom prst="rect">
            <a:avLst/>
          </a:prstGeom>
          <a:noFill/>
        </p:spPr>
        <p:txBody>
          <a:bodyPr wrap="square" rtlCol="0">
            <a:spAutoFit/>
          </a:bodyPr>
          <a:lstStyle/>
          <a:p>
            <a:r>
              <a:rPr lang="ko-KR" altLang="en-US" sz="700" dirty="0"/>
              <a:t>제</a:t>
            </a:r>
            <a:r>
              <a:rPr lang="en-US" altLang="ko-KR" sz="700" dirty="0"/>
              <a:t>1</a:t>
            </a:r>
            <a:r>
              <a:rPr lang="ko-KR" altLang="en-US" sz="700" dirty="0"/>
              <a:t>조</a:t>
            </a:r>
            <a:r>
              <a:rPr lang="en-US" altLang="ko-KR" sz="700" dirty="0"/>
              <a:t>(</a:t>
            </a:r>
            <a:r>
              <a:rPr lang="ko-KR" altLang="en-US" sz="700" dirty="0"/>
              <a:t>목적</a:t>
            </a:r>
            <a:r>
              <a:rPr lang="en-US" altLang="ko-KR" sz="700" dirty="0"/>
              <a:t>)</a:t>
            </a:r>
            <a:endParaRPr lang="ko-KR" altLang="en-US" sz="700" dirty="0"/>
          </a:p>
          <a:p>
            <a:r>
              <a:rPr lang="ko-KR" altLang="en-US" sz="700" dirty="0"/>
              <a:t>​이 약관은 글로벌트레이드페이먼츠</a:t>
            </a:r>
            <a:r>
              <a:rPr lang="en-US" altLang="ko-KR" sz="700" dirty="0"/>
              <a:t>(</a:t>
            </a:r>
            <a:r>
              <a:rPr lang="ko-KR" altLang="en-US" sz="700" dirty="0"/>
              <a:t>이하 </a:t>
            </a:r>
            <a:r>
              <a:rPr lang="en-US" altLang="ko-KR" sz="700" dirty="0"/>
              <a:t>"GTP"</a:t>
            </a:r>
            <a:r>
              <a:rPr lang="ko-KR" altLang="en-US" sz="700" dirty="0"/>
              <a:t>이라 한다</a:t>
            </a:r>
            <a:r>
              <a:rPr lang="en-US" altLang="ko-KR" sz="700" dirty="0"/>
              <a:t>)</a:t>
            </a:r>
            <a:r>
              <a:rPr lang="ko-KR" altLang="en-US" sz="700" dirty="0"/>
              <a:t>가 제공하는 </a:t>
            </a:r>
            <a:r>
              <a:rPr lang="en-US" altLang="ko-KR" sz="700" dirty="0"/>
              <a:t>"</a:t>
            </a:r>
            <a:r>
              <a:rPr lang="ko-KR" altLang="en-US" sz="700" dirty="0" err="1"/>
              <a:t>무역에스크로</a:t>
            </a:r>
            <a:r>
              <a:rPr lang="en-US" altLang="ko-KR" sz="700" dirty="0"/>
              <a:t>"</a:t>
            </a:r>
            <a:r>
              <a:rPr lang="ko-KR" altLang="en-US" sz="700" dirty="0"/>
              <a:t>의 이용에 관한 사항을 규정함을 목적으로 합니다</a:t>
            </a:r>
            <a:r>
              <a:rPr lang="en-US" altLang="ko-KR" sz="700" dirty="0"/>
              <a:t>.</a:t>
            </a:r>
            <a:endParaRPr lang="ko-KR" altLang="en-US" sz="700" dirty="0"/>
          </a:p>
          <a:p>
            <a:r>
              <a:rPr lang="ko-KR" altLang="en-US" sz="700" dirty="0"/>
              <a:t>​</a:t>
            </a:r>
          </a:p>
          <a:p>
            <a:r>
              <a:rPr lang="ko-KR" altLang="en-US" sz="700" dirty="0"/>
              <a:t>제</a:t>
            </a:r>
            <a:r>
              <a:rPr lang="en-US" altLang="ko-KR" sz="700" dirty="0"/>
              <a:t>2</a:t>
            </a:r>
            <a:r>
              <a:rPr lang="ko-KR" altLang="en-US" sz="700" dirty="0"/>
              <a:t>조</a:t>
            </a:r>
            <a:r>
              <a:rPr lang="en-US" altLang="ko-KR" sz="700" dirty="0"/>
              <a:t>(</a:t>
            </a:r>
            <a:r>
              <a:rPr lang="ko-KR" altLang="en-US" sz="700" dirty="0"/>
              <a:t>정의</a:t>
            </a:r>
            <a:r>
              <a:rPr lang="en-US" altLang="ko-KR" sz="700" dirty="0"/>
              <a:t>)</a:t>
            </a:r>
            <a:endParaRPr lang="ko-KR" altLang="en-US" sz="700" dirty="0"/>
          </a:p>
          <a:p>
            <a:r>
              <a:rPr lang="ko-KR" altLang="en-US" sz="700" dirty="0"/>
              <a:t>​이 약관에서 사용하는 용어의 의미는 다음 각 호와 같습니다</a:t>
            </a:r>
            <a:r>
              <a:rPr lang="en-US" altLang="ko-KR" sz="700" dirty="0"/>
              <a:t>.</a:t>
            </a:r>
            <a:endParaRPr lang="ko-KR" altLang="en-US" sz="700" dirty="0"/>
          </a:p>
          <a:p>
            <a:r>
              <a:rPr lang="en-US" altLang="ko-KR" sz="700" dirty="0"/>
              <a:t>1. "</a:t>
            </a:r>
            <a:r>
              <a:rPr lang="ko-KR" altLang="en-US" sz="700" dirty="0"/>
              <a:t>전자상거래</a:t>
            </a:r>
            <a:r>
              <a:rPr lang="en-US" altLang="ko-KR" sz="700" dirty="0"/>
              <a:t>"</a:t>
            </a:r>
            <a:r>
              <a:rPr lang="ko-KR" altLang="en-US" sz="700" dirty="0"/>
              <a:t>라 함은 재화 또는 용역</a:t>
            </a:r>
            <a:r>
              <a:rPr lang="en-US" altLang="ko-KR" sz="700" dirty="0"/>
              <a:t>(</a:t>
            </a:r>
            <a:r>
              <a:rPr lang="ko-KR" altLang="en-US" sz="700" dirty="0"/>
              <a:t>이하 </a:t>
            </a:r>
            <a:r>
              <a:rPr lang="en-US" altLang="ko-KR" sz="700" dirty="0"/>
              <a:t>"</a:t>
            </a:r>
            <a:r>
              <a:rPr lang="ko-KR" altLang="en-US" sz="700" dirty="0" err="1"/>
              <a:t>재화등</a:t>
            </a:r>
            <a:r>
              <a:rPr lang="en-US" altLang="ko-KR" sz="700" dirty="0"/>
              <a:t>"</a:t>
            </a:r>
            <a:r>
              <a:rPr lang="ko-KR" altLang="en-US" sz="700" dirty="0"/>
              <a:t>이라 한다</a:t>
            </a:r>
            <a:r>
              <a:rPr lang="en-US" altLang="ko-KR" sz="700" dirty="0"/>
              <a:t>)</a:t>
            </a:r>
            <a:r>
              <a:rPr lang="ko-KR" altLang="en-US" sz="700" dirty="0"/>
              <a:t>을 거래함에 있어서 그 전부 또는 일부가 전자문서에 의하여 처리되는 거래의 방법으로 상행위를 하는 것을 말합니다</a:t>
            </a:r>
            <a:r>
              <a:rPr lang="en-US" altLang="ko-KR" sz="700" dirty="0"/>
              <a:t>.</a:t>
            </a:r>
            <a:endParaRPr lang="ko-KR" altLang="en-US" sz="700" dirty="0"/>
          </a:p>
          <a:p>
            <a:r>
              <a:rPr lang="en-US" altLang="ko-KR" sz="700" dirty="0"/>
              <a:t>2. "</a:t>
            </a:r>
            <a:r>
              <a:rPr lang="ko-KR" altLang="en-US" sz="700" dirty="0"/>
              <a:t>결제대금예치</a:t>
            </a:r>
            <a:r>
              <a:rPr lang="en-US" altLang="ko-KR" sz="700" dirty="0"/>
              <a:t>"</a:t>
            </a:r>
            <a:r>
              <a:rPr lang="ko-KR" altLang="en-US" sz="700" dirty="0"/>
              <a:t>라 함은 소비자가 구매의 안전을 위하여 원하는 경우에는 </a:t>
            </a:r>
            <a:r>
              <a:rPr lang="ko-KR" altLang="en-US" sz="700" dirty="0" err="1"/>
              <a:t>재화등을</a:t>
            </a:r>
            <a:r>
              <a:rPr lang="ko-KR" altLang="en-US" sz="700" dirty="0"/>
              <a:t> 공급받을 때까지 전자상거래 등에서의 소비자보호에 관한 법령에서 정하는 제</a:t>
            </a:r>
            <a:r>
              <a:rPr lang="en-US" altLang="ko-KR" sz="700" dirty="0"/>
              <a:t>3</a:t>
            </a:r>
            <a:r>
              <a:rPr lang="ko-KR" altLang="en-US" sz="700" dirty="0"/>
              <a:t>자에게 그 </a:t>
            </a:r>
            <a:r>
              <a:rPr lang="ko-KR" altLang="en-US" sz="700" dirty="0" err="1"/>
              <a:t>재화등의</a:t>
            </a:r>
            <a:r>
              <a:rPr lang="ko-KR" altLang="en-US" sz="700" dirty="0"/>
              <a:t> 결제대금을 예치하는 것을 말합니다</a:t>
            </a:r>
            <a:r>
              <a:rPr lang="en-US" altLang="ko-KR" sz="700" dirty="0"/>
              <a:t>.</a:t>
            </a:r>
            <a:endParaRPr lang="ko-KR" altLang="en-US" sz="700" dirty="0"/>
          </a:p>
          <a:p>
            <a:r>
              <a:rPr lang="en-US" altLang="ko-KR" sz="700" dirty="0"/>
              <a:t>3. "</a:t>
            </a:r>
            <a:r>
              <a:rPr lang="ko-KR" altLang="en-US" sz="700" dirty="0" err="1"/>
              <a:t>무역에스크로</a:t>
            </a:r>
            <a:r>
              <a:rPr lang="en-US" altLang="ko-KR" sz="700" dirty="0"/>
              <a:t>(</a:t>
            </a:r>
            <a:r>
              <a:rPr lang="ko-KR" altLang="en-US" sz="700" dirty="0"/>
              <a:t>이하 </a:t>
            </a:r>
            <a:r>
              <a:rPr lang="en-US" altLang="ko-KR" sz="700" dirty="0"/>
              <a:t>"</a:t>
            </a:r>
            <a:r>
              <a:rPr lang="ko-KR" altLang="en-US" sz="700" dirty="0"/>
              <a:t>서비스</a:t>
            </a:r>
            <a:r>
              <a:rPr lang="en-US" altLang="ko-KR" sz="700" dirty="0"/>
              <a:t>"</a:t>
            </a:r>
            <a:r>
              <a:rPr lang="ko-KR" altLang="en-US" sz="700" dirty="0"/>
              <a:t>라 한다</a:t>
            </a:r>
            <a:r>
              <a:rPr lang="en-US" altLang="ko-KR" sz="700" dirty="0"/>
              <a:t>)"</a:t>
            </a:r>
            <a:r>
              <a:rPr lang="ko-KR" altLang="en-US" sz="700" dirty="0"/>
              <a:t>라 함은 </a:t>
            </a:r>
            <a:r>
              <a:rPr lang="ko-KR" altLang="en-US" sz="700" dirty="0" err="1"/>
              <a:t>전자상거래시</a:t>
            </a:r>
            <a:r>
              <a:rPr lang="ko-KR" altLang="en-US" sz="700" dirty="0"/>
              <a:t> </a:t>
            </a:r>
            <a:r>
              <a:rPr lang="ko-KR" altLang="en-US" sz="700" dirty="0" err="1"/>
              <a:t>재화등에</a:t>
            </a:r>
            <a:r>
              <a:rPr lang="ko-KR" altLang="en-US" sz="700" dirty="0"/>
              <a:t> 대한 결제대금을 은행의 </a:t>
            </a:r>
            <a:r>
              <a:rPr lang="ko-KR" altLang="en-US" sz="700" dirty="0" err="1"/>
              <a:t>인터넷뱅킹을</a:t>
            </a:r>
            <a:r>
              <a:rPr lang="ko-KR" altLang="en-US" sz="700" dirty="0"/>
              <a:t> 통해 예치할 수 있도록 제공해 주는 결제대금예치 서비스의 일종을 말합니다</a:t>
            </a:r>
            <a:r>
              <a:rPr lang="en-US" altLang="ko-KR" sz="700" dirty="0"/>
              <a:t>.</a:t>
            </a:r>
            <a:endParaRPr lang="ko-KR" altLang="en-US" sz="700" dirty="0"/>
          </a:p>
          <a:p>
            <a:r>
              <a:rPr lang="en-US" altLang="ko-KR" sz="700" dirty="0"/>
              <a:t>4. "</a:t>
            </a:r>
            <a:r>
              <a:rPr lang="ko-KR" altLang="en-US" sz="700" dirty="0"/>
              <a:t>구매자</a:t>
            </a:r>
            <a:r>
              <a:rPr lang="en-US" altLang="ko-KR" sz="700" dirty="0"/>
              <a:t>"</a:t>
            </a:r>
            <a:r>
              <a:rPr lang="ko-KR" altLang="en-US" sz="700" dirty="0"/>
              <a:t>라 함은 </a:t>
            </a:r>
            <a:r>
              <a:rPr lang="ko-KR" altLang="en-US" sz="700" dirty="0" err="1"/>
              <a:t>재화등을</a:t>
            </a:r>
            <a:r>
              <a:rPr lang="ko-KR" altLang="en-US" sz="700" dirty="0"/>
              <a:t> 구매하기 위해 서비스를 이용하여 본인 계좌에서 출금하여 결제대금을 은행에 예치하고</a:t>
            </a:r>
            <a:r>
              <a:rPr lang="en-US" altLang="ko-KR" sz="700" dirty="0"/>
              <a:t>, </a:t>
            </a:r>
            <a:r>
              <a:rPr lang="ko-KR" altLang="en-US" sz="700" dirty="0" err="1"/>
              <a:t>재화등의</a:t>
            </a:r>
            <a:r>
              <a:rPr lang="ko-KR" altLang="en-US" sz="700" dirty="0"/>
              <a:t> 공급결과에 따라 </a:t>
            </a:r>
            <a:r>
              <a:rPr lang="en-US" altLang="ko-KR" sz="700" dirty="0"/>
              <a:t>'</a:t>
            </a:r>
            <a:r>
              <a:rPr lang="ko-KR" altLang="en-US" sz="700" dirty="0"/>
              <a:t>서비스를 통해 예치된 결제대금</a:t>
            </a:r>
            <a:r>
              <a:rPr lang="en-US" altLang="ko-KR" sz="700" dirty="0"/>
              <a:t>(</a:t>
            </a:r>
            <a:r>
              <a:rPr lang="ko-KR" altLang="en-US" sz="700" dirty="0"/>
              <a:t>이하 </a:t>
            </a:r>
            <a:r>
              <a:rPr lang="en-US" altLang="ko-KR" sz="700" dirty="0"/>
              <a:t>"</a:t>
            </a:r>
            <a:r>
              <a:rPr lang="ko-KR" altLang="en-US" sz="700" dirty="0"/>
              <a:t>예치대금</a:t>
            </a:r>
            <a:r>
              <a:rPr lang="en-US" altLang="ko-KR" sz="700" dirty="0"/>
              <a:t>"</a:t>
            </a:r>
            <a:r>
              <a:rPr lang="ko-KR" altLang="en-US" sz="700" dirty="0"/>
              <a:t>이라 한다</a:t>
            </a:r>
            <a:r>
              <a:rPr lang="en-US" altLang="ko-KR" sz="700" dirty="0"/>
              <a:t>)'</a:t>
            </a:r>
            <a:r>
              <a:rPr lang="ko-KR" altLang="en-US" sz="700" dirty="0"/>
              <a:t>의 지급 또는 거절을 승인을 하는 자를 말하며</a:t>
            </a:r>
            <a:r>
              <a:rPr lang="en-US" altLang="ko-KR" sz="700" dirty="0"/>
              <a:t>, '</a:t>
            </a:r>
            <a:r>
              <a:rPr lang="ko-KR" altLang="en-US" sz="700" dirty="0"/>
              <a:t>전자금융거래법 제</a:t>
            </a:r>
            <a:r>
              <a:rPr lang="en-US" altLang="ko-KR" sz="700" dirty="0"/>
              <a:t>2</a:t>
            </a:r>
            <a:r>
              <a:rPr lang="ko-KR" altLang="en-US" sz="700" dirty="0"/>
              <a:t>조 제</a:t>
            </a:r>
            <a:r>
              <a:rPr lang="en-US" altLang="ko-KR" sz="700" dirty="0"/>
              <a:t>7</a:t>
            </a:r>
            <a:r>
              <a:rPr lang="ko-KR" altLang="en-US" sz="700" dirty="0"/>
              <a:t>호</a:t>
            </a:r>
            <a:r>
              <a:rPr lang="en-US" altLang="ko-KR" sz="700" dirty="0"/>
              <a:t>'</a:t>
            </a:r>
            <a:r>
              <a:rPr lang="ko-KR" altLang="en-US" sz="700" dirty="0"/>
              <a:t>의 </a:t>
            </a:r>
            <a:r>
              <a:rPr lang="en-US" altLang="ko-KR" sz="700" dirty="0"/>
              <a:t>'</a:t>
            </a:r>
            <a:r>
              <a:rPr lang="ko-KR" altLang="en-US" sz="700" dirty="0"/>
              <a:t>이용자</a:t>
            </a:r>
            <a:r>
              <a:rPr lang="en-US" altLang="ko-KR" sz="700" dirty="0"/>
              <a:t>'</a:t>
            </a:r>
            <a:r>
              <a:rPr lang="ko-KR" altLang="en-US" sz="700" dirty="0"/>
              <a:t>와</a:t>
            </a:r>
            <a:r>
              <a:rPr lang="en-US" altLang="ko-KR" sz="700" dirty="0"/>
              <a:t>, '</a:t>
            </a:r>
            <a:r>
              <a:rPr lang="ko-KR" altLang="en-US" sz="700" dirty="0"/>
              <a:t>전자상거래 등에서의 소비자보호에 관한 법률 제</a:t>
            </a:r>
            <a:r>
              <a:rPr lang="en-US" altLang="ko-KR" sz="700" dirty="0"/>
              <a:t>2</a:t>
            </a:r>
            <a:r>
              <a:rPr lang="ko-KR" altLang="en-US" sz="700" dirty="0"/>
              <a:t>조 제</a:t>
            </a:r>
            <a:r>
              <a:rPr lang="en-US" altLang="ko-KR" sz="700" dirty="0"/>
              <a:t>5</a:t>
            </a:r>
            <a:r>
              <a:rPr lang="ko-KR" altLang="en-US" sz="700" dirty="0"/>
              <a:t>호</a:t>
            </a:r>
            <a:r>
              <a:rPr lang="en-US" altLang="ko-KR" sz="700" dirty="0"/>
              <a:t>'</a:t>
            </a:r>
            <a:r>
              <a:rPr lang="ko-KR" altLang="en-US" sz="700" dirty="0"/>
              <a:t>의 </a:t>
            </a:r>
            <a:r>
              <a:rPr lang="en-US" altLang="ko-KR" sz="700" dirty="0"/>
              <a:t>'</a:t>
            </a:r>
            <a:r>
              <a:rPr lang="ko-KR" altLang="en-US" sz="700" dirty="0"/>
              <a:t>소비자</a:t>
            </a:r>
            <a:r>
              <a:rPr lang="en-US" altLang="ko-KR" sz="700" dirty="0"/>
              <a:t>'</a:t>
            </a:r>
            <a:r>
              <a:rPr lang="ko-KR" altLang="en-US" sz="700" dirty="0"/>
              <a:t>를 포함합니다</a:t>
            </a:r>
            <a:r>
              <a:rPr lang="en-US" altLang="ko-KR" sz="700" dirty="0"/>
              <a:t>.</a:t>
            </a:r>
            <a:endParaRPr lang="ko-KR" altLang="en-US" sz="700" dirty="0"/>
          </a:p>
          <a:p>
            <a:r>
              <a:rPr lang="en-US" altLang="ko-KR" sz="700" dirty="0"/>
              <a:t>5. "</a:t>
            </a:r>
            <a:r>
              <a:rPr lang="ko-KR" altLang="en-US" sz="700" dirty="0"/>
              <a:t>판매자</a:t>
            </a:r>
            <a:r>
              <a:rPr lang="en-US" altLang="ko-KR" sz="700" dirty="0"/>
              <a:t>"</a:t>
            </a:r>
            <a:r>
              <a:rPr lang="ko-KR" altLang="en-US" sz="700" dirty="0"/>
              <a:t>라 함은 구매자에게 </a:t>
            </a:r>
            <a:r>
              <a:rPr lang="ko-KR" altLang="en-US" sz="700" dirty="0" err="1"/>
              <a:t>재화등을</a:t>
            </a:r>
            <a:r>
              <a:rPr lang="ko-KR" altLang="en-US" sz="700" dirty="0"/>
              <a:t> 공급하기 위해</a:t>
            </a:r>
            <a:r>
              <a:rPr lang="en-US" altLang="ko-KR" sz="700" dirty="0"/>
              <a:t>, </a:t>
            </a:r>
            <a:r>
              <a:rPr lang="ko-KR" altLang="en-US" sz="700" dirty="0"/>
              <a:t>예치대금을 확인하고</a:t>
            </a:r>
            <a:r>
              <a:rPr lang="en-US" altLang="ko-KR" sz="700" dirty="0"/>
              <a:t>, </a:t>
            </a:r>
            <a:r>
              <a:rPr lang="ko-KR" altLang="en-US" sz="700" dirty="0"/>
              <a:t>구매자의 환불요청에 대하여 승인하는 자를 말하며</a:t>
            </a:r>
            <a:r>
              <a:rPr lang="en-US" altLang="ko-KR" sz="700" dirty="0"/>
              <a:t>, '</a:t>
            </a:r>
            <a:r>
              <a:rPr lang="ko-KR" altLang="en-US" sz="700" dirty="0"/>
              <a:t>전자상거래 등에서의 소비자보호에 관한 법률 제</a:t>
            </a:r>
            <a:r>
              <a:rPr lang="en-US" altLang="ko-KR" sz="700" dirty="0"/>
              <a:t>2</a:t>
            </a:r>
            <a:r>
              <a:rPr lang="ko-KR" altLang="en-US" sz="700" dirty="0"/>
              <a:t>조 제</a:t>
            </a:r>
            <a:r>
              <a:rPr lang="en-US" altLang="ko-KR" sz="700" dirty="0"/>
              <a:t>3</a:t>
            </a:r>
            <a:r>
              <a:rPr lang="ko-KR" altLang="en-US" sz="700" dirty="0"/>
              <a:t>항</a:t>
            </a:r>
            <a:r>
              <a:rPr lang="en-US" altLang="ko-KR" sz="700" dirty="0"/>
              <a:t>'</a:t>
            </a:r>
            <a:r>
              <a:rPr lang="ko-KR" altLang="en-US" sz="700" dirty="0"/>
              <a:t>의 </a:t>
            </a:r>
            <a:r>
              <a:rPr lang="en-US" altLang="ko-KR" sz="700" dirty="0"/>
              <a:t>'</a:t>
            </a:r>
            <a:r>
              <a:rPr lang="ko-KR" altLang="en-US" sz="700" dirty="0"/>
              <a:t>통신판매업자</a:t>
            </a:r>
            <a:r>
              <a:rPr lang="en-US" altLang="ko-KR" sz="700" dirty="0"/>
              <a:t>'</a:t>
            </a:r>
            <a:r>
              <a:rPr lang="ko-KR" altLang="en-US" sz="700" dirty="0"/>
              <a:t>를 포함합니다</a:t>
            </a:r>
            <a:r>
              <a:rPr lang="en-US" altLang="ko-KR" sz="700" dirty="0"/>
              <a:t>.</a:t>
            </a:r>
            <a:endParaRPr lang="ko-KR" altLang="en-US" sz="700" dirty="0"/>
          </a:p>
          <a:p>
            <a:r>
              <a:rPr lang="en-US" altLang="ko-KR" sz="700" dirty="0"/>
              <a:t>6. "</a:t>
            </a:r>
            <a:r>
              <a:rPr lang="ko-KR" altLang="en-US" sz="700" dirty="0"/>
              <a:t>이용자</a:t>
            </a:r>
            <a:r>
              <a:rPr lang="en-US" altLang="ko-KR" sz="700" dirty="0"/>
              <a:t>"</a:t>
            </a:r>
            <a:r>
              <a:rPr lang="ko-KR" altLang="en-US" sz="700" dirty="0"/>
              <a:t>라 함은 서비스를 이용하기 위하여 이 약관에 동의하고 소정의 등록절차를 이행한 구매자와 </a:t>
            </a:r>
            <a:r>
              <a:rPr lang="ko-KR" altLang="en-US" sz="700" dirty="0" err="1"/>
              <a:t>판매자를</a:t>
            </a:r>
            <a:r>
              <a:rPr lang="ko-KR" altLang="en-US" sz="700" dirty="0"/>
              <a:t> 말합니다</a:t>
            </a:r>
            <a:r>
              <a:rPr lang="en-US" altLang="ko-KR" sz="700" dirty="0"/>
              <a:t>.</a:t>
            </a:r>
            <a:endParaRPr lang="ko-KR" altLang="en-US" sz="700" dirty="0"/>
          </a:p>
          <a:p>
            <a:r>
              <a:rPr lang="en-US" altLang="ko-KR" sz="700" dirty="0"/>
              <a:t>7. "</a:t>
            </a:r>
            <a:r>
              <a:rPr lang="ko-KR" altLang="en-US" sz="700" dirty="0"/>
              <a:t>결제정보</a:t>
            </a:r>
            <a:r>
              <a:rPr lang="en-US" altLang="ko-KR" sz="700" dirty="0"/>
              <a:t>"</a:t>
            </a:r>
            <a:r>
              <a:rPr lang="ko-KR" altLang="en-US" sz="700" dirty="0"/>
              <a:t>라 함은 구매자가 </a:t>
            </a:r>
            <a:r>
              <a:rPr lang="ko-KR" altLang="en-US" sz="700" dirty="0" err="1"/>
              <a:t>재화등을</a:t>
            </a:r>
            <a:r>
              <a:rPr lang="ko-KR" altLang="en-US" sz="700" dirty="0"/>
              <a:t> 주문한 후</a:t>
            </a:r>
            <a:r>
              <a:rPr lang="en-US" altLang="ko-KR" sz="700" dirty="0"/>
              <a:t>, </a:t>
            </a:r>
            <a:r>
              <a:rPr lang="ko-KR" altLang="en-US" sz="700" dirty="0"/>
              <a:t>은행의 서비스를 통해 입력하는 결제대금 관련 정보</a:t>
            </a:r>
            <a:r>
              <a:rPr lang="en-US" altLang="ko-KR" sz="700" dirty="0"/>
              <a:t>(</a:t>
            </a:r>
            <a:r>
              <a:rPr lang="ko-KR" altLang="en-US" sz="700" dirty="0"/>
              <a:t>출금계좌번호</a:t>
            </a:r>
            <a:r>
              <a:rPr lang="en-US" altLang="ko-KR" sz="700" dirty="0"/>
              <a:t>, </a:t>
            </a:r>
            <a:r>
              <a:rPr lang="ko-KR" altLang="en-US" sz="700" dirty="0"/>
              <a:t>출금계좌비밀번호</a:t>
            </a:r>
            <a:r>
              <a:rPr lang="en-US" altLang="ko-KR" sz="700" dirty="0"/>
              <a:t>, </a:t>
            </a:r>
            <a:r>
              <a:rPr lang="ko-KR" altLang="en-US" sz="700" dirty="0"/>
              <a:t>보안카드 암호</a:t>
            </a:r>
            <a:r>
              <a:rPr lang="en-US" altLang="ko-KR" sz="700" dirty="0"/>
              <a:t>, </a:t>
            </a:r>
            <a:r>
              <a:rPr lang="ko-KR" altLang="en-US" sz="700" dirty="0"/>
              <a:t>공인인증서 암호</a:t>
            </a:r>
            <a:r>
              <a:rPr lang="en-US" altLang="ko-KR" sz="700" dirty="0"/>
              <a:t>, </a:t>
            </a:r>
            <a:r>
              <a:rPr lang="ko-KR" altLang="en-US" sz="700" dirty="0"/>
              <a:t>판매자 </a:t>
            </a:r>
            <a:r>
              <a:rPr lang="en-US" altLang="ko-KR" sz="700" dirty="0"/>
              <a:t>e-</a:t>
            </a:r>
            <a:r>
              <a:rPr lang="ko-KR" altLang="en-US" sz="700" dirty="0"/>
              <a:t>메일 계정 주소</a:t>
            </a:r>
            <a:r>
              <a:rPr lang="en-US" altLang="ko-KR" sz="700" dirty="0"/>
              <a:t>, </a:t>
            </a:r>
            <a:r>
              <a:rPr lang="ko-KR" altLang="en-US" sz="700" dirty="0"/>
              <a:t>판매자 휴대폰 번호 등</a:t>
            </a:r>
            <a:r>
              <a:rPr lang="en-US" altLang="ko-KR" sz="700" dirty="0"/>
              <a:t>)</a:t>
            </a:r>
            <a:r>
              <a:rPr lang="ko-KR" altLang="en-US" sz="700" dirty="0"/>
              <a:t>를 말합니다</a:t>
            </a:r>
            <a:r>
              <a:rPr lang="en-US" altLang="ko-KR" sz="700" dirty="0"/>
              <a:t>.</a:t>
            </a:r>
            <a:endParaRPr lang="ko-KR" altLang="en-US" sz="700" dirty="0"/>
          </a:p>
          <a:p>
            <a:r>
              <a:rPr lang="en-US" altLang="ko-KR" sz="700" dirty="0"/>
              <a:t>8. "</a:t>
            </a:r>
            <a:r>
              <a:rPr lang="ko-KR" altLang="en-US" sz="700" dirty="0" err="1"/>
              <a:t>에스크로인증번호</a:t>
            </a:r>
            <a:r>
              <a:rPr lang="en-US" altLang="ko-KR" sz="700" dirty="0"/>
              <a:t>"</a:t>
            </a:r>
            <a:r>
              <a:rPr lang="ko-KR" altLang="en-US" sz="700" dirty="0"/>
              <a:t>라 함은 판매자가 예치대금 내역을 인터넷 또는 전용</a:t>
            </a:r>
            <a:r>
              <a:rPr lang="en-US" altLang="ko-KR" sz="700" dirty="0"/>
              <a:t>ARS</a:t>
            </a:r>
            <a:r>
              <a:rPr lang="ko-KR" altLang="en-US" sz="700" dirty="0"/>
              <a:t>를 통해 </a:t>
            </a:r>
            <a:r>
              <a:rPr lang="en-US" altLang="ko-KR" sz="700" dirty="0"/>
              <a:t>1</a:t>
            </a:r>
            <a:r>
              <a:rPr lang="ko-KR" altLang="en-US" sz="700" dirty="0"/>
              <a:t>건씩 확인할 수 있도록</a:t>
            </a:r>
            <a:r>
              <a:rPr lang="en-US" altLang="ko-KR" sz="700" dirty="0"/>
              <a:t>, </a:t>
            </a:r>
            <a:r>
              <a:rPr lang="ko-KR" altLang="en-US" sz="700" dirty="0"/>
              <a:t>은행이 시스템에서 </a:t>
            </a:r>
            <a:r>
              <a:rPr lang="ko-KR" altLang="en-US" sz="700" dirty="0" err="1"/>
              <a:t>자동생성하여</a:t>
            </a:r>
            <a:r>
              <a:rPr lang="ko-KR" altLang="en-US" sz="700" dirty="0"/>
              <a:t> </a:t>
            </a:r>
            <a:r>
              <a:rPr lang="ko-KR" altLang="en-US" sz="700" dirty="0" err="1"/>
              <a:t>판매자에게</a:t>
            </a:r>
            <a:r>
              <a:rPr lang="ko-KR" altLang="en-US" sz="700" dirty="0"/>
              <a:t> </a:t>
            </a:r>
            <a:r>
              <a:rPr lang="en-US" altLang="ko-KR" sz="700" dirty="0"/>
              <a:t>SMS</a:t>
            </a:r>
            <a:r>
              <a:rPr lang="ko-KR" altLang="en-US" sz="700" dirty="0"/>
              <a:t>형태로 제공하는 고유한 검증번호를 말합니다</a:t>
            </a:r>
            <a:r>
              <a:rPr lang="en-US" altLang="ko-KR" sz="700" dirty="0"/>
              <a:t>.</a:t>
            </a:r>
            <a:endParaRPr lang="ko-KR" altLang="en-US" sz="700" dirty="0"/>
          </a:p>
          <a:p>
            <a:r>
              <a:rPr lang="en-US" altLang="ko-KR" sz="700" dirty="0"/>
              <a:t>9. "</a:t>
            </a:r>
            <a:r>
              <a:rPr lang="ko-KR" altLang="en-US" sz="700" dirty="0"/>
              <a:t>거래개시일</a:t>
            </a:r>
            <a:r>
              <a:rPr lang="en-US" altLang="ko-KR" sz="700" dirty="0"/>
              <a:t>"</a:t>
            </a:r>
            <a:r>
              <a:rPr lang="ko-KR" altLang="en-US" sz="700" dirty="0"/>
              <a:t>이라 함은 이용자간에 서비스를 통한 거래가 시작된 날을 말하며</a:t>
            </a:r>
            <a:r>
              <a:rPr lang="en-US" altLang="ko-KR" sz="700" dirty="0"/>
              <a:t>. </a:t>
            </a:r>
            <a:r>
              <a:rPr lang="ko-KR" altLang="en-US" sz="700" dirty="0"/>
              <a:t>그 시점은 판매자가 구매자의 결제대금 입금 사실을 최초로 확인할 때 성립합니다</a:t>
            </a:r>
            <a:r>
              <a:rPr lang="en-US" altLang="ko-KR" sz="700" dirty="0"/>
              <a:t>.</a:t>
            </a:r>
            <a:endParaRPr lang="ko-KR" altLang="en-US" sz="700" dirty="0"/>
          </a:p>
          <a:p>
            <a:r>
              <a:rPr lang="en-US" altLang="ko-KR" sz="700" dirty="0"/>
              <a:t>10. "</a:t>
            </a:r>
            <a:r>
              <a:rPr lang="ko-KR" altLang="en-US" sz="700" dirty="0"/>
              <a:t>구매승인</a:t>
            </a:r>
            <a:r>
              <a:rPr lang="en-US" altLang="ko-KR" sz="700" dirty="0"/>
              <a:t>"</a:t>
            </a:r>
            <a:r>
              <a:rPr lang="ko-KR" altLang="en-US" sz="700" dirty="0"/>
              <a:t>이라 함은 구매자가 배송 받은 </a:t>
            </a:r>
            <a:r>
              <a:rPr lang="ko-KR" altLang="en-US" sz="700" dirty="0" err="1"/>
              <a:t>재화등이</a:t>
            </a:r>
            <a:r>
              <a:rPr lang="ko-KR" altLang="en-US" sz="700" dirty="0"/>
              <a:t> 적합함을 확인하고 </a:t>
            </a:r>
            <a:r>
              <a:rPr lang="ko-KR" altLang="en-US" sz="700" dirty="0" err="1"/>
              <a:t>판매자에게</a:t>
            </a:r>
            <a:r>
              <a:rPr lang="ko-KR" altLang="en-US" sz="700" dirty="0"/>
              <a:t> 결제대금을 지급하도록 은행에 통지하는 승인 절차를 말합니다</a:t>
            </a:r>
            <a:r>
              <a:rPr lang="en-US" altLang="ko-KR" sz="700" dirty="0"/>
              <a:t>.</a:t>
            </a:r>
            <a:endParaRPr lang="ko-KR" altLang="en-US" sz="700" dirty="0"/>
          </a:p>
          <a:p>
            <a:r>
              <a:rPr lang="en-US" altLang="ko-KR" sz="700" dirty="0"/>
              <a:t>11. "</a:t>
            </a:r>
            <a:r>
              <a:rPr lang="ko-KR" altLang="en-US" sz="700" dirty="0"/>
              <a:t>자동구매승인</a:t>
            </a:r>
            <a:r>
              <a:rPr lang="en-US" altLang="ko-KR" sz="700" dirty="0"/>
              <a:t>"</a:t>
            </a:r>
            <a:r>
              <a:rPr lang="ko-KR" altLang="en-US" sz="700" dirty="0"/>
              <a:t>이라 함은 구매자의 구매승인 행위가 없더라도</a:t>
            </a:r>
            <a:r>
              <a:rPr lang="en-US" altLang="ko-KR" sz="700" dirty="0"/>
              <a:t>, </a:t>
            </a:r>
            <a:r>
              <a:rPr lang="ko-KR" altLang="en-US" sz="700" dirty="0"/>
              <a:t>거래개시일을 포함한 날로부터 </a:t>
            </a:r>
            <a:r>
              <a:rPr lang="en-US" altLang="ko-KR" sz="700" dirty="0"/>
              <a:t>8</a:t>
            </a:r>
            <a:r>
              <a:rPr lang="ko-KR" altLang="en-US" sz="700" dirty="0"/>
              <a:t>일을 초과하면 구매승인이 된 것으로 자동 처리하는 절차를 말합니다</a:t>
            </a:r>
            <a:r>
              <a:rPr lang="en-US" altLang="ko-KR" sz="700" dirty="0"/>
              <a:t>.</a:t>
            </a:r>
            <a:endParaRPr lang="ko-KR" altLang="en-US" sz="700" dirty="0"/>
          </a:p>
          <a:p>
            <a:r>
              <a:rPr lang="en-US" altLang="ko-KR" sz="700" dirty="0"/>
              <a:t>12. "</a:t>
            </a:r>
            <a:r>
              <a:rPr lang="ko-KR" altLang="en-US" sz="700" dirty="0"/>
              <a:t>구매거절</a:t>
            </a:r>
            <a:r>
              <a:rPr lang="en-US" altLang="ko-KR" sz="700" dirty="0"/>
              <a:t>"</a:t>
            </a:r>
            <a:r>
              <a:rPr lang="ko-KR" altLang="en-US" sz="700" dirty="0"/>
              <a:t>이라 함은 구매자 전용거래로서</a:t>
            </a:r>
            <a:r>
              <a:rPr lang="en-US" altLang="ko-KR" sz="700" dirty="0"/>
              <a:t>, </a:t>
            </a:r>
            <a:r>
              <a:rPr lang="ko-KR" altLang="en-US" sz="700" dirty="0"/>
              <a:t>이용자간의 사정으로 인해 구매자가 은행에는 예치대금이 </a:t>
            </a:r>
            <a:r>
              <a:rPr lang="ko-KR" altLang="en-US" sz="700" dirty="0" err="1"/>
              <a:t>판매자에게</a:t>
            </a:r>
            <a:r>
              <a:rPr lang="ko-KR" altLang="en-US" sz="700" dirty="0"/>
              <a:t> 지급되지 않도록 지급중지를 지시하고</a:t>
            </a:r>
            <a:r>
              <a:rPr lang="en-US" altLang="ko-KR" sz="700" dirty="0"/>
              <a:t>, </a:t>
            </a:r>
            <a:r>
              <a:rPr lang="ko-KR" altLang="en-US" sz="700" dirty="0" err="1"/>
              <a:t>판매자에게는</a:t>
            </a:r>
            <a:r>
              <a:rPr lang="ko-KR" altLang="en-US" sz="700" dirty="0"/>
              <a:t> 예치대금 환불을 요청하는 거래를 말합니다</a:t>
            </a:r>
            <a:r>
              <a:rPr lang="en-US" altLang="ko-KR" sz="700" dirty="0"/>
              <a:t>.</a:t>
            </a:r>
            <a:endParaRPr lang="ko-KR" altLang="en-US" sz="700" dirty="0"/>
          </a:p>
          <a:p>
            <a:r>
              <a:rPr lang="en-US" altLang="ko-KR" sz="700" dirty="0"/>
              <a:t>13. "</a:t>
            </a:r>
            <a:r>
              <a:rPr lang="ko-KR" altLang="en-US" sz="700" dirty="0"/>
              <a:t>환불승인</a:t>
            </a:r>
            <a:r>
              <a:rPr lang="en-US" altLang="ko-KR" sz="700" dirty="0"/>
              <a:t>"</a:t>
            </a:r>
            <a:r>
              <a:rPr lang="ko-KR" altLang="en-US" sz="700" dirty="0"/>
              <a:t>이라 함은 판매자의 전용거래로서</a:t>
            </a:r>
            <a:r>
              <a:rPr lang="en-US" altLang="ko-KR" sz="700" dirty="0"/>
              <a:t>, </a:t>
            </a:r>
            <a:r>
              <a:rPr lang="ko-KR" altLang="en-US" sz="700" dirty="0"/>
              <a:t>구매자의 구매거절 후에 은행이 예치대금을 구매자에게 환불할 수 있도록 승인하는 거래를 말합니다</a:t>
            </a:r>
            <a:r>
              <a:rPr lang="en-US" altLang="ko-KR" sz="700" dirty="0"/>
              <a:t>.</a:t>
            </a:r>
            <a:endParaRPr lang="ko-KR" altLang="en-US" sz="700" dirty="0"/>
          </a:p>
          <a:p>
            <a:r>
              <a:rPr lang="en-US" altLang="ko-KR" sz="700" dirty="0"/>
              <a:t>14. "</a:t>
            </a:r>
            <a:r>
              <a:rPr lang="ko-KR" altLang="en-US" sz="700" dirty="0"/>
              <a:t>서비스수수료</a:t>
            </a:r>
            <a:r>
              <a:rPr lang="en-US" altLang="ko-KR" sz="700" dirty="0"/>
              <a:t>"</a:t>
            </a:r>
            <a:r>
              <a:rPr lang="ko-KR" altLang="en-US" sz="700" dirty="0"/>
              <a:t>라 함은 은행이 제공하는 서비스의 이용 대가로 지불하는 수수료를 말합니다</a:t>
            </a:r>
            <a:r>
              <a:rPr lang="en-US" altLang="ko-KR" sz="700" dirty="0"/>
              <a:t>.</a:t>
            </a:r>
            <a:endParaRPr lang="ko-KR" altLang="en-US" sz="700" dirty="0"/>
          </a:p>
          <a:p>
            <a:r>
              <a:rPr lang="en-US" altLang="ko-KR" sz="700" dirty="0"/>
              <a:t>15. "</a:t>
            </a:r>
            <a:r>
              <a:rPr lang="ko-KR" altLang="en-US" sz="700" dirty="0"/>
              <a:t>이체수수료</a:t>
            </a:r>
            <a:r>
              <a:rPr lang="en-US" altLang="ko-KR" sz="700" dirty="0"/>
              <a:t>"</a:t>
            </a:r>
            <a:r>
              <a:rPr lang="ko-KR" altLang="en-US" sz="700" dirty="0"/>
              <a:t>라 함은 은행이 제공하는 계좌이체거래에 수반하는 수수료를 말합니다</a:t>
            </a:r>
            <a:r>
              <a:rPr lang="en-US" altLang="ko-KR" sz="700" dirty="0"/>
              <a:t>.</a:t>
            </a:r>
            <a:endParaRPr lang="ko-KR" altLang="en-US" sz="700" dirty="0"/>
          </a:p>
          <a:p>
            <a:r>
              <a:rPr lang="ko-KR" altLang="en-US" sz="700" dirty="0"/>
              <a:t>​</a:t>
            </a:r>
            <a:endParaRPr lang="en-US" altLang="ko-KR" sz="700" dirty="0"/>
          </a:p>
          <a:p>
            <a:r>
              <a:rPr lang="ko-KR" altLang="en-US" sz="700" dirty="0"/>
              <a:t>제</a:t>
            </a:r>
            <a:r>
              <a:rPr lang="en-US" altLang="ko-KR" sz="700" dirty="0"/>
              <a:t>3</a:t>
            </a:r>
            <a:r>
              <a:rPr lang="ko-KR" altLang="en-US" sz="700" dirty="0"/>
              <a:t>조</a:t>
            </a:r>
            <a:r>
              <a:rPr lang="en-US" altLang="ko-KR" sz="700" dirty="0"/>
              <a:t>(</a:t>
            </a:r>
            <a:r>
              <a:rPr lang="ko-KR" altLang="en-US" sz="700" dirty="0"/>
              <a:t>이용자의 자격</a:t>
            </a:r>
            <a:r>
              <a:rPr lang="en-US" altLang="ko-KR" sz="700" dirty="0"/>
              <a:t>)</a:t>
            </a:r>
            <a:endParaRPr lang="ko-KR" altLang="en-US" sz="700" dirty="0"/>
          </a:p>
          <a:p>
            <a:r>
              <a:rPr lang="ko-KR" altLang="en-US" sz="700" dirty="0"/>
              <a:t>​이용자는 당행의 입출금이 자유로운 예금계좌를 보유하고 있고</a:t>
            </a:r>
            <a:r>
              <a:rPr lang="en-US" altLang="ko-KR" sz="700" dirty="0"/>
              <a:t>, </a:t>
            </a:r>
            <a:r>
              <a:rPr lang="ko-KR" altLang="en-US" sz="700" dirty="0"/>
              <a:t>공인인증서를 이용하여 본인확인이 가능하여야 합니다</a:t>
            </a:r>
            <a:r>
              <a:rPr lang="en-US" altLang="ko-KR" sz="700" dirty="0"/>
              <a:t>.</a:t>
            </a:r>
            <a:endParaRPr lang="ko-KR" altLang="en-US" sz="700" dirty="0"/>
          </a:p>
          <a:p>
            <a:r>
              <a:rPr lang="ko-KR" altLang="en-US" sz="700" dirty="0"/>
              <a:t>​</a:t>
            </a:r>
          </a:p>
          <a:p>
            <a:r>
              <a:rPr lang="ko-KR" altLang="en-US" sz="700" dirty="0"/>
              <a:t>제</a:t>
            </a:r>
            <a:r>
              <a:rPr lang="en-US" altLang="ko-KR" sz="700" dirty="0"/>
              <a:t>4</a:t>
            </a:r>
            <a:r>
              <a:rPr lang="ko-KR" altLang="en-US" sz="700" dirty="0"/>
              <a:t>조</a:t>
            </a:r>
            <a:r>
              <a:rPr lang="en-US" altLang="ko-KR" sz="700" dirty="0"/>
              <a:t>(</a:t>
            </a:r>
            <a:r>
              <a:rPr lang="ko-KR" altLang="en-US" sz="700" dirty="0"/>
              <a:t>이용자의 책임 및 의무</a:t>
            </a:r>
            <a:r>
              <a:rPr lang="en-US" altLang="ko-KR" sz="700" dirty="0"/>
              <a:t>)</a:t>
            </a:r>
            <a:endParaRPr lang="ko-KR" altLang="en-US" sz="700" dirty="0"/>
          </a:p>
          <a:p>
            <a:r>
              <a:rPr lang="ko-KR" altLang="en-US" sz="700" dirty="0"/>
              <a:t>​이용자는 다음 각 호의 사항을 준수하여야 합니다</a:t>
            </a:r>
            <a:r>
              <a:rPr lang="en-US" altLang="ko-KR" sz="700" dirty="0"/>
              <a:t>.</a:t>
            </a:r>
            <a:endParaRPr lang="ko-KR" altLang="en-US" sz="700" dirty="0"/>
          </a:p>
          <a:p>
            <a:r>
              <a:rPr lang="en-US" altLang="ko-KR" sz="700" dirty="0"/>
              <a:t>1. </a:t>
            </a:r>
            <a:r>
              <a:rPr lang="ko-KR" altLang="en-US" sz="700" dirty="0"/>
              <a:t>공공질서</a:t>
            </a:r>
            <a:r>
              <a:rPr lang="en-US" altLang="ko-KR" sz="700" dirty="0"/>
              <a:t>, </a:t>
            </a:r>
            <a:r>
              <a:rPr lang="ko-KR" altLang="en-US" sz="700" dirty="0"/>
              <a:t>미풍양속 및 관계법령에 위반되지 않는 </a:t>
            </a:r>
            <a:r>
              <a:rPr lang="ko-KR" altLang="en-US" sz="700" dirty="0" err="1"/>
              <a:t>재화등의</a:t>
            </a:r>
            <a:r>
              <a:rPr lang="ko-KR" altLang="en-US" sz="700" dirty="0"/>
              <a:t> 매매</a:t>
            </a:r>
          </a:p>
          <a:p>
            <a:r>
              <a:rPr lang="en-US" altLang="ko-KR" sz="700" dirty="0"/>
              <a:t>2. </a:t>
            </a:r>
            <a:r>
              <a:rPr lang="ko-KR" altLang="en-US" sz="700" dirty="0"/>
              <a:t>서비스 이용 약관 및 관계법령 준수</a:t>
            </a:r>
          </a:p>
          <a:p>
            <a:r>
              <a:rPr lang="en-US" altLang="ko-KR" sz="700" dirty="0"/>
              <a:t>3. </a:t>
            </a:r>
            <a:r>
              <a:rPr lang="ko-KR" altLang="en-US" sz="700" dirty="0"/>
              <a:t>거래상대방이 부정한 이용자임을 알았거나 알 수 있었을 경우에는 당해 거래요구에 응하지 않아야 함</a:t>
            </a:r>
            <a:r>
              <a:rPr lang="en-US" altLang="ko-KR" sz="700" dirty="0"/>
              <a:t>.</a:t>
            </a:r>
            <a:endParaRPr lang="ko-KR" altLang="en-US" sz="700" dirty="0"/>
          </a:p>
          <a:p>
            <a:endParaRPr lang="en-US" altLang="ko-KR" sz="700" dirty="0"/>
          </a:p>
        </p:txBody>
      </p:sp>
      <p:sp>
        <p:nvSpPr>
          <p:cNvPr id="2" name="직사각형 1">
            <a:extLst>
              <a:ext uri="{FF2B5EF4-FFF2-40B4-BE49-F238E27FC236}">
                <a16:creationId xmlns:a16="http://schemas.microsoft.com/office/drawing/2014/main" id="{E6C30494-4E7D-49DB-B5D6-981ABA8FF8C3}"/>
              </a:ext>
            </a:extLst>
          </p:cNvPr>
          <p:cNvSpPr/>
          <p:nvPr/>
        </p:nvSpPr>
        <p:spPr bwMode="auto">
          <a:xfrm>
            <a:off x="427839" y="1697220"/>
            <a:ext cx="6761526" cy="4325071"/>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9" name="제목 2">
            <a:extLst>
              <a:ext uri="{FF2B5EF4-FFF2-40B4-BE49-F238E27FC236}">
                <a16:creationId xmlns:a16="http://schemas.microsoft.com/office/drawing/2014/main" id="{4DC8316F-BE18-4BDD-8A71-26F4F639C6AB}"/>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이용약관</a:t>
            </a:r>
          </a:p>
        </p:txBody>
      </p:sp>
      <p:sp>
        <p:nvSpPr>
          <p:cNvPr id="20" name="TextBox 19">
            <a:extLst>
              <a:ext uri="{FF2B5EF4-FFF2-40B4-BE49-F238E27FC236}">
                <a16:creationId xmlns:a16="http://schemas.microsoft.com/office/drawing/2014/main" id="{1F9E92D4-21A0-4ED4-B9B6-4AC6AF79211B}"/>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1" name="TextBox 20">
            <a:extLst>
              <a:ext uri="{FF2B5EF4-FFF2-40B4-BE49-F238E27FC236}">
                <a16:creationId xmlns:a16="http://schemas.microsoft.com/office/drawing/2014/main" id="{EE504955-6182-46CC-ABAE-346A6BDC71AD}"/>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4096785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760591190"/>
              </p:ext>
            </p:extLst>
          </p:nvPr>
        </p:nvGraphicFramePr>
        <p:xfrm>
          <a:off x="7498080" y="465516"/>
          <a:ext cx="2407920" cy="44389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FAQ</a:t>
                      </a:r>
                      <a:r>
                        <a:rPr lang="ko-KR" altLang="en-US" sz="800" dirty="0">
                          <a:latin typeface="+mn-ea"/>
                          <a:ea typeface="+mn-ea"/>
                        </a:rPr>
                        <a:t> 정리</a:t>
                      </a:r>
                      <a:r>
                        <a:rPr lang="en-US" altLang="ko-KR" sz="800" dirty="0">
                          <a:latin typeface="+mn-ea"/>
                          <a:ea typeface="+mn-ea"/>
                        </a:rPr>
                        <a:t> </a:t>
                      </a:r>
                      <a:r>
                        <a:rPr lang="ko-KR" altLang="en-US" sz="800" dirty="0">
                          <a:latin typeface="+mn-ea"/>
                          <a:ea typeface="+mn-ea"/>
                        </a:rPr>
                        <a:t>문서 별도 전달</a:t>
                      </a:r>
                      <a:endParaRPr lang="en-US" altLang="ko-KR" sz="800" dirty="0">
                        <a:latin typeface="+mn-ea"/>
                        <a:ea typeface="+mn-ea"/>
                      </a:endParaRPr>
                    </a:p>
                    <a:p>
                      <a:pPr latinLnBrk="1"/>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관리자 등록 방식</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013804" cy="276999"/>
          </a:xfrm>
          <a:prstGeom prst="rect">
            <a:avLst/>
          </a:prstGeom>
        </p:spPr>
        <p:txBody>
          <a:bodyPr wrap="none">
            <a:spAutoFit/>
          </a:bodyPr>
          <a:lstStyle/>
          <a:p>
            <a:r>
              <a:rPr lang="en-US" altLang="ko-KR" sz="1200" b="1" dirty="0"/>
              <a:t>|</a:t>
            </a:r>
            <a:r>
              <a:rPr lang="ko-KR" altLang="en-US" sz="1200" b="1" dirty="0"/>
              <a:t>서비스 </a:t>
            </a:r>
            <a:r>
              <a:rPr lang="en-US" altLang="ko-KR" sz="1200" b="1" dirty="0"/>
              <a:t>FAQ</a:t>
            </a:r>
            <a:endParaRPr lang="ko-KR" altLang="en-US" sz="1200" dirty="0"/>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1F70386-1E8D-4E7A-A71C-E140D96F7672}"/>
              </a:ext>
            </a:extLst>
          </p:cNvPr>
          <p:cNvSpPr/>
          <p:nvPr/>
        </p:nvSpPr>
        <p:spPr>
          <a:xfrm>
            <a:off x="355625" y="1744844"/>
            <a:ext cx="6822062" cy="4078039"/>
          </a:xfrm>
          <a:prstGeom prst="rect">
            <a:avLst/>
          </a:prstGeom>
        </p:spPr>
        <p:txBody>
          <a:bodyPr wrap="square">
            <a:spAutoFit/>
          </a:bodyPr>
          <a:lstStyle/>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a:t>
            </a:r>
            <a:r>
              <a:rPr lang="ko-KR" altLang="en-US" sz="700" b="1" dirty="0">
                <a:solidFill>
                  <a:srgbClr val="3CB95D"/>
                </a:solidFill>
                <a:latin typeface="+mn-ea"/>
              </a:rPr>
              <a:t> 서비스가 어떤 건가요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무역에스크로</a:t>
            </a:r>
            <a:r>
              <a:rPr lang="ko-KR" altLang="en-US" sz="700" b="1" dirty="0">
                <a:solidFill>
                  <a:srgbClr val="01426A"/>
                </a:solidFill>
                <a:latin typeface="+mn-ea"/>
              </a:rPr>
              <a:t> 서비스는 무역 </a:t>
            </a:r>
            <a:r>
              <a:rPr lang="ko-KR" altLang="en-US" sz="700" b="1" dirty="0" err="1">
                <a:solidFill>
                  <a:srgbClr val="01426A"/>
                </a:solidFill>
                <a:latin typeface="+mn-ea"/>
              </a:rPr>
              <a:t>안전결제서비스입니다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ko-KR" altLang="en-US" sz="700" dirty="0">
                <a:solidFill>
                  <a:srgbClr val="01426A"/>
                </a:solidFill>
                <a:latin typeface="+mn-ea"/>
              </a:rPr>
              <a:t>무역 에스크로 서비스는 서로 다른 국가에 있는 수출자와 수입자가 무역대금 정산</a:t>
            </a:r>
            <a:r>
              <a:rPr lang="en-US" altLang="ko-KR" sz="700" dirty="0">
                <a:solidFill>
                  <a:srgbClr val="01426A"/>
                </a:solidFill>
                <a:latin typeface="+mn-ea"/>
              </a:rPr>
              <a:t>/</a:t>
            </a:r>
            <a:r>
              <a:rPr lang="ko-KR" altLang="en-US" sz="700" dirty="0">
                <a:solidFill>
                  <a:srgbClr val="01426A"/>
                </a:solidFill>
                <a:latin typeface="+mn-ea"/>
              </a:rPr>
              <a:t>지급에 있어 제</a:t>
            </a:r>
            <a:r>
              <a:rPr lang="en-US" altLang="ko-KR" sz="700" dirty="0">
                <a:solidFill>
                  <a:srgbClr val="01426A"/>
                </a:solidFill>
                <a:latin typeface="+mn-ea"/>
              </a:rPr>
              <a:t>3</a:t>
            </a:r>
            <a:r>
              <a:rPr lang="ko-KR" altLang="en-US" sz="700" dirty="0">
                <a:solidFill>
                  <a:srgbClr val="01426A"/>
                </a:solidFill>
                <a:latin typeface="+mn-ea"/>
              </a:rPr>
              <a:t>자</a:t>
            </a:r>
            <a:r>
              <a:rPr lang="en-US" altLang="ko-KR" sz="700" dirty="0">
                <a:solidFill>
                  <a:srgbClr val="01426A"/>
                </a:solidFill>
                <a:latin typeface="+mn-ea"/>
              </a:rPr>
              <a:t>(</a:t>
            </a:r>
            <a:r>
              <a:rPr lang="ko-KR" altLang="en-US" sz="700" dirty="0">
                <a:solidFill>
                  <a:srgbClr val="01426A"/>
                </a:solidFill>
                <a:latin typeface="+mn-ea"/>
              </a:rPr>
              <a:t>금융기관</a:t>
            </a:r>
            <a:r>
              <a:rPr lang="en-US" altLang="ko-KR" sz="700" dirty="0">
                <a:solidFill>
                  <a:srgbClr val="01426A"/>
                </a:solidFill>
                <a:latin typeface="+mn-ea"/>
              </a:rPr>
              <a:t>)</a:t>
            </a:r>
            <a:r>
              <a:rPr lang="ko-KR" altLang="en-US" sz="700" dirty="0">
                <a:solidFill>
                  <a:srgbClr val="01426A"/>
                </a:solidFill>
                <a:latin typeface="+mn-ea"/>
              </a:rPr>
              <a:t>에 수출</a:t>
            </a:r>
            <a:r>
              <a:rPr lang="en-US" altLang="ko-KR" sz="700" dirty="0">
                <a:solidFill>
                  <a:srgbClr val="01426A"/>
                </a:solidFill>
                <a:latin typeface="+mn-ea"/>
              </a:rPr>
              <a:t>/</a:t>
            </a:r>
            <a:r>
              <a:rPr lang="ko-KR" altLang="en-US" sz="700" dirty="0">
                <a:solidFill>
                  <a:srgbClr val="01426A"/>
                </a:solidFill>
                <a:latin typeface="+mn-ea"/>
              </a:rPr>
              <a:t>입대금을 </a:t>
            </a:r>
            <a:endParaRPr lang="en-US" altLang="ko-KR" sz="700" dirty="0">
              <a:solidFill>
                <a:srgbClr val="01426A"/>
              </a:solidFill>
              <a:latin typeface="+mn-ea"/>
            </a:endParaRPr>
          </a:p>
          <a:p>
            <a:pPr>
              <a:spcBef>
                <a:spcPts val="0"/>
              </a:spcBef>
              <a:spcAft>
                <a:spcPts val="0"/>
              </a:spcAft>
            </a:pPr>
            <a:r>
              <a:rPr lang="ko-KR" altLang="en-US" sz="700" dirty="0" err="1">
                <a:solidFill>
                  <a:srgbClr val="01426A"/>
                </a:solidFill>
                <a:latin typeface="+mn-ea"/>
              </a:rPr>
              <a:t>맡겨놓는</a:t>
            </a:r>
            <a:r>
              <a:rPr lang="ko-KR" altLang="en-US" sz="700" dirty="0">
                <a:solidFill>
                  <a:srgbClr val="01426A"/>
                </a:solidFill>
                <a:latin typeface="+mn-ea"/>
              </a:rPr>
              <a:t> 서비스 입니다</a:t>
            </a:r>
            <a:r>
              <a:rPr lang="en-US" altLang="ko-KR" sz="700" dirty="0">
                <a:solidFill>
                  <a:srgbClr val="01426A"/>
                </a:solidFill>
                <a:latin typeface="+mn-ea"/>
              </a:rPr>
              <a:t>. </a:t>
            </a:r>
            <a:r>
              <a:rPr lang="ko-KR" altLang="en-US" sz="700" dirty="0">
                <a:solidFill>
                  <a:srgbClr val="01426A"/>
                </a:solidFill>
                <a:latin typeface="+mn-ea"/>
              </a:rPr>
              <a:t>수출자와 수입자는 제</a:t>
            </a:r>
            <a:r>
              <a:rPr lang="en-US" altLang="ko-KR" sz="700" dirty="0">
                <a:solidFill>
                  <a:srgbClr val="01426A"/>
                </a:solidFill>
                <a:latin typeface="+mn-ea"/>
              </a:rPr>
              <a:t>3</a:t>
            </a:r>
            <a:r>
              <a:rPr lang="ko-KR" altLang="en-US" sz="700" dirty="0">
                <a:solidFill>
                  <a:srgbClr val="01426A"/>
                </a:solidFill>
                <a:latin typeface="+mn-ea"/>
              </a:rPr>
              <a:t>자에 예치한 무역대금을 제</a:t>
            </a:r>
            <a:r>
              <a:rPr lang="en-US" altLang="ko-KR" sz="700" dirty="0">
                <a:solidFill>
                  <a:srgbClr val="01426A"/>
                </a:solidFill>
                <a:latin typeface="+mn-ea"/>
              </a:rPr>
              <a:t>3</a:t>
            </a:r>
            <a:r>
              <a:rPr lang="ko-KR" altLang="en-US" sz="700" dirty="0">
                <a:solidFill>
                  <a:srgbClr val="01426A"/>
                </a:solidFill>
                <a:latin typeface="+mn-ea"/>
              </a:rPr>
              <a:t>자가 공정하게 처리해 줄 수 있기 때문에 무역사기나 </a:t>
            </a:r>
            <a:endParaRPr lang="en-US" altLang="ko-KR" sz="700" dirty="0">
              <a:solidFill>
                <a:srgbClr val="01426A"/>
              </a:solidFill>
              <a:latin typeface="+mn-ea"/>
            </a:endParaRPr>
          </a:p>
          <a:p>
            <a:pPr>
              <a:spcBef>
                <a:spcPts val="0"/>
              </a:spcBef>
              <a:spcAft>
                <a:spcPts val="0"/>
              </a:spcAft>
            </a:pPr>
            <a:r>
              <a:rPr lang="ko-KR" altLang="en-US" sz="700" dirty="0">
                <a:solidFill>
                  <a:srgbClr val="01426A"/>
                </a:solidFill>
                <a:latin typeface="+mn-ea"/>
              </a:rPr>
              <a:t>대금미지급등에 대한 우려를 원천적으로 해결할 수 있습니다</a:t>
            </a:r>
            <a:r>
              <a:rPr lang="en-US" altLang="ko-KR" sz="700" dirty="0">
                <a:solidFill>
                  <a:srgbClr val="01426A"/>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무역에스크로를</a:t>
            </a:r>
            <a:r>
              <a:rPr lang="ko-KR" altLang="en-US" sz="700" b="1" dirty="0">
                <a:solidFill>
                  <a:srgbClr val="3CB95D"/>
                </a:solidFill>
                <a:latin typeface="+mn-ea"/>
              </a:rPr>
              <a:t> 제공하는 </a:t>
            </a:r>
            <a:r>
              <a:rPr lang="ko-KR" altLang="en-US" sz="700" b="1" dirty="0" err="1">
                <a:solidFill>
                  <a:srgbClr val="3CB95D"/>
                </a:solidFill>
                <a:latin typeface="+mn-ea"/>
              </a:rPr>
              <a:t>지트레이드페이닷컴을</a:t>
            </a:r>
            <a:r>
              <a:rPr lang="ko-KR" altLang="en-US" sz="700" b="1" dirty="0">
                <a:solidFill>
                  <a:srgbClr val="3CB95D"/>
                </a:solidFill>
                <a:latin typeface="+mn-ea"/>
              </a:rPr>
              <a:t> 믿을 수 있나요</a:t>
            </a:r>
            <a:r>
              <a:rPr lang="en-US" altLang="ko-KR" sz="700" b="1" dirty="0">
                <a:solidFill>
                  <a:srgbClr val="3CB95D"/>
                </a:solidFill>
                <a:latin typeface="+mn-ea"/>
              </a:rPr>
              <a:t>? </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지트레이드페이닷컴은</a:t>
            </a:r>
            <a:r>
              <a:rPr lang="ko-KR" altLang="en-US" sz="700" b="1" dirty="0">
                <a:solidFill>
                  <a:srgbClr val="01426A"/>
                </a:solidFill>
                <a:latin typeface="+mn-ea"/>
              </a:rPr>
              <a:t> 믿을 수 있습니다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전세계를 대상으로 무역 에스크로 서비스를 제공하는 서비스 플랫폼입니다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a:latin typeface="+mn-ea"/>
              </a:rPr>
              <a:t>예를 들어 중국과 거래를 한다고 하면</a:t>
            </a:r>
            <a:r>
              <a:rPr lang="en-US" altLang="ko-KR" sz="700" dirty="0">
                <a:latin typeface="+mn-ea"/>
              </a:rPr>
              <a:t>, </a:t>
            </a:r>
            <a:r>
              <a:rPr lang="ko-KR" altLang="en-US" sz="700" dirty="0">
                <a:latin typeface="+mn-ea"/>
              </a:rPr>
              <a:t>실제로 대금을 예치하는 계좌는 중국정부에서 법으로 규정한 금융기관 또는 준금융기관과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err="1">
                <a:latin typeface="+mn-ea"/>
              </a:rPr>
              <a:t>지트레이드페이닷컴이</a:t>
            </a:r>
            <a:r>
              <a:rPr lang="ko-KR" altLang="en-US" sz="700" dirty="0">
                <a:latin typeface="+mn-ea"/>
              </a:rPr>
              <a:t> 계약을 해서 그 기관의 계좌를 이용합니다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a:latin typeface="+mn-ea"/>
              </a:rPr>
              <a:t>다른 나라의 경우도 해당 국가에서 무역대금 입출금을 할 수 있는 합법적인 금융기관 및 준금융기관과 </a:t>
            </a:r>
            <a:r>
              <a:rPr lang="ko-KR" altLang="en-US" sz="700" dirty="0" err="1">
                <a:latin typeface="+mn-ea"/>
              </a:rPr>
              <a:t>지트레이드페이닷컴이</a:t>
            </a:r>
            <a:r>
              <a:rPr lang="ko-KR" altLang="en-US" sz="700" dirty="0">
                <a:latin typeface="+mn-ea"/>
              </a:rPr>
              <a:t>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계약을 하여 진행합니다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4. </a:t>
            </a:r>
            <a:r>
              <a:rPr lang="ko-KR" altLang="en-US" sz="700" dirty="0" err="1">
                <a:latin typeface="+mn-ea"/>
              </a:rPr>
              <a:t>지트레이드페이닷컴은</a:t>
            </a:r>
            <a:r>
              <a:rPr lang="ko-KR" altLang="en-US" sz="700" dirty="0">
                <a:latin typeface="+mn-ea"/>
              </a:rPr>
              <a:t> 금융거래상의 자금 흐름에 일체 관여하지 않으며 예치 및 </a:t>
            </a:r>
            <a:r>
              <a:rPr lang="ko-KR" altLang="en-US" sz="700" dirty="0" err="1">
                <a:latin typeface="+mn-ea"/>
              </a:rPr>
              <a:t>송금업무역시</a:t>
            </a:r>
            <a:r>
              <a:rPr lang="ko-KR" altLang="en-US" sz="700" dirty="0">
                <a:latin typeface="+mn-ea"/>
              </a:rPr>
              <a:t> 한국 또는 상대국의 은행과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금융기관과 한국 및 해당국의 외환관리법</a:t>
            </a:r>
            <a:r>
              <a:rPr lang="en-US" altLang="ko-KR" sz="700" dirty="0">
                <a:latin typeface="+mn-ea"/>
              </a:rPr>
              <a:t>, </a:t>
            </a:r>
            <a:r>
              <a:rPr lang="ko-KR" altLang="en-US" sz="700" dirty="0">
                <a:latin typeface="+mn-ea"/>
              </a:rPr>
              <a:t>금융거래법</a:t>
            </a:r>
            <a:r>
              <a:rPr lang="en-US" altLang="ko-KR" sz="700" dirty="0">
                <a:latin typeface="+mn-ea"/>
              </a:rPr>
              <a:t>, </a:t>
            </a:r>
            <a:r>
              <a:rPr lang="ko-KR" altLang="en-US" sz="700" dirty="0" err="1">
                <a:latin typeface="+mn-ea"/>
              </a:rPr>
              <a:t>자금세탁방지법등의</a:t>
            </a:r>
            <a:r>
              <a:rPr lang="ko-KR" altLang="en-US" sz="700" dirty="0">
                <a:latin typeface="+mn-ea"/>
              </a:rPr>
              <a:t> 양국간의 합법적인 </a:t>
            </a:r>
            <a:r>
              <a:rPr lang="ko-KR" altLang="en-US" sz="700" dirty="0" err="1">
                <a:latin typeface="+mn-ea"/>
              </a:rPr>
              <a:t>법률하에서</a:t>
            </a:r>
            <a:r>
              <a:rPr lang="ko-KR" altLang="en-US" sz="700" dirty="0">
                <a:latin typeface="+mn-ea"/>
              </a:rPr>
              <a:t> 진행됩니다</a:t>
            </a:r>
            <a:r>
              <a:rPr lang="en-US" altLang="ko-KR" sz="700" dirty="0">
                <a:latin typeface="+mn-ea"/>
              </a:rPr>
              <a:t>. </a:t>
            </a:r>
            <a:endParaRPr lang="ko-KR" altLang="en-US" sz="700" dirty="0">
              <a:latin typeface="+mn-ea"/>
            </a:endParaRPr>
          </a:p>
          <a:p>
            <a:pPr>
              <a:spcBef>
                <a:spcPts val="0"/>
              </a:spcBef>
              <a:spcAft>
                <a:spcPts val="0"/>
              </a:spcAft>
            </a:pPr>
            <a:r>
              <a:rPr lang="en-US" altLang="ko-KR" sz="700" dirty="0">
                <a:latin typeface="+mn-ea"/>
              </a:rPr>
              <a:t>5. </a:t>
            </a:r>
            <a:r>
              <a:rPr lang="ko-KR" altLang="en-US" sz="700" dirty="0" err="1">
                <a:latin typeface="+mn-ea"/>
              </a:rPr>
              <a:t>지트레이드페이닷컴이</a:t>
            </a:r>
            <a:r>
              <a:rPr lang="ko-KR" altLang="en-US" sz="700" dirty="0">
                <a:latin typeface="+mn-ea"/>
              </a:rPr>
              <a:t> 제휴</a:t>
            </a:r>
            <a:r>
              <a:rPr lang="en-US" altLang="ko-KR" sz="700" dirty="0">
                <a:latin typeface="+mn-ea"/>
              </a:rPr>
              <a:t>/</a:t>
            </a:r>
            <a:r>
              <a:rPr lang="ko-KR" altLang="en-US" sz="700" dirty="0">
                <a:latin typeface="+mn-ea"/>
              </a:rPr>
              <a:t>계약하고 있는 모든 금융기관 및 준금융기관은 해당국가에서 상위 </a:t>
            </a:r>
            <a:r>
              <a:rPr lang="en-US" altLang="ko-KR" sz="700" dirty="0">
                <a:latin typeface="+mn-ea"/>
              </a:rPr>
              <a:t>5</a:t>
            </a:r>
            <a:r>
              <a:rPr lang="ko-KR" altLang="en-US" sz="700" dirty="0">
                <a:latin typeface="+mn-ea"/>
              </a:rPr>
              <a:t>위안에 드는 </a:t>
            </a:r>
            <a:r>
              <a:rPr lang="ko-KR" altLang="en-US" sz="700" dirty="0" err="1">
                <a:latin typeface="+mn-ea"/>
              </a:rPr>
              <a:t>명망있는</a:t>
            </a:r>
            <a:r>
              <a:rPr lang="ko-KR" altLang="en-US" sz="700" dirty="0">
                <a:latin typeface="+mn-ea"/>
              </a:rPr>
              <a:t> 은행과</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 </a:t>
            </a:r>
            <a:r>
              <a:rPr lang="ko-KR" altLang="en-US" sz="700" dirty="0" err="1">
                <a:latin typeface="+mn-ea"/>
              </a:rPr>
              <a:t>준금융기관들입니다</a:t>
            </a:r>
            <a:r>
              <a:rPr lang="en-US" altLang="ko-KR" sz="700" dirty="0">
                <a:latin typeface="+mn-ea"/>
              </a:rPr>
              <a:t>. </a:t>
            </a:r>
            <a:r>
              <a:rPr lang="en-US" altLang="ko-KR" sz="700" u="sng" dirty="0">
                <a:latin typeface="+mn-ea"/>
                <a:hlinkClick r:id="rId3"/>
              </a:rPr>
              <a:t>(</a:t>
            </a:r>
            <a:r>
              <a:rPr lang="ko-KR" altLang="en-US" sz="700" u="sng" dirty="0">
                <a:latin typeface="+mn-ea"/>
                <a:hlinkClick r:id="rId3"/>
              </a:rPr>
              <a:t>글로벌 금융 네트워크 소개 바로 가기</a:t>
            </a:r>
            <a:r>
              <a:rPr lang="en-US" altLang="ko-KR" sz="700" u="sng" dirty="0">
                <a:latin typeface="+mn-ea"/>
                <a:hlinkClick r:id="rId3"/>
              </a:rPr>
              <a:t>)</a:t>
            </a:r>
            <a:endParaRPr lang="ko-KR" altLang="en-US" sz="700" dirty="0">
              <a:latin typeface="+mn-ea"/>
            </a:endParaRPr>
          </a:p>
          <a:p>
            <a:pPr>
              <a:spcBef>
                <a:spcPts val="0"/>
              </a:spcBef>
              <a:spcAft>
                <a:spcPts val="0"/>
              </a:spcAft>
            </a:pPr>
            <a:r>
              <a:rPr lang="en-US" altLang="ko-KR" sz="700" dirty="0">
                <a:latin typeface="+mn-ea"/>
              </a:rPr>
              <a:t>6. </a:t>
            </a:r>
            <a:r>
              <a:rPr lang="ko-KR" altLang="en-US" sz="700" dirty="0" err="1">
                <a:latin typeface="+mn-ea"/>
              </a:rPr>
              <a:t>지트레이드페이닷컴과</a:t>
            </a:r>
            <a:r>
              <a:rPr lang="ko-KR" altLang="en-US" sz="700" dirty="0">
                <a:latin typeface="+mn-ea"/>
              </a:rPr>
              <a:t> 계약한 글로벌무역사이트들은 모두 해당국가에서 </a:t>
            </a:r>
            <a:r>
              <a:rPr lang="en-US" altLang="ko-KR" sz="700" dirty="0">
                <a:latin typeface="+mn-ea"/>
              </a:rPr>
              <a:t>1</a:t>
            </a:r>
            <a:r>
              <a:rPr lang="ko-KR" altLang="en-US" sz="700" dirty="0">
                <a:latin typeface="+mn-ea"/>
              </a:rPr>
              <a:t>위 또는 </a:t>
            </a:r>
            <a:r>
              <a:rPr lang="en-US" altLang="ko-KR" sz="700" dirty="0">
                <a:latin typeface="+mn-ea"/>
              </a:rPr>
              <a:t>2</a:t>
            </a:r>
            <a:r>
              <a:rPr lang="ko-KR" altLang="en-US" sz="700" dirty="0">
                <a:latin typeface="+mn-ea"/>
              </a:rPr>
              <a:t>위의 업체들이며</a:t>
            </a:r>
            <a:r>
              <a:rPr lang="en-US" altLang="ko-KR" sz="700" dirty="0">
                <a:latin typeface="+mn-ea"/>
              </a:rPr>
              <a:t>, </a:t>
            </a:r>
            <a:r>
              <a:rPr lang="ko-KR" altLang="en-US" sz="700" dirty="0">
                <a:latin typeface="+mn-ea"/>
              </a:rPr>
              <a:t>전세계적으로도 수위에 드는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초대형 글로벌 </a:t>
            </a:r>
            <a:r>
              <a:rPr lang="ko-KR" altLang="en-US" sz="700" dirty="0" err="1">
                <a:latin typeface="+mn-ea"/>
              </a:rPr>
              <a:t>이커머스</a:t>
            </a:r>
            <a:r>
              <a:rPr lang="ko-KR" altLang="en-US" sz="700" dirty="0">
                <a:latin typeface="+mn-ea"/>
              </a:rPr>
              <a:t> 사이트들입니다</a:t>
            </a:r>
            <a:r>
              <a:rPr lang="en-US" altLang="ko-KR" sz="700" dirty="0">
                <a:latin typeface="+mn-ea"/>
              </a:rPr>
              <a:t>. </a:t>
            </a:r>
            <a:r>
              <a:rPr lang="en-US" altLang="ko-KR" sz="700" u="sng" dirty="0">
                <a:latin typeface="+mn-ea"/>
                <a:hlinkClick r:id="rId4"/>
              </a:rPr>
              <a:t>(</a:t>
            </a:r>
            <a:r>
              <a:rPr lang="ko-KR" altLang="en-US" sz="700" u="sng" dirty="0">
                <a:latin typeface="+mn-ea"/>
                <a:hlinkClick r:id="rId4"/>
              </a:rPr>
              <a:t>글로벌 마켓플레이스 소개 바로 가기</a:t>
            </a:r>
            <a:r>
              <a:rPr lang="en-US" altLang="ko-KR" sz="700" u="sng" dirty="0">
                <a:latin typeface="+mn-ea"/>
                <a:hlinkClick r:id="rId4"/>
              </a:rPr>
              <a:t>)</a:t>
            </a:r>
            <a:endParaRPr lang="ko-KR" altLang="en-US" sz="700" dirty="0">
              <a:latin typeface="+mn-ea"/>
            </a:endParaRPr>
          </a:p>
          <a:p>
            <a:pPr>
              <a:spcBef>
                <a:spcPts val="0"/>
              </a:spcBef>
              <a:spcAft>
                <a:spcPts val="0"/>
              </a:spcAft>
            </a:pPr>
            <a:r>
              <a:rPr lang="en-US" altLang="ko-KR" sz="700" dirty="0">
                <a:latin typeface="+mn-ea"/>
              </a:rPr>
              <a:t>7. </a:t>
            </a:r>
            <a:r>
              <a:rPr lang="ko-KR" altLang="en-US" sz="700" dirty="0">
                <a:latin typeface="+mn-ea"/>
              </a:rPr>
              <a:t>각국의 은행들과 글로벌무역사이트들이 보증하는 </a:t>
            </a:r>
            <a:r>
              <a:rPr lang="ko-KR" altLang="en-US" sz="700" dirty="0" err="1">
                <a:latin typeface="+mn-ea"/>
              </a:rPr>
              <a:t>지트레이드페이닷컴은</a:t>
            </a:r>
            <a:r>
              <a:rPr lang="ko-KR" altLang="en-US" sz="700" dirty="0">
                <a:latin typeface="+mn-ea"/>
              </a:rPr>
              <a:t> 고객에게 무한 신뢰를 드릴 예정입니다</a:t>
            </a:r>
            <a:r>
              <a:rPr lang="en-US" altLang="ko-KR" sz="700" dirty="0">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지트레이드페이닷컴의</a:t>
            </a:r>
            <a:r>
              <a:rPr lang="ko-KR" altLang="en-US" sz="700" b="1" dirty="0">
                <a:solidFill>
                  <a:srgbClr val="3CB95D"/>
                </a:solidFill>
                <a:latin typeface="+mn-ea"/>
              </a:rPr>
              <a:t> 에스크로 서비스가 타회사와 무엇이 </a:t>
            </a:r>
            <a:r>
              <a:rPr lang="ko-KR" altLang="en-US" sz="700" b="1" dirty="0" err="1">
                <a:solidFill>
                  <a:srgbClr val="3CB95D"/>
                </a:solidFill>
                <a:latin typeface="+mn-ea"/>
              </a:rPr>
              <a:t>다른가요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지트레이드페이닷컴의</a:t>
            </a:r>
            <a:r>
              <a:rPr lang="ko-KR" altLang="en-US" sz="700" b="1" dirty="0">
                <a:solidFill>
                  <a:srgbClr val="01426A"/>
                </a:solidFill>
                <a:latin typeface="+mn-ea"/>
              </a:rPr>
              <a:t> </a:t>
            </a:r>
            <a:r>
              <a:rPr lang="ko-KR" altLang="en-US" sz="700" b="1" dirty="0" err="1">
                <a:solidFill>
                  <a:srgbClr val="01426A"/>
                </a:solidFill>
                <a:latin typeface="+mn-ea"/>
              </a:rPr>
              <a:t>에스크로서비스는</a:t>
            </a:r>
            <a:r>
              <a:rPr lang="ko-KR" altLang="en-US" sz="700" b="1" dirty="0">
                <a:solidFill>
                  <a:srgbClr val="01426A"/>
                </a:solidFill>
                <a:latin typeface="+mn-ea"/>
              </a:rPr>
              <a:t> 다릅니다</a:t>
            </a:r>
            <a:r>
              <a:rPr lang="en-US" altLang="ko-KR" sz="700" b="1" dirty="0">
                <a:solidFill>
                  <a:srgbClr val="01426A"/>
                </a:solidFill>
                <a:latin typeface="+mn-ea"/>
              </a:rPr>
              <a:t>.</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기존 에스크로 서비스가 </a:t>
            </a:r>
            <a:r>
              <a:rPr lang="ko-KR" altLang="en-US" sz="700" dirty="0" err="1">
                <a:latin typeface="+mn-ea"/>
              </a:rPr>
              <a:t>송금후</a:t>
            </a:r>
            <a:r>
              <a:rPr lang="ko-KR" altLang="en-US" sz="700" dirty="0">
                <a:latin typeface="+mn-ea"/>
              </a:rPr>
              <a:t> 입금 확인까지 걸리는 시간이 </a:t>
            </a:r>
            <a:r>
              <a:rPr lang="en-US" altLang="ko-KR" sz="700" dirty="0">
                <a:latin typeface="+mn-ea"/>
              </a:rPr>
              <a:t>4-5</a:t>
            </a:r>
            <a:r>
              <a:rPr lang="ko-KR" altLang="en-US" sz="700" dirty="0">
                <a:latin typeface="+mn-ea"/>
              </a:rPr>
              <a:t>일인데 비하여 즉시 확인 가능합니다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err="1">
                <a:latin typeface="+mn-ea"/>
              </a:rPr>
              <a:t>지트레이드페이닷컴은</a:t>
            </a:r>
            <a:r>
              <a:rPr lang="ko-KR" altLang="en-US" sz="700" dirty="0">
                <a:latin typeface="+mn-ea"/>
              </a:rPr>
              <a:t> 타 서비스의 서비스 수수료에 비해 불과 </a:t>
            </a:r>
            <a:r>
              <a:rPr lang="en-US" altLang="ko-KR" sz="700" dirty="0">
                <a:latin typeface="+mn-ea"/>
              </a:rPr>
              <a:t>5%~20%</a:t>
            </a:r>
            <a:r>
              <a:rPr lang="ko-KR" altLang="en-US" sz="700" dirty="0">
                <a:latin typeface="+mn-ea"/>
              </a:rPr>
              <a:t>의 수수료로 고객의 비용을 </a:t>
            </a:r>
            <a:r>
              <a:rPr lang="ko-KR" altLang="en-US" sz="700" dirty="0" err="1">
                <a:latin typeface="+mn-ea"/>
              </a:rPr>
              <a:t>절감드립니다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err="1">
                <a:latin typeface="+mn-ea"/>
              </a:rPr>
              <a:t>지트레이드페이닷컴은</a:t>
            </a:r>
            <a:r>
              <a:rPr lang="ko-KR" altLang="en-US" sz="700" dirty="0">
                <a:latin typeface="+mn-ea"/>
              </a:rPr>
              <a:t> 세계 최초로 세계 최대의 중국시장에 대한 양방향 </a:t>
            </a:r>
            <a:r>
              <a:rPr lang="ko-KR" altLang="en-US" sz="700" dirty="0" err="1">
                <a:latin typeface="+mn-ea"/>
              </a:rPr>
              <a:t>에스크로서비스를</a:t>
            </a:r>
            <a:r>
              <a:rPr lang="ko-KR" altLang="en-US" sz="700" dirty="0">
                <a:latin typeface="+mn-ea"/>
              </a:rPr>
              <a:t> 제공합니다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4. </a:t>
            </a:r>
            <a:r>
              <a:rPr lang="ko-KR" altLang="en-US" sz="700" dirty="0" err="1">
                <a:latin typeface="+mn-ea"/>
              </a:rPr>
              <a:t>지트레이드페이닷컴은</a:t>
            </a:r>
            <a:r>
              <a:rPr lang="ko-KR" altLang="en-US" sz="700" dirty="0">
                <a:latin typeface="+mn-ea"/>
              </a:rPr>
              <a:t> 국제표준 전자문서 교환</a:t>
            </a:r>
            <a:r>
              <a:rPr lang="en-US" altLang="ko-KR" sz="700" dirty="0">
                <a:latin typeface="+mn-ea"/>
              </a:rPr>
              <a:t>(Global standard EDI)</a:t>
            </a:r>
            <a:r>
              <a:rPr lang="ko-KR" altLang="en-US" sz="700" dirty="0">
                <a:latin typeface="+mn-ea"/>
              </a:rPr>
              <a:t>을 이용하여</a:t>
            </a:r>
            <a:r>
              <a:rPr lang="en-US" altLang="ko-KR" sz="700" dirty="0">
                <a:latin typeface="+mn-ea"/>
              </a:rPr>
              <a:t>, </a:t>
            </a:r>
            <a:r>
              <a:rPr lang="ko-KR" altLang="en-US" sz="700" dirty="0">
                <a:latin typeface="+mn-ea"/>
              </a:rPr>
              <a:t>종이없이</a:t>
            </a:r>
            <a:r>
              <a:rPr lang="en-US" altLang="ko-KR" sz="700" dirty="0">
                <a:latin typeface="+mn-ea"/>
              </a:rPr>
              <a:t>(Paperless), </a:t>
            </a:r>
            <a:r>
              <a:rPr lang="ko-KR" altLang="en-US" sz="700" dirty="0">
                <a:latin typeface="+mn-ea"/>
              </a:rPr>
              <a:t>실시간 확인</a:t>
            </a:r>
            <a:endParaRPr lang="en-US" altLang="ko-KR" sz="700" dirty="0">
              <a:latin typeface="+mn-ea"/>
            </a:endParaRPr>
          </a:p>
          <a:p>
            <a:pPr>
              <a:spcBef>
                <a:spcPts val="0"/>
              </a:spcBef>
              <a:spcAft>
                <a:spcPts val="0"/>
              </a:spcAft>
            </a:pPr>
            <a:r>
              <a:rPr lang="en-US" altLang="ko-KR" sz="700" dirty="0">
                <a:latin typeface="+mn-ea"/>
              </a:rPr>
              <a:t>   (RTS; Real Time Service), </a:t>
            </a:r>
            <a:r>
              <a:rPr lang="ko-KR" altLang="en-US" sz="700" dirty="0">
                <a:latin typeface="+mn-ea"/>
              </a:rPr>
              <a:t>은행 </a:t>
            </a:r>
            <a:r>
              <a:rPr lang="ko-KR" altLang="en-US" sz="700" dirty="0" err="1">
                <a:latin typeface="+mn-ea"/>
              </a:rPr>
              <a:t>무방문</a:t>
            </a:r>
            <a:r>
              <a:rPr lang="en-US" altLang="ko-KR" sz="700" dirty="0">
                <a:latin typeface="+mn-ea"/>
              </a:rPr>
              <a:t>(Non stop) </a:t>
            </a:r>
            <a:r>
              <a:rPr lang="ko-KR" altLang="en-US" sz="700" dirty="0">
                <a:latin typeface="+mn-ea"/>
              </a:rPr>
              <a:t>서비스를 제공하는 최초의 </a:t>
            </a:r>
            <a:r>
              <a:rPr lang="ko-KR" altLang="en-US" sz="700" dirty="0" err="1">
                <a:latin typeface="+mn-ea"/>
              </a:rPr>
              <a:t>원클릭</a:t>
            </a:r>
            <a:r>
              <a:rPr lang="en-US" altLang="ko-KR" sz="700" dirty="0">
                <a:latin typeface="+mn-ea"/>
              </a:rPr>
              <a:t>, </a:t>
            </a:r>
            <a:r>
              <a:rPr lang="ko-KR" altLang="en-US" sz="700" dirty="0">
                <a:latin typeface="+mn-ea"/>
              </a:rPr>
              <a:t>원스톱 무역 안심 결제 서비스</a:t>
            </a:r>
            <a:r>
              <a:rPr lang="en-US" altLang="ko-KR" sz="700" dirty="0">
                <a:latin typeface="+mn-ea"/>
              </a:rPr>
              <a:t>(Global Trade </a:t>
            </a:r>
          </a:p>
          <a:p>
            <a:pPr>
              <a:spcBef>
                <a:spcPts val="0"/>
              </a:spcBef>
              <a:spcAft>
                <a:spcPts val="0"/>
              </a:spcAft>
            </a:pPr>
            <a:r>
              <a:rPr lang="en-US" altLang="ko-KR" sz="700" dirty="0">
                <a:latin typeface="+mn-ea"/>
              </a:rPr>
              <a:t>   escrow payment service)</a:t>
            </a:r>
            <a:r>
              <a:rPr lang="ko-KR" altLang="en-US" sz="700" dirty="0">
                <a:latin typeface="+mn-ea"/>
              </a:rPr>
              <a:t>를 제공합니다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5. </a:t>
            </a:r>
            <a:r>
              <a:rPr lang="ko-KR" altLang="en-US" sz="700" dirty="0" err="1">
                <a:latin typeface="+mn-ea"/>
              </a:rPr>
              <a:t>지트레이드페이닷컴은</a:t>
            </a:r>
            <a:r>
              <a:rPr lang="ko-KR" altLang="en-US" sz="700" dirty="0">
                <a:latin typeface="+mn-ea"/>
              </a:rPr>
              <a:t> </a:t>
            </a:r>
            <a:r>
              <a:rPr lang="en-US" altLang="ko-KR" sz="700" dirty="0">
                <a:latin typeface="+mn-ea"/>
              </a:rPr>
              <a:t>100% </a:t>
            </a:r>
            <a:r>
              <a:rPr lang="ko-KR" altLang="en-US" sz="700" dirty="0">
                <a:latin typeface="+mn-ea"/>
              </a:rPr>
              <a:t>모바일 환경을 지원하여</a:t>
            </a:r>
            <a:r>
              <a:rPr lang="en-US" altLang="ko-KR" sz="700" dirty="0">
                <a:latin typeface="+mn-ea"/>
              </a:rPr>
              <a:t>, </a:t>
            </a:r>
            <a:r>
              <a:rPr lang="ko-KR" altLang="en-US" sz="700" dirty="0">
                <a:latin typeface="+mn-ea"/>
              </a:rPr>
              <a:t>고객이 </a:t>
            </a:r>
            <a:r>
              <a:rPr lang="ko-KR" altLang="en-US" sz="700" dirty="0" err="1">
                <a:latin typeface="+mn-ea"/>
              </a:rPr>
              <a:t>어느곳에</a:t>
            </a:r>
            <a:r>
              <a:rPr lang="ko-KR" altLang="en-US" sz="700" dirty="0">
                <a:latin typeface="+mn-ea"/>
              </a:rPr>
              <a:t> 있던 어느 매체를 사용하던 고객의 시간과 거리를 줄여줍니다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6. </a:t>
            </a:r>
            <a:r>
              <a:rPr lang="ko-KR" altLang="en-US" sz="700" dirty="0" err="1">
                <a:latin typeface="+mn-ea"/>
              </a:rPr>
              <a:t>지트레이드페이닷컴은</a:t>
            </a:r>
            <a:r>
              <a:rPr lang="ko-KR" altLang="en-US" sz="700" dirty="0">
                <a:latin typeface="+mn-ea"/>
              </a:rPr>
              <a:t> 모든 무역거래를 처음부터 끝까지 지원할 수 있는 유일한 </a:t>
            </a:r>
            <a:r>
              <a:rPr lang="ko-KR" altLang="en-US" sz="700" dirty="0" err="1">
                <a:latin typeface="+mn-ea"/>
              </a:rPr>
              <a:t>글로벌무역결제서비스입니다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7. </a:t>
            </a:r>
            <a:r>
              <a:rPr lang="ko-KR" altLang="en-US" sz="700" dirty="0">
                <a:latin typeface="+mn-ea"/>
              </a:rPr>
              <a:t>지금까지 대부분 글로벌 무역결제는 </a:t>
            </a:r>
            <a:r>
              <a:rPr lang="en-US" altLang="ko-KR" sz="700" dirty="0">
                <a:latin typeface="+mn-ea"/>
              </a:rPr>
              <a:t>B2C</a:t>
            </a:r>
            <a:r>
              <a:rPr lang="ko-KR" altLang="en-US" sz="700" dirty="0">
                <a:latin typeface="+mn-ea"/>
              </a:rPr>
              <a:t>에 국한되어 있으며 </a:t>
            </a:r>
            <a:r>
              <a:rPr lang="en-US" altLang="ko-KR" sz="700" dirty="0">
                <a:latin typeface="+mn-ea"/>
              </a:rPr>
              <a:t>B2B </a:t>
            </a:r>
            <a:r>
              <a:rPr lang="ko-KR" altLang="en-US" sz="700" dirty="0">
                <a:latin typeface="+mn-ea"/>
              </a:rPr>
              <a:t>시장에서 진정한 글로벌 서비스를 수행하고 있는 서비스 회사는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없습니다</a:t>
            </a:r>
            <a:r>
              <a:rPr lang="en-US" altLang="ko-KR" sz="700" dirty="0">
                <a:latin typeface="+mn-ea"/>
              </a:rPr>
              <a:t>.  </a:t>
            </a:r>
            <a:r>
              <a:rPr lang="ko-KR" altLang="en-US" sz="700" dirty="0" err="1">
                <a:latin typeface="+mn-ea"/>
              </a:rPr>
              <a:t>지트레이드페이닷컴은</a:t>
            </a:r>
            <a:r>
              <a:rPr lang="ko-KR" altLang="en-US" sz="700" dirty="0">
                <a:latin typeface="+mn-ea"/>
              </a:rPr>
              <a:t> 중국을 포함한 글로벌 전역 서비스를 제공합니다</a:t>
            </a:r>
            <a:r>
              <a:rPr lang="en-US" altLang="ko-KR" sz="700" dirty="0">
                <a:latin typeface="+mn-ea"/>
              </a:rPr>
              <a:t>. </a:t>
            </a:r>
            <a:br>
              <a:rPr lang="en-US" altLang="ko-KR" sz="700" dirty="0">
                <a:latin typeface="+mn-ea"/>
              </a:rPr>
            </a:br>
            <a:r>
              <a:rPr lang="en-US" altLang="ko-KR" sz="700" dirty="0">
                <a:latin typeface="+mn-ea"/>
              </a:rPr>
              <a:t>(</a:t>
            </a:r>
            <a:r>
              <a:rPr lang="ko-KR" altLang="en-US" sz="700" dirty="0">
                <a:latin typeface="+mn-ea"/>
              </a:rPr>
              <a:t>현재 글로벌 전역 서비스는 </a:t>
            </a:r>
            <a:r>
              <a:rPr lang="ko-KR" altLang="en-US" sz="700" dirty="0" err="1">
                <a:latin typeface="+mn-ea"/>
              </a:rPr>
              <a:t>개발중에</a:t>
            </a:r>
            <a:r>
              <a:rPr lang="ko-KR" altLang="en-US" sz="700" dirty="0">
                <a:latin typeface="+mn-ea"/>
              </a:rPr>
              <a:t> 있으며 </a:t>
            </a:r>
            <a:r>
              <a:rPr lang="en-US" altLang="ko-KR" sz="700" dirty="0">
                <a:latin typeface="+mn-ea"/>
              </a:rPr>
              <a:t>2018</a:t>
            </a:r>
            <a:r>
              <a:rPr lang="ko-KR" altLang="en-US" sz="700" dirty="0">
                <a:latin typeface="+mn-ea"/>
              </a:rPr>
              <a:t>년 하반기이내 전 대륙 서비스가 가능합니다</a:t>
            </a:r>
            <a:r>
              <a:rPr lang="en-US" altLang="ko-KR" sz="700" dirty="0">
                <a:latin typeface="+mn-ea"/>
              </a:rPr>
              <a:t>.)</a:t>
            </a:r>
          </a:p>
        </p:txBody>
      </p: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a:t>
            </a:r>
            <a:r>
              <a:rPr lang="en-US" altLang="ko-KR" dirty="0"/>
              <a:t>FAQ</a:t>
            </a:r>
            <a:endParaRPr lang="ko-KR" altLang="en-US" dirty="0"/>
          </a:p>
        </p:txBody>
      </p:sp>
      <p:sp>
        <p:nvSpPr>
          <p:cNvPr id="17" name="TextBox 16">
            <a:extLst>
              <a:ext uri="{FF2B5EF4-FFF2-40B4-BE49-F238E27FC236}">
                <a16:creationId xmlns:a16="http://schemas.microsoft.com/office/drawing/2014/main" id="{A64835D5-F7DC-4B2A-B9D1-BB785532BFE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0" name="TextBox 19">
            <a:extLst>
              <a:ext uri="{FF2B5EF4-FFF2-40B4-BE49-F238E27FC236}">
                <a16:creationId xmlns:a16="http://schemas.microsoft.com/office/drawing/2014/main" id="{EC7AC136-73A1-4310-AD95-2A95E0E1A59C}"/>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292312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사업연혁</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873957" cy="276999"/>
          </a:xfrm>
          <a:prstGeom prst="rect">
            <a:avLst/>
          </a:prstGeom>
        </p:spPr>
        <p:txBody>
          <a:bodyPr wrap="none">
            <a:spAutoFit/>
          </a:bodyPr>
          <a:lstStyle/>
          <a:p>
            <a:r>
              <a:rPr lang="en-US" altLang="ko-KR" sz="1200" b="1" dirty="0"/>
              <a:t>|</a:t>
            </a:r>
            <a:r>
              <a:rPr lang="ko-KR" altLang="en-US" sz="1200" b="1" dirty="0"/>
              <a:t>사업연혁</a:t>
            </a:r>
            <a:endParaRPr lang="ko-KR" altLang="en-US" sz="1200" dirty="0"/>
          </a:p>
        </p:txBody>
      </p:sp>
      <p:pic>
        <p:nvPicPr>
          <p:cNvPr id="17" name="Picture 2">
            <a:extLst>
              <a:ext uri="{FF2B5EF4-FFF2-40B4-BE49-F238E27FC236}">
                <a16:creationId xmlns:a16="http://schemas.microsoft.com/office/drawing/2014/main" id="{C42E7FAC-8323-4CC4-A132-2A0C77F56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46" y="1659157"/>
            <a:ext cx="5122634" cy="5039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화살표: 아래쪽 18">
            <a:extLst>
              <a:ext uri="{FF2B5EF4-FFF2-40B4-BE49-F238E27FC236}">
                <a16:creationId xmlns:a16="http://schemas.microsoft.com/office/drawing/2014/main" id="{D1C34AB0-3B83-42BB-B464-4490EFDC9B91}"/>
              </a:ext>
            </a:extLst>
          </p:cNvPr>
          <p:cNvSpPr/>
          <p:nvPr/>
        </p:nvSpPr>
        <p:spPr bwMode="auto">
          <a:xfrm>
            <a:off x="2775871" y="6540703"/>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FC6AA922-417B-45A8-8159-292A48715080}"/>
              </a:ext>
            </a:extLst>
          </p:cNvPr>
          <p:cNvSpPr txBox="1"/>
          <p:nvPr/>
        </p:nvSpPr>
        <p:spPr>
          <a:xfrm>
            <a:off x="2638845" y="1728132"/>
            <a:ext cx="808748" cy="307777"/>
          </a:xfrm>
          <a:prstGeom prst="rect">
            <a:avLst/>
          </a:prstGeom>
          <a:noFill/>
        </p:spPr>
        <p:txBody>
          <a:bodyPr wrap="none" rtlCol="0">
            <a:spAutoFit/>
          </a:bodyPr>
          <a:lstStyle/>
          <a:p>
            <a:r>
              <a:rPr lang="en-US" altLang="ko-KR" sz="1400" b="1" dirty="0">
                <a:solidFill>
                  <a:srgbClr val="002060"/>
                </a:solidFill>
                <a:latin typeface="맑은 고딕" pitchFamily="50" charset="-127"/>
                <a:ea typeface="맑은 고딕" pitchFamily="50" charset="-127"/>
              </a:rPr>
              <a:t>History</a:t>
            </a:r>
            <a:endParaRPr lang="ko-KR" altLang="en-US" sz="1400" b="1" dirty="0">
              <a:solidFill>
                <a:srgbClr val="002060"/>
              </a:solidFill>
              <a:latin typeface="맑은 고딕" pitchFamily="50" charset="-127"/>
              <a:ea typeface="맑은 고딕" pitchFamily="50" charset="-127"/>
            </a:endParaRPr>
          </a:p>
        </p:txBody>
      </p:sp>
      <p:graphicFrame>
        <p:nvGraphicFramePr>
          <p:cNvPr id="16" name="표 15">
            <a:extLst>
              <a:ext uri="{FF2B5EF4-FFF2-40B4-BE49-F238E27FC236}">
                <a16:creationId xmlns:a16="http://schemas.microsoft.com/office/drawing/2014/main" id="{9A2CB765-0849-4FB4-9623-64C58E3522C5}"/>
              </a:ext>
            </a:extLst>
          </p:cNvPr>
          <p:cNvGraphicFramePr>
            <a:graphicFrameLocks noGrp="1"/>
          </p:cNvGraphicFramePr>
          <p:nvPr>
            <p:extLst>
              <p:ext uri="{D42A27DB-BD31-4B8C-83A1-F6EECF244321}">
                <p14:modId xmlns:p14="http://schemas.microsoft.com/office/powerpoint/2010/main" val="337253860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1" name="직사각형 20">
            <a:extLst>
              <a:ext uri="{FF2B5EF4-FFF2-40B4-BE49-F238E27FC236}">
                <a16:creationId xmlns:a16="http://schemas.microsoft.com/office/drawing/2014/main" id="{57B69B00-9ADB-43E9-879A-05067EDDA2D7}"/>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2" name="TextBox 21">
            <a:extLst>
              <a:ext uri="{FF2B5EF4-FFF2-40B4-BE49-F238E27FC236}">
                <a16:creationId xmlns:a16="http://schemas.microsoft.com/office/drawing/2014/main" id="{1EFFF07D-DC0D-4826-B650-B3D1548E3024}"/>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3" name="TextBox 22">
            <a:extLst>
              <a:ext uri="{FF2B5EF4-FFF2-40B4-BE49-F238E27FC236}">
                <a16:creationId xmlns:a16="http://schemas.microsoft.com/office/drawing/2014/main" id="{5941F897-C17F-4C29-B5AE-A0249DDECE23}"/>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584194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사업연혁</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16" name="Picture 2">
            <a:extLst>
              <a:ext uri="{FF2B5EF4-FFF2-40B4-BE49-F238E27FC236}">
                <a16:creationId xmlns:a16="http://schemas.microsoft.com/office/drawing/2014/main" id="{13AD2A27-6556-40B5-892E-95703A3F9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81" y="577750"/>
            <a:ext cx="5377029" cy="570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표 6">
            <a:extLst>
              <a:ext uri="{FF2B5EF4-FFF2-40B4-BE49-F238E27FC236}">
                <a16:creationId xmlns:a16="http://schemas.microsoft.com/office/drawing/2014/main" id="{B5889547-9D2F-4BDA-8133-3E53FD5D357C}"/>
              </a:ext>
            </a:extLst>
          </p:cNvPr>
          <p:cNvGraphicFramePr>
            <a:graphicFrameLocks noGrp="1"/>
          </p:cNvGraphicFramePr>
          <p:nvPr>
            <p:extLst>
              <p:ext uri="{D42A27DB-BD31-4B8C-83A1-F6EECF244321}">
                <p14:modId xmlns:p14="http://schemas.microsoft.com/office/powerpoint/2010/main" val="337253860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8" name="직사각형 7">
            <a:extLst>
              <a:ext uri="{FF2B5EF4-FFF2-40B4-BE49-F238E27FC236}">
                <a16:creationId xmlns:a16="http://schemas.microsoft.com/office/drawing/2014/main" id="{5432DAF4-C035-43B3-9145-426D228CD1A9}"/>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3649603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사업소개</a:t>
            </a:r>
            <a:r>
              <a:rPr lang="en-US" altLang="ko-KR" dirty="0"/>
              <a:t> </a:t>
            </a:r>
            <a:endParaRPr lang="ko-KR" altLang="en-US" dirty="0"/>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7" name="Picture 4">
            <a:extLst>
              <a:ext uri="{FF2B5EF4-FFF2-40B4-BE49-F238E27FC236}">
                <a16:creationId xmlns:a16="http://schemas.microsoft.com/office/drawing/2014/main" id="{EA103464-9B47-4D20-90DD-F0E7AC514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544" y="926942"/>
            <a:ext cx="4738223" cy="6030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C9E7D20-11DD-4342-97E5-636748E98448}"/>
              </a:ext>
            </a:extLst>
          </p:cNvPr>
          <p:cNvSpPr txBox="1"/>
          <p:nvPr/>
        </p:nvSpPr>
        <p:spPr>
          <a:xfrm>
            <a:off x="1296607" y="619165"/>
            <a:ext cx="2137958" cy="307777"/>
          </a:xfrm>
          <a:prstGeom prst="rect">
            <a:avLst/>
          </a:prstGeom>
          <a:noFill/>
        </p:spPr>
        <p:txBody>
          <a:bodyPr wrap="none" rtlCol="0">
            <a:spAutoFit/>
          </a:bodyPr>
          <a:lstStyle/>
          <a:p>
            <a:r>
              <a:rPr lang="en-US" altLang="ko-KR" sz="1400" b="1" dirty="0">
                <a:solidFill>
                  <a:srgbClr val="002060"/>
                </a:solidFill>
                <a:latin typeface="맑은 고딕" pitchFamily="50" charset="-127"/>
                <a:ea typeface="맑은 고딕" pitchFamily="50" charset="-127"/>
              </a:rPr>
              <a:t>GTP Launching Reason</a:t>
            </a:r>
            <a:endParaRPr lang="ko-KR" altLang="en-US" sz="1400" b="1" dirty="0">
              <a:solidFill>
                <a:srgbClr val="002060"/>
              </a:solidFill>
              <a:latin typeface="맑은 고딕" pitchFamily="50" charset="-127"/>
              <a:ea typeface="맑은 고딕" pitchFamily="50" charset="-127"/>
            </a:endParaRPr>
          </a:p>
        </p:txBody>
      </p:sp>
      <p:graphicFrame>
        <p:nvGraphicFramePr>
          <p:cNvPr id="9" name="표 8">
            <a:extLst>
              <a:ext uri="{FF2B5EF4-FFF2-40B4-BE49-F238E27FC236}">
                <a16:creationId xmlns:a16="http://schemas.microsoft.com/office/drawing/2014/main" id="{4349165B-3953-4ACD-B6C9-AB9EE76D9979}"/>
              </a:ext>
            </a:extLst>
          </p:cNvPr>
          <p:cNvGraphicFramePr>
            <a:graphicFrameLocks noGrp="1"/>
          </p:cNvGraphicFramePr>
          <p:nvPr>
            <p:extLst>
              <p:ext uri="{D42A27DB-BD31-4B8C-83A1-F6EECF244321}">
                <p14:modId xmlns:p14="http://schemas.microsoft.com/office/powerpoint/2010/main" val="337253860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0" name="직사각형 9">
            <a:extLst>
              <a:ext uri="{FF2B5EF4-FFF2-40B4-BE49-F238E27FC236}">
                <a16:creationId xmlns:a16="http://schemas.microsoft.com/office/drawing/2014/main" id="{5BF1DDEC-9249-419E-B66E-F0952266E171}"/>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331847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맑은 고딕" panose="020B0503020000020004" pitchFamily="50" charset="-127"/>
                <a:ea typeface="맑은 고딕" panose="020B0503020000020004" pitchFamily="50" charset="-127"/>
              </a:rPr>
              <a:t>Sitemap</a:t>
            </a:r>
            <a:endParaRPr lang="ko-KR" altLang="en-US" b="1" dirty="0">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80BF0F44-94DB-4E8D-8C7E-5530873AB8EA}"/>
              </a:ext>
            </a:extLst>
          </p:cNvPr>
          <p:cNvGraphicFramePr>
            <a:graphicFrameLocks noGrp="1"/>
          </p:cNvGraphicFramePr>
          <p:nvPr>
            <p:extLst>
              <p:ext uri="{D42A27DB-BD31-4B8C-83A1-F6EECF244321}">
                <p14:modId xmlns:p14="http://schemas.microsoft.com/office/powerpoint/2010/main" val="1699212789"/>
              </p:ext>
            </p:extLst>
          </p:nvPr>
        </p:nvGraphicFramePr>
        <p:xfrm>
          <a:off x="459641" y="1192580"/>
          <a:ext cx="8262328" cy="5118573"/>
        </p:xfrm>
        <a:graphic>
          <a:graphicData uri="http://schemas.openxmlformats.org/drawingml/2006/table">
            <a:tbl>
              <a:tblPr>
                <a:tableStyleId>{5C22544A-7EE6-4342-B048-85BDC9FD1C3A}</a:tableStyleId>
              </a:tblPr>
              <a:tblGrid>
                <a:gridCol w="848224">
                  <a:extLst>
                    <a:ext uri="{9D8B030D-6E8A-4147-A177-3AD203B41FA5}">
                      <a16:colId xmlns:a16="http://schemas.microsoft.com/office/drawing/2014/main" val="3989892403"/>
                    </a:ext>
                  </a:extLst>
                </a:gridCol>
                <a:gridCol w="1696447">
                  <a:extLst>
                    <a:ext uri="{9D8B030D-6E8A-4147-A177-3AD203B41FA5}">
                      <a16:colId xmlns:a16="http://schemas.microsoft.com/office/drawing/2014/main" val="3660195019"/>
                    </a:ext>
                  </a:extLst>
                </a:gridCol>
                <a:gridCol w="1947773">
                  <a:extLst>
                    <a:ext uri="{9D8B030D-6E8A-4147-A177-3AD203B41FA5}">
                      <a16:colId xmlns:a16="http://schemas.microsoft.com/office/drawing/2014/main" val="1216028340"/>
                    </a:ext>
                  </a:extLst>
                </a:gridCol>
                <a:gridCol w="848224">
                  <a:extLst>
                    <a:ext uri="{9D8B030D-6E8A-4147-A177-3AD203B41FA5}">
                      <a16:colId xmlns:a16="http://schemas.microsoft.com/office/drawing/2014/main" val="2294044610"/>
                    </a:ext>
                  </a:extLst>
                </a:gridCol>
                <a:gridCol w="848224">
                  <a:extLst>
                    <a:ext uri="{9D8B030D-6E8A-4147-A177-3AD203B41FA5}">
                      <a16:colId xmlns:a16="http://schemas.microsoft.com/office/drawing/2014/main" val="2911495697"/>
                    </a:ext>
                  </a:extLst>
                </a:gridCol>
                <a:gridCol w="2073436">
                  <a:extLst>
                    <a:ext uri="{9D8B030D-6E8A-4147-A177-3AD203B41FA5}">
                      <a16:colId xmlns:a16="http://schemas.microsoft.com/office/drawing/2014/main" val="3511499778"/>
                    </a:ext>
                  </a:extLst>
                </a:gridCol>
              </a:tblGrid>
              <a:tr h="218417">
                <a:tc>
                  <a:txBody>
                    <a:bodyPr/>
                    <a:lstStyle/>
                    <a:p>
                      <a:pPr algn="ctr" fontAlgn="ctr"/>
                      <a:r>
                        <a:rPr lang="ko-KR" altLang="en-US" sz="1000" b="1" u="none" strike="noStrike" dirty="0">
                          <a:effectLst/>
                          <a:latin typeface="+mn-ea"/>
                          <a:ea typeface="+mn-ea"/>
                        </a:rPr>
                        <a:t>우선순위</a:t>
                      </a:r>
                      <a:endParaRPr lang="ko-KR" altLang="en-US" sz="1000" b="1"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1" u="none" strike="noStrike">
                          <a:effectLst/>
                          <a:latin typeface="+mn-ea"/>
                          <a:ea typeface="+mn-ea"/>
                        </a:rPr>
                        <a:t>1depth</a:t>
                      </a:r>
                      <a:endParaRPr lang="en-US" sz="1000" b="1"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1" u="none" strike="noStrike">
                          <a:effectLst/>
                          <a:latin typeface="+mn-ea"/>
                          <a:ea typeface="+mn-ea"/>
                        </a:rPr>
                        <a:t>2depth</a:t>
                      </a:r>
                      <a:endParaRPr lang="en-US" sz="1000" b="1"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1000" b="1" u="none" strike="noStrike">
                          <a:effectLst/>
                          <a:latin typeface="+mn-ea"/>
                          <a:ea typeface="+mn-ea"/>
                        </a:rPr>
                        <a:t>온라인</a:t>
                      </a:r>
                      <a:endParaRPr lang="ko-KR" altLang="en-US" sz="1000" b="1"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1000" b="1" u="none" strike="noStrike">
                          <a:effectLst/>
                          <a:latin typeface="+mn-ea"/>
                          <a:ea typeface="+mn-ea"/>
                        </a:rPr>
                        <a:t>모바일</a:t>
                      </a:r>
                      <a:endParaRPr lang="ko-KR" altLang="en-US" sz="1000" b="1"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1000" b="1" u="none" strike="noStrike" dirty="0">
                          <a:effectLst/>
                          <a:latin typeface="+mn-ea"/>
                          <a:ea typeface="+mn-ea"/>
                        </a:rPr>
                        <a:t>비고</a:t>
                      </a:r>
                      <a:endParaRPr lang="ko-KR" altLang="en-US" sz="1000" b="1"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022011"/>
                  </a:ext>
                </a:extLst>
              </a:tr>
              <a:tr h="218417">
                <a:tc rowSpan="2">
                  <a:txBody>
                    <a:bodyPr/>
                    <a:lstStyle/>
                    <a:p>
                      <a:pPr algn="ctr" fontAlgn="ctr"/>
                      <a:r>
                        <a:rPr lang="en-US" altLang="ko-KR" sz="1000" u="none" strike="noStrike">
                          <a:effectLst/>
                          <a:latin typeface="+mn-ea"/>
                          <a:ea typeface="+mn-ea"/>
                        </a:rPr>
                        <a:t>1</a:t>
                      </a:r>
                      <a:endParaRPr lang="en-US" altLang="ko-KR"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1000" u="none" strike="noStrike" dirty="0">
                          <a:effectLst/>
                          <a:latin typeface="+mn-ea"/>
                          <a:ea typeface="+mn-ea"/>
                        </a:rPr>
                        <a:t>Escrow</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dirty="0">
                          <a:effectLst/>
                          <a:latin typeface="+mn-ea"/>
                          <a:ea typeface="+mn-ea"/>
                        </a:rPr>
                        <a:t>에스크로 신청내역</a:t>
                      </a:r>
                      <a:endParaRPr lang="ko-KR" alt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dirty="0">
                          <a:effectLst/>
                          <a:latin typeface="+mn-ea"/>
                          <a:ea typeface="+mn-ea"/>
                        </a:rPr>
                        <a:t>조회 외 기능 구현 불가</a:t>
                      </a:r>
                      <a:endParaRPr lang="ko-KR" alt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821122"/>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에스크로 신청하기</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X</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5167716"/>
                  </a:ext>
                </a:extLst>
              </a:tr>
              <a:tr h="218417">
                <a:tc>
                  <a:txBody>
                    <a:bodyPr/>
                    <a:lstStyle/>
                    <a:p>
                      <a:pPr algn="ctr" fontAlgn="ctr"/>
                      <a:r>
                        <a:rPr lang="en-US" altLang="ko-KR" sz="1000" u="none" strike="noStrike">
                          <a:effectLst/>
                          <a:latin typeface="+mn-ea"/>
                          <a:ea typeface="+mn-ea"/>
                        </a:rPr>
                        <a:t>2</a:t>
                      </a:r>
                      <a:endParaRPr lang="en-US" altLang="ko-KR"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1000" u="none" strike="noStrike">
                          <a:effectLst/>
                          <a:latin typeface="+mn-ea"/>
                          <a:ea typeface="+mn-ea"/>
                        </a:rPr>
                        <a:t>메인</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6905296"/>
                  </a:ext>
                </a:extLst>
              </a:tr>
              <a:tr h="218417">
                <a:tc rowSpan="16">
                  <a:txBody>
                    <a:bodyPr/>
                    <a:lstStyle/>
                    <a:p>
                      <a:pPr algn="ctr" fontAlgn="ctr"/>
                      <a:r>
                        <a:rPr lang="en-US" altLang="ko-KR" sz="1000" u="none" strike="noStrike">
                          <a:effectLst/>
                          <a:latin typeface="+mn-ea"/>
                          <a:ea typeface="+mn-ea"/>
                        </a:rPr>
                        <a:t>3</a:t>
                      </a:r>
                      <a:endParaRPr lang="en-US" altLang="ko-KR"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ctr" fontAlgn="ctr"/>
                      <a:r>
                        <a:rPr lang="en-US" sz="1000" u="none" strike="noStrike">
                          <a:effectLst/>
                          <a:latin typeface="+mn-ea"/>
                          <a:ea typeface="+mn-ea"/>
                        </a:rPr>
                        <a:t>What is Gtradepay</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서비스 소개</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31757"/>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서비스 이용 대상</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9754496"/>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글로벌 마켓플레이스</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0382144"/>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글로벌 금융 네트워크</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5010422"/>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서비스 수수료</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5615698"/>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서비스 이용약관</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8408779"/>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서비스 </a:t>
                      </a:r>
                      <a:r>
                        <a:rPr lang="en-US" sz="1000" u="none" strike="noStrike">
                          <a:effectLst/>
                          <a:latin typeface="+mn-ea"/>
                          <a:ea typeface="+mn-ea"/>
                        </a:rPr>
                        <a:t>FAQ</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321455"/>
                  </a:ext>
                </a:extLst>
              </a:tr>
              <a:tr h="218417">
                <a:tc vMerge="1">
                  <a:txBody>
                    <a:bodyPr/>
                    <a:lstStyle/>
                    <a:p>
                      <a:pPr latinLnBrk="1"/>
                      <a:endParaRPr lang="ko-KR" altLang="en-US"/>
                    </a:p>
                  </a:txBody>
                  <a:tcPr/>
                </a:tc>
                <a:tc rowSpan="5">
                  <a:txBody>
                    <a:bodyPr/>
                    <a:lstStyle/>
                    <a:p>
                      <a:pPr algn="ctr" fontAlgn="ctr"/>
                      <a:r>
                        <a:rPr lang="en-US" sz="1000" u="none" strike="noStrike">
                          <a:effectLst/>
                          <a:latin typeface="+mn-ea"/>
                          <a:ea typeface="+mn-ea"/>
                        </a:rPr>
                        <a:t>IR</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사업연혁</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9202703"/>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재무</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0254840"/>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회사소개</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4954828"/>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US" sz="1000" u="none" strike="noStrike">
                          <a:effectLst/>
                          <a:latin typeface="+mn-ea"/>
                          <a:ea typeface="+mn-ea"/>
                        </a:rPr>
                        <a:t>Leadership</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9384960"/>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US" sz="1000" u="none" strike="noStrike">
                          <a:effectLst/>
                          <a:latin typeface="+mn-ea"/>
                          <a:ea typeface="+mn-ea"/>
                        </a:rPr>
                        <a:t>News</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4961571"/>
                  </a:ext>
                </a:extLst>
              </a:tr>
              <a:tr h="218417">
                <a:tc vMerge="1">
                  <a:txBody>
                    <a:bodyPr/>
                    <a:lstStyle/>
                    <a:p>
                      <a:pPr latinLnBrk="1"/>
                      <a:endParaRPr lang="ko-KR" altLang="en-US"/>
                    </a:p>
                  </a:txBody>
                  <a:tcPr/>
                </a:tc>
                <a:tc rowSpan="4">
                  <a:txBody>
                    <a:bodyPr/>
                    <a:lstStyle/>
                    <a:p>
                      <a:pPr algn="ctr" fontAlgn="ctr"/>
                      <a:r>
                        <a:rPr lang="en-US" sz="1000" u="none" strike="noStrike">
                          <a:effectLst/>
                          <a:latin typeface="+mn-ea"/>
                          <a:ea typeface="+mn-ea"/>
                        </a:rPr>
                        <a:t>Help</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서비스 </a:t>
                      </a:r>
                      <a:r>
                        <a:rPr lang="en-US" sz="1000" u="none" strike="noStrike">
                          <a:effectLst/>
                          <a:latin typeface="+mn-ea"/>
                          <a:ea typeface="+mn-ea"/>
                        </a:rPr>
                        <a:t>FAQ</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126479"/>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US" sz="1000" u="none" strike="noStrike">
                          <a:effectLst/>
                          <a:latin typeface="+mn-ea"/>
                          <a:ea typeface="+mn-ea"/>
                        </a:rPr>
                        <a:t>User Guide</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8575595"/>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자료실</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dirty="0">
                          <a:effectLst/>
                          <a:latin typeface="+mn-ea"/>
                          <a:ea typeface="+mn-ea"/>
                        </a:rPr>
                        <a:t>　</a:t>
                      </a:r>
                      <a:endParaRPr lang="ko-KR" alt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9535066"/>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US" sz="1000" u="none" strike="noStrike">
                          <a:effectLst/>
                          <a:latin typeface="+mn-ea"/>
                          <a:ea typeface="+mn-ea"/>
                        </a:rPr>
                        <a:t>Contact us</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2329593"/>
                  </a:ext>
                </a:extLst>
              </a:tr>
              <a:tr h="218417">
                <a:tc>
                  <a:txBody>
                    <a:bodyPr/>
                    <a:lstStyle/>
                    <a:p>
                      <a:pPr algn="ctr" fontAlgn="ctr"/>
                      <a:r>
                        <a:rPr lang="en-US" altLang="ko-KR" sz="1000" u="none" strike="noStrike">
                          <a:effectLst/>
                          <a:latin typeface="+mn-ea"/>
                          <a:ea typeface="+mn-ea"/>
                        </a:rPr>
                        <a:t>4</a:t>
                      </a:r>
                      <a:endParaRPr lang="en-US" altLang="ko-KR"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ko-KR" altLang="en-US" sz="1000" u="none" strike="noStrike">
                          <a:effectLst/>
                          <a:latin typeface="+mn-ea"/>
                          <a:ea typeface="+mn-ea"/>
                        </a:rPr>
                        <a:t>마이페이지</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　</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1271318"/>
                  </a:ext>
                </a:extLst>
              </a:tr>
              <a:tr h="218417">
                <a:tc rowSpan="2">
                  <a:txBody>
                    <a:bodyPr/>
                    <a:lstStyle/>
                    <a:p>
                      <a:pPr algn="ctr" fontAlgn="ctr"/>
                      <a:r>
                        <a:rPr lang="en-US" altLang="ko-KR" sz="1000" u="none" strike="noStrike">
                          <a:effectLst/>
                          <a:latin typeface="+mn-ea"/>
                          <a:ea typeface="+mn-ea"/>
                        </a:rPr>
                        <a:t>5</a:t>
                      </a:r>
                      <a:endParaRPr lang="en-US" altLang="ko-KR"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ko-KR" altLang="en-US" sz="1000" u="none" strike="noStrike">
                          <a:effectLst/>
                          <a:latin typeface="+mn-ea"/>
                          <a:ea typeface="+mn-ea"/>
                        </a:rPr>
                        <a:t>로그인</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a:effectLst/>
                          <a:latin typeface="+mn-ea"/>
                          <a:ea typeface="+mn-ea"/>
                        </a:rPr>
                        <a:t>회원가입</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b="0" i="0" u="none" strike="noStrike" dirty="0">
                          <a:solidFill>
                            <a:srgbClr val="000000"/>
                          </a:solidFill>
                          <a:effectLst/>
                          <a:latin typeface="+mn-ea"/>
                          <a:ea typeface="+mn-ea"/>
                        </a:rPr>
                        <a:t>X</a:t>
                      </a: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b="0" i="0" u="none" strike="noStrike" dirty="0">
                          <a:solidFill>
                            <a:srgbClr val="000000"/>
                          </a:solidFill>
                          <a:effectLst/>
                          <a:latin typeface="+mn-ea"/>
                          <a:ea typeface="+mn-ea"/>
                        </a:rPr>
                        <a:t>사업자 조회 </a:t>
                      </a:r>
                      <a:r>
                        <a:rPr lang="en-US" altLang="ko-KR" sz="1000" b="0" i="0" u="none" strike="noStrike" dirty="0">
                          <a:solidFill>
                            <a:srgbClr val="000000"/>
                          </a:solidFill>
                          <a:effectLst/>
                          <a:latin typeface="+mn-ea"/>
                          <a:ea typeface="+mn-ea"/>
                        </a:rPr>
                        <a:t>API </a:t>
                      </a:r>
                      <a:r>
                        <a:rPr lang="ko-KR" altLang="en-US" sz="1000" b="0" i="0" u="none" strike="noStrike" dirty="0">
                          <a:solidFill>
                            <a:srgbClr val="000000"/>
                          </a:solidFill>
                          <a:effectLst/>
                          <a:latin typeface="+mn-ea"/>
                          <a:ea typeface="+mn-ea"/>
                        </a:rPr>
                        <a:t>적용 확인 후 모바일 회원가입 추가</a:t>
                      </a: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983068"/>
                  </a:ext>
                </a:extLst>
              </a:tr>
              <a:tr h="21841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1000" u="none" strike="noStrike">
                          <a:effectLst/>
                          <a:latin typeface="+mn-ea"/>
                          <a:ea typeface="+mn-ea"/>
                        </a:rPr>
                        <a:t>아이디</a:t>
                      </a:r>
                      <a:r>
                        <a:rPr lang="en-US" altLang="ko-KR" sz="1000" u="none" strike="noStrike">
                          <a:effectLst/>
                          <a:latin typeface="+mn-ea"/>
                          <a:ea typeface="+mn-ea"/>
                        </a:rPr>
                        <a:t>/</a:t>
                      </a:r>
                      <a:r>
                        <a:rPr lang="ko-KR" altLang="en-US" sz="1000" u="none" strike="noStrike">
                          <a:effectLst/>
                          <a:latin typeface="+mn-ea"/>
                          <a:ea typeface="+mn-ea"/>
                        </a:rPr>
                        <a:t>비밀번호 찾기</a:t>
                      </a:r>
                      <a:endParaRPr lang="ko-KR" alt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mn-ea"/>
                          <a:ea typeface="+mn-ea"/>
                        </a:rPr>
                        <a:t>O</a:t>
                      </a:r>
                      <a:endParaRPr lang="en-US" sz="1000" b="0" i="0" u="none" strike="noStrike">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mn-ea"/>
                          <a:ea typeface="+mn-ea"/>
                        </a:rPr>
                        <a:t>O</a:t>
                      </a:r>
                      <a:endParaRPr 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1000" u="none" strike="noStrike" dirty="0">
                          <a:effectLst/>
                          <a:latin typeface="+mn-ea"/>
                          <a:ea typeface="+mn-ea"/>
                        </a:rPr>
                        <a:t>　</a:t>
                      </a:r>
                      <a:endParaRPr lang="ko-KR" altLang="en-US" sz="1000" b="0" i="0" u="none" strike="noStrike" dirty="0">
                        <a:solidFill>
                          <a:srgbClr val="000000"/>
                        </a:solidFill>
                        <a:effectLst/>
                        <a:latin typeface="+mn-ea"/>
                        <a:ea typeface="+mn-ea"/>
                      </a:endParaRPr>
                    </a:p>
                  </a:txBody>
                  <a:tcPr marL="8599" marR="8599" marT="859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5492183"/>
                  </a:ext>
                </a:extLst>
              </a:tr>
            </a:tbl>
          </a:graphicData>
        </a:graphic>
      </p:graphicFrame>
      <p:sp>
        <p:nvSpPr>
          <p:cNvPr id="4" name="직사각형 3">
            <a:extLst>
              <a:ext uri="{FF2B5EF4-FFF2-40B4-BE49-F238E27FC236}">
                <a16:creationId xmlns:a16="http://schemas.microsoft.com/office/drawing/2014/main" id="{FD8F0839-DFB5-47C0-BC5C-EB50C06BF9C5}"/>
              </a:ext>
            </a:extLst>
          </p:cNvPr>
          <p:cNvSpPr/>
          <p:nvPr/>
        </p:nvSpPr>
        <p:spPr>
          <a:xfrm>
            <a:off x="124453" y="650602"/>
            <a:ext cx="2190023" cy="369332"/>
          </a:xfrm>
          <a:prstGeom prst="rect">
            <a:avLst/>
          </a:prstGeom>
        </p:spPr>
        <p:txBody>
          <a:bodyPr wrap="none">
            <a:spAutoFit/>
          </a:bodyPr>
          <a:lstStyle/>
          <a:p>
            <a:pPr algn="ctr" fontAlgn="ctr"/>
            <a:r>
              <a:rPr lang="ko-KR" altLang="en-US" b="1"/>
              <a:t>메뉴 개발 우선 순위</a:t>
            </a:r>
            <a:endParaRPr lang="en-US" altLang="ko-KR" b="1" dirty="0">
              <a:solidFill>
                <a:srgbClr val="000000"/>
              </a:solidFill>
              <a:latin typeface="맑은 고딕" panose="020B0503020000020004" pitchFamily="50" charset="-127"/>
            </a:endParaRPr>
          </a:p>
        </p:txBody>
      </p:sp>
    </p:spTree>
    <p:extLst>
      <p:ext uri="{BB962C8B-B14F-4D97-AF65-F5344CB8AC3E}">
        <p14:creationId xmlns:p14="http://schemas.microsoft.com/office/powerpoint/2010/main" val="1599905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재무</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596457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601447" cy="276999"/>
          </a:xfrm>
          <a:prstGeom prst="rect">
            <a:avLst/>
          </a:prstGeom>
        </p:spPr>
        <p:txBody>
          <a:bodyPr wrap="none">
            <a:spAutoFit/>
          </a:bodyPr>
          <a:lstStyle/>
          <a:p>
            <a:r>
              <a:rPr lang="en-US" altLang="ko-KR" sz="1200" b="1" dirty="0"/>
              <a:t>|</a:t>
            </a:r>
            <a:r>
              <a:rPr lang="ko-KR" altLang="en-US" sz="1200" b="1" dirty="0"/>
              <a:t>재 무</a:t>
            </a:r>
            <a:endParaRPr lang="ko-KR" altLang="en-US" sz="1200" dirty="0"/>
          </a:p>
        </p:txBody>
      </p:sp>
      <p:pic>
        <p:nvPicPr>
          <p:cNvPr id="16" name="Picture 2">
            <a:extLst>
              <a:ext uri="{FF2B5EF4-FFF2-40B4-BE49-F238E27FC236}">
                <a16:creationId xmlns:a16="http://schemas.microsoft.com/office/drawing/2014/main" id="{0114DA02-D11D-4FBD-81C9-15E7676EC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60" y="1740447"/>
            <a:ext cx="5308955" cy="337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직사각형 20">
            <a:extLst>
              <a:ext uri="{FF2B5EF4-FFF2-40B4-BE49-F238E27FC236}">
                <a16:creationId xmlns:a16="http://schemas.microsoft.com/office/drawing/2014/main" id="{A8ABF055-7958-4CE7-BCBB-DECD65FD9255}"/>
              </a:ext>
            </a:extLst>
          </p:cNvPr>
          <p:cNvSpPr/>
          <p:nvPr/>
        </p:nvSpPr>
        <p:spPr>
          <a:xfrm>
            <a:off x="412400" y="5981911"/>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22" name="Picture 3">
            <a:extLst>
              <a:ext uri="{FF2B5EF4-FFF2-40B4-BE49-F238E27FC236}">
                <a16:creationId xmlns:a16="http://schemas.microsoft.com/office/drawing/2014/main" id="{55438359-3852-4538-988C-D4C6295B4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832" y="5583268"/>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a:extLst>
              <a:ext uri="{FF2B5EF4-FFF2-40B4-BE49-F238E27FC236}">
                <a16:creationId xmlns:a16="http://schemas.microsoft.com/office/drawing/2014/main" id="{115A2CA1-745C-4B96-8CAC-D64BD4509A69}"/>
              </a:ext>
            </a:extLst>
          </p:cNvPr>
          <p:cNvSpPr txBox="1"/>
          <p:nvPr/>
        </p:nvSpPr>
        <p:spPr>
          <a:xfrm>
            <a:off x="2953751" y="5535644"/>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24" name="직선 연결선 23">
            <a:extLst>
              <a:ext uri="{FF2B5EF4-FFF2-40B4-BE49-F238E27FC236}">
                <a16:creationId xmlns:a16="http://schemas.microsoft.com/office/drawing/2014/main" id="{8F31728A-9756-4358-B573-63A1250D06C4}"/>
              </a:ext>
            </a:extLst>
          </p:cNvPr>
          <p:cNvCxnSpPr/>
          <p:nvPr/>
        </p:nvCxnSpPr>
        <p:spPr>
          <a:xfrm>
            <a:off x="425703" y="5952087"/>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7" name="표 16">
            <a:extLst>
              <a:ext uri="{FF2B5EF4-FFF2-40B4-BE49-F238E27FC236}">
                <a16:creationId xmlns:a16="http://schemas.microsoft.com/office/drawing/2014/main" id="{85F09DA6-76F3-4794-873B-859CFA36DB93}"/>
              </a:ext>
            </a:extLst>
          </p:cNvPr>
          <p:cNvGraphicFramePr>
            <a:graphicFrameLocks noGrp="1"/>
          </p:cNvGraphicFramePr>
          <p:nvPr>
            <p:extLst>
              <p:ext uri="{D42A27DB-BD31-4B8C-83A1-F6EECF244321}">
                <p14:modId xmlns:p14="http://schemas.microsoft.com/office/powerpoint/2010/main" val="337253860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9" name="직사각형 18">
            <a:extLst>
              <a:ext uri="{FF2B5EF4-FFF2-40B4-BE49-F238E27FC236}">
                <a16:creationId xmlns:a16="http://schemas.microsoft.com/office/drawing/2014/main" id="{7D81E655-7197-4F7A-AFB3-52EBCB75B3CA}"/>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5" name="TextBox 24">
            <a:extLst>
              <a:ext uri="{FF2B5EF4-FFF2-40B4-BE49-F238E27FC236}">
                <a16:creationId xmlns:a16="http://schemas.microsoft.com/office/drawing/2014/main" id="{8254B18F-B4AD-41EC-87FC-E13D38DA4D5C}"/>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6" name="TextBox 25">
            <a:extLst>
              <a:ext uri="{FF2B5EF4-FFF2-40B4-BE49-F238E27FC236}">
                <a16:creationId xmlns:a16="http://schemas.microsoft.com/office/drawing/2014/main" id="{6E5A58EC-EF3C-4BBF-95DF-20BF008BAE1E}"/>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935997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회사소개</a:t>
            </a:r>
            <a:r>
              <a:rPr lang="en-US" altLang="ko-KR" dirty="0"/>
              <a:t> </a:t>
            </a:r>
            <a:endParaRPr lang="ko-KR" altLang="en-US" dirty="0"/>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562247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873957" cy="276999"/>
          </a:xfrm>
          <a:prstGeom prst="rect">
            <a:avLst/>
          </a:prstGeom>
        </p:spPr>
        <p:txBody>
          <a:bodyPr wrap="none">
            <a:spAutoFit/>
          </a:bodyPr>
          <a:lstStyle/>
          <a:p>
            <a:r>
              <a:rPr lang="en-US" altLang="ko-KR" sz="1200" b="1" dirty="0"/>
              <a:t>|</a:t>
            </a:r>
            <a:r>
              <a:rPr lang="ko-KR" altLang="en-US" sz="1200" b="1" dirty="0"/>
              <a:t>회사소개</a:t>
            </a:r>
            <a:endParaRPr lang="ko-KR" altLang="en-US" sz="1200" dirty="0"/>
          </a:p>
        </p:txBody>
      </p:sp>
      <p:sp>
        <p:nvSpPr>
          <p:cNvPr id="17" name="TextBox 16">
            <a:extLst>
              <a:ext uri="{FF2B5EF4-FFF2-40B4-BE49-F238E27FC236}">
                <a16:creationId xmlns:a16="http://schemas.microsoft.com/office/drawing/2014/main" id="{78E91822-E975-4C57-B227-A874752B61B2}"/>
              </a:ext>
            </a:extLst>
          </p:cNvPr>
          <p:cNvSpPr txBox="1"/>
          <p:nvPr/>
        </p:nvSpPr>
        <p:spPr>
          <a:xfrm>
            <a:off x="425815" y="1705001"/>
            <a:ext cx="6662881" cy="4462760"/>
          </a:xfrm>
          <a:prstGeom prst="rect">
            <a:avLst/>
          </a:prstGeom>
          <a:noFill/>
        </p:spPr>
        <p:txBody>
          <a:bodyPr wrap="square" rtlCol="0">
            <a:spAutoFit/>
          </a:bodyPr>
          <a:lstStyle/>
          <a:p>
            <a:r>
              <a:rPr lang="en-US" altLang="ko-KR" sz="800" dirty="0"/>
              <a:t>We were leading the way to create online B2B trade payments and escrow service. Our mission is to provide the safest and fastest</a:t>
            </a:r>
          </a:p>
          <a:p>
            <a:r>
              <a:rPr lang="en-US" altLang="ko-KR" sz="800" dirty="0"/>
              <a:t> escrow service for global marketplaces and customers.</a:t>
            </a:r>
          </a:p>
          <a:p>
            <a:endParaRPr lang="en-US" altLang="ko-KR" sz="600" dirty="0"/>
          </a:p>
          <a:p>
            <a:endParaRPr lang="en-US" altLang="ko-KR" sz="600" dirty="0"/>
          </a:p>
          <a:p>
            <a:endParaRPr lang="en-US" altLang="ko-KR" sz="600" dirty="0"/>
          </a:p>
          <a:p>
            <a:r>
              <a:rPr lang="en-US" altLang="ko-KR" sz="1000" b="1" dirty="0">
                <a:solidFill>
                  <a:srgbClr val="225380"/>
                </a:solidFill>
                <a:latin typeface="맑은 고딕" pitchFamily="50" charset="-127"/>
                <a:ea typeface="맑은 고딕" pitchFamily="50" charset="-127"/>
              </a:rPr>
              <a:t>                                                                                Global </a:t>
            </a:r>
            <a:r>
              <a:rPr lang="en-US" altLang="ko-KR" sz="1000" b="1" dirty="0">
                <a:solidFill>
                  <a:srgbClr val="33CC33"/>
                </a:solidFill>
                <a:latin typeface="맑은 고딕" pitchFamily="50" charset="-127"/>
                <a:ea typeface="맑은 고딕" pitchFamily="50" charset="-127"/>
              </a:rPr>
              <a:t>Trade</a:t>
            </a:r>
            <a:r>
              <a:rPr lang="en-US" altLang="ko-KR" sz="1000" b="1" dirty="0">
                <a:solidFill>
                  <a:srgbClr val="225380"/>
                </a:solidFill>
                <a:latin typeface="맑은 고딕" pitchFamily="50" charset="-127"/>
                <a:ea typeface="맑은 고딕" pitchFamily="50" charset="-127"/>
              </a:rPr>
              <a:t> Payments Corporation</a:t>
            </a:r>
            <a:endParaRPr lang="ko-KR" altLang="en-US" sz="1000" b="1" dirty="0">
              <a:solidFill>
                <a:srgbClr val="225380"/>
              </a:solidFill>
              <a:latin typeface="맑은 고딕" pitchFamily="50" charset="-127"/>
              <a:ea typeface="맑은 고딕" pitchFamily="50" charset="-127"/>
            </a:endParaRPr>
          </a:p>
          <a:p>
            <a:endParaRPr lang="en-US" altLang="ko-KR" sz="600" dirty="0"/>
          </a:p>
          <a:p>
            <a:endParaRPr lang="ko-KR" altLang="en-US" sz="600" dirty="0"/>
          </a:p>
          <a:p>
            <a:endParaRPr lang="en-US" altLang="ko-KR" sz="600" b="1" dirty="0"/>
          </a:p>
          <a:p>
            <a:r>
              <a:rPr lang="ko-KR" altLang="en-US" sz="800" b="1" dirty="0"/>
              <a:t>글로벌트레이드페이먼츠 주식회사 </a:t>
            </a:r>
            <a:r>
              <a:rPr lang="en-US" altLang="ko-KR" sz="800" b="1" dirty="0"/>
              <a:t>(Global Trade Payments Corporation)</a:t>
            </a:r>
            <a:r>
              <a:rPr lang="ko-KR" altLang="en-US" sz="800" b="1" dirty="0"/>
              <a:t>는</a:t>
            </a:r>
            <a:r>
              <a:rPr lang="ko-KR" altLang="en-US" sz="800" dirty="0"/>
              <a:t> 글로벌 온라인 </a:t>
            </a:r>
            <a:r>
              <a:rPr lang="en-US" altLang="ko-KR" sz="800" dirty="0"/>
              <a:t>B2B </a:t>
            </a:r>
            <a:r>
              <a:rPr lang="ko-KR" altLang="en-US" sz="800" dirty="0"/>
              <a:t>무역결제 서비스의 선구자입니다</a:t>
            </a:r>
            <a:r>
              <a:rPr lang="en-US" altLang="ko-KR" sz="800" dirty="0"/>
              <a:t>.</a:t>
            </a:r>
            <a:endParaRPr lang="ko-KR" altLang="en-US" sz="800" dirty="0"/>
          </a:p>
          <a:p>
            <a:r>
              <a:rPr lang="ko-KR" altLang="en-US" sz="800" dirty="0"/>
              <a:t>​</a:t>
            </a:r>
          </a:p>
          <a:p>
            <a:r>
              <a:rPr lang="ko-KR" altLang="en-US" sz="800" dirty="0"/>
              <a:t>​지금까지 많은 무역 </a:t>
            </a:r>
            <a:r>
              <a:rPr lang="ko-KR" altLang="en-US" sz="800" dirty="0" err="1"/>
              <a:t>결제사들이</a:t>
            </a:r>
            <a:r>
              <a:rPr lang="ko-KR" altLang="en-US" sz="800" dirty="0"/>
              <a:t> 온라인 </a:t>
            </a:r>
            <a:r>
              <a:rPr lang="en-US" altLang="ko-KR" sz="800" dirty="0"/>
              <a:t>B2B </a:t>
            </a:r>
            <a:r>
              <a:rPr lang="ko-KR" altLang="en-US" sz="800" dirty="0"/>
              <a:t>사업을 추진해왔지만</a:t>
            </a:r>
            <a:r>
              <a:rPr lang="en-US" altLang="ko-KR" sz="800" dirty="0"/>
              <a:t>, </a:t>
            </a:r>
            <a:r>
              <a:rPr lang="ko-KR" altLang="en-US" sz="800" dirty="0"/>
              <a:t>다양한 국가의 무역관련</a:t>
            </a:r>
            <a:r>
              <a:rPr lang="en-US" altLang="ko-KR" sz="800" dirty="0"/>
              <a:t>, </a:t>
            </a:r>
            <a:r>
              <a:rPr lang="ko-KR" altLang="en-US" sz="800" dirty="0"/>
              <a:t>외환관련 규제와 장벽을 넘지 못하여 </a:t>
            </a:r>
            <a:endParaRPr lang="en-US" altLang="ko-KR" sz="800" dirty="0"/>
          </a:p>
          <a:p>
            <a:r>
              <a:rPr lang="ko-KR" altLang="en-US" sz="800" dirty="0"/>
              <a:t>완성된 사업을 이루어내기가 어려웠습니다</a:t>
            </a:r>
            <a:r>
              <a:rPr lang="en-US" altLang="ko-KR" sz="800" dirty="0"/>
              <a:t>.</a:t>
            </a:r>
            <a:endParaRPr lang="ko-KR" altLang="en-US" sz="800" dirty="0"/>
          </a:p>
          <a:p>
            <a:r>
              <a:rPr lang="ko-KR" altLang="en-US" sz="800" dirty="0"/>
              <a:t>​</a:t>
            </a:r>
          </a:p>
          <a:p>
            <a:r>
              <a:rPr lang="ko-KR" altLang="en-US" sz="800" dirty="0"/>
              <a:t>우리는 지난 </a:t>
            </a:r>
            <a:r>
              <a:rPr lang="en-US" altLang="ko-KR" sz="800" dirty="0"/>
              <a:t>10</a:t>
            </a:r>
            <a:r>
              <a:rPr lang="ko-KR" altLang="en-US" sz="800" dirty="0"/>
              <a:t>년에 가까운 기획과 서비스 준비 과정을 거쳐서 세계 최대의 온라인 무역시장이자 전세계에서 가장 강력한 외환 </a:t>
            </a:r>
            <a:endParaRPr lang="en-US" altLang="ko-KR" sz="800" dirty="0"/>
          </a:p>
          <a:p>
            <a:r>
              <a:rPr lang="ko-KR" altLang="en-US" sz="800" dirty="0"/>
              <a:t>규제 시장인 중국시장</a:t>
            </a:r>
            <a:r>
              <a:rPr lang="en-US" altLang="ko-KR" sz="800" dirty="0"/>
              <a:t>(</a:t>
            </a:r>
            <a:r>
              <a:rPr lang="ko-KR" altLang="en-US" sz="800" dirty="0"/>
              <a:t>전세계 무역시장의 </a:t>
            </a:r>
            <a:r>
              <a:rPr lang="en-US" altLang="ko-KR" sz="800" dirty="0"/>
              <a:t>38% </a:t>
            </a:r>
            <a:r>
              <a:rPr lang="ko-KR" altLang="en-US" sz="800" dirty="0"/>
              <a:t>차지</a:t>
            </a:r>
            <a:r>
              <a:rPr lang="en-US" altLang="ko-KR" sz="800" dirty="0"/>
              <a:t>)</a:t>
            </a:r>
            <a:r>
              <a:rPr lang="ko-KR" altLang="en-US" sz="800" dirty="0"/>
              <a:t>과 한국시장</a:t>
            </a:r>
            <a:r>
              <a:rPr lang="en-US" altLang="ko-KR" sz="800" dirty="0"/>
              <a:t>(</a:t>
            </a:r>
            <a:r>
              <a:rPr lang="ko-KR" altLang="en-US" sz="800" dirty="0"/>
              <a:t>전세계 무역시장의 </a:t>
            </a:r>
            <a:r>
              <a:rPr lang="en-US" altLang="ko-KR" sz="800" dirty="0"/>
              <a:t>8% </a:t>
            </a:r>
            <a:r>
              <a:rPr lang="ko-KR" altLang="en-US" sz="800" dirty="0"/>
              <a:t>차지</a:t>
            </a:r>
            <a:r>
              <a:rPr lang="en-US" altLang="ko-KR" sz="800" dirty="0"/>
              <a:t>)</a:t>
            </a:r>
            <a:r>
              <a:rPr lang="ko-KR" altLang="en-US" sz="800" dirty="0"/>
              <a:t>의 모든 법적</a:t>
            </a:r>
            <a:r>
              <a:rPr lang="en-US" altLang="ko-KR" sz="800" dirty="0"/>
              <a:t>/</a:t>
            </a:r>
            <a:r>
              <a:rPr lang="ko-KR" altLang="en-US" sz="800" dirty="0"/>
              <a:t>제도적 프로세스를 </a:t>
            </a:r>
            <a:endParaRPr lang="en-US" altLang="ko-KR" sz="800" dirty="0"/>
          </a:p>
          <a:p>
            <a:r>
              <a:rPr lang="ko-KR" altLang="en-US" sz="800" dirty="0"/>
              <a:t>완벽하게 정비하고 양국간의 온라인 </a:t>
            </a:r>
            <a:r>
              <a:rPr lang="en-US" altLang="ko-KR" sz="800" dirty="0"/>
              <a:t>B2B </a:t>
            </a:r>
            <a:r>
              <a:rPr lang="ko-KR" altLang="en-US" sz="800" dirty="0"/>
              <a:t>무역 결제 시장을 최초로 연결하였고 마침내 글로벌 </a:t>
            </a:r>
            <a:r>
              <a:rPr lang="en-US" altLang="ko-KR" sz="800" dirty="0"/>
              <a:t>B2B </a:t>
            </a:r>
            <a:r>
              <a:rPr lang="ko-KR" altLang="en-US" sz="800" dirty="0"/>
              <a:t>무역결제 에스크로 서비스 </a:t>
            </a:r>
            <a:endParaRPr lang="en-US" altLang="ko-KR" sz="800" dirty="0"/>
          </a:p>
          <a:p>
            <a:r>
              <a:rPr lang="en-US" altLang="ko-KR" sz="800" b="1" dirty="0"/>
              <a:t>GTradePay.com</a:t>
            </a:r>
            <a:r>
              <a:rPr lang="ko-KR" altLang="en-US" sz="800" dirty="0"/>
              <a:t>을 서비스하게 되었습니다</a:t>
            </a:r>
            <a:r>
              <a:rPr lang="en-US" altLang="ko-KR" sz="800" dirty="0"/>
              <a:t>.</a:t>
            </a:r>
            <a:endParaRPr lang="ko-KR" altLang="en-US" sz="800" dirty="0"/>
          </a:p>
          <a:p>
            <a:r>
              <a:rPr lang="ko-KR" altLang="en-US" sz="800" dirty="0"/>
              <a:t>​</a:t>
            </a:r>
          </a:p>
          <a:p>
            <a:r>
              <a:rPr lang="ko-KR" altLang="en-US" sz="800" dirty="0"/>
              <a:t>​우리는 귀사가 어느 나라에 있건</a:t>
            </a:r>
            <a:r>
              <a:rPr lang="en-US" altLang="ko-KR" sz="800" dirty="0"/>
              <a:t>, </a:t>
            </a:r>
            <a:r>
              <a:rPr lang="ko-KR" altLang="en-US" sz="800" dirty="0"/>
              <a:t>귀사가 어느 나라와 무역거래를 하건 가장 저렴하고 가장 빠르고 가장 안전한 무역결제 서비스를 </a:t>
            </a:r>
            <a:endParaRPr lang="en-US" altLang="ko-KR" sz="800" dirty="0"/>
          </a:p>
          <a:p>
            <a:r>
              <a:rPr lang="ko-KR" altLang="en-US" sz="800" dirty="0"/>
              <a:t>제공하겠습니다</a:t>
            </a:r>
            <a:r>
              <a:rPr lang="en-US" altLang="ko-KR" sz="800" dirty="0"/>
              <a:t>.</a:t>
            </a:r>
            <a:endParaRPr lang="ko-KR" altLang="en-US" sz="800" dirty="0"/>
          </a:p>
          <a:p>
            <a:r>
              <a:rPr lang="ko-KR" altLang="en-US" sz="800" dirty="0"/>
              <a:t>​</a:t>
            </a:r>
          </a:p>
          <a:p>
            <a:r>
              <a:rPr lang="ko-KR" altLang="en-US" sz="800" dirty="0"/>
              <a:t>​</a:t>
            </a:r>
          </a:p>
          <a:p>
            <a:r>
              <a:rPr lang="en-US" altLang="ko-KR" sz="800" b="1" dirty="0"/>
              <a:t>GTradePay.com</a:t>
            </a:r>
            <a:r>
              <a:rPr lang="ko-KR" altLang="en-US" sz="800" b="1" dirty="0"/>
              <a:t>은 </a:t>
            </a:r>
            <a:r>
              <a:rPr lang="en-US" altLang="ko-KR" sz="800" b="1" dirty="0"/>
              <a:t>:</a:t>
            </a:r>
            <a:endParaRPr lang="ko-KR" altLang="en-US" sz="800" b="1" dirty="0"/>
          </a:p>
          <a:p>
            <a:pPr marL="171450" indent="-171450">
              <a:buFont typeface="Arial" panose="020B0604020202020204" pitchFamily="34" charset="0"/>
              <a:buChar char="•"/>
            </a:pPr>
            <a:r>
              <a:rPr lang="ko-KR" altLang="en-US" sz="800" dirty="0"/>
              <a:t>전세계의 국가와 국가를 연결해주는 글로벌 온라인 무역결제 서비스</a:t>
            </a:r>
          </a:p>
          <a:p>
            <a:pPr marL="171450" indent="-171450">
              <a:buFont typeface="Arial" panose="020B0604020202020204" pitchFamily="34" charset="0"/>
              <a:buChar char="•"/>
            </a:pPr>
            <a:r>
              <a:rPr lang="ko-KR" altLang="en-US" sz="800" dirty="0"/>
              <a:t>전세계를 대상으로 하는 </a:t>
            </a:r>
            <a:r>
              <a:rPr lang="en-US" altLang="ko-KR" sz="800" dirty="0"/>
              <a:t>B2B </a:t>
            </a:r>
            <a:r>
              <a:rPr lang="ko-KR" altLang="en-US" sz="800" dirty="0" err="1"/>
              <a:t>무역에스크로</a:t>
            </a:r>
            <a:r>
              <a:rPr lang="ko-KR" altLang="en-US" sz="800" dirty="0"/>
              <a:t> 서비스</a:t>
            </a:r>
          </a:p>
          <a:p>
            <a:pPr marL="171450" indent="-171450">
              <a:buFont typeface="Arial" panose="020B0604020202020204" pitchFamily="34" charset="0"/>
              <a:buChar char="•"/>
            </a:pPr>
            <a:r>
              <a:rPr lang="ko-KR" altLang="en-US" sz="800" dirty="0"/>
              <a:t>모든 국가의 법규</a:t>
            </a:r>
            <a:r>
              <a:rPr lang="en-US" altLang="ko-KR" sz="800" dirty="0"/>
              <a:t>/</a:t>
            </a:r>
            <a:r>
              <a:rPr lang="ko-KR" altLang="en-US" sz="800" dirty="0"/>
              <a:t>제도에 맞게 서비스되는 합법적으로 운영되고 가장 공정한 무역 결제 서비스 </a:t>
            </a:r>
          </a:p>
          <a:p>
            <a:pPr marL="171450" indent="-171450">
              <a:buFont typeface="Arial" panose="020B0604020202020204" pitchFamily="34" charset="0"/>
              <a:buChar char="•"/>
            </a:pPr>
            <a:r>
              <a:rPr lang="ko-KR" altLang="en-US" sz="800" dirty="0"/>
              <a:t>전세계에서 가장 저렴한 무역결제서비스</a:t>
            </a:r>
          </a:p>
          <a:p>
            <a:pPr marL="171450" indent="-171450">
              <a:buFont typeface="Arial" panose="020B0604020202020204" pitchFamily="34" charset="0"/>
              <a:buChar char="•"/>
            </a:pPr>
            <a:r>
              <a:rPr lang="ko-KR" altLang="en-US" sz="800" dirty="0"/>
              <a:t>무역자금이 필요한 고객들에 대한 무역자금을 자동으로 대출 해주는 자동 대출 지원 서비스</a:t>
            </a:r>
          </a:p>
          <a:p>
            <a:pPr marL="171450" indent="-171450">
              <a:buFont typeface="Arial" panose="020B0604020202020204" pitchFamily="34" charset="0"/>
              <a:buChar char="•"/>
            </a:pPr>
            <a:r>
              <a:rPr lang="ko-KR" altLang="en-US" sz="800" dirty="0"/>
              <a:t>일부 국가에서는 무역외환송금</a:t>
            </a:r>
            <a:r>
              <a:rPr lang="en-US" altLang="ko-KR" sz="800" dirty="0"/>
              <a:t>, </a:t>
            </a:r>
            <a:r>
              <a:rPr lang="ko-KR" altLang="en-US" sz="800" dirty="0"/>
              <a:t>무역환전 비용을 지불할 필요 없는 </a:t>
            </a:r>
            <a:r>
              <a:rPr lang="ko-KR" altLang="en-US" sz="800" dirty="0" err="1"/>
              <a:t>지트레이드페이닷컴</a:t>
            </a:r>
            <a:r>
              <a:rPr lang="ko-KR" altLang="en-US" sz="800" dirty="0"/>
              <a:t> </a:t>
            </a:r>
            <a:r>
              <a:rPr lang="en-US" altLang="ko-KR" sz="800" dirty="0"/>
              <a:t>Free Foreign Transfer &amp; </a:t>
            </a:r>
            <a:r>
              <a:rPr lang="en-US" altLang="ko-KR" sz="800" dirty="0" err="1"/>
              <a:t>eXchange</a:t>
            </a:r>
            <a:r>
              <a:rPr lang="en-US" altLang="ko-KR" sz="800" dirty="0"/>
              <a:t> </a:t>
            </a:r>
            <a:r>
              <a:rPr lang="ko-KR" altLang="en-US" sz="800" dirty="0"/>
              <a:t>서비스 제공 </a:t>
            </a:r>
            <a:endParaRPr lang="en-US" altLang="ko-KR" sz="800" dirty="0"/>
          </a:p>
          <a:p>
            <a:r>
              <a:rPr lang="en-US" altLang="ko-KR" sz="800" dirty="0"/>
              <a:t>         (</a:t>
            </a:r>
            <a:r>
              <a:rPr lang="ko-KR" altLang="en-US" sz="800" dirty="0" err="1"/>
              <a:t>준비중</a:t>
            </a:r>
            <a:r>
              <a:rPr lang="en-US" altLang="ko-KR" sz="800" dirty="0"/>
              <a:t>)</a:t>
            </a:r>
          </a:p>
          <a:p>
            <a:pPr marL="171450" indent="-171450">
              <a:buFont typeface="Arial" panose="020B0604020202020204" pitchFamily="34" charset="0"/>
              <a:buChar char="•"/>
            </a:pPr>
            <a:r>
              <a:rPr lang="ko-KR" altLang="en-US" sz="800" dirty="0"/>
              <a:t>현재 </a:t>
            </a:r>
            <a:r>
              <a:rPr lang="en-US" altLang="ko-KR" sz="800" dirty="0"/>
              <a:t>40</a:t>
            </a:r>
            <a:r>
              <a:rPr lang="ko-KR" altLang="en-US" sz="800" dirty="0"/>
              <a:t>개국 이상을 지원하는 </a:t>
            </a:r>
            <a:r>
              <a:rPr lang="ko-KR" altLang="en-US" sz="800" dirty="0" err="1"/>
              <a:t>원클릭</a:t>
            </a:r>
            <a:r>
              <a:rPr lang="en-US" altLang="ko-KR" sz="800" dirty="0"/>
              <a:t>, </a:t>
            </a:r>
            <a:r>
              <a:rPr lang="ko-KR" altLang="en-US" sz="800" dirty="0" err="1"/>
              <a:t>무방문</a:t>
            </a:r>
            <a:r>
              <a:rPr lang="en-US" altLang="ko-KR" sz="800" dirty="0"/>
              <a:t>, </a:t>
            </a:r>
            <a:r>
              <a:rPr lang="ko-KR" altLang="en-US" sz="800" dirty="0"/>
              <a:t>글로벌 무역배송 추적시스템</a:t>
            </a:r>
            <a:r>
              <a:rPr lang="en-US" altLang="ko-KR" sz="800" dirty="0"/>
              <a:t>, </a:t>
            </a:r>
            <a:r>
              <a:rPr lang="ko-KR" altLang="en-US" sz="800" dirty="0"/>
              <a:t>각국의 세관 연동 시스템 등을 지원하는 </a:t>
            </a:r>
            <a:r>
              <a:rPr lang="en-US" altLang="ko-KR" sz="800" dirty="0"/>
              <a:t>"</a:t>
            </a:r>
            <a:r>
              <a:rPr lang="ko-KR" altLang="en-US" sz="800" dirty="0" err="1"/>
              <a:t>모바일</a:t>
            </a:r>
            <a:r>
              <a:rPr lang="ko-KR" altLang="en-US" sz="800" dirty="0"/>
              <a:t> </a:t>
            </a:r>
            <a:r>
              <a:rPr lang="ko-KR" altLang="en-US" sz="800" dirty="0" err="1"/>
              <a:t>원스톱</a:t>
            </a:r>
            <a:r>
              <a:rPr lang="ko-KR" altLang="en-US" sz="800" dirty="0"/>
              <a:t> </a:t>
            </a:r>
            <a:endParaRPr lang="en-US" altLang="ko-KR" sz="800" dirty="0"/>
          </a:p>
          <a:p>
            <a:r>
              <a:rPr lang="en-US" altLang="ko-KR" sz="800" dirty="0"/>
              <a:t>          </a:t>
            </a:r>
            <a:r>
              <a:rPr lang="ko-KR" altLang="en-US" sz="800" dirty="0"/>
              <a:t>무역서비스</a:t>
            </a:r>
            <a:r>
              <a:rPr lang="en-US" altLang="ko-KR" sz="800" dirty="0"/>
              <a:t>" (</a:t>
            </a:r>
            <a:r>
              <a:rPr lang="ko-KR" altLang="en-US" sz="800" dirty="0"/>
              <a:t>준비중</a:t>
            </a:r>
            <a:r>
              <a:rPr lang="en-US" altLang="ko-KR" sz="800" dirty="0"/>
              <a:t>)</a:t>
            </a:r>
            <a:r>
              <a:rPr lang="ko-KR" altLang="en-US" sz="800" dirty="0"/>
              <a:t>​</a:t>
            </a:r>
            <a:endParaRPr lang="en-US" altLang="ko-KR" sz="600" b="1" dirty="0"/>
          </a:p>
          <a:p>
            <a:endParaRPr lang="en-US" altLang="ko-KR" sz="600" b="1" dirty="0"/>
          </a:p>
          <a:p>
            <a:endParaRPr lang="en-US" altLang="ko-KR" sz="600" b="1" dirty="0"/>
          </a:p>
          <a:p>
            <a:endParaRPr lang="en-US" altLang="ko-KR" sz="600" b="1" dirty="0"/>
          </a:p>
          <a:p>
            <a:endParaRPr lang="en-US" altLang="ko-KR" sz="600" b="1" dirty="0"/>
          </a:p>
          <a:p>
            <a:endParaRPr lang="en-US" altLang="ko-KR" sz="600" b="1" dirty="0"/>
          </a:p>
        </p:txBody>
      </p:sp>
      <p:sp>
        <p:nvSpPr>
          <p:cNvPr id="24" name="화살표: 아래쪽 23">
            <a:extLst>
              <a:ext uri="{FF2B5EF4-FFF2-40B4-BE49-F238E27FC236}">
                <a16:creationId xmlns:a16="http://schemas.microsoft.com/office/drawing/2014/main" id="{0B0E8D51-10AD-4B7B-B49F-39AC7D251F2A}"/>
              </a:ext>
            </a:extLst>
          </p:cNvPr>
          <p:cNvSpPr/>
          <p:nvPr/>
        </p:nvSpPr>
        <p:spPr bwMode="auto">
          <a:xfrm>
            <a:off x="2775871" y="6043912"/>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graphicFrame>
        <p:nvGraphicFramePr>
          <p:cNvPr id="16" name="표 15">
            <a:extLst>
              <a:ext uri="{FF2B5EF4-FFF2-40B4-BE49-F238E27FC236}">
                <a16:creationId xmlns:a16="http://schemas.microsoft.com/office/drawing/2014/main" id="{5CB30323-A8FB-42C6-ABBF-CFFE026DD180}"/>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9" name="직사각형 18">
            <a:extLst>
              <a:ext uri="{FF2B5EF4-FFF2-40B4-BE49-F238E27FC236}">
                <a16:creationId xmlns:a16="http://schemas.microsoft.com/office/drawing/2014/main" id="{324C4575-CB65-4790-B700-C72F737DF310}"/>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1" name="TextBox 20">
            <a:extLst>
              <a:ext uri="{FF2B5EF4-FFF2-40B4-BE49-F238E27FC236}">
                <a16:creationId xmlns:a16="http://schemas.microsoft.com/office/drawing/2014/main" id="{E082C8B3-01CD-4EFC-B6BA-24EBA29828F2}"/>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2" name="TextBox 21">
            <a:extLst>
              <a:ext uri="{FF2B5EF4-FFF2-40B4-BE49-F238E27FC236}">
                <a16:creationId xmlns:a16="http://schemas.microsoft.com/office/drawing/2014/main" id="{E7B3A763-57F3-4D39-859C-2BA4B3AC6848}"/>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66012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회사소개</a:t>
            </a:r>
            <a:r>
              <a:rPr lang="en-US" altLang="ko-KR" dirty="0"/>
              <a:t> </a:t>
            </a:r>
            <a:endParaRPr lang="ko-KR" altLang="en-US" dirty="0"/>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4723001"/>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 name="TextBox 8">
            <a:extLst>
              <a:ext uri="{FF2B5EF4-FFF2-40B4-BE49-F238E27FC236}">
                <a16:creationId xmlns:a16="http://schemas.microsoft.com/office/drawing/2014/main" id="{A8DB5917-DA6C-4403-987A-401ECEBCB822}"/>
              </a:ext>
            </a:extLst>
          </p:cNvPr>
          <p:cNvSpPr txBox="1"/>
          <p:nvPr/>
        </p:nvSpPr>
        <p:spPr>
          <a:xfrm>
            <a:off x="1171591" y="694263"/>
            <a:ext cx="5942273" cy="2923877"/>
          </a:xfrm>
          <a:prstGeom prst="rect">
            <a:avLst/>
          </a:prstGeom>
          <a:noFill/>
        </p:spPr>
        <p:txBody>
          <a:bodyPr wrap="square" rtlCol="0">
            <a:spAutoFit/>
          </a:bodyPr>
          <a:lstStyle/>
          <a:p>
            <a:r>
              <a:rPr lang="en-US" altLang="ko-KR" sz="800" b="1" dirty="0">
                <a:solidFill>
                  <a:srgbClr val="225380"/>
                </a:solidFill>
                <a:latin typeface="맑은 고딕" panose="020B0503020000020004" pitchFamily="50" charset="-127"/>
                <a:ea typeface="맑은 고딕" panose="020B0503020000020004" pitchFamily="50" charset="-127"/>
              </a:rPr>
              <a:t>BASIC INFORMATION OF </a:t>
            </a:r>
          </a:p>
          <a:p>
            <a:r>
              <a:rPr lang="en-US" altLang="ko-KR" sz="800" b="1" dirty="0">
                <a:solidFill>
                  <a:srgbClr val="225380"/>
                </a:solidFill>
                <a:latin typeface="맑은 고딕" panose="020B0503020000020004" pitchFamily="50" charset="-127"/>
                <a:ea typeface="맑은 고딕" panose="020B0503020000020004" pitchFamily="50" charset="-127"/>
              </a:rPr>
              <a:t>GLOBAL TRADE PAYMENTS CORPORATION</a:t>
            </a:r>
          </a:p>
          <a:p>
            <a:r>
              <a:rPr lang="en-US" altLang="ko-KR" sz="800" b="1"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Company Name </a:t>
            </a:r>
            <a:r>
              <a:rPr lang="en-US" altLang="ko-KR" sz="800" b="1" dirty="0">
                <a:latin typeface="맑은 고딕" panose="020B0503020000020004" pitchFamily="50" charset="-127"/>
                <a:ea typeface="맑은 고딕" panose="020B0503020000020004" pitchFamily="50" charset="-127"/>
              </a:rPr>
              <a:t> </a:t>
            </a:r>
            <a:endParaRPr lang="en-US" altLang="ko-KR"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글로벌트레이드페이먼츠 주식회사</a:t>
            </a:r>
          </a:p>
          <a:p>
            <a:r>
              <a:rPr lang="en-US" altLang="ko-KR" sz="800" dirty="0">
                <a:latin typeface="맑은 고딕" panose="020B0503020000020004" pitchFamily="50" charset="-127"/>
                <a:ea typeface="맑은 고딕" panose="020B0503020000020004" pitchFamily="50" charset="-127"/>
              </a:rPr>
              <a:t>Global Trade Payments Corporation </a:t>
            </a:r>
          </a:p>
          <a:p>
            <a:r>
              <a:rPr lang="en-US" altLang="ko-KR"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Nationality  </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Korea Rep.​</a:t>
            </a:r>
          </a:p>
          <a:p>
            <a:r>
              <a:rPr lang="en-US" altLang="ko-KR"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Address</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본사 </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서울특별시 서초구 </a:t>
            </a:r>
            <a:r>
              <a:rPr lang="ko-KR" altLang="en-US" sz="800" dirty="0" err="1">
                <a:latin typeface="맑은 고딕" panose="020B0503020000020004" pitchFamily="50" charset="-127"/>
                <a:ea typeface="맑은 고딕" panose="020B0503020000020004" pitchFamily="50" charset="-127"/>
              </a:rPr>
              <a:t>사임당로</a:t>
            </a:r>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139, </a:t>
            </a:r>
            <a:r>
              <a:rPr lang="ko-KR" altLang="en-US" sz="800" dirty="0" err="1">
                <a:latin typeface="맑은 고딕" panose="020B0503020000020004" pitchFamily="50" charset="-127"/>
                <a:ea typeface="맑은 고딕" panose="020B0503020000020004" pitchFamily="50" charset="-127"/>
              </a:rPr>
              <a:t>삼정빌딩</a:t>
            </a:r>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3</a:t>
            </a:r>
            <a:r>
              <a:rPr lang="ko-KR" altLang="en-US" sz="800" dirty="0">
                <a:latin typeface="맑은 고딕" panose="020B0503020000020004" pitchFamily="50" charset="-127"/>
                <a:ea typeface="맑은 고딕" panose="020B0503020000020004" pitchFamily="50" charset="-127"/>
              </a:rPr>
              <a:t>층</a:t>
            </a:r>
          </a:p>
          <a:p>
            <a:r>
              <a:rPr lang="en-US" altLang="ko-KR" sz="800" dirty="0">
                <a:latin typeface="맑은 고딕" panose="020B0503020000020004" pitchFamily="50" charset="-127"/>
                <a:ea typeface="맑은 고딕" panose="020B0503020000020004" pitchFamily="50" charset="-127"/>
              </a:rPr>
              <a:t>Headquarter : 3F </a:t>
            </a:r>
            <a:r>
              <a:rPr lang="en-US" altLang="ko-KR" sz="800" dirty="0" err="1">
                <a:latin typeface="맑은 고딕" panose="020B0503020000020004" pitchFamily="50" charset="-127"/>
                <a:ea typeface="맑은 고딕" panose="020B0503020000020004" pitchFamily="50" charset="-127"/>
              </a:rPr>
              <a:t>Samjung</a:t>
            </a:r>
            <a:r>
              <a:rPr lang="en-US" altLang="ko-KR" sz="800" dirty="0">
                <a:latin typeface="맑은 고딕" panose="020B0503020000020004" pitchFamily="50" charset="-127"/>
                <a:ea typeface="맑은 고딕" panose="020B0503020000020004" pitchFamily="50" charset="-127"/>
              </a:rPr>
              <a:t> bldg. 139 </a:t>
            </a:r>
            <a:r>
              <a:rPr lang="en-US" altLang="ko-KR" sz="800" dirty="0" err="1">
                <a:latin typeface="맑은 고딕" panose="020B0503020000020004" pitchFamily="50" charset="-127"/>
                <a:ea typeface="맑은 고딕" panose="020B0503020000020004" pitchFamily="50" charset="-127"/>
              </a:rPr>
              <a:t>Saimdang-ro</a:t>
            </a:r>
            <a:r>
              <a:rPr lang="en-US" altLang="ko-KR" sz="800" dirty="0">
                <a:latin typeface="맑은 고딕" panose="020B0503020000020004" pitchFamily="50" charset="-127"/>
                <a:ea typeface="맑은 고딕" panose="020B0503020000020004" pitchFamily="50" charset="-127"/>
              </a:rPr>
              <a:t>, </a:t>
            </a:r>
            <a:r>
              <a:rPr lang="en-US" altLang="ko-KR" sz="800" dirty="0" err="1">
                <a:latin typeface="맑은 고딕" panose="020B0503020000020004" pitchFamily="50" charset="-127"/>
                <a:ea typeface="맑은 고딕" panose="020B0503020000020004" pitchFamily="50" charset="-127"/>
              </a:rPr>
              <a:t>Seocho-gu</a:t>
            </a:r>
            <a:r>
              <a:rPr lang="en-US" altLang="ko-KR" sz="800" dirty="0">
                <a:latin typeface="맑은 고딕" panose="020B0503020000020004" pitchFamily="50" charset="-127"/>
                <a:ea typeface="맑은 고딕" panose="020B0503020000020004" pitchFamily="50" charset="-127"/>
              </a:rPr>
              <a:t>, Seoul, Korea</a:t>
            </a:r>
          </a:p>
          <a:p>
            <a:r>
              <a:rPr lang="en-US" altLang="ko-KR"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Contact</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​Tel  +82-2-780-0440</a:t>
            </a:r>
          </a:p>
          <a:p>
            <a:r>
              <a:rPr lang="en-US" altLang="ko-KR" sz="800" dirty="0">
                <a:latin typeface="맑은 고딕" panose="020B0503020000020004" pitchFamily="50" charset="-127"/>
                <a:ea typeface="맑은 고딕" panose="020B0503020000020004" pitchFamily="50" charset="-127"/>
              </a:rPr>
              <a:t>​Fax  +82-2-2055-3770</a:t>
            </a:r>
          </a:p>
          <a:p>
            <a:r>
              <a:rPr lang="en-US" altLang="ko-KR" sz="800" dirty="0">
                <a:latin typeface="맑은 고딕" panose="020B0503020000020004" pitchFamily="50" charset="-127"/>
                <a:ea typeface="맑은 고딕" panose="020B0503020000020004" pitchFamily="50" charset="-127"/>
              </a:rPr>
              <a:t>​info@gtradepay.com</a:t>
            </a:r>
          </a:p>
          <a:p>
            <a:r>
              <a:rPr lang="en-US" altLang="ko-KR" sz="800" dirty="0">
                <a:latin typeface="맑은 고딕" panose="020B0503020000020004" pitchFamily="50" charset="-127"/>
                <a:ea typeface="맑은 고딕" panose="020B0503020000020004" pitchFamily="50" charset="-127"/>
              </a:rPr>
              <a:t>​</a:t>
            </a:r>
          </a:p>
          <a:p>
            <a:r>
              <a:rPr lang="en-US" altLang="ko-KR" sz="800" b="1" dirty="0">
                <a:latin typeface="맑은 고딕" panose="020B0503020000020004" pitchFamily="50" charset="-127"/>
                <a:ea typeface="맑은 고딕" panose="020B0503020000020004" pitchFamily="50" charset="-127"/>
              </a:rPr>
              <a:t>​</a:t>
            </a:r>
            <a:r>
              <a:rPr lang="en-US" altLang="ko-KR" sz="800" b="1" dirty="0">
                <a:solidFill>
                  <a:srgbClr val="225380"/>
                </a:solidFill>
                <a:latin typeface="맑은 고딕" panose="020B0503020000020004" pitchFamily="50" charset="-127"/>
                <a:ea typeface="맑은 고딕" panose="020B0503020000020004" pitchFamily="50" charset="-127"/>
              </a:rPr>
              <a:t>Family Company</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u="sng" dirty="0">
                <a:latin typeface="맑은 고딕" panose="020B0503020000020004" pitchFamily="50" charset="-127"/>
                <a:ea typeface="맑은 고딕" panose="020B0503020000020004" pitchFamily="50" charset="-127"/>
                <a:hlinkClick r:id="rId2"/>
              </a:rPr>
              <a:t>GET (Global e Trade)</a:t>
            </a:r>
            <a:endParaRPr lang="en-US" altLang="ko-KR" sz="800" dirty="0">
              <a:latin typeface="맑은 고딕" panose="020B0503020000020004" pitchFamily="50" charset="-127"/>
              <a:ea typeface="맑은 고딕" panose="020B0503020000020004" pitchFamily="50" charset="-127"/>
            </a:endParaRPr>
          </a:p>
          <a:p>
            <a:r>
              <a:rPr lang="en-US" altLang="ko-KR" sz="800" u="sng" dirty="0" err="1">
                <a:latin typeface="맑은 고딕" panose="020B0503020000020004" pitchFamily="50" charset="-127"/>
                <a:ea typeface="맑은 고딕" panose="020B0503020000020004" pitchFamily="50" charset="-127"/>
                <a:hlinkClick r:id="rId3"/>
              </a:rPr>
              <a:t>OrbitGET</a:t>
            </a:r>
            <a:r>
              <a:rPr lang="en-US" altLang="ko-KR" sz="800" u="sng" dirty="0">
                <a:latin typeface="맑은 고딕" panose="020B0503020000020004" pitchFamily="50" charset="-127"/>
                <a:ea typeface="맑은 고딕" panose="020B0503020000020004" pitchFamily="50" charset="-127"/>
                <a:hlinkClick r:id="rId3"/>
              </a:rPr>
              <a:t> Corp.</a:t>
            </a:r>
            <a:endParaRPr lang="en-US" altLang="ko-KR" sz="800" dirty="0">
              <a:latin typeface="맑은 고딕" panose="020B0503020000020004" pitchFamily="50" charset="-127"/>
              <a:ea typeface="맑은 고딕" panose="020B0503020000020004" pitchFamily="50" charset="-127"/>
            </a:endParaRPr>
          </a:p>
          <a:p>
            <a:endParaRPr lang="ko-KR" altLang="en-US" sz="800" dirty="0">
              <a:latin typeface="맑은 고딕" panose="020B0503020000020004" pitchFamily="50" charset="-127"/>
              <a:ea typeface="맑은 고딕" panose="020B0503020000020004" pitchFamily="50" charset="-127"/>
            </a:endParaRPr>
          </a:p>
        </p:txBody>
      </p:sp>
      <p:sp>
        <p:nvSpPr>
          <p:cNvPr id="10" name="직사각형 9">
            <a:extLst>
              <a:ext uri="{FF2B5EF4-FFF2-40B4-BE49-F238E27FC236}">
                <a16:creationId xmlns:a16="http://schemas.microsoft.com/office/drawing/2014/main" id="{7AB3AE5E-3D09-494E-B5C3-E4E54B65E36B}"/>
              </a:ext>
            </a:extLst>
          </p:cNvPr>
          <p:cNvSpPr/>
          <p:nvPr/>
        </p:nvSpPr>
        <p:spPr>
          <a:xfrm>
            <a:off x="412400" y="4746758"/>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11" name="Picture 3">
            <a:extLst>
              <a:ext uri="{FF2B5EF4-FFF2-40B4-BE49-F238E27FC236}">
                <a16:creationId xmlns:a16="http://schemas.microsoft.com/office/drawing/2014/main" id="{077FD061-5F76-4708-BA86-C5263F8B1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832" y="4348115"/>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a:extLst>
              <a:ext uri="{FF2B5EF4-FFF2-40B4-BE49-F238E27FC236}">
                <a16:creationId xmlns:a16="http://schemas.microsoft.com/office/drawing/2014/main" id="{48B0AD2F-BE1E-44DA-BA4A-3ECED27EE0D9}"/>
              </a:ext>
            </a:extLst>
          </p:cNvPr>
          <p:cNvSpPr txBox="1"/>
          <p:nvPr/>
        </p:nvSpPr>
        <p:spPr>
          <a:xfrm>
            <a:off x="2953751" y="4300491"/>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13" name="직선 연결선 12">
            <a:extLst>
              <a:ext uri="{FF2B5EF4-FFF2-40B4-BE49-F238E27FC236}">
                <a16:creationId xmlns:a16="http://schemas.microsoft.com/office/drawing/2014/main" id="{4BA55A89-68A5-4BB8-A01C-682574236AF8}"/>
              </a:ext>
            </a:extLst>
          </p:cNvPr>
          <p:cNvCxnSpPr/>
          <p:nvPr/>
        </p:nvCxnSpPr>
        <p:spPr>
          <a:xfrm>
            <a:off x="425703" y="4716934"/>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4" name="표 13">
            <a:extLst>
              <a:ext uri="{FF2B5EF4-FFF2-40B4-BE49-F238E27FC236}">
                <a16:creationId xmlns:a16="http://schemas.microsoft.com/office/drawing/2014/main" id="{C2088D87-FD33-4FEE-908C-2E5F42868F4A}"/>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5" name="직사각형 14">
            <a:extLst>
              <a:ext uri="{FF2B5EF4-FFF2-40B4-BE49-F238E27FC236}">
                <a16:creationId xmlns:a16="http://schemas.microsoft.com/office/drawing/2014/main" id="{E9FBC817-D5F4-4E11-B69C-28E8A14E30D8}"/>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1610724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leadership</a:t>
            </a:r>
            <a:endParaRPr lang="ko-KR" altLang="en-US" dirty="0"/>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955454" cy="276999"/>
          </a:xfrm>
          <a:prstGeom prst="rect">
            <a:avLst/>
          </a:prstGeom>
        </p:spPr>
        <p:txBody>
          <a:bodyPr wrap="none">
            <a:spAutoFit/>
          </a:bodyPr>
          <a:lstStyle/>
          <a:p>
            <a:r>
              <a:rPr lang="en-US" altLang="ko-KR" sz="1200" b="1" dirty="0"/>
              <a:t>|Leadership</a:t>
            </a:r>
            <a:endParaRPr lang="ko-KR" altLang="en-US" sz="1200" dirty="0"/>
          </a:p>
        </p:txBody>
      </p:sp>
      <p:sp>
        <p:nvSpPr>
          <p:cNvPr id="24" name="TextBox 23">
            <a:extLst>
              <a:ext uri="{FF2B5EF4-FFF2-40B4-BE49-F238E27FC236}">
                <a16:creationId xmlns:a16="http://schemas.microsoft.com/office/drawing/2014/main" id="{00089E67-D5A4-466E-82E4-A9AF6407F7E2}"/>
              </a:ext>
            </a:extLst>
          </p:cNvPr>
          <p:cNvSpPr txBox="1"/>
          <p:nvPr/>
        </p:nvSpPr>
        <p:spPr>
          <a:xfrm>
            <a:off x="441263" y="1745673"/>
            <a:ext cx="6814806" cy="5262979"/>
          </a:xfrm>
          <a:prstGeom prst="rect">
            <a:avLst/>
          </a:prstGeom>
          <a:noFill/>
        </p:spPr>
        <p:txBody>
          <a:bodyPr wrap="square" rtlCol="0">
            <a:spAutoFit/>
          </a:bodyPr>
          <a:lstStyle/>
          <a:p>
            <a:r>
              <a:rPr lang="en-US" altLang="ko-KR" sz="800" b="1" dirty="0">
                <a:latin typeface="맑은 고딕" panose="020B0503020000020004" pitchFamily="50" charset="-127"/>
                <a:ea typeface="맑은 고딕" panose="020B0503020000020004" pitchFamily="50" charset="-127"/>
              </a:rPr>
              <a:t>GTradePay.com</a:t>
            </a:r>
            <a:r>
              <a:rPr lang="ko-KR" altLang="en-US" sz="800" dirty="0">
                <a:latin typeface="맑은 고딕" panose="020B0503020000020004" pitchFamily="50" charset="-127"/>
                <a:ea typeface="맑은 고딕" panose="020B0503020000020004" pitchFamily="50" charset="-127"/>
              </a:rPr>
              <a:t>’</a:t>
            </a:r>
            <a:r>
              <a:rPr lang="en-US" altLang="ko-KR" sz="800" dirty="0">
                <a:latin typeface="맑은 고딕" panose="020B0503020000020004" pitchFamily="50" charset="-127"/>
                <a:ea typeface="맑은 고딕" panose="020B0503020000020004" pitchFamily="50" charset="-127"/>
              </a:rPr>
              <a:t>s management team is comprised of B2B payments-leading professionals, all with extensive experience in their respective areas of expertise. Our operation team is dedicated to executing the company vision and maintaining </a:t>
            </a:r>
            <a:r>
              <a:rPr lang="en-US" altLang="ko-KR" sz="800" b="1" dirty="0">
                <a:latin typeface="맑은 고딕" panose="020B0503020000020004" pitchFamily="50" charset="-127"/>
                <a:ea typeface="맑은 고딕" panose="020B0503020000020004" pitchFamily="50" charset="-127"/>
              </a:rPr>
              <a:t>GTradePay.com</a:t>
            </a:r>
            <a:r>
              <a:rPr lang="ko-KR" altLang="en-US" sz="800" dirty="0">
                <a:latin typeface="맑은 고딕" panose="020B0503020000020004" pitchFamily="50" charset="-127"/>
                <a:ea typeface="맑은 고딕" panose="020B0503020000020004" pitchFamily="50" charset="-127"/>
              </a:rPr>
              <a:t>’</a:t>
            </a:r>
            <a:r>
              <a:rPr lang="en-US" altLang="ko-KR" sz="800" dirty="0">
                <a:latin typeface="맑은 고딕" panose="020B0503020000020004" pitchFamily="50" charset="-127"/>
                <a:ea typeface="맑은 고딕" panose="020B0503020000020004" pitchFamily="50" charset="-127"/>
              </a:rPr>
              <a:t>s unique and productive work environment, while ensuring we deliver world class service to our partners &amp; marketplaces and customers.</a:t>
            </a:r>
            <a:endParaRPr lang="ko-KR" altLang="en-US" sz="800" dirty="0">
              <a:latin typeface="맑은 고딕" panose="020B0503020000020004" pitchFamily="50" charset="-127"/>
              <a:ea typeface="맑은 고딕" panose="020B0503020000020004" pitchFamily="50" charset="-127"/>
            </a:endParaRPr>
          </a:p>
          <a:p>
            <a:r>
              <a:rPr lang="ko-KR" altLang="en-US" sz="800" b="1" dirty="0">
                <a:latin typeface="맑은 고딕" panose="020B0503020000020004" pitchFamily="50" charset="-127"/>
                <a:ea typeface="맑은 고딕" panose="020B0503020000020004" pitchFamily="50" charset="-127"/>
              </a:rPr>
              <a:t> </a:t>
            </a:r>
          </a:p>
          <a:p>
            <a:r>
              <a:rPr lang="en-US" altLang="ko-KR" sz="800" b="1" dirty="0">
                <a:latin typeface="맑은 고딕" panose="020B0503020000020004" pitchFamily="50" charset="-127"/>
                <a:ea typeface="맑은 고딕" panose="020B0503020000020004" pitchFamily="50" charset="-127"/>
              </a:rPr>
              <a:t>Meet our leaders:​</a:t>
            </a:r>
            <a:endParaRPr lang="ko-KR" altLang="en-US" sz="800" b="1" dirty="0">
              <a:latin typeface="맑은 고딕" panose="020B0503020000020004" pitchFamily="50" charset="-127"/>
              <a:ea typeface="맑은 고딕" panose="020B0503020000020004" pitchFamily="50" charset="-127"/>
            </a:endParaRPr>
          </a:p>
          <a:p>
            <a:r>
              <a:rPr lang="ko-KR" altLang="en-US" sz="800" b="1"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SEAN LEE  (</a:t>
            </a:r>
            <a:r>
              <a:rPr lang="ko-KR" altLang="en-US" sz="800" b="1" dirty="0">
                <a:solidFill>
                  <a:srgbClr val="225380"/>
                </a:solidFill>
                <a:latin typeface="맑은 고딕" panose="020B0503020000020004" pitchFamily="50" charset="-127"/>
                <a:ea typeface="맑은 고딕" panose="020B0503020000020004" pitchFamily="50" charset="-127"/>
              </a:rPr>
              <a:t>이승훈</a:t>
            </a:r>
            <a:r>
              <a:rPr lang="en-US" altLang="ko-KR" sz="800" b="1" dirty="0">
                <a:solidFill>
                  <a:srgbClr val="225380"/>
                </a:solidFill>
                <a:latin typeface="맑은 고딕" panose="020B0503020000020004" pitchFamily="50" charset="-127"/>
                <a:ea typeface="맑은 고딕" panose="020B0503020000020004" pitchFamily="50" charset="-127"/>
              </a:rPr>
              <a:t>)</a:t>
            </a:r>
            <a:endParaRPr lang="ko-KR" altLang="en-US" sz="800" b="1" dirty="0">
              <a:solidFill>
                <a:srgbClr val="225380"/>
              </a:solidFill>
              <a:latin typeface="맑은 고딕" panose="020B0503020000020004" pitchFamily="50" charset="-127"/>
              <a:ea typeface="맑은 고딕" panose="020B0503020000020004" pitchFamily="50" charset="-127"/>
            </a:endParaRPr>
          </a:p>
          <a:p>
            <a:r>
              <a:rPr lang="ko-KR" altLang="en-US" sz="800" b="1" dirty="0">
                <a:latin typeface="맑은 고딕" panose="020B0503020000020004" pitchFamily="50" charset="-127"/>
                <a:ea typeface="맑은 고딕" panose="020B0503020000020004" pitchFamily="50" charset="-127"/>
              </a:rPr>
              <a:t>​</a:t>
            </a:r>
            <a:r>
              <a:rPr lang="en-US" altLang="ko-KR" sz="800" b="1" dirty="0">
                <a:latin typeface="맑은 고딕" panose="020B0503020000020004" pitchFamily="50" charset="-127"/>
                <a:ea typeface="맑은 고딕" panose="020B0503020000020004" pitchFamily="50" charset="-127"/>
              </a:rPr>
              <a:t>Founder</a:t>
            </a:r>
          </a:p>
          <a:p>
            <a:endParaRPr lang="ko-KR" altLang="en-US" sz="800" b="1"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Major in Trade / </a:t>
            </a:r>
            <a:r>
              <a:rPr lang="en-US" altLang="ko-KR" sz="800" dirty="0" err="1">
                <a:latin typeface="맑은 고딕" panose="020B0503020000020004" pitchFamily="50" charset="-127"/>
                <a:ea typeface="맑은 고딕" panose="020B0503020000020004" pitchFamily="50" charset="-127"/>
              </a:rPr>
              <a:t>Dongguk</a:t>
            </a:r>
            <a:r>
              <a:rPr lang="en-US" altLang="ko-KR" sz="800" dirty="0">
                <a:latin typeface="맑은 고딕" panose="020B0503020000020004" pitchFamily="50" charset="-127"/>
                <a:ea typeface="맑은 고딕" panose="020B0503020000020004" pitchFamily="50" charset="-127"/>
              </a:rPr>
              <a:t> Univ.</a:t>
            </a:r>
            <a:endParaRPr lang="ko-KR" altLang="en-US"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a:t>
            </a:r>
          </a:p>
          <a:p>
            <a:r>
              <a:rPr lang="ko-KR" altLang="en-US" sz="800" dirty="0">
                <a:latin typeface="맑은 고딕" panose="020B0503020000020004" pitchFamily="50" charset="-127"/>
                <a:ea typeface="맑은 고딕" panose="020B0503020000020004" pitchFamily="50" charset="-127"/>
              </a:rPr>
              <a:t>                                                    이승훈 대표는 해외 사업 및 글로벌 결제 분야에서 국내에서 손꼽히는 전문가로</a:t>
            </a:r>
            <a:r>
              <a:rPr lang="en-US" altLang="ko-KR" sz="800" dirty="0">
                <a:latin typeface="맑은 고딕" panose="020B0503020000020004" pitchFamily="50" charset="-127"/>
                <a:ea typeface="맑은 고딕" panose="020B0503020000020004" pitchFamily="50" charset="-127"/>
              </a:rPr>
              <a:t>, 94</a:t>
            </a:r>
            <a:r>
              <a:rPr lang="ko-KR" altLang="en-US" sz="800" dirty="0">
                <a:latin typeface="맑은 고딕" panose="020B0503020000020004" pitchFamily="50" charset="-127"/>
                <a:ea typeface="맑은 고딕" panose="020B0503020000020004" pitchFamily="50" charset="-127"/>
              </a:rPr>
              <a:t>년부터 </a:t>
            </a:r>
            <a:r>
              <a:rPr lang="en-US" altLang="ko-KR" sz="800" dirty="0">
                <a:latin typeface="맑은 고딕" panose="020B0503020000020004" pitchFamily="50" charset="-127"/>
                <a:ea typeface="맑은 고딕" panose="020B0503020000020004" pitchFamily="50" charset="-127"/>
              </a:rPr>
              <a:t>25</a:t>
            </a:r>
            <a:r>
              <a:rPr lang="ko-KR" altLang="en-US" sz="800" dirty="0">
                <a:latin typeface="맑은 고딕" panose="020B0503020000020004" pitchFamily="50" charset="-127"/>
                <a:ea typeface="맑은 고딕" panose="020B0503020000020004" pitchFamily="50" charset="-127"/>
              </a:rPr>
              <a:t>년간</a:t>
            </a:r>
            <a:endParaRPr lang="en-US" altLang="ko-KR" sz="800"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IT/</a:t>
            </a:r>
            <a:r>
              <a:rPr lang="ko-KR" altLang="en-US" sz="800" dirty="0">
                <a:latin typeface="맑은 고딕" panose="020B0503020000020004" pitchFamily="50" charset="-127"/>
                <a:ea typeface="맑은 고딕" panose="020B0503020000020004" pitchFamily="50" charset="-127"/>
              </a:rPr>
              <a:t>벤처</a:t>
            </a:r>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미디어 등에서 초기에는 개발기획 및 개발 </a:t>
            </a:r>
            <a:r>
              <a:rPr lang="en-US" altLang="ko-KR" sz="800" dirty="0">
                <a:latin typeface="맑은 고딕" panose="020B0503020000020004" pitchFamily="50" charset="-127"/>
                <a:ea typeface="맑은 고딕" panose="020B0503020000020004" pitchFamily="50" charset="-127"/>
              </a:rPr>
              <a:t>PM</a:t>
            </a:r>
            <a:r>
              <a:rPr lang="ko-KR" altLang="en-US" sz="800" dirty="0">
                <a:latin typeface="맑은 고딕" panose="020B0503020000020004" pitchFamily="50" charset="-127"/>
                <a:ea typeface="맑은 고딕" panose="020B0503020000020004" pitchFamily="50" charset="-127"/>
              </a:rPr>
              <a:t>으로 역량을 발휘하여 이후 경영</a:t>
            </a:r>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전략</a:t>
            </a:r>
            <a:r>
              <a:rPr lang="en-US" altLang="ko-KR" sz="800" dirty="0">
                <a:latin typeface="맑은 고딕" panose="020B0503020000020004" pitchFamily="50" charset="-127"/>
                <a:ea typeface="맑은 고딕" panose="020B0503020000020004" pitchFamily="50" charset="-127"/>
              </a:rPr>
              <a:t>/</a:t>
            </a:r>
          </a:p>
          <a:p>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해외마케팅을 담당했으며</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일본과 중국의 지사장 등을 역임했습니다</a:t>
            </a:r>
            <a:r>
              <a:rPr lang="en-US" altLang="ko-KR" sz="800" dirty="0">
                <a:latin typeface="맑은 고딕" panose="020B0503020000020004" pitchFamily="50" charset="-127"/>
                <a:ea typeface="맑은 고딕" panose="020B0503020000020004" pitchFamily="50" charset="-127"/>
              </a:rPr>
              <a:t>.</a:t>
            </a:r>
            <a:br>
              <a:rPr lang="en-US" altLang="ko-KR" sz="800" dirty="0">
                <a:latin typeface="맑은 고딕" panose="020B0503020000020004" pitchFamily="50" charset="-127"/>
                <a:ea typeface="맑은 고딕" panose="020B0503020000020004" pitchFamily="50" charset="-127"/>
              </a:rPr>
            </a:b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상장기업의 </a:t>
            </a:r>
            <a:r>
              <a:rPr lang="en-US" altLang="ko-KR" sz="800" dirty="0">
                <a:latin typeface="맑은 고딕" panose="020B0503020000020004" pitchFamily="50" charset="-127"/>
                <a:ea typeface="맑은 고딕" panose="020B0503020000020004" pitchFamily="50" charset="-127"/>
              </a:rPr>
              <a:t>CFO, VP</a:t>
            </a:r>
            <a:r>
              <a:rPr lang="ko-KR" altLang="en-US" sz="800" dirty="0">
                <a:latin typeface="맑은 고딕" panose="020B0503020000020004" pitchFamily="50" charset="-127"/>
                <a:ea typeface="맑은 고딕" panose="020B0503020000020004" pitchFamily="50" charset="-127"/>
              </a:rPr>
              <a:t>등을 역임하면서 해외 기업등과의 다양한 업무 및 해외기업의 </a:t>
            </a:r>
            <a:r>
              <a:rPr lang="en-US" altLang="ko-KR" sz="800" dirty="0">
                <a:latin typeface="맑은 고딕" panose="020B0503020000020004" pitchFamily="50" charset="-127"/>
                <a:ea typeface="맑은 고딕" panose="020B0503020000020004" pitchFamily="50" charset="-127"/>
              </a:rPr>
              <a:t>CTO, CPO, VP</a:t>
            </a:r>
            <a:r>
              <a:rPr lang="ko-KR" altLang="en-US" sz="800" dirty="0">
                <a:latin typeface="맑은 고딕" panose="020B0503020000020004" pitchFamily="50" charset="-127"/>
                <a:ea typeface="맑은 고딕" panose="020B0503020000020004" pitchFamily="50" charset="-127"/>
              </a:rPr>
              <a:t>등 </a:t>
            </a:r>
            <a:endParaRPr lang="en-US" altLang="ko-KR" sz="800"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다양한 직무경험을 가지고 있습니다</a:t>
            </a:r>
            <a:r>
              <a:rPr lang="en-US" altLang="ko-KR" sz="800" dirty="0">
                <a:latin typeface="맑은 고딕" panose="020B0503020000020004" pitchFamily="50" charset="-127"/>
                <a:ea typeface="맑은 고딕" panose="020B0503020000020004" pitchFamily="50" charset="-127"/>
              </a:rPr>
              <a:t>.</a:t>
            </a:r>
          </a:p>
          <a:p>
            <a:r>
              <a:rPr lang="en-US" altLang="ko-KR"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hlinkClick r:id="rId2"/>
              </a:rPr>
              <a:t>sh.lee@gtradepay.com</a:t>
            </a:r>
            <a:endParaRPr lang="en-US" altLang="ko-KR" sz="800" dirty="0">
              <a:latin typeface="맑은 고딕" panose="020B0503020000020004" pitchFamily="50" charset="-127"/>
              <a:ea typeface="맑은 고딕" panose="020B0503020000020004" pitchFamily="50" charset="-127"/>
            </a:endParaRPr>
          </a:p>
          <a:p>
            <a:endParaRPr lang="ko-KR" altLang="en-US"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KYOUNGMIN KWON  (</a:t>
            </a:r>
            <a:r>
              <a:rPr lang="ko-KR" altLang="en-US" sz="800" b="1" dirty="0">
                <a:solidFill>
                  <a:srgbClr val="225380"/>
                </a:solidFill>
                <a:latin typeface="맑은 고딕" panose="020B0503020000020004" pitchFamily="50" charset="-127"/>
                <a:ea typeface="맑은 고딕" panose="020B0503020000020004" pitchFamily="50" charset="-127"/>
              </a:rPr>
              <a:t>권경민</a:t>
            </a:r>
            <a:r>
              <a:rPr lang="en-US" altLang="ko-KR" sz="800" b="1" dirty="0">
                <a:solidFill>
                  <a:srgbClr val="225380"/>
                </a:solidFill>
                <a:latin typeface="맑은 고딕" panose="020B0503020000020004" pitchFamily="50" charset="-127"/>
                <a:ea typeface="맑은 고딕" panose="020B0503020000020004" pitchFamily="50" charset="-127"/>
              </a:rPr>
              <a:t>)</a:t>
            </a:r>
            <a:endParaRPr lang="ko-KR" altLang="en-US" sz="800" b="1" dirty="0">
              <a:solidFill>
                <a:srgbClr val="225380"/>
              </a:solidFill>
              <a:latin typeface="맑은 고딕" panose="020B0503020000020004" pitchFamily="50" charset="-127"/>
              <a:ea typeface="맑은 고딕" panose="020B0503020000020004" pitchFamily="50" charset="-127"/>
            </a:endParaRPr>
          </a:p>
          <a:p>
            <a:r>
              <a:rPr lang="en-US" altLang="ko-KR" sz="800" b="1" dirty="0">
                <a:latin typeface="맑은 고딕" panose="020B0503020000020004" pitchFamily="50" charset="-127"/>
                <a:ea typeface="맑은 고딕" panose="020B0503020000020004" pitchFamily="50" charset="-127"/>
              </a:rPr>
              <a:t>Co-founder</a:t>
            </a:r>
          </a:p>
          <a:p>
            <a:endParaRPr lang="ko-KR" altLang="en-US" sz="800" b="1"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Master of Business Administration / Korea Univ.</a:t>
            </a:r>
            <a:endParaRPr lang="ko-KR" altLang="en-US"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 </a:t>
            </a:r>
          </a:p>
          <a:p>
            <a:r>
              <a:rPr lang="ko-KR" altLang="en-US" sz="800" dirty="0">
                <a:latin typeface="맑은 고딕" panose="020B0503020000020004" pitchFamily="50" charset="-127"/>
                <a:ea typeface="맑은 고딕" panose="020B0503020000020004" pitchFamily="50" charset="-127"/>
              </a:rPr>
              <a:t>                                                   권경민 대표는 </a:t>
            </a:r>
            <a:r>
              <a:rPr lang="en-US" altLang="ko-KR" sz="800" dirty="0">
                <a:latin typeface="맑은 고딕" panose="020B0503020000020004" pitchFamily="50" charset="-127"/>
                <a:ea typeface="맑은 고딕" panose="020B0503020000020004" pitchFamily="50" charset="-127"/>
              </a:rPr>
              <a:t>97</a:t>
            </a:r>
            <a:r>
              <a:rPr lang="ko-KR" altLang="en-US" sz="800" dirty="0">
                <a:latin typeface="맑은 고딕" panose="020B0503020000020004" pitchFamily="50" charset="-127"/>
                <a:ea typeface="맑은 고딕" panose="020B0503020000020004" pitchFamily="50" charset="-127"/>
              </a:rPr>
              <a:t>년부터 삼성전자를 거쳐 소니</a:t>
            </a:r>
            <a:r>
              <a:rPr lang="en-US" altLang="ko-KR" sz="800" dirty="0">
                <a:latin typeface="맑은 고딕" panose="020B0503020000020004" pitchFamily="50" charset="-127"/>
                <a:ea typeface="맑은 고딕" panose="020B0503020000020004" pitchFamily="50" charset="-127"/>
              </a:rPr>
              <a:t>(SONY)</a:t>
            </a:r>
            <a:r>
              <a:rPr lang="ko-KR" altLang="en-US" sz="800" dirty="0">
                <a:latin typeface="맑은 고딕" panose="020B0503020000020004" pitchFamily="50" charset="-127"/>
                <a:ea typeface="맑은 고딕" panose="020B0503020000020004" pitchFamily="50" charset="-127"/>
              </a:rPr>
              <a:t>에서 전략 및 마케팅 전문가로 활약하였으며</a:t>
            </a:r>
            <a:endParaRPr lang="en-US" altLang="ko-KR" sz="800"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컨설팅 회사인 </a:t>
            </a:r>
            <a:r>
              <a:rPr lang="ko-KR" altLang="en-US" sz="800" dirty="0" err="1">
                <a:latin typeface="맑은 고딕" panose="020B0503020000020004" pitchFamily="50" charset="-127"/>
                <a:ea typeface="맑은 고딕" panose="020B0503020000020004" pitchFamily="50" charset="-127"/>
              </a:rPr>
              <a:t>삼성오픈타이드코리아의</a:t>
            </a:r>
            <a:r>
              <a:rPr lang="ko-KR" altLang="en-US" sz="800" dirty="0">
                <a:latin typeface="맑은 고딕" panose="020B0503020000020004" pitchFamily="50" charset="-127"/>
                <a:ea typeface="맑은 고딕" panose="020B0503020000020004" pitchFamily="50" charset="-127"/>
              </a:rPr>
              <a:t> 전략 컨설턴트</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외국계 기업 </a:t>
            </a:r>
            <a:r>
              <a:rPr lang="ko-KR" altLang="en-US" sz="800" dirty="0" err="1">
                <a:latin typeface="맑은 고딕" panose="020B0503020000020004" pitchFamily="50" charset="-127"/>
                <a:ea typeface="맑은 고딕" panose="020B0503020000020004" pitchFamily="50" charset="-127"/>
              </a:rPr>
              <a:t>법인장등을</a:t>
            </a:r>
            <a:r>
              <a:rPr lang="ko-KR" altLang="en-US" sz="800" dirty="0">
                <a:latin typeface="맑은 고딕" panose="020B0503020000020004" pitchFamily="50" charset="-127"/>
                <a:ea typeface="맑은 고딕" panose="020B0503020000020004" pitchFamily="50" charset="-127"/>
              </a:rPr>
              <a:t> 역임하였습니다</a:t>
            </a:r>
            <a:r>
              <a:rPr lang="en-US" altLang="ko-KR" sz="800" dirty="0">
                <a:latin typeface="맑은 고딕" panose="020B0503020000020004" pitchFamily="50" charset="-127"/>
                <a:ea typeface="맑은 고딕" panose="020B0503020000020004" pitchFamily="50" charset="-127"/>
              </a:rPr>
              <a:t>.         </a:t>
            </a:r>
            <a:br>
              <a:rPr lang="en-US" altLang="ko-KR" sz="800" dirty="0">
                <a:latin typeface="맑은 고딕" panose="020B0503020000020004" pitchFamily="50" charset="-127"/>
                <a:ea typeface="맑은 고딕" panose="020B0503020000020004" pitchFamily="50" charset="-127"/>
              </a:rPr>
            </a:b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마케팅 천재가 된 홍대리</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등의 유명 저자이면서</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방송인</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경영컨설턴트</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강연 활동을 하고 있으며</a:t>
            </a:r>
            <a:endParaRPr lang="en-US" altLang="ko-KR" sz="800"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B2B</a:t>
            </a:r>
            <a:r>
              <a:rPr lang="ko-KR" altLang="en-US" sz="800" dirty="0">
                <a:latin typeface="맑은 고딕" panose="020B0503020000020004" pitchFamily="50" charset="-127"/>
                <a:ea typeface="맑은 고딕" panose="020B0503020000020004" pitchFamily="50" charset="-127"/>
              </a:rPr>
              <a:t>는 물론 </a:t>
            </a:r>
            <a:r>
              <a:rPr lang="en-US" altLang="ko-KR" sz="800" dirty="0">
                <a:latin typeface="맑은 고딕" panose="020B0503020000020004" pitchFamily="50" charset="-127"/>
                <a:ea typeface="맑은 고딕" panose="020B0503020000020004" pitchFamily="50" charset="-127"/>
              </a:rPr>
              <a:t>B2C Retail </a:t>
            </a:r>
            <a:r>
              <a:rPr lang="ko-KR" altLang="en-US" sz="800" dirty="0">
                <a:latin typeface="맑은 고딕" panose="020B0503020000020004" pitchFamily="50" charset="-127"/>
                <a:ea typeface="맑은 고딕" panose="020B0503020000020004" pitchFamily="50" charset="-127"/>
              </a:rPr>
              <a:t>등에서 다양한 성공경험을 가지고 있습니다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hlinkClick r:id="rId3"/>
              </a:rPr>
              <a:t>km.kwon@gtradepay.com</a:t>
            </a:r>
            <a:endParaRPr lang="en-US" altLang="ko-KR" sz="800" dirty="0">
              <a:latin typeface="맑은 고딕" panose="020B0503020000020004" pitchFamily="50" charset="-127"/>
              <a:ea typeface="맑은 고딕" panose="020B0503020000020004" pitchFamily="50" charset="-127"/>
            </a:endParaRPr>
          </a:p>
          <a:p>
            <a:endParaRPr lang="en-US" altLang="ko-KR" sz="800" u="sng" dirty="0">
              <a:latin typeface="맑은 고딕" panose="020B0503020000020004" pitchFamily="50" charset="-127"/>
              <a:ea typeface="맑은 고딕" panose="020B0503020000020004" pitchFamily="50" charset="-127"/>
            </a:endParaRPr>
          </a:p>
          <a:p>
            <a:endParaRPr lang="en-US" altLang="ko-KR" sz="800" u="sng" dirty="0">
              <a:latin typeface="맑은 고딕" panose="020B0503020000020004" pitchFamily="50" charset="-127"/>
              <a:ea typeface="맑은 고딕" panose="020B0503020000020004" pitchFamily="50" charset="-127"/>
            </a:endParaRPr>
          </a:p>
          <a:p>
            <a:r>
              <a:rPr lang="en-US" altLang="ko-KR" sz="800" u="sng" dirty="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p>
            <a:r>
              <a:rPr lang="en-US" altLang="ko-KR" sz="800" b="1" dirty="0">
                <a:solidFill>
                  <a:srgbClr val="225380"/>
                </a:solidFill>
                <a:latin typeface="맑은 고딕" panose="020B0503020000020004" pitchFamily="50" charset="-127"/>
                <a:ea typeface="맑은 고딕" panose="020B0503020000020004" pitchFamily="50" charset="-127"/>
              </a:rPr>
              <a:t>BUMHONG LEE  (</a:t>
            </a:r>
            <a:r>
              <a:rPr lang="ko-KR" altLang="en-US" sz="800" b="1" dirty="0" err="1">
                <a:solidFill>
                  <a:srgbClr val="225380"/>
                </a:solidFill>
                <a:latin typeface="맑은 고딕" panose="020B0503020000020004" pitchFamily="50" charset="-127"/>
                <a:ea typeface="맑은 고딕" panose="020B0503020000020004" pitchFamily="50" charset="-127"/>
              </a:rPr>
              <a:t>이범홍</a:t>
            </a:r>
            <a:r>
              <a:rPr lang="en-US" altLang="ko-KR" sz="800" b="1" dirty="0">
                <a:solidFill>
                  <a:srgbClr val="225380"/>
                </a:solidFill>
                <a:latin typeface="맑은 고딕" panose="020B0503020000020004" pitchFamily="50" charset="-127"/>
                <a:ea typeface="맑은 고딕" panose="020B0503020000020004" pitchFamily="50" charset="-127"/>
              </a:rPr>
              <a:t>)</a:t>
            </a:r>
            <a:endParaRPr lang="ko-KR" altLang="en-US" sz="800" b="1" dirty="0">
              <a:solidFill>
                <a:srgbClr val="225380"/>
              </a:solidFill>
              <a:latin typeface="맑은 고딕" panose="020B0503020000020004" pitchFamily="50" charset="-127"/>
              <a:ea typeface="맑은 고딕" panose="020B0503020000020004" pitchFamily="50" charset="-127"/>
            </a:endParaRPr>
          </a:p>
          <a:p>
            <a:r>
              <a:rPr lang="en-US" altLang="ko-KR" sz="800" b="1" dirty="0">
                <a:latin typeface="맑은 고딕" panose="020B0503020000020004" pitchFamily="50" charset="-127"/>
                <a:ea typeface="맑은 고딕" panose="020B0503020000020004" pitchFamily="50" charset="-127"/>
              </a:rPr>
              <a:t>Chief Financial Officer</a:t>
            </a:r>
          </a:p>
          <a:p>
            <a:endParaRPr lang="ko-KR" altLang="en-US" sz="800" b="1"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Master of Business Administration / KAIST</a:t>
            </a:r>
            <a:endParaRPr lang="ko-KR" altLang="en-US"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                                                    </a:t>
            </a:r>
            <a:r>
              <a:rPr lang="ko-KR" altLang="en-US" sz="800" dirty="0" err="1">
                <a:latin typeface="맑은 고딕" panose="020B0503020000020004" pitchFamily="50" charset="-127"/>
                <a:ea typeface="맑은 고딕" panose="020B0503020000020004" pitchFamily="50" charset="-127"/>
              </a:rPr>
              <a:t>이범홍</a:t>
            </a:r>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CFO</a:t>
            </a:r>
            <a:r>
              <a:rPr lang="ko-KR" altLang="en-US" sz="800" dirty="0">
                <a:latin typeface="맑은 고딕" panose="020B0503020000020004" pitchFamily="50" charset="-127"/>
                <a:ea typeface="맑은 고딕" panose="020B0503020000020004" pitchFamily="50" charset="-127"/>
              </a:rPr>
              <a:t>는 증권사 </a:t>
            </a:r>
            <a:r>
              <a:rPr lang="ko-KR" altLang="en-US" sz="800" dirty="0" err="1">
                <a:latin typeface="맑은 고딕" panose="020B0503020000020004" pitchFamily="50" charset="-127"/>
                <a:ea typeface="맑은 고딕" panose="020B0503020000020004" pitchFamily="50" charset="-127"/>
              </a:rPr>
              <a:t>애널리스트</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게임회사의 </a:t>
            </a:r>
            <a:r>
              <a:rPr lang="ko-KR" altLang="en-US" sz="800" dirty="0" err="1">
                <a:latin typeface="맑은 고딕" panose="020B0503020000020004" pitchFamily="50" charset="-127"/>
                <a:ea typeface="맑은 고딕" panose="020B0503020000020004" pitchFamily="50" charset="-127"/>
              </a:rPr>
              <a:t>대표등을</a:t>
            </a:r>
            <a:r>
              <a:rPr lang="ko-KR" altLang="en-US" sz="800" dirty="0">
                <a:latin typeface="맑은 고딕" panose="020B0503020000020004" pitchFamily="50" charset="-127"/>
                <a:ea typeface="맑은 고딕" panose="020B0503020000020004" pitchFamily="50" charset="-127"/>
              </a:rPr>
              <a:t> 역임하였으며 재무회계의 전문가로서 지난</a:t>
            </a:r>
            <a:r>
              <a:rPr lang="en-US" altLang="ko-KR" sz="800" dirty="0">
                <a:latin typeface="맑은 고딕" panose="020B0503020000020004" pitchFamily="50" charset="-127"/>
                <a:ea typeface="맑은 고딕" panose="020B0503020000020004" pitchFamily="50" charset="-127"/>
              </a:rPr>
              <a:t>		  25</a:t>
            </a:r>
            <a:r>
              <a:rPr lang="ko-KR" altLang="en-US" sz="800" dirty="0">
                <a:latin typeface="맑은 고딕" panose="020B0503020000020004" pitchFamily="50" charset="-127"/>
                <a:ea typeface="맑은 고딕" panose="020B0503020000020004" pitchFamily="50" charset="-127"/>
              </a:rPr>
              <a:t>년간 주로 </a:t>
            </a:r>
            <a:r>
              <a:rPr lang="en-US" altLang="ko-KR" sz="800" dirty="0">
                <a:latin typeface="맑은 고딕" panose="020B0503020000020004" pitchFamily="50" charset="-127"/>
                <a:ea typeface="맑은 고딕" panose="020B0503020000020004" pitchFamily="50" charset="-127"/>
              </a:rPr>
              <a:t>IT/</a:t>
            </a:r>
            <a:r>
              <a:rPr lang="ko-KR" altLang="en-US" sz="800" dirty="0">
                <a:latin typeface="맑은 고딕" panose="020B0503020000020004" pitchFamily="50" charset="-127"/>
                <a:ea typeface="맑은 고딕" panose="020B0503020000020004" pitchFamily="50" charset="-127"/>
              </a:rPr>
              <a:t>벤처업계의 회사 분석 및 재무업무를 수행해 왔습니다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                                                   글로벌 사업 재무와 법인회계</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관세 업무 등을 담당합니다</a:t>
            </a:r>
            <a:r>
              <a:rPr lang="en-US" altLang="ko-KR" sz="800" dirty="0">
                <a:latin typeface="맑은 고딕" panose="020B0503020000020004" pitchFamily="50" charset="-127"/>
                <a:ea typeface="맑은 고딕" panose="020B0503020000020004" pitchFamily="50" charset="-127"/>
              </a:rPr>
              <a:t>. </a:t>
            </a:r>
          </a:p>
          <a:p>
            <a:r>
              <a:rPr lang="en-US" altLang="ko-KR"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hlinkClick r:id="rId4"/>
              </a:rPr>
              <a:t>bh.lee@gtradepay.com</a:t>
            </a:r>
            <a:endParaRPr lang="en-US" altLang="ko-KR" sz="800" dirty="0">
              <a:latin typeface="맑은 고딕" panose="020B0503020000020004" pitchFamily="50" charset="-127"/>
              <a:ea typeface="맑은 고딕" panose="020B0503020000020004" pitchFamily="50" charset="-127"/>
            </a:endParaRPr>
          </a:p>
          <a:p>
            <a:endParaRPr lang="en-US" altLang="ko-KR" sz="800" dirty="0">
              <a:latin typeface="맑은 고딕" panose="020B0503020000020004" pitchFamily="50" charset="-127"/>
              <a:ea typeface="맑은 고딕" panose="020B0503020000020004" pitchFamily="50" charset="-127"/>
            </a:endParaRPr>
          </a:p>
          <a:p>
            <a:endParaRPr lang="ko-KR" altLang="en-US" sz="800" dirty="0">
              <a:latin typeface="맑은 고딕" panose="020B0503020000020004" pitchFamily="50" charset="-127"/>
              <a:ea typeface="맑은 고딕" panose="020B0503020000020004" pitchFamily="50" charset="-127"/>
            </a:endParaRPr>
          </a:p>
        </p:txBody>
      </p:sp>
      <p:pic>
        <p:nvPicPr>
          <p:cNvPr id="25" name="Picture 2">
            <a:extLst>
              <a:ext uri="{FF2B5EF4-FFF2-40B4-BE49-F238E27FC236}">
                <a16:creationId xmlns:a16="http://schemas.microsoft.com/office/drawing/2014/main" id="{F9F5D95E-FE46-4650-AE2E-2A9CA9D981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568" y="2995983"/>
            <a:ext cx="760950" cy="86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a:extLst>
              <a:ext uri="{FF2B5EF4-FFF2-40B4-BE49-F238E27FC236}">
                <a16:creationId xmlns:a16="http://schemas.microsoft.com/office/drawing/2014/main" id="{D9293063-AB66-4F2C-B715-1B5B6C795EA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568" y="4496905"/>
            <a:ext cx="773944" cy="94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a:extLst>
              <a:ext uri="{FF2B5EF4-FFF2-40B4-BE49-F238E27FC236}">
                <a16:creationId xmlns:a16="http://schemas.microsoft.com/office/drawing/2014/main" id="{38A25B34-DE79-4F62-843E-0D0E8CC7EC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403" y="5983949"/>
            <a:ext cx="773944" cy="917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화살표: 아래쪽 27">
            <a:extLst>
              <a:ext uri="{FF2B5EF4-FFF2-40B4-BE49-F238E27FC236}">
                <a16:creationId xmlns:a16="http://schemas.microsoft.com/office/drawing/2014/main" id="{58715041-EFE7-4A43-81BD-113098E64D2C}"/>
              </a:ext>
            </a:extLst>
          </p:cNvPr>
          <p:cNvSpPr/>
          <p:nvPr/>
        </p:nvSpPr>
        <p:spPr bwMode="auto">
          <a:xfrm>
            <a:off x="2693707" y="6689210"/>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graphicFrame>
        <p:nvGraphicFramePr>
          <p:cNvPr id="17" name="표 16">
            <a:extLst>
              <a:ext uri="{FF2B5EF4-FFF2-40B4-BE49-F238E27FC236}">
                <a16:creationId xmlns:a16="http://schemas.microsoft.com/office/drawing/2014/main" id="{4EED0771-820C-4F9A-B6D0-A588A334ECAA}"/>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9" name="직사각형 18">
            <a:extLst>
              <a:ext uri="{FF2B5EF4-FFF2-40B4-BE49-F238E27FC236}">
                <a16:creationId xmlns:a16="http://schemas.microsoft.com/office/drawing/2014/main" id="{F0C194FE-45D3-46B3-81FA-D5791D870672}"/>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1" name="TextBox 20">
            <a:extLst>
              <a:ext uri="{FF2B5EF4-FFF2-40B4-BE49-F238E27FC236}">
                <a16:creationId xmlns:a16="http://schemas.microsoft.com/office/drawing/2014/main" id="{513AC682-6314-484F-9B83-F583D9E9BB1F}"/>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2" name="TextBox 21">
            <a:extLst>
              <a:ext uri="{FF2B5EF4-FFF2-40B4-BE49-F238E27FC236}">
                <a16:creationId xmlns:a16="http://schemas.microsoft.com/office/drawing/2014/main" id="{5DD9C53E-E979-48DC-9466-3E43AAB3E36E}"/>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1523523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leadership</a:t>
            </a:r>
            <a:endParaRPr lang="ko-KR" altLang="en-US" dirty="0"/>
          </a:p>
        </p:txBody>
      </p:sp>
      <p:sp>
        <p:nvSpPr>
          <p:cNvPr id="17" name="직사각형 16">
            <a:extLst>
              <a:ext uri="{FF2B5EF4-FFF2-40B4-BE49-F238E27FC236}">
                <a16:creationId xmlns:a16="http://schemas.microsoft.com/office/drawing/2014/main" id="{596FA1B5-643D-423A-B162-3151E9412CCC}"/>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9" name="TextBox 18">
            <a:extLst>
              <a:ext uri="{FF2B5EF4-FFF2-40B4-BE49-F238E27FC236}">
                <a16:creationId xmlns:a16="http://schemas.microsoft.com/office/drawing/2014/main" id="{73880C81-7FBA-4E6C-A779-00A629508412}"/>
              </a:ext>
            </a:extLst>
          </p:cNvPr>
          <p:cNvSpPr txBox="1"/>
          <p:nvPr/>
        </p:nvSpPr>
        <p:spPr>
          <a:xfrm>
            <a:off x="1389125" y="660600"/>
            <a:ext cx="5430982" cy="5170646"/>
          </a:xfrm>
          <a:prstGeom prst="rect">
            <a:avLst/>
          </a:prstGeom>
          <a:noFill/>
        </p:spPr>
        <p:txBody>
          <a:bodyPr wrap="square" rtlCol="0">
            <a:spAutoFit/>
          </a:bodyPr>
          <a:lstStyle/>
          <a:p>
            <a:r>
              <a:rPr lang="en-US" altLang="ko-KR" sz="600" b="1" dirty="0">
                <a:solidFill>
                  <a:srgbClr val="225380"/>
                </a:solidFill>
              </a:rPr>
              <a:t>SUMAN CHOI  (</a:t>
            </a:r>
            <a:r>
              <a:rPr lang="ko-KR" altLang="en-US" sz="600" b="1" dirty="0">
                <a:solidFill>
                  <a:srgbClr val="225380"/>
                </a:solidFill>
              </a:rPr>
              <a:t>최수만</a:t>
            </a:r>
            <a:r>
              <a:rPr lang="en-US" altLang="ko-KR" sz="600" b="1" dirty="0">
                <a:solidFill>
                  <a:srgbClr val="225380"/>
                </a:solidFill>
              </a:rPr>
              <a:t>)</a:t>
            </a:r>
            <a:endParaRPr lang="ko-KR" altLang="en-US" sz="600" b="1" dirty="0">
              <a:solidFill>
                <a:srgbClr val="225380"/>
              </a:solidFill>
            </a:endParaRPr>
          </a:p>
          <a:p>
            <a:r>
              <a:rPr lang="ko-KR" altLang="en-US" sz="600" b="1" dirty="0"/>
              <a:t>​</a:t>
            </a:r>
            <a:r>
              <a:rPr lang="en-US" altLang="ko-KR" sz="600" b="1" dirty="0"/>
              <a:t>Head of Advisory Committee / Global Strategy</a:t>
            </a:r>
          </a:p>
          <a:p>
            <a:endParaRPr lang="ko-KR" altLang="en-US" sz="600" b="1" dirty="0"/>
          </a:p>
          <a:p>
            <a:r>
              <a:rPr lang="en-US" altLang="ko-KR" sz="600" dirty="0"/>
              <a:t>                                                  Ph. D. Administration. / </a:t>
            </a:r>
            <a:r>
              <a:rPr lang="en-US" altLang="ko-KR" sz="600" dirty="0" err="1"/>
              <a:t>Yonsei</a:t>
            </a:r>
            <a:r>
              <a:rPr lang="en-US" altLang="ko-KR" sz="600" dirty="0"/>
              <a:t> Univ.</a:t>
            </a:r>
            <a:endParaRPr lang="ko-KR" altLang="en-US" sz="600" dirty="0"/>
          </a:p>
          <a:p>
            <a:r>
              <a:rPr lang="ko-KR" altLang="en-US" sz="600" dirty="0"/>
              <a:t>​</a:t>
            </a:r>
          </a:p>
          <a:p>
            <a:r>
              <a:rPr lang="ko-KR" altLang="en-US" sz="600" dirty="0"/>
              <a:t>                                                  최수만님은 정부와 청와대등에서 근무하였으며</a:t>
            </a:r>
            <a:r>
              <a:rPr lang="en-US" altLang="ko-KR" sz="600" dirty="0"/>
              <a:t>, </a:t>
            </a:r>
            <a:r>
              <a:rPr lang="ko-KR" altLang="en-US" sz="600" dirty="0"/>
              <a:t>한국전파진흥원장을 역임하였으며 글로벌 주류기업 부사장과 </a:t>
            </a:r>
            <a:endParaRPr lang="en-US" altLang="ko-KR" sz="600" dirty="0"/>
          </a:p>
          <a:p>
            <a:r>
              <a:rPr lang="en-US" altLang="ko-KR" sz="600" dirty="0"/>
              <a:t>                                                  </a:t>
            </a:r>
            <a:r>
              <a:rPr lang="ko-KR" altLang="en-US" sz="600" dirty="0"/>
              <a:t>미국 워싱턴 주립대학교 객원교수 등을 지냈습니다</a:t>
            </a:r>
            <a:r>
              <a:rPr lang="en-US" altLang="ko-KR" sz="600" dirty="0"/>
              <a:t>.</a:t>
            </a:r>
            <a:endParaRPr lang="ko-KR" altLang="en-US" sz="600" dirty="0"/>
          </a:p>
          <a:p>
            <a:r>
              <a:rPr lang="ko-KR" altLang="en-US" sz="600" dirty="0"/>
              <a:t>                                                  글로벌 사업전략 및 기술제휴</a:t>
            </a:r>
            <a:r>
              <a:rPr lang="en-US" altLang="ko-KR" sz="600" dirty="0"/>
              <a:t>, </a:t>
            </a:r>
            <a:r>
              <a:rPr lang="ko-KR" altLang="en-US" sz="600" dirty="0"/>
              <a:t>글로벌 무역분쟁 등을 담당하고 있습니다</a:t>
            </a:r>
            <a:r>
              <a:rPr lang="en-US" altLang="ko-KR" sz="600" dirty="0"/>
              <a:t>.</a:t>
            </a:r>
            <a:endParaRPr lang="ko-KR" altLang="en-US" sz="600" dirty="0"/>
          </a:p>
          <a:p>
            <a:r>
              <a:rPr lang="ko-KR" altLang="en-US" sz="600" dirty="0"/>
              <a:t>​</a:t>
            </a:r>
          </a:p>
          <a:p>
            <a:r>
              <a:rPr lang="ko-KR" altLang="en-US" sz="600" dirty="0"/>
              <a:t>​                                                   </a:t>
            </a:r>
            <a:r>
              <a:rPr lang="ko-KR" altLang="en-US" sz="600" u="sng" dirty="0" err="1">
                <a:hlinkClick r:id="rId2"/>
              </a:rPr>
              <a:t>네이버</a:t>
            </a:r>
            <a:r>
              <a:rPr lang="ko-KR" altLang="en-US" sz="600" u="sng" dirty="0">
                <a:hlinkClick r:id="rId2"/>
              </a:rPr>
              <a:t> 인물검색</a:t>
            </a:r>
            <a:endParaRPr lang="en-US" altLang="ko-KR" sz="600" u="sng" dirty="0"/>
          </a:p>
          <a:p>
            <a:endParaRPr lang="en-US" altLang="ko-KR" sz="600" u="sng" dirty="0"/>
          </a:p>
          <a:p>
            <a:endParaRPr lang="en-US" altLang="ko-KR" sz="600" dirty="0"/>
          </a:p>
          <a:p>
            <a:endParaRPr lang="ko-KR" altLang="en-US" sz="600" dirty="0"/>
          </a:p>
          <a:p>
            <a:r>
              <a:rPr lang="en-US" altLang="ko-KR" sz="600" b="1" dirty="0">
                <a:solidFill>
                  <a:srgbClr val="225380"/>
                </a:solidFill>
              </a:rPr>
              <a:t>SUNGWOOK AHN  (</a:t>
            </a:r>
            <a:r>
              <a:rPr lang="ko-KR" altLang="en-US" sz="600" b="1" dirty="0">
                <a:solidFill>
                  <a:srgbClr val="225380"/>
                </a:solidFill>
              </a:rPr>
              <a:t>안성욱</a:t>
            </a:r>
            <a:r>
              <a:rPr lang="en-US" altLang="ko-KR" sz="600" b="1" dirty="0">
                <a:solidFill>
                  <a:srgbClr val="225380"/>
                </a:solidFill>
              </a:rPr>
              <a:t>)</a:t>
            </a:r>
            <a:endParaRPr lang="ko-KR" altLang="en-US" sz="600" b="1" dirty="0">
              <a:solidFill>
                <a:srgbClr val="225380"/>
              </a:solidFill>
            </a:endParaRPr>
          </a:p>
          <a:p>
            <a:r>
              <a:rPr lang="en-US" altLang="ko-KR" sz="600" b="1" dirty="0"/>
              <a:t>Chief Technical Officer</a:t>
            </a:r>
          </a:p>
          <a:p>
            <a:r>
              <a:rPr lang="en-US" altLang="ko-KR" sz="600" b="1" dirty="0"/>
              <a:t> </a:t>
            </a:r>
            <a:endParaRPr lang="ko-KR" altLang="en-US" sz="600" b="1" dirty="0"/>
          </a:p>
          <a:p>
            <a:r>
              <a:rPr lang="en-US" altLang="ko-KR" sz="600" dirty="0"/>
              <a:t>                                                 Master of Engineering / Seoul National Univ.</a:t>
            </a:r>
            <a:endParaRPr lang="ko-KR" altLang="en-US" sz="600" dirty="0"/>
          </a:p>
          <a:p>
            <a:r>
              <a:rPr lang="ko-KR" altLang="en-US" sz="600" dirty="0"/>
              <a:t> </a:t>
            </a:r>
          </a:p>
          <a:p>
            <a:r>
              <a:rPr lang="ko-KR" altLang="en-US" sz="600" dirty="0"/>
              <a:t>​                                                안성욱 </a:t>
            </a:r>
            <a:r>
              <a:rPr lang="en-US" altLang="ko-KR" sz="600" dirty="0"/>
              <a:t>CTO</a:t>
            </a:r>
            <a:r>
              <a:rPr lang="ko-KR" altLang="en-US" sz="600" dirty="0"/>
              <a:t>는 인공지능</a:t>
            </a:r>
            <a:r>
              <a:rPr lang="en-US" altLang="ko-KR" sz="600" dirty="0"/>
              <a:t>(A.I.), </a:t>
            </a:r>
            <a:r>
              <a:rPr lang="ko-KR" altLang="en-US" sz="600" dirty="0" err="1"/>
              <a:t>머신러닝</a:t>
            </a:r>
            <a:r>
              <a:rPr lang="en-US" altLang="ko-KR" sz="600" dirty="0"/>
              <a:t>(Machine Learning), Image Processing, </a:t>
            </a:r>
            <a:r>
              <a:rPr lang="ko-KR" altLang="en-US" sz="600" dirty="0"/>
              <a:t>블록체인</a:t>
            </a:r>
            <a:r>
              <a:rPr lang="en-US" altLang="ko-KR" sz="600" dirty="0"/>
              <a:t>(Block Chain)</a:t>
            </a:r>
            <a:r>
              <a:rPr lang="ko-KR" altLang="en-US" sz="600" dirty="0"/>
              <a:t>의 전문가로서 </a:t>
            </a:r>
            <a:endParaRPr lang="en-US" altLang="ko-KR" sz="600" dirty="0"/>
          </a:p>
          <a:p>
            <a:r>
              <a:rPr lang="en-US" altLang="ko-KR" sz="600" dirty="0"/>
              <a:t>                                                </a:t>
            </a:r>
            <a:r>
              <a:rPr lang="ko-KR" altLang="en-US" sz="600" dirty="0"/>
              <a:t>서울대 공대를 거쳐 서울대 연구원</a:t>
            </a:r>
            <a:r>
              <a:rPr lang="en-US" altLang="ko-KR" sz="600" dirty="0"/>
              <a:t>, </a:t>
            </a:r>
            <a:r>
              <a:rPr lang="ko-KR" altLang="en-US" sz="600" dirty="0"/>
              <a:t>벤처기업 대표와 </a:t>
            </a:r>
            <a:r>
              <a:rPr lang="en-US" altLang="ko-KR" sz="600" dirty="0"/>
              <a:t>CTO </a:t>
            </a:r>
            <a:r>
              <a:rPr lang="ko-KR" altLang="en-US" sz="600" dirty="0"/>
              <a:t>등으로 근무하였습니다</a:t>
            </a:r>
            <a:r>
              <a:rPr lang="en-US" altLang="ko-KR" sz="600" dirty="0"/>
              <a:t>.</a:t>
            </a:r>
            <a:endParaRPr lang="ko-KR" altLang="en-US" sz="600" dirty="0"/>
          </a:p>
          <a:p>
            <a:r>
              <a:rPr lang="ko-KR" altLang="en-US" sz="600" dirty="0"/>
              <a:t>                                                글로벌 기술 전략 및 글로벌 기술제휴</a:t>
            </a:r>
            <a:r>
              <a:rPr lang="en-US" altLang="ko-KR" sz="600" dirty="0"/>
              <a:t>, </a:t>
            </a:r>
            <a:r>
              <a:rPr lang="ko-KR" altLang="en-US" sz="600" dirty="0"/>
              <a:t>서비스 및 </a:t>
            </a:r>
            <a:r>
              <a:rPr lang="en-US" altLang="ko-KR" sz="600" dirty="0"/>
              <a:t>API </a:t>
            </a:r>
            <a:r>
              <a:rPr lang="ko-KR" altLang="en-US" sz="600" dirty="0"/>
              <a:t>개발 등을 담당합니다</a:t>
            </a:r>
            <a:r>
              <a:rPr lang="en-US" altLang="ko-KR" sz="600" dirty="0"/>
              <a:t>.</a:t>
            </a:r>
            <a:endParaRPr lang="ko-KR" altLang="en-US" sz="600" dirty="0"/>
          </a:p>
          <a:p>
            <a:r>
              <a:rPr lang="ko-KR" altLang="en-US" sz="600" dirty="0"/>
              <a:t>​</a:t>
            </a:r>
            <a:endParaRPr lang="en-US" altLang="ko-KR" sz="600" dirty="0"/>
          </a:p>
          <a:p>
            <a:r>
              <a:rPr lang="en-US" altLang="ko-KR" sz="600" dirty="0"/>
              <a:t>                                                </a:t>
            </a:r>
            <a:r>
              <a:rPr lang="en-US" altLang="ko-KR" sz="600" dirty="0">
                <a:hlinkClick r:id="rId3"/>
              </a:rPr>
              <a:t>sw.ahn@gtradepay.com</a:t>
            </a:r>
            <a:endParaRPr lang="en-US" altLang="ko-KR" sz="600" dirty="0"/>
          </a:p>
          <a:p>
            <a:endParaRPr lang="en-US" altLang="ko-KR" sz="600" dirty="0"/>
          </a:p>
          <a:p>
            <a:endParaRPr lang="en-US" altLang="ko-KR" sz="600" dirty="0"/>
          </a:p>
          <a:p>
            <a:endParaRPr lang="ko-KR" altLang="en-US" sz="600" dirty="0"/>
          </a:p>
          <a:p>
            <a:r>
              <a:rPr lang="ko-KR" altLang="en-US" sz="600" u="sng" dirty="0">
                <a:hlinkClick r:id="rId2"/>
              </a:rPr>
              <a:t>​</a:t>
            </a:r>
            <a:endParaRPr lang="ko-KR" altLang="en-US" sz="600" dirty="0">
              <a:solidFill>
                <a:srgbClr val="225380"/>
              </a:solidFill>
            </a:endParaRPr>
          </a:p>
          <a:p>
            <a:r>
              <a:rPr lang="en-US" altLang="ko-KR" sz="600" b="1" dirty="0">
                <a:solidFill>
                  <a:srgbClr val="225380"/>
                </a:solidFill>
              </a:rPr>
              <a:t>DONGHEE LEE  (</a:t>
            </a:r>
            <a:r>
              <a:rPr lang="ko-KR" altLang="en-US" sz="600" b="1" dirty="0">
                <a:solidFill>
                  <a:srgbClr val="225380"/>
                </a:solidFill>
              </a:rPr>
              <a:t>이동희</a:t>
            </a:r>
            <a:r>
              <a:rPr lang="en-US" altLang="ko-KR" sz="600" b="1" dirty="0">
                <a:solidFill>
                  <a:srgbClr val="225380"/>
                </a:solidFill>
              </a:rPr>
              <a:t>)</a:t>
            </a:r>
          </a:p>
          <a:p>
            <a:r>
              <a:rPr lang="ko-KR" altLang="en-US" sz="600" b="1" dirty="0"/>
              <a:t>​</a:t>
            </a:r>
            <a:r>
              <a:rPr lang="en-US" altLang="ko-KR" sz="600" b="1" dirty="0"/>
              <a:t>Lawyer</a:t>
            </a:r>
          </a:p>
          <a:p>
            <a:r>
              <a:rPr lang="en-US" altLang="ko-KR" sz="600" b="1" dirty="0"/>
              <a:t> </a:t>
            </a:r>
            <a:endParaRPr lang="ko-KR" altLang="en-US" sz="600" b="1" dirty="0"/>
          </a:p>
          <a:p>
            <a:r>
              <a:rPr lang="en-US" altLang="ko-KR" sz="600" dirty="0"/>
              <a:t>                                                 Bachelor of Economics / </a:t>
            </a:r>
            <a:r>
              <a:rPr lang="en-US" altLang="ko-KR" sz="600" dirty="0" err="1"/>
              <a:t>Yousei</a:t>
            </a:r>
            <a:r>
              <a:rPr lang="en-US" altLang="ko-KR" sz="600" dirty="0"/>
              <a:t> Univ.</a:t>
            </a:r>
            <a:endParaRPr lang="ko-KR" altLang="en-US" sz="600" dirty="0"/>
          </a:p>
          <a:p>
            <a:r>
              <a:rPr lang="ko-KR" altLang="en-US" sz="600" dirty="0"/>
              <a:t> </a:t>
            </a:r>
          </a:p>
          <a:p>
            <a:r>
              <a:rPr lang="ko-KR" altLang="en-US" sz="600" dirty="0"/>
              <a:t>​                                                 이동희 변호사는 경제학 전공자로서 제 </a:t>
            </a:r>
            <a:r>
              <a:rPr lang="en-US" altLang="ko-KR" sz="600" dirty="0"/>
              <a:t>48</a:t>
            </a:r>
            <a:r>
              <a:rPr lang="ko-KR" altLang="en-US" sz="600" dirty="0"/>
              <a:t>회 사법시험을 합격하고 제 </a:t>
            </a:r>
            <a:r>
              <a:rPr lang="en-US" altLang="ko-KR" sz="600" dirty="0"/>
              <a:t>38</a:t>
            </a:r>
            <a:r>
              <a:rPr lang="ko-KR" altLang="en-US" sz="600" dirty="0"/>
              <a:t>기로 사업연수원을 수료한 국제 무역의 </a:t>
            </a:r>
            <a:br>
              <a:rPr lang="en-US" altLang="ko-KR" sz="600" dirty="0"/>
            </a:br>
            <a:r>
              <a:rPr lang="en-US" altLang="ko-KR" sz="600" dirty="0"/>
              <a:t>                                                 </a:t>
            </a:r>
            <a:r>
              <a:rPr lang="ko-KR" altLang="en-US" sz="600" dirty="0"/>
              <a:t>분쟁해결</a:t>
            </a:r>
            <a:r>
              <a:rPr lang="en-US" altLang="ko-KR" sz="600" dirty="0"/>
              <a:t>(Dispute) </a:t>
            </a:r>
            <a:r>
              <a:rPr lang="ko-KR" altLang="en-US" sz="600" dirty="0"/>
              <a:t>전문 변호사이며</a:t>
            </a:r>
            <a:r>
              <a:rPr lang="en-US" altLang="ko-KR" sz="600" dirty="0"/>
              <a:t>, </a:t>
            </a:r>
            <a:r>
              <a:rPr lang="ko-KR" altLang="en-US" sz="600" dirty="0"/>
              <a:t>법무법인 평안의 변호사를 역임하고 있습니다</a:t>
            </a:r>
            <a:r>
              <a:rPr lang="en-US" altLang="ko-KR" sz="600" dirty="0"/>
              <a:t>.</a:t>
            </a:r>
            <a:endParaRPr lang="ko-KR" altLang="en-US" sz="600" dirty="0"/>
          </a:p>
          <a:p>
            <a:r>
              <a:rPr lang="ko-KR" altLang="en-US" sz="600" dirty="0"/>
              <a:t>                                                 결제</a:t>
            </a:r>
            <a:r>
              <a:rPr lang="en-US" altLang="ko-KR" sz="600" dirty="0"/>
              <a:t>, </a:t>
            </a:r>
            <a:r>
              <a:rPr lang="ko-KR" altLang="en-US" sz="600" dirty="0"/>
              <a:t>에스크로 서비스 및 글로벌 무역분야의 법률 자문을 담당하고 있습니다</a:t>
            </a:r>
            <a:r>
              <a:rPr lang="en-US" altLang="ko-KR" sz="600" dirty="0"/>
              <a:t>.</a:t>
            </a:r>
            <a:endParaRPr lang="ko-KR" altLang="en-US" sz="600" dirty="0"/>
          </a:p>
          <a:p>
            <a:r>
              <a:rPr lang="ko-KR" altLang="en-US" sz="600" dirty="0"/>
              <a:t>​</a:t>
            </a:r>
          </a:p>
          <a:p>
            <a:r>
              <a:rPr lang="ko-KR" altLang="en-US" sz="600" dirty="0"/>
              <a:t>​                                                 </a:t>
            </a:r>
            <a:r>
              <a:rPr lang="ko-KR" altLang="en-US" sz="600" u="sng" dirty="0">
                <a:hlinkClick r:id="rId4"/>
              </a:rPr>
              <a:t>법무법인 평안</a:t>
            </a:r>
            <a:endParaRPr lang="en-US" altLang="ko-KR" sz="600" u="sng" dirty="0"/>
          </a:p>
          <a:p>
            <a:endParaRPr lang="en-US" altLang="ko-KR" sz="600" u="sng" dirty="0"/>
          </a:p>
          <a:p>
            <a:endParaRPr lang="en-US" altLang="ko-KR" sz="600" u="sng" dirty="0"/>
          </a:p>
          <a:p>
            <a:endParaRPr lang="en-US" altLang="ko-KR" sz="600" u="sng" dirty="0"/>
          </a:p>
          <a:p>
            <a:endParaRPr lang="en-US" altLang="ko-KR" sz="600" u="sng" dirty="0"/>
          </a:p>
          <a:p>
            <a:r>
              <a:rPr lang="en-US" altLang="ko-KR" sz="600" b="1" dirty="0">
                <a:solidFill>
                  <a:srgbClr val="225380"/>
                </a:solidFill>
              </a:rPr>
              <a:t>HYOJUNG KWON  (</a:t>
            </a:r>
            <a:r>
              <a:rPr lang="ko-KR" altLang="en-US" sz="600" b="1" dirty="0">
                <a:solidFill>
                  <a:srgbClr val="225380"/>
                </a:solidFill>
              </a:rPr>
              <a:t>권효정</a:t>
            </a:r>
            <a:r>
              <a:rPr lang="en-US" altLang="ko-KR" sz="600" b="1" dirty="0">
                <a:solidFill>
                  <a:srgbClr val="225380"/>
                </a:solidFill>
              </a:rPr>
              <a:t>)</a:t>
            </a:r>
            <a:endParaRPr lang="ko-KR" altLang="en-US" sz="600" b="1" dirty="0">
              <a:solidFill>
                <a:srgbClr val="225380"/>
              </a:solidFill>
            </a:endParaRPr>
          </a:p>
          <a:p>
            <a:r>
              <a:rPr lang="en-US" altLang="ko-KR" sz="600" b="1" dirty="0"/>
              <a:t>Chief Designer</a:t>
            </a:r>
            <a:endParaRPr lang="ko-KR" altLang="en-US" sz="600" b="1" dirty="0"/>
          </a:p>
          <a:p>
            <a:endParaRPr lang="en-US" altLang="ko-KR" sz="600" dirty="0"/>
          </a:p>
          <a:p>
            <a:r>
              <a:rPr lang="en-US" altLang="ko-KR" sz="600" dirty="0"/>
              <a:t>                                                  PH.D. Design / Pusan National Univ.</a:t>
            </a:r>
            <a:endParaRPr lang="ko-KR" altLang="en-US" sz="600" dirty="0"/>
          </a:p>
          <a:p>
            <a:r>
              <a:rPr lang="ko-KR" altLang="en-US" sz="600" dirty="0"/>
              <a:t> </a:t>
            </a:r>
          </a:p>
          <a:p>
            <a:r>
              <a:rPr lang="ko-KR" altLang="en-US" sz="600" dirty="0"/>
              <a:t>                                                 권효정 교수는 </a:t>
            </a:r>
            <a:r>
              <a:rPr lang="en-US" altLang="ko-KR" sz="600" dirty="0"/>
              <a:t>UI</a:t>
            </a:r>
            <a:r>
              <a:rPr lang="ko-KR" altLang="en-US" sz="600" dirty="0"/>
              <a:t>와 </a:t>
            </a:r>
            <a:r>
              <a:rPr lang="en-US" altLang="ko-KR" sz="600" dirty="0"/>
              <a:t>UX </a:t>
            </a:r>
            <a:r>
              <a:rPr lang="ko-KR" altLang="en-US" sz="600" dirty="0"/>
              <a:t>전문가로 부산대학교 교수 등으로 활동하면서 국제적인 기업의 다양한 서비스와 웹사이트의 </a:t>
            </a:r>
            <a:br>
              <a:rPr lang="en-US" altLang="ko-KR" sz="600" dirty="0"/>
            </a:br>
            <a:r>
              <a:rPr lang="en-US" altLang="ko-KR" sz="600" dirty="0"/>
              <a:t>                                                  UI, UX </a:t>
            </a:r>
            <a:r>
              <a:rPr lang="ko-KR" altLang="en-US" sz="600" dirty="0"/>
              <a:t>전략과 실행 등의 업무를 수행해왔습니다</a:t>
            </a:r>
            <a:r>
              <a:rPr lang="en-US" altLang="ko-KR" sz="600" dirty="0"/>
              <a:t>.</a:t>
            </a:r>
            <a:endParaRPr lang="ko-KR" altLang="en-US" sz="600" dirty="0"/>
          </a:p>
          <a:p>
            <a:r>
              <a:rPr lang="ko-KR" altLang="en-US" sz="600" dirty="0"/>
              <a:t>                                                 글로벌 서비스의 </a:t>
            </a:r>
            <a:r>
              <a:rPr lang="en-US" altLang="ko-KR" sz="600" dirty="0"/>
              <a:t>UI, UX </a:t>
            </a:r>
            <a:r>
              <a:rPr lang="ko-KR" altLang="en-US" sz="600" dirty="0"/>
              <a:t>전략을 담당합니다</a:t>
            </a:r>
            <a:r>
              <a:rPr lang="en-US" altLang="ko-KR" sz="600" dirty="0"/>
              <a:t>.</a:t>
            </a:r>
            <a:endParaRPr lang="ko-KR" altLang="en-US" sz="600" dirty="0"/>
          </a:p>
          <a:p>
            <a:r>
              <a:rPr lang="ko-KR" altLang="en-US" sz="600" dirty="0"/>
              <a:t> </a:t>
            </a:r>
          </a:p>
          <a:p>
            <a:r>
              <a:rPr lang="ko-KR" altLang="en-US" sz="600" dirty="0"/>
              <a:t>                                                  </a:t>
            </a:r>
            <a:r>
              <a:rPr lang="en-US" altLang="ko-KR" sz="600" u="sng" dirty="0">
                <a:solidFill>
                  <a:srgbClr val="0033CC"/>
                </a:solidFill>
              </a:rPr>
              <a:t>hj.kwon@gtradepay.com</a:t>
            </a:r>
            <a:endParaRPr lang="ko-KR" altLang="en-US" sz="600" u="sng" dirty="0">
              <a:solidFill>
                <a:srgbClr val="0033CC"/>
              </a:solidFill>
            </a:endParaRPr>
          </a:p>
          <a:p>
            <a:endParaRPr lang="ko-KR" altLang="en-US" sz="600" dirty="0"/>
          </a:p>
          <a:p>
            <a:endParaRPr lang="ko-KR" altLang="en-US" sz="600" dirty="0">
              <a:latin typeface="맑은 고딕" pitchFamily="50" charset="-127"/>
              <a:ea typeface="맑은 고딕" pitchFamily="50" charset="-127"/>
            </a:endParaRPr>
          </a:p>
        </p:txBody>
      </p:sp>
      <p:pic>
        <p:nvPicPr>
          <p:cNvPr id="21" name="Picture 2">
            <a:extLst>
              <a:ext uri="{FF2B5EF4-FFF2-40B4-BE49-F238E27FC236}">
                <a16:creationId xmlns:a16="http://schemas.microsoft.com/office/drawing/2014/main" id="{A5603357-0941-458B-B71E-B3B7B53536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7589" y="953174"/>
            <a:ext cx="587027" cy="72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extLst>
              <a:ext uri="{FF2B5EF4-FFF2-40B4-BE49-F238E27FC236}">
                <a16:creationId xmlns:a16="http://schemas.microsoft.com/office/drawing/2014/main" id="{1ACA7A29-D786-4216-93E7-DC75C24863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6959" y="2126622"/>
            <a:ext cx="628506" cy="754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4">
            <a:extLst>
              <a:ext uri="{FF2B5EF4-FFF2-40B4-BE49-F238E27FC236}">
                <a16:creationId xmlns:a16="http://schemas.microsoft.com/office/drawing/2014/main" id="{F37546F9-CFA6-42C5-8F87-C32B056ECF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6960" y="3415420"/>
            <a:ext cx="628506" cy="76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a:extLst>
              <a:ext uri="{FF2B5EF4-FFF2-40B4-BE49-F238E27FC236}">
                <a16:creationId xmlns:a16="http://schemas.microsoft.com/office/drawing/2014/main" id="{5080B075-0D9C-44B7-96D0-63C7D04435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86960" y="4712895"/>
            <a:ext cx="628598" cy="776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화살표: 아래쪽 29">
            <a:extLst>
              <a:ext uri="{FF2B5EF4-FFF2-40B4-BE49-F238E27FC236}">
                <a16:creationId xmlns:a16="http://schemas.microsoft.com/office/drawing/2014/main" id="{7A387836-3FD7-4043-A786-E6ACFAB51F67}"/>
              </a:ext>
            </a:extLst>
          </p:cNvPr>
          <p:cNvSpPr/>
          <p:nvPr/>
        </p:nvSpPr>
        <p:spPr bwMode="auto">
          <a:xfrm>
            <a:off x="2685318" y="5666030"/>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graphicFrame>
        <p:nvGraphicFramePr>
          <p:cNvPr id="12" name="표 11">
            <a:extLst>
              <a:ext uri="{FF2B5EF4-FFF2-40B4-BE49-F238E27FC236}">
                <a16:creationId xmlns:a16="http://schemas.microsoft.com/office/drawing/2014/main" id="{29621134-13D2-4DF8-94B3-266C104032D4}"/>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3" name="직사각형 12">
            <a:extLst>
              <a:ext uri="{FF2B5EF4-FFF2-40B4-BE49-F238E27FC236}">
                <a16:creationId xmlns:a16="http://schemas.microsoft.com/office/drawing/2014/main" id="{4E307F95-0B60-40CF-9D5F-910B6E3E7722}"/>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1152481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leadership</a:t>
            </a:r>
            <a:endParaRPr lang="ko-KR" altLang="en-US" dirty="0"/>
          </a:p>
        </p:txBody>
      </p:sp>
      <p:sp>
        <p:nvSpPr>
          <p:cNvPr id="17" name="직사각형 16">
            <a:extLst>
              <a:ext uri="{FF2B5EF4-FFF2-40B4-BE49-F238E27FC236}">
                <a16:creationId xmlns:a16="http://schemas.microsoft.com/office/drawing/2014/main" id="{596FA1B5-643D-423A-B162-3151E9412CCC}"/>
              </a:ext>
            </a:extLst>
          </p:cNvPr>
          <p:cNvSpPr/>
          <p:nvPr/>
        </p:nvSpPr>
        <p:spPr bwMode="auto">
          <a:xfrm>
            <a:off x="176168" y="545285"/>
            <a:ext cx="7180977" cy="544445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2" name="TextBox 11">
            <a:extLst>
              <a:ext uri="{FF2B5EF4-FFF2-40B4-BE49-F238E27FC236}">
                <a16:creationId xmlns:a16="http://schemas.microsoft.com/office/drawing/2014/main" id="{B426FC48-A1DD-4231-BCA4-2499FBA68AC6}"/>
              </a:ext>
            </a:extLst>
          </p:cNvPr>
          <p:cNvSpPr txBox="1"/>
          <p:nvPr/>
        </p:nvSpPr>
        <p:spPr>
          <a:xfrm>
            <a:off x="1398497" y="761285"/>
            <a:ext cx="5144591" cy="4154984"/>
          </a:xfrm>
          <a:prstGeom prst="rect">
            <a:avLst/>
          </a:prstGeom>
          <a:noFill/>
        </p:spPr>
        <p:txBody>
          <a:bodyPr wrap="square" rtlCol="0">
            <a:spAutoFit/>
          </a:bodyPr>
          <a:lstStyle/>
          <a:p>
            <a:r>
              <a:rPr lang="en-US" altLang="ko-KR" sz="600" b="1" dirty="0">
                <a:solidFill>
                  <a:srgbClr val="276195"/>
                </a:solidFill>
              </a:rPr>
              <a:t>JINWOO LEE  (</a:t>
            </a:r>
            <a:r>
              <a:rPr lang="ko-KR" altLang="en-US" sz="600" b="1" dirty="0">
                <a:solidFill>
                  <a:srgbClr val="276195"/>
                </a:solidFill>
              </a:rPr>
              <a:t>이진우</a:t>
            </a:r>
            <a:r>
              <a:rPr lang="en-US" altLang="ko-KR" sz="600" b="1" dirty="0">
                <a:solidFill>
                  <a:srgbClr val="276195"/>
                </a:solidFill>
              </a:rPr>
              <a:t>)</a:t>
            </a:r>
            <a:endParaRPr lang="ko-KR" altLang="en-US" sz="600" b="1" dirty="0">
              <a:solidFill>
                <a:srgbClr val="276195"/>
              </a:solidFill>
            </a:endParaRPr>
          </a:p>
          <a:p>
            <a:r>
              <a:rPr lang="en-US" altLang="ko-KR" sz="600" b="1" dirty="0"/>
              <a:t>Head of China Office</a:t>
            </a:r>
          </a:p>
          <a:p>
            <a:endParaRPr lang="ko-KR" altLang="en-US" sz="600" b="1" dirty="0"/>
          </a:p>
          <a:p>
            <a:r>
              <a:rPr lang="en-US" altLang="ko-KR" sz="600" dirty="0"/>
              <a:t>                                                 Bachelor of Engineering / </a:t>
            </a:r>
            <a:r>
              <a:rPr lang="en-US" altLang="ko-KR" sz="600" dirty="0" err="1"/>
              <a:t>Kookmin</a:t>
            </a:r>
            <a:r>
              <a:rPr lang="en-US" altLang="ko-KR" sz="600" dirty="0"/>
              <a:t> Univ.</a:t>
            </a:r>
            <a:endParaRPr lang="ko-KR" altLang="en-US" sz="600" dirty="0"/>
          </a:p>
          <a:p>
            <a:r>
              <a:rPr lang="ko-KR" altLang="en-US" sz="600" dirty="0"/>
              <a:t> </a:t>
            </a:r>
          </a:p>
          <a:p>
            <a:r>
              <a:rPr lang="ko-KR" altLang="en-US" sz="600" dirty="0"/>
              <a:t>​</a:t>
            </a:r>
          </a:p>
          <a:p>
            <a:r>
              <a:rPr lang="ko-KR" altLang="en-US" sz="600" dirty="0"/>
              <a:t>                                                이진우 지사장은 </a:t>
            </a:r>
            <a:r>
              <a:rPr lang="en-US" altLang="ko-KR" sz="600" dirty="0"/>
              <a:t>93</a:t>
            </a:r>
            <a:r>
              <a:rPr lang="ko-KR" altLang="en-US" sz="600" dirty="0"/>
              <a:t>년부터 </a:t>
            </a:r>
            <a:r>
              <a:rPr lang="en-US" altLang="ko-KR" sz="600" dirty="0"/>
              <a:t>25</a:t>
            </a:r>
            <a:r>
              <a:rPr lang="ko-KR" altLang="en-US" sz="600" dirty="0"/>
              <a:t>년간 </a:t>
            </a:r>
            <a:r>
              <a:rPr lang="en-US" altLang="ko-KR" sz="600" dirty="0"/>
              <a:t>IT/</a:t>
            </a:r>
            <a:r>
              <a:rPr lang="ko-KR" altLang="en-US" sz="600" dirty="0"/>
              <a:t>벤처업계에서 개발자이자</a:t>
            </a:r>
            <a:r>
              <a:rPr lang="en-US" altLang="ko-KR" sz="600" dirty="0"/>
              <a:t>, </a:t>
            </a:r>
            <a:r>
              <a:rPr lang="ko-KR" altLang="en-US" sz="600" dirty="0"/>
              <a:t>기획자로 근무하였습니다</a:t>
            </a:r>
            <a:r>
              <a:rPr lang="en-US" altLang="ko-KR" sz="600" dirty="0"/>
              <a:t>.   </a:t>
            </a:r>
            <a:r>
              <a:rPr lang="ko-KR" altLang="en-US" sz="600" dirty="0"/>
              <a:t>지금까지 약 </a:t>
            </a:r>
            <a:r>
              <a:rPr lang="en-US" altLang="ko-KR" sz="600" dirty="0"/>
              <a:t>1,000</a:t>
            </a:r>
            <a:r>
              <a:rPr lang="ko-KR" altLang="en-US" sz="600" dirty="0" err="1"/>
              <a:t>여개</a:t>
            </a:r>
            <a:r>
              <a:rPr lang="ko-KR" altLang="en-US" sz="600" dirty="0"/>
              <a:t> 기업의</a:t>
            </a:r>
            <a:br>
              <a:rPr lang="en-US" altLang="ko-KR" sz="600" dirty="0"/>
            </a:br>
            <a:r>
              <a:rPr lang="en-US" altLang="ko-KR" sz="600" dirty="0"/>
              <a:t>                                               </a:t>
            </a:r>
            <a:r>
              <a:rPr lang="ko-KR" altLang="en-US" sz="600" dirty="0"/>
              <a:t> </a:t>
            </a:r>
            <a:r>
              <a:rPr lang="en-US" altLang="ko-KR" sz="600" dirty="0"/>
              <a:t>ISP </a:t>
            </a:r>
            <a:r>
              <a:rPr lang="ko-KR" altLang="en-US" sz="600" dirty="0"/>
              <a:t>등을 컨설팅 또는 직접 구축을 하였으며</a:t>
            </a:r>
            <a:r>
              <a:rPr lang="en-US" altLang="ko-KR" sz="600" dirty="0"/>
              <a:t>, IT</a:t>
            </a:r>
            <a:r>
              <a:rPr lang="ko-KR" altLang="en-US" sz="600" dirty="0"/>
              <a:t>분야의 강연자로서도 명성이 높습니다</a:t>
            </a:r>
            <a:r>
              <a:rPr lang="en-US" altLang="ko-KR" sz="600" dirty="0"/>
              <a:t>.</a:t>
            </a:r>
            <a:endParaRPr lang="ko-KR" altLang="en-US" sz="600" dirty="0"/>
          </a:p>
          <a:p>
            <a:r>
              <a:rPr lang="ko-KR" altLang="en-US" sz="600" dirty="0"/>
              <a:t>​                                                중국지사장으로서 중국</a:t>
            </a:r>
            <a:r>
              <a:rPr lang="en-US" altLang="ko-KR" sz="600" dirty="0"/>
              <a:t>/</a:t>
            </a:r>
            <a:r>
              <a:rPr lang="ko-KR" altLang="en-US" sz="600" dirty="0"/>
              <a:t>홍콩</a:t>
            </a:r>
            <a:r>
              <a:rPr lang="en-US" altLang="ko-KR" sz="600" dirty="0"/>
              <a:t>/</a:t>
            </a:r>
            <a:r>
              <a:rPr lang="ko-KR" altLang="en-US" sz="600" dirty="0"/>
              <a:t>대만 사업 및 무역결제</a:t>
            </a:r>
            <a:r>
              <a:rPr lang="en-US" altLang="ko-KR" sz="600" dirty="0"/>
              <a:t>/API </a:t>
            </a:r>
            <a:r>
              <a:rPr lang="ko-KR" altLang="en-US" sz="600" dirty="0"/>
              <a:t>전략을 담당합니다</a:t>
            </a:r>
            <a:r>
              <a:rPr lang="en-US" altLang="ko-KR" sz="600" dirty="0"/>
              <a:t>.</a:t>
            </a:r>
            <a:endParaRPr lang="ko-KR" altLang="en-US" sz="600" dirty="0"/>
          </a:p>
          <a:p>
            <a:r>
              <a:rPr lang="ko-KR" altLang="en-US" sz="600" dirty="0"/>
              <a:t> </a:t>
            </a:r>
            <a:endParaRPr lang="en-US" altLang="ko-KR" sz="600" dirty="0"/>
          </a:p>
          <a:p>
            <a:r>
              <a:rPr lang="en-US" altLang="ko-KR" sz="600" dirty="0"/>
              <a:t>                                                 </a:t>
            </a:r>
            <a:r>
              <a:rPr lang="en-US" altLang="ko-KR" sz="600" dirty="0">
                <a:hlinkClick r:id="rId2"/>
              </a:rPr>
              <a:t>jw.lee@gtradepay.com</a:t>
            </a:r>
            <a:endParaRPr lang="en-US" altLang="ko-KR" sz="600" dirty="0"/>
          </a:p>
          <a:p>
            <a:endParaRPr lang="en-US" altLang="ko-KR" sz="600" dirty="0"/>
          </a:p>
          <a:p>
            <a:endParaRPr lang="ko-KR" altLang="en-US" sz="600" dirty="0"/>
          </a:p>
          <a:p>
            <a:r>
              <a:rPr lang="ko-KR" altLang="en-US" sz="600" dirty="0"/>
              <a:t>​</a:t>
            </a:r>
          </a:p>
          <a:p>
            <a:r>
              <a:rPr lang="en-US" altLang="ko-KR" sz="600" b="1" dirty="0">
                <a:solidFill>
                  <a:srgbClr val="276195"/>
                </a:solidFill>
              </a:rPr>
              <a:t>JIYONG AHN  (</a:t>
            </a:r>
            <a:r>
              <a:rPr lang="ko-KR" altLang="en-US" sz="600" b="1" dirty="0">
                <a:solidFill>
                  <a:srgbClr val="276195"/>
                </a:solidFill>
              </a:rPr>
              <a:t>안지용</a:t>
            </a:r>
            <a:r>
              <a:rPr lang="en-US" altLang="ko-KR" sz="600" b="1" dirty="0">
                <a:solidFill>
                  <a:srgbClr val="276195"/>
                </a:solidFill>
              </a:rPr>
              <a:t>)</a:t>
            </a:r>
            <a:endParaRPr lang="ko-KR" altLang="en-US" sz="600" b="1" dirty="0">
              <a:solidFill>
                <a:srgbClr val="276195"/>
              </a:solidFill>
            </a:endParaRPr>
          </a:p>
          <a:p>
            <a:r>
              <a:rPr lang="en-US" altLang="ko-KR" sz="600" b="1" dirty="0"/>
              <a:t>Director of Business Planning</a:t>
            </a:r>
          </a:p>
          <a:p>
            <a:endParaRPr lang="ko-KR" altLang="en-US" sz="600" b="1" dirty="0"/>
          </a:p>
          <a:p>
            <a:r>
              <a:rPr lang="en-US" altLang="ko-KR" sz="600" dirty="0"/>
              <a:t>                                                 Bachelor of Electronics / </a:t>
            </a:r>
            <a:r>
              <a:rPr lang="en-US" altLang="ko-KR" sz="600" dirty="0" err="1"/>
              <a:t>Chungcheong</a:t>
            </a:r>
            <a:r>
              <a:rPr lang="en-US" altLang="ko-KR" sz="600" dirty="0"/>
              <a:t> Univ.</a:t>
            </a:r>
            <a:endParaRPr lang="ko-KR" altLang="en-US" sz="600" dirty="0"/>
          </a:p>
          <a:p>
            <a:r>
              <a:rPr lang="ko-KR" altLang="en-US" sz="600" dirty="0"/>
              <a:t> </a:t>
            </a:r>
          </a:p>
          <a:p>
            <a:r>
              <a:rPr lang="ko-KR" altLang="en-US" sz="600" dirty="0"/>
              <a:t>​</a:t>
            </a:r>
          </a:p>
          <a:p>
            <a:r>
              <a:rPr lang="ko-KR" altLang="en-US" sz="600" dirty="0"/>
              <a:t>                                                안지용 이사는 개발자로 업무경험을 시작하여 글로벌 사업 기획 및 온라인 분야에서 다양한 경험을 쌓았습니다</a:t>
            </a:r>
            <a:r>
              <a:rPr lang="en-US" altLang="ko-KR" sz="600" dirty="0"/>
              <a:t>. </a:t>
            </a:r>
            <a:endParaRPr lang="ko-KR" altLang="en-US" sz="600" dirty="0"/>
          </a:p>
          <a:p>
            <a:r>
              <a:rPr lang="ko-KR" altLang="en-US" sz="600" dirty="0"/>
              <a:t>                                                글로벌 결제 분야 업무 제휴 및 고객</a:t>
            </a:r>
            <a:r>
              <a:rPr lang="en-US" altLang="ko-KR" sz="600" dirty="0"/>
              <a:t>/</a:t>
            </a:r>
            <a:r>
              <a:rPr lang="ko-KR" altLang="en-US" sz="600" dirty="0"/>
              <a:t>서비스 관리를 총괄합니다</a:t>
            </a:r>
            <a:r>
              <a:rPr lang="en-US" altLang="ko-KR" sz="600" dirty="0"/>
              <a:t>.</a:t>
            </a:r>
          </a:p>
          <a:p>
            <a:endParaRPr lang="en-US" altLang="ko-KR" sz="600" dirty="0"/>
          </a:p>
          <a:p>
            <a:r>
              <a:rPr lang="en-US" altLang="ko-KR" sz="600" dirty="0"/>
              <a:t>                                                </a:t>
            </a:r>
            <a:r>
              <a:rPr lang="en-US" altLang="ko-KR" sz="600" dirty="0">
                <a:hlinkClick r:id="rId3"/>
              </a:rPr>
              <a:t>jy.ahn@gtradepay.com</a:t>
            </a:r>
            <a:endParaRPr lang="en-US" altLang="ko-KR" sz="600" dirty="0"/>
          </a:p>
          <a:p>
            <a:endParaRPr lang="ko-KR" altLang="en-US" sz="600" dirty="0"/>
          </a:p>
          <a:p>
            <a:r>
              <a:rPr lang="ko-KR" altLang="en-US" sz="600" dirty="0"/>
              <a:t> </a:t>
            </a:r>
          </a:p>
          <a:p>
            <a:r>
              <a:rPr lang="ko-KR" altLang="en-US" sz="600" dirty="0"/>
              <a:t>​</a:t>
            </a:r>
          </a:p>
          <a:p>
            <a:r>
              <a:rPr lang="ko-KR" altLang="en-US" sz="600" dirty="0"/>
              <a:t>​</a:t>
            </a:r>
          </a:p>
          <a:p>
            <a:r>
              <a:rPr lang="en-US" altLang="ko-KR" sz="600" b="1" dirty="0">
                <a:solidFill>
                  <a:srgbClr val="276195"/>
                </a:solidFill>
              </a:rPr>
              <a:t>MIYEON SHIN  (</a:t>
            </a:r>
            <a:r>
              <a:rPr lang="ko-KR" altLang="en-US" sz="600" b="1" dirty="0">
                <a:solidFill>
                  <a:srgbClr val="276195"/>
                </a:solidFill>
              </a:rPr>
              <a:t>신미연</a:t>
            </a:r>
            <a:r>
              <a:rPr lang="en-US" altLang="ko-KR" sz="600" b="1" dirty="0">
                <a:solidFill>
                  <a:srgbClr val="276195"/>
                </a:solidFill>
              </a:rPr>
              <a:t>)</a:t>
            </a:r>
            <a:endParaRPr lang="ko-KR" altLang="en-US" sz="600" b="1" dirty="0">
              <a:solidFill>
                <a:srgbClr val="276195"/>
              </a:solidFill>
            </a:endParaRPr>
          </a:p>
          <a:p>
            <a:r>
              <a:rPr lang="en-US" altLang="ko-KR" sz="600" b="1" dirty="0"/>
              <a:t>Manager of Management Support</a:t>
            </a:r>
            <a:endParaRPr lang="ko-KR" altLang="en-US" sz="600" b="1" dirty="0"/>
          </a:p>
          <a:p>
            <a:r>
              <a:rPr lang="en-US" altLang="ko-KR" sz="600" dirty="0"/>
              <a:t>      </a:t>
            </a:r>
          </a:p>
          <a:p>
            <a:r>
              <a:rPr lang="en-US" altLang="ko-KR" sz="600" dirty="0"/>
              <a:t>                                                   Bachelor of Economics / </a:t>
            </a:r>
            <a:r>
              <a:rPr lang="en-US" altLang="ko-KR" sz="600" dirty="0" err="1"/>
              <a:t>Sungkyunkwan</a:t>
            </a:r>
            <a:r>
              <a:rPr lang="en-US" altLang="ko-KR" sz="600" dirty="0"/>
              <a:t> Univ.</a:t>
            </a:r>
            <a:endParaRPr lang="ko-KR" altLang="en-US" sz="600" dirty="0"/>
          </a:p>
          <a:p>
            <a:r>
              <a:rPr lang="ko-KR" altLang="en-US" sz="600" dirty="0"/>
              <a:t> </a:t>
            </a:r>
          </a:p>
          <a:p>
            <a:r>
              <a:rPr lang="ko-KR" altLang="en-US" sz="600" dirty="0"/>
              <a:t>​</a:t>
            </a:r>
          </a:p>
          <a:p>
            <a:r>
              <a:rPr lang="ko-KR" altLang="en-US" sz="600" dirty="0"/>
              <a:t>                                                  신미연 부장은 경영지원과 회계분야의 전문가로서 서울증권과 회계법인 등에서 근무하였습니다</a:t>
            </a:r>
            <a:r>
              <a:rPr lang="en-US" altLang="ko-KR" sz="600" dirty="0"/>
              <a:t>.</a:t>
            </a:r>
            <a:endParaRPr lang="ko-KR" altLang="en-US" sz="600" dirty="0"/>
          </a:p>
          <a:p>
            <a:r>
              <a:rPr lang="ko-KR" altLang="en-US" sz="600" dirty="0"/>
              <a:t>                                                  경영지원 총괄을 담당하고 있으며 사내 내부고객 뿐만 아니라 서로 다른 국가간의 국제 회계 및 무역 회계 등에서 고객의 어</a:t>
            </a:r>
            <a:br>
              <a:rPr lang="en-US" altLang="ko-KR" sz="600" dirty="0"/>
            </a:br>
            <a:r>
              <a:rPr lang="en-US" altLang="ko-KR" sz="600" dirty="0"/>
              <a:t>                                                  </a:t>
            </a:r>
            <a:r>
              <a:rPr lang="ko-KR" altLang="en-US" sz="600" dirty="0" err="1"/>
              <a:t>려움을</a:t>
            </a:r>
            <a:r>
              <a:rPr lang="ko-KR" altLang="en-US" sz="600" dirty="0"/>
              <a:t> 해결해 줄 것입니다</a:t>
            </a:r>
            <a:r>
              <a:rPr lang="en-US" altLang="ko-KR" sz="600" dirty="0"/>
              <a:t>.</a:t>
            </a:r>
          </a:p>
          <a:p>
            <a:endParaRPr lang="en-US" altLang="ko-KR" sz="600" dirty="0"/>
          </a:p>
          <a:p>
            <a:r>
              <a:rPr lang="en-US" altLang="ko-KR" sz="600" dirty="0"/>
              <a:t>                                                  </a:t>
            </a:r>
            <a:r>
              <a:rPr lang="en-US" altLang="ko-KR" sz="600" dirty="0">
                <a:hlinkClick r:id="rId4"/>
              </a:rPr>
              <a:t>my.shin@gtradepay.com</a:t>
            </a:r>
            <a:endParaRPr lang="en-US" altLang="ko-KR" sz="600" dirty="0"/>
          </a:p>
          <a:p>
            <a:endParaRPr lang="ko-KR" altLang="en-US" sz="600" dirty="0"/>
          </a:p>
          <a:p>
            <a:r>
              <a:rPr lang="ko-KR" altLang="en-US" sz="800" dirty="0"/>
              <a:t> </a:t>
            </a:r>
          </a:p>
          <a:p>
            <a:r>
              <a:rPr lang="ko-KR" altLang="en-US" sz="800" dirty="0"/>
              <a:t>​</a:t>
            </a:r>
          </a:p>
          <a:p>
            <a:endParaRPr lang="ko-KR" altLang="en-US" sz="800" dirty="0">
              <a:latin typeface="맑은 고딕" pitchFamily="50" charset="-127"/>
              <a:ea typeface="맑은 고딕" pitchFamily="50" charset="-127"/>
            </a:endParaRPr>
          </a:p>
        </p:txBody>
      </p:sp>
      <p:pic>
        <p:nvPicPr>
          <p:cNvPr id="13" name="Picture 2">
            <a:extLst>
              <a:ext uri="{FF2B5EF4-FFF2-40B4-BE49-F238E27FC236}">
                <a16:creationId xmlns:a16="http://schemas.microsoft.com/office/drawing/2014/main" id="{E8240AAD-FA3F-40C0-A4CB-C88BEA8B3D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8548" y="1090646"/>
            <a:ext cx="637969" cy="736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A2F5C02-146F-43EB-B545-2154230B2D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8548" y="2346794"/>
            <a:ext cx="635690" cy="67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a:extLst>
              <a:ext uri="{FF2B5EF4-FFF2-40B4-BE49-F238E27FC236}">
                <a16:creationId xmlns:a16="http://schemas.microsoft.com/office/drawing/2014/main" id="{7AEEA0FB-D494-4207-B19A-129F72D1633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6269" y="3638457"/>
            <a:ext cx="637969" cy="794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a:extLst>
              <a:ext uri="{FF2B5EF4-FFF2-40B4-BE49-F238E27FC236}">
                <a16:creationId xmlns:a16="http://schemas.microsoft.com/office/drawing/2014/main" id="{A307F50D-A1CB-418A-BB7A-00E72AFC78CD}"/>
              </a:ext>
            </a:extLst>
          </p:cNvPr>
          <p:cNvSpPr/>
          <p:nvPr/>
        </p:nvSpPr>
        <p:spPr>
          <a:xfrm>
            <a:off x="353677" y="541405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18" name="Picture 3">
            <a:extLst>
              <a:ext uri="{FF2B5EF4-FFF2-40B4-BE49-F238E27FC236}">
                <a16:creationId xmlns:a16="http://schemas.microsoft.com/office/drawing/2014/main" id="{23AC21FA-B872-418C-8E4E-2E8EFE33DE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2109" y="501541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a:extLst>
              <a:ext uri="{FF2B5EF4-FFF2-40B4-BE49-F238E27FC236}">
                <a16:creationId xmlns:a16="http://schemas.microsoft.com/office/drawing/2014/main" id="{7AA9F567-615F-43CC-BFAF-EDA86D5F62E1}"/>
              </a:ext>
            </a:extLst>
          </p:cNvPr>
          <p:cNvSpPr txBox="1"/>
          <p:nvPr/>
        </p:nvSpPr>
        <p:spPr>
          <a:xfrm>
            <a:off x="2895028" y="496778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25" name="직선 연결선 24">
            <a:extLst>
              <a:ext uri="{FF2B5EF4-FFF2-40B4-BE49-F238E27FC236}">
                <a16:creationId xmlns:a16="http://schemas.microsoft.com/office/drawing/2014/main" id="{1E602D20-AB28-4B75-98E1-1FC58D4C569F}"/>
              </a:ext>
            </a:extLst>
          </p:cNvPr>
          <p:cNvCxnSpPr/>
          <p:nvPr/>
        </p:nvCxnSpPr>
        <p:spPr>
          <a:xfrm>
            <a:off x="366980" y="538423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9" name="표 18">
            <a:extLst>
              <a:ext uri="{FF2B5EF4-FFF2-40B4-BE49-F238E27FC236}">
                <a16:creationId xmlns:a16="http://schemas.microsoft.com/office/drawing/2014/main" id="{2F912E77-AFB9-4848-8400-AD59DDF02EB0}"/>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1" name="직사각형 20">
            <a:extLst>
              <a:ext uri="{FF2B5EF4-FFF2-40B4-BE49-F238E27FC236}">
                <a16:creationId xmlns:a16="http://schemas.microsoft.com/office/drawing/2014/main" id="{F72CB058-6A0D-4E9A-994A-DB11706B8C5E}"/>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3020048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News</a:t>
            </a:r>
            <a:endParaRPr lang="ko-KR" altLang="en-US" dirty="0"/>
          </a:p>
        </p:txBody>
      </p:sp>
      <p:sp>
        <p:nvSpPr>
          <p:cNvPr id="19" name="직사각형 18">
            <a:extLst>
              <a:ext uri="{FF2B5EF4-FFF2-40B4-BE49-F238E27FC236}">
                <a16:creationId xmlns:a16="http://schemas.microsoft.com/office/drawing/2014/main" id="{E8FAACFB-5EE2-415F-A147-287A94E6D999}"/>
              </a:ext>
            </a:extLst>
          </p:cNvPr>
          <p:cNvSpPr/>
          <p:nvPr/>
        </p:nvSpPr>
        <p:spPr bwMode="auto">
          <a:xfrm>
            <a:off x="176168" y="545284"/>
            <a:ext cx="7180977" cy="608411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 name="직사각형 20">
            <a:extLst>
              <a:ext uri="{FF2B5EF4-FFF2-40B4-BE49-F238E27FC236}">
                <a16:creationId xmlns:a16="http://schemas.microsoft.com/office/drawing/2014/main" id="{18265635-A3B9-4860-AC6D-5CA3DD1B3D5F}"/>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C113560B-1CD2-4940-B005-CAD009E26FE9}"/>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27" name="TextBox 26">
            <a:extLst>
              <a:ext uri="{FF2B5EF4-FFF2-40B4-BE49-F238E27FC236}">
                <a16:creationId xmlns:a16="http://schemas.microsoft.com/office/drawing/2014/main" id="{C08D8464-F618-4CAF-ABB8-751A706B1161}"/>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28" name="직사각형 27">
            <a:extLst>
              <a:ext uri="{FF2B5EF4-FFF2-40B4-BE49-F238E27FC236}">
                <a16:creationId xmlns:a16="http://schemas.microsoft.com/office/drawing/2014/main" id="{5959BF76-F2BE-45DA-A2BE-BAA4C2946189}"/>
              </a:ext>
            </a:extLst>
          </p:cNvPr>
          <p:cNvSpPr/>
          <p:nvPr/>
        </p:nvSpPr>
        <p:spPr>
          <a:xfrm>
            <a:off x="241589" y="1420221"/>
            <a:ext cx="610936" cy="276999"/>
          </a:xfrm>
          <a:prstGeom prst="rect">
            <a:avLst/>
          </a:prstGeom>
        </p:spPr>
        <p:txBody>
          <a:bodyPr wrap="none">
            <a:spAutoFit/>
          </a:bodyPr>
          <a:lstStyle/>
          <a:p>
            <a:r>
              <a:rPr lang="en-US" altLang="ko-KR" sz="1200" b="1" dirty="0"/>
              <a:t>|News</a:t>
            </a:r>
            <a:endParaRPr lang="ko-KR" altLang="en-US" sz="1200" dirty="0"/>
          </a:p>
        </p:txBody>
      </p:sp>
      <p:sp>
        <p:nvSpPr>
          <p:cNvPr id="30" name="화살표: 아래쪽 29">
            <a:extLst>
              <a:ext uri="{FF2B5EF4-FFF2-40B4-BE49-F238E27FC236}">
                <a16:creationId xmlns:a16="http://schemas.microsoft.com/office/drawing/2014/main" id="{70EFC1BC-77A3-461E-A49F-5058E9F4BC8F}"/>
              </a:ext>
            </a:extLst>
          </p:cNvPr>
          <p:cNvSpPr/>
          <p:nvPr/>
        </p:nvSpPr>
        <p:spPr bwMode="auto">
          <a:xfrm>
            <a:off x="2693707" y="6545262"/>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pic>
        <p:nvPicPr>
          <p:cNvPr id="32" name="Picture 2">
            <a:extLst>
              <a:ext uri="{FF2B5EF4-FFF2-40B4-BE49-F238E27FC236}">
                <a16:creationId xmlns:a16="http://schemas.microsoft.com/office/drawing/2014/main" id="{438B2771-AEEC-4D23-8332-732F1AFBA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57" y="1890520"/>
            <a:ext cx="1406845" cy="1538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a:extLst>
              <a:ext uri="{FF2B5EF4-FFF2-40B4-BE49-F238E27FC236}">
                <a16:creationId xmlns:a16="http://schemas.microsoft.com/office/drawing/2014/main" id="{90DCF185-23FB-4BBC-8632-DF2B10DC29D6}"/>
              </a:ext>
            </a:extLst>
          </p:cNvPr>
          <p:cNvSpPr txBox="1"/>
          <p:nvPr/>
        </p:nvSpPr>
        <p:spPr>
          <a:xfrm>
            <a:off x="2086214" y="1875314"/>
            <a:ext cx="4904762" cy="2062103"/>
          </a:xfrm>
          <a:prstGeom prst="rect">
            <a:avLst/>
          </a:prstGeom>
          <a:noFill/>
        </p:spPr>
        <p:txBody>
          <a:bodyPr wrap="square" rtlCol="0">
            <a:spAutoFit/>
          </a:bodyPr>
          <a:lstStyle/>
          <a:p>
            <a:r>
              <a:rPr lang="zh-CN" altLang="en-US" sz="700" b="1" dirty="0"/>
              <a:t>中国金融界网</a:t>
            </a:r>
            <a:r>
              <a:rPr lang="en-US" altLang="zh-CN" sz="700" b="1" dirty="0"/>
              <a:t>]</a:t>
            </a:r>
            <a:r>
              <a:rPr lang="zh-CN" altLang="en-US" sz="700" b="1" dirty="0"/>
              <a:t>为振兴中小企业出口的签订了“全球</a:t>
            </a:r>
            <a:r>
              <a:rPr lang="en-US" altLang="zh-CN" sz="700" b="1" dirty="0"/>
              <a:t>B2B</a:t>
            </a:r>
            <a:r>
              <a:rPr lang="zh-CN" altLang="en-US" sz="700" b="1" dirty="0"/>
              <a:t>贸易</a:t>
            </a:r>
            <a:r>
              <a:rPr lang="en-US" altLang="zh-CN" sz="700" b="1" dirty="0"/>
              <a:t>escrow</a:t>
            </a:r>
            <a:r>
              <a:rPr lang="zh-CN" altLang="en-US" sz="700" b="1" dirty="0"/>
              <a:t>结算平台”协议</a:t>
            </a:r>
            <a:endParaRPr lang="en-US" altLang="zh-CN" sz="700" b="1" dirty="0"/>
          </a:p>
          <a:p>
            <a:endParaRPr lang="zh-CN" altLang="en-US" sz="700" b="1" dirty="0"/>
          </a:p>
          <a:p>
            <a:r>
              <a:rPr lang="zh-CN" altLang="en-US" sz="600" dirty="0"/>
              <a:t>在国内使用的</a:t>
            </a:r>
            <a:r>
              <a:rPr lang="en-US" altLang="zh-CN" sz="600" dirty="0"/>
              <a:t>Welcome</a:t>
            </a:r>
            <a:r>
              <a:rPr lang="zh-CN" altLang="en-US" sz="600" dirty="0"/>
              <a:t>金融集团的</a:t>
            </a:r>
            <a:r>
              <a:rPr lang="en-US" altLang="zh-CN" sz="600" dirty="0"/>
              <a:t>escrow</a:t>
            </a:r>
            <a:r>
              <a:rPr lang="zh-CN" altLang="en-US" sz="600" dirty="0"/>
              <a:t>、外汇兑换系统与在国外使用的</a:t>
            </a:r>
            <a:r>
              <a:rPr lang="en-US" altLang="zh-CN" sz="600" dirty="0"/>
              <a:t>Global e-Trade</a:t>
            </a:r>
            <a:r>
              <a:rPr lang="zh-CN" altLang="en-US" sz="600" dirty="0"/>
              <a:t>的海外金融合作网络，提供全球</a:t>
            </a:r>
            <a:r>
              <a:rPr lang="en-US" altLang="zh-CN" sz="600" dirty="0"/>
              <a:t>escrow</a:t>
            </a:r>
            <a:r>
              <a:rPr lang="zh-CN" altLang="en-US" sz="600" dirty="0"/>
              <a:t>和金融科技外汇汇款、外汇兑换的共同协议预计支援在一个季度内完成两家公司间平台链接的中小企业。</a:t>
            </a:r>
            <a:br>
              <a:rPr lang="zh-CN" altLang="en-US" sz="600" dirty="0"/>
            </a:br>
            <a:br>
              <a:rPr lang="zh-CN" altLang="en-US" sz="600" dirty="0"/>
            </a:br>
            <a:r>
              <a:rPr lang="zh-CN" altLang="en-US" sz="600" dirty="0"/>
              <a:t>　　</a:t>
            </a:r>
            <a:r>
              <a:rPr lang="en-US" altLang="zh-CN" sz="600" dirty="0"/>
              <a:t>Welcome Payments corp.</a:t>
            </a:r>
            <a:r>
              <a:rPr lang="zh-CN" altLang="en-US" sz="600" dirty="0"/>
              <a:t>和</a:t>
            </a:r>
            <a:r>
              <a:rPr lang="en-US" altLang="zh-CN" sz="600" dirty="0"/>
              <a:t>Global e-Trade</a:t>
            </a:r>
            <a:r>
              <a:rPr lang="zh-CN" altLang="en-US" sz="600" dirty="0"/>
              <a:t>通过本协议自动获取了数百万以上的已与</a:t>
            </a:r>
            <a:r>
              <a:rPr lang="en-US" altLang="zh-CN" sz="600" dirty="0"/>
              <a:t>Global e-Trade</a:t>
            </a:r>
            <a:r>
              <a:rPr lang="zh-CN" altLang="en-US" sz="600" dirty="0"/>
              <a:t>携手合作的加入全球</a:t>
            </a:r>
            <a:r>
              <a:rPr lang="en-US" altLang="zh-CN" sz="600" dirty="0"/>
              <a:t>TOP20</a:t>
            </a:r>
            <a:r>
              <a:rPr lang="zh-CN" altLang="en-US" sz="600" dirty="0"/>
              <a:t>位的海外电子贸易网站的贸易企业以及全球企业会员。由此预计在上半年之内现在运营的韩</a:t>
            </a:r>
            <a:r>
              <a:rPr lang="en-US" altLang="zh-CN" sz="600" dirty="0"/>
              <a:t>·</a:t>
            </a:r>
            <a:r>
              <a:rPr lang="zh-CN" altLang="en-US" sz="600" dirty="0"/>
              <a:t>中</a:t>
            </a:r>
            <a:r>
              <a:rPr lang="en-US" altLang="zh-CN" sz="600" dirty="0"/>
              <a:t>B2B</a:t>
            </a:r>
            <a:r>
              <a:rPr lang="zh-CN" altLang="en-US" sz="600" dirty="0"/>
              <a:t>贸易结算将扩展到</a:t>
            </a:r>
            <a:r>
              <a:rPr lang="en-US" altLang="zh-CN" sz="600" dirty="0"/>
              <a:t>10</a:t>
            </a:r>
            <a:r>
              <a:rPr lang="zh-CN" altLang="en-US" sz="600" dirty="0"/>
              <a:t>余个国家，预计今年将完成约</a:t>
            </a:r>
            <a:r>
              <a:rPr lang="en-US" altLang="zh-CN" sz="600" dirty="0"/>
              <a:t>30</a:t>
            </a:r>
            <a:r>
              <a:rPr lang="zh-CN" altLang="en-US" sz="600" dirty="0"/>
              <a:t>亿美元（韩币</a:t>
            </a:r>
            <a:r>
              <a:rPr lang="en-US" altLang="zh-CN" sz="600" dirty="0"/>
              <a:t>3</a:t>
            </a:r>
            <a:r>
              <a:rPr lang="zh-CN" altLang="en-US" sz="600" dirty="0"/>
              <a:t>兆圆）以上的全球</a:t>
            </a:r>
            <a:r>
              <a:rPr lang="en-US" altLang="zh-CN" sz="600" dirty="0"/>
              <a:t>B2B</a:t>
            </a:r>
            <a:r>
              <a:rPr lang="zh-CN" altLang="en-US" sz="600" dirty="0"/>
              <a:t>安全结算。</a:t>
            </a:r>
            <a:br>
              <a:rPr lang="zh-CN" altLang="en-US" sz="600" dirty="0"/>
            </a:br>
            <a:r>
              <a:rPr lang="zh-CN" altLang="en-US" sz="600" dirty="0"/>
              <a:t> </a:t>
            </a:r>
            <a:br>
              <a:rPr lang="zh-CN" altLang="en-US" sz="600" dirty="0"/>
            </a:br>
            <a:r>
              <a:rPr lang="zh-CN" altLang="en-US" sz="600" dirty="0"/>
              <a:t>　　前段时间</a:t>
            </a:r>
            <a:r>
              <a:rPr lang="en-US" altLang="zh-CN" sz="600" dirty="0"/>
              <a:t>Welcome</a:t>
            </a:r>
            <a:r>
              <a:rPr lang="zh-CN" altLang="en-US" sz="600" dirty="0"/>
              <a:t>金融集团在消费者金融中心的</a:t>
            </a:r>
            <a:r>
              <a:rPr lang="en-US" altLang="zh-CN" sz="600" dirty="0"/>
              <a:t>portfolio</a:t>
            </a:r>
            <a:r>
              <a:rPr lang="zh-CN" altLang="en-US" sz="600" dirty="0"/>
              <a:t>中不仅强化了</a:t>
            </a:r>
            <a:r>
              <a:rPr lang="en-US" altLang="zh-CN" sz="600" dirty="0"/>
              <a:t>B2B portfolio</a:t>
            </a:r>
            <a:r>
              <a:rPr lang="zh-CN" altLang="en-US" sz="600" dirty="0"/>
              <a:t>，还稳定进军了全球</a:t>
            </a:r>
            <a:r>
              <a:rPr lang="en-US" altLang="zh-CN" sz="600" dirty="0"/>
              <a:t>B2B</a:t>
            </a:r>
            <a:r>
              <a:rPr lang="zh-CN" altLang="en-US" sz="600" dirty="0"/>
              <a:t>金融科技市场。</a:t>
            </a:r>
            <a:br>
              <a:rPr lang="zh-CN" altLang="en-US" sz="600" dirty="0"/>
            </a:br>
            <a:br>
              <a:rPr lang="zh-CN" altLang="en-US" sz="600" dirty="0"/>
            </a:br>
            <a:r>
              <a:rPr lang="zh-CN" altLang="en-US" sz="600" dirty="0"/>
              <a:t>　　</a:t>
            </a:r>
            <a:r>
              <a:rPr lang="en-US" altLang="zh-CN" sz="600" dirty="0"/>
              <a:t>Welcome Payments corp.</a:t>
            </a:r>
            <a:r>
              <a:rPr lang="zh-CN" altLang="en-US" sz="600" dirty="0"/>
              <a:t>的金成喻代表说：“通过本协议的振兴中小企业出口和中小企业专用的贸易金融支援与单纯地强调以收益为目的的一般企业战略不同，我们将双赢经营作为主要目的”，同时还强调了本协议的重要性；还说：“虽然</a:t>
            </a:r>
            <a:r>
              <a:rPr lang="en-US" altLang="zh-CN" sz="600" dirty="0"/>
              <a:t>Welcome</a:t>
            </a:r>
            <a:r>
              <a:rPr lang="zh-CN" altLang="en-US" sz="600" dirty="0"/>
              <a:t>金融集团长期以来一直运用的金融经验和</a:t>
            </a:r>
            <a:r>
              <a:rPr lang="en-US" altLang="zh-CN" sz="600" dirty="0"/>
              <a:t>Global e-Trade</a:t>
            </a:r>
            <a:r>
              <a:rPr lang="zh-CN" altLang="en-US" sz="600" dirty="0"/>
              <a:t>所持有的全球</a:t>
            </a:r>
            <a:r>
              <a:rPr lang="en-US" altLang="zh-CN" sz="600" dirty="0"/>
              <a:t>B2B</a:t>
            </a:r>
            <a:r>
              <a:rPr lang="zh-CN" altLang="en-US" sz="600" dirty="0"/>
              <a:t>金融科技网以及</a:t>
            </a:r>
            <a:r>
              <a:rPr lang="en-US" altLang="zh-CN" sz="600" dirty="0"/>
              <a:t>B2B</a:t>
            </a:r>
            <a:r>
              <a:rPr lang="zh-CN" altLang="en-US" sz="600" dirty="0"/>
              <a:t>交易经营的互助可以单纯地进军全球</a:t>
            </a:r>
            <a:r>
              <a:rPr lang="en-US" altLang="zh-CN" sz="600" dirty="0"/>
              <a:t>B2B</a:t>
            </a:r>
            <a:r>
              <a:rPr lang="zh-CN" altLang="en-US" sz="600" dirty="0"/>
              <a:t>金融科技市场，是超越世界贸易</a:t>
            </a:r>
            <a:r>
              <a:rPr lang="en-US" altLang="zh-CN" sz="600" dirty="0"/>
              <a:t>6</a:t>
            </a:r>
            <a:r>
              <a:rPr lang="zh-CN" altLang="en-US" sz="600" dirty="0"/>
              <a:t>位的贸易强国，但是相对来说贸易金融支援相对薄弱，希望可以完善该部分”。</a:t>
            </a:r>
            <a:br>
              <a:rPr lang="zh-CN" altLang="en-US" sz="600" dirty="0"/>
            </a:br>
            <a:br>
              <a:rPr lang="zh-CN" altLang="en-US" sz="600" dirty="0"/>
            </a:br>
            <a:r>
              <a:rPr lang="zh-CN" altLang="en-US" sz="600" dirty="0"/>
              <a:t>　　全球</a:t>
            </a:r>
            <a:r>
              <a:rPr lang="en-US" altLang="zh-CN" sz="600" dirty="0"/>
              <a:t>B3B</a:t>
            </a:r>
            <a:r>
              <a:rPr lang="zh-CN" altLang="en-US" sz="600" dirty="0"/>
              <a:t>结算公司</a:t>
            </a:r>
            <a:r>
              <a:rPr lang="en-US" altLang="zh-CN" sz="600" dirty="0"/>
              <a:t>Global e-Trade</a:t>
            </a:r>
            <a:r>
              <a:rPr lang="zh-CN" altLang="en-US" sz="600" dirty="0"/>
              <a:t>的李升勋代表说：“通过与</a:t>
            </a:r>
            <a:r>
              <a:rPr lang="en-US" altLang="zh-CN" sz="600" dirty="0"/>
              <a:t>Welcome</a:t>
            </a:r>
            <a:r>
              <a:rPr lang="zh-CN" altLang="en-US" sz="600" dirty="0"/>
              <a:t>金融集团的协约，在国内也可直接使用目前拥有的海外金融网以及与国内外</a:t>
            </a:r>
            <a:r>
              <a:rPr lang="en-US" altLang="zh-CN" sz="600" dirty="0"/>
              <a:t>B2B</a:t>
            </a:r>
            <a:r>
              <a:rPr lang="zh-CN" altLang="en-US" sz="600" dirty="0"/>
              <a:t>电子市场的国外</a:t>
            </a:r>
            <a:r>
              <a:rPr lang="en-US" altLang="zh-CN" sz="600" dirty="0"/>
              <a:t>escrow</a:t>
            </a:r>
            <a:r>
              <a:rPr lang="zh-CN" altLang="en-US" sz="600" dirty="0"/>
              <a:t>系统”，还说：“通过本协约稳定地使用韩国内的运营服务，目前已完成最终的协约，不仅加速了最终系统测试中的韩</a:t>
            </a:r>
            <a:r>
              <a:rPr lang="en-US" altLang="zh-CN" sz="600" dirty="0"/>
              <a:t>·</a:t>
            </a:r>
            <a:r>
              <a:rPr lang="zh-CN" altLang="en-US" sz="600" dirty="0"/>
              <a:t>中</a:t>
            </a:r>
            <a:r>
              <a:rPr lang="en-US" altLang="zh-CN" sz="600" dirty="0"/>
              <a:t>B2B</a:t>
            </a:r>
            <a:r>
              <a:rPr lang="zh-CN" altLang="en-US" sz="600" dirty="0"/>
              <a:t>贸易安全结算，也进一步加速了印度、日本、欧元区、美国等的全球化；现在负担</a:t>
            </a:r>
            <a:r>
              <a:rPr lang="en-US" altLang="zh-CN" sz="600" dirty="0"/>
              <a:t>4%~5%</a:t>
            </a:r>
            <a:r>
              <a:rPr lang="zh-CN" altLang="en-US" sz="600" dirty="0"/>
              <a:t>高利率手续费的电子贸易结算系统与以前的结算手段相比降低了</a:t>
            </a:r>
            <a:r>
              <a:rPr lang="en-US" altLang="zh-CN" sz="600" dirty="0"/>
              <a:t>1/10~2/10</a:t>
            </a:r>
            <a:r>
              <a:rPr lang="zh-CN" altLang="en-US" sz="600" dirty="0"/>
              <a:t>，与</a:t>
            </a:r>
            <a:r>
              <a:rPr lang="en-US" altLang="zh-CN" sz="600" dirty="0"/>
              <a:t>Welcome</a:t>
            </a:r>
            <a:r>
              <a:rPr lang="zh-CN" altLang="en-US" sz="600" dirty="0"/>
              <a:t>金融集团开启了简便且安全的贸易结算市场，感受颇新”。</a:t>
            </a:r>
          </a:p>
          <a:p>
            <a:endParaRPr lang="ko-KR" altLang="en-US" sz="600" dirty="0">
              <a:latin typeface="맑은 고딕" pitchFamily="50" charset="-127"/>
              <a:ea typeface="맑은 고딕" pitchFamily="50" charset="-127"/>
            </a:endParaRPr>
          </a:p>
        </p:txBody>
      </p:sp>
      <p:sp>
        <p:nvSpPr>
          <p:cNvPr id="34" name="모서리가 둥근 직사각형 91">
            <a:extLst>
              <a:ext uri="{FF2B5EF4-FFF2-40B4-BE49-F238E27FC236}">
                <a16:creationId xmlns:a16="http://schemas.microsoft.com/office/drawing/2014/main" id="{CC6B2E45-4C21-4D4B-BCDE-C0D9432C3711}"/>
              </a:ext>
            </a:extLst>
          </p:cNvPr>
          <p:cNvSpPr/>
          <p:nvPr/>
        </p:nvSpPr>
        <p:spPr bwMode="auto">
          <a:xfrm>
            <a:off x="3684491" y="3928557"/>
            <a:ext cx="1172963" cy="250810"/>
          </a:xfrm>
          <a:prstGeom prst="roundRect">
            <a:avLst/>
          </a:prstGeom>
          <a:solidFill>
            <a:srgbClr val="FF0000"/>
          </a:solidFill>
          <a:ln w="6350" cap="flat" cmpd="sng" algn="ctr">
            <a:solidFill>
              <a:schemeClr val="accent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a:solidFill>
                  <a:schemeClr val="bg1"/>
                </a:solidFill>
                <a:latin typeface="맑은 고딕" pitchFamily="50" charset="-127"/>
                <a:ea typeface="맑은 고딕" pitchFamily="50" charset="-127"/>
              </a:rPr>
              <a:t>기사보기</a:t>
            </a:r>
            <a:endParaRPr lang="en-US" altLang="ko-KR" sz="800" b="1" dirty="0">
              <a:solidFill>
                <a:schemeClr val="bg1"/>
              </a:solidFill>
              <a:latin typeface="맑은 고딕" pitchFamily="50" charset="-127"/>
              <a:ea typeface="맑은 고딕" pitchFamily="50" charset="-127"/>
            </a:endParaRPr>
          </a:p>
        </p:txBody>
      </p:sp>
      <p:pic>
        <p:nvPicPr>
          <p:cNvPr id="35" name="Picture 3">
            <a:extLst>
              <a:ext uri="{FF2B5EF4-FFF2-40B4-BE49-F238E27FC236}">
                <a16:creationId xmlns:a16="http://schemas.microsoft.com/office/drawing/2014/main" id="{ECDA5352-BD4E-4FB7-9D6B-41C1E664B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57" y="4811574"/>
            <a:ext cx="1406845" cy="131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a:extLst>
              <a:ext uri="{FF2B5EF4-FFF2-40B4-BE49-F238E27FC236}">
                <a16:creationId xmlns:a16="http://schemas.microsoft.com/office/drawing/2014/main" id="{12AAE4BC-7DA8-414E-BD9F-F6F78B4000BD}"/>
              </a:ext>
            </a:extLst>
          </p:cNvPr>
          <p:cNvSpPr txBox="1"/>
          <p:nvPr/>
        </p:nvSpPr>
        <p:spPr>
          <a:xfrm>
            <a:off x="2086214" y="4760188"/>
            <a:ext cx="4835133" cy="1046440"/>
          </a:xfrm>
          <a:prstGeom prst="rect">
            <a:avLst/>
          </a:prstGeom>
          <a:noFill/>
        </p:spPr>
        <p:txBody>
          <a:bodyPr wrap="square" rtlCol="0">
            <a:spAutoFit/>
          </a:bodyPr>
          <a:lstStyle/>
          <a:p>
            <a:r>
              <a:rPr lang="zh-CN" altLang="en-US" sz="700" b="1" dirty="0"/>
              <a:t>中国凤凰网</a:t>
            </a:r>
            <a:r>
              <a:rPr lang="en-US" altLang="zh-CN" sz="700" b="1" dirty="0"/>
              <a:t>]</a:t>
            </a:r>
            <a:r>
              <a:rPr lang="zh-CN" altLang="en-US" sz="700" b="1" dirty="0"/>
              <a:t>中小企业的福音中韩贸易安全结算</a:t>
            </a:r>
            <a:r>
              <a:rPr lang="en-US" altLang="zh-CN" sz="700" b="1" dirty="0"/>
              <a:t>100%</a:t>
            </a:r>
            <a:r>
              <a:rPr lang="zh-CN" altLang="en-US" sz="700" b="1" dirty="0"/>
              <a:t>收回货款时代</a:t>
            </a:r>
            <a:endParaRPr lang="en-US" altLang="zh-CN" sz="700" b="1" dirty="0"/>
          </a:p>
          <a:p>
            <a:endParaRPr lang="zh-CN" altLang="en-US" sz="700" b="1" dirty="0"/>
          </a:p>
          <a:p>
            <a:r>
              <a:rPr lang="zh-CN" altLang="en-US" sz="600" dirty="0"/>
              <a:t>照片：（株）</a:t>
            </a:r>
            <a:r>
              <a:rPr lang="en-US" altLang="zh-CN" sz="600" dirty="0"/>
              <a:t>G&amp;G COMMERC</a:t>
            </a:r>
            <a:r>
              <a:rPr lang="zh-CN" altLang="en-US" sz="600" dirty="0"/>
              <a:t>（代表牟泳壹）和（株）</a:t>
            </a:r>
            <a:r>
              <a:rPr lang="en-US" altLang="zh-CN" sz="600" dirty="0"/>
              <a:t>GLOBAL ETRADE</a:t>
            </a:r>
            <a:r>
              <a:rPr lang="zh-CN" altLang="en-US" sz="600" dirty="0"/>
              <a:t>（代表</a:t>
            </a:r>
            <a:r>
              <a:rPr lang="en-US" altLang="zh-CN" sz="600" dirty="0"/>
              <a:t>Lee </a:t>
            </a:r>
            <a:r>
              <a:rPr lang="en-US" altLang="zh-CN" sz="600" dirty="0" err="1"/>
              <a:t>Seung</a:t>
            </a:r>
            <a:r>
              <a:rPr lang="en-US" altLang="zh-CN" sz="600" dirty="0"/>
              <a:t> Hun</a:t>
            </a:r>
            <a:r>
              <a:rPr lang="zh-CN" altLang="en-US" sz="600" dirty="0"/>
              <a:t>）的全球</a:t>
            </a:r>
            <a:r>
              <a:rPr lang="en-US" altLang="zh-CN" sz="600" dirty="0"/>
              <a:t>B2B</a:t>
            </a:r>
            <a:r>
              <a:rPr lang="zh-CN" altLang="en-US" sz="600" dirty="0"/>
              <a:t>贸易结算共同事业协约仪式</a:t>
            </a:r>
          </a:p>
          <a:p>
            <a:r>
              <a:rPr lang="zh-CN" altLang="en-US" sz="600" dirty="0"/>
              <a:t> </a:t>
            </a:r>
          </a:p>
          <a:p>
            <a:r>
              <a:rPr lang="zh-CN" altLang="en-US" sz="600" dirty="0"/>
              <a:t>运营韩国最大的</a:t>
            </a:r>
            <a:r>
              <a:rPr lang="en-US" altLang="zh-CN" sz="600" dirty="0"/>
              <a:t>B2B</a:t>
            </a:r>
            <a:r>
              <a:rPr lang="zh-CN" altLang="en-US" sz="600" dirty="0"/>
              <a:t>网络商城“</a:t>
            </a:r>
            <a:r>
              <a:rPr lang="en-US" altLang="zh-CN" sz="600" dirty="0" err="1"/>
              <a:t>Domeggook</a:t>
            </a:r>
            <a:r>
              <a:rPr lang="en-US" altLang="zh-CN" sz="600" dirty="0"/>
              <a:t>”</a:t>
            </a:r>
            <a:r>
              <a:rPr lang="zh-CN" altLang="en-US" sz="600" dirty="0"/>
              <a:t>的</a:t>
            </a:r>
            <a:r>
              <a:rPr lang="en-US" altLang="zh-CN" sz="600" dirty="0"/>
              <a:t>G&amp;G COMMERCE</a:t>
            </a:r>
            <a:r>
              <a:rPr lang="zh-CN" altLang="en-US" sz="600" dirty="0"/>
              <a:t>股份公司（代表 牟泳壹）和全球</a:t>
            </a:r>
            <a:r>
              <a:rPr lang="en-US" altLang="zh-CN" sz="600" dirty="0"/>
              <a:t>B2B</a:t>
            </a:r>
            <a:r>
              <a:rPr lang="zh-CN" altLang="en-US" sz="600" dirty="0"/>
              <a:t>结算专业企业</a:t>
            </a:r>
            <a:r>
              <a:rPr lang="en-US" altLang="zh-CN" sz="600" dirty="0"/>
              <a:t>GLOBAL E TRADE </a:t>
            </a:r>
            <a:r>
              <a:rPr lang="zh-CN" altLang="en-US" sz="600" dirty="0"/>
              <a:t>股份公司（代表 </a:t>
            </a:r>
            <a:r>
              <a:rPr lang="en-US" altLang="zh-CN" sz="600" dirty="0"/>
              <a:t>Lee </a:t>
            </a:r>
            <a:r>
              <a:rPr lang="en-US" altLang="zh-CN" sz="600" dirty="0" err="1"/>
              <a:t>Seung</a:t>
            </a:r>
            <a:r>
              <a:rPr lang="en-US" altLang="zh-CN" sz="600" dirty="0"/>
              <a:t> Hun</a:t>
            </a:r>
            <a:r>
              <a:rPr lang="zh-CN" altLang="en-US" sz="600" dirty="0"/>
              <a:t>），在</a:t>
            </a:r>
            <a:r>
              <a:rPr lang="en-US" altLang="zh-CN" sz="600" dirty="0"/>
              <a:t>10</a:t>
            </a:r>
            <a:r>
              <a:rPr lang="zh-CN" altLang="en-US" sz="600" dirty="0"/>
              <a:t>月</a:t>
            </a:r>
            <a:r>
              <a:rPr lang="en-US" altLang="zh-CN" sz="600" dirty="0"/>
              <a:t>17</a:t>
            </a:r>
            <a:r>
              <a:rPr lang="zh-CN" altLang="en-US" sz="600" dirty="0"/>
              <a:t>日周二，以“全球</a:t>
            </a:r>
            <a:r>
              <a:rPr lang="en-US" altLang="zh-CN" sz="600" dirty="0"/>
              <a:t>B2B</a:t>
            </a:r>
            <a:r>
              <a:rPr lang="zh-CN" altLang="en-US" sz="600" dirty="0"/>
              <a:t>贸易结算”为要点，进行了协约仪式。</a:t>
            </a:r>
          </a:p>
          <a:p>
            <a:r>
              <a:rPr lang="zh-CN" altLang="en-US" sz="600" dirty="0"/>
              <a:t> </a:t>
            </a:r>
          </a:p>
          <a:p>
            <a:r>
              <a:rPr lang="zh-CN" altLang="en-US" sz="600" dirty="0"/>
              <a:t>本次协约作为“全球</a:t>
            </a:r>
            <a:r>
              <a:rPr lang="en-US" altLang="zh-CN" sz="600" dirty="0"/>
              <a:t>B2B</a:t>
            </a:r>
            <a:r>
              <a:rPr lang="zh-CN" altLang="en-US" sz="600" dirty="0"/>
              <a:t>结算协约”，预计以全世界</a:t>
            </a:r>
            <a:r>
              <a:rPr lang="en-US" altLang="zh-CN" sz="600" dirty="0"/>
              <a:t>B2B</a:t>
            </a:r>
            <a:r>
              <a:rPr lang="zh-CN" altLang="en-US" sz="600" dirty="0"/>
              <a:t>贸易为主要对象，但到今年年末为止先在国内最大的进出口市场中韩贸易市场中使用，此后再扩大服务领域，扩大到与韩国的进出口业务多的国家。</a:t>
            </a:r>
          </a:p>
          <a:p>
            <a:endParaRPr lang="ko-KR" altLang="en-US" sz="600" dirty="0">
              <a:latin typeface="맑은 고딕" pitchFamily="50" charset="-127"/>
              <a:ea typeface="맑은 고딕" pitchFamily="50" charset="-127"/>
            </a:endParaRPr>
          </a:p>
        </p:txBody>
      </p:sp>
      <p:graphicFrame>
        <p:nvGraphicFramePr>
          <p:cNvPr id="18" name="표 17">
            <a:extLst>
              <a:ext uri="{FF2B5EF4-FFF2-40B4-BE49-F238E27FC236}">
                <a16:creationId xmlns:a16="http://schemas.microsoft.com/office/drawing/2014/main" id="{505D63E6-767C-4455-B72D-1E5A54FB0993}"/>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4" name="직사각형 23">
            <a:extLst>
              <a:ext uri="{FF2B5EF4-FFF2-40B4-BE49-F238E27FC236}">
                <a16:creationId xmlns:a16="http://schemas.microsoft.com/office/drawing/2014/main" id="{319525F0-8998-4C6F-8AA3-9A1678B90940}"/>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5" name="TextBox 24">
            <a:extLst>
              <a:ext uri="{FF2B5EF4-FFF2-40B4-BE49-F238E27FC236}">
                <a16:creationId xmlns:a16="http://schemas.microsoft.com/office/drawing/2014/main" id="{6BE1F622-85B0-474A-930D-A224C1008673}"/>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9" name="TextBox 28">
            <a:extLst>
              <a:ext uri="{FF2B5EF4-FFF2-40B4-BE49-F238E27FC236}">
                <a16:creationId xmlns:a16="http://schemas.microsoft.com/office/drawing/2014/main" id="{ED673D0E-264F-42DA-9E1E-54C820AA89E5}"/>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152817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News</a:t>
            </a:r>
            <a:endParaRPr lang="ko-KR" altLang="en-US" dirty="0"/>
          </a:p>
        </p:txBody>
      </p:sp>
      <p:sp>
        <p:nvSpPr>
          <p:cNvPr id="19" name="직사각형 18">
            <a:extLst>
              <a:ext uri="{FF2B5EF4-FFF2-40B4-BE49-F238E27FC236}">
                <a16:creationId xmlns:a16="http://schemas.microsoft.com/office/drawing/2014/main" id="{E8FAACFB-5EE2-415F-A147-287A94E6D999}"/>
              </a:ext>
            </a:extLst>
          </p:cNvPr>
          <p:cNvSpPr/>
          <p:nvPr/>
        </p:nvSpPr>
        <p:spPr bwMode="auto">
          <a:xfrm>
            <a:off x="176168" y="545284"/>
            <a:ext cx="7180977" cy="544445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8" name="TextBox 17">
            <a:extLst>
              <a:ext uri="{FF2B5EF4-FFF2-40B4-BE49-F238E27FC236}">
                <a16:creationId xmlns:a16="http://schemas.microsoft.com/office/drawing/2014/main" id="{9EC937C7-A675-4636-A152-65E4E0F88011}"/>
              </a:ext>
            </a:extLst>
          </p:cNvPr>
          <p:cNvSpPr txBox="1"/>
          <p:nvPr/>
        </p:nvSpPr>
        <p:spPr>
          <a:xfrm>
            <a:off x="2010582" y="644840"/>
            <a:ext cx="5170394" cy="2031325"/>
          </a:xfrm>
          <a:prstGeom prst="rect">
            <a:avLst/>
          </a:prstGeom>
          <a:noFill/>
        </p:spPr>
        <p:txBody>
          <a:bodyPr wrap="square" rtlCol="0">
            <a:spAutoFit/>
          </a:bodyPr>
          <a:lstStyle/>
          <a:p>
            <a:r>
              <a:rPr lang="zh-CN" altLang="en-US" sz="600" dirty="0"/>
              <a:t>通过本次协约，两家公司计划要</a:t>
            </a:r>
            <a:r>
              <a:rPr lang="en-US" altLang="zh-CN" sz="600" dirty="0"/>
              <a:t>100%</a:t>
            </a:r>
            <a:r>
              <a:rPr lang="zh-CN" altLang="en-US" sz="600" dirty="0"/>
              <a:t>确保韩国中小</a:t>
            </a:r>
            <a:r>
              <a:rPr lang="en-US" altLang="zh-CN" sz="600" dirty="0"/>
              <a:t>/</a:t>
            </a:r>
            <a:r>
              <a:rPr lang="zh-CN" altLang="en-US" sz="600" dirty="0"/>
              <a:t>中坚企业在中国进出口业务中遇到的最大的难点“安全结算与中国企业的贸易货款”。</a:t>
            </a:r>
          </a:p>
          <a:p>
            <a:r>
              <a:rPr lang="zh-CN" altLang="en-US" sz="600" dirty="0"/>
              <a:t> </a:t>
            </a:r>
          </a:p>
          <a:p>
            <a:r>
              <a:rPr lang="zh-CN" altLang="en-US" sz="600" dirty="0"/>
              <a:t>韩国最大</a:t>
            </a:r>
            <a:r>
              <a:rPr lang="en-US" altLang="zh-CN" sz="600" dirty="0"/>
              <a:t>B2B G&amp;G COMMERCE</a:t>
            </a:r>
            <a:r>
              <a:rPr lang="zh-CN" altLang="en-US" sz="600" dirty="0"/>
              <a:t>股份公司的牟泳壹代表说“通过本次协约，给过去与中国的贸易中遇到的以下几个难点 </a:t>
            </a:r>
            <a:r>
              <a:rPr lang="en-US" altLang="zh-CN" sz="600" dirty="0"/>
              <a:t>1.</a:t>
            </a:r>
            <a:r>
              <a:rPr lang="zh-CN" altLang="en-US" sz="600" dirty="0"/>
              <a:t>没有简便的</a:t>
            </a:r>
            <a:r>
              <a:rPr lang="en-US" altLang="zh-CN" sz="600" dirty="0"/>
              <a:t>B2B</a:t>
            </a:r>
            <a:r>
              <a:rPr lang="zh-CN" altLang="en-US" sz="600" dirty="0"/>
              <a:t>贸易结算方式 </a:t>
            </a:r>
            <a:r>
              <a:rPr lang="en-US" altLang="zh-CN" sz="600" dirty="0"/>
              <a:t>2.</a:t>
            </a:r>
            <a:r>
              <a:rPr lang="zh-CN" altLang="en-US" sz="600" dirty="0"/>
              <a:t>结算收回贸易货款时的不稳定性 </a:t>
            </a:r>
            <a:r>
              <a:rPr lang="en-US" altLang="zh-CN" sz="600" dirty="0"/>
              <a:t>3.</a:t>
            </a:r>
            <a:r>
              <a:rPr lang="zh-CN" altLang="en-US" sz="600" dirty="0"/>
              <a:t>外汇汇款延迟 </a:t>
            </a:r>
            <a:r>
              <a:rPr lang="en-US" altLang="zh-CN" sz="600" dirty="0"/>
              <a:t>4.</a:t>
            </a:r>
            <a:r>
              <a:rPr lang="zh-CN" altLang="en-US" sz="600" dirty="0"/>
              <a:t>复杂的外汇兑换过程提供了可以全部解决以上问题的服务”，还说“过去的十几年中，我们运营着国内最大的</a:t>
            </a:r>
            <a:r>
              <a:rPr lang="en-US" altLang="zh-CN" sz="600" dirty="0"/>
              <a:t>B2B</a:t>
            </a:r>
            <a:r>
              <a:rPr lang="zh-CN" altLang="en-US" sz="600" dirty="0"/>
              <a:t>贸易网站，一直努力并试图要解决我们的中小企业在与中国的贸易中感到不便的事项”。</a:t>
            </a:r>
          </a:p>
          <a:p>
            <a:r>
              <a:rPr lang="zh-CN" altLang="en-US" sz="600" dirty="0"/>
              <a:t>与此同时，两家公司作为中小企业的专用</a:t>
            </a:r>
            <a:r>
              <a:rPr lang="en-US" altLang="zh-CN" sz="600" dirty="0"/>
              <a:t>B2B</a:t>
            </a:r>
            <a:r>
              <a:rPr lang="zh-CN" altLang="en-US" sz="600" dirty="0"/>
              <a:t>贸易结算企业，把以前的全球卡、</a:t>
            </a:r>
            <a:r>
              <a:rPr lang="en-US" altLang="zh-CN" sz="600" dirty="0"/>
              <a:t>PAYPAL</a:t>
            </a:r>
            <a:r>
              <a:rPr lang="zh-CN" altLang="en-US" sz="600" dirty="0"/>
              <a:t>等国际结算业务中最大问题的高额手续费</a:t>
            </a:r>
            <a:r>
              <a:rPr lang="en-US" altLang="zh-CN" sz="600" dirty="0"/>
              <a:t>3%-5%</a:t>
            </a:r>
            <a:r>
              <a:rPr lang="zh-CN" altLang="en-US" sz="600" dirty="0"/>
              <a:t>下降到</a:t>
            </a:r>
            <a:r>
              <a:rPr lang="en-US" altLang="zh-CN" sz="600" dirty="0"/>
              <a:t>0.99%</a:t>
            </a:r>
            <a:r>
              <a:rPr lang="zh-CN" altLang="en-US" sz="600" dirty="0"/>
              <a:t>后，这笔费用还可以再调到进口商和出口商所期望的比例，以此提供的实际手续费率为</a:t>
            </a:r>
            <a:r>
              <a:rPr lang="en-US" altLang="zh-CN" sz="600" dirty="0"/>
              <a:t>0.5%</a:t>
            </a:r>
            <a:r>
              <a:rPr lang="zh-CN" altLang="en-US" sz="600" dirty="0"/>
              <a:t>。</a:t>
            </a:r>
          </a:p>
          <a:p>
            <a:r>
              <a:rPr lang="zh-CN" altLang="en-US" sz="600" dirty="0"/>
              <a:t> </a:t>
            </a:r>
          </a:p>
          <a:p>
            <a:r>
              <a:rPr lang="en-US" altLang="zh-CN" sz="600" dirty="0"/>
              <a:t>G&amp;G COMMERCE</a:t>
            </a:r>
            <a:r>
              <a:rPr lang="zh-CN" altLang="en-US" sz="600" dirty="0"/>
              <a:t>股份公司主要负责韩国国内的全球贸易结算业务，</a:t>
            </a:r>
            <a:r>
              <a:rPr lang="en-US" altLang="zh-CN" sz="600" dirty="0"/>
              <a:t>GLOBAL E TRADE</a:t>
            </a:r>
            <a:r>
              <a:rPr lang="zh-CN" altLang="en-US" sz="600" dirty="0"/>
              <a:t>公司要则负责包含中国的全球贸易结算业务。</a:t>
            </a:r>
          </a:p>
          <a:p>
            <a:r>
              <a:rPr lang="zh-CN" altLang="en-US" sz="600" dirty="0"/>
              <a:t> </a:t>
            </a:r>
          </a:p>
          <a:p>
            <a:r>
              <a:rPr lang="zh-CN" altLang="en-US" sz="600" dirty="0"/>
              <a:t>全球</a:t>
            </a:r>
            <a:r>
              <a:rPr lang="en-US" altLang="zh-CN" sz="600" dirty="0"/>
              <a:t>B2B</a:t>
            </a:r>
            <a:r>
              <a:rPr lang="zh-CN" altLang="en-US" sz="600" dirty="0"/>
              <a:t>结算公司的</a:t>
            </a:r>
            <a:r>
              <a:rPr lang="en-US" altLang="zh-CN" sz="600" dirty="0"/>
              <a:t>GLOBAL E TRADE</a:t>
            </a:r>
            <a:r>
              <a:rPr lang="zh-CN" altLang="en-US" sz="600" dirty="0"/>
              <a:t>股份公司的</a:t>
            </a:r>
            <a:r>
              <a:rPr lang="en-US" altLang="zh-CN" sz="600" dirty="0"/>
              <a:t>Lee </a:t>
            </a:r>
            <a:r>
              <a:rPr lang="en-US" altLang="zh-CN" sz="600" dirty="0" err="1"/>
              <a:t>Seung</a:t>
            </a:r>
            <a:r>
              <a:rPr lang="en-US" altLang="zh-CN" sz="600" dirty="0"/>
              <a:t> Hun</a:t>
            </a:r>
            <a:r>
              <a:rPr lang="zh-CN" altLang="en-US" sz="600" dirty="0"/>
              <a:t>代表强调“全球</a:t>
            </a:r>
            <a:r>
              <a:rPr lang="en-US" altLang="zh-CN" sz="600" dirty="0"/>
              <a:t>B2B</a:t>
            </a:r>
            <a:r>
              <a:rPr lang="zh-CN" altLang="en-US" sz="600" dirty="0"/>
              <a:t>贸易金融系统，未能跟上跨国交易速度。特别是现有的第三者代管系统，如果在中国市场使用，不是费用太高、就是暴露了外汇风险等诸多问题。中国市场是小规模的贸易风险相对较高，有政府的严格外汇结算系统，连世界领先的结算企业也免不了要苦战，一定需要符合这些条件的结算系统”。</a:t>
            </a:r>
          </a:p>
          <a:p>
            <a:r>
              <a:rPr lang="zh-CN" altLang="en-US" sz="600" dirty="0"/>
              <a:t> </a:t>
            </a:r>
          </a:p>
          <a:p>
            <a:r>
              <a:rPr lang="zh-CN" altLang="en-US" sz="600" dirty="0"/>
              <a:t>接着说“通过本次协约，想要帮助包含韩国企业的所有全球企业能以低廉、迅速、安全的收回贸易货款”“到今年年末为止集中实施的中韩贸易安全结算业务，完全是站在小规模的工商业者、中小企业的立场设计的，以此谁都可以轻松简便的使用。另外明年上半年要追加在世界任何地方，可以用手机进行产品的搜索、签约、两国的通关过程、税收、关税、外汇汇款、两国的地区配送等的交易系统”。</a:t>
            </a:r>
          </a:p>
          <a:p>
            <a:r>
              <a:rPr lang="zh-CN" altLang="en-US" sz="600" dirty="0"/>
              <a:t> </a:t>
            </a:r>
          </a:p>
          <a:p>
            <a:r>
              <a:rPr lang="zh-CN" altLang="en-US" sz="600" dirty="0"/>
              <a:t>另，两家公司推进的全球贸易结算服务从</a:t>
            </a:r>
            <a:r>
              <a:rPr lang="en-US" altLang="zh-CN" sz="600" dirty="0"/>
              <a:t>11</a:t>
            </a:r>
            <a:r>
              <a:rPr lang="zh-CN" altLang="en-US" sz="600" dirty="0"/>
              <a:t>月的中韩贸易结算开始到明年的第一季度要扩大到</a:t>
            </a:r>
            <a:r>
              <a:rPr lang="en-US" altLang="zh-CN" sz="600" dirty="0"/>
              <a:t>6</a:t>
            </a:r>
            <a:r>
              <a:rPr lang="zh-CN" altLang="en-US" sz="600" dirty="0"/>
              <a:t>个国家，现在很多世界领先的贸易网站及世界性大企业</a:t>
            </a:r>
            <a:r>
              <a:rPr lang="en-US" altLang="zh-CN" sz="600" dirty="0"/>
              <a:t>/</a:t>
            </a:r>
            <a:r>
              <a:rPr lang="zh-CN" altLang="en-US" sz="600" dirty="0"/>
              <a:t>中坚企业也表示要积极参与</a:t>
            </a:r>
          </a:p>
          <a:p>
            <a:endParaRPr lang="ko-KR" altLang="en-US" sz="600" dirty="0">
              <a:latin typeface="맑은 고딕" pitchFamily="50" charset="-127"/>
              <a:ea typeface="맑은 고딕" pitchFamily="50" charset="-127"/>
            </a:endParaRPr>
          </a:p>
        </p:txBody>
      </p:sp>
      <p:sp>
        <p:nvSpPr>
          <p:cNvPr id="24" name="모서리가 둥근 직사각형 91">
            <a:extLst>
              <a:ext uri="{FF2B5EF4-FFF2-40B4-BE49-F238E27FC236}">
                <a16:creationId xmlns:a16="http://schemas.microsoft.com/office/drawing/2014/main" id="{72340613-6624-4C43-9844-13BB4FCE1185}"/>
              </a:ext>
            </a:extLst>
          </p:cNvPr>
          <p:cNvSpPr/>
          <p:nvPr/>
        </p:nvSpPr>
        <p:spPr bwMode="auto">
          <a:xfrm>
            <a:off x="3701509" y="3998986"/>
            <a:ext cx="983976" cy="226907"/>
          </a:xfrm>
          <a:prstGeom prst="roundRect">
            <a:avLst/>
          </a:prstGeom>
          <a:solidFill>
            <a:srgbClr val="FF0000"/>
          </a:solidFill>
          <a:ln w="6350" cap="flat" cmpd="sng" algn="ctr">
            <a:solidFill>
              <a:schemeClr val="accent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latin typeface="맑은 고딕" pitchFamily="50" charset="-127"/>
                <a:ea typeface="맑은 고딕" pitchFamily="50" charset="-127"/>
              </a:rPr>
              <a:t>기사보기</a:t>
            </a:r>
            <a:endParaRPr lang="en-US" altLang="ko-KR" sz="800" b="1" dirty="0">
              <a:solidFill>
                <a:schemeClr val="bg1"/>
              </a:solidFill>
              <a:latin typeface="맑은 고딕" pitchFamily="50" charset="-127"/>
              <a:ea typeface="맑은 고딕" pitchFamily="50" charset="-127"/>
            </a:endParaRPr>
          </a:p>
        </p:txBody>
      </p:sp>
      <p:pic>
        <p:nvPicPr>
          <p:cNvPr id="25" name="Picture 4">
            <a:extLst>
              <a:ext uri="{FF2B5EF4-FFF2-40B4-BE49-F238E27FC236}">
                <a16:creationId xmlns:a16="http://schemas.microsoft.com/office/drawing/2014/main" id="{A5CFCA69-E8BA-459A-9E9D-5D3C62360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33" y="3194372"/>
            <a:ext cx="1241164" cy="1248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a:extLst>
              <a:ext uri="{FF2B5EF4-FFF2-40B4-BE49-F238E27FC236}">
                <a16:creationId xmlns:a16="http://schemas.microsoft.com/office/drawing/2014/main" id="{984C84A3-F6DB-4E2F-A200-72018852FF21}"/>
              </a:ext>
            </a:extLst>
          </p:cNvPr>
          <p:cNvSpPr txBox="1"/>
          <p:nvPr/>
        </p:nvSpPr>
        <p:spPr>
          <a:xfrm>
            <a:off x="1991330" y="3139768"/>
            <a:ext cx="4835133" cy="769441"/>
          </a:xfrm>
          <a:prstGeom prst="rect">
            <a:avLst/>
          </a:prstGeom>
          <a:noFill/>
        </p:spPr>
        <p:txBody>
          <a:bodyPr wrap="square" rtlCol="0">
            <a:spAutoFit/>
          </a:bodyPr>
          <a:lstStyle/>
          <a:p>
            <a:r>
              <a:rPr lang="en-US" altLang="ko-KR" sz="700" b="1" dirty="0"/>
              <a:t>GET and China EBC signed a Cross Border B2B trade payment contract</a:t>
            </a:r>
          </a:p>
          <a:p>
            <a:endParaRPr lang="en-US" altLang="ko-KR" sz="700" b="1" dirty="0"/>
          </a:p>
          <a:p>
            <a:r>
              <a:rPr lang="en-US" altLang="ko-KR" sz="600" dirty="0"/>
              <a:t>GET and China E.B.C. signed a Cross Border B2B trade payment contract on 19 JUL 2017 at China EBC.</a:t>
            </a:r>
          </a:p>
          <a:p>
            <a:r>
              <a:rPr lang="en-US" altLang="ko-KR" sz="600" dirty="0"/>
              <a:t> </a:t>
            </a:r>
          </a:p>
          <a:p>
            <a:r>
              <a:rPr lang="en-US" altLang="ko-KR" sz="600" dirty="0"/>
              <a:t>China E.B.C. is  leading China payment company also family company of China GOME Group that world's largest </a:t>
            </a:r>
          </a:p>
          <a:p>
            <a:r>
              <a:rPr lang="en-US" altLang="ko-KR" sz="600" dirty="0"/>
              <a:t>electronic distribution company.</a:t>
            </a:r>
          </a:p>
          <a:p>
            <a:endParaRPr lang="ko-KR" altLang="en-US" sz="600" dirty="0">
              <a:latin typeface="맑은 고딕" pitchFamily="50" charset="-127"/>
              <a:ea typeface="맑은 고딕" pitchFamily="50" charset="-127"/>
            </a:endParaRPr>
          </a:p>
        </p:txBody>
      </p:sp>
      <p:sp>
        <p:nvSpPr>
          <p:cNvPr id="37" name="모서리가 둥근 직사각형 91">
            <a:extLst>
              <a:ext uri="{FF2B5EF4-FFF2-40B4-BE49-F238E27FC236}">
                <a16:creationId xmlns:a16="http://schemas.microsoft.com/office/drawing/2014/main" id="{12DF5CBB-5E8B-4E34-B54C-E0B99D9F23B8}"/>
              </a:ext>
            </a:extLst>
          </p:cNvPr>
          <p:cNvSpPr/>
          <p:nvPr/>
        </p:nvSpPr>
        <p:spPr bwMode="auto">
          <a:xfrm>
            <a:off x="3907332" y="2681619"/>
            <a:ext cx="983976" cy="226907"/>
          </a:xfrm>
          <a:prstGeom prst="roundRect">
            <a:avLst/>
          </a:prstGeom>
          <a:solidFill>
            <a:srgbClr val="FF0000"/>
          </a:solidFill>
          <a:ln w="6350" cap="flat" cmpd="sng" algn="ctr">
            <a:solidFill>
              <a:schemeClr val="accent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latin typeface="맑은 고딕" pitchFamily="50" charset="-127"/>
                <a:ea typeface="맑은 고딕" pitchFamily="50" charset="-127"/>
              </a:rPr>
              <a:t>기사보기</a:t>
            </a:r>
            <a:endParaRPr lang="en-US" altLang="ko-KR" sz="800" b="1" dirty="0">
              <a:solidFill>
                <a:schemeClr val="bg1"/>
              </a:solidFill>
              <a:latin typeface="맑은 고딕" pitchFamily="50" charset="-127"/>
              <a:ea typeface="맑은 고딕" pitchFamily="50" charset="-127"/>
            </a:endParaRPr>
          </a:p>
        </p:txBody>
      </p:sp>
      <p:sp>
        <p:nvSpPr>
          <p:cNvPr id="42" name="직사각형 41">
            <a:extLst>
              <a:ext uri="{FF2B5EF4-FFF2-40B4-BE49-F238E27FC236}">
                <a16:creationId xmlns:a16="http://schemas.microsoft.com/office/drawing/2014/main" id="{9B33FEB8-1F22-48A2-AB05-E15A09FB17BF}"/>
              </a:ext>
            </a:extLst>
          </p:cNvPr>
          <p:cNvSpPr/>
          <p:nvPr/>
        </p:nvSpPr>
        <p:spPr>
          <a:xfrm>
            <a:off x="353677" y="541405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43" name="Picture 3">
            <a:extLst>
              <a:ext uri="{FF2B5EF4-FFF2-40B4-BE49-F238E27FC236}">
                <a16:creationId xmlns:a16="http://schemas.microsoft.com/office/drawing/2014/main" id="{58A63F9C-6F66-42FD-9232-5BE61BF04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109" y="501541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a:extLst>
              <a:ext uri="{FF2B5EF4-FFF2-40B4-BE49-F238E27FC236}">
                <a16:creationId xmlns:a16="http://schemas.microsoft.com/office/drawing/2014/main" id="{DBCCF397-28F2-4468-8572-E2CC7B714215}"/>
              </a:ext>
            </a:extLst>
          </p:cNvPr>
          <p:cNvSpPr txBox="1"/>
          <p:nvPr/>
        </p:nvSpPr>
        <p:spPr>
          <a:xfrm>
            <a:off x="2895028" y="496778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45" name="직선 연결선 44">
            <a:extLst>
              <a:ext uri="{FF2B5EF4-FFF2-40B4-BE49-F238E27FC236}">
                <a16:creationId xmlns:a16="http://schemas.microsoft.com/office/drawing/2014/main" id="{F97BBD15-E859-4014-84A4-B620A62045F1}"/>
              </a:ext>
            </a:extLst>
          </p:cNvPr>
          <p:cNvCxnSpPr/>
          <p:nvPr/>
        </p:nvCxnSpPr>
        <p:spPr>
          <a:xfrm>
            <a:off x="366980" y="538423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5" name="표 14">
            <a:extLst>
              <a:ext uri="{FF2B5EF4-FFF2-40B4-BE49-F238E27FC236}">
                <a16:creationId xmlns:a16="http://schemas.microsoft.com/office/drawing/2014/main" id="{C0BB92C7-11BE-4073-B08B-0D516E44F2C6}"/>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6" name="직사각형 15">
            <a:extLst>
              <a:ext uri="{FF2B5EF4-FFF2-40B4-BE49-F238E27FC236}">
                <a16:creationId xmlns:a16="http://schemas.microsoft.com/office/drawing/2014/main" id="{8C172581-C71F-4F5D-BE73-411A003DA043}"/>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2707918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4389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FAQ</a:t>
                      </a:r>
                      <a:r>
                        <a:rPr lang="ko-KR" altLang="en-US" sz="800" dirty="0">
                          <a:latin typeface="+mn-ea"/>
                          <a:ea typeface="+mn-ea"/>
                        </a:rPr>
                        <a:t> 정리</a:t>
                      </a:r>
                      <a:r>
                        <a:rPr lang="en-US" altLang="ko-KR" sz="800" dirty="0">
                          <a:latin typeface="+mn-ea"/>
                          <a:ea typeface="+mn-ea"/>
                        </a:rPr>
                        <a:t> </a:t>
                      </a:r>
                      <a:r>
                        <a:rPr lang="ko-KR" altLang="en-US" sz="800" dirty="0">
                          <a:latin typeface="+mn-ea"/>
                          <a:ea typeface="+mn-ea"/>
                        </a:rPr>
                        <a:t>문서 별도 전달</a:t>
                      </a:r>
                      <a:endParaRPr lang="en-US" altLang="ko-KR" sz="800" dirty="0">
                        <a:latin typeface="+mn-ea"/>
                        <a:ea typeface="+mn-ea"/>
                      </a:endParaRPr>
                    </a:p>
                    <a:p>
                      <a:pPr latinLnBrk="1"/>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관리자 등록 방식 검토</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1013804" cy="276999"/>
          </a:xfrm>
          <a:prstGeom prst="rect">
            <a:avLst/>
          </a:prstGeom>
        </p:spPr>
        <p:txBody>
          <a:bodyPr wrap="none">
            <a:spAutoFit/>
          </a:bodyPr>
          <a:lstStyle/>
          <a:p>
            <a:r>
              <a:rPr lang="en-US" altLang="ko-KR" sz="1200" b="1" dirty="0"/>
              <a:t>|</a:t>
            </a:r>
            <a:r>
              <a:rPr lang="ko-KR" altLang="en-US" sz="1200" b="1" dirty="0"/>
              <a:t>서비스 </a:t>
            </a:r>
            <a:r>
              <a:rPr lang="en-US" altLang="ko-KR" sz="1200" b="1" dirty="0"/>
              <a:t>FAQ</a:t>
            </a:r>
            <a:endParaRPr lang="ko-KR" altLang="en-US" sz="1200" dirty="0"/>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1F70386-1E8D-4E7A-A71C-E140D96F7672}"/>
              </a:ext>
            </a:extLst>
          </p:cNvPr>
          <p:cNvSpPr/>
          <p:nvPr/>
        </p:nvSpPr>
        <p:spPr>
          <a:xfrm>
            <a:off x="355625" y="1744844"/>
            <a:ext cx="6822062" cy="4078039"/>
          </a:xfrm>
          <a:prstGeom prst="rect">
            <a:avLst/>
          </a:prstGeom>
        </p:spPr>
        <p:txBody>
          <a:bodyPr wrap="square">
            <a:spAutoFit/>
          </a:bodyPr>
          <a:lstStyle/>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a:t>
            </a:r>
            <a:r>
              <a:rPr lang="ko-KR" altLang="en-US" sz="700" b="1" dirty="0">
                <a:solidFill>
                  <a:srgbClr val="3CB95D"/>
                </a:solidFill>
                <a:latin typeface="+mn-ea"/>
              </a:rPr>
              <a:t> 서비스가 어떤 건가요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무역에스크로</a:t>
            </a:r>
            <a:r>
              <a:rPr lang="ko-KR" altLang="en-US" sz="700" b="1" dirty="0">
                <a:solidFill>
                  <a:srgbClr val="01426A"/>
                </a:solidFill>
                <a:latin typeface="+mn-ea"/>
              </a:rPr>
              <a:t> 서비스는 무역 </a:t>
            </a:r>
            <a:r>
              <a:rPr lang="ko-KR" altLang="en-US" sz="700" b="1" dirty="0" err="1">
                <a:solidFill>
                  <a:srgbClr val="01426A"/>
                </a:solidFill>
                <a:latin typeface="+mn-ea"/>
              </a:rPr>
              <a:t>안전결제서비스입니다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ko-KR" altLang="en-US" sz="700" dirty="0">
                <a:solidFill>
                  <a:srgbClr val="01426A"/>
                </a:solidFill>
                <a:latin typeface="+mn-ea"/>
              </a:rPr>
              <a:t>무역 에스크로 서비스는 서로 다른 국가에 있는 수출자와 수입자가 무역대금 정산</a:t>
            </a:r>
            <a:r>
              <a:rPr lang="en-US" altLang="ko-KR" sz="700" dirty="0">
                <a:solidFill>
                  <a:srgbClr val="01426A"/>
                </a:solidFill>
                <a:latin typeface="+mn-ea"/>
              </a:rPr>
              <a:t>/</a:t>
            </a:r>
            <a:r>
              <a:rPr lang="ko-KR" altLang="en-US" sz="700" dirty="0">
                <a:solidFill>
                  <a:srgbClr val="01426A"/>
                </a:solidFill>
                <a:latin typeface="+mn-ea"/>
              </a:rPr>
              <a:t>지급에 있어 제</a:t>
            </a:r>
            <a:r>
              <a:rPr lang="en-US" altLang="ko-KR" sz="700" dirty="0">
                <a:solidFill>
                  <a:srgbClr val="01426A"/>
                </a:solidFill>
                <a:latin typeface="+mn-ea"/>
              </a:rPr>
              <a:t>3</a:t>
            </a:r>
            <a:r>
              <a:rPr lang="ko-KR" altLang="en-US" sz="700" dirty="0">
                <a:solidFill>
                  <a:srgbClr val="01426A"/>
                </a:solidFill>
                <a:latin typeface="+mn-ea"/>
              </a:rPr>
              <a:t>자</a:t>
            </a:r>
            <a:r>
              <a:rPr lang="en-US" altLang="ko-KR" sz="700" dirty="0">
                <a:solidFill>
                  <a:srgbClr val="01426A"/>
                </a:solidFill>
                <a:latin typeface="+mn-ea"/>
              </a:rPr>
              <a:t>(</a:t>
            </a:r>
            <a:r>
              <a:rPr lang="ko-KR" altLang="en-US" sz="700" dirty="0">
                <a:solidFill>
                  <a:srgbClr val="01426A"/>
                </a:solidFill>
                <a:latin typeface="+mn-ea"/>
              </a:rPr>
              <a:t>금융기관</a:t>
            </a:r>
            <a:r>
              <a:rPr lang="en-US" altLang="ko-KR" sz="700" dirty="0">
                <a:solidFill>
                  <a:srgbClr val="01426A"/>
                </a:solidFill>
                <a:latin typeface="+mn-ea"/>
              </a:rPr>
              <a:t>)</a:t>
            </a:r>
            <a:r>
              <a:rPr lang="ko-KR" altLang="en-US" sz="700" dirty="0">
                <a:solidFill>
                  <a:srgbClr val="01426A"/>
                </a:solidFill>
                <a:latin typeface="+mn-ea"/>
              </a:rPr>
              <a:t>에 수출</a:t>
            </a:r>
            <a:r>
              <a:rPr lang="en-US" altLang="ko-KR" sz="700" dirty="0">
                <a:solidFill>
                  <a:srgbClr val="01426A"/>
                </a:solidFill>
                <a:latin typeface="+mn-ea"/>
              </a:rPr>
              <a:t>/</a:t>
            </a:r>
            <a:r>
              <a:rPr lang="ko-KR" altLang="en-US" sz="700" dirty="0">
                <a:solidFill>
                  <a:srgbClr val="01426A"/>
                </a:solidFill>
                <a:latin typeface="+mn-ea"/>
              </a:rPr>
              <a:t>입대금을 </a:t>
            </a:r>
            <a:endParaRPr lang="en-US" altLang="ko-KR" sz="700" dirty="0">
              <a:solidFill>
                <a:srgbClr val="01426A"/>
              </a:solidFill>
              <a:latin typeface="+mn-ea"/>
            </a:endParaRPr>
          </a:p>
          <a:p>
            <a:pPr>
              <a:spcBef>
                <a:spcPts val="0"/>
              </a:spcBef>
              <a:spcAft>
                <a:spcPts val="0"/>
              </a:spcAft>
            </a:pPr>
            <a:r>
              <a:rPr lang="ko-KR" altLang="en-US" sz="700" dirty="0" err="1">
                <a:solidFill>
                  <a:srgbClr val="01426A"/>
                </a:solidFill>
                <a:latin typeface="+mn-ea"/>
              </a:rPr>
              <a:t>맡겨놓는</a:t>
            </a:r>
            <a:r>
              <a:rPr lang="ko-KR" altLang="en-US" sz="700" dirty="0">
                <a:solidFill>
                  <a:srgbClr val="01426A"/>
                </a:solidFill>
                <a:latin typeface="+mn-ea"/>
              </a:rPr>
              <a:t> 서비스 입니다</a:t>
            </a:r>
            <a:r>
              <a:rPr lang="en-US" altLang="ko-KR" sz="700" dirty="0">
                <a:solidFill>
                  <a:srgbClr val="01426A"/>
                </a:solidFill>
                <a:latin typeface="+mn-ea"/>
              </a:rPr>
              <a:t>. </a:t>
            </a:r>
            <a:r>
              <a:rPr lang="ko-KR" altLang="en-US" sz="700" dirty="0">
                <a:solidFill>
                  <a:srgbClr val="01426A"/>
                </a:solidFill>
                <a:latin typeface="+mn-ea"/>
              </a:rPr>
              <a:t>수출자와 수입자는 제</a:t>
            </a:r>
            <a:r>
              <a:rPr lang="en-US" altLang="ko-KR" sz="700" dirty="0">
                <a:solidFill>
                  <a:srgbClr val="01426A"/>
                </a:solidFill>
                <a:latin typeface="+mn-ea"/>
              </a:rPr>
              <a:t>3</a:t>
            </a:r>
            <a:r>
              <a:rPr lang="ko-KR" altLang="en-US" sz="700" dirty="0">
                <a:solidFill>
                  <a:srgbClr val="01426A"/>
                </a:solidFill>
                <a:latin typeface="+mn-ea"/>
              </a:rPr>
              <a:t>자에 예치한 무역대금을 제</a:t>
            </a:r>
            <a:r>
              <a:rPr lang="en-US" altLang="ko-KR" sz="700" dirty="0">
                <a:solidFill>
                  <a:srgbClr val="01426A"/>
                </a:solidFill>
                <a:latin typeface="+mn-ea"/>
              </a:rPr>
              <a:t>3</a:t>
            </a:r>
            <a:r>
              <a:rPr lang="ko-KR" altLang="en-US" sz="700" dirty="0">
                <a:solidFill>
                  <a:srgbClr val="01426A"/>
                </a:solidFill>
                <a:latin typeface="+mn-ea"/>
              </a:rPr>
              <a:t>자가 공정하게 처리해 줄 수 있기 때문에 무역사기나 </a:t>
            </a:r>
            <a:endParaRPr lang="en-US" altLang="ko-KR" sz="700" dirty="0">
              <a:solidFill>
                <a:srgbClr val="01426A"/>
              </a:solidFill>
              <a:latin typeface="+mn-ea"/>
            </a:endParaRPr>
          </a:p>
          <a:p>
            <a:pPr>
              <a:spcBef>
                <a:spcPts val="0"/>
              </a:spcBef>
              <a:spcAft>
                <a:spcPts val="0"/>
              </a:spcAft>
            </a:pPr>
            <a:r>
              <a:rPr lang="ko-KR" altLang="en-US" sz="700" dirty="0">
                <a:solidFill>
                  <a:srgbClr val="01426A"/>
                </a:solidFill>
                <a:latin typeface="+mn-ea"/>
              </a:rPr>
              <a:t>대금미지급등에 대한 우려를 원천적으로 해결할 수 있습니다</a:t>
            </a:r>
            <a:r>
              <a:rPr lang="en-US" altLang="ko-KR" sz="700" dirty="0">
                <a:solidFill>
                  <a:srgbClr val="01426A"/>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무역에스크로를</a:t>
            </a:r>
            <a:r>
              <a:rPr lang="ko-KR" altLang="en-US" sz="700" b="1" dirty="0">
                <a:solidFill>
                  <a:srgbClr val="3CB95D"/>
                </a:solidFill>
                <a:latin typeface="+mn-ea"/>
              </a:rPr>
              <a:t> 제공하는 </a:t>
            </a:r>
            <a:r>
              <a:rPr lang="ko-KR" altLang="en-US" sz="700" b="1" dirty="0" err="1">
                <a:solidFill>
                  <a:srgbClr val="3CB95D"/>
                </a:solidFill>
                <a:latin typeface="+mn-ea"/>
              </a:rPr>
              <a:t>지트레이드페이닷컴을</a:t>
            </a:r>
            <a:r>
              <a:rPr lang="ko-KR" altLang="en-US" sz="700" b="1" dirty="0">
                <a:solidFill>
                  <a:srgbClr val="3CB95D"/>
                </a:solidFill>
                <a:latin typeface="+mn-ea"/>
              </a:rPr>
              <a:t> 믿을 수 있나요</a:t>
            </a:r>
            <a:r>
              <a:rPr lang="en-US" altLang="ko-KR" sz="700" b="1" dirty="0">
                <a:solidFill>
                  <a:srgbClr val="3CB95D"/>
                </a:solidFill>
                <a:latin typeface="+mn-ea"/>
              </a:rPr>
              <a:t>? </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지트레이드페이닷컴은</a:t>
            </a:r>
            <a:r>
              <a:rPr lang="ko-KR" altLang="en-US" sz="700" b="1" dirty="0">
                <a:solidFill>
                  <a:srgbClr val="01426A"/>
                </a:solidFill>
                <a:latin typeface="+mn-ea"/>
              </a:rPr>
              <a:t> 믿을 수 있습니다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전세계를 대상으로 무역 에스크로 서비스를 제공하는 서비스 플랫폼입니다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a:latin typeface="+mn-ea"/>
              </a:rPr>
              <a:t>예를 들어 중국과 거래를 한다고 하면</a:t>
            </a:r>
            <a:r>
              <a:rPr lang="en-US" altLang="ko-KR" sz="700" dirty="0">
                <a:latin typeface="+mn-ea"/>
              </a:rPr>
              <a:t>, </a:t>
            </a:r>
            <a:r>
              <a:rPr lang="ko-KR" altLang="en-US" sz="700" dirty="0">
                <a:latin typeface="+mn-ea"/>
              </a:rPr>
              <a:t>실제로 대금을 예치하는 계좌는 중국정부에서 법으로 규정한 금융기관 또는 준금융기관과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err="1">
                <a:latin typeface="+mn-ea"/>
              </a:rPr>
              <a:t>지트레이드페이닷컴이</a:t>
            </a:r>
            <a:r>
              <a:rPr lang="ko-KR" altLang="en-US" sz="700" dirty="0">
                <a:latin typeface="+mn-ea"/>
              </a:rPr>
              <a:t> 계약을 해서 그 기관의 계좌를 이용합니다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a:latin typeface="+mn-ea"/>
              </a:rPr>
              <a:t>다른 나라의 경우도 해당 국가에서 무역대금 입출금을 할 수 있는 합법적인 금융기관 및 준금융기관과 </a:t>
            </a:r>
            <a:r>
              <a:rPr lang="ko-KR" altLang="en-US" sz="700" dirty="0" err="1">
                <a:latin typeface="+mn-ea"/>
              </a:rPr>
              <a:t>지트레이드페이닷컴이</a:t>
            </a:r>
            <a:r>
              <a:rPr lang="ko-KR" altLang="en-US" sz="700" dirty="0">
                <a:latin typeface="+mn-ea"/>
              </a:rPr>
              <a:t>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계약을 하여 진행합니다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4. </a:t>
            </a:r>
            <a:r>
              <a:rPr lang="ko-KR" altLang="en-US" sz="700" dirty="0" err="1">
                <a:latin typeface="+mn-ea"/>
              </a:rPr>
              <a:t>지트레이드페이닷컴은</a:t>
            </a:r>
            <a:r>
              <a:rPr lang="ko-KR" altLang="en-US" sz="700" dirty="0">
                <a:latin typeface="+mn-ea"/>
              </a:rPr>
              <a:t> 금융거래상의 자금 흐름에 일체 관여하지 않으며 예치 및 </a:t>
            </a:r>
            <a:r>
              <a:rPr lang="ko-KR" altLang="en-US" sz="700" dirty="0" err="1">
                <a:latin typeface="+mn-ea"/>
              </a:rPr>
              <a:t>송금업무역시</a:t>
            </a:r>
            <a:r>
              <a:rPr lang="ko-KR" altLang="en-US" sz="700" dirty="0">
                <a:latin typeface="+mn-ea"/>
              </a:rPr>
              <a:t> 한국 또는 상대국의 은행과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금융기관과 한국 및 해당국의 외환관리법</a:t>
            </a:r>
            <a:r>
              <a:rPr lang="en-US" altLang="ko-KR" sz="700" dirty="0">
                <a:latin typeface="+mn-ea"/>
              </a:rPr>
              <a:t>, </a:t>
            </a:r>
            <a:r>
              <a:rPr lang="ko-KR" altLang="en-US" sz="700" dirty="0">
                <a:latin typeface="+mn-ea"/>
              </a:rPr>
              <a:t>금융거래법</a:t>
            </a:r>
            <a:r>
              <a:rPr lang="en-US" altLang="ko-KR" sz="700" dirty="0">
                <a:latin typeface="+mn-ea"/>
              </a:rPr>
              <a:t>, </a:t>
            </a:r>
            <a:r>
              <a:rPr lang="ko-KR" altLang="en-US" sz="700" dirty="0" err="1">
                <a:latin typeface="+mn-ea"/>
              </a:rPr>
              <a:t>자금세탁방지법등의</a:t>
            </a:r>
            <a:r>
              <a:rPr lang="ko-KR" altLang="en-US" sz="700" dirty="0">
                <a:latin typeface="+mn-ea"/>
              </a:rPr>
              <a:t> 양국간의 합법적인 </a:t>
            </a:r>
            <a:r>
              <a:rPr lang="ko-KR" altLang="en-US" sz="700" dirty="0" err="1">
                <a:latin typeface="+mn-ea"/>
              </a:rPr>
              <a:t>법률하에서</a:t>
            </a:r>
            <a:r>
              <a:rPr lang="ko-KR" altLang="en-US" sz="700" dirty="0">
                <a:latin typeface="+mn-ea"/>
              </a:rPr>
              <a:t> 진행됩니다</a:t>
            </a:r>
            <a:r>
              <a:rPr lang="en-US" altLang="ko-KR" sz="700" dirty="0">
                <a:latin typeface="+mn-ea"/>
              </a:rPr>
              <a:t>. </a:t>
            </a:r>
            <a:endParaRPr lang="ko-KR" altLang="en-US" sz="700" dirty="0">
              <a:latin typeface="+mn-ea"/>
            </a:endParaRPr>
          </a:p>
          <a:p>
            <a:pPr>
              <a:spcBef>
                <a:spcPts val="0"/>
              </a:spcBef>
              <a:spcAft>
                <a:spcPts val="0"/>
              </a:spcAft>
            </a:pPr>
            <a:r>
              <a:rPr lang="en-US" altLang="ko-KR" sz="700" dirty="0">
                <a:latin typeface="+mn-ea"/>
              </a:rPr>
              <a:t>5. </a:t>
            </a:r>
            <a:r>
              <a:rPr lang="ko-KR" altLang="en-US" sz="700" dirty="0" err="1">
                <a:latin typeface="+mn-ea"/>
              </a:rPr>
              <a:t>지트레이드페이닷컴이</a:t>
            </a:r>
            <a:r>
              <a:rPr lang="ko-KR" altLang="en-US" sz="700" dirty="0">
                <a:latin typeface="+mn-ea"/>
              </a:rPr>
              <a:t> 제휴</a:t>
            </a:r>
            <a:r>
              <a:rPr lang="en-US" altLang="ko-KR" sz="700" dirty="0">
                <a:latin typeface="+mn-ea"/>
              </a:rPr>
              <a:t>/</a:t>
            </a:r>
            <a:r>
              <a:rPr lang="ko-KR" altLang="en-US" sz="700" dirty="0">
                <a:latin typeface="+mn-ea"/>
              </a:rPr>
              <a:t>계약하고 있는 모든 금융기관 및 준금융기관은 해당국가에서 상위 </a:t>
            </a:r>
            <a:r>
              <a:rPr lang="en-US" altLang="ko-KR" sz="700" dirty="0">
                <a:latin typeface="+mn-ea"/>
              </a:rPr>
              <a:t>5</a:t>
            </a:r>
            <a:r>
              <a:rPr lang="ko-KR" altLang="en-US" sz="700" dirty="0">
                <a:latin typeface="+mn-ea"/>
              </a:rPr>
              <a:t>위안에 드는 </a:t>
            </a:r>
            <a:r>
              <a:rPr lang="ko-KR" altLang="en-US" sz="700" dirty="0" err="1">
                <a:latin typeface="+mn-ea"/>
              </a:rPr>
              <a:t>명망있는</a:t>
            </a:r>
            <a:r>
              <a:rPr lang="ko-KR" altLang="en-US" sz="700" dirty="0">
                <a:latin typeface="+mn-ea"/>
              </a:rPr>
              <a:t> 은행과</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 </a:t>
            </a:r>
            <a:r>
              <a:rPr lang="ko-KR" altLang="en-US" sz="700" dirty="0" err="1">
                <a:latin typeface="+mn-ea"/>
              </a:rPr>
              <a:t>준금융기관들입니다</a:t>
            </a:r>
            <a:r>
              <a:rPr lang="en-US" altLang="ko-KR" sz="700" dirty="0">
                <a:latin typeface="+mn-ea"/>
              </a:rPr>
              <a:t>. </a:t>
            </a:r>
            <a:r>
              <a:rPr lang="en-US" altLang="ko-KR" sz="700" u="sng" dirty="0">
                <a:latin typeface="+mn-ea"/>
                <a:hlinkClick r:id="rId3"/>
              </a:rPr>
              <a:t>(</a:t>
            </a:r>
            <a:r>
              <a:rPr lang="ko-KR" altLang="en-US" sz="700" u="sng" dirty="0">
                <a:latin typeface="+mn-ea"/>
                <a:hlinkClick r:id="rId3"/>
              </a:rPr>
              <a:t>글로벌 금융 네트워크 소개 바로 가기</a:t>
            </a:r>
            <a:r>
              <a:rPr lang="en-US" altLang="ko-KR" sz="700" u="sng" dirty="0">
                <a:latin typeface="+mn-ea"/>
                <a:hlinkClick r:id="rId3"/>
              </a:rPr>
              <a:t>)</a:t>
            </a:r>
            <a:endParaRPr lang="ko-KR" altLang="en-US" sz="700" dirty="0">
              <a:latin typeface="+mn-ea"/>
            </a:endParaRPr>
          </a:p>
          <a:p>
            <a:pPr>
              <a:spcBef>
                <a:spcPts val="0"/>
              </a:spcBef>
              <a:spcAft>
                <a:spcPts val="0"/>
              </a:spcAft>
            </a:pPr>
            <a:r>
              <a:rPr lang="en-US" altLang="ko-KR" sz="700" dirty="0">
                <a:latin typeface="+mn-ea"/>
              </a:rPr>
              <a:t>6. </a:t>
            </a:r>
            <a:r>
              <a:rPr lang="ko-KR" altLang="en-US" sz="700" dirty="0" err="1">
                <a:latin typeface="+mn-ea"/>
              </a:rPr>
              <a:t>지트레이드페이닷컴과</a:t>
            </a:r>
            <a:r>
              <a:rPr lang="ko-KR" altLang="en-US" sz="700" dirty="0">
                <a:latin typeface="+mn-ea"/>
              </a:rPr>
              <a:t> 계약한 글로벌무역사이트들은 모두 해당국가에서 </a:t>
            </a:r>
            <a:r>
              <a:rPr lang="en-US" altLang="ko-KR" sz="700" dirty="0">
                <a:latin typeface="+mn-ea"/>
              </a:rPr>
              <a:t>1</a:t>
            </a:r>
            <a:r>
              <a:rPr lang="ko-KR" altLang="en-US" sz="700" dirty="0">
                <a:latin typeface="+mn-ea"/>
              </a:rPr>
              <a:t>위 또는 </a:t>
            </a:r>
            <a:r>
              <a:rPr lang="en-US" altLang="ko-KR" sz="700" dirty="0">
                <a:latin typeface="+mn-ea"/>
              </a:rPr>
              <a:t>2</a:t>
            </a:r>
            <a:r>
              <a:rPr lang="ko-KR" altLang="en-US" sz="700" dirty="0">
                <a:latin typeface="+mn-ea"/>
              </a:rPr>
              <a:t>위의 업체들이며</a:t>
            </a:r>
            <a:r>
              <a:rPr lang="en-US" altLang="ko-KR" sz="700" dirty="0">
                <a:latin typeface="+mn-ea"/>
              </a:rPr>
              <a:t>, </a:t>
            </a:r>
            <a:r>
              <a:rPr lang="ko-KR" altLang="en-US" sz="700" dirty="0">
                <a:latin typeface="+mn-ea"/>
              </a:rPr>
              <a:t>전세계적으로도 수위에 드는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초대형 글로벌 </a:t>
            </a:r>
            <a:r>
              <a:rPr lang="ko-KR" altLang="en-US" sz="700" dirty="0" err="1">
                <a:latin typeface="+mn-ea"/>
              </a:rPr>
              <a:t>이커머스</a:t>
            </a:r>
            <a:r>
              <a:rPr lang="ko-KR" altLang="en-US" sz="700" dirty="0">
                <a:latin typeface="+mn-ea"/>
              </a:rPr>
              <a:t> 사이트들입니다</a:t>
            </a:r>
            <a:r>
              <a:rPr lang="en-US" altLang="ko-KR" sz="700" dirty="0">
                <a:latin typeface="+mn-ea"/>
              </a:rPr>
              <a:t>. </a:t>
            </a:r>
            <a:r>
              <a:rPr lang="en-US" altLang="ko-KR" sz="700" u="sng" dirty="0">
                <a:latin typeface="+mn-ea"/>
                <a:hlinkClick r:id="rId4"/>
              </a:rPr>
              <a:t>(</a:t>
            </a:r>
            <a:r>
              <a:rPr lang="ko-KR" altLang="en-US" sz="700" u="sng" dirty="0">
                <a:latin typeface="+mn-ea"/>
                <a:hlinkClick r:id="rId4"/>
              </a:rPr>
              <a:t>글로벌 마켓플레이스 소개 바로 가기</a:t>
            </a:r>
            <a:r>
              <a:rPr lang="en-US" altLang="ko-KR" sz="700" u="sng" dirty="0">
                <a:latin typeface="+mn-ea"/>
                <a:hlinkClick r:id="rId4"/>
              </a:rPr>
              <a:t>)</a:t>
            </a:r>
            <a:endParaRPr lang="ko-KR" altLang="en-US" sz="700" dirty="0">
              <a:latin typeface="+mn-ea"/>
            </a:endParaRPr>
          </a:p>
          <a:p>
            <a:pPr>
              <a:spcBef>
                <a:spcPts val="0"/>
              </a:spcBef>
              <a:spcAft>
                <a:spcPts val="0"/>
              </a:spcAft>
            </a:pPr>
            <a:r>
              <a:rPr lang="en-US" altLang="ko-KR" sz="700" dirty="0">
                <a:latin typeface="+mn-ea"/>
              </a:rPr>
              <a:t>7. </a:t>
            </a:r>
            <a:r>
              <a:rPr lang="ko-KR" altLang="en-US" sz="700" dirty="0">
                <a:latin typeface="+mn-ea"/>
              </a:rPr>
              <a:t>각국의 은행들과 글로벌무역사이트들이 보증하는 </a:t>
            </a:r>
            <a:r>
              <a:rPr lang="ko-KR" altLang="en-US" sz="700" dirty="0" err="1">
                <a:latin typeface="+mn-ea"/>
              </a:rPr>
              <a:t>지트레이드페이닷컴은</a:t>
            </a:r>
            <a:r>
              <a:rPr lang="ko-KR" altLang="en-US" sz="700" dirty="0">
                <a:latin typeface="+mn-ea"/>
              </a:rPr>
              <a:t> 고객에게 무한 신뢰를 드릴 예정입니다</a:t>
            </a:r>
            <a:r>
              <a:rPr lang="en-US" altLang="ko-KR" sz="700" dirty="0">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지트레이드페이닷컴의</a:t>
            </a:r>
            <a:r>
              <a:rPr lang="ko-KR" altLang="en-US" sz="700" b="1" dirty="0">
                <a:solidFill>
                  <a:srgbClr val="3CB95D"/>
                </a:solidFill>
                <a:latin typeface="+mn-ea"/>
              </a:rPr>
              <a:t> 에스크로 서비스가 타회사와 무엇이 </a:t>
            </a:r>
            <a:r>
              <a:rPr lang="ko-KR" altLang="en-US" sz="700" b="1" dirty="0" err="1">
                <a:solidFill>
                  <a:srgbClr val="3CB95D"/>
                </a:solidFill>
                <a:latin typeface="+mn-ea"/>
              </a:rPr>
              <a:t>다른가요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지트레이드페이닷컴의</a:t>
            </a:r>
            <a:r>
              <a:rPr lang="ko-KR" altLang="en-US" sz="700" b="1" dirty="0">
                <a:solidFill>
                  <a:srgbClr val="01426A"/>
                </a:solidFill>
                <a:latin typeface="+mn-ea"/>
              </a:rPr>
              <a:t> </a:t>
            </a:r>
            <a:r>
              <a:rPr lang="ko-KR" altLang="en-US" sz="700" b="1" dirty="0" err="1">
                <a:solidFill>
                  <a:srgbClr val="01426A"/>
                </a:solidFill>
                <a:latin typeface="+mn-ea"/>
              </a:rPr>
              <a:t>에스크로서비스는</a:t>
            </a:r>
            <a:r>
              <a:rPr lang="ko-KR" altLang="en-US" sz="700" b="1" dirty="0">
                <a:solidFill>
                  <a:srgbClr val="01426A"/>
                </a:solidFill>
                <a:latin typeface="+mn-ea"/>
              </a:rPr>
              <a:t> 다릅니다</a:t>
            </a:r>
            <a:r>
              <a:rPr lang="en-US" altLang="ko-KR" sz="700" b="1" dirty="0">
                <a:solidFill>
                  <a:srgbClr val="01426A"/>
                </a:solidFill>
                <a:latin typeface="+mn-ea"/>
              </a:rPr>
              <a:t>.</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기존 에스크로 서비스가 </a:t>
            </a:r>
            <a:r>
              <a:rPr lang="ko-KR" altLang="en-US" sz="700" dirty="0" err="1">
                <a:latin typeface="+mn-ea"/>
              </a:rPr>
              <a:t>송금후</a:t>
            </a:r>
            <a:r>
              <a:rPr lang="ko-KR" altLang="en-US" sz="700" dirty="0">
                <a:latin typeface="+mn-ea"/>
              </a:rPr>
              <a:t> 입금 확인까지 걸리는 시간이 </a:t>
            </a:r>
            <a:r>
              <a:rPr lang="en-US" altLang="ko-KR" sz="700" dirty="0">
                <a:latin typeface="+mn-ea"/>
              </a:rPr>
              <a:t>4-5</a:t>
            </a:r>
            <a:r>
              <a:rPr lang="ko-KR" altLang="en-US" sz="700" dirty="0">
                <a:latin typeface="+mn-ea"/>
              </a:rPr>
              <a:t>일인데 비하여 즉시 확인 가능합니다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err="1">
                <a:latin typeface="+mn-ea"/>
              </a:rPr>
              <a:t>지트레이드페이닷컴은</a:t>
            </a:r>
            <a:r>
              <a:rPr lang="ko-KR" altLang="en-US" sz="700" dirty="0">
                <a:latin typeface="+mn-ea"/>
              </a:rPr>
              <a:t> 타 서비스의 서비스 수수료에 비해 불과 </a:t>
            </a:r>
            <a:r>
              <a:rPr lang="en-US" altLang="ko-KR" sz="700" dirty="0">
                <a:latin typeface="+mn-ea"/>
              </a:rPr>
              <a:t>5%~20%</a:t>
            </a:r>
            <a:r>
              <a:rPr lang="ko-KR" altLang="en-US" sz="700" dirty="0">
                <a:latin typeface="+mn-ea"/>
              </a:rPr>
              <a:t>의 수수료로 고객의 비용을 </a:t>
            </a:r>
            <a:r>
              <a:rPr lang="ko-KR" altLang="en-US" sz="700" dirty="0" err="1">
                <a:latin typeface="+mn-ea"/>
              </a:rPr>
              <a:t>절감드립니다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err="1">
                <a:latin typeface="+mn-ea"/>
              </a:rPr>
              <a:t>지트레이드페이닷컴은</a:t>
            </a:r>
            <a:r>
              <a:rPr lang="ko-KR" altLang="en-US" sz="700" dirty="0">
                <a:latin typeface="+mn-ea"/>
              </a:rPr>
              <a:t> 세계 최초로 세계 최대의 중국시장에 대한 양방향 </a:t>
            </a:r>
            <a:r>
              <a:rPr lang="ko-KR" altLang="en-US" sz="700" dirty="0" err="1">
                <a:latin typeface="+mn-ea"/>
              </a:rPr>
              <a:t>에스크로서비스를</a:t>
            </a:r>
            <a:r>
              <a:rPr lang="ko-KR" altLang="en-US" sz="700" dirty="0">
                <a:latin typeface="+mn-ea"/>
              </a:rPr>
              <a:t> 제공합니다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4. </a:t>
            </a:r>
            <a:r>
              <a:rPr lang="ko-KR" altLang="en-US" sz="700" dirty="0" err="1">
                <a:latin typeface="+mn-ea"/>
              </a:rPr>
              <a:t>지트레이드페이닷컴은</a:t>
            </a:r>
            <a:r>
              <a:rPr lang="ko-KR" altLang="en-US" sz="700" dirty="0">
                <a:latin typeface="+mn-ea"/>
              </a:rPr>
              <a:t> 국제표준 전자문서 교환</a:t>
            </a:r>
            <a:r>
              <a:rPr lang="en-US" altLang="ko-KR" sz="700" dirty="0">
                <a:latin typeface="+mn-ea"/>
              </a:rPr>
              <a:t>(Global standard EDI)</a:t>
            </a:r>
            <a:r>
              <a:rPr lang="ko-KR" altLang="en-US" sz="700" dirty="0">
                <a:latin typeface="+mn-ea"/>
              </a:rPr>
              <a:t>을 이용하여</a:t>
            </a:r>
            <a:r>
              <a:rPr lang="en-US" altLang="ko-KR" sz="700" dirty="0">
                <a:latin typeface="+mn-ea"/>
              </a:rPr>
              <a:t>, </a:t>
            </a:r>
            <a:r>
              <a:rPr lang="ko-KR" altLang="en-US" sz="700" dirty="0">
                <a:latin typeface="+mn-ea"/>
              </a:rPr>
              <a:t>종이없이</a:t>
            </a:r>
            <a:r>
              <a:rPr lang="en-US" altLang="ko-KR" sz="700" dirty="0">
                <a:latin typeface="+mn-ea"/>
              </a:rPr>
              <a:t>(Paperless), </a:t>
            </a:r>
            <a:r>
              <a:rPr lang="ko-KR" altLang="en-US" sz="700" dirty="0">
                <a:latin typeface="+mn-ea"/>
              </a:rPr>
              <a:t>실시간 확인</a:t>
            </a:r>
            <a:endParaRPr lang="en-US" altLang="ko-KR" sz="700" dirty="0">
              <a:latin typeface="+mn-ea"/>
            </a:endParaRPr>
          </a:p>
          <a:p>
            <a:pPr>
              <a:spcBef>
                <a:spcPts val="0"/>
              </a:spcBef>
              <a:spcAft>
                <a:spcPts val="0"/>
              </a:spcAft>
            </a:pPr>
            <a:r>
              <a:rPr lang="en-US" altLang="ko-KR" sz="700" dirty="0">
                <a:latin typeface="+mn-ea"/>
              </a:rPr>
              <a:t>   (RTS; Real Time Service), </a:t>
            </a:r>
            <a:r>
              <a:rPr lang="ko-KR" altLang="en-US" sz="700" dirty="0">
                <a:latin typeface="+mn-ea"/>
              </a:rPr>
              <a:t>은행 </a:t>
            </a:r>
            <a:r>
              <a:rPr lang="ko-KR" altLang="en-US" sz="700" dirty="0" err="1">
                <a:latin typeface="+mn-ea"/>
              </a:rPr>
              <a:t>무방문</a:t>
            </a:r>
            <a:r>
              <a:rPr lang="en-US" altLang="ko-KR" sz="700" dirty="0">
                <a:latin typeface="+mn-ea"/>
              </a:rPr>
              <a:t>(Non stop) </a:t>
            </a:r>
            <a:r>
              <a:rPr lang="ko-KR" altLang="en-US" sz="700" dirty="0">
                <a:latin typeface="+mn-ea"/>
              </a:rPr>
              <a:t>서비스를 제공하는 최초의 </a:t>
            </a:r>
            <a:r>
              <a:rPr lang="ko-KR" altLang="en-US" sz="700" dirty="0" err="1">
                <a:latin typeface="+mn-ea"/>
              </a:rPr>
              <a:t>원클릭</a:t>
            </a:r>
            <a:r>
              <a:rPr lang="en-US" altLang="ko-KR" sz="700" dirty="0">
                <a:latin typeface="+mn-ea"/>
              </a:rPr>
              <a:t>, </a:t>
            </a:r>
            <a:r>
              <a:rPr lang="ko-KR" altLang="en-US" sz="700" dirty="0">
                <a:latin typeface="+mn-ea"/>
              </a:rPr>
              <a:t>원스톱 무역 안심 결제 서비스</a:t>
            </a:r>
            <a:r>
              <a:rPr lang="en-US" altLang="ko-KR" sz="700" dirty="0">
                <a:latin typeface="+mn-ea"/>
              </a:rPr>
              <a:t>(Global Trade </a:t>
            </a:r>
          </a:p>
          <a:p>
            <a:pPr>
              <a:spcBef>
                <a:spcPts val="0"/>
              </a:spcBef>
              <a:spcAft>
                <a:spcPts val="0"/>
              </a:spcAft>
            </a:pPr>
            <a:r>
              <a:rPr lang="en-US" altLang="ko-KR" sz="700" dirty="0">
                <a:latin typeface="+mn-ea"/>
              </a:rPr>
              <a:t>   escrow payment service)</a:t>
            </a:r>
            <a:r>
              <a:rPr lang="ko-KR" altLang="en-US" sz="700" dirty="0">
                <a:latin typeface="+mn-ea"/>
              </a:rPr>
              <a:t>를 제공합니다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5. </a:t>
            </a:r>
            <a:r>
              <a:rPr lang="ko-KR" altLang="en-US" sz="700" dirty="0" err="1">
                <a:latin typeface="+mn-ea"/>
              </a:rPr>
              <a:t>지트레이드페이닷컴은</a:t>
            </a:r>
            <a:r>
              <a:rPr lang="ko-KR" altLang="en-US" sz="700" dirty="0">
                <a:latin typeface="+mn-ea"/>
              </a:rPr>
              <a:t> </a:t>
            </a:r>
            <a:r>
              <a:rPr lang="en-US" altLang="ko-KR" sz="700" dirty="0">
                <a:latin typeface="+mn-ea"/>
              </a:rPr>
              <a:t>100% </a:t>
            </a:r>
            <a:r>
              <a:rPr lang="ko-KR" altLang="en-US" sz="700" dirty="0">
                <a:latin typeface="+mn-ea"/>
              </a:rPr>
              <a:t>모바일 환경을 지원하여</a:t>
            </a:r>
            <a:r>
              <a:rPr lang="en-US" altLang="ko-KR" sz="700" dirty="0">
                <a:latin typeface="+mn-ea"/>
              </a:rPr>
              <a:t>, </a:t>
            </a:r>
            <a:r>
              <a:rPr lang="ko-KR" altLang="en-US" sz="700" dirty="0">
                <a:latin typeface="+mn-ea"/>
              </a:rPr>
              <a:t>고객이 </a:t>
            </a:r>
            <a:r>
              <a:rPr lang="ko-KR" altLang="en-US" sz="700" dirty="0" err="1">
                <a:latin typeface="+mn-ea"/>
              </a:rPr>
              <a:t>어느곳에</a:t>
            </a:r>
            <a:r>
              <a:rPr lang="ko-KR" altLang="en-US" sz="700" dirty="0">
                <a:latin typeface="+mn-ea"/>
              </a:rPr>
              <a:t> 있던 어느 매체를 사용하던 고객의 시간과 거리를 줄여줍니다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6. </a:t>
            </a:r>
            <a:r>
              <a:rPr lang="ko-KR" altLang="en-US" sz="700" dirty="0" err="1">
                <a:latin typeface="+mn-ea"/>
              </a:rPr>
              <a:t>지트레이드페이닷컴은</a:t>
            </a:r>
            <a:r>
              <a:rPr lang="ko-KR" altLang="en-US" sz="700" dirty="0">
                <a:latin typeface="+mn-ea"/>
              </a:rPr>
              <a:t> 모든 무역거래를 처음부터 끝까지 지원할 수 있는 유일한 </a:t>
            </a:r>
            <a:r>
              <a:rPr lang="ko-KR" altLang="en-US" sz="700" dirty="0" err="1">
                <a:latin typeface="+mn-ea"/>
              </a:rPr>
              <a:t>글로벌무역결제서비스입니다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7. </a:t>
            </a:r>
            <a:r>
              <a:rPr lang="ko-KR" altLang="en-US" sz="700" dirty="0">
                <a:latin typeface="+mn-ea"/>
              </a:rPr>
              <a:t>지금까지 대부분 글로벌 무역결제는 </a:t>
            </a:r>
            <a:r>
              <a:rPr lang="en-US" altLang="ko-KR" sz="700" dirty="0">
                <a:latin typeface="+mn-ea"/>
              </a:rPr>
              <a:t>B2C</a:t>
            </a:r>
            <a:r>
              <a:rPr lang="ko-KR" altLang="en-US" sz="700" dirty="0">
                <a:latin typeface="+mn-ea"/>
              </a:rPr>
              <a:t>에 국한되어 있으며 </a:t>
            </a:r>
            <a:r>
              <a:rPr lang="en-US" altLang="ko-KR" sz="700" dirty="0">
                <a:latin typeface="+mn-ea"/>
              </a:rPr>
              <a:t>B2B </a:t>
            </a:r>
            <a:r>
              <a:rPr lang="ko-KR" altLang="en-US" sz="700" dirty="0">
                <a:latin typeface="+mn-ea"/>
              </a:rPr>
              <a:t>시장에서 진정한 글로벌 서비스를 수행하고 있는 서비스 회사는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없습니다</a:t>
            </a:r>
            <a:r>
              <a:rPr lang="en-US" altLang="ko-KR" sz="700" dirty="0">
                <a:latin typeface="+mn-ea"/>
              </a:rPr>
              <a:t>.  </a:t>
            </a:r>
            <a:r>
              <a:rPr lang="ko-KR" altLang="en-US" sz="700" dirty="0" err="1">
                <a:latin typeface="+mn-ea"/>
              </a:rPr>
              <a:t>지트레이드페이닷컴은</a:t>
            </a:r>
            <a:r>
              <a:rPr lang="ko-KR" altLang="en-US" sz="700" dirty="0">
                <a:latin typeface="+mn-ea"/>
              </a:rPr>
              <a:t> 중국을 포함한 글로벌 전역 서비스를 제공합니다</a:t>
            </a:r>
            <a:r>
              <a:rPr lang="en-US" altLang="ko-KR" sz="700" dirty="0">
                <a:latin typeface="+mn-ea"/>
              </a:rPr>
              <a:t>. </a:t>
            </a:r>
            <a:br>
              <a:rPr lang="en-US" altLang="ko-KR" sz="700" dirty="0">
                <a:latin typeface="+mn-ea"/>
              </a:rPr>
            </a:br>
            <a:r>
              <a:rPr lang="en-US" altLang="ko-KR" sz="700" dirty="0">
                <a:latin typeface="+mn-ea"/>
              </a:rPr>
              <a:t>(</a:t>
            </a:r>
            <a:r>
              <a:rPr lang="ko-KR" altLang="en-US" sz="700" dirty="0">
                <a:latin typeface="+mn-ea"/>
              </a:rPr>
              <a:t>현재 글로벌 전역 서비스는 </a:t>
            </a:r>
            <a:r>
              <a:rPr lang="ko-KR" altLang="en-US" sz="700" dirty="0" err="1">
                <a:latin typeface="+mn-ea"/>
              </a:rPr>
              <a:t>개발중에</a:t>
            </a:r>
            <a:r>
              <a:rPr lang="ko-KR" altLang="en-US" sz="700" dirty="0">
                <a:latin typeface="+mn-ea"/>
              </a:rPr>
              <a:t> 있으며 </a:t>
            </a:r>
            <a:r>
              <a:rPr lang="en-US" altLang="ko-KR" sz="700" dirty="0">
                <a:latin typeface="+mn-ea"/>
              </a:rPr>
              <a:t>2018</a:t>
            </a:r>
            <a:r>
              <a:rPr lang="ko-KR" altLang="en-US" sz="700" dirty="0">
                <a:latin typeface="+mn-ea"/>
              </a:rPr>
              <a:t>년 하반기이내 전 대륙 서비스가 가능합니다</a:t>
            </a:r>
            <a:r>
              <a:rPr lang="en-US" altLang="ko-KR" sz="700" dirty="0">
                <a:latin typeface="+mn-ea"/>
              </a:rPr>
              <a:t>.)</a:t>
            </a:r>
          </a:p>
        </p:txBody>
      </p: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ko-KR" altLang="en-US" dirty="0"/>
              <a:t>서비스 </a:t>
            </a:r>
            <a:r>
              <a:rPr lang="en-US" altLang="ko-KR" dirty="0"/>
              <a:t>FAQ</a:t>
            </a:r>
            <a:endParaRPr lang="ko-KR" altLang="en-US" dirty="0"/>
          </a:p>
        </p:txBody>
      </p:sp>
      <p:sp>
        <p:nvSpPr>
          <p:cNvPr id="17" name="TextBox 16">
            <a:extLst>
              <a:ext uri="{FF2B5EF4-FFF2-40B4-BE49-F238E27FC236}">
                <a16:creationId xmlns:a16="http://schemas.microsoft.com/office/drawing/2014/main" id="{54C82C12-0A92-438D-ADE3-5785542E02BA}"/>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0" name="TextBox 19">
            <a:extLst>
              <a:ext uri="{FF2B5EF4-FFF2-40B4-BE49-F238E27FC236}">
                <a16:creationId xmlns:a16="http://schemas.microsoft.com/office/drawing/2014/main" id="{49B2741F-8582-4212-B700-B57F3E92205C}"/>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221555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966931" cy="276999"/>
          </a:xfrm>
          <a:prstGeom prst="rect">
            <a:avLst/>
          </a:prstGeom>
        </p:spPr>
        <p:txBody>
          <a:bodyPr wrap="none">
            <a:spAutoFit/>
          </a:bodyPr>
          <a:lstStyle/>
          <a:p>
            <a:r>
              <a:rPr lang="en-US" altLang="ko-KR" sz="1200" b="1" dirty="0"/>
              <a:t>|User Guide</a:t>
            </a:r>
            <a:endParaRPr lang="ko-KR" altLang="en-US" sz="1200" dirty="0"/>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en-US" altLang="ko-KR" dirty="0" err="1"/>
              <a:t>UserGuide</a:t>
            </a:r>
            <a:endParaRPr lang="ko-KR" altLang="en-US" dirty="0"/>
          </a:p>
        </p:txBody>
      </p:sp>
      <p:sp>
        <p:nvSpPr>
          <p:cNvPr id="17" name="직사각형 16">
            <a:extLst>
              <a:ext uri="{FF2B5EF4-FFF2-40B4-BE49-F238E27FC236}">
                <a16:creationId xmlns:a16="http://schemas.microsoft.com/office/drawing/2014/main" id="{6B36E335-8B00-42A4-B2B4-667C54FB5E3E}"/>
              </a:ext>
            </a:extLst>
          </p:cNvPr>
          <p:cNvSpPr/>
          <p:nvPr/>
        </p:nvSpPr>
        <p:spPr>
          <a:xfrm>
            <a:off x="174417" y="1951948"/>
            <a:ext cx="4953000" cy="461665"/>
          </a:xfrm>
          <a:prstGeom prst="rect">
            <a:avLst/>
          </a:prstGeom>
        </p:spPr>
        <p:txBody>
          <a:bodyPr>
            <a:spAutoFit/>
          </a:bodyPr>
          <a:lstStyle/>
          <a:p>
            <a:pPr>
              <a:spcBef>
                <a:spcPts val="0"/>
              </a:spcBef>
              <a:spcAft>
                <a:spcPts val="0"/>
              </a:spcAft>
            </a:pPr>
            <a:r>
              <a:rPr lang="en-US" altLang="ko-KR" sz="600" dirty="0">
                <a:latin typeface="nanumgothic-regular"/>
              </a:rPr>
              <a:t>GTradePay.com</a:t>
            </a:r>
            <a:r>
              <a:rPr lang="ko-KR" altLang="en-US" sz="600" dirty="0">
                <a:latin typeface="nanumgothic-regular"/>
              </a:rPr>
              <a:t>의 글로벌무역 에스크로 서비스를 이용하기 위해서는 </a:t>
            </a:r>
            <a:r>
              <a:rPr lang="en-US" altLang="ko-KR" sz="600" dirty="0" err="1">
                <a:latin typeface="nanumgothic-regular"/>
              </a:rPr>
              <a:t>GTradePay</a:t>
            </a:r>
            <a:r>
              <a:rPr lang="en-US" altLang="ko-KR" sz="600" dirty="0">
                <a:latin typeface="nanumgothic-regular"/>
              </a:rPr>
              <a:t> </a:t>
            </a:r>
            <a:r>
              <a:rPr lang="ko-KR" altLang="en-US" sz="600" dirty="0">
                <a:latin typeface="nanumgothic-regular"/>
              </a:rPr>
              <a:t>회원으로 가입해야 합니다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회원가입을 위해서는 회원가입약관 및 개인정보처리방침 안내의 내용에 동의해야 합니다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endParaRPr lang="ko-KR" altLang="en-US" sz="600" dirty="0">
              <a:latin typeface="+mn-ea"/>
            </a:endParaRPr>
          </a:p>
        </p:txBody>
      </p:sp>
      <p:pic>
        <p:nvPicPr>
          <p:cNvPr id="20" name="그림 19">
            <a:extLst>
              <a:ext uri="{FF2B5EF4-FFF2-40B4-BE49-F238E27FC236}">
                <a16:creationId xmlns:a16="http://schemas.microsoft.com/office/drawing/2014/main" id="{A910EB78-7933-47B0-AADC-76D3118D684D}"/>
              </a:ext>
            </a:extLst>
          </p:cNvPr>
          <p:cNvPicPr>
            <a:picLocks noChangeAspect="1"/>
          </p:cNvPicPr>
          <p:nvPr/>
        </p:nvPicPr>
        <p:blipFill>
          <a:blip r:embed="rId3"/>
          <a:stretch>
            <a:fillRect/>
          </a:stretch>
        </p:blipFill>
        <p:spPr>
          <a:xfrm>
            <a:off x="664394" y="2369108"/>
            <a:ext cx="2559103" cy="1306567"/>
          </a:xfrm>
          <a:prstGeom prst="rect">
            <a:avLst/>
          </a:prstGeom>
        </p:spPr>
      </p:pic>
      <p:sp>
        <p:nvSpPr>
          <p:cNvPr id="21" name="TextBox 20">
            <a:extLst>
              <a:ext uri="{FF2B5EF4-FFF2-40B4-BE49-F238E27FC236}">
                <a16:creationId xmlns:a16="http://schemas.microsoft.com/office/drawing/2014/main" id="{2BD14C22-2D26-4EAA-B828-A405A0B15CCE}"/>
              </a:ext>
            </a:extLst>
          </p:cNvPr>
          <p:cNvSpPr txBox="1"/>
          <p:nvPr/>
        </p:nvSpPr>
        <p:spPr>
          <a:xfrm>
            <a:off x="4034990" y="1920434"/>
            <a:ext cx="4094058" cy="646331"/>
          </a:xfrm>
          <a:prstGeom prst="rect">
            <a:avLst/>
          </a:prstGeom>
          <a:noFill/>
        </p:spPr>
        <p:txBody>
          <a:bodyPr wrap="square" rtlCol="0">
            <a:spAutoFit/>
          </a:bodyPr>
          <a:lstStyle/>
          <a:p>
            <a:pPr>
              <a:spcBef>
                <a:spcPts val="0"/>
              </a:spcBef>
              <a:spcAft>
                <a:spcPts val="0"/>
              </a:spcAft>
            </a:pPr>
            <a:r>
              <a:rPr lang="en-US" altLang="ko-KR" sz="600" b="1" dirty="0">
                <a:latin typeface="nanumgothic-regular"/>
              </a:rPr>
              <a:t>GTradePay.com</a:t>
            </a:r>
            <a:r>
              <a:rPr lang="ko-KR" altLang="en-US" sz="600" b="1" dirty="0">
                <a:latin typeface="nanumgothic-regular"/>
              </a:rPr>
              <a:t>의 회원가입은 기업회원으로만 가능합니다</a:t>
            </a:r>
            <a:r>
              <a:rPr lang="en-US" altLang="ko-KR" sz="600" b="1" dirty="0">
                <a:latin typeface="nanumgothic-regular"/>
              </a:rPr>
              <a:t>.</a:t>
            </a:r>
            <a:endParaRPr lang="ko-KR" altLang="en-US" sz="600" b="1" dirty="0">
              <a:latin typeface="Arial" panose="020B0604020202020204" pitchFamily="34" charset="0"/>
            </a:endParaRPr>
          </a:p>
          <a:p>
            <a:pPr>
              <a:spcBef>
                <a:spcPts val="0"/>
              </a:spcBef>
              <a:spcAft>
                <a:spcPts val="0"/>
              </a:spcAft>
            </a:pPr>
            <a:r>
              <a:rPr lang="ko-KR" altLang="en-US" sz="600" dirty="0">
                <a:latin typeface="nanumgothic-regular"/>
              </a:rPr>
              <a:t>회사정보와 사용자 정보를 양식에 맞추어 입력하시고 가입신청을 합니다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회사 정보 </a:t>
            </a:r>
            <a:r>
              <a:rPr lang="en-US" altLang="ko-KR" sz="600" dirty="0">
                <a:latin typeface="nanumgothic-regular"/>
              </a:rPr>
              <a:t>: </a:t>
            </a:r>
            <a:r>
              <a:rPr lang="ko-KR" altLang="en-US" sz="600" dirty="0">
                <a:latin typeface="nanumgothic-regular"/>
              </a:rPr>
              <a:t>사업자번호</a:t>
            </a:r>
            <a:r>
              <a:rPr lang="en-US" altLang="ko-KR" sz="600" dirty="0">
                <a:latin typeface="nanumgothic-regular"/>
              </a:rPr>
              <a:t>, </a:t>
            </a:r>
            <a:r>
              <a:rPr lang="ko-KR" altLang="en-US" sz="600" dirty="0">
                <a:latin typeface="nanumgothic-regular"/>
              </a:rPr>
              <a:t>회사명</a:t>
            </a:r>
            <a:r>
              <a:rPr lang="en-US" altLang="ko-KR" sz="600" dirty="0">
                <a:latin typeface="nanumgothic-regular"/>
              </a:rPr>
              <a:t>, </a:t>
            </a:r>
            <a:r>
              <a:rPr lang="ko-KR" altLang="en-US" sz="600" dirty="0">
                <a:latin typeface="nanumgothic-regular"/>
              </a:rPr>
              <a:t>대표자명</a:t>
            </a:r>
            <a:r>
              <a:rPr lang="en-US" altLang="ko-KR" sz="600" dirty="0">
                <a:latin typeface="nanumgothic-regular"/>
              </a:rPr>
              <a:t>, </a:t>
            </a:r>
            <a:r>
              <a:rPr lang="ko-KR" altLang="en-US" sz="600" dirty="0">
                <a:latin typeface="nanumgothic-regular"/>
              </a:rPr>
              <a:t>기업정보 등</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사용자 정보 </a:t>
            </a:r>
            <a:r>
              <a:rPr lang="en-US" altLang="ko-KR" sz="600" dirty="0">
                <a:latin typeface="nanumgothic-regular"/>
              </a:rPr>
              <a:t>: </a:t>
            </a:r>
            <a:r>
              <a:rPr lang="ko-KR" altLang="en-US" sz="600" dirty="0">
                <a:latin typeface="nanumgothic-regular"/>
              </a:rPr>
              <a:t>아이디</a:t>
            </a:r>
            <a:r>
              <a:rPr lang="en-US" altLang="ko-KR" sz="600" dirty="0">
                <a:latin typeface="nanumgothic-regular"/>
              </a:rPr>
              <a:t>, </a:t>
            </a:r>
            <a:r>
              <a:rPr lang="ko-KR" altLang="en-US" sz="600" dirty="0">
                <a:latin typeface="nanumgothic-regular"/>
              </a:rPr>
              <a:t>담당자명</a:t>
            </a:r>
            <a:r>
              <a:rPr lang="en-US" altLang="ko-KR" sz="600" dirty="0">
                <a:latin typeface="nanumgothic-regular"/>
              </a:rPr>
              <a:t>, </a:t>
            </a:r>
            <a:r>
              <a:rPr lang="ko-KR" altLang="en-US" sz="600" dirty="0">
                <a:latin typeface="nanumgothic-regular"/>
              </a:rPr>
              <a:t>부서</a:t>
            </a:r>
            <a:r>
              <a:rPr lang="en-US" altLang="ko-KR" sz="600" dirty="0">
                <a:latin typeface="nanumgothic-regular"/>
              </a:rPr>
              <a:t>/</a:t>
            </a:r>
            <a:r>
              <a:rPr lang="ko-KR" altLang="en-US" sz="600" dirty="0">
                <a:latin typeface="nanumgothic-regular"/>
              </a:rPr>
              <a:t>직급</a:t>
            </a:r>
            <a:r>
              <a:rPr lang="en-US" altLang="ko-KR" sz="600" dirty="0">
                <a:latin typeface="nanumgothic-regular"/>
              </a:rPr>
              <a:t>, </a:t>
            </a:r>
            <a:r>
              <a:rPr lang="ko-KR" altLang="en-US" sz="600" dirty="0">
                <a:latin typeface="nanumgothic-regular"/>
              </a:rPr>
              <a:t>이메일</a:t>
            </a:r>
            <a:r>
              <a:rPr lang="en-US" altLang="ko-KR" sz="600" dirty="0">
                <a:latin typeface="nanumgothic-regular"/>
              </a:rPr>
              <a:t>, </a:t>
            </a:r>
            <a:r>
              <a:rPr lang="ko-KR" altLang="en-US" sz="600" dirty="0">
                <a:latin typeface="nanumgothic-regular"/>
              </a:rPr>
              <a:t>전화번호 등</a:t>
            </a:r>
            <a:endParaRPr lang="ko-KR" altLang="en-US" sz="600" dirty="0">
              <a:latin typeface="Arial" panose="020B0604020202020204" pitchFamily="34" charset="0"/>
            </a:endParaRPr>
          </a:p>
          <a:p>
            <a:endParaRPr lang="ko-KR" altLang="en-US" sz="600" dirty="0">
              <a:latin typeface="맑은 고딕" pitchFamily="50" charset="-127"/>
              <a:ea typeface="맑은 고딕" pitchFamily="50" charset="-127"/>
            </a:endParaRPr>
          </a:p>
        </p:txBody>
      </p:sp>
      <p:pic>
        <p:nvPicPr>
          <p:cNvPr id="22" name="그림 21">
            <a:extLst>
              <a:ext uri="{FF2B5EF4-FFF2-40B4-BE49-F238E27FC236}">
                <a16:creationId xmlns:a16="http://schemas.microsoft.com/office/drawing/2014/main" id="{60932940-3A6B-431E-9846-4EECE2349666}"/>
              </a:ext>
            </a:extLst>
          </p:cNvPr>
          <p:cNvPicPr>
            <a:picLocks noChangeAspect="1"/>
          </p:cNvPicPr>
          <p:nvPr/>
        </p:nvPicPr>
        <p:blipFill>
          <a:blip r:embed="rId4"/>
          <a:stretch>
            <a:fillRect/>
          </a:stretch>
        </p:blipFill>
        <p:spPr>
          <a:xfrm>
            <a:off x="4701190" y="2524573"/>
            <a:ext cx="1967450" cy="2167772"/>
          </a:xfrm>
          <a:prstGeom prst="rect">
            <a:avLst/>
          </a:prstGeom>
        </p:spPr>
      </p:pic>
      <p:sp>
        <p:nvSpPr>
          <p:cNvPr id="23" name="TextBox 22">
            <a:extLst>
              <a:ext uri="{FF2B5EF4-FFF2-40B4-BE49-F238E27FC236}">
                <a16:creationId xmlns:a16="http://schemas.microsoft.com/office/drawing/2014/main" id="{1EFF12E4-0458-4E56-A3B6-8F8A8C2B4A14}"/>
              </a:ext>
            </a:extLst>
          </p:cNvPr>
          <p:cNvSpPr txBox="1"/>
          <p:nvPr/>
        </p:nvSpPr>
        <p:spPr>
          <a:xfrm>
            <a:off x="0" y="4693049"/>
            <a:ext cx="5955755" cy="1477328"/>
          </a:xfrm>
          <a:prstGeom prst="rect">
            <a:avLst/>
          </a:prstGeom>
          <a:noFill/>
        </p:spPr>
        <p:txBody>
          <a:bodyPr wrap="square" rtlCol="0">
            <a:spAutoFit/>
          </a:bodyPr>
          <a:lstStyle/>
          <a:p>
            <a:pPr>
              <a:spcBef>
                <a:spcPts val="0"/>
              </a:spcBef>
              <a:spcAft>
                <a:spcPts val="0"/>
              </a:spcAft>
            </a:pPr>
            <a:endParaRPr lang="ko-KR" altLang="en-US" sz="600" dirty="0">
              <a:latin typeface="nanumgothic-regular"/>
            </a:endParaRPr>
          </a:p>
          <a:p>
            <a:pPr>
              <a:spcBef>
                <a:spcPts val="0"/>
              </a:spcBef>
              <a:spcAft>
                <a:spcPts val="0"/>
              </a:spcAft>
            </a:pPr>
            <a:r>
              <a:rPr lang="ko-KR" altLang="en-US" sz="600" dirty="0">
                <a:latin typeface="nanumgothic-regular"/>
              </a:rPr>
              <a:t>            </a:t>
            </a:r>
            <a:r>
              <a:rPr lang="ko-KR" altLang="en-US" sz="600" b="1" dirty="0">
                <a:latin typeface="nanumgothic-regular"/>
              </a:rPr>
              <a:t>회사 정보 및 사용자 정보를 입력하신 후 해당 문서를 </a:t>
            </a:r>
            <a:r>
              <a:rPr lang="ko-KR" altLang="en-US" sz="600" b="1" dirty="0" err="1">
                <a:latin typeface="nanumgothic-regular"/>
              </a:rPr>
              <a:t>제출하셔야</a:t>
            </a:r>
            <a:r>
              <a:rPr lang="ko-KR" altLang="en-US" sz="600" b="1" dirty="0">
                <a:latin typeface="nanumgothic-regular"/>
              </a:rPr>
              <a:t> 가입이 완료됩니다</a:t>
            </a:r>
            <a:r>
              <a:rPr lang="en-US" altLang="ko-KR" sz="600" b="1"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a:t>
            </a:r>
            <a:r>
              <a:rPr lang="en-US" altLang="ko-KR" sz="600" dirty="0">
                <a:latin typeface="nanumgothic-regular"/>
              </a:rPr>
              <a:t>1. </a:t>
            </a:r>
            <a:r>
              <a:rPr lang="ko-KR" altLang="en-US" sz="600" dirty="0">
                <a:latin typeface="nanumgothic-regular"/>
              </a:rPr>
              <a:t>회사 사업자 등록증</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a:t>
            </a:r>
            <a:r>
              <a:rPr lang="en-US" altLang="ko-KR" sz="600" dirty="0">
                <a:latin typeface="nanumgothic-regular"/>
              </a:rPr>
              <a:t>2. </a:t>
            </a:r>
            <a:r>
              <a:rPr lang="ko-KR" altLang="en-US" sz="600" dirty="0">
                <a:latin typeface="nanumgothic-regular"/>
              </a:rPr>
              <a:t>무역업고유번호 </a:t>
            </a:r>
            <a:r>
              <a:rPr lang="en-US" altLang="ko-KR" sz="600" dirty="0">
                <a:latin typeface="nanumgothic-regular"/>
              </a:rPr>
              <a:t>(</a:t>
            </a:r>
            <a:r>
              <a:rPr lang="ko-KR" altLang="en-US" sz="600" dirty="0">
                <a:latin typeface="nanumgothic-regular"/>
              </a:rPr>
              <a:t>수출의 경우 필수 서류</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a:t>
            </a:r>
            <a:r>
              <a:rPr lang="en-US" altLang="ko-KR" sz="600" dirty="0">
                <a:latin typeface="nanumgothic-regular"/>
              </a:rPr>
              <a:t>3. </a:t>
            </a:r>
            <a:r>
              <a:rPr lang="ko-KR" altLang="en-US" sz="600" dirty="0">
                <a:latin typeface="nanumgothic-regular"/>
              </a:rPr>
              <a:t>재무제표 증명원 </a:t>
            </a:r>
            <a:r>
              <a:rPr lang="en-US" altLang="ko-KR" sz="600" dirty="0">
                <a:latin typeface="nanumgothic-regular"/>
              </a:rPr>
              <a:t>3</a:t>
            </a:r>
            <a:r>
              <a:rPr lang="ko-KR" altLang="en-US" sz="600" dirty="0">
                <a:latin typeface="nanumgothic-regular"/>
              </a:rPr>
              <a:t>개년 </a:t>
            </a:r>
            <a:r>
              <a:rPr lang="en-US" altLang="ko-KR" sz="600" dirty="0">
                <a:latin typeface="nanumgothic-regular"/>
              </a:rPr>
              <a:t>(</a:t>
            </a:r>
            <a:r>
              <a:rPr lang="ko-KR" altLang="en-US" sz="600" dirty="0">
                <a:latin typeface="nanumgothic-regular"/>
              </a:rPr>
              <a:t>신생기업 또는 설립 </a:t>
            </a:r>
            <a:r>
              <a:rPr lang="en-US" altLang="ko-KR" sz="600" dirty="0">
                <a:latin typeface="nanumgothic-regular"/>
              </a:rPr>
              <a:t>3</a:t>
            </a:r>
            <a:r>
              <a:rPr lang="ko-KR" altLang="en-US" sz="600" dirty="0">
                <a:latin typeface="nanumgothic-regular"/>
              </a:rPr>
              <a:t>년 미만의 기업인 경우 별도의 심사 필요</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a:t>
            </a:r>
            <a:r>
              <a:rPr lang="en-US" altLang="ko-KR" sz="600" dirty="0">
                <a:latin typeface="nanumgothic-regular"/>
              </a:rPr>
              <a:t>4. </a:t>
            </a:r>
            <a:r>
              <a:rPr lang="ko-KR" altLang="en-US" sz="600" dirty="0">
                <a:latin typeface="nanumgothic-regular"/>
              </a:rPr>
              <a:t>사업자 등기부등본</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a:t>
            </a:r>
            <a:r>
              <a:rPr lang="en-US" altLang="ko-KR" sz="600" dirty="0">
                <a:latin typeface="nanumgothic-regular"/>
              </a:rPr>
              <a:t>5. </a:t>
            </a:r>
            <a:r>
              <a:rPr lang="ko-KR" altLang="en-US" sz="600" dirty="0">
                <a:latin typeface="nanumgothic-regular"/>
              </a:rPr>
              <a:t>사업자 인감증명서</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a:t>
            </a:r>
            <a:r>
              <a:rPr lang="en-US" altLang="ko-KR" sz="600" dirty="0">
                <a:latin typeface="nanumgothic-regular"/>
              </a:rPr>
              <a:t>6. </a:t>
            </a:r>
            <a:r>
              <a:rPr lang="ko-KR" altLang="en-US" sz="600" dirty="0">
                <a:latin typeface="nanumgothic-regular"/>
              </a:rPr>
              <a:t>대표자 여권 사본</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회원님의 비밀번호는 아무도 </a:t>
            </a:r>
            <a:r>
              <a:rPr lang="ko-KR" altLang="en-US" sz="600" dirty="0" err="1">
                <a:latin typeface="nanumgothic-regular"/>
              </a:rPr>
              <a:t>알수</a:t>
            </a:r>
            <a:r>
              <a:rPr lang="ko-KR" altLang="en-US" sz="600" dirty="0">
                <a:latin typeface="nanumgothic-regular"/>
              </a:rPr>
              <a:t> 없는 암호화 코드로 저장되므로 </a:t>
            </a:r>
            <a:r>
              <a:rPr lang="ko-KR" altLang="en-US" sz="600" dirty="0" err="1">
                <a:latin typeface="nanumgothic-regular"/>
              </a:rPr>
              <a:t>안심하셔도</a:t>
            </a:r>
            <a:r>
              <a:rPr lang="ko-KR" altLang="en-US" sz="600" dirty="0">
                <a:latin typeface="nanumgothic-regular"/>
              </a:rPr>
              <a:t> 좋습니다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아이디</a:t>
            </a:r>
            <a:r>
              <a:rPr lang="en-US" altLang="ko-KR" sz="600" dirty="0">
                <a:latin typeface="nanumgothic-regular"/>
              </a:rPr>
              <a:t>, </a:t>
            </a:r>
            <a:r>
              <a:rPr lang="ko-KR" altLang="en-US" sz="600" dirty="0">
                <a:latin typeface="nanumgothic-regular"/>
              </a:rPr>
              <a:t>비밀번호 분실시에는 회원가입시 입력하신 이메일 주소를 이용하여 찾을 수 있습니다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            회원탈퇴는 언제든지 가능하며 일정기간이 지난 후</a:t>
            </a:r>
            <a:r>
              <a:rPr lang="en-US" altLang="ko-KR" sz="600" dirty="0">
                <a:latin typeface="nanumgothic-regular"/>
              </a:rPr>
              <a:t>, </a:t>
            </a:r>
            <a:r>
              <a:rPr lang="ko-KR" altLang="en-US" sz="600" dirty="0">
                <a:latin typeface="nanumgothic-regular"/>
              </a:rPr>
              <a:t>회원정보는 삭제됩니다</a:t>
            </a:r>
            <a:r>
              <a:rPr lang="en-US" altLang="ko-KR" sz="600" dirty="0">
                <a:latin typeface="nanumgothic-regular"/>
              </a:rPr>
              <a:t>.</a:t>
            </a:r>
            <a:endParaRPr lang="ko-KR" altLang="en-US" sz="600" dirty="0">
              <a:latin typeface="Arial" panose="020B0604020202020204" pitchFamily="34" charset="0"/>
            </a:endParaRPr>
          </a:p>
          <a:p>
            <a:endParaRPr lang="ko-KR" altLang="en-US" sz="600" dirty="0">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879A4A00-DA17-4B7C-B050-3F307C01C625}"/>
              </a:ext>
            </a:extLst>
          </p:cNvPr>
          <p:cNvSpPr txBox="1"/>
          <p:nvPr/>
        </p:nvSpPr>
        <p:spPr>
          <a:xfrm>
            <a:off x="113553" y="1638372"/>
            <a:ext cx="441146" cy="400110"/>
          </a:xfrm>
          <a:prstGeom prst="rect">
            <a:avLst/>
          </a:prstGeom>
          <a:noFill/>
        </p:spPr>
        <p:txBody>
          <a:bodyPr wrap="none" rtlCol="0">
            <a:spAutoFit/>
          </a:bodyPr>
          <a:lstStyle/>
          <a:p>
            <a:r>
              <a:rPr lang="ko-KR" altLang="en-US" sz="2000" dirty="0">
                <a:latin typeface="맑은 고딕" pitchFamily="50" charset="-127"/>
                <a:ea typeface="맑은 고딕" pitchFamily="50" charset="-127"/>
              </a:rPr>
              <a:t>①</a:t>
            </a:r>
          </a:p>
        </p:txBody>
      </p:sp>
      <p:sp>
        <p:nvSpPr>
          <p:cNvPr id="24" name="TextBox 23">
            <a:extLst>
              <a:ext uri="{FF2B5EF4-FFF2-40B4-BE49-F238E27FC236}">
                <a16:creationId xmlns:a16="http://schemas.microsoft.com/office/drawing/2014/main" id="{8D650ACC-8D8C-48A3-A0A5-F3B0E810CC02}"/>
              </a:ext>
            </a:extLst>
          </p:cNvPr>
          <p:cNvSpPr txBox="1"/>
          <p:nvPr/>
        </p:nvSpPr>
        <p:spPr>
          <a:xfrm>
            <a:off x="3982041" y="1608448"/>
            <a:ext cx="441146" cy="400110"/>
          </a:xfrm>
          <a:prstGeom prst="rect">
            <a:avLst/>
          </a:prstGeom>
          <a:noFill/>
        </p:spPr>
        <p:txBody>
          <a:bodyPr wrap="none" rtlCol="0">
            <a:spAutoFit/>
          </a:bodyPr>
          <a:lstStyle/>
          <a:p>
            <a:r>
              <a:rPr lang="ko-KR" altLang="en-US" sz="2000" dirty="0">
                <a:latin typeface="맑은 고딕" pitchFamily="50" charset="-127"/>
                <a:ea typeface="맑은 고딕" pitchFamily="50" charset="-127"/>
              </a:rPr>
              <a:t>②</a:t>
            </a:r>
          </a:p>
        </p:txBody>
      </p:sp>
      <p:sp>
        <p:nvSpPr>
          <p:cNvPr id="25" name="TextBox 24">
            <a:extLst>
              <a:ext uri="{FF2B5EF4-FFF2-40B4-BE49-F238E27FC236}">
                <a16:creationId xmlns:a16="http://schemas.microsoft.com/office/drawing/2014/main" id="{AB7F1D8B-0D23-4665-A7A5-EE66EFD9C6E4}"/>
              </a:ext>
            </a:extLst>
          </p:cNvPr>
          <p:cNvSpPr txBox="1"/>
          <p:nvPr/>
        </p:nvSpPr>
        <p:spPr>
          <a:xfrm>
            <a:off x="252946" y="4406923"/>
            <a:ext cx="441146" cy="400110"/>
          </a:xfrm>
          <a:prstGeom prst="rect">
            <a:avLst/>
          </a:prstGeom>
          <a:noFill/>
        </p:spPr>
        <p:txBody>
          <a:bodyPr wrap="none" rtlCol="0">
            <a:spAutoFit/>
          </a:bodyPr>
          <a:lstStyle/>
          <a:p>
            <a:r>
              <a:rPr lang="ko-KR" altLang="en-US" sz="2000" dirty="0">
                <a:latin typeface="맑은 고딕" pitchFamily="50" charset="-127"/>
                <a:ea typeface="맑은 고딕" pitchFamily="50" charset="-127"/>
              </a:rPr>
              <a:t>③</a:t>
            </a:r>
          </a:p>
        </p:txBody>
      </p:sp>
      <p:graphicFrame>
        <p:nvGraphicFramePr>
          <p:cNvPr id="26" name="표 25">
            <a:extLst>
              <a:ext uri="{FF2B5EF4-FFF2-40B4-BE49-F238E27FC236}">
                <a16:creationId xmlns:a16="http://schemas.microsoft.com/office/drawing/2014/main" id="{712FD2FA-C9F5-488C-8E77-FC27D56E0D54}"/>
              </a:ext>
            </a:extLst>
          </p:cNvPr>
          <p:cNvGraphicFramePr>
            <a:graphicFrameLocks noGrp="1"/>
          </p:cNvGraphicFramePr>
          <p:nvPr>
            <p:extLst>
              <p:ext uri="{D42A27DB-BD31-4B8C-83A1-F6EECF244321}">
                <p14:modId xmlns:p14="http://schemas.microsoft.com/office/powerpoint/2010/main" val="3955655630"/>
              </p:ext>
            </p:extLst>
          </p:nvPr>
        </p:nvGraphicFramePr>
        <p:xfrm>
          <a:off x="7498080" y="465516"/>
          <a:ext cx="2407920" cy="444453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latin typeface="+mn-ea"/>
                          <a:ea typeface="+mn-ea"/>
                        </a:rPr>
                        <a:t>회원가입</a:t>
                      </a:r>
                      <a:r>
                        <a:rPr lang="en-US" altLang="ko-KR" sz="800" dirty="0">
                          <a:latin typeface="+mn-ea"/>
                          <a:ea typeface="+mn-ea"/>
                        </a:rPr>
                        <a:t> </a:t>
                      </a:r>
                      <a:r>
                        <a:rPr lang="ko-KR" altLang="en-US" sz="800" dirty="0">
                          <a:latin typeface="+mn-ea"/>
                          <a:ea typeface="+mn-ea"/>
                        </a:rPr>
                        <a:t>페이지 디자인 완료 후 변경 필요</a:t>
                      </a:r>
                    </a:p>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7" name="직사각형 26">
            <a:extLst>
              <a:ext uri="{FF2B5EF4-FFF2-40B4-BE49-F238E27FC236}">
                <a16:creationId xmlns:a16="http://schemas.microsoft.com/office/drawing/2014/main" id="{8BAD913F-2FCE-4506-81E4-19DB8AE95144}"/>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28" name="TextBox 27">
            <a:extLst>
              <a:ext uri="{FF2B5EF4-FFF2-40B4-BE49-F238E27FC236}">
                <a16:creationId xmlns:a16="http://schemas.microsoft.com/office/drawing/2014/main" id="{AA42E5AA-E889-44B1-94F5-0D69D19B6537}"/>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9" name="TextBox 28">
            <a:extLst>
              <a:ext uri="{FF2B5EF4-FFF2-40B4-BE49-F238E27FC236}">
                <a16:creationId xmlns:a16="http://schemas.microsoft.com/office/drawing/2014/main" id="{4CB1DD34-8754-4E1D-A8DA-60923180CB08}"/>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28920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latin typeface="맑은 고딕" panose="020B0503020000020004" pitchFamily="50" charset="-127"/>
                <a:ea typeface="맑은 고딕" panose="020B0503020000020004" pitchFamily="50" charset="-127"/>
              </a:rPr>
              <a:t>운영 </a:t>
            </a:r>
            <a:r>
              <a:rPr lang="en-US" altLang="ko-KR" b="1" dirty="0">
                <a:latin typeface="맑은 고딕" panose="020B0503020000020004" pitchFamily="50" charset="-127"/>
                <a:ea typeface="맑은 고딕" panose="020B0503020000020004" pitchFamily="50" charset="-127"/>
              </a:rPr>
              <a:t>Process</a:t>
            </a:r>
            <a:endParaRPr lang="ko-KR" altLang="en-US" b="1" dirty="0">
              <a:latin typeface="맑은 고딕" panose="020B0503020000020004" pitchFamily="50" charset="-127"/>
              <a:ea typeface="맑은 고딕" panose="020B0503020000020004" pitchFamily="50" charset="-127"/>
            </a:endParaRPr>
          </a:p>
        </p:txBody>
      </p:sp>
      <p:sp>
        <p:nvSpPr>
          <p:cNvPr id="5" name="직사각형 4">
            <a:extLst>
              <a:ext uri="{FF2B5EF4-FFF2-40B4-BE49-F238E27FC236}">
                <a16:creationId xmlns:a16="http://schemas.microsoft.com/office/drawing/2014/main" id="{7515717C-036C-4202-9038-207E21758524}"/>
              </a:ext>
            </a:extLst>
          </p:cNvPr>
          <p:cNvSpPr/>
          <p:nvPr/>
        </p:nvSpPr>
        <p:spPr bwMode="auto">
          <a:xfrm>
            <a:off x="869028" y="2835035"/>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chemeClr val="tx1"/>
                </a:solidFill>
              </a:rPr>
              <a:t>계약접수</a:t>
            </a:r>
            <a:endParaRPr lang="ko-KR" altLang="en-US" sz="800" dirty="0">
              <a:solidFill>
                <a:schemeClr val="tx1"/>
              </a:solidFill>
            </a:endParaRPr>
          </a:p>
        </p:txBody>
      </p:sp>
      <p:sp>
        <p:nvSpPr>
          <p:cNvPr id="6" name="직사각형 5">
            <a:extLst>
              <a:ext uri="{FF2B5EF4-FFF2-40B4-BE49-F238E27FC236}">
                <a16:creationId xmlns:a16="http://schemas.microsoft.com/office/drawing/2014/main" id="{ECC411B2-4981-48C2-96AD-168488CA2EB4}"/>
              </a:ext>
            </a:extLst>
          </p:cNvPr>
          <p:cNvSpPr/>
          <p:nvPr/>
        </p:nvSpPr>
        <p:spPr bwMode="auto">
          <a:xfrm>
            <a:off x="2270855" y="2835035"/>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심사 완료</a:t>
            </a:r>
          </a:p>
        </p:txBody>
      </p:sp>
      <p:sp>
        <p:nvSpPr>
          <p:cNvPr id="7" name="직사각형 6">
            <a:extLst>
              <a:ext uri="{FF2B5EF4-FFF2-40B4-BE49-F238E27FC236}">
                <a16:creationId xmlns:a16="http://schemas.microsoft.com/office/drawing/2014/main" id="{5A061B37-283C-4F1A-8F6B-57877F8D5485}"/>
              </a:ext>
            </a:extLst>
          </p:cNvPr>
          <p:cNvSpPr/>
          <p:nvPr/>
        </p:nvSpPr>
        <p:spPr bwMode="auto">
          <a:xfrm>
            <a:off x="3679324" y="2835035"/>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계약 진행중</a:t>
            </a:r>
          </a:p>
        </p:txBody>
      </p:sp>
      <p:sp>
        <p:nvSpPr>
          <p:cNvPr id="8" name="직사각형 7">
            <a:extLst>
              <a:ext uri="{FF2B5EF4-FFF2-40B4-BE49-F238E27FC236}">
                <a16:creationId xmlns:a16="http://schemas.microsoft.com/office/drawing/2014/main" id="{27DE45CA-4767-41A4-BAEC-4D9B87D540B1}"/>
              </a:ext>
            </a:extLst>
          </p:cNvPr>
          <p:cNvSpPr/>
          <p:nvPr/>
        </p:nvSpPr>
        <p:spPr bwMode="auto">
          <a:xfrm>
            <a:off x="3679324" y="3182454"/>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에스크로</a:t>
            </a:r>
            <a:endParaRPr lang="en-US" altLang="ko-KR" sz="800" dirty="0">
              <a:solidFill>
                <a:schemeClr val="tx1"/>
              </a:solidFill>
            </a:endParaRPr>
          </a:p>
          <a:p>
            <a:pPr algn="ctr"/>
            <a:r>
              <a:rPr lang="ko-KR" altLang="en-US" sz="800" dirty="0">
                <a:solidFill>
                  <a:schemeClr val="tx1"/>
                </a:solidFill>
              </a:rPr>
              <a:t>입금완료</a:t>
            </a:r>
          </a:p>
        </p:txBody>
      </p:sp>
      <p:sp>
        <p:nvSpPr>
          <p:cNvPr id="9" name="직사각형 8">
            <a:extLst>
              <a:ext uri="{FF2B5EF4-FFF2-40B4-BE49-F238E27FC236}">
                <a16:creationId xmlns:a16="http://schemas.microsoft.com/office/drawing/2014/main" id="{41882797-5260-4F93-845A-6FE49949B80F}"/>
              </a:ext>
            </a:extLst>
          </p:cNvPr>
          <p:cNvSpPr/>
          <p:nvPr/>
        </p:nvSpPr>
        <p:spPr bwMode="auto">
          <a:xfrm>
            <a:off x="5040114" y="2833302"/>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계약 진행중</a:t>
            </a:r>
          </a:p>
        </p:txBody>
      </p:sp>
      <p:sp>
        <p:nvSpPr>
          <p:cNvPr id="13" name="직사각형 12">
            <a:extLst>
              <a:ext uri="{FF2B5EF4-FFF2-40B4-BE49-F238E27FC236}">
                <a16:creationId xmlns:a16="http://schemas.microsoft.com/office/drawing/2014/main" id="{FD566322-0168-47F4-8ECA-9F7CA2A6CEF6}"/>
              </a:ext>
            </a:extLst>
          </p:cNvPr>
          <p:cNvSpPr/>
          <p:nvPr/>
        </p:nvSpPr>
        <p:spPr bwMode="auto">
          <a:xfrm>
            <a:off x="2274176" y="3182455"/>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에스크로</a:t>
            </a:r>
            <a:endParaRPr lang="en-US" altLang="ko-KR" sz="800" dirty="0">
              <a:solidFill>
                <a:schemeClr val="tx1"/>
              </a:solidFill>
            </a:endParaRPr>
          </a:p>
          <a:p>
            <a:pPr algn="ctr"/>
            <a:r>
              <a:rPr lang="ko-KR" altLang="en-US" sz="800" dirty="0">
                <a:solidFill>
                  <a:schemeClr val="tx1"/>
                </a:solidFill>
              </a:rPr>
              <a:t>입금대기</a:t>
            </a:r>
          </a:p>
        </p:txBody>
      </p:sp>
      <p:sp>
        <p:nvSpPr>
          <p:cNvPr id="14" name="직사각형 13">
            <a:extLst>
              <a:ext uri="{FF2B5EF4-FFF2-40B4-BE49-F238E27FC236}">
                <a16:creationId xmlns:a16="http://schemas.microsoft.com/office/drawing/2014/main" id="{A409E566-6CE6-4DD4-A30A-E74EEFC1A040}"/>
              </a:ext>
            </a:extLst>
          </p:cNvPr>
          <p:cNvSpPr/>
          <p:nvPr/>
        </p:nvSpPr>
        <p:spPr bwMode="auto">
          <a:xfrm>
            <a:off x="869028" y="3182455"/>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chemeClr val="tx1"/>
                </a:solidFill>
              </a:rPr>
              <a:t>승인대기</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91C6B532-FE76-42D7-81E3-D8FAF18C7351}"/>
              </a:ext>
            </a:extLst>
          </p:cNvPr>
          <p:cNvSpPr/>
          <p:nvPr/>
        </p:nvSpPr>
        <p:spPr bwMode="auto">
          <a:xfrm>
            <a:off x="6432328" y="2829112"/>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계약종료</a:t>
            </a:r>
          </a:p>
        </p:txBody>
      </p:sp>
      <p:sp>
        <p:nvSpPr>
          <p:cNvPr id="36" name="직사각형 35">
            <a:extLst>
              <a:ext uri="{FF2B5EF4-FFF2-40B4-BE49-F238E27FC236}">
                <a16:creationId xmlns:a16="http://schemas.microsoft.com/office/drawing/2014/main" id="{83B2723C-2319-45EE-B79B-9DE753C5B547}"/>
              </a:ext>
            </a:extLst>
          </p:cNvPr>
          <p:cNvSpPr/>
          <p:nvPr/>
        </p:nvSpPr>
        <p:spPr bwMode="auto">
          <a:xfrm>
            <a:off x="6432328" y="3182454"/>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출금완료</a:t>
            </a:r>
          </a:p>
        </p:txBody>
      </p:sp>
      <p:sp>
        <p:nvSpPr>
          <p:cNvPr id="37" name="직사각형 36">
            <a:extLst>
              <a:ext uri="{FF2B5EF4-FFF2-40B4-BE49-F238E27FC236}">
                <a16:creationId xmlns:a16="http://schemas.microsoft.com/office/drawing/2014/main" id="{A771AB66-2794-4FD6-936A-38416D272DD9}"/>
              </a:ext>
            </a:extLst>
          </p:cNvPr>
          <p:cNvSpPr/>
          <p:nvPr/>
        </p:nvSpPr>
        <p:spPr>
          <a:xfrm>
            <a:off x="118057" y="2420294"/>
            <a:ext cx="1736373" cy="292388"/>
          </a:xfrm>
          <a:prstGeom prst="rect">
            <a:avLst/>
          </a:prstGeom>
        </p:spPr>
        <p:txBody>
          <a:bodyPr wrap="none">
            <a:spAutoFit/>
          </a:bodyPr>
          <a:lstStyle/>
          <a:p>
            <a:r>
              <a:rPr lang="en-US" altLang="ko-KR" sz="1300" b="1" dirty="0">
                <a:latin typeface="+mn-ea"/>
                <a:cs typeface="Modern H Medium" charset="0"/>
              </a:rPr>
              <a:t>| </a:t>
            </a:r>
            <a:r>
              <a:rPr lang="ko-KR" altLang="en-US" sz="1300" b="1" dirty="0">
                <a:latin typeface="+mn-ea"/>
                <a:cs typeface="Modern H Medium" charset="0"/>
              </a:rPr>
              <a:t>에스크로 계약 상태</a:t>
            </a:r>
            <a:endParaRPr lang="ko-KR" altLang="en-US" sz="1300" b="1" dirty="0"/>
          </a:p>
        </p:txBody>
      </p:sp>
      <p:sp>
        <p:nvSpPr>
          <p:cNvPr id="38" name="화살표: 오른쪽 37">
            <a:extLst>
              <a:ext uri="{FF2B5EF4-FFF2-40B4-BE49-F238E27FC236}">
                <a16:creationId xmlns:a16="http://schemas.microsoft.com/office/drawing/2014/main" id="{A427FC8F-935A-4FEB-924C-3F30D2A237C3}"/>
              </a:ext>
            </a:extLst>
          </p:cNvPr>
          <p:cNvSpPr/>
          <p:nvPr/>
        </p:nvSpPr>
        <p:spPr bwMode="auto">
          <a:xfrm>
            <a:off x="1883729" y="2980117"/>
            <a:ext cx="305052" cy="302011"/>
          </a:xfrm>
          <a:prstGeom prst="rightArrow">
            <a:avLst/>
          </a:prstGeom>
          <a:solidFill>
            <a:schemeClr val="bg2">
              <a:lumMod val="1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9" name="화살표: 오른쪽 38">
            <a:extLst>
              <a:ext uri="{FF2B5EF4-FFF2-40B4-BE49-F238E27FC236}">
                <a16:creationId xmlns:a16="http://schemas.microsoft.com/office/drawing/2014/main" id="{ED6ED646-B274-4EF6-A427-92FCD3AA945A}"/>
              </a:ext>
            </a:extLst>
          </p:cNvPr>
          <p:cNvSpPr/>
          <p:nvPr/>
        </p:nvSpPr>
        <p:spPr bwMode="auto">
          <a:xfrm>
            <a:off x="3301160" y="2980117"/>
            <a:ext cx="305052" cy="302011"/>
          </a:xfrm>
          <a:prstGeom prst="rightArrow">
            <a:avLst/>
          </a:prstGeom>
          <a:solidFill>
            <a:schemeClr val="bg2">
              <a:lumMod val="1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0" name="화살표: 오른쪽 39">
            <a:extLst>
              <a:ext uri="{FF2B5EF4-FFF2-40B4-BE49-F238E27FC236}">
                <a16:creationId xmlns:a16="http://schemas.microsoft.com/office/drawing/2014/main" id="{61971F00-E37A-46B7-B72C-30413023095E}"/>
              </a:ext>
            </a:extLst>
          </p:cNvPr>
          <p:cNvSpPr/>
          <p:nvPr/>
        </p:nvSpPr>
        <p:spPr bwMode="auto">
          <a:xfrm>
            <a:off x="4661950" y="2986608"/>
            <a:ext cx="305052" cy="302011"/>
          </a:xfrm>
          <a:prstGeom prst="rightArrow">
            <a:avLst/>
          </a:prstGeom>
          <a:solidFill>
            <a:schemeClr val="bg2">
              <a:lumMod val="1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1" name="화살표: 오른쪽 40">
            <a:extLst>
              <a:ext uri="{FF2B5EF4-FFF2-40B4-BE49-F238E27FC236}">
                <a16:creationId xmlns:a16="http://schemas.microsoft.com/office/drawing/2014/main" id="{382FDD7F-CDC4-405E-AFA4-A153CA584DC4}"/>
              </a:ext>
            </a:extLst>
          </p:cNvPr>
          <p:cNvSpPr/>
          <p:nvPr/>
        </p:nvSpPr>
        <p:spPr bwMode="auto">
          <a:xfrm>
            <a:off x="6022740" y="2980116"/>
            <a:ext cx="305052" cy="302011"/>
          </a:xfrm>
          <a:prstGeom prst="rightArrow">
            <a:avLst/>
          </a:prstGeom>
          <a:solidFill>
            <a:schemeClr val="bg2">
              <a:lumMod val="1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2" name="TextBox 41">
            <a:extLst>
              <a:ext uri="{FF2B5EF4-FFF2-40B4-BE49-F238E27FC236}">
                <a16:creationId xmlns:a16="http://schemas.microsoft.com/office/drawing/2014/main" id="{15D4B21F-85CC-4924-A9D0-DD87A117870C}"/>
              </a:ext>
            </a:extLst>
          </p:cNvPr>
          <p:cNvSpPr txBox="1"/>
          <p:nvPr/>
        </p:nvSpPr>
        <p:spPr>
          <a:xfrm>
            <a:off x="1669007" y="3794645"/>
            <a:ext cx="734496"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관리자 승인</a:t>
            </a:r>
          </a:p>
        </p:txBody>
      </p:sp>
      <p:cxnSp>
        <p:nvCxnSpPr>
          <p:cNvPr id="44" name="직선 연결선 43">
            <a:extLst>
              <a:ext uri="{FF2B5EF4-FFF2-40B4-BE49-F238E27FC236}">
                <a16:creationId xmlns:a16="http://schemas.microsoft.com/office/drawing/2014/main" id="{4ED3D5B5-D3E2-4DD4-8F18-827983D96EC0}"/>
              </a:ext>
            </a:extLst>
          </p:cNvPr>
          <p:cNvCxnSpPr>
            <a:stCxn id="38" idx="2"/>
            <a:endCxn id="42" idx="0"/>
          </p:cNvCxnSpPr>
          <p:nvPr/>
        </p:nvCxnSpPr>
        <p:spPr>
          <a:xfrm flipH="1">
            <a:off x="2036255" y="3282128"/>
            <a:ext cx="1521" cy="512517"/>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AEB79BB-823C-461A-AF93-ABA41AB96A93}"/>
              </a:ext>
            </a:extLst>
          </p:cNvPr>
          <p:cNvSpPr txBox="1"/>
          <p:nvPr/>
        </p:nvSpPr>
        <p:spPr>
          <a:xfrm>
            <a:off x="3137424" y="3791057"/>
            <a:ext cx="631904"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입금 완료</a:t>
            </a:r>
          </a:p>
        </p:txBody>
      </p:sp>
      <p:cxnSp>
        <p:nvCxnSpPr>
          <p:cNvPr id="46" name="직선 연결선 45">
            <a:extLst>
              <a:ext uri="{FF2B5EF4-FFF2-40B4-BE49-F238E27FC236}">
                <a16:creationId xmlns:a16="http://schemas.microsoft.com/office/drawing/2014/main" id="{70249355-F081-442F-A406-E7D2D8A77EDB}"/>
              </a:ext>
            </a:extLst>
          </p:cNvPr>
          <p:cNvCxnSpPr>
            <a:cxnSpLocks/>
            <a:stCxn id="39" idx="2"/>
            <a:endCxn id="45" idx="0"/>
          </p:cNvCxnSpPr>
          <p:nvPr/>
        </p:nvCxnSpPr>
        <p:spPr>
          <a:xfrm flipH="1">
            <a:off x="3453376" y="3282128"/>
            <a:ext cx="1831" cy="50892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0063A93-B7A7-43B7-BAD6-2281E5D04D02}"/>
              </a:ext>
            </a:extLst>
          </p:cNvPr>
          <p:cNvSpPr txBox="1"/>
          <p:nvPr/>
        </p:nvSpPr>
        <p:spPr>
          <a:xfrm>
            <a:off x="4491791" y="3729502"/>
            <a:ext cx="631904" cy="338554"/>
          </a:xfrm>
          <a:prstGeom prst="rect">
            <a:avLst/>
          </a:prstGeom>
          <a:noFill/>
        </p:spPr>
        <p:txBody>
          <a:bodyPr wrap="none" rtlCol="0">
            <a:spAutoFit/>
          </a:bodyPr>
          <a:lstStyle/>
          <a:p>
            <a:r>
              <a:rPr lang="ko-KR" altLang="en-US" sz="800" dirty="0">
                <a:latin typeface="맑은 고딕" pitchFamily="50" charset="-127"/>
                <a:ea typeface="맑은 고딕" pitchFamily="50" charset="-127"/>
              </a:rPr>
              <a:t>요청 메일</a:t>
            </a:r>
            <a:endParaRPr lang="en-US" altLang="ko-KR" sz="800" dirty="0">
              <a:latin typeface="맑은 고딕" pitchFamily="50" charset="-127"/>
              <a:ea typeface="맑은 고딕" pitchFamily="50" charset="-127"/>
            </a:endParaRPr>
          </a:p>
          <a:p>
            <a:r>
              <a:rPr lang="ko-KR" altLang="en-US" sz="800" dirty="0">
                <a:latin typeface="맑은 고딕" pitchFamily="50" charset="-127"/>
                <a:ea typeface="맑은 고딕" pitchFamily="50" charset="-127"/>
              </a:rPr>
              <a:t>발송 완료</a:t>
            </a:r>
          </a:p>
        </p:txBody>
      </p:sp>
      <p:cxnSp>
        <p:nvCxnSpPr>
          <p:cNvPr id="49" name="직선 연결선 48">
            <a:extLst>
              <a:ext uri="{FF2B5EF4-FFF2-40B4-BE49-F238E27FC236}">
                <a16:creationId xmlns:a16="http://schemas.microsoft.com/office/drawing/2014/main" id="{4D5A5E21-C315-4959-A9D3-868DCCFE4077}"/>
              </a:ext>
            </a:extLst>
          </p:cNvPr>
          <p:cNvCxnSpPr>
            <a:cxnSpLocks/>
            <a:stCxn id="40" idx="2"/>
            <a:endCxn id="48" idx="0"/>
          </p:cNvCxnSpPr>
          <p:nvPr/>
        </p:nvCxnSpPr>
        <p:spPr>
          <a:xfrm flipH="1">
            <a:off x="4807743" y="3288619"/>
            <a:ext cx="8254" cy="440883"/>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7E4B81-C072-45EA-BF81-0B4F235889FC}"/>
              </a:ext>
            </a:extLst>
          </p:cNvPr>
          <p:cNvSpPr txBox="1"/>
          <p:nvPr/>
        </p:nvSpPr>
        <p:spPr>
          <a:xfrm>
            <a:off x="5855743" y="3729502"/>
            <a:ext cx="641522" cy="338554"/>
          </a:xfrm>
          <a:prstGeom prst="rect">
            <a:avLst/>
          </a:prstGeom>
          <a:noFill/>
        </p:spPr>
        <p:txBody>
          <a:bodyPr wrap="none" rtlCol="0">
            <a:spAutoFit/>
          </a:bodyPr>
          <a:lstStyle/>
          <a:p>
            <a:r>
              <a:rPr lang="en-US" altLang="ko-KR" sz="800" dirty="0">
                <a:latin typeface="맑은 고딕" pitchFamily="50" charset="-127"/>
                <a:ea typeface="맑은 고딕" pitchFamily="50" charset="-127"/>
              </a:rPr>
              <a:t>15</a:t>
            </a:r>
            <a:r>
              <a:rPr lang="ko-KR" altLang="en-US" sz="800" dirty="0">
                <a:latin typeface="맑은 고딕" pitchFamily="50" charset="-127"/>
                <a:ea typeface="맑은 고딕" pitchFamily="50" charset="-127"/>
              </a:rPr>
              <a:t>일 경과</a:t>
            </a:r>
            <a:endParaRPr lang="en-US" altLang="ko-KR" sz="800" dirty="0">
              <a:latin typeface="맑은 고딕" pitchFamily="50" charset="-127"/>
              <a:ea typeface="맑은 고딕" pitchFamily="50" charset="-127"/>
            </a:endParaRPr>
          </a:p>
          <a:p>
            <a:r>
              <a:rPr lang="ko-KR" altLang="en-US" sz="800" dirty="0">
                <a:latin typeface="맑은 고딕" pitchFamily="50" charset="-127"/>
                <a:ea typeface="맑은 고딕" pitchFamily="50" charset="-127"/>
              </a:rPr>
              <a:t>출하 확인</a:t>
            </a:r>
            <a:endParaRPr lang="en-US" altLang="ko-KR" sz="800" dirty="0">
              <a:latin typeface="맑은 고딕" pitchFamily="50" charset="-127"/>
              <a:ea typeface="맑은 고딕" pitchFamily="50" charset="-127"/>
            </a:endParaRPr>
          </a:p>
        </p:txBody>
      </p:sp>
      <p:cxnSp>
        <p:nvCxnSpPr>
          <p:cNvPr id="54" name="직선 연결선 53">
            <a:extLst>
              <a:ext uri="{FF2B5EF4-FFF2-40B4-BE49-F238E27FC236}">
                <a16:creationId xmlns:a16="http://schemas.microsoft.com/office/drawing/2014/main" id="{E5A8C586-260C-4FD3-A3A5-11C63373DE8C}"/>
              </a:ext>
            </a:extLst>
          </p:cNvPr>
          <p:cNvCxnSpPr>
            <a:cxnSpLocks/>
            <a:stCxn id="41" idx="2"/>
            <a:endCxn id="53" idx="0"/>
          </p:cNvCxnSpPr>
          <p:nvPr/>
        </p:nvCxnSpPr>
        <p:spPr>
          <a:xfrm flipH="1">
            <a:off x="6176504" y="3282127"/>
            <a:ext cx="283" cy="447375"/>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F23747B-FEB4-4318-BD25-C742B6753FAD}"/>
              </a:ext>
            </a:extLst>
          </p:cNvPr>
          <p:cNvSpPr txBox="1"/>
          <p:nvPr/>
        </p:nvSpPr>
        <p:spPr>
          <a:xfrm>
            <a:off x="38856" y="2819958"/>
            <a:ext cx="870751" cy="293414"/>
          </a:xfrm>
          <a:prstGeom prst="rect">
            <a:avLst/>
          </a:prstGeom>
          <a:noFill/>
        </p:spPr>
        <p:txBody>
          <a:bodyPr wrap="none" rtlCol="0">
            <a:spAutoFit/>
          </a:bodyPr>
          <a:lstStyle/>
          <a:p>
            <a:pPr>
              <a:lnSpc>
                <a:spcPct val="150000"/>
              </a:lnSpc>
            </a:pPr>
            <a:r>
              <a:rPr lang="ko-KR" altLang="en-US" sz="1000" dirty="0">
                <a:latin typeface="맑은 고딕" pitchFamily="50" charset="-127"/>
                <a:ea typeface="맑은 고딕" pitchFamily="50" charset="-127"/>
              </a:rPr>
              <a:t>관리자 표시</a:t>
            </a:r>
          </a:p>
        </p:txBody>
      </p:sp>
      <p:sp>
        <p:nvSpPr>
          <p:cNvPr id="58" name="직사각형 57">
            <a:extLst>
              <a:ext uri="{FF2B5EF4-FFF2-40B4-BE49-F238E27FC236}">
                <a16:creationId xmlns:a16="http://schemas.microsoft.com/office/drawing/2014/main" id="{BBB56F89-06E4-43EA-81D9-3F3DF46AE16F}"/>
              </a:ext>
            </a:extLst>
          </p:cNvPr>
          <p:cNvSpPr/>
          <p:nvPr/>
        </p:nvSpPr>
        <p:spPr bwMode="auto">
          <a:xfrm>
            <a:off x="1140640" y="1067853"/>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승인대기</a:t>
            </a:r>
          </a:p>
        </p:txBody>
      </p:sp>
      <p:sp>
        <p:nvSpPr>
          <p:cNvPr id="59" name="직사각형 58">
            <a:extLst>
              <a:ext uri="{FF2B5EF4-FFF2-40B4-BE49-F238E27FC236}">
                <a16:creationId xmlns:a16="http://schemas.microsoft.com/office/drawing/2014/main" id="{3887A927-4661-46EB-83E0-874075866E57}"/>
              </a:ext>
            </a:extLst>
          </p:cNvPr>
          <p:cNvSpPr/>
          <p:nvPr/>
        </p:nvSpPr>
        <p:spPr bwMode="auto">
          <a:xfrm>
            <a:off x="2542467" y="1067853"/>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승인 보류</a:t>
            </a:r>
          </a:p>
        </p:txBody>
      </p:sp>
      <p:sp>
        <p:nvSpPr>
          <p:cNvPr id="60" name="직사각형 59">
            <a:extLst>
              <a:ext uri="{FF2B5EF4-FFF2-40B4-BE49-F238E27FC236}">
                <a16:creationId xmlns:a16="http://schemas.microsoft.com/office/drawing/2014/main" id="{15A271ED-EC35-4787-8087-1E61791D81A5}"/>
              </a:ext>
            </a:extLst>
          </p:cNvPr>
          <p:cNvSpPr/>
          <p:nvPr/>
        </p:nvSpPr>
        <p:spPr bwMode="auto">
          <a:xfrm>
            <a:off x="3950936" y="1067853"/>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승인 완료</a:t>
            </a:r>
          </a:p>
        </p:txBody>
      </p:sp>
      <p:sp>
        <p:nvSpPr>
          <p:cNvPr id="68" name="직사각형 67">
            <a:extLst>
              <a:ext uri="{FF2B5EF4-FFF2-40B4-BE49-F238E27FC236}">
                <a16:creationId xmlns:a16="http://schemas.microsoft.com/office/drawing/2014/main" id="{D263B31A-0AAB-4164-B715-905E1FC29756}"/>
              </a:ext>
            </a:extLst>
          </p:cNvPr>
          <p:cNvSpPr/>
          <p:nvPr/>
        </p:nvSpPr>
        <p:spPr>
          <a:xfrm>
            <a:off x="158001" y="653112"/>
            <a:ext cx="1414170" cy="292388"/>
          </a:xfrm>
          <a:prstGeom prst="rect">
            <a:avLst/>
          </a:prstGeom>
        </p:spPr>
        <p:txBody>
          <a:bodyPr wrap="none">
            <a:spAutoFit/>
          </a:bodyPr>
          <a:lstStyle/>
          <a:p>
            <a:r>
              <a:rPr lang="en-US" altLang="ko-KR" sz="1300" b="1" dirty="0">
                <a:latin typeface="+mn-ea"/>
                <a:cs typeface="Modern H Medium" charset="0"/>
              </a:rPr>
              <a:t>| </a:t>
            </a:r>
            <a:r>
              <a:rPr lang="ko-KR" altLang="en-US" sz="1300" b="1" dirty="0">
                <a:latin typeface="+mn-ea"/>
                <a:cs typeface="Modern H Medium" charset="0"/>
              </a:rPr>
              <a:t>회원 가입 상태</a:t>
            </a:r>
            <a:endParaRPr lang="ko-KR" altLang="en-US" sz="1300" b="1" dirty="0"/>
          </a:p>
        </p:txBody>
      </p:sp>
      <p:sp>
        <p:nvSpPr>
          <p:cNvPr id="69" name="화살표: 오른쪽 68">
            <a:extLst>
              <a:ext uri="{FF2B5EF4-FFF2-40B4-BE49-F238E27FC236}">
                <a16:creationId xmlns:a16="http://schemas.microsoft.com/office/drawing/2014/main" id="{70C52B53-EA09-45E5-AAFF-54DA9E716CD4}"/>
              </a:ext>
            </a:extLst>
          </p:cNvPr>
          <p:cNvSpPr/>
          <p:nvPr/>
        </p:nvSpPr>
        <p:spPr bwMode="auto">
          <a:xfrm>
            <a:off x="2155341" y="1070322"/>
            <a:ext cx="305052" cy="302011"/>
          </a:xfrm>
          <a:prstGeom prst="rightArrow">
            <a:avLst/>
          </a:prstGeom>
          <a:solidFill>
            <a:schemeClr val="bg2">
              <a:lumMod val="1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70" name="화살표: 오른쪽 69">
            <a:extLst>
              <a:ext uri="{FF2B5EF4-FFF2-40B4-BE49-F238E27FC236}">
                <a16:creationId xmlns:a16="http://schemas.microsoft.com/office/drawing/2014/main" id="{DFE2FAE5-F54E-4AFE-9BBB-EC2F58288F91}"/>
              </a:ext>
            </a:extLst>
          </p:cNvPr>
          <p:cNvSpPr/>
          <p:nvPr/>
        </p:nvSpPr>
        <p:spPr bwMode="auto">
          <a:xfrm>
            <a:off x="3572772" y="1070322"/>
            <a:ext cx="305052" cy="302011"/>
          </a:xfrm>
          <a:prstGeom prst="rightArrow">
            <a:avLst/>
          </a:prstGeom>
          <a:solidFill>
            <a:schemeClr val="bg2">
              <a:lumMod val="1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1" name="TextBox 80">
            <a:extLst>
              <a:ext uri="{FF2B5EF4-FFF2-40B4-BE49-F238E27FC236}">
                <a16:creationId xmlns:a16="http://schemas.microsoft.com/office/drawing/2014/main" id="{35557E4D-4253-4D9D-A61F-3DD05E935A43}"/>
              </a:ext>
            </a:extLst>
          </p:cNvPr>
          <p:cNvSpPr txBox="1"/>
          <p:nvPr/>
        </p:nvSpPr>
        <p:spPr>
          <a:xfrm>
            <a:off x="233784" y="1072341"/>
            <a:ext cx="851515" cy="353751"/>
          </a:xfrm>
          <a:prstGeom prst="rect">
            <a:avLst/>
          </a:prstGeom>
          <a:noFill/>
        </p:spPr>
        <p:txBody>
          <a:bodyPr wrap="none" rtlCol="0">
            <a:spAutoFit/>
          </a:bodyPr>
          <a:lstStyle/>
          <a:p>
            <a:pPr>
              <a:lnSpc>
                <a:spcPct val="150000"/>
              </a:lnSpc>
            </a:pPr>
            <a:r>
              <a:rPr lang="ko-KR" altLang="en-US" sz="1300" dirty="0">
                <a:latin typeface="맑은 고딕" pitchFamily="50" charset="-127"/>
                <a:ea typeface="맑은 고딕" pitchFamily="50" charset="-127"/>
              </a:rPr>
              <a:t>상태표시</a:t>
            </a:r>
          </a:p>
        </p:txBody>
      </p:sp>
      <p:sp>
        <p:nvSpPr>
          <p:cNvPr id="82" name="TextBox 81">
            <a:extLst>
              <a:ext uri="{FF2B5EF4-FFF2-40B4-BE49-F238E27FC236}">
                <a16:creationId xmlns:a16="http://schemas.microsoft.com/office/drawing/2014/main" id="{BA0E8CF0-3871-49B2-8D14-B4FF4BE99F3F}"/>
              </a:ext>
            </a:extLst>
          </p:cNvPr>
          <p:cNvSpPr txBox="1"/>
          <p:nvPr/>
        </p:nvSpPr>
        <p:spPr>
          <a:xfrm>
            <a:off x="3125935" y="1665826"/>
            <a:ext cx="97975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관리자 </a:t>
            </a:r>
            <a:r>
              <a:rPr lang="ko-KR" altLang="en-US" sz="800">
                <a:latin typeface="맑은 고딕" pitchFamily="50" charset="-127"/>
                <a:ea typeface="맑은 고딕" pitchFamily="50" charset="-127"/>
              </a:rPr>
              <a:t>승인</a:t>
            </a:r>
            <a:r>
              <a:rPr lang="en-US" altLang="ko-KR" sz="800" dirty="0">
                <a:latin typeface="맑은 고딕" pitchFamily="50" charset="-127"/>
                <a:ea typeface="맑은 고딕" pitchFamily="50" charset="-127"/>
              </a:rPr>
              <a:t>/</a:t>
            </a:r>
            <a:r>
              <a:rPr lang="ko-KR" altLang="en-US" sz="800" dirty="0">
                <a:latin typeface="맑은 고딕" pitchFamily="50" charset="-127"/>
                <a:ea typeface="맑은 고딕" pitchFamily="50" charset="-127"/>
              </a:rPr>
              <a:t>보류</a:t>
            </a:r>
          </a:p>
        </p:txBody>
      </p:sp>
      <p:sp>
        <p:nvSpPr>
          <p:cNvPr id="83" name="오른쪽 중괄호 82">
            <a:extLst>
              <a:ext uri="{FF2B5EF4-FFF2-40B4-BE49-F238E27FC236}">
                <a16:creationId xmlns:a16="http://schemas.microsoft.com/office/drawing/2014/main" id="{15B5C1F5-4B78-4C88-BB81-0EA70778E2AE}"/>
              </a:ext>
            </a:extLst>
          </p:cNvPr>
          <p:cNvSpPr/>
          <p:nvPr/>
        </p:nvSpPr>
        <p:spPr>
          <a:xfrm rot="5400000">
            <a:off x="3526596" y="819557"/>
            <a:ext cx="164783" cy="1444758"/>
          </a:xfrm>
          <a:prstGeom prst="rightBrac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4" name="직사각형 83">
            <a:extLst>
              <a:ext uri="{FF2B5EF4-FFF2-40B4-BE49-F238E27FC236}">
                <a16:creationId xmlns:a16="http://schemas.microsoft.com/office/drawing/2014/main" id="{FB291F38-B6BF-4E85-B1B1-05B5B8F6088E}"/>
              </a:ext>
            </a:extLst>
          </p:cNvPr>
          <p:cNvSpPr/>
          <p:nvPr/>
        </p:nvSpPr>
        <p:spPr bwMode="auto">
          <a:xfrm>
            <a:off x="7591407" y="4006501"/>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chemeClr val="tx1"/>
                </a:solidFill>
              </a:rPr>
              <a:t>기간 연장</a:t>
            </a:r>
            <a:endParaRPr lang="ko-KR" altLang="en-US" sz="800" dirty="0">
              <a:solidFill>
                <a:schemeClr val="tx1"/>
              </a:solidFill>
            </a:endParaRPr>
          </a:p>
        </p:txBody>
      </p:sp>
      <p:sp>
        <p:nvSpPr>
          <p:cNvPr id="85" name="직사각형 84">
            <a:extLst>
              <a:ext uri="{FF2B5EF4-FFF2-40B4-BE49-F238E27FC236}">
                <a16:creationId xmlns:a16="http://schemas.microsoft.com/office/drawing/2014/main" id="{16056E9B-38E5-4F2D-9489-9218F6EFE75D}"/>
              </a:ext>
            </a:extLst>
          </p:cNvPr>
          <p:cNvSpPr/>
          <p:nvPr/>
        </p:nvSpPr>
        <p:spPr bwMode="auto">
          <a:xfrm>
            <a:off x="7591407" y="4834870"/>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거래 정지</a:t>
            </a:r>
          </a:p>
        </p:txBody>
      </p:sp>
      <p:cxnSp>
        <p:nvCxnSpPr>
          <p:cNvPr id="87" name="연결선: 꺾임 86">
            <a:extLst>
              <a:ext uri="{FF2B5EF4-FFF2-40B4-BE49-F238E27FC236}">
                <a16:creationId xmlns:a16="http://schemas.microsoft.com/office/drawing/2014/main" id="{70F1CAA8-FCCC-4194-A27B-ABD883A09BE7}"/>
              </a:ext>
            </a:extLst>
          </p:cNvPr>
          <p:cNvCxnSpPr>
            <a:cxnSpLocks/>
            <a:endCxn id="84" idx="1"/>
          </p:cNvCxnSpPr>
          <p:nvPr/>
        </p:nvCxnSpPr>
        <p:spPr>
          <a:xfrm rot="16200000" flipH="1">
            <a:off x="6206618" y="2772718"/>
            <a:ext cx="673042" cy="2096536"/>
          </a:xfrm>
          <a:prstGeom prst="bentConnector2">
            <a:avLst/>
          </a:prstGeom>
          <a:ln>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연결선: 꺾임 87">
            <a:extLst>
              <a:ext uri="{FF2B5EF4-FFF2-40B4-BE49-F238E27FC236}">
                <a16:creationId xmlns:a16="http://schemas.microsoft.com/office/drawing/2014/main" id="{240C4B9F-2D37-470F-8DED-746C0FA05586}"/>
              </a:ext>
            </a:extLst>
          </p:cNvPr>
          <p:cNvCxnSpPr>
            <a:cxnSpLocks/>
            <a:endCxn id="85" idx="1"/>
          </p:cNvCxnSpPr>
          <p:nvPr/>
        </p:nvCxnSpPr>
        <p:spPr>
          <a:xfrm rot="16200000" flipH="1">
            <a:off x="5792434" y="3186902"/>
            <a:ext cx="1501411" cy="2096536"/>
          </a:xfrm>
          <a:prstGeom prst="bentConnector2">
            <a:avLst/>
          </a:prstGeom>
          <a:ln>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4211455-3AB9-4DC6-97B1-8AD239692A64}"/>
              </a:ext>
            </a:extLst>
          </p:cNvPr>
          <p:cNvSpPr txBox="1"/>
          <p:nvPr/>
        </p:nvSpPr>
        <p:spPr>
          <a:xfrm>
            <a:off x="6896067" y="4295231"/>
            <a:ext cx="389850" cy="545599"/>
          </a:xfrm>
          <a:prstGeom prst="rect">
            <a:avLst/>
          </a:prstGeom>
          <a:noFill/>
        </p:spPr>
        <p:txBody>
          <a:bodyPr wrap="none" rtlCol="0">
            <a:spAutoFit/>
          </a:bodyPr>
          <a:lstStyle/>
          <a:p>
            <a:pPr>
              <a:lnSpc>
                <a:spcPct val="200000"/>
              </a:lnSpc>
            </a:pPr>
            <a:r>
              <a:rPr lang="ko-KR" altLang="en-US" sz="800" b="1" dirty="0">
                <a:solidFill>
                  <a:srgbClr val="FF0000"/>
                </a:solidFill>
                <a:latin typeface="맑은 고딕" pitchFamily="50" charset="-127"/>
                <a:ea typeface="맑은 고딕" pitchFamily="50" charset="-127"/>
              </a:rPr>
              <a:t>예외</a:t>
            </a:r>
            <a:endParaRPr lang="en-US" altLang="ko-KR" sz="800" b="1" dirty="0">
              <a:solidFill>
                <a:srgbClr val="FF0000"/>
              </a:solidFill>
              <a:latin typeface="맑은 고딕" pitchFamily="50" charset="-127"/>
              <a:ea typeface="맑은 고딕" pitchFamily="50" charset="-127"/>
            </a:endParaRPr>
          </a:p>
          <a:p>
            <a:pPr>
              <a:lnSpc>
                <a:spcPct val="200000"/>
              </a:lnSpc>
            </a:pPr>
            <a:r>
              <a:rPr lang="ko-KR" altLang="en-US" sz="800" b="1" dirty="0">
                <a:solidFill>
                  <a:srgbClr val="FF0000"/>
                </a:solidFill>
                <a:latin typeface="맑은 고딕" pitchFamily="50" charset="-127"/>
                <a:ea typeface="맑은 고딕" pitchFamily="50" charset="-127"/>
              </a:rPr>
              <a:t>사항</a:t>
            </a:r>
          </a:p>
        </p:txBody>
      </p:sp>
      <p:sp>
        <p:nvSpPr>
          <p:cNvPr id="92" name="직사각형 91">
            <a:extLst>
              <a:ext uri="{FF2B5EF4-FFF2-40B4-BE49-F238E27FC236}">
                <a16:creationId xmlns:a16="http://schemas.microsoft.com/office/drawing/2014/main" id="{CD5EB612-AAFA-4CD5-892E-EE7DD9E6849E}"/>
              </a:ext>
            </a:extLst>
          </p:cNvPr>
          <p:cNvSpPr/>
          <p:nvPr/>
        </p:nvSpPr>
        <p:spPr>
          <a:xfrm>
            <a:off x="8500921" y="4006501"/>
            <a:ext cx="1087157" cy="338554"/>
          </a:xfrm>
          <a:prstGeom prst="rect">
            <a:avLst/>
          </a:prstGeom>
        </p:spPr>
        <p:txBody>
          <a:bodyPr wrap="none">
            <a:spAutoFit/>
          </a:bodyPr>
          <a:lstStyle/>
          <a:p>
            <a:r>
              <a:rPr lang="ko-KR" altLang="en-US" sz="800" dirty="0">
                <a:latin typeface="맑은 고딕" pitchFamily="50" charset="-127"/>
              </a:rPr>
              <a:t>무역 거래 지연 시</a:t>
            </a:r>
            <a:endParaRPr lang="en-US" altLang="ko-KR" sz="800" dirty="0">
              <a:latin typeface="맑은 고딕" pitchFamily="50" charset="-127"/>
            </a:endParaRPr>
          </a:p>
          <a:p>
            <a:r>
              <a:rPr lang="en-US" altLang="ko-KR" sz="800" dirty="0">
                <a:latin typeface="맑은 고딕" pitchFamily="50" charset="-127"/>
              </a:rPr>
              <a:t>(15</a:t>
            </a:r>
            <a:r>
              <a:rPr lang="ko-KR" altLang="en-US" sz="800" dirty="0">
                <a:latin typeface="맑은 고딕" pitchFamily="50" charset="-127"/>
              </a:rPr>
              <a:t>일 초과 될 경우</a:t>
            </a:r>
            <a:r>
              <a:rPr lang="en-US" altLang="ko-KR" sz="800" dirty="0">
                <a:latin typeface="맑은 고딕" pitchFamily="50" charset="-127"/>
              </a:rPr>
              <a:t>)</a:t>
            </a:r>
          </a:p>
        </p:txBody>
      </p:sp>
      <p:sp>
        <p:nvSpPr>
          <p:cNvPr id="94" name="직사각형 93">
            <a:extLst>
              <a:ext uri="{FF2B5EF4-FFF2-40B4-BE49-F238E27FC236}">
                <a16:creationId xmlns:a16="http://schemas.microsoft.com/office/drawing/2014/main" id="{DFC9102E-0C1B-4886-A4C8-2C1157676CBD}"/>
              </a:ext>
            </a:extLst>
          </p:cNvPr>
          <p:cNvSpPr/>
          <p:nvPr/>
        </p:nvSpPr>
        <p:spPr>
          <a:xfrm>
            <a:off x="8500920" y="4821065"/>
            <a:ext cx="1087157" cy="707886"/>
          </a:xfrm>
          <a:prstGeom prst="rect">
            <a:avLst/>
          </a:prstGeom>
        </p:spPr>
        <p:txBody>
          <a:bodyPr wrap="square">
            <a:spAutoFit/>
          </a:bodyPr>
          <a:lstStyle/>
          <a:p>
            <a:r>
              <a:rPr lang="ko-KR" altLang="en-US" sz="800" dirty="0">
                <a:latin typeface="맑은 고딕" pitchFamily="50" charset="-127"/>
              </a:rPr>
              <a:t>에스크로 거래를 중단</a:t>
            </a:r>
            <a:endParaRPr lang="en-US" altLang="ko-KR" sz="800" dirty="0">
              <a:latin typeface="맑은 고딕" pitchFamily="50" charset="-127"/>
            </a:endParaRPr>
          </a:p>
          <a:p>
            <a:r>
              <a:rPr lang="ko-KR" altLang="en-US" sz="800" dirty="0">
                <a:latin typeface="맑은 고딕" pitchFamily="50" charset="-127"/>
              </a:rPr>
              <a:t>처리 할 경우</a:t>
            </a:r>
            <a:endParaRPr lang="en-US" altLang="ko-KR" sz="800" dirty="0">
              <a:latin typeface="맑은 고딕" pitchFamily="50" charset="-127"/>
            </a:endParaRPr>
          </a:p>
          <a:p>
            <a:r>
              <a:rPr lang="ko-KR" altLang="en-US" sz="800" dirty="0">
                <a:latin typeface="맑은 고딕" pitchFamily="50" charset="-127"/>
              </a:rPr>
              <a:t>관리자 승인 후 거래중단</a:t>
            </a:r>
            <a:endParaRPr lang="en-US" altLang="ko-KR" sz="800" dirty="0">
              <a:latin typeface="맑은 고딕" pitchFamily="50" charset="-127"/>
            </a:endParaRPr>
          </a:p>
        </p:txBody>
      </p:sp>
      <p:sp>
        <p:nvSpPr>
          <p:cNvPr id="43" name="TextBox 42">
            <a:extLst>
              <a:ext uri="{FF2B5EF4-FFF2-40B4-BE49-F238E27FC236}">
                <a16:creationId xmlns:a16="http://schemas.microsoft.com/office/drawing/2014/main" id="{82231E99-2E76-4139-B74E-80465DC22B81}"/>
              </a:ext>
            </a:extLst>
          </p:cNvPr>
          <p:cNvSpPr txBox="1"/>
          <p:nvPr/>
        </p:nvSpPr>
        <p:spPr>
          <a:xfrm>
            <a:off x="54392" y="3145950"/>
            <a:ext cx="742511" cy="293414"/>
          </a:xfrm>
          <a:prstGeom prst="rect">
            <a:avLst/>
          </a:prstGeom>
          <a:noFill/>
        </p:spPr>
        <p:txBody>
          <a:bodyPr wrap="none" rtlCol="0">
            <a:spAutoFit/>
          </a:bodyPr>
          <a:lstStyle/>
          <a:p>
            <a:pPr>
              <a:lnSpc>
                <a:spcPct val="150000"/>
              </a:lnSpc>
            </a:pPr>
            <a:r>
              <a:rPr lang="ko-KR" altLang="en-US" sz="1000" dirty="0">
                <a:latin typeface="맑은 고딕" pitchFamily="50" charset="-127"/>
                <a:ea typeface="맑은 고딕" pitchFamily="50" charset="-127"/>
              </a:rPr>
              <a:t>고객 표시</a:t>
            </a:r>
          </a:p>
        </p:txBody>
      </p:sp>
      <p:sp>
        <p:nvSpPr>
          <p:cNvPr id="11" name="직사각형 10">
            <a:extLst>
              <a:ext uri="{FF2B5EF4-FFF2-40B4-BE49-F238E27FC236}">
                <a16:creationId xmlns:a16="http://schemas.microsoft.com/office/drawing/2014/main" id="{E7BAC1BC-8D2A-4E05-A574-75D00875A94D}"/>
              </a:ext>
            </a:extLst>
          </p:cNvPr>
          <p:cNvSpPr/>
          <p:nvPr/>
        </p:nvSpPr>
        <p:spPr>
          <a:xfrm>
            <a:off x="5302030" y="653112"/>
            <a:ext cx="1441420" cy="230832"/>
          </a:xfrm>
          <a:prstGeom prst="rect">
            <a:avLst/>
          </a:prstGeom>
        </p:spPr>
        <p:txBody>
          <a:bodyPr wrap="none">
            <a:spAutoFit/>
          </a:bodyPr>
          <a:lstStyle/>
          <a:p>
            <a:pPr algn="ctr"/>
            <a:r>
              <a:rPr lang="ko-KR" altLang="en-US" sz="900" dirty="0"/>
              <a:t>가입 승인 완료 메일 발송</a:t>
            </a:r>
          </a:p>
        </p:txBody>
      </p:sp>
      <p:cxnSp>
        <p:nvCxnSpPr>
          <p:cNvPr id="15" name="연결선: 꺾임 14">
            <a:extLst>
              <a:ext uri="{FF2B5EF4-FFF2-40B4-BE49-F238E27FC236}">
                <a16:creationId xmlns:a16="http://schemas.microsoft.com/office/drawing/2014/main" id="{CC9BE6F6-DB2D-43D6-AA59-78342682F96A}"/>
              </a:ext>
            </a:extLst>
          </p:cNvPr>
          <p:cNvCxnSpPr>
            <a:stCxn id="60" idx="0"/>
            <a:endCxn id="11" idx="1"/>
          </p:cNvCxnSpPr>
          <p:nvPr/>
        </p:nvCxnSpPr>
        <p:spPr>
          <a:xfrm rot="5400000" flipH="1" flipV="1">
            <a:off x="4704199" y="470023"/>
            <a:ext cx="299325" cy="896337"/>
          </a:xfrm>
          <a:prstGeom prst="bentConnector2">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144D5557-6191-4993-A99B-BBA411893B5D}"/>
              </a:ext>
            </a:extLst>
          </p:cNvPr>
          <p:cNvSpPr/>
          <p:nvPr/>
        </p:nvSpPr>
        <p:spPr>
          <a:xfrm>
            <a:off x="265533" y="4513924"/>
            <a:ext cx="1441420" cy="230832"/>
          </a:xfrm>
          <a:prstGeom prst="rect">
            <a:avLst/>
          </a:prstGeom>
        </p:spPr>
        <p:txBody>
          <a:bodyPr wrap="none">
            <a:spAutoFit/>
          </a:bodyPr>
          <a:lstStyle/>
          <a:p>
            <a:pPr algn="ctr"/>
            <a:r>
              <a:rPr lang="ko-KR" altLang="en-US" sz="900" dirty="0"/>
              <a:t>가입 승인 완료 메일 발송</a:t>
            </a:r>
          </a:p>
        </p:txBody>
      </p:sp>
      <p:cxnSp>
        <p:nvCxnSpPr>
          <p:cNvPr id="51" name="연결선: 꺾임 50">
            <a:extLst>
              <a:ext uri="{FF2B5EF4-FFF2-40B4-BE49-F238E27FC236}">
                <a16:creationId xmlns:a16="http://schemas.microsoft.com/office/drawing/2014/main" id="{C92E0C47-A5E8-4E8A-973A-452ADF4EA2DD}"/>
              </a:ext>
            </a:extLst>
          </p:cNvPr>
          <p:cNvCxnSpPr>
            <a:cxnSpLocks/>
            <a:stCxn id="42" idx="2"/>
            <a:endCxn id="50" idx="0"/>
          </p:cNvCxnSpPr>
          <p:nvPr/>
        </p:nvCxnSpPr>
        <p:spPr>
          <a:xfrm rot="5400000">
            <a:off x="1259332" y="3737000"/>
            <a:ext cx="503835" cy="1050012"/>
          </a:xfrm>
          <a:prstGeom prst="bentConnector3">
            <a:avLst>
              <a:gd name="adj1" fmla="val 50000"/>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079D3679-DF16-4521-AF41-C836E9A402E4}"/>
              </a:ext>
            </a:extLst>
          </p:cNvPr>
          <p:cNvSpPr/>
          <p:nvPr/>
        </p:nvSpPr>
        <p:spPr>
          <a:xfrm>
            <a:off x="3198692" y="4542918"/>
            <a:ext cx="1184941" cy="507831"/>
          </a:xfrm>
          <a:prstGeom prst="rect">
            <a:avLst/>
          </a:prstGeom>
        </p:spPr>
        <p:txBody>
          <a:bodyPr wrap="none">
            <a:spAutoFit/>
          </a:bodyPr>
          <a:lstStyle/>
          <a:p>
            <a:pPr algn="ctr"/>
            <a:r>
              <a:rPr lang="ko-KR" altLang="en-US" sz="900" dirty="0"/>
              <a:t>입력</a:t>
            </a:r>
            <a:r>
              <a:rPr lang="en-US" altLang="ko-KR" sz="900" dirty="0"/>
              <a:t> </a:t>
            </a:r>
            <a:r>
              <a:rPr lang="ko-KR" altLang="en-US" sz="900" dirty="0"/>
              <a:t>거래처</a:t>
            </a:r>
            <a:endParaRPr lang="en-US" altLang="ko-KR" sz="900" dirty="0"/>
          </a:p>
          <a:p>
            <a:pPr algn="ctr"/>
            <a:r>
              <a:rPr lang="ko-KR" altLang="en-US" sz="900" dirty="0"/>
              <a:t>계약 메일 발송</a:t>
            </a:r>
            <a:endParaRPr lang="en-US" altLang="ko-KR" sz="900" dirty="0"/>
          </a:p>
          <a:p>
            <a:pPr algn="ctr"/>
            <a:r>
              <a:rPr lang="ko-KR" altLang="en-US" sz="900" dirty="0"/>
              <a:t>추가 사항 작성 요청</a:t>
            </a:r>
          </a:p>
        </p:txBody>
      </p:sp>
      <p:cxnSp>
        <p:nvCxnSpPr>
          <p:cNvPr id="56" name="연결선: 꺾임 55">
            <a:extLst>
              <a:ext uri="{FF2B5EF4-FFF2-40B4-BE49-F238E27FC236}">
                <a16:creationId xmlns:a16="http://schemas.microsoft.com/office/drawing/2014/main" id="{85B36598-1566-4D7B-8C1A-7A8B05BCB361}"/>
              </a:ext>
            </a:extLst>
          </p:cNvPr>
          <p:cNvCxnSpPr>
            <a:cxnSpLocks/>
            <a:stCxn id="48" idx="2"/>
            <a:endCxn id="55" idx="0"/>
          </p:cNvCxnSpPr>
          <p:nvPr/>
        </p:nvCxnSpPr>
        <p:spPr>
          <a:xfrm rot="5400000">
            <a:off x="4062022" y="3797197"/>
            <a:ext cx="474862" cy="1016580"/>
          </a:xfrm>
          <a:prstGeom prst="bentConnector3">
            <a:avLst>
              <a:gd name="adj1" fmla="val 50000"/>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EB103721-6ECB-48C0-8C05-3130CFEBA706}"/>
              </a:ext>
            </a:extLst>
          </p:cNvPr>
          <p:cNvCxnSpPr>
            <a:cxnSpLocks/>
            <a:stCxn id="92" idx="3"/>
            <a:endCxn id="62" idx="3"/>
          </p:cNvCxnSpPr>
          <p:nvPr/>
        </p:nvCxnSpPr>
        <p:spPr>
          <a:xfrm flipH="1">
            <a:off x="7124323" y="4175778"/>
            <a:ext cx="2463755" cy="1960785"/>
          </a:xfrm>
          <a:prstGeom prst="bentConnector3">
            <a:avLst>
              <a:gd name="adj1" fmla="val -9279"/>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7A63EAD7-7063-4907-8DA8-B79C416E98E1}"/>
              </a:ext>
            </a:extLst>
          </p:cNvPr>
          <p:cNvSpPr/>
          <p:nvPr/>
        </p:nvSpPr>
        <p:spPr>
          <a:xfrm>
            <a:off x="6221512" y="5882647"/>
            <a:ext cx="902811" cy="507831"/>
          </a:xfrm>
          <a:prstGeom prst="rect">
            <a:avLst/>
          </a:prstGeom>
        </p:spPr>
        <p:txBody>
          <a:bodyPr wrap="none">
            <a:spAutoFit/>
          </a:bodyPr>
          <a:lstStyle/>
          <a:p>
            <a:pPr algn="ctr"/>
            <a:r>
              <a:rPr lang="ko-KR" altLang="en-US" sz="900" dirty="0"/>
              <a:t>입력 거래처</a:t>
            </a:r>
            <a:endParaRPr lang="en-US" altLang="ko-KR" sz="900" dirty="0"/>
          </a:p>
          <a:p>
            <a:pPr algn="ctr"/>
            <a:r>
              <a:rPr lang="ko-KR" altLang="en-US" sz="900" dirty="0"/>
              <a:t>연장</a:t>
            </a:r>
            <a:r>
              <a:rPr lang="en-US" altLang="ko-KR" sz="900" dirty="0"/>
              <a:t>/</a:t>
            </a:r>
            <a:r>
              <a:rPr lang="ko-KR" altLang="en-US" sz="900" dirty="0"/>
              <a:t>정지</a:t>
            </a:r>
            <a:endParaRPr lang="en-US" altLang="ko-KR" sz="900" dirty="0"/>
          </a:p>
          <a:p>
            <a:pPr algn="ctr"/>
            <a:r>
              <a:rPr lang="ko-KR" altLang="en-US" sz="900" dirty="0"/>
              <a:t>안내메일 발송</a:t>
            </a:r>
          </a:p>
        </p:txBody>
      </p:sp>
      <p:cxnSp>
        <p:nvCxnSpPr>
          <p:cNvPr id="63" name="연결선: 꺾임 62">
            <a:extLst>
              <a:ext uri="{FF2B5EF4-FFF2-40B4-BE49-F238E27FC236}">
                <a16:creationId xmlns:a16="http://schemas.microsoft.com/office/drawing/2014/main" id="{E46EFA52-427D-45AD-90F8-FF4003C7A419}"/>
              </a:ext>
            </a:extLst>
          </p:cNvPr>
          <p:cNvCxnSpPr>
            <a:cxnSpLocks/>
            <a:stCxn id="94" idx="3"/>
            <a:endCxn id="62" idx="3"/>
          </p:cNvCxnSpPr>
          <p:nvPr/>
        </p:nvCxnSpPr>
        <p:spPr>
          <a:xfrm flipH="1">
            <a:off x="7124323" y="5175008"/>
            <a:ext cx="2463754" cy="961555"/>
          </a:xfrm>
          <a:prstGeom prst="bentConnector3">
            <a:avLst>
              <a:gd name="adj1" fmla="val -9279"/>
            </a:avLst>
          </a:prstGeom>
          <a:ln>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직사각형 72">
            <a:extLst>
              <a:ext uri="{FF2B5EF4-FFF2-40B4-BE49-F238E27FC236}">
                <a16:creationId xmlns:a16="http://schemas.microsoft.com/office/drawing/2014/main" id="{15E31740-A055-460C-B7C1-FEAB1F0B8B76}"/>
              </a:ext>
            </a:extLst>
          </p:cNvPr>
          <p:cNvSpPr/>
          <p:nvPr/>
        </p:nvSpPr>
        <p:spPr bwMode="auto">
          <a:xfrm>
            <a:off x="5646861" y="1067891"/>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chemeClr val="tx1"/>
                </a:solidFill>
              </a:rPr>
              <a:t>승인 거절</a:t>
            </a:r>
            <a:endParaRPr lang="ko-KR" altLang="en-US" sz="800" dirty="0">
              <a:solidFill>
                <a:schemeClr val="tx1"/>
              </a:solidFill>
            </a:endParaRPr>
          </a:p>
        </p:txBody>
      </p:sp>
      <p:cxnSp>
        <p:nvCxnSpPr>
          <p:cNvPr id="75" name="연결선: 꺾임 74">
            <a:extLst>
              <a:ext uri="{FF2B5EF4-FFF2-40B4-BE49-F238E27FC236}">
                <a16:creationId xmlns:a16="http://schemas.microsoft.com/office/drawing/2014/main" id="{03781EEC-E2E0-48AF-BF2C-9C572B5DCADE}"/>
              </a:ext>
            </a:extLst>
          </p:cNvPr>
          <p:cNvCxnSpPr>
            <a:cxnSpLocks/>
            <a:stCxn id="60" idx="3"/>
            <a:endCxn id="73" idx="1"/>
          </p:cNvCxnSpPr>
          <p:nvPr/>
        </p:nvCxnSpPr>
        <p:spPr>
          <a:xfrm>
            <a:off x="4860450" y="1218859"/>
            <a:ext cx="786411" cy="38"/>
          </a:xfrm>
          <a:prstGeom prst="bentConnector3">
            <a:avLst>
              <a:gd name="adj1" fmla="val 50000"/>
            </a:avLst>
          </a:prstGeom>
          <a:ln>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83BF81-52E7-4863-8A8C-AD0B654A0B9C}"/>
              </a:ext>
            </a:extLst>
          </p:cNvPr>
          <p:cNvSpPr txBox="1"/>
          <p:nvPr/>
        </p:nvSpPr>
        <p:spPr>
          <a:xfrm>
            <a:off x="4576525" y="1726467"/>
            <a:ext cx="1460656" cy="461665"/>
          </a:xfrm>
          <a:prstGeom prst="rect">
            <a:avLst/>
          </a:prstGeom>
          <a:noFill/>
        </p:spPr>
        <p:txBody>
          <a:bodyPr wrap="none" rtlCol="0">
            <a:spAutoFit/>
          </a:bodyPr>
          <a:lstStyle/>
          <a:p>
            <a:r>
              <a:rPr lang="ko-KR" altLang="en-US" sz="800" dirty="0">
                <a:latin typeface="맑은 고딕" pitchFamily="50" charset="-127"/>
                <a:ea typeface="맑은 고딕" pitchFamily="50" charset="-127"/>
              </a:rPr>
              <a:t>승인완료 후</a:t>
            </a:r>
            <a:endParaRPr lang="en-US" altLang="ko-KR" sz="800" dirty="0">
              <a:latin typeface="맑은 고딕" pitchFamily="50" charset="-127"/>
              <a:ea typeface="맑은 고딕" pitchFamily="50" charset="-127"/>
            </a:endParaRPr>
          </a:p>
          <a:p>
            <a:r>
              <a:rPr lang="ko-KR" altLang="en-US" sz="800" dirty="0">
                <a:latin typeface="맑은 고딕" pitchFamily="50" charset="-127"/>
                <a:ea typeface="맑은 고딕" pitchFamily="50" charset="-127"/>
              </a:rPr>
              <a:t>우편 접수 내용과 다른 경우</a:t>
            </a:r>
            <a:endParaRPr lang="en-US" altLang="ko-KR" sz="800" dirty="0">
              <a:latin typeface="맑은 고딕" pitchFamily="50" charset="-127"/>
              <a:ea typeface="맑은 고딕" pitchFamily="50" charset="-127"/>
            </a:endParaRPr>
          </a:p>
          <a:p>
            <a:r>
              <a:rPr lang="ko-KR" altLang="en-US" sz="800" dirty="0">
                <a:latin typeface="맑은 고딕" pitchFamily="50" charset="-127"/>
                <a:ea typeface="맑은 고딕" pitchFamily="50" charset="-127"/>
              </a:rPr>
              <a:t>승인 거절 처리</a:t>
            </a:r>
          </a:p>
        </p:txBody>
      </p:sp>
      <p:cxnSp>
        <p:nvCxnSpPr>
          <p:cNvPr id="78" name="직선 연결선 77">
            <a:extLst>
              <a:ext uri="{FF2B5EF4-FFF2-40B4-BE49-F238E27FC236}">
                <a16:creationId xmlns:a16="http://schemas.microsoft.com/office/drawing/2014/main" id="{F3C4DD47-B672-4498-A672-2369049CA683}"/>
              </a:ext>
            </a:extLst>
          </p:cNvPr>
          <p:cNvCxnSpPr>
            <a:cxnSpLocks/>
            <a:endCxn id="77" idx="0"/>
          </p:cNvCxnSpPr>
          <p:nvPr/>
        </p:nvCxnSpPr>
        <p:spPr>
          <a:xfrm>
            <a:off x="5306853" y="1218859"/>
            <a:ext cx="0" cy="507608"/>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직사각형 79">
            <a:extLst>
              <a:ext uri="{FF2B5EF4-FFF2-40B4-BE49-F238E27FC236}">
                <a16:creationId xmlns:a16="http://schemas.microsoft.com/office/drawing/2014/main" id="{8A020C7C-0E30-4231-9754-F52141CF58C6}"/>
              </a:ext>
            </a:extLst>
          </p:cNvPr>
          <p:cNvSpPr/>
          <p:nvPr/>
        </p:nvSpPr>
        <p:spPr bwMode="auto">
          <a:xfrm>
            <a:off x="5042873" y="3231158"/>
            <a:ext cx="909514" cy="302011"/>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tx1"/>
                </a:solidFill>
              </a:rPr>
              <a:t>에스크로</a:t>
            </a:r>
            <a:endParaRPr lang="en-US" altLang="ko-KR" sz="800" dirty="0">
              <a:solidFill>
                <a:schemeClr val="tx1"/>
              </a:solidFill>
            </a:endParaRPr>
          </a:p>
          <a:p>
            <a:pPr algn="ctr"/>
            <a:r>
              <a:rPr lang="ko-KR" altLang="en-US" sz="800">
                <a:solidFill>
                  <a:schemeClr val="tx1"/>
                </a:solidFill>
              </a:rPr>
              <a:t>입금완료</a:t>
            </a:r>
            <a:endParaRPr lang="ko-KR" altLang="en-US" sz="800" dirty="0">
              <a:solidFill>
                <a:schemeClr val="tx1"/>
              </a:solidFill>
            </a:endParaRPr>
          </a:p>
        </p:txBody>
      </p:sp>
    </p:spTree>
    <p:extLst>
      <p:ext uri="{BB962C8B-B14F-4D97-AF65-F5344CB8AC3E}">
        <p14:creationId xmlns:p14="http://schemas.microsoft.com/office/powerpoint/2010/main" val="4066260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3847428314"/>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제목 검색</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관리자 페이지 자료실 게시판 등록</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720069" cy="276999"/>
          </a:xfrm>
          <a:prstGeom prst="rect">
            <a:avLst/>
          </a:prstGeom>
        </p:spPr>
        <p:txBody>
          <a:bodyPr wrap="none">
            <a:spAutoFit/>
          </a:bodyPr>
          <a:lstStyle/>
          <a:p>
            <a:r>
              <a:rPr lang="en-US" altLang="ko-KR" sz="1200" b="1" dirty="0"/>
              <a:t>|</a:t>
            </a:r>
            <a:r>
              <a:rPr lang="ko-KR" altLang="en-US" sz="1200" b="1" dirty="0"/>
              <a:t>자료실</a:t>
            </a:r>
            <a:endParaRPr lang="ko-KR" altLang="en-US" sz="1200" dirty="0"/>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ko-KR" altLang="en-US" dirty="0"/>
              <a:t>자료실</a:t>
            </a:r>
          </a:p>
        </p:txBody>
      </p:sp>
      <p:graphicFrame>
        <p:nvGraphicFramePr>
          <p:cNvPr id="26" name="표 25">
            <a:extLst>
              <a:ext uri="{FF2B5EF4-FFF2-40B4-BE49-F238E27FC236}">
                <a16:creationId xmlns:a16="http://schemas.microsoft.com/office/drawing/2014/main" id="{18763785-4AFF-423D-8C49-B3923F8BA4EA}"/>
              </a:ext>
            </a:extLst>
          </p:cNvPr>
          <p:cNvGraphicFramePr>
            <a:graphicFrameLocks noGrp="1"/>
          </p:cNvGraphicFramePr>
          <p:nvPr>
            <p:extLst>
              <p:ext uri="{D42A27DB-BD31-4B8C-83A1-F6EECF244321}">
                <p14:modId xmlns:p14="http://schemas.microsoft.com/office/powerpoint/2010/main" val="908782612"/>
              </p:ext>
            </p:extLst>
          </p:nvPr>
        </p:nvGraphicFramePr>
        <p:xfrm>
          <a:off x="375562" y="2076839"/>
          <a:ext cx="6730763" cy="3419779"/>
        </p:xfrm>
        <a:graphic>
          <a:graphicData uri="http://schemas.openxmlformats.org/drawingml/2006/table">
            <a:tbl>
              <a:tblPr>
                <a:tableStyleId>{5C22544A-7EE6-4342-B048-85BDC9FD1C3A}</a:tableStyleId>
              </a:tblPr>
              <a:tblGrid>
                <a:gridCol w="492303">
                  <a:extLst>
                    <a:ext uri="{9D8B030D-6E8A-4147-A177-3AD203B41FA5}">
                      <a16:colId xmlns:a16="http://schemas.microsoft.com/office/drawing/2014/main" val="1769921093"/>
                    </a:ext>
                  </a:extLst>
                </a:gridCol>
                <a:gridCol w="3678968">
                  <a:extLst>
                    <a:ext uri="{9D8B030D-6E8A-4147-A177-3AD203B41FA5}">
                      <a16:colId xmlns:a16="http://schemas.microsoft.com/office/drawing/2014/main" val="2346052771"/>
                    </a:ext>
                  </a:extLst>
                </a:gridCol>
                <a:gridCol w="906011">
                  <a:extLst>
                    <a:ext uri="{9D8B030D-6E8A-4147-A177-3AD203B41FA5}">
                      <a16:colId xmlns:a16="http://schemas.microsoft.com/office/drawing/2014/main" val="2551255853"/>
                    </a:ext>
                  </a:extLst>
                </a:gridCol>
                <a:gridCol w="889233">
                  <a:extLst>
                    <a:ext uri="{9D8B030D-6E8A-4147-A177-3AD203B41FA5}">
                      <a16:colId xmlns:a16="http://schemas.microsoft.com/office/drawing/2014/main" val="3373948875"/>
                    </a:ext>
                  </a:extLst>
                </a:gridCol>
                <a:gridCol w="764248">
                  <a:extLst>
                    <a:ext uri="{9D8B030D-6E8A-4147-A177-3AD203B41FA5}">
                      <a16:colId xmlns:a16="http://schemas.microsoft.com/office/drawing/2014/main" val="4199619414"/>
                    </a:ext>
                  </a:extLst>
                </a:gridCol>
              </a:tblGrid>
              <a:tr h="276659">
                <a:tc>
                  <a:txBody>
                    <a:bodyPr/>
                    <a:lstStyle/>
                    <a:p>
                      <a:pPr algn="ctr" fontAlgn="ctr"/>
                      <a:r>
                        <a:rPr lang="en-US" altLang="ko-KR" sz="700" b="1" i="0" u="none" strike="noStrike" dirty="0">
                          <a:solidFill>
                            <a:srgbClr val="000000"/>
                          </a:solidFill>
                          <a:effectLst/>
                          <a:latin typeface="맑은 고딕" panose="020B0503020000020004" pitchFamily="50" charset="-127"/>
                          <a:ea typeface="맑은 고딕" panose="020B0503020000020004" pitchFamily="50" charset="-127"/>
                        </a:rPr>
                        <a:t>No</a:t>
                      </a:r>
                      <a:endParaRPr lang="ko-KR" altLang="en-US" sz="7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자료명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작성자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등록일</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조회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1560995"/>
                  </a:ext>
                </a:extLst>
              </a:tr>
              <a:tr h="560161">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200269"/>
                  </a:ext>
                </a:extLst>
              </a:tr>
              <a:tr h="549921">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mn-ea"/>
                        </a:rPr>
                        <a:t>대출 준비 서류</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유지관리자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0</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273094"/>
                  </a:ext>
                </a:extLst>
              </a:tr>
              <a:tr h="674902">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908126"/>
                  </a:ext>
                </a:extLst>
              </a:tr>
              <a:tr h="716563">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2019/01/09</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0</a:t>
                      </a:r>
                      <a:endParaRPr lang="ko-KR" altLang="en-US" sz="8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80294"/>
                  </a:ext>
                </a:extLst>
              </a:tr>
              <a:tr h="641573">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mn-ea"/>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mn-ea"/>
                        </a:rPr>
                        <a:t>유지관리자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2019/01/05</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8706"/>
                  </a:ext>
                </a:extLst>
              </a:tr>
            </a:tbl>
          </a:graphicData>
        </a:graphic>
      </p:graphicFrame>
      <p:sp>
        <p:nvSpPr>
          <p:cNvPr id="27" name="직사각형 26">
            <a:extLst>
              <a:ext uri="{FF2B5EF4-FFF2-40B4-BE49-F238E27FC236}">
                <a16:creationId xmlns:a16="http://schemas.microsoft.com/office/drawing/2014/main" id="{9C9B49B5-DF42-4EBB-8CDD-E509E15E62B8}"/>
              </a:ext>
            </a:extLst>
          </p:cNvPr>
          <p:cNvSpPr/>
          <p:nvPr/>
        </p:nvSpPr>
        <p:spPr bwMode="auto">
          <a:xfrm>
            <a:off x="5697268" y="1798075"/>
            <a:ext cx="946069" cy="20520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8" name="Button">
            <a:extLst>
              <a:ext uri="{FF2B5EF4-FFF2-40B4-BE49-F238E27FC236}">
                <a16:creationId xmlns:a16="http://schemas.microsoft.com/office/drawing/2014/main" id="{4E5A955D-CC5D-47EA-B3FB-7A28A9E69410}"/>
              </a:ext>
            </a:extLst>
          </p:cNvPr>
          <p:cNvSpPr>
            <a:spLocks/>
          </p:cNvSpPr>
          <p:nvPr/>
        </p:nvSpPr>
        <p:spPr bwMode="auto">
          <a:xfrm>
            <a:off x="6720771" y="180007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검색</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37" name="타원 36">
            <a:extLst>
              <a:ext uri="{FF2B5EF4-FFF2-40B4-BE49-F238E27FC236}">
                <a16:creationId xmlns:a16="http://schemas.microsoft.com/office/drawing/2014/main" id="{0802E5A6-D9A5-4C5D-B85F-AD5C13340A31}"/>
              </a:ext>
            </a:extLst>
          </p:cNvPr>
          <p:cNvSpPr/>
          <p:nvPr/>
        </p:nvSpPr>
        <p:spPr bwMode="auto">
          <a:xfrm>
            <a:off x="5527555" y="167874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20" name="TextBox 19">
            <a:extLst>
              <a:ext uri="{FF2B5EF4-FFF2-40B4-BE49-F238E27FC236}">
                <a16:creationId xmlns:a16="http://schemas.microsoft.com/office/drawing/2014/main" id="{316E101E-C906-42C8-86BD-B22190575031}"/>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1" name="TextBox 20">
            <a:extLst>
              <a:ext uri="{FF2B5EF4-FFF2-40B4-BE49-F238E27FC236}">
                <a16:creationId xmlns:a16="http://schemas.microsoft.com/office/drawing/2014/main" id="{CA2961C4-479C-402C-88FA-15BEDAD7373C}"/>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072647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8" name="직사각형 17">
            <a:extLst>
              <a:ext uri="{FF2B5EF4-FFF2-40B4-BE49-F238E27FC236}">
                <a16:creationId xmlns:a16="http://schemas.microsoft.com/office/drawing/2014/main" id="{79D8CC0E-7F03-44AE-9F3C-37D682D3ECB0}"/>
              </a:ext>
            </a:extLst>
          </p:cNvPr>
          <p:cNvSpPr/>
          <p:nvPr/>
        </p:nvSpPr>
        <p:spPr>
          <a:xfrm>
            <a:off x="241589" y="1420221"/>
            <a:ext cx="720069" cy="276999"/>
          </a:xfrm>
          <a:prstGeom prst="rect">
            <a:avLst/>
          </a:prstGeom>
        </p:spPr>
        <p:txBody>
          <a:bodyPr wrap="none">
            <a:spAutoFit/>
          </a:bodyPr>
          <a:lstStyle/>
          <a:p>
            <a:r>
              <a:rPr lang="en-US" altLang="ko-KR" sz="1200" b="1" dirty="0"/>
              <a:t>|</a:t>
            </a:r>
            <a:r>
              <a:rPr lang="ko-KR" altLang="en-US" sz="1200" b="1" dirty="0"/>
              <a:t>자료실</a:t>
            </a:r>
            <a:endParaRPr lang="ko-KR" altLang="en-US" sz="1200" dirty="0"/>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55584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6157201"/>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6109577"/>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526020"/>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ko-KR" altLang="en-US" dirty="0"/>
              <a:t>자료실</a:t>
            </a:r>
          </a:p>
        </p:txBody>
      </p:sp>
      <p:sp>
        <p:nvSpPr>
          <p:cNvPr id="2" name="TextBox 1">
            <a:extLst>
              <a:ext uri="{FF2B5EF4-FFF2-40B4-BE49-F238E27FC236}">
                <a16:creationId xmlns:a16="http://schemas.microsoft.com/office/drawing/2014/main" id="{3FB4F9D2-08A7-4B08-86B8-103CF95808EE}"/>
              </a:ext>
            </a:extLst>
          </p:cNvPr>
          <p:cNvSpPr txBox="1"/>
          <p:nvPr/>
        </p:nvSpPr>
        <p:spPr>
          <a:xfrm>
            <a:off x="355401" y="1793363"/>
            <a:ext cx="4291559" cy="461665"/>
          </a:xfrm>
          <a:prstGeom prst="rect">
            <a:avLst/>
          </a:prstGeom>
          <a:noFill/>
        </p:spPr>
        <p:txBody>
          <a:bodyPr wrap="none" rtlCol="0">
            <a:spAutoFit/>
          </a:bodyPr>
          <a:lstStyle/>
          <a:p>
            <a:r>
              <a:rPr lang="ko-KR" altLang="en-US" sz="800" dirty="0">
                <a:latin typeface="맑은 고딕" pitchFamily="50" charset="-127"/>
                <a:ea typeface="맑은 고딕" pitchFamily="50" charset="-127"/>
              </a:rPr>
              <a:t>등록일 </a:t>
            </a:r>
            <a:r>
              <a:rPr lang="en-US" altLang="ko-KR" sz="800" dirty="0">
                <a:latin typeface="맑은 고딕" pitchFamily="50" charset="-127"/>
                <a:ea typeface="맑은 고딕" pitchFamily="50" charset="-127"/>
              </a:rPr>
              <a:t>: 2019/01/01	</a:t>
            </a:r>
            <a:r>
              <a:rPr lang="ko-KR" altLang="en-US" sz="800" dirty="0">
                <a:latin typeface="맑은 고딕" pitchFamily="50" charset="-127"/>
                <a:ea typeface="맑은 고딕" pitchFamily="50" charset="-127"/>
              </a:rPr>
              <a:t>작성자 </a:t>
            </a:r>
            <a:r>
              <a:rPr lang="en-US" altLang="ko-KR" sz="800" dirty="0">
                <a:latin typeface="맑은 고딕" pitchFamily="50" charset="-127"/>
                <a:ea typeface="맑은 고딕" pitchFamily="50" charset="-127"/>
              </a:rPr>
              <a:t>: </a:t>
            </a:r>
            <a:r>
              <a:rPr lang="ko-KR" altLang="en-US" sz="800" dirty="0">
                <a:latin typeface="맑은 고딕" pitchFamily="50" charset="-127"/>
                <a:ea typeface="맑은 고딕" pitchFamily="50" charset="-127"/>
              </a:rPr>
              <a:t>관리자</a:t>
            </a:r>
            <a:r>
              <a:rPr lang="en-US" altLang="ko-KR" sz="800" dirty="0">
                <a:latin typeface="맑은 고딕" pitchFamily="50" charset="-127"/>
                <a:ea typeface="맑은 고딕" pitchFamily="50" charset="-127"/>
              </a:rPr>
              <a:t>		</a:t>
            </a:r>
            <a:r>
              <a:rPr lang="ko-KR" altLang="en-US" sz="800" dirty="0">
                <a:latin typeface="맑은 고딕" pitchFamily="50" charset="-127"/>
                <a:ea typeface="맑은 고딕" pitchFamily="50" charset="-127"/>
              </a:rPr>
              <a:t>조회 </a:t>
            </a:r>
            <a:r>
              <a:rPr lang="en-US" altLang="ko-KR" sz="800" dirty="0">
                <a:latin typeface="맑은 고딕" pitchFamily="50" charset="-127"/>
                <a:ea typeface="맑은 고딕" pitchFamily="50" charset="-127"/>
              </a:rPr>
              <a:t>: 10</a:t>
            </a:r>
          </a:p>
          <a:p>
            <a:endParaRPr lang="en-US" altLang="ko-KR" sz="800" dirty="0">
              <a:latin typeface="맑은 고딕" pitchFamily="50" charset="-127"/>
              <a:ea typeface="맑은 고딕" pitchFamily="50" charset="-127"/>
            </a:endParaRPr>
          </a:p>
          <a:p>
            <a:r>
              <a:rPr lang="ko-KR" altLang="en-US" sz="800" dirty="0">
                <a:latin typeface="맑은 고딕" pitchFamily="50" charset="-127"/>
                <a:ea typeface="맑은 고딕" pitchFamily="50" charset="-127"/>
              </a:rPr>
              <a:t>자료명 </a:t>
            </a:r>
            <a:r>
              <a:rPr lang="en-US" altLang="ko-KR" sz="800" dirty="0">
                <a:latin typeface="맑은 고딕" pitchFamily="50" charset="-127"/>
                <a:ea typeface="맑은 고딕" pitchFamily="50" charset="-127"/>
              </a:rPr>
              <a:t>: </a:t>
            </a:r>
            <a:r>
              <a:rPr lang="ko-KR" altLang="en-US" sz="800" dirty="0">
                <a:latin typeface="맑은 고딕" pitchFamily="50" charset="-127"/>
                <a:ea typeface="맑은 고딕" pitchFamily="50" charset="-127"/>
              </a:rPr>
              <a:t>회원가입 신청서 양식</a:t>
            </a:r>
          </a:p>
        </p:txBody>
      </p:sp>
      <p:cxnSp>
        <p:nvCxnSpPr>
          <p:cNvPr id="5" name="직선 연결선 4">
            <a:extLst>
              <a:ext uri="{FF2B5EF4-FFF2-40B4-BE49-F238E27FC236}">
                <a16:creationId xmlns:a16="http://schemas.microsoft.com/office/drawing/2014/main" id="{28BB299A-40B6-4A9D-B3CD-4C9529023A76}"/>
              </a:ext>
            </a:extLst>
          </p:cNvPr>
          <p:cNvCxnSpPr/>
          <p:nvPr/>
        </p:nvCxnSpPr>
        <p:spPr>
          <a:xfrm>
            <a:off x="427839" y="2323751"/>
            <a:ext cx="6107185" cy="0"/>
          </a:xfrm>
          <a:prstGeom prst="lin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56574FD2-2AE6-4577-817D-A23D3E96EA5F}"/>
              </a:ext>
            </a:extLst>
          </p:cNvPr>
          <p:cNvSpPr/>
          <p:nvPr/>
        </p:nvSpPr>
        <p:spPr bwMode="auto">
          <a:xfrm>
            <a:off x="2261040" y="2072329"/>
            <a:ext cx="976604" cy="157674"/>
          </a:xfrm>
          <a:prstGeom prst="roundRect">
            <a:avLst>
              <a:gd name="adj" fmla="val 13033"/>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다운로드</a:t>
            </a:r>
          </a:p>
        </p:txBody>
      </p:sp>
      <p:sp>
        <p:nvSpPr>
          <p:cNvPr id="24" name="TextBox 23">
            <a:extLst>
              <a:ext uri="{FF2B5EF4-FFF2-40B4-BE49-F238E27FC236}">
                <a16:creationId xmlns:a16="http://schemas.microsoft.com/office/drawing/2014/main" id="{E414C26F-3376-419B-836B-39105D285785}"/>
              </a:ext>
            </a:extLst>
          </p:cNvPr>
          <p:cNvSpPr txBox="1"/>
          <p:nvPr/>
        </p:nvSpPr>
        <p:spPr>
          <a:xfrm>
            <a:off x="355401" y="2450393"/>
            <a:ext cx="30011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회원가입 시 필요한 서류 및 방법에 대해 정리한 문서 입니다</a:t>
            </a:r>
            <a:r>
              <a:rPr lang="en-US" altLang="ko-KR" sz="800" dirty="0">
                <a:latin typeface="맑은 고딕" pitchFamily="50" charset="-127"/>
                <a:ea typeface="맑은 고딕" pitchFamily="50" charset="-127"/>
              </a:rPr>
              <a:t>.</a:t>
            </a:r>
            <a:endParaRPr lang="ko-KR" altLang="en-US" sz="800" dirty="0">
              <a:latin typeface="맑은 고딕" pitchFamily="50" charset="-127"/>
              <a:ea typeface="맑은 고딕" pitchFamily="50" charset="-127"/>
            </a:endParaRPr>
          </a:p>
        </p:txBody>
      </p:sp>
      <p:sp>
        <p:nvSpPr>
          <p:cNvPr id="25" name="사각형: 둥근 모서리 24">
            <a:extLst>
              <a:ext uri="{FF2B5EF4-FFF2-40B4-BE49-F238E27FC236}">
                <a16:creationId xmlns:a16="http://schemas.microsoft.com/office/drawing/2014/main" id="{6B28D7BA-2C91-4995-8754-0E1173230E16}"/>
              </a:ext>
            </a:extLst>
          </p:cNvPr>
          <p:cNvSpPr/>
          <p:nvPr/>
        </p:nvSpPr>
        <p:spPr bwMode="auto">
          <a:xfrm>
            <a:off x="6003715" y="3399474"/>
            <a:ext cx="573070" cy="244498"/>
          </a:xfrm>
          <a:prstGeom prst="roundRect">
            <a:avLst>
              <a:gd name="adj" fmla="val 13033"/>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rgbClr val="262626"/>
                </a:solidFill>
                <a:effectLst/>
                <a:latin typeface="맑은 고딕" pitchFamily="50" charset="-127"/>
                <a:ea typeface="맑은 고딕" pitchFamily="50" charset="-127"/>
              </a:rPr>
              <a:t>목록</a:t>
            </a:r>
            <a:endParaRPr lang="ko-KR" altLang="en-US" sz="800" dirty="0">
              <a:solidFill>
                <a:srgbClr val="262626"/>
              </a:solidFill>
              <a:effectLst/>
              <a:latin typeface="맑은 고딕" pitchFamily="50" charset="-127"/>
              <a:ea typeface="맑은 고딕" pitchFamily="50" charset="-127"/>
            </a:endParaRPr>
          </a:p>
        </p:txBody>
      </p:sp>
      <p:sp>
        <p:nvSpPr>
          <p:cNvPr id="29" name="사각형: 둥근 모서리 28">
            <a:extLst>
              <a:ext uri="{FF2B5EF4-FFF2-40B4-BE49-F238E27FC236}">
                <a16:creationId xmlns:a16="http://schemas.microsoft.com/office/drawing/2014/main" id="{344BAECB-A3BF-4556-B993-B0689EFB48B1}"/>
              </a:ext>
            </a:extLst>
          </p:cNvPr>
          <p:cNvSpPr/>
          <p:nvPr/>
        </p:nvSpPr>
        <p:spPr bwMode="auto">
          <a:xfrm>
            <a:off x="427839" y="3429001"/>
            <a:ext cx="573070" cy="244498"/>
          </a:xfrm>
          <a:prstGeom prst="roundRect">
            <a:avLst>
              <a:gd name="adj" fmla="val 13033"/>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이전</a:t>
            </a:r>
          </a:p>
        </p:txBody>
      </p:sp>
      <p:cxnSp>
        <p:nvCxnSpPr>
          <p:cNvPr id="30" name="직선 연결선 29">
            <a:extLst>
              <a:ext uri="{FF2B5EF4-FFF2-40B4-BE49-F238E27FC236}">
                <a16:creationId xmlns:a16="http://schemas.microsoft.com/office/drawing/2014/main" id="{63C561DE-F0DB-414F-A0F3-0FBB157EEB74}"/>
              </a:ext>
            </a:extLst>
          </p:cNvPr>
          <p:cNvCxnSpPr/>
          <p:nvPr/>
        </p:nvCxnSpPr>
        <p:spPr>
          <a:xfrm>
            <a:off x="427838" y="3340217"/>
            <a:ext cx="6107185" cy="0"/>
          </a:xfrm>
          <a:prstGeom prst="lin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BF010A38-903F-4F78-BD7E-BE9D5DDF83D7}"/>
              </a:ext>
            </a:extLst>
          </p:cNvPr>
          <p:cNvSpPr/>
          <p:nvPr/>
        </p:nvSpPr>
        <p:spPr bwMode="auto">
          <a:xfrm>
            <a:off x="1087776" y="3427410"/>
            <a:ext cx="573070" cy="244498"/>
          </a:xfrm>
          <a:prstGeom prst="roundRect">
            <a:avLst>
              <a:gd name="adj" fmla="val 13033"/>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다음</a:t>
            </a:r>
          </a:p>
        </p:txBody>
      </p:sp>
      <p:graphicFrame>
        <p:nvGraphicFramePr>
          <p:cNvPr id="26" name="표 25">
            <a:extLst>
              <a:ext uri="{FF2B5EF4-FFF2-40B4-BE49-F238E27FC236}">
                <a16:creationId xmlns:a16="http://schemas.microsoft.com/office/drawing/2014/main" id="{058EC2D9-71D9-4244-BF01-3A351EF85E71}"/>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7" name="TextBox 26">
            <a:extLst>
              <a:ext uri="{FF2B5EF4-FFF2-40B4-BE49-F238E27FC236}">
                <a16:creationId xmlns:a16="http://schemas.microsoft.com/office/drawing/2014/main" id="{0CEE2B26-E6A0-4425-B32C-F938B495437C}"/>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28" name="TextBox 27">
            <a:extLst>
              <a:ext uri="{FF2B5EF4-FFF2-40B4-BE49-F238E27FC236}">
                <a16:creationId xmlns:a16="http://schemas.microsoft.com/office/drawing/2014/main" id="{BD6112CE-5F91-4E01-A921-86769162E16C}"/>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4081409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14571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 name="직사각형 10">
            <a:extLst>
              <a:ext uri="{FF2B5EF4-FFF2-40B4-BE49-F238E27FC236}">
                <a16:creationId xmlns:a16="http://schemas.microsoft.com/office/drawing/2014/main" id="{6E2DD569-AF72-4075-8A95-10447809C65E}"/>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3" name="직사각형 12">
            <a:extLst>
              <a:ext uri="{FF2B5EF4-FFF2-40B4-BE49-F238E27FC236}">
                <a16:creationId xmlns:a16="http://schemas.microsoft.com/office/drawing/2014/main" id="{8446582F-6E99-40BF-A60E-2490143EC2E5}"/>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15" name="TextBox 14">
            <a:extLst>
              <a:ext uri="{FF2B5EF4-FFF2-40B4-BE49-F238E27FC236}">
                <a16:creationId xmlns:a16="http://schemas.microsoft.com/office/drawing/2014/main" id="{879C86CA-E06D-4C74-AD63-3B6FD12C02AC}"/>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33" name="직사각형 32">
            <a:extLst>
              <a:ext uri="{FF2B5EF4-FFF2-40B4-BE49-F238E27FC236}">
                <a16:creationId xmlns:a16="http://schemas.microsoft.com/office/drawing/2014/main" id="{404A5BA5-1B48-447D-9894-A7A3CA643160}"/>
              </a:ext>
            </a:extLst>
          </p:cNvPr>
          <p:cNvSpPr/>
          <p:nvPr/>
        </p:nvSpPr>
        <p:spPr>
          <a:xfrm>
            <a:off x="262657" y="6228673"/>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pic>
        <p:nvPicPr>
          <p:cNvPr id="34" name="Picture 3">
            <a:extLst>
              <a:ext uri="{FF2B5EF4-FFF2-40B4-BE49-F238E27FC236}">
                <a16:creationId xmlns:a16="http://schemas.microsoft.com/office/drawing/2014/main" id="{AB6E48EC-2731-4C0F-ADB0-CD1A2711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89" y="5830030"/>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a:extLst>
              <a:ext uri="{FF2B5EF4-FFF2-40B4-BE49-F238E27FC236}">
                <a16:creationId xmlns:a16="http://schemas.microsoft.com/office/drawing/2014/main" id="{EF80B053-A1E2-4D66-8D07-06DA15F223CA}"/>
              </a:ext>
            </a:extLst>
          </p:cNvPr>
          <p:cNvSpPr txBox="1"/>
          <p:nvPr/>
        </p:nvSpPr>
        <p:spPr>
          <a:xfrm>
            <a:off x="2804008" y="5782406"/>
            <a:ext cx="3342519"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6" name="직선 연결선 35">
            <a:extLst>
              <a:ext uri="{FF2B5EF4-FFF2-40B4-BE49-F238E27FC236}">
                <a16:creationId xmlns:a16="http://schemas.microsoft.com/office/drawing/2014/main" id="{9E656AA2-1960-4419-BC2D-48BDE7A58D85}"/>
              </a:ext>
            </a:extLst>
          </p:cNvPr>
          <p:cNvCxnSpPr/>
          <p:nvPr/>
        </p:nvCxnSpPr>
        <p:spPr>
          <a:xfrm>
            <a:off x="275960" y="6198849"/>
            <a:ext cx="6644080"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en-US" altLang="ko-KR" dirty="0" err="1"/>
              <a:t>ContactUs</a:t>
            </a:r>
            <a:endParaRPr lang="ko-KR" altLang="en-US" dirty="0"/>
          </a:p>
        </p:txBody>
      </p:sp>
      <p:sp>
        <p:nvSpPr>
          <p:cNvPr id="26" name="직사각형 25">
            <a:extLst>
              <a:ext uri="{FF2B5EF4-FFF2-40B4-BE49-F238E27FC236}">
                <a16:creationId xmlns:a16="http://schemas.microsoft.com/office/drawing/2014/main" id="{0C5DA4C2-3C7E-454A-89EB-5EF14F8E758F}"/>
              </a:ext>
            </a:extLst>
          </p:cNvPr>
          <p:cNvSpPr/>
          <p:nvPr/>
        </p:nvSpPr>
        <p:spPr>
          <a:xfrm>
            <a:off x="2709414" y="1354609"/>
            <a:ext cx="1127760" cy="523220"/>
          </a:xfrm>
          <a:prstGeom prst="rect">
            <a:avLst/>
          </a:prstGeom>
        </p:spPr>
        <p:txBody>
          <a:bodyPr wrap="square">
            <a:spAutoFit/>
          </a:bodyPr>
          <a:lstStyle/>
          <a:p>
            <a:r>
              <a:rPr lang="en-US" altLang="ko-KR" sz="700" b="1" dirty="0">
                <a:solidFill>
                  <a:schemeClr val="bg1"/>
                </a:solidFill>
              </a:rPr>
              <a:t>Complete </a:t>
            </a:r>
          </a:p>
          <a:p>
            <a:r>
              <a:rPr lang="en-US" altLang="ko-KR" sz="700" b="1" dirty="0">
                <a:solidFill>
                  <a:schemeClr val="bg1"/>
                </a:solidFill>
              </a:rPr>
              <a:t>protection for </a:t>
            </a:r>
          </a:p>
          <a:p>
            <a:r>
              <a:rPr lang="en-US" altLang="ko-KR" sz="700" b="1" dirty="0">
                <a:solidFill>
                  <a:schemeClr val="bg1"/>
                </a:solidFill>
              </a:rPr>
              <a:t>your global</a:t>
            </a:r>
          </a:p>
          <a:p>
            <a:r>
              <a:rPr lang="en-US" altLang="ko-KR" sz="700" b="1" dirty="0">
                <a:solidFill>
                  <a:schemeClr val="bg1"/>
                </a:solidFill>
              </a:rPr>
              <a:t>trade transactions</a:t>
            </a:r>
          </a:p>
        </p:txBody>
      </p:sp>
      <p:sp>
        <p:nvSpPr>
          <p:cNvPr id="27" name="TextBox 26">
            <a:extLst>
              <a:ext uri="{FF2B5EF4-FFF2-40B4-BE49-F238E27FC236}">
                <a16:creationId xmlns:a16="http://schemas.microsoft.com/office/drawing/2014/main" id="{989CF374-07DC-4067-99A3-26F5BFB952DA}"/>
              </a:ext>
            </a:extLst>
          </p:cNvPr>
          <p:cNvSpPr txBox="1"/>
          <p:nvPr/>
        </p:nvSpPr>
        <p:spPr>
          <a:xfrm>
            <a:off x="259583" y="1451258"/>
            <a:ext cx="4469132" cy="430887"/>
          </a:xfrm>
          <a:prstGeom prst="rect">
            <a:avLst/>
          </a:prstGeom>
          <a:noFill/>
        </p:spPr>
        <p:txBody>
          <a:bodyPr wrap="square" rtlCol="0">
            <a:spAutoFit/>
          </a:bodyPr>
          <a:lstStyle/>
          <a:p>
            <a:r>
              <a:rPr lang="ko-KR" altLang="en-US" sz="1000" b="1" dirty="0"/>
              <a:t>          </a:t>
            </a:r>
            <a:r>
              <a:rPr lang="en-US" altLang="ko-KR" sz="1000" b="1" dirty="0"/>
              <a:t>Contact Us</a:t>
            </a:r>
            <a:endParaRPr lang="ko-KR" altLang="en-US" sz="1000" b="1" dirty="0"/>
          </a:p>
          <a:p>
            <a:endParaRPr lang="ko-KR" altLang="en-US" sz="600" dirty="0"/>
          </a:p>
          <a:p>
            <a:endParaRPr lang="ko-KR" altLang="en-US" sz="600" dirty="0"/>
          </a:p>
        </p:txBody>
      </p:sp>
      <p:cxnSp>
        <p:nvCxnSpPr>
          <p:cNvPr id="28" name="직선 연결선 27">
            <a:extLst>
              <a:ext uri="{FF2B5EF4-FFF2-40B4-BE49-F238E27FC236}">
                <a16:creationId xmlns:a16="http://schemas.microsoft.com/office/drawing/2014/main" id="{41B1BB14-2C17-409D-9FBE-201439FAC9AD}"/>
              </a:ext>
            </a:extLst>
          </p:cNvPr>
          <p:cNvCxnSpPr>
            <a:cxnSpLocks/>
          </p:cNvCxnSpPr>
          <p:nvPr/>
        </p:nvCxnSpPr>
        <p:spPr>
          <a:xfrm flipV="1">
            <a:off x="351024" y="1877829"/>
            <a:ext cx="3333468" cy="4381"/>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08A6F33A-3AE2-4FE9-96EF-39EC2A3DFEA2}"/>
              </a:ext>
            </a:extLst>
          </p:cNvPr>
          <p:cNvSpPr/>
          <p:nvPr/>
        </p:nvSpPr>
        <p:spPr>
          <a:xfrm>
            <a:off x="540755" y="1663652"/>
            <a:ext cx="3802304" cy="184666"/>
          </a:xfrm>
          <a:prstGeom prst="rect">
            <a:avLst/>
          </a:prstGeom>
        </p:spPr>
        <p:txBody>
          <a:bodyPr wrap="square">
            <a:spAutoFit/>
          </a:bodyPr>
          <a:lstStyle/>
          <a:p>
            <a:pPr>
              <a:spcBef>
                <a:spcPts val="0"/>
              </a:spcBef>
              <a:spcAft>
                <a:spcPts val="0"/>
              </a:spcAft>
            </a:pPr>
            <a:r>
              <a:rPr lang="ko-KR" altLang="en-US" sz="600" dirty="0">
                <a:latin typeface="+mn-ea"/>
              </a:rPr>
              <a:t>글로벌 무역결제에 대하여 문의 사항이 있으신 분은 이메일을 이용하여 주시기 바랍니다</a:t>
            </a:r>
            <a:r>
              <a:rPr lang="en-US" altLang="ko-KR" sz="600" dirty="0">
                <a:latin typeface="+mn-ea"/>
              </a:rPr>
              <a:t>.</a:t>
            </a:r>
            <a:endParaRPr lang="ko-KR" altLang="en-US" sz="600" dirty="0">
              <a:latin typeface="+mn-ea"/>
            </a:endParaRPr>
          </a:p>
        </p:txBody>
      </p:sp>
      <p:sp>
        <p:nvSpPr>
          <p:cNvPr id="38" name="직사각형 37">
            <a:extLst>
              <a:ext uri="{FF2B5EF4-FFF2-40B4-BE49-F238E27FC236}">
                <a16:creationId xmlns:a16="http://schemas.microsoft.com/office/drawing/2014/main" id="{78505270-C103-484F-B144-2B53BAE00256}"/>
              </a:ext>
            </a:extLst>
          </p:cNvPr>
          <p:cNvSpPr/>
          <p:nvPr/>
        </p:nvSpPr>
        <p:spPr>
          <a:xfrm>
            <a:off x="391022" y="1982345"/>
            <a:ext cx="1558941" cy="215444"/>
          </a:xfrm>
          <a:prstGeom prst="rect">
            <a:avLst/>
          </a:prstGeom>
        </p:spPr>
        <p:txBody>
          <a:bodyPr wrap="square">
            <a:spAutoFit/>
          </a:bodyPr>
          <a:lstStyle/>
          <a:p>
            <a:pPr>
              <a:spcBef>
                <a:spcPts val="0"/>
              </a:spcBef>
              <a:spcAft>
                <a:spcPts val="0"/>
              </a:spcAft>
            </a:pPr>
            <a:r>
              <a:rPr lang="ko-KR" altLang="en-US" sz="800" b="1" dirty="0">
                <a:solidFill>
                  <a:srgbClr val="225380"/>
                </a:solidFill>
                <a:latin typeface="+mn-ea"/>
              </a:rPr>
              <a:t>이메일 문의</a:t>
            </a:r>
          </a:p>
        </p:txBody>
      </p:sp>
      <p:pic>
        <p:nvPicPr>
          <p:cNvPr id="39" name="그림 38">
            <a:extLst>
              <a:ext uri="{FF2B5EF4-FFF2-40B4-BE49-F238E27FC236}">
                <a16:creationId xmlns:a16="http://schemas.microsoft.com/office/drawing/2014/main" id="{0973501D-1C8D-42FD-B861-42BEBBCC6552}"/>
              </a:ext>
            </a:extLst>
          </p:cNvPr>
          <p:cNvPicPr>
            <a:picLocks noChangeAspect="1"/>
          </p:cNvPicPr>
          <p:nvPr/>
        </p:nvPicPr>
        <p:blipFill>
          <a:blip r:embed="rId3"/>
          <a:stretch>
            <a:fillRect/>
          </a:stretch>
        </p:blipFill>
        <p:spPr>
          <a:xfrm>
            <a:off x="250059" y="1424115"/>
            <a:ext cx="353787" cy="252705"/>
          </a:xfrm>
          <a:prstGeom prst="rect">
            <a:avLst/>
          </a:prstGeom>
        </p:spPr>
      </p:pic>
      <p:pic>
        <p:nvPicPr>
          <p:cNvPr id="40" name="그림 39">
            <a:extLst>
              <a:ext uri="{FF2B5EF4-FFF2-40B4-BE49-F238E27FC236}">
                <a16:creationId xmlns:a16="http://schemas.microsoft.com/office/drawing/2014/main" id="{6FA61B44-EF43-4C30-8F7F-9026A88F0501}"/>
              </a:ext>
            </a:extLst>
          </p:cNvPr>
          <p:cNvPicPr>
            <a:picLocks noChangeAspect="1"/>
          </p:cNvPicPr>
          <p:nvPr/>
        </p:nvPicPr>
        <p:blipFill>
          <a:blip r:embed="rId4"/>
          <a:stretch>
            <a:fillRect/>
          </a:stretch>
        </p:blipFill>
        <p:spPr>
          <a:xfrm>
            <a:off x="476339" y="2249625"/>
            <a:ext cx="2837312" cy="1325620"/>
          </a:xfrm>
          <a:prstGeom prst="rect">
            <a:avLst/>
          </a:prstGeom>
        </p:spPr>
      </p:pic>
      <p:sp>
        <p:nvSpPr>
          <p:cNvPr id="42" name="직사각형 41">
            <a:extLst>
              <a:ext uri="{FF2B5EF4-FFF2-40B4-BE49-F238E27FC236}">
                <a16:creationId xmlns:a16="http://schemas.microsoft.com/office/drawing/2014/main" id="{C0B55820-58C7-4947-B4DC-B68288F95053}"/>
              </a:ext>
            </a:extLst>
          </p:cNvPr>
          <p:cNvSpPr/>
          <p:nvPr/>
        </p:nvSpPr>
        <p:spPr>
          <a:xfrm>
            <a:off x="4088428" y="1420727"/>
            <a:ext cx="1558941" cy="215444"/>
          </a:xfrm>
          <a:prstGeom prst="rect">
            <a:avLst/>
          </a:prstGeom>
        </p:spPr>
        <p:txBody>
          <a:bodyPr wrap="square">
            <a:spAutoFit/>
          </a:bodyPr>
          <a:lstStyle/>
          <a:p>
            <a:pPr>
              <a:spcBef>
                <a:spcPts val="0"/>
              </a:spcBef>
              <a:spcAft>
                <a:spcPts val="0"/>
              </a:spcAft>
            </a:pPr>
            <a:r>
              <a:rPr lang="ko-KR" altLang="en-US" sz="800" b="1" dirty="0">
                <a:solidFill>
                  <a:srgbClr val="225380"/>
                </a:solidFill>
                <a:latin typeface="+mn-ea"/>
              </a:rPr>
              <a:t>오시는 길</a:t>
            </a:r>
          </a:p>
        </p:txBody>
      </p:sp>
      <p:pic>
        <p:nvPicPr>
          <p:cNvPr id="43" name="그림 42">
            <a:extLst>
              <a:ext uri="{FF2B5EF4-FFF2-40B4-BE49-F238E27FC236}">
                <a16:creationId xmlns:a16="http://schemas.microsoft.com/office/drawing/2014/main" id="{52C250FD-B2F0-4232-9743-22A966583781}"/>
              </a:ext>
            </a:extLst>
          </p:cNvPr>
          <p:cNvPicPr>
            <a:picLocks noChangeAspect="1"/>
          </p:cNvPicPr>
          <p:nvPr/>
        </p:nvPicPr>
        <p:blipFill>
          <a:blip r:embed="rId5"/>
          <a:stretch>
            <a:fillRect/>
          </a:stretch>
        </p:blipFill>
        <p:spPr>
          <a:xfrm>
            <a:off x="4282095" y="1676820"/>
            <a:ext cx="2561695" cy="1672393"/>
          </a:xfrm>
          <a:prstGeom prst="rect">
            <a:avLst/>
          </a:prstGeom>
        </p:spPr>
      </p:pic>
      <p:sp>
        <p:nvSpPr>
          <p:cNvPr id="44" name="TextBox 43">
            <a:extLst>
              <a:ext uri="{FF2B5EF4-FFF2-40B4-BE49-F238E27FC236}">
                <a16:creationId xmlns:a16="http://schemas.microsoft.com/office/drawing/2014/main" id="{BBA7B0F8-0A13-4D3C-94A4-A82F2D755226}"/>
              </a:ext>
            </a:extLst>
          </p:cNvPr>
          <p:cNvSpPr txBox="1"/>
          <p:nvPr/>
        </p:nvSpPr>
        <p:spPr>
          <a:xfrm>
            <a:off x="259583" y="3826265"/>
            <a:ext cx="3178394" cy="694742"/>
          </a:xfrm>
          <a:prstGeom prst="rect">
            <a:avLst/>
          </a:prstGeom>
          <a:noFill/>
        </p:spPr>
        <p:txBody>
          <a:bodyPr wrap="square" rtlCol="0">
            <a:spAutoFit/>
          </a:bodyPr>
          <a:lstStyle/>
          <a:p>
            <a:pPr algn="ctr">
              <a:lnSpc>
                <a:spcPct val="150000"/>
              </a:lnSpc>
            </a:pPr>
            <a:r>
              <a:rPr lang="en-US" altLang="ko-KR" sz="2000" b="1" dirty="0">
                <a:latin typeface="맑은 고딕" panose="020B0503020000020004" pitchFamily="50" charset="-127"/>
                <a:ea typeface="맑은 고딕" panose="020B0503020000020004" pitchFamily="50" charset="-127"/>
              </a:rPr>
              <a:t>+82-2-2055-3770</a:t>
            </a:r>
          </a:p>
          <a:p>
            <a:pPr algn="ctr">
              <a:lnSpc>
                <a:spcPct val="150000"/>
              </a:lnSpc>
            </a:pPr>
            <a:r>
              <a:rPr lang="ko-KR" altLang="en-US" sz="700" b="1" dirty="0">
                <a:solidFill>
                  <a:srgbClr val="225380"/>
                </a:solidFill>
                <a:latin typeface="맑은 고딕" panose="020B0503020000020004" pitchFamily="50" charset="-127"/>
                <a:ea typeface="맑은 고딕" panose="020B0503020000020004" pitchFamily="50" charset="-127"/>
              </a:rPr>
              <a:t>상담가능시간   월</a:t>
            </a:r>
            <a:r>
              <a:rPr lang="en-US" altLang="ko-KR" sz="700" b="1" dirty="0">
                <a:solidFill>
                  <a:srgbClr val="225380"/>
                </a:solidFill>
                <a:latin typeface="맑은 고딕" panose="020B0503020000020004" pitchFamily="50" charset="-127"/>
                <a:ea typeface="맑은 고딕" panose="020B0503020000020004" pitchFamily="50" charset="-127"/>
              </a:rPr>
              <a:t>-</a:t>
            </a:r>
            <a:r>
              <a:rPr lang="ko-KR" altLang="en-US" sz="700" b="1" dirty="0">
                <a:solidFill>
                  <a:srgbClr val="225380"/>
                </a:solidFill>
                <a:latin typeface="맑은 고딕" panose="020B0503020000020004" pitchFamily="50" charset="-127"/>
                <a:ea typeface="맑은 고딕" panose="020B0503020000020004" pitchFamily="50" charset="-127"/>
              </a:rPr>
              <a:t>금  </a:t>
            </a:r>
            <a:r>
              <a:rPr lang="en-US" altLang="ko-KR" sz="700" b="1" dirty="0">
                <a:solidFill>
                  <a:srgbClr val="225380"/>
                </a:solidFill>
                <a:latin typeface="맑은 고딕" panose="020B0503020000020004" pitchFamily="50" charset="-127"/>
                <a:ea typeface="맑은 고딕" panose="020B0503020000020004" pitchFamily="50" charset="-127"/>
              </a:rPr>
              <a:t>11:00 – 16:00  /   </a:t>
            </a:r>
            <a:r>
              <a:rPr lang="ko-KR" altLang="en-US" sz="700" b="1" dirty="0">
                <a:solidFill>
                  <a:srgbClr val="225380"/>
                </a:solidFill>
                <a:latin typeface="맑은 고딕" panose="020B0503020000020004" pitchFamily="50" charset="-127"/>
                <a:ea typeface="맑은 고딕" panose="020B0503020000020004" pitchFamily="50" charset="-127"/>
              </a:rPr>
              <a:t>점심시간</a:t>
            </a:r>
            <a:r>
              <a:rPr lang="en-US" altLang="ko-KR" sz="700" b="1" dirty="0">
                <a:solidFill>
                  <a:srgbClr val="225380"/>
                </a:solidFill>
                <a:latin typeface="맑은 고딕" panose="020B0503020000020004" pitchFamily="50" charset="-127"/>
                <a:ea typeface="맑은 고딕" panose="020B0503020000020004" pitchFamily="50" charset="-127"/>
              </a:rPr>
              <a:t>  12:30 – 13:30</a:t>
            </a:r>
            <a:endParaRPr lang="ko-KR" altLang="en-US" sz="700" b="1" dirty="0">
              <a:solidFill>
                <a:srgbClr val="225380"/>
              </a:solidFill>
              <a:latin typeface="맑은 고딕" panose="020B0503020000020004" pitchFamily="50" charset="-127"/>
              <a:ea typeface="맑은 고딕" panose="020B0503020000020004" pitchFamily="50" charset="-127"/>
            </a:endParaRPr>
          </a:p>
        </p:txBody>
      </p:sp>
      <p:pic>
        <p:nvPicPr>
          <p:cNvPr id="45" name="Picture 4">
            <a:extLst>
              <a:ext uri="{FF2B5EF4-FFF2-40B4-BE49-F238E27FC236}">
                <a16:creationId xmlns:a16="http://schemas.microsoft.com/office/drawing/2014/main" id="{7E83B33F-DE4A-48AF-8B22-C1D183350C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55" y="4030485"/>
            <a:ext cx="327168" cy="266231"/>
          </a:xfrm>
          <a:prstGeom prst="rect">
            <a:avLst/>
          </a:prstGeom>
          <a:solidFill>
            <a:schemeClr val="bg1">
              <a:lumMod val="65000"/>
            </a:schemeClr>
          </a:solidFill>
          <a:ln>
            <a:noFill/>
          </a:ln>
          <a:extLst/>
        </p:spPr>
      </p:pic>
      <p:sp>
        <p:nvSpPr>
          <p:cNvPr id="46" name="TextBox 45">
            <a:extLst>
              <a:ext uri="{FF2B5EF4-FFF2-40B4-BE49-F238E27FC236}">
                <a16:creationId xmlns:a16="http://schemas.microsoft.com/office/drawing/2014/main" id="{AB45580D-220F-47A6-86E6-DD94DE093262}"/>
              </a:ext>
            </a:extLst>
          </p:cNvPr>
          <p:cNvSpPr txBox="1"/>
          <p:nvPr/>
        </p:nvSpPr>
        <p:spPr>
          <a:xfrm>
            <a:off x="5710640" y="3387664"/>
            <a:ext cx="1478725" cy="923330"/>
          </a:xfrm>
          <a:prstGeom prst="rect">
            <a:avLst/>
          </a:prstGeom>
          <a:noFill/>
        </p:spPr>
        <p:txBody>
          <a:bodyPr wrap="square" rtlCol="0">
            <a:spAutoFit/>
          </a:bodyPr>
          <a:lstStyle/>
          <a:p>
            <a:pPr>
              <a:spcBef>
                <a:spcPts val="0"/>
              </a:spcBef>
              <a:spcAft>
                <a:spcPts val="0"/>
              </a:spcAft>
            </a:pPr>
            <a:r>
              <a:rPr lang="en-US" altLang="ko-KR" sz="800" b="1" dirty="0">
                <a:latin typeface="맑은 고딕" panose="020B0503020000020004" pitchFamily="50" charset="-127"/>
                <a:ea typeface="맑은 고딕" panose="020B0503020000020004" pitchFamily="50" charset="-127"/>
              </a:rPr>
              <a:t>Opening Hours</a:t>
            </a:r>
          </a:p>
          <a:p>
            <a:pPr>
              <a:spcBef>
                <a:spcPts val="0"/>
              </a:spcBef>
              <a:spcAft>
                <a:spcPts val="0"/>
              </a:spcAft>
            </a:pP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Mon - Fri : 10am - 5pm</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Sat - Sun : online only</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br>
              <a:rPr lang="en-US" altLang="ko-KR" sz="800" dirty="0">
                <a:solidFill>
                  <a:srgbClr val="01426A"/>
                </a:solidFill>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endParaRPr lang="ko-KR" altLang="en-US" sz="600" dirty="0">
              <a:latin typeface="맑은 고딕" panose="020B0503020000020004" pitchFamily="50" charset="-127"/>
              <a:ea typeface="맑은 고딕" panose="020B0503020000020004" pitchFamily="50" charset="-127"/>
            </a:endParaRPr>
          </a:p>
        </p:txBody>
      </p:sp>
      <p:sp>
        <p:nvSpPr>
          <p:cNvPr id="47" name="TextBox 46">
            <a:extLst>
              <a:ext uri="{FF2B5EF4-FFF2-40B4-BE49-F238E27FC236}">
                <a16:creationId xmlns:a16="http://schemas.microsoft.com/office/drawing/2014/main" id="{F3F4B3D2-6159-400E-97F0-F83309FB92A9}"/>
              </a:ext>
            </a:extLst>
          </p:cNvPr>
          <p:cNvSpPr txBox="1"/>
          <p:nvPr/>
        </p:nvSpPr>
        <p:spPr>
          <a:xfrm>
            <a:off x="4125518" y="3349636"/>
            <a:ext cx="1992747" cy="1200329"/>
          </a:xfrm>
          <a:prstGeom prst="rect">
            <a:avLst/>
          </a:prstGeom>
          <a:noFill/>
        </p:spPr>
        <p:txBody>
          <a:bodyPr wrap="square" rtlCol="0">
            <a:spAutoFit/>
          </a:bodyPr>
          <a:lstStyle/>
          <a:p>
            <a:pPr>
              <a:spcBef>
                <a:spcPts val="0"/>
              </a:spcBef>
              <a:spcAft>
                <a:spcPts val="0"/>
              </a:spcAft>
            </a:pPr>
            <a:r>
              <a:rPr lang="en-US" altLang="ko-KR" sz="800" b="1" dirty="0">
                <a:solidFill>
                  <a:srgbClr val="000000"/>
                </a:solidFill>
                <a:latin typeface="맑은 고딕" panose="020B0503020000020004" pitchFamily="50" charset="-127"/>
                <a:ea typeface="맑은 고딕" panose="020B0503020000020004" pitchFamily="50" charset="-127"/>
              </a:rPr>
              <a:t>Contact Us</a:t>
            </a:r>
          </a:p>
          <a:p>
            <a:pPr>
              <a:spcBef>
                <a:spcPts val="0"/>
              </a:spcBef>
              <a:spcAft>
                <a:spcPts val="0"/>
              </a:spcAft>
            </a:pP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3rd Floor, </a:t>
            </a:r>
            <a:r>
              <a:rPr lang="en-US" altLang="ko-KR" sz="800" dirty="0" err="1">
                <a:solidFill>
                  <a:srgbClr val="01426A"/>
                </a:solidFill>
                <a:latin typeface="맑은 고딕" panose="020B0503020000020004" pitchFamily="50" charset="-127"/>
                <a:ea typeface="맑은 고딕" panose="020B0503020000020004" pitchFamily="50" charset="-127"/>
              </a:rPr>
              <a:t>Samjeong</a:t>
            </a:r>
            <a:r>
              <a:rPr lang="en-US" altLang="ko-KR" sz="800" dirty="0">
                <a:solidFill>
                  <a:srgbClr val="01426A"/>
                </a:solidFill>
                <a:latin typeface="맑은 고딕" panose="020B0503020000020004" pitchFamily="50" charset="-127"/>
                <a:ea typeface="맑은 고딕" panose="020B0503020000020004" pitchFamily="50" charset="-127"/>
              </a:rPr>
              <a:t> building, </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139, </a:t>
            </a:r>
            <a:r>
              <a:rPr lang="en-US" altLang="ko-KR" sz="800" dirty="0" err="1">
                <a:solidFill>
                  <a:srgbClr val="01426A"/>
                </a:solidFill>
                <a:latin typeface="맑은 고딕" panose="020B0503020000020004" pitchFamily="50" charset="-127"/>
                <a:ea typeface="맑은 고딕" panose="020B0503020000020004" pitchFamily="50" charset="-127"/>
              </a:rPr>
              <a:t>Saimdang-ro</a:t>
            </a:r>
            <a:r>
              <a:rPr lang="en-US" altLang="ko-KR" sz="800" dirty="0">
                <a:solidFill>
                  <a:srgbClr val="01426A"/>
                </a:solidFill>
                <a:latin typeface="맑은 고딕" panose="020B0503020000020004" pitchFamily="50" charset="-127"/>
                <a:ea typeface="맑은 고딕" panose="020B0503020000020004" pitchFamily="50" charset="-127"/>
              </a:rPr>
              <a:t>, </a:t>
            </a:r>
            <a:r>
              <a:rPr lang="en-US" altLang="ko-KR" sz="800" dirty="0" err="1">
                <a:solidFill>
                  <a:srgbClr val="01426A"/>
                </a:solidFill>
                <a:latin typeface="맑은 고딕" panose="020B0503020000020004" pitchFamily="50" charset="-127"/>
                <a:ea typeface="맑은 고딕" panose="020B0503020000020004" pitchFamily="50" charset="-127"/>
              </a:rPr>
              <a:t>Seocho-gu</a:t>
            </a:r>
            <a:r>
              <a:rPr lang="en-US" altLang="ko-KR" sz="800" dirty="0">
                <a:solidFill>
                  <a:srgbClr val="01426A"/>
                </a:solidFill>
                <a:latin typeface="맑은 고딕" panose="020B0503020000020004" pitchFamily="50" charset="-127"/>
                <a:ea typeface="맑은 고딕" panose="020B0503020000020004" pitchFamily="50" charset="-127"/>
              </a:rPr>
              <a:t>, </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Seoul, Korea</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Tel: 82-2-2055-3770</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Fax: 82-2-2055-3769</a:t>
            </a:r>
          </a:p>
          <a:p>
            <a:pPr>
              <a:spcBef>
                <a:spcPts val="0"/>
              </a:spcBef>
              <a:spcAft>
                <a:spcPts val="0"/>
              </a:spcAft>
            </a:pPr>
            <a:r>
              <a:rPr lang="en-US" altLang="ko-KR" sz="800" dirty="0">
                <a:solidFill>
                  <a:srgbClr val="225380"/>
                </a:solidFill>
                <a:latin typeface="맑은 고딕" panose="020B0503020000020004" pitchFamily="50" charset="-127"/>
                <a:ea typeface="맑은 고딕" panose="020B0503020000020004" pitchFamily="50" charset="-127"/>
              </a:rPr>
              <a:t>info@gtradepay.com</a:t>
            </a:r>
            <a:endParaRPr lang="ko-KR" altLang="en-US" sz="800" dirty="0">
              <a:solidFill>
                <a:srgbClr val="225380"/>
              </a:solidFill>
              <a:latin typeface="맑은 고딕" panose="020B0503020000020004" pitchFamily="50" charset="-127"/>
              <a:ea typeface="맑은 고딕" panose="020B0503020000020004" pitchFamily="50" charset="-127"/>
            </a:endParaRPr>
          </a:p>
        </p:txBody>
      </p:sp>
      <p:graphicFrame>
        <p:nvGraphicFramePr>
          <p:cNvPr id="29" name="표 28">
            <a:extLst>
              <a:ext uri="{FF2B5EF4-FFF2-40B4-BE49-F238E27FC236}">
                <a16:creationId xmlns:a16="http://schemas.microsoft.com/office/drawing/2014/main" id="{1D08E7CA-9867-47A3-BFAD-9F895D4720B7}"/>
              </a:ext>
            </a:extLst>
          </p:cNvPr>
          <p:cNvGraphicFramePr>
            <a:graphicFrameLocks noGrp="1"/>
          </p:cNvGraphicFramePr>
          <p:nvPr>
            <p:extLst>
              <p:ext uri="{D42A27DB-BD31-4B8C-83A1-F6EECF244321}">
                <p14:modId xmlns:p14="http://schemas.microsoft.com/office/powerpoint/2010/main" val="330666772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30" name="직사각형 29">
            <a:extLst>
              <a:ext uri="{FF2B5EF4-FFF2-40B4-BE49-F238E27FC236}">
                <a16:creationId xmlns:a16="http://schemas.microsoft.com/office/drawing/2014/main" id="{0D6E0C90-86E2-42FB-BBA9-8DFFF4325712}"/>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
        <p:nvSpPr>
          <p:cNvPr id="31" name="TextBox 30">
            <a:extLst>
              <a:ext uri="{FF2B5EF4-FFF2-40B4-BE49-F238E27FC236}">
                <a16:creationId xmlns:a16="http://schemas.microsoft.com/office/drawing/2014/main" id="{F98E55C8-9161-4D52-93BF-C6BFAEA11961}"/>
              </a:ext>
            </a:extLst>
          </p:cNvPr>
          <p:cNvSpPr txBox="1"/>
          <p:nvPr/>
        </p:nvSpPr>
        <p:spPr>
          <a:xfrm>
            <a:off x="5712466" y="608199"/>
            <a:ext cx="595035"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로그아웃</a:t>
            </a:r>
          </a:p>
        </p:txBody>
      </p:sp>
      <p:sp>
        <p:nvSpPr>
          <p:cNvPr id="32" name="TextBox 31">
            <a:extLst>
              <a:ext uri="{FF2B5EF4-FFF2-40B4-BE49-F238E27FC236}">
                <a16:creationId xmlns:a16="http://schemas.microsoft.com/office/drawing/2014/main" id="{44F0CAB8-4A5E-4565-BD79-49C80EA13480}"/>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3787992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a:t>
            </a:r>
            <a:r>
              <a:rPr lang="ko-KR" altLang="en-US" dirty="0"/>
              <a:t>로그인</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30" name="직사각형 29">
            <a:extLst>
              <a:ext uri="{FF2B5EF4-FFF2-40B4-BE49-F238E27FC236}">
                <a16:creationId xmlns:a16="http://schemas.microsoft.com/office/drawing/2014/main" id="{A63FEB96-66FA-442C-AFD6-E6A01E836C5D}"/>
              </a:ext>
            </a:extLst>
          </p:cNvPr>
          <p:cNvSpPr/>
          <p:nvPr/>
        </p:nvSpPr>
        <p:spPr bwMode="auto">
          <a:xfrm>
            <a:off x="1285209" y="567918"/>
            <a:ext cx="2951173" cy="58013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6" name="직사각형 35">
            <a:extLst>
              <a:ext uri="{FF2B5EF4-FFF2-40B4-BE49-F238E27FC236}">
                <a16:creationId xmlns:a16="http://schemas.microsoft.com/office/drawing/2014/main" id="{990A6E0E-906E-4448-A19F-39E71FD5B402}"/>
              </a:ext>
            </a:extLst>
          </p:cNvPr>
          <p:cNvSpPr/>
          <p:nvPr/>
        </p:nvSpPr>
        <p:spPr>
          <a:xfrm>
            <a:off x="1359100" y="599342"/>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37" name="TextBox 36">
            <a:extLst>
              <a:ext uri="{FF2B5EF4-FFF2-40B4-BE49-F238E27FC236}">
                <a16:creationId xmlns:a16="http://schemas.microsoft.com/office/drawing/2014/main" id="{B680D35F-8DD3-4753-9722-85C8E4CBAED9}"/>
              </a:ext>
            </a:extLst>
          </p:cNvPr>
          <p:cNvSpPr txBox="1"/>
          <p:nvPr/>
        </p:nvSpPr>
        <p:spPr>
          <a:xfrm>
            <a:off x="3678836" y="7502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sp>
        <p:nvSpPr>
          <p:cNvPr id="38" name="직사각형 37">
            <a:extLst>
              <a:ext uri="{FF2B5EF4-FFF2-40B4-BE49-F238E27FC236}">
                <a16:creationId xmlns:a16="http://schemas.microsoft.com/office/drawing/2014/main" id="{E57E9E14-228B-42AE-89A0-141F221B6873}"/>
              </a:ext>
            </a:extLst>
          </p:cNvPr>
          <p:cNvSpPr/>
          <p:nvPr/>
        </p:nvSpPr>
        <p:spPr bwMode="auto">
          <a:xfrm>
            <a:off x="1285209" y="567917"/>
            <a:ext cx="2951173" cy="554778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40" name="그림 39">
            <a:extLst>
              <a:ext uri="{FF2B5EF4-FFF2-40B4-BE49-F238E27FC236}">
                <a16:creationId xmlns:a16="http://schemas.microsoft.com/office/drawing/2014/main" id="{910FE923-40F8-4E84-9B21-935220AD3BDD}"/>
              </a:ext>
            </a:extLst>
          </p:cNvPr>
          <p:cNvPicPr>
            <a:picLocks noChangeAspect="1"/>
          </p:cNvPicPr>
          <p:nvPr/>
        </p:nvPicPr>
        <p:blipFill>
          <a:blip r:embed="rId2"/>
          <a:stretch>
            <a:fillRect/>
          </a:stretch>
        </p:blipFill>
        <p:spPr>
          <a:xfrm>
            <a:off x="3490299" y="755787"/>
            <a:ext cx="200025" cy="180975"/>
          </a:xfrm>
          <a:prstGeom prst="rect">
            <a:avLst/>
          </a:prstGeom>
        </p:spPr>
      </p:pic>
      <p:sp>
        <p:nvSpPr>
          <p:cNvPr id="48" name="사각형: 둥근 모서리 47">
            <a:extLst>
              <a:ext uri="{FF2B5EF4-FFF2-40B4-BE49-F238E27FC236}">
                <a16:creationId xmlns:a16="http://schemas.microsoft.com/office/drawing/2014/main" id="{8F7434B7-8316-4AD1-94A5-7271937C033B}"/>
              </a:ext>
            </a:extLst>
          </p:cNvPr>
          <p:cNvSpPr/>
          <p:nvPr/>
        </p:nvSpPr>
        <p:spPr bwMode="auto">
          <a:xfrm>
            <a:off x="1395897" y="1302415"/>
            <a:ext cx="2735307" cy="2583784"/>
          </a:xfrm>
          <a:prstGeom prst="roundRect">
            <a:avLst>
              <a:gd name="adj" fmla="val 1853"/>
            </a:avLst>
          </a:prstGeom>
          <a:solidFill>
            <a:schemeClr val="bg1"/>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9" name="직사각형 48">
            <a:extLst>
              <a:ext uri="{FF2B5EF4-FFF2-40B4-BE49-F238E27FC236}">
                <a16:creationId xmlns:a16="http://schemas.microsoft.com/office/drawing/2014/main" id="{64146699-1BA3-41E4-BAE1-139A54C6FE1A}"/>
              </a:ext>
            </a:extLst>
          </p:cNvPr>
          <p:cNvSpPr/>
          <p:nvPr/>
        </p:nvSpPr>
        <p:spPr bwMode="auto">
          <a:xfrm>
            <a:off x="1786762" y="2036801"/>
            <a:ext cx="2055303" cy="27679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0" name="직사각형 49">
            <a:extLst>
              <a:ext uri="{FF2B5EF4-FFF2-40B4-BE49-F238E27FC236}">
                <a16:creationId xmlns:a16="http://schemas.microsoft.com/office/drawing/2014/main" id="{3DE18F16-D08C-4464-BD9D-5E9A6D5BF5A1}"/>
              </a:ext>
            </a:extLst>
          </p:cNvPr>
          <p:cNvSpPr/>
          <p:nvPr/>
        </p:nvSpPr>
        <p:spPr bwMode="auto">
          <a:xfrm>
            <a:off x="1733142" y="2604722"/>
            <a:ext cx="2055303" cy="27679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1" name="TextBox 50">
            <a:extLst>
              <a:ext uri="{FF2B5EF4-FFF2-40B4-BE49-F238E27FC236}">
                <a16:creationId xmlns:a16="http://schemas.microsoft.com/office/drawing/2014/main" id="{F0245977-5D56-41F2-8F99-2F24B8AD6DEB}"/>
              </a:ext>
            </a:extLst>
          </p:cNvPr>
          <p:cNvSpPr txBox="1"/>
          <p:nvPr/>
        </p:nvSpPr>
        <p:spPr>
          <a:xfrm>
            <a:off x="1521793" y="1771463"/>
            <a:ext cx="835485" cy="246221"/>
          </a:xfrm>
          <a:prstGeom prst="rect">
            <a:avLst/>
          </a:prstGeom>
          <a:noFill/>
        </p:spPr>
        <p:txBody>
          <a:bodyPr wrap="none" rtlCol="0">
            <a:spAutoFit/>
          </a:bodyPr>
          <a:lstStyle/>
          <a:p>
            <a:r>
              <a:rPr lang="en-US" altLang="ko-KR" sz="1000" dirty="0">
                <a:latin typeface="맑은 고딕" pitchFamily="50" charset="-127"/>
                <a:ea typeface="맑은 고딕" pitchFamily="50" charset="-127"/>
              </a:rPr>
              <a:t>User Name</a:t>
            </a:r>
            <a:endParaRPr lang="ko-KR" altLang="en-US" sz="1000" dirty="0">
              <a:latin typeface="맑은 고딕" pitchFamily="50" charset="-127"/>
              <a:ea typeface="맑은 고딕" pitchFamily="50" charset="-127"/>
            </a:endParaRPr>
          </a:p>
        </p:txBody>
      </p:sp>
      <p:sp>
        <p:nvSpPr>
          <p:cNvPr id="53" name="TextBox 52">
            <a:extLst>
              <a:ext uri="{FF2B5EF4-FFF2-40B4-BE49-F238E27FC236}">
                <a16:creationId xmlns:a16="http://schemas.microsoft.com/office/drawing/2014/main" id="{A26F2E54-6F43-4DA4-9FD8-E4E6EB32BB1F}"/>
              </a:ext>
            </a:extLst>
          </p:cNvPr>
          <p:cNvSpPr txBox="1"/>
          <p:nvPr/>
        </p:nvSpPr>
        <p:spPr>
          <a:xfrm>
            <a:off x="1481927" y="2316774"/>
            <a:ext cx="731290" cy="246221"/>
          </a:xfrm>
          <a:prstGeom prst="rect">
            <a:avLst/>
          </a:prstGeom>
          <a:noFill/>
        </p:spPr>
        <p:txBody>
          <a:bodyPr wrap="none" rtlCol="0">
            <a:spAutoFit/>
          </a:bodyPr>
          <a:lstStyle/>
          <a:p>
            <a:r>
              <a:rPr lang="en-US" altLang="ko-KR" sz="1000" dirty="0">
                <a:latin typeface="맑은 고딕" pitchFamily="50" charset="-127"/>
                <a:ea typeface="맑은 고딕" pitchFamily="50" charset="-127"/>
              </a:rPr>
              <a:t>Password</a:t>
            </a:r>
            <a:endParaRPr lang="ko-KR" altLang="en-US" sz="1000" dirty="0">
              <a:latin typeface="맑은 고딕" pitchFamily="50" charset="-127"/>
              <a:ea typeface="맑은 고딕" pitchFamily="50" charset="-127"/>
            </a:endParaRPr>
          </a:p>
        </p:txBody>
      </p:sp>
      <p:sp>
        <p:nvSpPr>
          <p:cNvPr id="54" name="직사각형 53">
            <a:extLst>
              <a:ext uri="{FF2B5EF4-FFF2-40B4-BE49-F238E27FC236}">
                <a16:creationId xmlns:a16="http://schemas.microsoft.com/office/drawing/2014/main" id="{324B4895-D54D-4929-A4B6-3AF4B88C1194}"/>
              </a:ext>
            </a:extLst>
          </p:cNvPr>
          <p:cNvSpPr/>
          <p:nvPr/>
        </p:nvSpPr>
        <p:spPr>
          <a:xfrm>
            <a:off x="2422014" y="2949646"/>
            <a:ext cx="949299" cy="215444"/>
          </a:xfrm>
          <a:prstGeom prst="rect">
            <a:avLst/>
          </a:prstGeom>
        </p:spPr>
        <p:txBody>
          <a:bodyPr wrap="square">
            <a:spAutoFit/>
          </a:bodyPr>
          <a:lstStyle/>
          <a:p>
            <a:r>
              <a:rPr lang="en-US" altLang="ko-KR" sz="800" dirty="0">
                <a:latin typeface="+mn-ea"/>
              </a:rPr>
              <a:t>Remind me Late</a:t>
            </a:r>
            <a:endParaRPr lang="ko-KR" altLang="en-US" sz="800" dirty="0">
              <a:latin typeface="+mn-ea"/>
            </a:endParaRPr>
          </a:p>
        </p:txBody>
      </p:sp>
      <p:sp>
        <p:nvSpPr>
          <p:cNvPr id="55" name="직사각형 54">
            <a:extLst>
              <a:ext uri="{FF2B5EF4-FFF2-40B4-BE49-F238E27FC236}">
                <a16:creationId xmlns:a16="http://schemas.microsoft.com/office/drawing/2014/main" id="{6E822C2C-791F-4AFB-A94D-102FC3632659}"/>
              </a:ext>
            </a:extLst>
          </p:cNvPr>
          <p:cNvSpPr/>
          <p:nvPr/>
        </p:nvSpPr>
        <p:spPr>
          <a:xfrm>
            <a:off x="1847572" y="1374685"/>
            <a:ext cx="1802096" cy="369332"/>
          </a:xfrm>
          <a:prstGeom prst="rect">
            <a:avLst/>
          </a:prstGeom>
        </p:spPr>
        <p:txBody>
          <a:bodyPr wrap="none">
            <a:spAutoFit/>
          </a:bodyPr>
          <a:lstStyle/>
          <a:p>
            <a:r>
              <a:rPr lang="en-US" altLang="ko-KR" b="1" dirty="0">
                <a:latin typeface="+mn-ea"/>
              </a:rPr>
              <a:t>Member Login</a:t>
            </a:r>
            <a:endParaRPr lang="ko-KR" altLang="en-US" dirty="0">
              <a:latin typeface="+mn-ea"/>
            </a:endParaRPr>
          </a:p>
        </p:txBody>
      </p:sp>
      <p:sp>
        <p:nvSpPr>
          <p:cNvPr id="56" name="직사각형 55">
            <a:extLst>
              <a:ext uri="{FF2B5EF4-FFF2-40B4-BE49-F238E27FC236}">
                <a16:creationId xmlns:a16="http://schemas.microsoft.com/office/drawing/2014/main" id="{4DB2769A-8D84-4177-BCDC-DC19A0272904}"/>
              </a:ext>
            </a:extLst>
          </p:cNvPr>
          <p:cNvSpPr/>
          <p:nvPr/>
        </p:nvSpPr>
        <p:spPr bwMode="auto">
          <a:xfrm>
            <a:off x="2254129" y="2965788"/>
            <a:ext cx="176274" cy="16638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7" name="TextBox 56">
            <a:extLst>
              <a:ext uri="{FF2B5EF4-FFF2-40B4-BE49-F238E27FC236}">
                <a16:creationId xmlns:a16="http://schemas.microsoft.com/office/drawing/2014/main" id="{19FFCDE2-9210-4696-956C-61F90BE11123}"/>
              </a:ext>
            </a:extLst>
          </p:cNvPr>
          <p:cNvSpPr txBox="1"/>
          <p:nvPr/>
        </p:nvSpPr>
        <p:spPr>
          <a:xfrm>
            <a:off x="2213217" y="3216440"/>
            <a:ext cx="958383" cy="276796"/>
          </a:xfrm>
          <a:prstGeom prst="rect">
            <a:avLst/>
          </a:prstGeom>
          <a:solidFill>
            <a:schemeClr val="tx1">
              <a:lumMod val="95000"/>
              <a:lumOff val="5000"/>
            </a:schemeClr>
          </a:solidFill>
          <a:ln>
            <a:noFill/>
          </a:ln>
        </p:spPr>
        <p:txBody>
          <a:bodyPr wrap="square" rtlCol="0" anchor="ctr" anchorCtr="0">
            <a:noAutofit/>
          </a:bodyPr>
          <a:lstStyle/>
          <a:p>
            <a:pPr algn="ctr"/>
            <a:r>
              <a:rPr lang="ko-KR" altLang="en-US" sz="900" b="1" dirty="0">
                <a:solidFill>
                  <a:schemeClr val="bg1"/>
                </a:solidFill>
                <a:latin typeface="맑은 고딕" pitchFamily="50" charset="-127"/>
                <a:ea typeface="맑은 고딕" pitchFamily="50" charset="-127"/>
              </a:rPr>
              <a:t>로그인</a:t>
            </a:r>
          </a:p>
        </p:txBody>
      </p:sp>
      <p:pic>
        <p:nvPicPr>
          <p:cNvPr id="61" name="Picture 3">
            <a:extLst>
              <a:ext uri="{FF2B5EF4-FFF2-40B4-BE49-F238E27FC236}">
                <a16:creationId xmlns:a16="http://schemas.microsoft.com/office/drawing/2014/main" id="{938C27C0-95C9-49B0-BEC3-66C40CB20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444" y="4785948"/>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TextBox 61">
            <a:extLst>
              <a:ext uri="{FF2B5EF4-FFF2-40B4-BE49-F238E27FC236}">
                <a16:creationId xmlns:a16="http://schemas.microsoft.com/office/drawing/2014/main" id="{944A550C-C31A-4F02-979F-BCC8579345B8}"/>
              </a:ext>
            </a:extLst>
          </p:cNvPr>
          <p:cNvSpPr txBox="1"/>
          <p:nvPr/>
        </p:nvSpPr>
        <p:spPr>
          <a:xfrm>
            <a:off x="1334535" y="518680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63" name="직선 연결선 62">
            <a:extLst>
              <a:ext uri="{FF2B5EF4-FFF2-40B4-BE49-F238E27FC236}">
                <a16:creationId xmlns:a16="http://schemas.microsoft.com/office/drawing/2014/main" id="{E6961C3D-18D7-47BE-9443-8BA69444C1B8}"/>
              </a:ext>
            </a:extLst>
          </p:cNvPr>
          <p:cNvCxnSpPr>
            <a:cxnSpLocks/>
          </p:cNvCxnSpPr>
          <p:nvPr/>
        </p:nvCxnSpPr>
        <p:spPr>
          <a:xfrm>
            <a:off x="1359100" y="563873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8C6F761D-730B-43C0-916F-4DEABD87229C}"/>
              </a:ext>
            </a:extLst>
          </p:cNvPr>
          <p:cNvSpPr/>
          <p:nvPr/>
        </p:nvSpPr>
        <p:spPr>
          <a:xfrm>
            <a:off x="-673215" y="5638734"/>
            <a:ext cx="684366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65" name="직사각형 64">
            <a:extLst>
              <a:ext uri="{FF2B5EF4-FFF2-40B4-BE49-F238E27FC236}">
                <a16:creationId xmlns:a16="http://schemas.microsoft.com/office/drawing/2014/main" id="{D1A38887-2C29-48D4-AFB0-73130BC64AB5}"/>
              </a:ext>
            </a:extLst>
          </p:cNvPr>
          <p:cNvSpPr/>
          <p:nvPr/>
        </p:nvSpPr>
        <p:spPr>
          <a:xfrm>
            <a:off x="2138565" y="3531089"/>
            <a:ext cx="1184940" cy="215444"/>
          </a:xfrm>
          <a:prstGeom prst="rect">
            <a:avLst/>
          </a:prstGeom>
        </p:spPr>
        <p:txBody>
          <a:bodyPr wrap="none">
            <a:spAutoFit/>
          </a:bodyPr>
          <a:lstStyle/>
          <a:p>
            <a:r>
              <a:rPr lang="ko-KR" altLang="en-US" sz="800" dirty="0">
                <a:latin typeface="맑은 고딕" pitchFamily="50" charset="-127"/>
              </a:rPr>
              <a:t>아이디</a:t>
            </a:r>
            <a:r>
              <a:rPr lang="en-US" altLang="ko-KR" sz="800" dirty="0">
                <a:latin typeface="맑은 고딕" pitchFamily="50" charset="-127"/>
              </a:rPr>
              <a:t>/</a:t>
            </a:r>
            <a:r>
              <a:rPr lang="ko-KR" altLang="en-US" sz="800" dirty="0">
                <a:latin typeface="맑은 고딕" pitchFamily="50" charset="-127"/>
              </a:rPr>
              <a:t>비밀번호 찾기</a:t>
            </a:r>
            <a:endParaRPr lang="ko-KR" altLang="en-US" sz="800" dirty="0"/>
          </a:p>
        </p:txBody>
      </p:sp>
    </p:spTree>
    <p:extLst>
      <p:ext uri="{BB962C8B-B14F-4D97-AF65-F5344CB8AC3E}">
        <p14:creationId xmlns:p14="http://schemas.microsoft.com/office/powerpoint/2010/main" val="986663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My Page</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91" name="직사각형 90">
            <a:extLst>
              <a:ext uri="{FF2B5EF4-FFF2-40B4-BE49-F238E27FC236}">
                <a16:creationId xmlns:a16="http://schemas.microsoft.com/office/drawing/2014/main" id="{2D44199E-3FE9-4279-8276-DFC50C3E779C}"/>
              </a:ext>
            </a:extLst>
          </p:cNvPr>
          <p:cNvSpPr/>
          <p:nvPr/>
        </p:nvSpPr>
        <p:spPr bwMode="auto">
          <a:xfrm>
            <a:off x="205346" y="567918"/>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2" name="직사각형 91">
            <a:extLst>
              <a:ext uri="{FF2B5EF4-FFF2-40B4-BE49-F238E27FC236}">
                <a16:creationId xmlns:a16="http://schemas.microsoft.com/office/drawing/2014/main" id="{F3378B6E-38FD-47BA-A319-A0E04A73A758}"/>
              </a:ext>
            </a:extLst>
          </p:cNvPr>
          <p:cNvSpPr/>
          <p:nvPr/>
        </p:nvSpPr>
        <p:spPr>
          <a:xfrm>
            <a:off x="270528" y="573215"/>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103" name="TextBox 102">
            <a:extLst>
              <a:ext uri="{FF2B5EF4-FFF2-40B4-BE49-F238E27FC236}">
                <a16:creationId xmlns:a16="http://schemas.microsoft.com/office/drawing/2014/main" id="{C575EE32-E6C2-4291-97FF-F93D4E643687}"/>
              </a:ext>
            </a:extLst>
          </p:cNvPr>
          <p:cNvSpPr txBox="1"/>
          <p:nvPr/>
        </p:nvSpPr>
        <p:spPr>
          <a:xfrm>
            <a:off x="2682337" y="583620"/>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sp>
        <p:nvSpPr>
          <p:cNvPr id="104" name="직사각형 103">
            <a:extLst>
              <a:ext uri="{FF2B5EF4-FFF2-40B4-BE49-F238E27FC236}">
                <a16:creationId xmlns:a16="http://schemas.microsoft.com/office/drawing/2014/main" id="{F0C7FFAC-C862-4F3D-8456-30F2F21D2DC3}"/>
              </a:ext>
            </a:extLst>
          </p:cNvPr>
          <p:cNvSpPr/>
          <p:nvPr/>
        </p:nvSpPr>
        <p:spPr bwMode="auto">
          <a:xfrm>
            <a:off x="205346" y="567917"/>
            <a:ext cx="2951173" cy="554778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106" name="그림 105">
            <a:extLst>
              <a:ext uri="{FF2B5EF4-FFF2-40B4-BE49-F238E27FC236}">
                <a16:creationId xmlns:a16="http://schemas.microsoft.com/office/drawing/2014/main" id="{C429F96B-1560-4E63-B2CC-2CC3A61BA586}"/>
              </a:ext>
            </a:extLst>
          </p:cNvPr>
          <p:cNvPicPr>
            <a:picLocks noChangeAspect="1"/>
          </p:cNvPicPr>
          <p:nvPr/>
        </p:nvPicPr>
        <p:blipFill>
          <a:blip r:embed="rId2"/>
          <a:stretch>
            <a:fillRect/>
          </a:stretch>
        </p:blipFill>
        <p:spPr>
          <a:xfrm>
            <a:off x="2493801" y="589147"/>
            <a:ext cx="156872" cy="141932"/>
          </a:xfrm>
          <a:prstGeom prst="rect">
            <a:avLst/>
          </a:prstGeom>
        </p:spPr>
      </p:pic>
      <p:sp>
        <p:nvSpPr>
          <p:cNvPr id="121" name="직사각형 120">
            <a:extLst>
              <a:ext uri="{FF2B5EF4-FFF2-40B4-BE49-F238E27FC236}">
                <a16:creationId xmlns:a16="http://schemas.microsoft.com/office/drawing/2014/main" id="{9F2941AE-F113-40D8-937E-52CD7E3C287F}"/>
              </a:ext>
            </a:extLst>
          </p:cNvPr>
          <p:cNvSpPr/>
          <p:nvPr/>
        </p:nvSpPr>
        <p:spPr bwMode="auto">
          <a:xfrm>
            <a:off x="270528" y="1125655"/>
            <a:ext cx="2864177" cy="180631"/>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1. </a:t>
            </a:r>
            <a:r>
              <a:rPr lang="ko-KR" altLang="en-US" sz="900" b="1" dirty="0">
                <a:solidFill>
                  <a:srgbClr val="262626"/>
                </a:solidFill>
                <a:effectLst/>
                <a:latin typeface="맑은 고딕" panose="020B0503020000020004" pitchFamily="50" charset="-127"/>
                <a:ea typeface="맑은 고딕" panose="020B0503020000020004" pitchFamily="50" charset="-127"/>
              </a:rPr>
              <a:t>회사 정보</a:t>
            </a:r>
          </a:p>
        </p:txBody>
      </p:sp>
      <p:sp>
        <p:nvSpPr>
          <p:cNvPr id="122" name="직사각형 121">
            <a:extLst>
              <a:ext uri="{FF2B5EF4-FFF2-40B4-BE49-F238E27FC236}">
                <a16:creationId xmlns:a16="http://schemas.microsoft.com/office/drawing/2014/main" id="{E4534181-8E89-40D1-91BC-033AAD5BCCA8}"/>
              </a:ext>
            </a:extLst>
          </p:cNvPr>
          <p:cNvSpPr/>
          <p:nvPr/>
        </p:nvSpPr>
        <p:spPr>
          <a:xfrm>
            <a:off x="205346" y="848656"/>
            <a:ext cx="803553" cy="276999"/>
          </a:xfrm>
          <a:prstGeom prst="rect">
            <a:avLst/>
          </a:prstGeom>
        </p:spPr>
        <p:txBody>
          <a:bodyPr wrap="none">
            <a:spAutoFit/>
          </a:bodyPr>
          <a:lstStyle/>
          <a:p>
            <a:r>
              <a:rPr lang="en-US" altLang="ko-KR" sz="1200" b="1" dirty="0"/>
              <a:t>|My</a:t>
            </a:r>
            <a:r>
              <a:rPr lang="ko-KR" altLang="en-US" sz="1200" b="1" dirty="0"/>
              <a:t> </a:t>
            </a:r>
            <a:r>
              <a:rPr lang="en-US" altLang="ko-KR" sz="1200" b="1" dirty="0"/>
              <a:t>Page</a:t>
            </a:r>
            <a:endParaRPr lang="ko-KR" altLang="en-US" sz="1200" dirty="0"/>
          </a:p>
        </p:txBody>
      </p:sp>
      <p:grpSp>
        <p:nvGrpSpPr>
          <p:cNvPr id="123" name="그룹 122">
            <a:extLst>
              <a:ext uri="{FF2B5EF4-FFF2-40B4-BE49-F238E27FC236}">
                <a16:creationId xmlns:a16="http://schemas.microsoft.com/office/drawing/2014/main" id="{FC650F1D-1449-433D-8A53-722C3DFCD054}"/>
              </a:ext>
            </a:extLst>
          </p:cNvPr>
          <p:cNvGrpSpPr/>
          <p:nvPr/>
        </p:nvGrpSpPr>
        <p:grpSpPr>
          <a:xfrm>
            <a:off x="1083723" y="1904969"/>
            <a:ext cx="552450" cy="161251"/>
            <a:chOff x="3221357" y="1661160"/>
            <a:chExt cx="552450" cy="161251"/>
          </a:xfrm>
          <a:solidFill>
            <a:schemeClr val="bg1">
              <a:lumMod val="95000"/>
            </a:schemeClr>
          </a:solidFill>
        </p:grpSpPr>
        <p:sp>
          <p:nvSpPr>
            <p:cNvPr id="124" name="모서리가 둥근 직사각형 85">
              <a:extLst>
                <a:ext uri="{FF2B5EF4-FFF2-40B4-BE49-F238E27FC236}">
                  <a16:creationId xmlns:a16="http://schemas.microsoft.com/office/drawing/2014/main" id="{413B2E1C-2D83-450B-BD07-FD7C9E3F21AA}"/>
                </a:ext>
              </a:extLst>
            </p:cNvPr>
            <p:cNvSpPr/>
            <p:nvPr/>
          </p:nvSpPr>
          <p:spPr>
            <a:xfrm>
              <a:off x="3221357" y="1661160"/>
              <a:ext cx="552450" cy="161251"/>
            </a:xfrm>
            <a:prstGeom prst="roundRect">
              <a:avLst>
                <a:gd name="adj" fmla="val 6120"/>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800" dirty="0">
                  <a:solidFill>
                    <a:schemeClr val="tx1">
                      <a:lumMod val="75000"/>
                      <a:lumOff val="25000"/>
                    </a:schemeClr>
                  </a:solidFill>
                  <a:latin typeface="맑은 고딕" panose="020B0503020000020004" pitchFamily="50" charset="-127"/>
                  <a:ea typeface="맑은 고딕" panose="020B0503020000020004" pitchFamily="50" charset="-127"/>
                </a:rPr>
                <a:t>선택</a:t>
              </a:r>
            </a:p>
          </p:txBody>
        </p:sp>
        <p:pic>
          <p:nvPicPr>
            <p:cNvPr id="125" name="그림 124">
              <a:extLst>
                <a:ext uri="{FF2B5EF4-FFF2-40B4-BE49-F238E27FC236}">
                  <a16:creationId xmlns:a16="http://schemas.microsoft.com/office/drawing/2014/main" id="{B728509C-CCA9-46B4-935C-2C145CA3C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a:grpFill/>
          </p:spPr>
        </p:pic>
      </p:grpSp>
      <p:sp>
        <p:nvSpPr>
          <p:cNvPr id="126" name="TextBox 125">
            <a:extLst>
              <a:ext uri="{FF2B5EF4-FFF2-40B4-BE49-F238E27FC236}">
                <a16:creationId xmlns:a16="http://schemas.microsoft.com/office/drawing/2014/main" id="{7864542E-64AB-40CE-8F2F-2F2ABCE47630}"/>
              </a:ext>
            </a:extLst>
          </p:cNvPr>
          <p:cNvSpPr txBox="1"/>
          <p:nvPr/>
        </p:nvSpPr>
        <p:spPr>
          <a:xfrm>
            <a:off x="290466" y="1391244"/>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사업자 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9" name="TextBox 128">
            <a:extLst>
              <a:ext uri="{FF2B5EF4-FFF2-40B4-BE49-F238E27FC236}">
                <a16:creationId xmlns:a16="http://schemas.microsoft.com/office/drawing/2014/main" id="{5C0E98E9-1DF3-4AC1-9B95-931E1827C2DD}"/>
              </a:ext>
            </a:extLst>
          </p:cNvPr>
          <p:cNvSpPr txBox="1"/>
          <p:nvPr/>
        </p:nvSpPr>
        <p:spPr>
          <a:xfrm>
            <a:off x="270528" y="2575360"/>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대표자명</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131" name="TextBox 130">
            <a:extLst>
              <a:ext uri="{FF2B5EF4-FFF2-40B4-BE49-F238E27FC236}">
                <a16:creationId xmlns:a16="http://schemas.microsoft.com/office/drawing/2014/main" id="{37BE15E3-7243-4894-BEC1-1448EF0983D0}"/>
              </a:ext>
            </a:extLst>
          </p:cNvPr>
          <p:cNvSpPr txBox="1"/>
          <p:nvPr/>
        </p:nvSpPr>
        <p:spPr>
          <a:xfrm>
            <a:off x="259926" y="4287754"/>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전화번호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132" name="TextBox 131">
            <a:extLst>
              <a:ext uri="{FF2B5EF4-FFF2-40B4-BE49-F238E27FC236}">
                <a16:creationId xmlns:a16="http://schemas.microsoft.com/office/drawing/2014/main" id="{C3648069-96AD-4A81-B91A-7668F1C9F848}"/>
              </a:ext>
            </a:extLst>
          </p:cNvPr>
          <p:cNvSpPr txBox="1"/>
          <p:nvPr/>
        </p:nvSpPr>
        <p:spPr>
          <a:xfrm>
            <a:off x="242143" y="5164825"/>
            <a:ext cx="1098311"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주소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latin typeface="맑은 고딕" panose="020B0503020000020004" pitchFamily="50" charset="-127"/>
                <a:ea typeface="맑은 고딕" panose="020B0503020000020004" pitchFamily="50" charset="-127"/>
              </a:rPr>
              <a:t> </a:t>
            </a:r>
            <a:r>
              <a:rPr lang="en-US" altLang="ko-KR" sz="800" b="1" dirty="0">
                <a:solidFill>
                  <a:srgbClr val="FF0000"/>
                </a:solidFill>
                <a:latin typeface="맑은 고딕" panose="020B0503020000020004" pitchFamily="50" charset="-127"/>
                <a:ea typeface="맑은 고딕" panose="020B0503020000020004" pitchFamily="50" charset="-127"/>
              </a:rPr>
              <a:t> </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133" name="직사각형 132">
            <a:extLst>
              <a:ext uri="{FF2B5EF4-FFF2-40B4-BE49-F238E27FC236}">
                <a16:creationId xmlns:a16="http://schemas.microsoft.com/office/drawing/2014/main" id="{9F899E80-AC82-41D0-B60D-85FBBE72DBCD}"/>
              </a:ext>
            </a:extLst>
          </p:cNvPr>
          <p:cNvSpPr/>
          <p:nvPr/>
        </p:nvSpPr>
        <p:spPr bwMode="auto">
          <a:xfrm>
            <a:off x="541011" y="2834621"/>
            <a:ext cx="1701916"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36" name="Button">
            <a:extLst>
              <a:ext uri="{FF2B5EF4-FFF2-40B4-BE49-F238E27FC236}">
                <a16:creationId xmlns:a16="http://schemas.microsoft.com/office/drawing/2014/main" id="{BA11A9EE-665F-4138-828C-C8195A9DCD0D}"/>
              </a:ext>
            </a:extLst>
          </p:cNvPr>
          <p:cNvSpPr>
            <a:spLocks/>
          </p:cNvSpPr>
          <p:nvPr/>
        </p:nvSpPr>
        <p:spPr bwMode="auto">
          <a:xfrm>
            <a:off x="802295" y="5146293"/>
            <a:ext cx="562855" cy="198613"/>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맑은 고딕" panose="020B0503020000020004" pitchFamily="50" charset="-127"/>
                <a:ea typeface="맑은 고딕" panose="020B0503020000020004" pitchFamily="50" charset="-127"/>
              </a:rPr>
              <a:t>주소검색</a:t>
            </a:r>
            <a:endParaRPr lang="en-US" sz="800" dirty="0">
              <a:solidFill>
                <a:srgbClr val="262626"/>
              </a:solidFill>
              <a:latin typeface="맑은 고딕" panose="020B0503020000020004" pitchFamily="50" charset="-127"/>
              <a:ea typeface="맑은 고딕" panose="020B0503020000020004" pitchFamily="50" charset="-127"/>
            </a:endParaRPr>
          </a:p>
        </p:txBody>
      </p:sp>
      <p:sp>
        <p:nvSpPr>
          <p:cNvPr id="142" name="직사각형 141">
            <a:extLst>
              <a:ext uri="{FF2B5EF4-FFF2-40B4-BE49-F238E27FC236}">
                <a16:creationId xmlns:a16="http://schemas.microsoft.com/office/drawing/2014/main" id="{CB876200-6202-482B-A85E-4F588875D3ED}"/>
              </a:ext>
            </a:extLst>
          </p:cNvPr>
          <p:cNvSpPr/>
          <p:nvPr/>
        </p:nvSpPr>
        <p:spPr bwMode="auto">
          <a:xfrm>
            <a:off x="548057" y="1638234"/>
            <a:ext cx="1718154"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solidFill>
                  <a:srgbClr val="262626"/>
                </a:solidFill>
                <a:effectLst/>
                <a:latin typeface="맑은 고딕" panose="020B0503020000020004" pitchFamily="50" charset="-127"/>
                <a:ea typeface="맑은 고딕" panose="020B0503020000020004" pitchFamily="50" charset="-127"/>
              </a:rPr>
              <a:t>123132132</a:t>
            </a:r>
            <a:endParaRPr lang="ko-KR" altLang="en-US" sz="800" dirty="0">
              <a:solidFill>
                <a:srgbClr val="262626"/>
              </a:solidFill>
              <a:effectLst/>
              <a:latin typeface="맑은 고딕" panose="020B0503020000020004" pitchFamily="50" charset="-127"/>
              <a:ea typeface="맑은 고딕" panose="020B0503020000020004" pitchFamily="50" charset="-127"/>
            </a:endParaRPr>
          </a:p>
        </p:txBody>
      </p:sp>
      <p:sp>
        <p:nvSpPr>
          <p:cNvPr id="144" name="직사각형 143">
            <a:extLst>
              <a:ext uri="{FF2B5EF4-FFF2-40B4-BE49-F238E27FC236}">
                <a16:creationId xmlns:a16="http://schemas.microsoft.com/office/drawing/2014/main" id="{D9C2CAAA-6F88-4667-9D3C-6B22ACFBD037}"/>
              </a:ext>
            </a:extLst>
          </p:cNvPr>
          <p:cNvSpPr/>
          <p:nvPr/>
        </p:nvSpPr>
        <p:spPr bwMode="auto">
          <a:xfrm>
            <a:off x="579021" y="4499859"/>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45" name="TextBox 144">
            <a:extLst>
              <a:ext uri="{FF2B5EF4-FFF2-40B4-BE49-F238E27FC236}">
                <a16:creationId xmlns:a16="http://schemas.microsoft.com/office/drawing/2014/main" id="{6F310AEB-83BA-4E21-BA0D-F26D52AE24C4}"/>
              </a:ext>
            </a:extLst>
          </p:cNvPr>
          <p:cNvSpPr txBox="1"/>
          <p:nvPr/>
        </p:nvSpPr>
        <p:spPr>
          <a:xfrm>
            <a:off x="290466" y="1898683"/>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구분</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46" name="TextBox 145">
            <a:extLst>
              <a:ext uri="{FF2B5EF4-FFF2-40B4-BE49-F238E27FC236}">
                <a16:creationId xmlns:a16="http://schemas.microsoft.com/office/drawing/2014/main" id="{DF04BCB8-5314-4530-826D-FA31DC447A69}"/>
              </a:ext>
            </a:extLst>
          </p:cNvPr>
          <p:cNvSpPr txBox="1"/>
          <p:nvPr/>
        </p:nvSpPr>
        <p:spPr>
          <a:xfrm>
            <a:off x="293104" y="3054173"/>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법인번호</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49" name="직사각형 148">
            <a:extLst>
              <a:ext uri="{FF2B5EF4-FFF2-40B4-BE49-F238E27FC236}">
                <a16:creationId xmlns:a16="http://schemas.microsoft.com/office/drawing/2014/main" id="{8492ACD2-F2F3-43F5-891F-E5DAB3D6599B}"/>
              </a:ext>
            </a:extLst>
          </p:cNvPr>
          <p:cNvSpPr/>
          <p:nvPr/>
        </p:nvSpPr>
        <p:spPr bwMode="auto">
          <a:xfrm>
            <a:off x="546230" y="3303864"/>
            <a:ext cx="1718154"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53" name="직사각형 152">
            <a:extLst>
              <a:ext uri="{FF2B5EF4-FFF2-40B4-BE49-F238E27FC236}">
                <a16:creationId xmlns:a16="http://schemas.microsoft.com/office/drawing/2014/main" id="{63B65D1E-11F3-43B5-8D28-6396A87CD060}"/>
              </a:ext>
            </a:extLst>
          </p:cNvPr>
          <p:cNvSpPr/>
          <p:nvPr/>
        </p:nvSpPr>
        <p:spPr bwMode="auto">
          <a:xfrm>
            <a:off x="564295" y="5436190"/>
            <a:ext cx="2323684" cy="19861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59" name="TextBox 158">
            <a:extLst>
              <a:ext uri="{FF2B5EF4-FFF2-40B4-BE49-F238E27FC236}">
                <a16:creationId xmlns:a16="http://schemas.microsoft.com/office/drawing/2014/main" id="{4143D5F8-F666-4D33-9C62-1ED241D3EC12}"/>
              </a:ext>
            </a:extLst>
          </p:cNvPr>
          <p:cNvSpPr txBox="1"/>
          <p:nvPr/>
        </p:nvSpPr>
        <p:spPr>
          <a:xfrm>
            <a:off x="293812" y="2133666"/>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회사명</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160" name="직사각형 159">
            <a:extLst>
              <a:ext uri="{FF2B5EF4-FFF2-40B4-BE49-F238E27FC236}">
                <a16:creationId xmlns:a16="http://schemas.microsoft.com/office/drawing/2014/main" id="{FD8A178E-1F79-459D-93F6-782A6734743C}"/>
              </a:ext>
            </a:extLst>
          </p:cNvPr>
          <p:cNvSpPr/>
          <p:nvPr/>
        </p:nvSpPr>
        <p:spPr bwMode="auto">
          <a:xfrm>
            <a:off x="564295" y="2392927"/>
            <a:ext cx="1701916" cy="17490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61" name="TextBox 160">
            <a:extLst>
              <a:ext uri="{FF2B5EF4-FFF2-40B4-BE49-F238E27FC236}">
                <a16:creationId xmlns:a16="http://schemas.microsoft.com/office/drawing/2014/main" id="{F76515E2-1804-489A-86EF-D151F83C7F3C}"/>
              </a:ext>
            </a:extLst>
          </p:cNvPr>
          <p:cNvSpPr txBox="1"/>
          <p:nvPr/>
        </p:nvSpPr>
        <p:spPr>
          <a:xfrm>
            <a:off x="290466" y="3470894"/>
            <a:ext cx="109069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업종</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162" name="직사각형 161">
            <a:extLst>
              <a:ext uri="{FF2B5EF4-FFF2-40B4-BE49-F238E27FC236}">
                <a16:creationId xmlns:a16="http://schemas.microsoft.com/office/drawing/2014/main" id="{D6DA8286-8DCE-4FFB-A1A1-0F45ACB22B62}"/>
              </a:ext>
            </a:extLst>
          </p:cNvPr>
          <p:cNvSpPr/>
          <p:nvPr/>
        </p:nvSpPr>
        <p:spPr bwMode="auto">
          <a:xfrm>
            <a:off x="564295" y="3695664"/>
            <a:ext cx="1701916" cy="182110"/>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63" name="직사각형 162">
            <a:extLst>
              <a:ext uri="{FF2B5EF4-FFF2-40B4-BE49-F238E27FC236}">
                <a16:creationId xmlns:a16="http://schemas.microsoft.com/office/drawing/2014/main" id="{9FCF54E5-3E7E-4B8C-8154-EA76F34F278F}"/>
              </a:ext>
            </a:extLst>
          </p:cNvPr>
          <p:cNvSpPr/>
          <p:nvPr/>
        </p:nvSpPr>
        <p:spPr bwMode="auto">
          <a:xfrm>
            <a:off x="579021" y="4083078"/>
            <a:ext cx="1701916" cy="182110"/>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64" name="TextBox 163">
            <a:extLst>
              <a:ext uri="{FF2B5EF4-FFF2-40B4-BE49-F238E27FC236}">
                <a16:creationId xmlns:a16="http://schemas.microsoft.com/office/drawing/2014/main" id="{321528C6-ADDA-4EBD-B85C-F4725A109ACB}"/>
              </a:ext>
            </a:extLst>
          </p:cNvPr>
          <p:cNvSpPr txBox="1"/>
          <p:nvPr/>
        </p:nvSpPr>
        <p:spPr>
          <a:xfrm>
            <a:off x="269258" y="3875388"/>
            <a:ext cx="109069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업태</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65" name="TextBox 164">
            <a:extLst>
              <a:ext uri="{FF2B5EF4-FFF2-40B4-BE49-F238E27FC236}">
                <a16:creationId xmlns:a16="http://schemas.microsoft.com/office/drawing/2014/main" id="{7FF8BCEC-C0F9-4211-BA29-DC4FB0BC4801}"/>
              </a:ext>
            </a:extLst>
          </p:cNvPr>
          <p:cNvSpPr txBox="1"/>
          <p:nvPr/>
        </p:nvSpPr>
        <p:spPr>
          <a:xfrm>
            <a:off x="245200" y="4700447"/>
            <a:ext cx="878380" cy="215444"/>
          </a:xfrm>
          <a:prstGeom prst="rect">
            <a:avLst/>
          </a:prstGeom>
          <a:noFill/>
          <a:ln>
            <a:noFill/>
          </a:ln>
        </p:spPr>
        <p:txBody>
          <a:bodyPr wrap="square" rtlCol="0">
            <a:spAutoFit/>
          </a:bodyPr>
          <a:lstStyle/>
          <a:p>
            <a:r>
              <a:rPr lang="ko-KR" altLang="en-US" sz="800" b="1" dirty="0">
                <a:latin typeface="맑은 고딕" panose="020B0503020000020004" pitchFamily="50" charset="-127"/>
                <a:ea typeface="맑은 고딕" panose="020B0503020000020004" pitchFamily="50" charset="-127"/>
              </a:rPr>
              <a:t>팩스  </a:t>
            </a:r>
            <a:r>
              <a:rPr lang="en-US" altLang="ko-KR" sz="800" b="1" dirty="0">
                <a:solidFill>
                  <a:srgbClr val="FF0000"/>
                </a:solidFill>
                <a:latin typeface="맑은 고딕" panose="020B0503020000020004" pitchFamily="50" charset="-127"/>
                <a:ea typeface="맑은 고딕" panose="020B0503020000020004" pitchFamily="50" charset="-127"/>
              </a:rPr>
              <a:t>*</a:t>
            </a:r>
            <a:r>
              <a:rPr lang="ko-KR" altLang="en-US" sz="800" b="1" dirty="0">
                <a:solidFill>
                  <a:srgbClr val="FF0000"/>
                </a:solidFill>
                <a:latin typeface="맑은 고딕" panose="020B0503020000020004" pitchFamily="50" charset="-127"/>
                <a:ea typeface="맑은 고딕" panose="020B0503020000020004" pitchFamily="50" charset="-127"/>
              </a:rPr>
              <a:t> </a:t>
            </a:r>
          </a:p>
        </p:txBody>
      </p:sp>
      <p:sp>
        <p:nvSpPr>
          <p:cNvPr id="167" name="직사각형 166">
            <a:extLst>
              <a:ext uri="{FF2B5EF4-FFF2-40B4-BE49-F238E27FC236}">
                <a16:creationId xmlns:a16="http://schemas.microsoft.com/office/drawing/2014/main" id="{6CA51F3E-A5C8-492B-8A67-EEDB9F781078}"/>
              </a:ext>
            </a:extLst>
          </p:cNvPr>
          <p:cNvSpPr/>
          <p:nvPr/>
        </p:nvSpPr>
        <p:spPr bwMode="auto">
          <a:xfrm>
            <a:off x="565740" y="4913485"/>
            <a:ext cx="1701916" cy="18211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68" name="직사각형 167">
            <a:extLst>
              <a:ext uri="{FF2B5EF4-FFF2-40B4-BE49-F238E27FC236}">
                <a16:creationId xmlns:a16="http://schemas.microsoft.com/office/drawing/2014/main" id="{040BFC62-9593-4D52-890E-392BF7FA31E8}"/>
              </a:ext>
            </a:extLst>
          </p:cNvPr>
          <p:cNvSpPr/>
          <p:nvPr/>
        </p:nvSpPr>
        <p:spPr bwMode="auto">
          <a:xfrm>
            <a:off x="579021" y="5685501"/>
            <a:ext cx="2323684" cy="19861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anose="020B0503020000020004" pitchFamily="50" charset="-127"/>
              <a:ea typeface="맑은 고딕" panose="020B0503020000020004" pitchFamily="50" charset="-127"/>
            </a:endParaRPr>
          </a:p>
        </p:txBody>
      </p:sp>
      <p:sp>
        <p:nvSpPr>
          <p:cNvPr id="172" name="직사각형 171">
            <a:extLst>
              <a:ext uri="{FF2B5EF4-FFF2-40B4-BE49-F238E27FC236}">
                <a16:creationId xmlns:a16="http://schemas.microsoft.com/office/drawing/2014/main" id="{C3196E2D-5A8F-4DB4-BA63-1C1D403A9E05}"/>
              </a:ext>
            </a:extLst>
          </p:cNvPr>
          <p:cNvSpPr/>
          <p:nvPr/>
        </p:nvSpPr>
        <p:spPr bwMode="auto">
          <a:xfrm>
            <a:off x="3316553" y="581690"/>
            <a:ext cx="2951173" cy="554778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74" name="직사각형 173">
            <a:extLst>
              <a:ext uri="{FF2B5EF4-FFF2-40B4-BE49-F238E27FC236}">
                <a16:creationId xmlns:a16="http://schemas.microsoft.com/office/drawing/2014/main" id="{CFC7D8E6-AA8C-48B6-9776-A852BFE4E434}"/>
              </a:ext>
            </a:extLst>
          </p:cNvPr>
          <p:cNvSpPr/>
          <p:nvPr/>
        </p:nvSpPr>
        <p:spPr bwMode="auto">
          <a:xfrm>
            <a:off x="3381735" y="634320"/>
            <a:ext cx="2864177" cy="180631"/>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2. </a:t>
            </a:r>
            <a:r>
              <a:rPr lang="ko-KR" altLang="en-US" sz="900" b="1" dirty="0">
                <a:solidFill>
                  <a:srgbClr val="262626"/>
                </a:solidFill>
                <a:effectLst/>
                <a:latin typeface="맑은 고딕" panose="020B0503020000020004" pitchFamily="50" charset="-127"/>
                <a:ea typeface="맑은 고딕" panose="020B0503020000020004" pitchFamily="50" charset="-127"/>
              </a:rPr>
              <a:t>사용자 정보</a:t>
            </a:r>
          </a:p>
        </p:txBody>
      </p:sp>
      <p:sp>
        <p:nvSpPr>
          <p:cNvPr id="200" name="TextBox 199">
            <a:extLst>
              <a:ext uri="{FF2B5EF4-FFF2-40B4-BE49-F238E27FC236}">
                <a16:creationId xmlns:a16="http://schemas.microsoft.com/office/drawing/2014/main" id="{49892597-2C36-46AA-A1F0-440CC6B57D30}"/>
              </a:ext>
            </a:extLst>
          </p:cNvPr>
          <p:cNvSpPr txBox="1"/>
          <p:nvPr/>
        </p:nvSpPr>
        <p:spPr>
          <a:xfrm>
            <a:off x="3452642" y="844319"/>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아이디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01" name="TextBox 200">
            <a:extLst>
              <a:ext uri="{FF2B5EF4-FFF2-40B4-BE49-F238E27FC236}">
                <a16:creationId xmlns:a16="http://schemas.microsoft.com/office/drawing/2014/main" id="{B92045D7-B895-4169-AAF3-554215B954C5}"/>
              </a:ext>
            </a:extLst>
          </p:cNvPr>
          <p:cNvSpPr txBox="1"/>
          <p:nvPr/>
        </p:nvSpPr>
        <p:spPr>
          <a:xfrm>
            <a:off x="3433052" y="1312042"/>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이름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04" name="직사각형 203">
            <a:extLst>
              <a:ext uri="{FF2B5EF4-FFF2-40B4-BE49-F238E27FC236}">
                <a16:creationId xmlns:a16="http://schemas.microsoft.com/office/drawing/2014/main" id="{1DE2C173-3AA3-43D9-B852-AC6D384FD990}"/>
              </a:ext>
            </a:extLst>
          </p:cNvPr>
          <p:cNvSpPr/>
          <p:nvPr/>
        </p:nvSpPr>
        <p:spPr bwMode="auto">
          <a:xfrm>
            <a:off x="3666158" y="1059763"/>
            <a:ext cx="1817176" cy="18063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err="1">
                <a:solidFill>
                  <a:srgbClr val="262626"/>
                </a:solidFill>
                <a:effectLst/>
                <a:latin typeface="맑은 고딕" pitchFamily="50" charset="-127"/>
                <a:ea typeface="맑은 고딕" pitchFamily="50" charset="-127"/>
              </a:rPr>
              <a:t>hong</a:t>
            </a:r>
            <a:endParaRPr lang="ko-KR" altLang="en-US" sz="800" dirty="0">
              <a:solidFill>
                <a:srgbClr val="262626"/>
              </a:solidFill>
              <a:effectLst/>
              <a:latin typeface="맑은 고딕" pitchFamily="50" charset="-127"/>
              <a:ea typeface="맑은 고딕" pitchFamily="50" charset="-127"/>
            </a:endParaRPr>
          </a:p>
        </p:txBody>
      </p:sp>
      <p:sp>
        <p:nvSpPr>
          <p:cNvPr id="206" name="직사각형 205">
            <a:extLst>
              <a:ext uri="{FF2B5EF4-FFF2-40B4-BE49-F238E27FC236}">
                <a16:creationId xmlns:a16="http://schemas.microsoft.com/office/drawing/2014/main" id="{17BF7CA4-CC48-4200-A151-835E6C94E5B1}"/>
              </a:ext>
            </a:extLst>
          </p:cNvPr>
          <p:cNvSpPr/>
          <p:nvPr/>
        </p:nvSpPr>
        <p:spPr bwMode="auto">
          <a:xfrm>
            <a:off x="3695590" y="1531659"/>
            <a:ext cx="1787743" cy="18063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08" name="TextBox 207">
            <a:extLst>
              <a:ext uri="{FF2B5EF4-FFF2-40B4-BE49-F238E27FC236}">
                <a16:creationId xmlns:a16="http://schemas.microsoft.com/office/drawing/2014/main" id="{466A714C-6B9F-4035-BBA0-11A188D5A598}"/>
              </a:ext>
            </a:extLst>
          </p:cNvPr>
          <p:cNvSpPr txBox="1"/>
          <p:nvPr/>
        </p:nvSpPr>
        <p:spPr>
          <a:xfrm>
            <a:off x="3446423" y="2596369"/>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부서</a:t>
            </a:r>
            <a:r>
              <a:rPr lang="en-US" altLang="ko-KR" sz="800" b="1" dirty="0">
                <a:latin typeface="맑은 고딕" pitchFamily="50" charset="-127"/>
                <a:ea typeface="맑은 고딕" pitchFamily="50" charset="-127"/>
              </a:rPr>
              <a:t>/</a:t>
            </a:r>
            <a:r>
              <a:rPr lang="ko-KR" altLang="en-US" sz="800" b="1" dirty="0">
                <a:latin typeface="맑은 고딕" pitchFamily="50" charset="-127"/>
                <a:ea typeface="맑은 고딕" pitchFamily="50" charset="-127"/>
              </a:rPr>
              <a:t>직급</a:t>
            </a:r>
            <a:r>
              <a:rPr lang="ko-KR" altLang="en-US" sz="800" b="1" dirty="0">
                <a:solidFill>
                  <a:srgbClr val="FF0000"/>
                </a:solidFill>
                <a:latin typeface="맑은 고딕" pitchFamily="50" charset="-127"/>
                <a:ea typeface="맑은 고딕" pitchFamily="50" charset="-127"/>
              </a:rPr>
              <a:t> </a:t>
            </a:r>
          </a:p>
        </p:txBody>
      </p:sp>
      <p:sp>
        <p:nvSpPr>
          <p:cNvPr id="209" name="직사각형 208">
            <a:extLst>
              <a:ext uri="{FF2B5EF4-FFF2-40B4-BE49-F238E27FC236}">
                <a16:creationId xmlns:a16="http://schemas.microsoft.com/office/drawing/2014/main" id="{99EFD345-49D8-4EBB-9129-66EBF05E6629}"/>
              </a:ext>
            </a:extLst>
          </p:cNvPr>
          <p:cNvSpPr/>
          <p:nvPr/>
        </p:nvSpPr>
        <p:spPr bwMode="auto">
          <a:xfrm>
            <a:off x="3687154" y="2796308"/>
            <a:ext cx="1787743" cy="198694"/>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0" name="TextBox 209">
            <a:extLst>
              <a:ext uri="{FF2B5EF4-FFF2-40B4-BE49-F238E27FC236}">
                <a16:creationId xmlns:a16="http://schemas.microsoft.com/office/drawing/2014/main" id="{2B9B0738-BF41-4256-B6BF-B1CEE507BBB4}"/>
              </a:ext>
            </a:extLst>
          </p:cNvPr>
          <p:cNvSpPr txBox="1"/>
          <p:nvPr/>
        </p:nvSpPr>
        <p:spPr>
          <a:xfrm>
            <a:off x="3473281" y="3000960"/>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E-mail</a:t>
            </a:r>
            <a:r>
              <a:rPr lang="ko-KR" altLang="en-US" sz="800" b="1" dirty="0">
                <a:latin typeface="맑은 고딕" pitchFamily="50" charset="-127"/>
                <a:ea typeface="맑은 고딕" pitchFamily="50" charset="-127"/>
              </a:rPr>
              <a:t>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11" name="직사각형 210">
            <a:extLst>
              <a:ext uri="{FF2B5EF4-FFF2-40B4-BE49-F238E27FC236}">
                <a16:creationId xmlns:a16="http://schemas.microsoft.com/office/drawing/2014/main" id="{0128DCD2-20C5-439E-8DA8-B50F2723B336}"/>
              </a:ext>
            </a:extLst>
          </p:cNvPr>
          <p:cNvSpPr/>
          <p:nvPr/>
        </p:nvSpPr>
        <p:spPr bwMode="auto">
          <a:xfrm>
            <a:off x="3695589" y="3189864"/>
            <a:ext cx="1779307" cy="198694"/>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7" name="TextBox 216">
            <a:extLst>
              <a:ext uri="{FF2B5EF4-FFF2-40B4-BE49-F238E27FC236}">
                <a16:creationId xmlns:a16="http://schemas.microsoft.com/office/drawing/2014/main" id="{4B0F9C5B-DED5-4DAE-88CB-9CEB60CF2662}"/>
              </a:ext>
            </a:extLst>
          </p:cNvPr>
          <p:cNvSpPr txBox="1"/>
          <p:nvPr/>
        </p:nvSpPr>
        <p:spPr>
          <a:xfrm>
            <a:off x="3425434" y="1725346"/>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비밀번호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18" name="직사각형 217">
            <a:extLst>
              <a:ext uri="{FF2B5EF4-FFF2-40B4-BE49-F238E27FC236}">
                <a16:creationId xmlns:a16="http://schemas.microsoft.com/office/drawing/2014/main" id="{6CF5B861-E5D9-4035-9F1A-254FCEB95C0E}"/>
              </a:ext>
            </a:extLst>
          </p:cNvPr>
          <p:cNvSpPr/>
          <p:nvPr/>
        </p:nvSpPr>
        <p:spPr bwMode="auto">
          <a:xfrm>
            <a:off x="3687972" y="1955413"/>
            <a:ext cx="1787743" cy="198695"/>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9" name="TextBox 218">
            <a:extLst>
              <a:ext uri="{FF2B5EF4-FFF2-40B4-BE49-F238E27FC236}">
                <a16:creationId xmlns:a16="http://schemas.microsoft.com/office/drawing/2014/main" id="{BA757CD9-B9AC-4638-864C-FB636E31C5E1}"/>
              </a:ext>
            </a:extLst>
          </p:cNvPr>
          <p:cNvSpPr txBox="1"/>
          <p:nvPr/>
        </p:nvSpPr>
        <p:spPr>
          <a:xfrm>
            <a:off x="3433051" y="2154853"/>
            <a:ext cx="1121531" cy="215444"/>
          </a:xfrm>
          <a:prstGeom prst="rect">
            <a:avLst/>
          </a:prstGeom>
          <a:noFill/>
          <a:ln>
            <a:noFill/>
          </a:ln>
        </p:spPr>
        <p:txBody>
          <a:bodyPr wrap="square" rtlCol="0">
            <a:spAutoFit/>
          </a:bodyPr>
          <a:lstStyle/>
          <a:p>
            <a:r>
              <a:rPr lang="ko-KR" altLang="en-US" sz="800" b="1">
                <a:latin typeface="맑은 고딕" pitchFamily="50" charset="-127"/>
                <a:ea typeface="맑은 고딕" pitchFamily="50" charset="-127"/>
              </a:rPr>
              <a:t>비밀번호 확인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20" name="직사각형 219">
            <a:extLst>
              <a:ext uri="{FF2B5EF4-FFF2-40B4-BE49-F238E27FC236}">
                <a16:creationId xmlns:a16="http://schemas.microsoft.com/office/drawing/2014/main" id="{C08A3429-0806-4F1F-A1B1-40616A93F913}"/>
              </a:ext>
            </a:extLst>
          </p:cNvPr>
          <p:cNvSpPr/>
          <p:nvPr/>
        </p:nvSpPr>
        <p:spPr bwMode="auto">
          <a:xfrm>
            <a:off x="3695590" y="2384920"/>
            <a:ext cx="1787743" cy="198695"/>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21" name="직사각형 220">
            <a:extLst>
              <a:ext uri="{FF2B5EF4-FFF2-40B4-BE49-F238E27FC236}">
                <a16:creationId xmlns:a16="http://schemas.microsoft.com/office/drawing/2014/main" id="{18179CF7-908B-45AD-AA27-B584CD7DE54D}"/>
              </a:ext>
            </a:extLst>
          </p:cNvPr>
          <p:cNvSpPr/>
          <p:nvPr/>
        </p:nvSpPr>
        <p:spPr bwMode="auto">
          <a:xfrm>
            <a:off x="3354197" y="3450397"/>
            <a:ext cx="2864177" cy="180631"/>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3. </a:t>
            </a:r>
            <a:r>
              <a:rPr lang="ko-KR" altLang="en-US" sz="900" b="1" dirty="0">
                <a:solidFill>
                  <a:srgbClr val="262626"/>
                </a:solidFill>
                <a:effectLst/>
                <a:latin typeface="맑은 고딕" panose="020B0503020000020004" pitchFamily="50" charset="-127"/>
                <a:ea typeface="맑은 고딕" panose="020B0503020000020004" pitchFamily="50" charset="-127"/>
              </a:rPr>
              <a:t>가입 필수 서류</a:t>
            </a:r>
          </a:p>
        </p:txBody>
      </p:sp>
      <p:graphicFrame>
        <p:nvGraphicFramePr>
          <p:cNvPr id="222" name="표 221">
            <a:extLst>
              <a:ext uri="{FF2B5EF4-FFF2-40B4-BE49-F238E27FC236}">
                <a16:creationId xmlns:a16="http://schemas.microsoft.com/office/drawing/2014/main" id="{0E58734E-1AFF-4A1A-96D7-78E24C0AF5F6}"/>
              </a:ext>
            </a:extLst>
          </p:cNvPr>
          <p:cNvGraphicFramePr>
            <a:graphicFrameLocks noGrp="1"/>
          </p:cNvGraphicFramePr>
          <p:nvPr>
            <p:extLst/>
          </p:nvPr>
        </p:nvGraphicFramePr>
        <p:xfrm>
          <a:off x="3480620" y="3721190"/>
          <a:ext cx="2676340" cy="1710092"/>
        </p:xfrm>
        <a:graphic>
          <a:graphicData uri="http://schemas.openxmlformats.org/drawingml/2006/table">
            <a:tbl>
              <a:tblPr>
                <a:tableStyleId>{5C22544A-7EE6-4342-B048-85BDC9FD1C3A}</a:tableStyleId>
              </a:tblPr>
              <a:tblGrid>
                <a:gridCol w="2676340">
                  <a:extLst>
                    <a:ext uri="{9D8B030D-6E8A-4147-A177-3AD203B41FA5}">
                      <a16:colId xmlns:a16="http://schemas.microsoft.com/office/drawing/2014/main" val="1512815754"/>
                    </a:ext>
                  </a:extLst>
                </a:gridCol>
              </a:tblGrid>
              <a:tr h="270422">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회사 사업자 등록증</a:t>
                      </a:r>
                    </a:p>
                  </a:txBody>
                  <a:tcPr marL="108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4249218"/>
                  </a:ext>
                </a:extLst>
              </a:tr>
              <a:tr h="251994">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재무제표 증명원</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(3</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개년</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108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817824"/>
                  </a:ext>
                </a:extLst>
              </a:tr>
              <a:tr h="296919">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인감증명서</a:t>
                      </a:r>
                    </a:p>
                  </a:txBody>
                  <a:tcPr marL="108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7822812"/>
                  </a:ext>
                </a:extLst>
              </a:tr>
              <a:tr h="296919">
                <a:tc>
                  <a:txBody>
                    <a:bodyPr/>
                    <a:lstStyle/>
                    <a:p>
                      <a:pPr algn="l" fontAlgn="ctr"/>
                      <a:r>
                        <a:rPr lang="en-US" altLang="ko-KR" sz="800" b="0" i="0" u="none" strike="noStrike" dirty="0">
                          <a:solidFill>
                            <a:srgbClr val="000000"/>
                          </a:solidFill>
                          <a:effectLst/>
                          <a:latin typeface="+mn-ea"/>
                          <a:ea typeface="+mn-ea"/>
                        </a:rPr>
                        <a:t>  </a:t>
                      </a:r>
                      <a:r>
                        <a:rPr lang="ko-KR" altLang="en-US" sz="800" b="0" i="0" u="none" strike="noStrike" dirty="0">
                          <a:solidFill>
                            <a:srgbClr val="000000"/>
                          </a:solidFill>
                          <a:effectLst/>
                          <a:latin typeface="+mn-ea"/>
                          <a:ea typeface="+mn-ea"/>
                        </a:rPr>
                        <a:t>무역업 고유 번호</a:t>
                      </a:r>
                    </a:p>
                  </a:txBody>
                  <a:tcPr marL="108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4420186"/>
                  </a:ext>
                </a:extLst>
              </a:tr>
              <a:tr h="296919">
                <a:tc>
                  <a:txBody>
                    <a:bodyPr/>
                    <a:lstStyle/>
                    <a:p>
                      <a:pPr algn="l" fontAlgn="ctr"/>
                      <a:r>
                        <a:rPr lang="ko-KR" altLang="en-US" sz="800" b="0" i="0" u="none" strike="noStrike" dirty="0">
                          <a:solidFill>
                            <a:srgbClr val="000000"/>
                          </a:solidFill>
                          <a:effectLst/>
                          <a:latin typeface="+mn-ea"/>
                          <a:ea typeface="+mn-ea"/>
                        </a:rPr>
                        <a:t> 등기부등본</a:t>
                      </a:r>
                    </a:p>
                  </a:txBody>
                  <a:tcPr marL="108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50011"/>
                  </a:ext>
                </a:extLst>
              </a:tr>
              <a:tr h="296919">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 </a:t>
                      </a:r>
                      <a:r>
                        <a:rPr lang="ko-KR" altLang="en-US" sz="800" b="0" i="0" u="none" strike="noStrike" dirty="0">
                          <a:solidFill>
                            <a:srgbClr val="000000"/>
                          </a:solidFill>
                          <a:effectLst/>
                          <a:latin typeface="맑은 고딕" panose="020B0503020000020004" pitchFamily="50" charset="-127"/>
                          <a:ea typeface="+mn-ea"/>
                        </a:rPr>
                        <a:t>대표자 여권사본</a:t>
                      </a:r>
                    </a:p>
                  </a:txBody>
                  <a:tcPr marL="108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5773666"/>
                  </a:ext>
                </a:extLst>
              </a:tr>
            </a:tbl>
          </a:graphicData>
        </a:graphic>
      </p:graphicFrame>
      <p:sp>
        <p:nvSpPr>
          <p:cNvPr id="224" name="직사각형 223">
            <a:extLst>
              <a:ext uri="{FF2B5EF4-FFF2-40B4-BE49-F238E27FC236}">
                <a16:creationId xmlns:a16="http://schemas.microsoft.com/office/drawing/2014/main" id="{2E3C3B27-61E9-4202-8E4C-633357108AD1}"/>
              </a:ext>
            </a:extLst>
          </p:cNvPr>
          <p:cNvSpPr/>
          <p:nvPr/>
        </p:nvSpPr>
        <p:spPr bwMode="auto">
          <a:xfrm>
            <a:off x="5140976" y="3757241"/>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ea typeface="맑은 고딕" pitchFamily="50" charset="-127"/>
              </a:rPr>
              <a:t>입력완료</a:t>
            </a:r>
            <a:r>
              <a:rPr lang="en-US" altLang="ko-KR" sz="800" dirty="0">
                <a:solidFill>
                  <a:srgbClr val="262626"/>
                </a:solidFill>
                <a:latin typeface="맑은 고딕" pitchFamily="50" charset="-127"/>
                <a:ea typeface="맑은 고딕" pitchFamily="50" charset="-127"/>
              </a:rPr>
              <a:t>.jpg</a:t>
            </a:r>
            <a:endParaRPr lang="ko-KR" altLang="en-US" sz="800" dirty="0">
              <a:solidFill>
                <a:srgbClr val="262626"/>
              </a:solidFill>
              <a:effectLst/>
              <a:latin typeface="맑은 고딕" pitchFamily="50" charset="-127"/>
              <a:ea typeface="맑은 고딕" pitchFamily="50" charset="-127"/>
            </a:endParaRPr>
          </a:p>
        </p:txBody>
      </p:sp>
      <p:sp>
        <p:nvSpPr>
          <p:cNvPr id="225" name="직사각형 224">
            <a:extLst>
              <a:ext uri="{FF2B5EF4-FFF2-40B4-BE49-F238E27FC236}">
                <a16:creationId xmlns:a16="http://schemas.microsoft.com/office/drawing/2014/main" id="{07E2883F-F7D9-443C-9CA4-AA2B05BC530F}"/>
              </a:ext>
            </a:extLst>
          </p:cNvPr>
          <p:cNvSpPr/>
          <p:nvPr/>
        </p:nvSpPr>
        <p:spPr bwMode="auto">
          <a:xfrm>
            <a:off x="5140975" y="4033548"/>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226" name="직사각형 225">
            <a:extLst>
              <a:ext uri="{FF2B5EF4-FFF2-40B4-BE49-F238E27FC236}">
                <a16:creationId xmlns:a16="http://schemas.microsoft.com/office/drawing/2014/main" id="{AB645D9D-BB26-4A1C-95FD-1A838CCA01EF}"/>
              </a:ext>
            </a:extLst>
          </p:cNvPr>
          <p:cNvSpPr/>
          <p:nvPr/>
        </p:nvSpPr>
        <p:spPr bwMode="auto">
          <a:xfrm>
            <a:off x="5140974" y="4284298"/>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ea typeface="맑은 고딕" pitchFamily="50" charset="-127"/>
              </a:rPr>
              <a:t>입력완료</a:t>
            </a:r>
            <a:r>
              <a:rPr lang="en-US" altLang="ko-KR" sz="800" dirty="0">
                <a:solidFill>
                  <a:srgbClr val="262626"/>
                </a:solidFill>
                <a:latin typeface="맑은 고딕" pitchFamily="50" charset="-127"/>
                <a:ea typeface="맑은 고딕" pitchFamily="50" charset="-127"/>
              </a:rPr>
              <a:t>.jpg</a:t>
            </a:r>
            <a:endParaRPr lang="ko-KR" altLang="en-US" sz="800" dirty="0">
              <a:solidFill>
                <a:srgbClr val="262626"/>
              </a:solidFill>
              <a:effectLst/>
              <a:latin typeface="맑은 고딕" pitchFamily="50" charset="-127"/>
              <a:ea typeface="맑은 고딕" pitchFamily="50" charset="-127"/>
            </a:endParaRPr>
          </a:p>
        </p:txBody>
      </p:sp>
      <p:sp>
        <p:nvSpPr>
          <p:cNvPr id="227" name="직사각형 226">
            <a:extLst>
              <a:ext uri="{FF2B5EF4-FFF2-40B4-BE49-F238E27FC236}">
                <a16:creationId xmlns:a16="http://schemas.microsoft.com/office/drawing/2014/main" id="{6CE73200-A0BE-42B6-8675-C1F0FEEF5844}"/>
              </a:ext>
            </a:extLst>
          </p:cNvPr>
          <p:cNvSpPr/>
          <p:nvPr/>
        </p:nvSpPr>
        <p:spPr bwMode="auto">
          <a:xfrm>
            <a:off x="5140973" y="4603409"/>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ea typeface="맑은 고딕" pitchFamily="50" charset="-127"/>
              </a:rPr>
              <a:t>입력완료</a:t>
            </a:r>
            <a:r>
              <a:rPr lang="en-US" altLang="ko-KR" sz="800" dirty="0">
                <a:solidFill>
                  <a:srgbClr val="262626"/>
                </a:solidFill>
                <a:latin typeface="맑은 고딕" pitchFamily="50" charset="-127"/>
                <a:ea typeface="맑은 고딕" pitchFamily="50" charset="-127"/>
              </a:rPr>
              <a:t>.jpg</a:t>
            </a:r>
            <a:endParaRPr lang="ko-KR" altLang="en-US" sz="800" dirty="0">
              <a:solidFill>
                <a:srgbClr val="262626"/>
              </a:solidFill>
              <a:effectLst/>
              <a:latin typeface="맑은 고딕" pitchFamily="50" charset="-127"/>
              <a:ea typeface="맑은 고딕" pitchFamily="50" charset="-127"/>
            </a:endParaRPr>
          </a:p>
        </p:txBody>
      </p:sp>
      <p:sp>
        <p:nvSpPr>
          <p:cNvPr id="228" name="직사각형 227">
            <a:extLst>
              <a:ext uri="{FF2B5EF4-FFF2-40B4-BE49-F238E27FC236}">
                <a16:creationId xmlns:a16="http://schemas.microsoft.com/office/drawing/2014/main" id="{5F909A68-37A0-427E-A372-D783D6676E74}"/>
              </a:ext>
            </a:extLst>
          </p:cNvPr>
          <p:cNvSpPr/>
          <p:nvPr/>
        </p:nvSpPr>
        <p:spPr bwMode="auto">
          <a:xfrm>
            <a:off x="5140973" y="4890617"/>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ea typeface="맑은 고딕" pitchFamily="50" charset="-127"/>
              </a:rPr>
              <a:t>입력완료</a:t>
            </a:r>
            <a:r>
              <a:rPr lang="en-US" altLang="ko-KR" sz="800" dirty="0">
                <a:solidFill>
                  <a:srgbClr val="262626"/>
                </a:solidFill>
                <a:latin typeface="맑은 고딕" pitchFamily="50" charset="-127"/>
                <a:ea typeface="맑은 고딕" pitchFamily="50" charset="-127"/>
              </a:rPr>
              <a:t>.jpg</a:t>
            </a:r>
            <a:endParaRPr lang="ko-KR" altLang="en-US" sz="800" dirty="0">
              <a:solidFill>
                <a:srgbClr val="262626"/>
              </a:solidFill>
              <a:effectLst/>
              <a:latin typeface="맑은 고딕" pitchFamily="50" charset="-127"/>
              <a:ea typeface="맑은 고딕" pitchFamily="50" charset="-127"/>
            </a:endParaRPr>
          </a:p>
        </p:txBody>
      </p:sp>
      <p:sp>
        <p:nvSpPr>
          <p:cNvPr id="229" name="직사각형 228">
            <a:extLst>
              <a:ext uri="{FF2B5EF4-FFF2-40B4-BE49-F238E27FC236}">
                <a16:creationId xmlns:a16="http://schemas.microsoft.com/office/drawing/2014/main" id="{BBE9BBF4-E088-48F1-8905-75218CD81BB3}"/>
              </a:ext>
            </a:extLst>
          </p:cNvPr>
          <p:cNvSpPr/>
          <p:nvPr/>
        </p:nvSpPr>
        <p:spPr bwMode="auto">
          <a:xfrm>
            <a:off x="5140972" y="5209728"/>
            <a:ext cx="939847" cy="186145"/>
          </a:xfrm>
          <a:prstGeom prst="rect">
            <a:avLst/>
          </a:prstGeom>
          <a:solidFill>
            <a:schemeClr val="bg1">
              <a:lumMod val="9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latin typeface="맑은 고딕" pitchFamily="50" charset="-127"/>
                <a:ea typeface="맑은 고딕" pitchFamily="50" charset="-127"/>
              </a:rPr>
              <a:t>입력완료</a:t>
            </a:r>
            <a:r>
              <a:rPr lang="en-US" altLang="ko-KR" sz="800" dirty="0">
                <a:solidFill>
                  <a:srgbClr val="262626"/>
                </a:solidFill>
                <a:latin typeface="맑은 고딕" pitchFamily="50" charset="-127"/>
                <a:ea typeface="맑은 고딕" pitchFamily="50" charset="-127"/>
              </a:rPr>
              <a:t>.jpg</a:t>
            </a:r>
            <a:endParaRPr lang="ko-KR" altLang="en-US" sz="800" dirty="0">
              <a:solidFill>
                <a:srgbClr val="262626"/>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727392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My Page</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172" name="직사각형 171">
            <a:extLst>
              <a:ext uri="{FF2B5EF4-FFF2-40B4-BE49-F238E27FC236}">
                <a16:creationId xmlns:a16="http://schemas.microsoft.com/office/drawing/2014/main" id="{C3196E2D-5A8F-4DB4-BA63-1C1D403A9E05}"/>
              </a:ext>
            </a:extLst>
          </p:cNvPr>
          <p:cNvSpPr/>
          <p:nvPr/>
        </p:nvSpPr>
        <p:spPr bwMode="auto">
          <a:xfrm>
            <a:off x="442726" y="590398"/>
            <a:ext cx="2951173" cy="616250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74" name="직사각형 173">
            <a:extLst>
              <a:ext uri="{FF2B5EF4-FFF2-40B4-BE49-F238E27FC236}">
                <a16:creationId xmlns:a16="http://schemas.microsoft.com/office/drawing/2014/main" id="{CFC7D8E6-AA8C-48B6-9776-A852BFE4E434}"/>
              </a:ext>
            </a:extLst>
          </p:cNvPr>
          <p:cNvSpPr/>
          <p:nvPr/>
        </p:nvSpPr>
        <p:spPr bwMode="auto">
          <a:xfrm>
            <a:off x="507908" y="643029"/>
            <a:ext cx="2864177" cy="180631"/>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2. </a:t>
            </a:r>
            <a:r>
              <a:rPr lang="ko-KR" altLang="en-US" sz="900" b="1" dirty="0">
                <a:solidFill>
                  <a:srgbClr val="262626"/>
                </a:solidFill>
                <a:effectLst/>
                <a:latin typeface="맑은 고딕" panose="020B0503020000020004" pitchFamily="50" charset="-127"/>
                <a:ea typeface="맑은 고딕" panose="020B0503020000020004" pitchFamily="50" charset="-127"/>
              </a:rPr>
              <a:t>사용자 정보</a:t>
            </a:r>
          </a:p>
        </p:txBody>
      </p:sp>
      <p:sp>
        <p:nvSpPr>
          <p:cNvPr id="200" name="TextBox 199">
            <a:extLst>
              <a:ext uri="{FF2B5EF4-FFF2-40B4-BE49-F238E27FC236}">
                <a16:creationId xmlns:a16="http://schemas.microsoft.com/office/drawing/2014/main" id="{49892597-2C36-46AA-A1F0-440CC6B57D30}"/>
              </a:ext>
            </a:extLst>
          </p:cNvPr>
          <p:cNvSpPr txBox="1"/>
          <p:nvPr/>
        </p:nvSpPr>
        <p:spPr>
          <a:xfrm>
            <a:off x="578815" y="853028"/>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아이디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01" name="TextBox 200">
            <a:extLst>
              <a:ext uri="{FF2B5EF4-FFF2-40B4-BE49-F238E27FC236}">
                <a16:creationId xmlns:a16="http://schemas.microsoft.com/office/drawing/2014/main" id="{B92045D7-B895-4169-AAF3-554215B954C5}"/>
              </a:ext>
            </a:extLst>
          </p:cNvPr>
          <p:cNvSpPr txBox="1"/>
          <p:nvPr/>
        </p:nvSpPr>
        <p:spPr>
          <a:xfrm>
            <a:off x="559225" y="1320751"/>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이름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04" name="직사각형 203">
            <a:extLst>
              <a:ext uri="{FF2B5EF4-FFF2-40B4-BE49-F238E27FC236}">
                <a16:creationId xmlns:a16="http://schemas.microsoft.com/office/drawing/2014/main" id="{1DE2C173-3AA3-43D9-B852-AC6D384FD990}"/>
              </a:ext>
            </a:extLst>
          </p:cNvPr>
          <p:cNvSpPr/>
          <p:nvPr/>
        </p:nvSpPr>
        <p:spPr bwMode="auto">
          <a:xfrm>
            <a:off x="792331" y="1068472"/>
            <a:ext cx="1817176" cy="180632"/>
          </a:xfrm>
          <a:prstGeom prst="rect">
            <a:avLst/>
          </a:prstGeom>
          <a:solidFill>
            <a:schemeClr val="bg1">
              <a:lumMod val="95000"/>
            </a:schemeClr>
          </a:solid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err="1">
                <a:solidFill>
                  <a:srgbClr val="262626"/>
                </a:solidFill>
                <a:effectLst/>
                <a:latin typeface="맑은 고딕" pitchFamily="50" charset="-127"/>
                <a:ea typeface="맑은 고딕" pitchFamily="50" charset="-127"/>
              </a:rPr>
              <a:t>hong</a:t>
            </a:r>
            <a:endParaRPr lang="ko-KR" altLang="en-US" sz="800" dirty="0">
              <a:solidFill>
                <a:srgbClr val="262626"/>
              </a:solidFill>
              <a:effectLst/>
              <a:latin typeface="맑은 고딕" pitchFamily="50" charset="-127"/>
              <a:ea typeface="맑은 고딕" pitchFamily="50" charset="-127"/>
            </a:endParaRPr>
          </a:p>
        </p:txBody>
      </p:sp>
      <p:sp>
        <p:nvSpPr>
          <p:cNvPr id="206" name="직사각형 205">
            <a:extLst>
              <a:ext uri="{FF2B5EF4-FFF2-40B4-BE49-F238E27FC236}">
                <a16:creationId xmlns:a16="http://schemas.microsoft.com/office/drawing/2014/main" id="{17BF7CA4-CC48-4200-A151-835E6C94E5B1}"/>
              </a:ext>
            </a:extLst>
          </p:cNvPr>
          <p:cNvSpPr/>
          <p:nvPr/>
        </p:nvSpPr>
        <p:spPr bwMode="auto">
          <a:xfrm>
            <a:off x="821763" y="1540368"/>
            <a:ext cx="1787743" cy="180632"/>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08" name="TextBox 207">
            <a:extLst>
              <a:ext uri="{FF2B5EF4-FFF2-40B4-BE49-F238E27FC236}">
                <a16:creationId xmlns:a16="http://schemas.microsoft.com/office/drawing/2014/main" id="{466A714C-6B9F-4035-BBA0-11A188D5A598}"/>
              </a:ext>
            </a:extLst>
          </p:cNvPr>
          <p:cNvSpPr txBox="1"/>
          <p:nvPr/>
        </p:nvSpPr>
        <p:spPr>
          <a:xfrm>
            <a:off x="572596" y="2605078"/>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부서</a:t>
            </a:r>
            <a:r>
              <a:rPr lang="en-US" altLang="ko-KR" sz="800" b="1" dirty="0">
                <a:latin typeface="맑은 고딕" pitchFamily="50" charset="-127"/>
                <a:ea typeface="맑은 고딕" pitchFamily="50" charset="-127"/>
              </a:rPr>
              <a:t>/</a:t>
            </a:r>
            <a:r>
              <a:rPr lang="ko-KR" altLang="en-US" sz="800" b="1" dirty="0">
                <a:latin typeface="맑은 고딕" pitchFamily="50" charset="-127"/>
                <a:ea typeface="맑은 고딕" pitchFamily="50" charset="-127"/>
              </a:rPr>
              <a:t>직급</a:t>
            </a:r>
            <a:r>
              <a:rPr lang="ko-KR" altLang="en-US" sz="800" b="1" dirty="0">
                <a:solidFill>
                  <a:srgbClr val="FF0000"/>
                </a:solidFill>
                <a:latin typeface="맑은 고딕" pitchFamily="50" charset="-127"/>
                <a:ea typeface="맑은 고딕" pitchFamily="50" charset="-127"/>
              </a:rPr>
              <a:t> </a:t>
            </a:r>
          </a:p>
        </p:txBody>
      </p:sp>
      <p:sp>
        <p:nvSpPr>
          <p:cNvPr id="209" name="직사각형 208">
            <a:extLst>
              <a:ext uri="{FF2B5EF4-FFF2-40B4-BE49-F238E27FC236}">
                <a16:creationId xmlns:a16="http://schemas.microsoft.com/office/drawing/2014/main" id="{99EFD345-49D8-4EBB-9129-66EBF05E6629}"/>
              </a:ext>
            </a:extLst>
          </p:cNvPr>
          <p:cNvSpPr/>
          <p:nvPr/>
        </p:nvSpPr>
        <p:spPr bwMode="auto">
          <a:xfrm>
            <a:off x="813327" y="2805017"/>
            <a:ext cx="1787743" cy="198694"/>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0" name="TextBox 209">
            <a:extLst>
              <a:ext uri="{FF2B5EF4-FFF2-40B4-BE49-F238E27FC236}">
                <a16:creationId xmlns:a16="http://schemas.microsoft.com/office/drawing/2014/main" id="{2B9B0738-BF41-4256-B6BF-B1CEE507BBB4}"/>
              </a:ext>
            </a:extLst>
          </p:cNvPr>
          <p:cNvSpPr txBox="1"/>
          <p:nvPr/>
        </p:nvSpPr>
        <p:spPr>
          <a:xfrm>
            <a:off x="599454" y="3009669"/>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E-mail</a:t>
            </a:r>
            <a:r>
              <a:rPr lang="ko-KR" altLang="en-US" sz="800" b="1" dirty="0">
                <a:latin typeface="맑은 고딕" pitchFamily="50" charset="-127"/>
                <a:ea typeface="맑은 고딕" pitchFamily="50" charset="-127"/>
              </a:rPr>
              <a:t>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11" name="직사각형 210">
            <a:extLst>
              <a:ext uri="{FF2B5EF4-FFF2-40B4-BE49-F238E27FC236}">
                <a16:creationId xmlns:a16="http://schemas.microsoft.com/office/drawing/2014/main" id="{0128DCD2-20C5-439E-8DA8-B50F2723B336}"/>
              </a:ext>
            </a:extLst>
          </p:cNvPr>
          <p:cNvSpPr/>
          <p:nvPr/>
        </p:nvSpPr>
        <p:spPr bwMode="auto">
          <a:xfrm>
            <a:off x="821762" y="3198573"/>
            <a:ext cx="1779307" cy="198694"/>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7" name="TextBox 216">
            <a:extLst>
              <a:ext uri="{FF2B5EF4-FFF2-40B4-BE49-F238E27FC236}">
                <a16:creationId xmlns:a16="http://schemas.microsoft.com/office/drawing/2014/main" id="{4B0F9C5B-DED5-4DAE-88CB-9CEB60CF2662}"/>
              </a:ext>
            </a:extLst>
          </p:cNvPr>
          <p:cNvSpPr txBox="1"/>
          <p:nvPr/>
        </p:nvSpPr>
        <p:spPr>
          <a:xfrm>
            <a:off x="551607" y="1734055"/>
            <a:ext cx="878380" cy="215444"/>
          </a:xfrm>
          <a:prstGeom prst="rect">
            <a:avLst/>
          </a:prstGeom>
          <a:noFill/>
          <a:ln>
            <a:noFill/>
          </a:ln>
        </p:spPr>
        <p:txBody>
          <a:bodyPr wrap="square" rtlCol="0">
            <a:spAutoFit/>
          </a:bodyPr>
          <a:lstStyle/>
          <a:p>
            <a:r>
              <a:rPr lang="ko-KR" altLang="en-US" sz="800" b="1" dirty="0">
                <a:latin typeface="맑은 고딕" pitchFamily="50" charset="-127"/>
                <a:ea typeface="맑은 고딕" pitchFamily="50" charset="-127"/>
              </a:rPr>
              <a:t>비밀번호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18" name="직사각형 217">
            <a:extLst>
              <a:ext uri="{FF2B5EF4-FFF2-40B4-BE49-F238E27FC236}">
                <a16:creationId xmlns:a16="http://schemas.microsoft.com/office/drawing/2014/main" id="{6CF5B861-E5D9-4035-9F1A-254FCEB95C0E}"/>
              </a:ext>
            </a:extLst>
          </p:cNvPr>
          <p:cNvSpPr/>
          <p:nvPr/>
        </p:nvSpPr>
        <p:spPr bwMode="auto">
          <a:xfrm>
            <a:off x="814145" y="1964122"/>
            <a:ext cx="1787743" cy="198695"/>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9" name="TextBox 218">
            <a:extLst>
              <a:ext uri="{FF2B5EF4-FFF2-40B4-BE49-F238E27FC236}">
                <a16:creationId xmlns:a16="http://schemas.microsoft.com/office/drawing/2014/main" id="{BA757CD9-B9AC-4638-864C-FB636E31C5E1}"/>
              </a:ext>
            </a:extLst>
          </p:cNvPr>
          <p:cNvSpPr txBox="1"/>
          <p:nvPr/>
        </p:nvSpPr>
        <p:spPr>
          <a:xfrm>
            <a:off x="559224" y="2163562"/>
            <a:ext cx="1121531" cy="215444"/>
          </a:xfrm>
          <a:prstGeom prst="rect">
            <a:avLst/>
          </a:prstGeom>
          <a:noFill/>
          <a:ln>
            <a:noFill/>
          </a:ln>
        </p:spPr>
        <p:txBody>
          <a:bodyPr wrap="square" rtlCol="0">
            <a:spAutoFit/>
          </a:bodyPr>
          <a:lstStyle/>
          <a:p>
            <a:r>
              <a:rPr lang="ko-KR" altLang="en-US" sz="800" b="1">
                <a:latin typeface="맑은 고딕" pitchFamily="50" charset="-127"/>
                <a:ea typeface="맑은 고딕" pitchFamily="50" charset="-127"/>
              </a:rPr>
              <a:t>비밀번호 확인 </a:t>
            </a:r>
            <a:r>
              <a:rPr lang="en-US" altLang="ko-KR" sz="800" b="1" dirty="0">
                <a:solidFill>
                  <a:srgbClr val="FF0000"/>
                </a:solidFill>
                <a:latin typeface="맑은 고딕" pitchFamily="50" charset="-127"/>
                <a:ea typeface="맑은 고딕" pitchFamily="50" charset="-127"/>
              </a:rPr>
              <a:t>*</a:t>
            </a:r>
            <a:r>
              <a:rPr lang="ko-KR" altLang="en-US" sz="800" b="1" dirty="0">
                <a:solidFill>
                  <a:srgbClr val="FF0000"/>
                </a:solidFill>
                <a:latin typeface="맑은 고딕" pitchFamily="50" charset="-127"/>
                <a:ea typeface="맑은 고딕" pitchFamily="50" charset="-127"/>
              </a:rPr>
              <a:t> </a:t>
            </a:r>
          </a:p>
        </p:txBody>
      </p:sp>
      <p:sp>
        <p:nvSpPr>
          <p:cNvPr id="220" name="직사각형 219">
            <a:extLst>
              <a:ext uri="{FF2B5EF4-FFF2-40B4-BE49-F238E27FC236}">
                <a16:creationId xmlns:a16="http://schemas.microsoft.com/office/drawing/2014/main" id="{C08A3429-0806-4F1F-A1B1-40616A93F913}"/>
              </a:ext>
            </a:extLst>
          </p:cNvPr>
          <p:cNvSpPr/>
          <p:nvPr/>
        </p:nvSpPr>
        <p:spPr bwMode="auto">
          <a:xfrm>
            <a:off x="821763" y="2393629"/>
            <a:ext cx="1787743" cy="198695"/>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21" name="직사각형 220">
            <a:extLst>
              <a:ext uri="{FF2B5EF4-FFF2-40B4-BE49-F238E27FC236}">
                <a16:creationId xmlns:a16="http://schemas.microsoft.com/office/drawing/2014/main" id="{18179CF7-908B-45AD-AA27-B584CD7DE54D}"/>
              </a:ext>
            </a:extLst>
          </p:cNvPr>
          <p:cNvSpPr/>
          <p:nvPr/>
        </p:nvSpPr>
        <p:spPr bwMode="auto">
          <a:xfrm>
            <a:off x="480370" y="3459106"/>
            <a:ext cx="2864177" cy="180631"/>
          </a:xfrm>
          <a:prstGeom prst="rect">
            <a:avLst/>
          </a:prstGeom>
          <a:solidFill>
            <a:schemeClr val="accent6">
              <a:lumMod val="20000"/>
              <a:lumOff val="80000"/>
            </a:schemeClr>
          </a:solidFill>
          <a:ln w="6350" cap="flat" cmpd="sng" algn="ctr">
            <a:solidFill>
              <a:schemeClr val="accent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900" b="1" dirty="0">
                <a:solidFill>
                  <a:srgbClr val="262626"/>
                </a:solidFill>
                <a:effectLst/>
                <a:latin typeface="맑은 고딕" panose="020B0503020000020004" pitchFamily="50" charset="-127"/>
                <a:ea typeface="맑은 고딕" panose="020B0503020000020004" pitchFamily="50" charset="-127"/>
              </a:rPr>
              <a:t>  </a:t>
            </a:r>
            <a:r>
              <a:rPr lang="en-US" altLang="ko-KR" sz="900" b="1" dirty="0">
                <a:solidFill>
                  <a:srgbClr val="262626"/>
                </a:solidFill>
                <a:effectLst/>
                <a:latin typeface="맑은 고딕" panose="020B0503020000020004" pitchFamily="50" charset="-127"/>
                <a:ea typeface="맑은 고딕" panose="020B0503020000020004" pitchFamily="50" charset="-127"/>
              </a:rPr>
              <a:t>4. </a:t>
            </a:r>
            <a:r>
              <a:rPr lang="ko-KR" altLang="en-US" sz="900" b="1" dirty="0">
                <a:solidFill>
                  <a:srgbClr val="262626"/>
                </a:solidFill>
                <a:effectLst/>
                <a:latin typeface="맑은 고딕" panose="020B0503020000020004" pitchFamily="50" charset="-127"/>
                <a:ea typeface="맑은 고딕" panose="020B0503020000020004" pitchFamily="50" charset="-127"/>
              </a:rPr>
              <a:t>마케팅 동의</a:t>
            </a:r>
          </a:p>
        </p:txBody>
      </p:sp>
      <p:sp>
        <p:nvSpPr>
          <p:cNvPr id="59" name="TextBox 58">
            <a:extLst>
              <a:ext uri="{FF2B5EF4-FFF2-40B4-BE49-F238E27FC236}">
                <a16:creationId xmlns:a16="http://schemas.microsoft.com/office/drawing/2014/main" id="{7C2B4E05-CF1C-4AB7-B34D-7442AA09C08B}"/>
              </a:ext>
            </a:extLst>
          </p:cNvPr>
          <p:cNvSpPr txBox="1"/>
          <p:nvPr/>
        </p:nvSpPr>
        <p:spPr>
          <a:xfrm>
            <a:off x="572596" y="3651344"/>
            <a:ext cx="878380" cy="215444"/>
          </a:xfrm>
          <a:prstGeom prst="rect">
            <a:avLst/>
          </a:prstGeom>
          <a:noFill/>
          <a:ln>
            <a:noFill/>
          </a:ln>
        </p:spPr>
        <p:txBody>
          <a:bodyPr wrap="square" rtlCol="0">
            <a:spAutoFit/>
          </a:bodyPr>
          <a:lstStyle/>
          <a:p>
            <a:r>
              <a:rPr lang="ko-KR" altLang="en-US" sz="800" b="1" dirty="0" err="1">
                <a:latin typeface="맑은 고딕" pitchFamily="50" charset="-127"/>
                <a:ea typeface="맑은 고딕" pitchFamily="50" charset="-127"/>
              </a:rPr>
              <a:t>메일링</a:t>
            </a:r>
            <a:r>
              <a:rPr lang="ko-KR" altLang="en-US" sz="800" b="1" dirty="0">
                <a:latin typeface="맑은 고딕" pitchFamily="50" charset="-127"/>
                <a:ea typeface="맑은 고딕" pitchFamily="50" charset="-127"/>
              </a:rPr>
              <a:t> 서비스</a:t>
            </a:r>
            <a:r>
              <a:rPr lang="ko-KR" altLang="en-US" sz="800" b="1" dirty="0">
                <a:solidFill>
                  <a:srgbClr val="FF0000"/>
                </a:solidFill>
                <a:latin typeface="맑은 고딕" pitchFamily="50" charset="-127"/>
                <a:ea typeface="맑은 고딕" pitchFamily="50" charset="-127"/>
              </a:rPr>
              <a:t> </a:t>
            </a:r>
          </a:p>
        </p:txBody>
      </p:sp>
      <p:sp>
        <p:nvSpPr>
          <p:cNvPr id="60" name="TextBox 59">
            <a:extLst>
              <a:ext uri="{FF2B5EF4-FFF2-40B4-BE49-F238E27FC236}">
                <a16:creationId xmlns:a16="http://schemas.microsoft.com/office/drawing/2014/main" id="{9DAD93D4-996C-48A8-B73E-1B5E3D78EB41}"/>
              </a:ext>
            </a:extLst>
          </p:cNvPr>
          <p:cNvSpPr txBox="1"/>
          <p:nvPr/>
        </p:nvSpPr>
        <p:spPr>
          <a:xfrm>
            <a:off x="556357" y="4133198"/>
            <a:ext cx="878380" cy="215444"/>
          </a:xfrm>
          <a:prstGeom prst="rect">
            <a:avLst/>
          </a:prstGeom>
          <a:noFill/>
          <a:ln>
            <a:noFill/>
          </a:ln>
        </p:spPr>
        <p:txBody>
          <a:bodyPr wrap="square" rtlCol="0">
            <a:spAutoFit/>
          </a:bodyPr>
          <a:lstStyle/>
          <a:p>
            <a:r>
              <a:rPr lang="en-US" altLang="ko-KR" sz="800" b="1" dirty="0">
                <a:latin typeface="맑은 고딕" pitchFamily="50" charset="-127"/>
                <a:ea typeface="맑은 고딕" pitchFamily="50" charset="-127"/>
              </a:rPr>
              <a:t>SMS </a:t>
            </a:r>
            <a:r>
              <a:rPr lang="ko-KR" altLang="en-US" sz="800" b="1" dirty="0">
                <a:latin typeface="맑은 고딕" pitchFamily="50" charset="-127"/>
                <a:ea typeface="맑은 고딕" pitchFamily="50" charset="-127"/>
              </a:rPr>
              <a:t>수신여부</a:t>
            </a:r>
            <a:r>
              <a:rPr lang="ko-KR" altLang="en-US" sz="800" b="1" dirty="0">
                <a:solidFill>
                  <a:srgbClr val="FF0000"/>
                </a:solidFill>
                <a:latin typeface="맑은 고딕" pitchFamily="50" charset="-127"/>
                <a:ea typeface="맑은 고딕" pitchFamily="50" charset="-127"/>
              </a:rPr>
              <a:t> </a:t>
            </a:r>
          </a:p>
        </p:txBody>
      </p:sp>
      <p:sp>
        <p:nvSpPr>
          <p:cNvPr id="2" name="사각형: 둥근 모서리 1">
            <a:extLst>
              <a:ext uri="{FF2B5EF4-FFF2-40B4-BE49-F238E27FC236}">
                <a16:creationId xmlns:a16="http://schemas.microsoft.com/office/drawing/2014/main" id="{8F41C2AA-DB55-41F3-A75F-4D2505217E1D}"/>
              </a:ext>
            </a:extLst>
          </p:cNvPr>
          <p:cNvSpPr/>
          <p:nvPr/>
        </p:nvSpPr>
        <p:spPr bwMode="auto">
          <a:xfrm>
            <a:off x="666357" y="3895066"/>
            <a:ext cx="435429" cy="200055"/>
          </a:xfrm>
          <a:prstGeom prst="round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선택</a:t>
            </a:r>
          </a:p>
        </p:txBody>
      </p:sp>
      <p:sp>
        <p:nvSpPr>
          <p:cNvPr id="71" name="사각형: 둥근 모서리 70">
            <a:extLst>
              <a:ext uri="{FF2B5EF4-FFF2-40B4-BE49-F238E27FC236}">
                <a16:creationId xmlns:a16="http://schemas.microsoft.com/office/drawing/2014/main" id="{D94EF8FF-2D92-4A2E-ADFB-250566F10E1E}"/>
              </a:ext>
            </a:extLst>
          </p:cNvPr>
          <p:cNvSpPr/>
          <p:nvPr/>
        </p:nvSpPr>
        <p:spPr bwMode="auto">
          <a:xfrm>
            <a:off x="663490" y="4340982"/>
            <a:ext cx="435429" cy="200055"/>
          </a:xfrm>
          <a:prstGeom prst="round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선택</a:t>
            </a:r>
          </a:p>
        </p:txBody>
      </p:sp>
      <p:sp>
        <p:nvSpPr>
          <p:cNvPr id="72" name="모서리가 둥근 직사각형 91">
            <a:extLst>
              <a:ext uri="{FF2B5EF4-FFF2-40B4-BE49-F238E27FC236}">
                <a16:creationId xmlns:a16="http://schemas.microsoft.com/office/drawing/2014/main" id="{E44200D3-A328-4D6F-8D07-E25C61FEEF6D}"/>
              </a:ext>
            </a:extLst>
          </p:cNvPr>
          <p:cNvSpPr/>
          <p:nvPr/>
        </p:nvSpPr>
        <p:spPr bwMode="auto">
          <a:xfrm>
            <a:off x="671183" y="4710441"/>
            <a:ext cx="1009572" cy="660514"/>
          </a:xfrm>
          <a:prstGeom prst="roundRect">
            <a:avLst/>
          </a:prstGeom>
          <a:solidFill>
            <a:schemeClr val="bg1">
              <a:lumMod val="65000"/>
            </a:schemeClr>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latin typeface="맑은 고딕" pitchFamily="50" charset="-127"/>
                <a:ea typeface="맑은 고딕" pitchFamily="50" charset="-127"/>
              </a:rPr>
              <a:t>정보수정</a:t>
            </a:r>
            <a:endParaRPr lang="en-US" altLang="ko-KR" sz="800" b="1" dirty="0">
              <a:solidFill>
                <a:schemeClr val="bg1"/>
              </a:solidFill>
              <a:latin typeface="맑은 고딕" pitchFamily="50" charset="-127"/>
              <a:ea typeface="맑은 고딕" pitchFamily="50" charset="-127"/>
            </a:endParaRPr>
          </a:p>
        </p:txBody>
      </p:sp>
      <p:sp>
        <p:nvSpPr>
          <p:cNvPr id="73" name="모서리가 둥근 직사각형 91">
            <a:extLst>
              <a:ext uri="{FF2B5EF4-FFF2-40B4-BE49-F238E27FC236}">
                <a16:creationId xmlns:a16="http://schemas.microsoft.com/office/drawing/2014/main" id="{C7C24712-F48D-464F-9A4F-0166C4628E3B}"/>
              </a:ext>
            </a:extLst>
          </p:cNvPr>
          <p:cNvSpPr/>
          <p:nvPr/>
        </p:nvSpPr>
        <p:spPr bwMode="auto">
          <a:xfrm>
            <a:off x="2023199" y="4693132"/>
            <a:ext cx="1009572" cy="672053"/>
          </a:xfrm>
          <a:prstGeom prst="roundRect">
            <a:avLst/>
          </a:prstGeom>
          <a:solidFill>
            <a:schemeClr val="bg1"/>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tx1"/>
                </a:solidFill>
                <a:latin typeface="맑은 고딕" pitchFamily="50" charset="-127"/>
                <a:ea typeface="맑은 고딕" pitchFamily="50" charset="-127"/>
              </a:rPr>
              <a:t>취소</a:t>
            </a:r>
            <a:endParaRPr lang="en-US" altLang="ko-KR" sz="800" b="1" dirty="0">
              <a:solidFill>
                <a:schemeClr val="tx1"/>
              </a:solidFill>
              <a:latin typeface="맑은 고딕" pitchFamily="50" charset="-127"/>
              <a:ea typeface="맑은 고딕" pitchFamily="50" charset="-127"/>
            </a:endParaRPr>
          </a:p>
        </p:txBody>
      </p:sp>
      <p:pic>
        <p:nvPicPr>
          <p:cNvPr id="74" name="Picture 3">
            <a:extLst>
              <a:ext uri="{FF2B5EF4-FFF2-40B4-BE49-F238E27FC236}">
                <a16:creationId xmlns:a16="http://schemas.microsoft.com/office/drawing/2014/main" id="{54F89F16-8561-481C-9AE8-68D027E9C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329" y="5534589"/>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a:extLst>
              <a:ext uri="{FF2B5EF4-FFF2-40B4-BE49-F238E27FC236}">
                <a16:creationId xmlns:a16="http://schemas.microsoft.com/office/drawing/2014/main" id="{39F58851-577C-4B15-999B-84B22FE43357}"/>
              </a:ext>
            </a:extLst>
          </p:cNvPr>
          <p:cNvSpPr txBox="1"/>
          <p:nvPr/>
        </p:nvSpPr>
        <p:spPr>
          <a:xfrm>
            <a:off x="492051" y="5839312"/>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76" name="직선 연결선 75">
            <a:extLst>
              <a:ext uri="{FF2B5EF4-FFF2-40B4-BE49-F238E27FC236}">
                <a16:creationId xmlns:a16="http://schemas.microsoft.com/office/drawing/2014/main" id="{0527C91D-2878-4965-B9AB-21EBCE136FE2}"/>
              </a:ext>
            </a:extLst>
          </p:cNvPr>
          <p:cNvCxnSpPr>
            <a:cxnSpLocks/>
          </p:cNvCxnSpPr>
          <p:nvPr/>
        </p:nvCxnSpPr>
        <p:spPr>
          <a:xfrm>
            <a:off x="516616" y="6291241"/>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D695425C-31A1-488B-BE91-57597D1990C1}"/>
              </a:ext>
            </a:extLst>
          </p:cNvPr>
          <p:cNvSpPr/>
          <p:nvPr/>
        </p:nvSpPr>
        <p:spPr>
          <a:xfrm>
            <a:off x="0" y="6291241"/>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Tree>
    <p:extLst>
      <p:ext uri="{BB962C8B-B14F-4D97-AF65-F5344CB8AC3E}">
        <p14:creationId xmlns:p14="http://schemas.microsoft.com/office/powerpoint/2010/main" val="2565553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58861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전체</a:t>
                      </a:r>
                      <a:r>
                        <a:rPr lang="en-US" altLang="ko-KR" sz="800" dirty="0">
                          <a:latin typeface="+mn-ea"/>
                          <a:ea typeface="+mn-ea"/>
                        </a:rPr>
                        <a:t>/</a:t>
                      </a:r>
                      <a:r>
                        <a:rPr lang="ko-KR" altLang="en-US" sz="800" dirty="0">
                          <a:latin typeface="+mn-ea"/>
                          <a:ea typeface="+mn-ea"/>
                        </a:rPr>
                        <a:t>수입</a:t>
                      </a:r>
                      <a:r>
                        <a:rPr lang="en-US" altLang="ko-KR" sz="800" dirty="0">
                          <a:latin typeface="+mn-ea"/>
                          <a:ea typeface="+mn-ea"/>
                        </a:rPr>
                        <a:t>/</a:t>
                      </a:r>
                      <a:r>
                        <a:rPr lang="ko-KR" altLang="en-US" sz="800" dirty="0">
                          <a:latin typeface="+mn-ea"/>
                          <a:ea typeface="+mn-ea"/>
                        </a:rPr>
                        <a:t>수출 선택</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전체</a:t>
                      </a:r>
                      <a:r>
                        <a:rPr lang="en-US" altLang="ko-KR" sz="800" dirty="0">
                          <a:latin typeface="+mn-ea"/>
                          <a:ea typeface="+mn-ea"/>
                        </a:rPr>
                        <a:t>/</a:t>
                      </a:r>
                      <a:r>
                        <a:rPr lang="ko-KR" altLang="en-US" sz="800" dirty="0">
                          <a:latin typeface="+mn-ea"/>
                          <a:ea typeface="+mn-ea"/>
                        </a:rPr>
                        <a:t>거래처명</a:t>
                      </a:r>
                      <a:r>
                        <a:rPr lang="en-US" altLang="ko-KR" sz="800" dirty="0">
                          <a:latin typeface="+mn-ea"/>
                          <a:ea typeface="+mn-ea"/>
                        </a:rPr>
                        <a:t>/</a:t>
                      </a:r>
                      <a:r>
                        <a:rPr lang="ko-KR" altLang="en-US" sz="800" dirty="0" err="1">
                          <a:latin typeface="+mn-ea"/>
                          <a:ea typeface="+mn-ea"/>
                        </a:rPr>
                        <a:t>계약명</a:t>
                      </a:r>
                      <a:r>
                        <a:rPr lang="ko-KR" altLang="en-US" sz="800" dirty="0">
                          <a:latin typeface="+mn-ea"/>
                          <a:ea typeface="+mn-ea"/>
                        </a:rPr>
                        <a:t> 선택</a:t>
                      </a:r>
                      <a:endParaRPr lang="en-US" altLang="ko-KR" sz="800" dirty="0">
                        <a:latin typeface="+mn-ea"/>
                        <a:ea typeface="+mn-ea"/>
                      </a:endParaRPr>
                    </a:p>
                    <a:p>
                      <a:pPr latinLnBrk="1"/>
                      <a:r>
                        <a:rPr lang="en-US" altLang="ko-KR" sz="800" dirty="0">
                          <a:latin typeface="+mn-ea"/>
                          <a:ea typeface="+mn-ea"/>
                        </a:rPr>
                        <a:t>-</a:t>
                      </a:r>
                      <a:r>
                        <a:rPr lang="ko-KR" altLang="en-US" sz="800" dirty="0">
                          <a:latin typeface="+mn-ea"/>
                          <a:ea typeface="+mn-ea"/>
                        </a:rPr>
                        <a:t> 전체 선택 시 </a:t>
                      </a:r>
                      <a:r>
                        <a:rPr lang="en-US" altLang="ko-KR" sz="800" dirty="0">
                          <a:latin typeface="+mn-ea"/>
                          <a:ea typeface="+mn-ea"/>
                        </a:rPr>
                        <a:t>: </a:t>
                      </a:r>
                      <a:r>
                        <a:rPr lang="ko-KR" altLang="en-US" sz="800" dirty="0">
                          <a:latin typeface="+mn-ea"/>
                          <a:ea typeface="+mn-ea"/>
                        </a:rPr>
                        <a:t>거래처명</a:t>
                      </a:r>
                      <a:r>
                        <a:rPr lang="en-US" altLang="ko-KR" sz="800" dirty="0">
                          <a:latin typeface="+mn-ea"/>
                          <a:ea typeface="+mn-ea"/>
                        </a:rPr>
                        <a:t>&amp;</a:t>
                      </a:r>
                      <a:r>
                        <a:rPr lang="ko-KR" altLang="en-US" sz="800" dirty="0" err="1">
                          <a:latin typeface="+mn-ea"/>
                          <a:ea typeface="+mn-ea"/>
                        </a:rPr>
                        <a:t>계약명</a:t>
                      </a:r>
                      <a:r>
                        <a:rPr lang="ko-KR" altLang="en-US" sz="800" dirty="0">
                          <a:latin typeface="+mn-ea"/>
                          <a:ea typeface="+mn-ea"/>
                        </a:rPr>
                        <a:t> 조회</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보기만 가능</a:t>
                      </a:r>
                      <a:endParaRPr lang="en-US" altLang="ko-KR" sz="800" dirty="0">
                        <a:latin typeface="+mn-ea"/>
                        <a:ea typeface="+mn-ea"/>
                      </a:endParaRPr>
                    </a:p>
                    <a:p>
                      <a:pPr latinLnBrk="1"/>
                      <a:r>
                        <a:rPr lang="ko-KR" altLang="en-US" sz="800" dirty="0">
                          <a:latin typeface="+mn-ea"/>
                          <a:ea typeface="+mn-ea"/>
                        </a:rPr>
                        <a:t>상태 변경 불가능</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바로보기 버튼 클릭</a:t>
                      </a:r>
                      <a:endParaRPr lang="en-US" altLang="ko-KR" sz="800" dirty="0">
                        <a:latin typeface="+mn-ea"/>
                        <a:ea typeface="+mn-ea"/>
                      </a:endParaRPr>
                    </a:p>
                    <a:p>
                      <a:pPr latinLnBrk="1"/>
                      <a:r>
                        <a:rPr lang="ko-KR" altLang="en-US" sz="800" dirty="0">
                          <a:latin typeface="+mn-ea"/>
                          <a:ea typeface="+mn-ea"/>
                        </a:rPr>
                        <a:t> </a:t>
                      </a:r>
                      <a:r>
                        <a:rPr lang="en-US" altLang="ko-KR" sz="800" dirty="0">
                          <a:latin typeface="+mn-ea"/>
                          <a:ea typeface="+mn-ea"/>
                        </a:rPr>
                        <a:t>- </a:t>
                      </a:r>
                      <a:r>
                        <a:rPr lang="ko-KR" altLang="en-US" sz="800" dirty="0">
                          <a:latin typeface="+mn-ea"/>
                          <a:ea typeface="+mn-ea"/>
                        </a:rPr>
                        <a:t>아래로 펼침</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r>
                        <a:rPr lang="en-US" altLang="ko-KR" sz="800" dirty="0">
                          <a:latin typeface="+mn-ea"/>
                          <a:ea typeface="+mn-ea"/>
                        </a:rPr>
                        <a:t>5</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첨부 파일</a:t>
                      </a:r>
                      <a:r>
                        <a:rPr lang="en-US" altLang="ko-KR" sz="800" dirty="0">
                          <a:latin typeface="+mn-ea"/>
                          <a:ea typeface="+mn-ea"/>
                        </a:rPr>
                        <a:t>, </a:t>
                      </a:r>
                      <a:r>
                        <a:rPr lang="ko-KR" altLang="en-US" sz="800" dirty="0">
                          <a:latin typeface="+mn-ea"/>
                          <a:ea typeface="+mn-ea"/>
                        </a:rPr>
                        <a:t>파일명 클릭 다운로드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42" name="직사각형 41">
            <a:extLst>
              <a:ext uri="{FF2B5EF4-FFF2-40B4-BE49-F238E27FC236}">
                <a16:creationId xmlns:a16="http://schemas.microsoft.com/office/drawing/2014/main" id="{D8383909-7AE6-4D81-ACCC-0FAC8FF2D100}"/>
              </a:ext>
            </a:extLst>
          </p:cNvPr>
          <p:cNvSpPr/>
          <p:nvPr/>
        </p:nvSpPr>
        <p:spPr bwMode="auto">
          <a:xfrm>
            <a:off x="205346" y="567918"/>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3" name="직사각형 42">
            <a:extLst>
              <a:ext uri="{FF2B5EF4-FFF2-40B4-BE49-F238E27FC236}">
                <a16:creationId xmlns:a16="http://schemas.microsoft.com/office/drawing/2014/main" id="{A998BD89-14A1-45C0-B72C-D326841948B3}"/>
              </a:ext>
            </a:extLst>
          </p:cNvPr>
          <p:cNvSpPr/>
          <p:nvPr/>
        </p:nvSpPr>
        <p:spPr>
          <a:xfrm>
            <a:off x="270528" y="573215"/>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44" name="TextBox 43">
            <a:extLst>
              <a:ext uri="{FF2B5EF4-FFF2-40B4-BE49-F238E27FC236}">
                <a16:creationId xmlns:a16="http://schemas.microsoft.com/office/drawing/2014/main" id="{9144D426-94E9-48FF-A54E-5EA2C1B53859}"/>
              </a:ext>
            </a:extLst>
          </p:cNvPr>
          <p:cNvSpPr txBox="1"/>
          <p:nvPr/>
        </p:nvSpPr>
        <p:spPr>
          <a:xfrm>
            <a:off x="2682337" y="583620"/>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sp>
        <p:nvSpPr>
          <p:cNvPr id="45" name="직사각형 44">
            <a:extLst>
              <a:ext uri="{FF2B5EF4-FFF2-40B4-BE49-F238E27FC236}">
                <a16:creationId xmlns:a16="http://schemas.microsoft.com/office/drawing/2014/main" id="{3BCA837E-6E99-4D8E-81DB-A090A8DD65C9}"/>
              </a:ext>
            </a:extLst>
          </p:cNvPr>
          <p:cNvSpPr/>
          <p:nvPr/>
        </p:nvSpPr>
        <p:spPr bwMode="auto">
          <a:xfrm>
            <a:off x="205346" y="567917"/>
            <a:ext cx="2951173" cy="5780632"/>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46" name="그림 45">
            <a:extLst>
              <a:ext uri="{FF2B5EF4-FFF2-40B4-BE49-F238E27FC236}">
                <a16:creationId xmlns:a16="http://schemas.microsoft.com/office/drawing/2014/main" id="{3DEDAB40-ACA1-4EC4-BD1B-69D30423E6AF}"/>
              </a:ext>
            </a:extLst>
          </p:cNvPr>
          <p:cNvPicPr>
            <a:picLocks noChangeAspect="1"/>
          </p:cNvPicPr>
          <p:nvPr/>
        </p:nvPicPr>
        <p:blipFill>
          <a:blip r:embed="rId2"/>
          <a:stretch>
            <a:fillRect/>
          </a:stretch>
        </p:blipFill>
        <p:spPr>
          <a:xfrm>
            <a:off x="2493801" y="589147"/>
            <a:ext cx="156872" cy="141932"/>
          </a:xfrm>
          <a:prstGeom prst="rect">
            <a:avLst/>
          </a:prstGeom>
        </p:spPr>
      </p:pic>
      <p:sp>
        <p:nvSpPr>
          <p:cNvPr id="74" name="직사각형 73">
            <a:extLst>
              <a:ext uri="{FF2B5EF4-FFF2-40B4-BE49-F238E27FC236}">
                <a16:creationId xmlns:a16="http://schemas.microsoft.com/office/drawing/2014/main" id="{CBCA9366-B987-4468-9097-EEBA034DF1A4}"/>
              </a:ext>
            </a:extLst>
          </p:cNvPr>
          <p:cNvSpPr/>
          <p:nvPr/>
        </p:nvSpPr>
        <p:spPr bwMode="auto">
          <a:xfrm>
            <a:off x="3316553" y="581689"/>
            <a:ext cx="2951173" cy="6193579"/>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graphicFrame>
        <p:nvGraphicFramePr>
          <p:cNvPr id="96" name="표 95">
            <a:extLst>
              <a:ext uri="{FF2B5EF4-FFF2-40B4-BE49-F238E27FC236}">
                <a16:creationId xmlns:a16="http://schemas.microsoft.com/office/drawing/2014/main" id="{A176F186-E5BB-422D-83C0-0C9DD58C35B9}"/>
              </a:ext>
            </a:extLst>
          </p:cNvPr>
          <p:cNvGraphicFramePr>
            <a:graphicFrameLocks noGrp="1"/>
          </p:cNvGraphicFramePr>
          <p:nvPr>
            <p:extLst/>
          </p:nvPr>
        </p:nvGraphicFramePr>
        <p:xfrm>
          <a:off x="270528" y="1822460"/>
          <a:ext cx="2830687" cy="2842868"/>
        </p:xfrm>
        <a:graphic>
          <a:graphicData uri="http://schemas.openxmlformats.org/drawingml/2006/table">
            <a:tbl>
              <a:tblPr>
                <a:tableStyleId>{5C22544A-7EE6-4342-B048-85BDC9FD1C3A}</a:tableStyleId>
              </a:tblPr>
              <a:tblGrid>
                <a:gridCol w="253764">
                  <a:extLst>
                    <a:ext uri="{9D8B030D-6E8A-4147-A177-3AD203B41FA5}">
                      <a16:colId xmlns:a16="http://schemas.microsoft.com/office/drawing/2014/main" val="1616770082"/>
                    </a:ext>
                  </a:extLst>
                </a:gridCol>
                <a:gridCol w="378567">
                  <a:extLst>
                    <a:ext uri="{9D8B030D-6E8A-4147-A177-3AD203B41FA5}">
                      <a16:colId xmlns:a16="http://schemas.microsoft.com/office/drawing/2014/main" val="2346052771"/>
                    </a:ext>
                  </a:extLst>
                </a:gridCol>
                <a:gridCol w="470263">
                  <a:extLst>
                    <a:ext uri="{9D8B030D-6E8A-4147-A177-3AD203B41FA5}">
                      <a16:colId xmlns:a16="http://schemas.microsoft.com/office/drawing/2014/main" val="2551255853"/>
                    </a:ext>
                  </a:extLst>
                </a:gridCol>
                <a:gridCol w="496388">
                  <a:extLst>
                    <a:ext uri="{9D8B030D-6E8A-4147-A177-3AD203B41FA5}">
                      <a16:colId xmlns:a16="http://schemas.microsoft.com/office/drawing/2014/main" val="3373948875"/>
                    </a:ext>
                  </a:extLst>
                </a:gridCol>
                <a:gridCol w="442953">
                  <a:extLst>
                    <a:ext uri="{9D8B030D-6E8A-4147-A177-3AD203B41FA5}">
                      <a16:colId xmlns:a16="http://schemas.microsoft.com/office/drawing/2014/main" val="4199619414"/>
                    </a:ext>
                  </a:extLst>
                </a:gridCol>
                <a:gridCol w="788752">
                  <a:extLst>
                    <a:ext uri="{9D8B030D-6E8A-4147-A177-3AD203B41FA5}">
                      <a16:colId xmlns:a16="http://schemas.microsoft.com/office/drawing/2014/main" val="916007964"/>
                    </a:ext>
                  </a:extLst>
                </a:gridCol>
              </a:tblGrid>
              <a:tr h="278547">
                <a:tc>
                  <a:txBody>
                    <a:bodyPr/>
                    <a:lstStyle/>
                    <a:p>
                      <a:pPr algn="ctr" fontAlgn="ctr"/>
                      <a:r>
                        <a:rPr lang="ko-KR" altLang="en-US" sz="700" b="1" i="0" u="none" strike="noStrike" dirty="0">
                          <a:solidFill>
                            <a:srgbClr val="000000"/>
                          </a:solidFill>
                          <a:effectLst/>
                          <a:latin typeface="+mn-ea"/>
                          <a:ea typeface="+mn-ea"/>
                        </a:rPr>
                        <a:t>구분</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mn-ea"/>
                          <a:ea typeface="+mn-ea"/>
                        </a:rPr>
                        <a:t>계약일</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mn-ea"/>
                          <a:ea typeface="+mn-ea"/>
                        </a:rPr>
                        <a:t>거래처명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u="none" strike="noStrike" dirty="0">
                          <a:effectLst/>
                          <a:latin typeface="+mn-ea"/>
                          <a:ea typeface="+mn-ea"/>
                        </a:rPr>
                        <a:t>계약명</a:t>
                      </a:r>
                      <a:endParaRPr lang="ko-KR" altLang="en-US" sz="700" b="1"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mn-ea"/>
                          <a:ea typeface="+mn-ea"/>
                        </a:rPr>
                        <a:t>거래금액</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mn-ea"/>
                          <a:ea typeface="+mn-ea"/>
                        </a:rPr>
                        <a:t>상태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1560995"/>
                  </a:ext>
                </a:extLst>
              </a:tr>
              <a:tr h="464038">
                <a:tc>
                  <a:txBody>
                    <a:bodyPr/>
                    <a:lstStyle/>
                    <a:p>
                      <a:pPr algn="ctr" fontAlgn="ctr"/>
                      <a:r>
                        <a:rPr lang="ko-KR" altLang="en-US" sz="700" b="0" i="0" u="none" strike="noStrike" dirty="0">
                          <a:solidFill>
                            <a:srgbClr val="000000"/>
                          </a:solidFill>
                          <a:effectLst/>
                          <a:latin typeface="+mn-ea"/>
                          <a:ea typeface="+mn-ea"/>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2019/01/05</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중국</a:t>
                      </a:r>
                      <a:endParaRPr lang="en-US" altLang="ko-KR" sz="700" b="0" i="0" u="none" strike="noStrike" dirty="0">
                        <a:solidFill>
                          <a:srgbClr val="000000"/>
                        </a:solidFill>
                        <a:effectLst/>
                        <a:latin typeface="+mn-ea"/>
                        <a:ea typeface="+mn-ea"/>
                      </a:endParaRPr>
                    </a:p>
                    <a:p>
                      <a:pPr algn="ctr" fontAlgn="ctr"/>
                      <a:r>
                        <a:rPr lang="ko-KR" altLang="en-US" sz="700" b="0" i="0" u="none" strike="noStrike" dirty="0">
                          <a:solidFill>
                            <a:srgbClr val="000000"/>
                          </a:solidFill>
                          <a:effectLst/>
                          <a:latin typeface="+mn-ea"/>
                          <a:ea typeface="+mn-ea"/>
                        </a:rPr>
                        <a:t>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u="none" strike="noStrike" dirty="0">
                          <a:effectLst/>
                          <a:latin typeface="+mn-ea"/>
                          <a:ea typeface="+mn-ea"/>
                        </a:rPr>
                        <a:t>모바일</a:t>
                      </a:r>
                      <a:endParaRPr lang="en-US" altLang="ko-KR" sz="700" u="none" strike="noStrike" dirty="0">
                        <a:effectLst/>
                        <a:latin typeface="+mn-ea"/>
                        <a:ea typeface="+mn-ea"/>
                      </a:endParaRPr>
                    </a:p>
                    <a:p>
                      <a:pPr algn="ctr" fontAlgn="ctr"/>
                      <a:r>
                        <a:rPr lang="ko-KR" altLang="en-US" sz="700" u="none" strike="noStrike" dirty="0">
                          <a:effectLst/>
                          <a:latin typeface="+mn-ea"/>
                          <a:ea typeface="+mn-ea"/>
                        </a:rPr>
                        <a:t>패널</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500,000 USD</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승인대기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200269"/>
                  </a:ext>
                </a:extLst>
              </a:tr>
              <a:tr h="383177">
                <a:tc>
                  <a:txBody>
                    <a:bodyPr/>
                    <a:lstStyle/>
                    <a:p>
                      <a:pPr algn="ctr" fontAlgn="ctr"/>
                      <a:r>
                        <a:rPr lang="ko-KR" altLang="en-US" sz="700" b="0" i="0" u="none" strike="noStrike" dirty="0">
                          <a:solidFill>
                            <a:srgbClr val="000000"/>
                          </a:solidFill>
                          <a:effectLst/>
                          <a:latin typeface="+mn-ea"/>
                          <a:ea typeface="+mn-ea"/>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2019/01/09</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700" b="0" i="0" u="none" strike="noStrike" dirty="0">
                          <a:solidFill>
                            <a:srgbClr val="000000"/>
                          </a:solidFill>
                          <a:effectLst/>
                          <a:latin typeface="+mn-ea"/>
                          <a:ea typeface="+mn-ea"/>
                        </a:rPr>
                        <a:t>중국</a:t>
                      </a:r>
                      <a:endParaRPr lang="en-US" altLang="ko-KR" sz="700" b="0" i="0" u="none" strike="noStrike" dirty="0">
                        <a:solidFill>
                          <a:srgbClr val="000000"/>
                        </a:solidFill>
                        <a:effectLst/>
                        <a:latin typeface="+mn-ea"/>
                        <a:ea typeface="+mn-ea"/>
                      </a:endParaRPr>
                    </a:p>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700" b="0" i="0" u="none" strike="noStrike" dirty="0">
                          <a:solidFill>
                            <a:srgbClr val="000000"/>
                          </a:solidFill>
                          <a:effectLst/>
                          <a:latin typeface="+mn-ea"/>
                          <a:ea typeface="+mn-ea"/>
                        </a:rPr>
                        <a:t>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u="none" strike="noStrike" dirty="0">
                          <a:effectLst/>
                          <a:latin typeface="+mn-ea"/>
                          <a:ea typeface="+mn-ea"/>
                        </a:rPr>
                        <a:t>화장품</a:t>
                      </a:r>
                      <a:endParaRPr lang="en-US" altLang="ko-KR" sz="700" u="none" strike="noStrike" dirty="0">
                        <a:effectLst/>
                        <a:latin typeface="+mn-ea"/>
                        <a:ea typeface="+mn-ea"/>
                      </a:endParaRPr>
                    </a:p>
                    <a:p>
                      <a:pPr algn="ctr" fontAlgn="ctr"/>
                      <a:r>
                        <a:rPr lang="ko-KR" altLang="en-US" sz="700" u="none" strike="noStrike" dirty="0">
                          <a:effectLst/>
                          <a:latin typeface="+mn-ea"/>
                          <a:ea typeface="+mn-ea"/>
                        </a:rPr>
                        <a:t>원료</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mn-ea"/>
                          <a:ea typeface="+mn-ea"/>
                        </a:rPr>
                        <a:t>300,000 EUR</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에스크로 입금대기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273094"/>
                  </a:ext>
                </a:extLst>
              </a:tr>
              <a:tr h="557348">
                <a:tc>
                  <a:txBody>
                    <a:bodyPr/>
                    <a:lstStyle/>
                    <a:p>
                      <a:pPr algn="ctr" fontAlgn="ctr"/>
                      <a:r>
                        <a:rPr lang="ko-KR" altLang="en-US" sz="700" b="0" i="0" u="none" strike="noStrike" dirty="0">
                          <a:solidFill>
                            <a:srgbClr val="000000"/>
                          </a:solidFill>
                          <a:effectLst/>
                          <a:latin typeface="+mn-ea"/>
                          <a:ea typeface="+mn-ea"/>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2019/01/05</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중국</a:t>
                      </a:r>
                      <a:endParaRPr lang="en-US" altLang="ko-KR" sz="700" b="0" i="0" u="none" strike="noStrike" dirty="0">
                        <a:solidFill>
                          <a:srgbClr val="000000"/>
                        </a:solidFill>
                        <a:effectLst/>
                        <a:latin typeface="+mn-ea"/>
                        <a:ea typeface="+mn-ea"/>
                      </a:endParaRPr>
                    </a:p>
                    <a:p>
                      <a:pPr algn="ctr" fontAlgn="ctr"/>
                      <a:r>
                        <a:rPr lang="ko-KR" altLang="en-US" sz="700" b="0" i="0" u="none" strike="noStrike" dirty="0">
                          <a:solidFill>
                            <a:srgbClr val="000000"/>
                          </a:solidFill>
                          <a:effectLst/>
                          <a:latin typeface="+mn-ea"/>
                          <a:ea typeface="+mn-ea"/>
                        </a:rPr>
                        <a:t>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u="none" strike="noStrike" dirty="0">
                          <a:effectLst/>
                          <a:latin typeface="+mn-ea"/>
                          <a:ea typeface="+mn-ea"/>
                        </a:rPr>
                        <a:t>모바일</a:t>
                      </a:r>
                      <a:endParaRPr lang="en-US" altLang="ko-KR" sz="700" u="none" strike="noStrike" dirty="0">
                        <a:effectLst/>
                        <a:latin typeface="+mn-ea"/>
                        <a:ea typeface="+mn-ea"/>
                      </a:endParaRPr>
                    </a:p>
                    <a:p>
                      <a:pPr algn="ctr" fontAlgn="ctr"/>
                      <a:r>
                        <a:rPr lang="ko-KR" altLang="en-US" sz="700" u="none" strike="noStrike" dirty="0">
                          <a:effectLst/>
                          <a:latin typeface="+mn-ea"/>
                          <a:ea typeface="+mn-ea"/>
                        </a:rPr>
                        <a:t>패널</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500,000 USD</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에스크로 입금완료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908126"/>
                  </a:ext>
                </a:extLst>
              </a:tr>
              <a:tr h="513806">
                <a:tc>
                  <a:txBody>
                    <a:bodyPr/>
                    <a:lstStyle/>
                    <a:p>
                      <a:pPr algn="ctr" fontAlgn="ctr"/>
                      <a:r>
                        <a:rPr lang="ko-KR" altLang="en-US" sz="700" b="0" i="0" u="none" strike="noStrike" dirty="0">
                          <a:solidFill>
                            <a:srgbClr val="000000"/>
                          </a:solidFill>
                          <a:effectLst/>
                          <a:latin typeface="+mn-ea"/>
                          <a:ea typeface="+mn-ea"/>
                        </a:rPr>
                        <a:t>수출</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2019/01/09</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중국</a:t>
                      </a:r>
                      <a:endParaRPr lang="en-US" altLang="ko-KR" sz="700" b="0" i="0" u="none" strike="noStrike" dirty="0">
                        <a:solidFill>
                          <a:srgbClr val="000000"/>
                        </a:solidFill>
                        <a:effectLst/>
                        <a:latin typeface="+mn-ea"/>
                        <a:ea typeface="+mn-ea"/>
                      </a:endParaRPr>
                    </a:p>
                    <a:p>
                      <a:pPr algn="ctr" fontAlgn="ctr"/>
                      <a:r>
                        <a:rPr lang="ko-KR" altLang="en-US" sz="700" b="0" i="0" u="none" strike="noStrike" dirty="0">
                          <a:solidFill>
                            <a:srgbClr val="000000"/>
                          </a:solidFill>
                          <a:effectLst/>
                          <a:latin typeface="+mn-ea"/>
                          <a:ea typeface="+mn-ea"/>
                        </a:rPr>
                        <a:t>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u="none" strike="noStrike" dirty="0">
                          <a:effectLst/>
                          <a:latin typeface="+mn-ea"/>
                          <a:ea typeface="+mn-ea"/>
                        </a:rPr>
                        <a:t>모바일</a:t>
                      </a:r>
                      <a:endParaRPr lang="en-US" altLang="ko-KR" sz="700" u="none" strike="noStrike" dirty="0">
                        <a:effectLst/>
                        <a:latin typeface="+mn-ea"/>
                        <a:ea typeface="+mn-ea"/>
                      </a:endParaRPr>
                    </a:p>
                    <a:p>
                      <a:pPr algn="ctr" fontAlgn="ctr"/>
                      <a:r>
                        <a:rPr lang="ko-KR" altLang="en-US" sz="700" u="none" strike="noStrike" dirty="0">
                          <a:effectLst/>
                          <a:latin typeface="+mn-ea"/>
                          <a:ea typeface="+mn-ea"/>
                        </a:rPr>
                        <a:t>패널</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mn-ea"/>
                          <a:ea typeface="+mn-ea"/>
                        </a:rPr>
                        <a:t>300,000 EUR</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에스크로 출금대기</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80294"/>
                  </a:ext>
                </a:extLst>
              </a:tr>
              <a:tr h="645952">
                <a:tc>
                  <a:txBody>
                    <a:bodyPr/>
                    <a:lstStyle/>
                    <a:p>
                      <a:pPr algn="ctr" fontAlgn="ctr"/>
                      <a:r>
                        <a:rPr lang="ko-KR" altLang="en-US" sz="700" b="0" i="0" u="none" strike="noStrike" dirty="0">
                          <a:solidFill>
                            <a:srgbClr val="000000"/>
                          </a:solidFill>
                          <a:effectLst/>
                          <a:latin typeface="+mn-ea"/>
                          <a:ea typeface="+mn-ea"/>
                        </a:rPr>
                        <a:t>수입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2019/01/05</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700" b="0" i="0" u="none" strike="noStrike" dirty="0">
                          <a:solidFill>
                            <a:srgbClr val="000000"/>
                          </a:solidFill>
                          <a:effectLst/>
                          <a:latin typeface="+mn-ea"/>
                          <a:ea typeface="+mn-ea"/>
                        </a:rPr>
                        <a:t>중국</a:t>
                      </a:r>
                      <a:endParaRPr lang="en-US" altLang="ko-KR" sz="700" b="0" i="0" u="none" strike="noStrike" dirty="0">
                        <a:solidFill>
                          <a:srgbClr val="000000"/>
                        </a:solidFill>
                        <a:effectLst/>
                        <a:latin typeface="+mn-ea"/>
                        <a:ea typeface="+mn-ea"/>
                      </a:endParaRPr>
                    </a:p>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700" b="0" i="0" u="none" strike="noStrike" dirty="0">
                          <a:solidFill>
                            <a:srgbClr val="000000"/>
                          </a:solidFill>
                          <a:effectLst/>
                          <a:latin typeface="+mn-ea"/>
                          <a:ea typeface="+mn-ea"/>
                        </a:rPr>
                        <a:t>어딘가</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u="none" strike="noStrike" dirty="0">
                          <a:effectLst/>
                          <a:latin typeface="+mn-ea"/>
                          <a:ea typeface="+mn-ea"/>
                        </a:rPr>
                        <a:t>화장품</a:t>
                      </a:r>
                      <a:endParaRPr lang="en-US" altLang="ko-KR" sz="700" u="none" strike="noStrike" dirty="0">
                        <a:effectLst/>
                        <a:latin typeface="+mn-ea"/>
                        <a:ea typeface="+mn-ea"/>
                      </a:endParaRPr>
                    </a:p>
                    <a:p>
                      <a:pPr algn="ctr" fontAlgn="ctr"/>
                      <a:r>
                        <a:rPr lang="ko-KR" altLang="en-US" sz="700" u="none" strike="noStrike" dirty="0">
                          <a:effectLst/>
                          <a:latin typeface="+mn-ea"/>
                          <a:ea typeface="+mn-ea"/>
                        </a:rPr>
                        <a:t>원료</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mn-ea"/>
                          <a:ea typeface="+mn-ea"/>
                        </a:rPr>
                        <a:t>500,000 USD</a:t>
                      </a:r>
                      <a:endParaRPr lang="ko-KR" altLang="en-US" sz="700" b="0" i="0" u="none" strike="noStrike" dirty="0">
                        <a:solidFill>
                          <a:srgbClr val="000000"/>
                        </a:solidFill>
                        <a:effectLst/>
                        <a:latin typeface="+mn-ea"/>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mn-ea"/>
                          <a:ea typeface="+mn-ea"/>
                        </a:rPr>
                        <a:t>출금완료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8706"/>
                  </a:ext>
                </a:extLst>
              </a:tr>
            </a:tbl>
          </a:graphicData>
        </a:graphic>
      </p:graphicFrame>
      <p:sp>
        <p:nvSpPr>
          <p:cNvPr id="97" name="직사각형 96">
            <a:extLst>
              <a:ext uri="{FF2B5EF4-FFF2-40B4-BE49-F238E27FC236}">
                <a16:creationId xmlns:a16="http://schemas.microsoft.com/office/drawing/2014/main" id="{76AF2DE5-0D6B-4990-8EBF-E64A99BEA94B}"/>
              </a:ext>
            </a:extLst>
          </p:cNvPr>
          <p:cNvSpPr/>
          <p:nvPr/>
        </p:nvSpPr>
        <p:spPr bwMode="auto">
          <a:xfrm>
            <a:off x="889915" y="1527585"/>
            <a:ext cx="946069" cy="20520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8" name="Button">
            <a:extLst>
              <a:ext uri="{FF2B5EF4-FFF2-40B4-BE49-F238E27FC236}">
                <a16:creationId xmlns:a16="http://schemas.microsoft.com/office/drawing/2014/main" id="{57C59F0E-1C1F-4C9E-9A78-E0403712A79D}"/>
              </a:ext>
            </a:extLst>
          </p:cNvPr>
          <p:cNvSpPr>
            <a:spLocks/>
          </p:cNvSpPr>
          <p:nvPr/>
        </p:nvSpPr>
        <p:spPr bwMode="auto">
          <a:xfrm>
            <a:off x="1913418" y="1529580"/>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검색</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grpSp>
        <p:nvGrpSpPr>
          <p:cNvPr id="99" name="그룹 98">
            <a:extLst>
              <a:ext uri="{FF2B5EF4-FFF2-40B4-BE49-F238E27FC236}">
                <a16:creationId xmlns:a16="http://schemas.microsoft.com/office/drawing/2014/main" id="{8131D294-C7AE-458B-B3CC-A309A74AB32D}"/>
              </a:ext>
            </a:extLst>
          </p:cNvPr>
          <p:cNvGrpSpPr/>
          <p:nvPr/>
        </p:nvGrpSpPr>
        <p:grpSpPr>
          <a:xfrm>
            <a:off x="270528" y="1549559"/>
            <a:ext cx="552450" cy="161251"/>
            <a:chOff x="3221357" y="1661160"/>
            <a:chExt cx="552450" cy="161251"/>
          </a:xfrm>
        </p:grpSpPr>
        <p:sp>
          <p:nvSpPr>
            <p:cNvPr id="100" name="모서리가 둥근 직사각형 102">
              <a:extLst>
                <a:ext uri="{FF2B5EF4-FFF2-40B4-BE49-F238E27FC236}">
                  <a16:creationId xmlns:a16="http://schemas.microsoft.com/office/drawing/2014/main" id="{F9BBD7C0-97B9-41EA-AD58-43ECEF0BEBB0}"/>
                </a:ext>
              </a:extLst>
            </p:cNvPr>
            <p:cNvSpPr/>
            <p:nvPr/>
          </p:nvSpPr>
          <p:spPr>
            <a:xfrm>
              <a:off x="3221357" y="1661160"/>
              <a:ext cx="552450" cy="161251"/>
            </a:xfrm>
            <a:prstGeom prst="roundRect">
              <a:avLst>
                <a:gd name="adj" fmla="val 6120"/>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ko-KR" altLang="en-US" sz="900" dirty="0">
                  <a:solidFill>
                    <a:schemeClr val="tx1">
                      <a:lumMod val="75000"/>
                      <a:lumOff val="25000"/>
                    </a:schemeClr>
                  </a:solidFill>
                  <a:latin typeface="맑은 고딕" panose="020B0503020000020004" pitchFamily="50" charset="-127"/>
                  <a:ea typeface="맑은 고딕" panose="020B0503020000020004" pitchFamily="50" charset="-127"/>
                </a:rPr>
                <a:t>  전체</a:t>
              </a:r>
            </a:p>
          </p:txBody>
        </p:sp>
        <p:pic>
          <p:nvPicPr>
            <p:cNvPr id="101" name="그림 100">
              <a:extLst>
                <a:ext uri="{FF2B5EF4-FFF2-40B4-BE49-F238E27FC236}">
                  <a16:creationId xmlns:a16="http://schemas.microsoft.com/office/drawing/2014/main" id="{D838B78B-F468-45F7-AA77-109980AB79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4579" y="1718925"/>
              <a:ext cx="82609" cy="50146"/>
            </a:xfrm>
            <a:prstGeom prst="rect">
              <a:avLst/>
            </a:prstGeom>
          </p:spPr>
        </p:pic>
      </p:grpSp>
      <p:sp>
        <p:nvSpPr>
          <p:cNvPr id="102" name="Button">
            <a:extLst>
              <a:ext uri="{FF2B5EF4-FFF2-40B4-BE49-F238E27FC236}">
                <a16:creationId xmlns:a16="http://schemas.microsoft.com/office/drawing/2014/main" id="{8284E350-A311-4D7E-907E-89D2975E1091}"/>
              </a:ext>
            </a:extLst>
          </p:cNvPr>
          <p:cNvSpPr>
            <a:spLocks/>
          </p:cNvSpPr>
          <p:nvPr/>
        </p:nvSpPr>
        <p:spPr bwMode="auto">
          <a:xfrm>
            <a:off x="270528" y="1229539"/>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전체</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103" name="Button">
            <a:extLst>
              <a:ext uri="{FF2B5EF4-FFF2-40B4-BE49-F238E27FC236}">
                <a16:creationId xmlns:a16="http://schemas.microsoft.com/office/drawing/2014/main" id="{3B75A9AB-81F9-438D-9C00-9E752E799A32}"/>
              </a:ext>
            </a:extLst>
          </p:cNvPr>
          <p:cNvSpPr>
            <a:spLocks/>
          </p:cNvSpPr>
          <p:nvPr/>
        </p:nvSpPr>
        <p:spPr bwMode="auto">
          <a:xfrm>
            <a:off x="796377" y="1228456"/>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a:solidFill>
                  <a:srgbClr val="262626"/>
                </a:solidFill>
                <a:latin typeface="뫼비우스 Regular" panose="02000700060000000000" pitchFamily="2" charset="-127"/>
                <a:ea typeface="뫼비우스 Regular" panose="02000700060000000000" pitchFamily="2" charset="-127"/>
              </a:rPr>
              <a:t>수입</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104" name="Button">
            <a:extLst>
              <a:ext uri="{FF2B5EF4-FFF2-40B4-BE49-F238E27FC236}">
                <a16:creationId xmlns:a16="http://schemas.microsoft.com/office/drawing/2014/main" id="{CF698101-3F12-4F2C-BB01-01972D4CF055}"/>
              </a:ext>
            </a:extLst>
          </p:cNvPr>
          <p:cNvSpPr>
            <a:spLocks/>
          </p:cNvSpPr>
          <p:nvPr/>
        </p:nvSpPr>
        <p:spPr bwMode="auto">
          <a:xfrm>
            <a:off x="1322226" y="1228456"/>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수출</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sp>
        <p:nvSpPr>
          <p:cNvPr id="105" name="직사각형 104">
            <a:extLst>
              <a:ext uri="{FF2B5EF4-FFF2-40B4-BE49-F238E27FC236}">
                <a16:creationId xmlns:a16="http://schemas.microsoft.com/office/drawing/2014/main" id="{23E4F720-4A29-4BF4-9AC7-DE77C7AE9FD6}"/>
              </a:ext>
            </a:extLst>
          </p:cNvPr>
          <p:cNvSpPr/>
          <p:nvPr/>
        </p:nvSpPr>
        <p:spPr>
          <a:xfrm>
            <a:off x="205346" y="854703"/>
            <a:ext cx="1524776" cy="276999"/>
          </a:xfrm>
          <a:prstGeom prst="rect">
            <a:avLst/>
          </a:prstGeom>
        </p:spPr>
        <p:txBody>
          <a:bodyPr wrap="none">
            <a:spAutoFit/>
          </a:bodyPr>
          <a:lstStyle/>
          <a:p>
            <a:r>
              <a:rPr lang="en-US" altLang="ko-KR" sz="1200" b="1" dirty="0"/>
              <a:t>|</a:t>
            </a:r>
            <a:r>
              <a:rPr lang="ko-KR" altLang="en-US" sz="1200" b="1" dirty="0"/>
              <a:t>에스크로 신청내역</a:t>
            </a:r>
            <a:endParaRPr lang="ko-KR" altLang="en-US" sz="1200" dirty="0"/>
          </a:p>
        </p:txBody>
      </p:sp>
      <p:pic>
        <p:nvPicPr>
          <p:cNvPr id="108" name="Picture 3">
            <a:extLst>
              <a:ext uri="{FF2B5EF4-FFF2-40B4-BE49-F238E27FC236}">
                <a16:creationId xmlns:a16="http://schemas.microsoft.com/office/drawing/2014/main" id="{19F81969-71B0-4CB5-8E6F-D6851648E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949" y="504824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extBox 108">
            <a:extLst>
              <a:ext uri="{FF2B5EF4-FFF2-40B4-BE49-F238E27FC236}">
                <a16:creationId xmlns:a16="http://schemas.microsoft.com/office/drawing/2014/main" id="{EB1783BA-EA2A-4FCB-A607-860A18610BC0}"/>
              </a:ext>
            </a:extLst>
          </p:cNvPr>
          <p:cNvSpPr txBox="1"/>
          <p:nvPr/>
        </p:nvSpPr>
        <p:spPr>
          <a:xfrm>
            <a:off x="254671" y="5352970"/>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110" name="직선 연결선 109">
            <a:extLst>
              <a:ext uri="{FF2B5EF4-FFF2-40B4-BE49-F238E27FC236}">
                <a16:creationId xmlns:a16="http://schemas.microsoft.com/office/drawing/2014/main" id="{8E1A7C63-1E71-4F4F-9E83-0C7229347581}"/>
              </a:ext>
            </a:extLst>
          </p:cNvPr>
          <p:cNvCxnSpPr>
            <a:cxnSpLocks/>
          </p:cNvCxnSpPr>
          <p:nvPr/>
        </p:nvCxnSpPr>
        <p:spPr>
          <a:xfrm>
            <a:off x="279236" y="5804899"/>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직사각형 110">
            <a:extLst>
              <a:ext uri="{FF2B5EF4-FFF2-40B4-BE49-F238E27FC236}">
                <a16:creationId xmlns:a16="http://schemas.microsoft.com/office/drawing/2014/main" id="{25816148-D00C-4AB0-9B14-4E430D1DE1B8}"/>
              </a:ext>
            </a:extLst>
          </p:cNvPr>
          <p:cNvSpPr/>
          <p:nvPr/>
        </p:nvSpPr>
        <p:spPr>
          <a:xfrm>
            <a:off x="-237380" y="5804899"/>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12" name="직사각형 111">
            <a:extLst>
              <a:ext uri="{FF2B5EF4-FFF2-40B4-BE49-F238E27FC236}">
                <a16:creationId xmlns:a16="http://schemas.microsoft.com/office/drawing/2014/main" id="{3D77D1E1-611F-48C9-8E7A-0BFAF0978F11}"/>
              </a:ext>
            </a:extLst>
          </p:cNvPr>
          <p:cNvSpPr/>
          <p:nvPr/>
        </p:nvSpPr>
        <p:spPr>
          <a:xfrm>
            <a:off x="3316553" y="618891"/>
            <a:ext cx="1524776" cy="276999"/>
          </a:xfrm>
          <a:prstGeom prst="rect">
            <a:avLst/>
          </a:prstGeom>
        </p:spPr>
        <p:txBody>
          <a:bodyPr wrap="none">
            <a:spAutoFit/>
          </a:bodyPr>
          <a:lstStyle/>
          <a:p>
            <a:r>
              <a:rPr lang="en-US" altLang="ko-KR" sz="1200" b="1" dirty="0"/>
              <a:t>|</a:t>
            </a:r>
            <a:r>
              <a:rPr lang="ko-KR" altLang="en-US" sz="1200" b="1" dirty="0"/>
              <a:t>에스크로 신청내역</a:t>
            </a:r>
            <a:endParaRPr lang="ko-KR" altLang="en-US" sz="1200" dirty="0"/>
          </a:p>
        </p:txBody>
      </p:sp>
      <p:sp>
        <p:nvSpPr>
          <p:cNvPr id="113" name="직사각형 112">
            <a:extLst>
              <a:ext uri="{FF2B5EF4-FFF2-40B4-BE49-F238E27FC236}">
                <a16:creationId xmlns:a16="http://schemas.microsoft.com/office/drawing/2014/main" id="{CAC78C88-5F0D-492B-BB97-684BE0BBF3AA}"/>
              </a:ext>
            </a:extLst>
          </p:cNvPr>
          <p:cNvSpPr/>
          <p:nvPr/>
        </p:nvSpPr>
        <p:spPr bwMode="auto">
          <a:xfrm>
            <a:off x="3384858" y="889539"/>
            <a:ext cx="2792688"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거래 정보</a:t>
            </a:r>
          </a:p>
        </p:txBody>
      </p:sp>
      <p:graphicFrame>
        <p:nvGraphicFramePr>
          <p:cNvPr id="114" name="표 113">
            <a:extLst>
              <a:ext uri="{FF2B5EF4-FFF2-40B4-BE49-F238E27FC236}">
                <a16:creationId xmlns:a16="http://schemas.microsoft.com/office/drawing/2014/main" id="{AD22057F-46D9-47A8-B076-FAEEF559CCA7}"/>
              </a:ext>
            </a:extLst>
          </p:cNvPr>
          <p:cNvGraphicFramePr>
            <a:graphicFrameLocks noGrp="1"/>
          </p:cNvGraphicFramePr>
          <p:nvPr>
            <p:extLst/>
          </p:nvPr>
        </p:nvGraphicFramePr>
        <p:xfrm>
          <a:off x="3416090" y="1178105"/>
          <a:ext cx="2761455" cy="2207125"/>
        </p:xfrm>
        <a:graphic>
          <a:graphicData uri="http://schemas.openxmlformats.org/drawingml/2006/table">
            <a:tbl>
              <a:tblPr>
                <a:tableStyleId>{5C22544A-7EE6-4342-B048-85BDC9FD1C3A}</a:tableStyleId>
              </a:tblPr>
              <a:tblGrid>
                <a:gridCol w="1058460">
                  <a:extLst>
                    <a:ext uri="{9D8B030D-6E8A-4147-A177-3AD203B41FA5}">
                      <a16:colId xmlns:a16="http://schemas.microsoft.com/office/drawing/2014/main" val="4261106499"/>
                    </a:ext>
                  </a:extLst>
                </a:gridCol>
                <a:gridCol w="1702995">
                  <a:extLst>
                    <a:ext uri="{9D8B030D-6E8A-4147-A177-3AD203B41FA5}">
                      <a16:colId xmlns:a16="http://schemas.microsoft.com/office/drawing/2014/main" val="3450176929"/>
                    </a:ext>
                  </a:extLst>
                </a:gridCol>
              </a:tblGrid>
              <a:tr h="236212">
                <a:tc>
                  <a:txBody>
                    <a:bodyPr/>
                    <a:lstStyle/>
                    <a:p>
                      <a:pPr algn="ctr" fontAlgn="ctr"/>
                      <a:r>
                        <a:rPr lang="ko-KR" altLang="en-US" sz="800" u="none" strike="noStrike" dirty="0">
                          <a:effectLst/>
                        </a:rPr>
                        <a:t>등록일</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800" u="none" strike="noStrike" dirty="0">
                          <a:effectLst/>
                        </a:rPr>
                        <a:t>2019/01/03</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9438338"/>
                  </a:ext>
                </a:extLst>
              </a:tr>
              <a:tr h="247098">
                <a:tc>
                  <a:txBody>
                    <a:bodyPr/>
                    <a:lstStyle/>
                    <a:p>
                      <a:pPr algn="ctr" fontAlgn="ctr"/>
                      <a:r>
                        <a:rPr lang="ko-KR" altLang="en-US" sz="800" u="none" strike="noStrike" dirty="0">
                          <a:effectLst/>
                        </a:rPr>
                        <a:t>거래처 이름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ko-KR" altLang="en-US" sz="800" u="none" strike="noStrike" dirty="0">
                          <a:effectLst/>
                        </a:rPr>
                        <a:t>흥부상사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265690"/>
                  </a:ext>
                </a:extLst>
              </a:tr>
              <a:tr h="247098">
                <a:tc>
                  <a:txBody>
                    <a:bodyPr/>
                    <a:lstStyle/>
                    <a:p>
                      <a:pPr algn="ctr" fontAlgn="ctr"/>
                      <a:r>
                        <a:rPr lang="ko-KR" altLang="en-US" sz="800" u="none" strike="noStrike" dirty="0">
                          <a:effectLst/>
                        </a:rPr>
                        <a:t>계약일</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800" u="none" strike="noStrike" dirty="0">
                          <a:effectLst/>
                        </a:rPr>
                        <a:t>2019/01/01</a:t>
                      </a:r>
                      <a:r>
                        <a:rPr lang="ko-KR" altLang="en-US" sz="800" u="none" strike="noStrike" dirty="0">
                          <a:effectLst/>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902222"/>
                  </a:ext>
                </a:extLst>
              </a:tr>
              <a:tr h="247098">
                <a:tc>
                  <a:txBody>
                    <a:bodyPr/>
                    <a:lstStyle/>
                    <a:p>
                      <a:pPr algn="ctr" fontAlgn="ctr"/>
                      <a:r>
                        <a:rPr lang="ko-KR" altLang="en-US" sz="800" u="none" strike="noStrike" dirty="0">
                          <a:effectLst/>
                        </a:rPr>
                        <a:t>거래처 이메일</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800" u="none" strike="noStrike" dirty="0">
                          <a:effectLst/>
                        </a:rPr>
                        <a:t>heung@gmail.com</a:t>
                      </a:r>
                      <a:r>
                        <a:rPr lang="ko-KR" altLang="en-US" sz="800" u="none" strike="noStrike" dirty="0">
                          <a:effectLst/>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8568315"/>
                  </a:ext>
                </a:extLst>
              </a:tr>
              <a:tr h="247098">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거래 금액</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10,000 USD</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9525106"/>
                  </a:ext>
                </a:extLst>
              </a:tr>
              <a:tr h="982521">
                <a:tc>
                  <a:txBody>
                    <a:bodyPr/>
                    <a:lstStyle/>
                    <a:p>
                      <a:pPr algn="ctr" fontAlgn="ctr"/>
                      <a:r>
                        <a:rPr lang="ko-KR" altLang="en-US" sz="800" u="none" strike="noStrike" dirty="0">
                          <a:effectLst/>
                        </a:rPr>
                        <a:t>거래내용</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ko-KR" altLang="en-US" sz="800" u="none" strike="noStrike" dirty="0">
                          <a:effectLst/>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신청서 작성 정보 입력</a:t>
                      </a:r>
                      <a:r>
                        <a:rPr lang="ko-KR" altLang="en-US" sz="800" u="none" strike="noStrike" dirty="0">
                          <a:effectLst/>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5397353"/>
                  </a:ext>
                </a:extLst>
              </a:tr>
            </a:tbl>
          </a:graphicData>
        </a:graphic>
      </p:graphicFrame>
      <p:sp>
        <p:nvSpPr>
          <p:cNvPr id="115" name="직사각형 114">
            <a:extLst>
              <a:ext uri="{FF2B5EF4-FFF2-40B4-BE49-F238E27FC236}">
                <a16:creationId xmlns:a16="http://schemas.microsoft.com/office/drawing/2014/main" id="{B2519707-878F-46E9-B0E8-38E843603679}"/>
              </a:ext>
            </a:extLst>
          </p:cNvPr>
          <p:cNvSpPr/>
          <p:nvPr/>
        </p:nvSpPr>
        <p:spPr bwMode="auto">
          <a:xfrm>
            <a:off x="3384857" y="3443712"/>
            <a:ext cx="2792688"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첨부 서류</a:t>
            </a:r>
          </a:p>
        </p:txBody>
      </p:sp>
      <p:graphicFrame>
        <p:nvGraphicFramePr>
          <p:cNvPr id="5" name="표 4">
            <a:extLst>
              <a:ext uri="{FF2B5EF4-FFF2-40B4-BE49-F238E27FC236}">
                <a16:creationId xmlns:a16="http://schemas.microsoft.com/office/drawing/2014/main" id="{789A135E-12E4-470E-B1BE-EB264C2FE2F8}"/>
              </a:ext>
            </a:extLst>
          </p:cNvPr>
          <p:cNvGraphicFramePr>
            <a:graphicFrameLocks noGrp="1"/>
          </p:cNvGraphicFramePr>
          <p:nvPr/>
        </p:nvGraphicFramePr>
        <p:xfrm>
          <a:off x="3441629" y="3773902"/>
          <a:ext cx="2663080" cy="1522294"/>
        </p:xfrm>
        <a:graphic>
          <a:graphicData uri="http://schemas.openxmlformats.org/drawingml/2006/table">
            <a:tbl>
              <a:tblPr>
                <a:tableStyleId>{5C22544A-7EE6-4342-B048-85BDC9FD1C3A}</a:tableStyleId>
              </a:tblPr>
              <a:tblGrid>
                <a:gridCol w="1182622">
                  <a:extLst>
                    <a:ext uri="{9D8B030D-6E8A-4147-A177-3AD203B41FA5}">
                      <a16:colId xmlns:a16="http://schemas.microsoft.com/office/drawing/2014/main" val="3132933104"/>
                    </a:ext>
                  </a:extLst>
                </a:gridCol>
                <a:gridCol w="1480458">
                  <a:extLst>
                    <a:ext uri="{9D8B030D-6E8A-4147-A177-3AD203B41FA5}">
                      <a16:colId xmlns:a16="http://schemas.microsoft.com/office/drawing/2014/main" val="4217793379"/>
                    </a:ext>
                  </a:extLst>
                </a:gridCol>
              </a:tblGrid>
              <a:tr h="286491">
                <a:tc>
                  <a:txBody>
                    <a:bodyPr/>
                    <a:lstStyle/>
                    <a:p>
                      <a:pPr algn="ctr" fontAlgn="ctr"/>
                      <a:r>
                        <a:rPr lang="ko-KR" altLang="en-US" sz="800" u="none" strike="noStrike" dirty="0">
                          <a:effectLst/>
                        </a:rPr>
                        <a:t>무역 견적서</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9667653"/>
                  </a:ext>
                </a:extLst>
              </a:tr>
              <a:tr h="316657">
                <a:tc>
                  <a:txBody>
                    <a:bodyPr/>
                    <a:lstStyle/>
                    <a:p>
                      <a:pPr algn="ctr" fontAlgn="ctr"/>
                      <a:r>
                        <a:rPr lang="ko-KR" altLang="en-US" sz="800" u="none" strike="noStrike" dirty="0">
                          <a:effectLst/>
                        </a:rPr>
                        <a:t>인보이스</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0154022"/>
                  </a:ext>
                </a:extLst>
              </a:tr>
              <a:tr h="333496">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u="none" strike="noStrike" dirty="0">
                          <a:effectLst/>
                        </a:rPr>
                        <a:t>은행통장사본</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dirty="0">
                          <a:solidFill>
                            <a:srgbClr val="000000"/>
                          </a:solidFill>
                          <a:latin typeface="맑은 고딕" panose="020B0503020000020004" pitchFamily="50" charset="-127"/>
                          <a:ea typeface="+mn-ea"/>
                        </a:rPr>
                        <a:t>통장사본</a:t>
                      </a:r>
                      <a:r>
                        <a:rPr lang="en-US" altLang="ko-KR" sz="800" dirty="0">
                          <a:solidFill>
                            <a:srgbClr val="000000"/>
                          </a:solidFill>
                          <a:latin typeface="맑은 고딕" panose="020B0503020000020004" pitchFamily="50" charset="-127"/>
                          <a:ea typeface="+mn-ea"/>
                        </a:rPr>
                        <a:t>. jpg</a:t>
                      </a:r>
                      <a:r>
                        <a:rPr lang="ko-KR" altLang="en-US" sz="800" u="none" strike="noStrike" dirty="0">
                          <a:effectLst/>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1336284"/>
                  </a:ext>
                </a:extLst>
              </a:tr>
              <a:tr h="292825">
                <a:tc>
                  <a:txBody>
                    <a:bodyPr/>
                    <a:lstStyle/>
                    <a:p>
                      <a:pPr algn="ctr" fontAlgn="ctr"/>
                      <a:r>
                        <a:rPr lang="en-US" altLang="ko-KR" sz="800" u="none" strike="noStrike" dirty="0">
                          <a:effectLst/>
                        </a:rPr>
                        <a:t>Packing List</a:t>
                      </a:r>
                      <a:endParaRPr lang="en-US" altLang="ko-KR"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dirty="0">
                          <a:solidFill>
                            <a:srgbClr val="000000"/>
                          </a:solidFill>
                          <a:latin typeface="맑은 고딕" panose="020B0503020000020004" pitchFamily="50" charset="-127"/>
                          <a:ea typeface="+mn-ea"/>
                        </a:rPr>
                        <a:t> 패킹리스트</a:t>
                      </a:r>
                      <a:r>
                        <a:rPr lang="en-US" altLang="ko-KR" sz="800" dirty="0">
                          <a:solidFill>
                            <a:srgbClr val="000000"/>
                          </a:solidFill>
                          <a:latin typeface="맑은 고딕" panose="020B0503020000020004" pitchFamily="50" charset="-127"/>
                          <a:ea typeface="+mn-ea"/>
                        </a:rPr>
                        <a:t>. jpg</a:t>
                      </a:r>
                      <a:r>
                        <a:rPr lang="ko-KR" altLang="en-US" sz="800" u="none" strike="noStrike" dirty="0">
                          <a:effectLst/>
                        </a:rPr>
                        <a:t>　</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070407"/>
                  </a:ext>
                </a:extLst>
              </a:tr>
              <a:tr h="292825">
                <a:tc>
                  <a:txBody>
                    <a:bodyPr/>
                    <a:lstStyle/>
                    <a:p>
                      <a:pPr algn="ctr" fontAlgn="ctr"/>
                      <a:r>
                        <a:rPr lang="ko-KR" altLang="en-US" sz="800" b="0" i="0" u="none" strike="noStrike" dirty="0">
                          <a:solidFill>
                            <a:srgbClr val="000000"/>
                          </a:solidFill>
                          <a:effectLst/>
                          <a:latin typeface="맑은 고딕" panose="020B0503020000020004" pitchFamily="50" charset="-127"/>
                          <a:ea typeface="+mn-ea"/>
                        </a:rPr>
                        <a:t>기타 첨부 </a:t>
                      </a:r>
                      <a:r>
                        <a:rPr lang="en-US" altLang="ko-KR" sz="800" b="0" i="0" u="none" strike="noStrike" dirty="0">
                          <a:solidFill>
                            <a:srgbClr val="000000"/>
                          </a:solidFill>
                          <a:effectLst/>
                          <a:latin typeface="맑은 고딕" panose="020B0503020000020004" pitchFamily="50" charset="-127"/>
                          <a:ea typeface="+mn-ea"/>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샘플상품</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.jpg</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261974"/>
                  </a:ext>
                </a:extLst>
              </a:tr>
            </a:tbl>
          </a:graphicData>
        </a:graphic>
      </p:graphicFrame>
      <p:sp>
        <p:nvSpPr>
          <p:cNvPr id="117" name="직사각형 116">
            <a:extLst>
              <a:ext uri="{FF2B5EF4-FFF2-40B4-BE49-F238E27FC236}">
                <a16:creationId xmlns:a16="http://schemas.microsoft.com/office/drawing/2014/main" id="{EB16F301-1199-46CE-9A3D-01388F7A2499}"/>
              </a:ext>
            </a:extLst>
          </p:cNvPr>
          <p:cNvSpPr/>
          <p:nvPr/>
        </p:nvSpPr>
        <p:spPr bwMode="auto">
          <a:xfrm>
            <a:off x="5030239" y="3820563"/>
            <a:ext cx="687978"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118" name="직사각형 117">
            <a:extLst>
              <a:ext uri="{FF2B5EF4-FFF2-40B4-BE49-F238E27FC236}">
                <a16:creationId xmlns:a16="http://schemas.microsoft.com/office/drawing/2014/main" id="{6F37E829-AF78-49BB-A2DE-62EBEAA71C10}"/>
              </a:ext>
            </a:extLst>
          </p:cNvPr>
          <p:cNvSpPr/>
          <p:nvPr/>
        </p:nvSpPr>
        <p:spPr bwMode="auto">
          <a:xfrm>
            <a:off x="5026414" y="4138285"/>
            <a:ext cx="687978"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119" name="타원 118">
            <a:extLst>
              <a:ext uri="{FF2B5EF4-FFF2-40B4-BE49-F238E27FC236}">
                <a16:creationId xmlns:a16="http://schemas.microsoft.com/office/drawing/2014/main" id="{D34755C3-B3CF-4629-9270-20D07E4828AE}"/>
              </a:ext>
            </a:extLst>
          </p:cNvPr>
          <p:cNvSpPr/>
          <p:nvPr/>
        </p:nvSpPr>
        <p:spPr bwMode="auto">
          <a:xfrm>
            <a:off x="1865111" y="1210272"/>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20" name="타원 119">
            <a:extLst>
              <a:ext uri="{FF2B5EF4-FFF2-40B4-BE49-F238E27FC236}">
                <a16:creationId xmlns:a16="http://schemas.microsoft.com/office/drawing/2014/main" id="{76FC6FFB-4B43-446D-9846-2F80847908A9}"/>
              </a:ext>
            </a:extLst>
          </p:cNvPr>
          <p:cNvSpPr/>
          <p:nvPr/>
        </p:nvSpPr>
        <p:spPr bwMode="auto">
          <a:xfrm>
            <a:off x="2365413" y="1536446"/>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121" name="타원 120">
            <a:extLst>
              <a:ext uri="{FF2B5EF4-FFF2-40B4-BE49-F238E27FC236}">
                <a16:creationId xmlns:a16="http://schemas.microsoft.com/office/drawing/2014/main" id="{F78845AF-15D9-4B51-AFD0-4D0C3BF16803}"/>
              </a:ext>
            </a:extLst>
          </p:cNvPr>
          <p:cNvSpPr/>
          <p:nvPr/>
        </p:nvSpPr>
        <p:spPr bwMode="auto">
          <a:xfrm>
            <a:off x="2365413" y="1870863"/>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122" name="타원 121">
            <a:extLst>
              <a:ext uri="{FF2B5EF4-FFF2-40B4-BE49-F238E27FC236}">
                <a16:creationId xmlns:a16="http://schemas.microsoft.com/office/drawing/2014/main" id="{5E10D3FB-960A-4DCA-8501-883B255C59C7}"/>
              </a:ext>
            </a:extLst>
          </p:cNvPr>
          <p:cNvSpPr/>
          <p:nvPr/>
        </p:nvSpPr>
        <p:spPr bwMode="auto">
          <a:xfrm>
            <a:off x="6001421" y="3810885"/>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
        <p:nvSpPr>
          <p:cNvPr id="123" name="타원 122">
            <a:extLst>
              <a:ext uri="{FF2B5EF4-FFF2-40B4-BE49-F238E27FC236}">
                <a16:creationId xmlns:a16="http://schemas.microsoft.com/office/drawing/2014/main" id="{DE38FAB9-7F5C-442F-B386-D2CE7ACA9839}"/>
              </a:ext>
            </a:extLst>
          </p:cNvPr>
          <p:cNvSpPr/>
          <p:nvPr/>
        </p:nvSpPr>
        <p:spPr bwMode="auto">
          <a:xfrm>
            <a:off x="5607002" y="4500209"/>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5</a:t>
            </a:r>
            <a:endParaRPr lang="ko-KR" altLang="en-US" sz="800" b="1" dirty="0">
              <a:solidFill>
                <a:schemeClr val="bg1"/>
              </a:solidFill>
              <a:effectLst/>
              <a:latin typeface="맑은 고딕" pitchFamily="50" charset="-127"/>
              <a:ea typeface="맑은 고딕" pitchFamily="50" charset="-127"/>
            </a:endParaRPr>
          </a:p>
        </p:txBody>
      </p:sp>
      <p:sp>
        <p:nvSpPr>
          <p:cNvPr id="124" name="직사각형 123">
            <a:extLst>
              <a:ext uri="{FF2B5EF4-FFF2-40B4-BE49-F238E27FC236}">
                <a16:creationId xmlns:a16="http://schemas.microsoft.com/office/drawing/2014/main" id="{BB3269B2-A21B-46AB-B799-68C4DA323A7C}"/>
              </a:ext>
            </a:extLst>
          </p:cNvPr>
          <p:cNvSpPr/>
          <p:nvPr/>
        </p:nvSpPr>
        <p:spPr bwMode="auto">
          <a:xfrm>
            <a:off x="3374974" y="5354396"/>
            <a:ext cx="2811005" cy="18322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거래처 입력사항</a:t>
            </a:r>
          </a:p>
        </p:txBody>
      </p:sp>
      <p:graphicFrame>
        <p:nvGraphicFramePr>
          <p:cNvPr id="125" name="표 124">
            <a:extLst>
              <a:ext uri="{FF2B5EF4-FFF2-40B4-BE49-F238E27FC236}">
                <a16:creationId xmlns:a16="http://schemas.microsoft.com/office/drawing/2014/main" id="{C88F7127-A6DD-4F97-91CC-09C15844AB18}"/>
              </a:ext>
            </a:extLst>
          </p:cNvPr>
          <p:cNvGraphicFramePr>
            <a:graphicFrameLocks noGrp="1"/>
          </p:cNvGraphicFramePr>
          <p:nvPr>
            <p:extLst/>
          </p:nvPr>
        </p:nvGraphicFramePr>
        <p:xfrm>
          <a:off x="3416090" y="5580115"/>
          <a:ext cx="2761455" cy="890352"/>
        </p:xfrm>
        <a:graphic>
          <a:graphicData uri="http://schemas.openxmlformats.org/drawingml/2006/table">
            <a:tbl>
              <a:tblPr>
                <a:tableStyleId>{5C22544A-7EE6-4342-B048-85BDC9FD1C3A}</a:tableStyleId>
              </a:tblPr>
              <a:tblGrid>
                <a:gridCol w="1058460">
                  <a:extLst>
                    <a:ext uri="{9D8B030D-6E8A-4147-A177-3AD203B41FA5}">
                      <a16:colId xmlns:a16="http://schemas.microsoft.com/office/drawing/2014/main" val="4261106499"/>
                    </a:ext>
                  </a:extLst>
                </a:gridCol>
                <a:gridCol w="1702995">
                  <a:extLst>
                    <a:ext uri="{9D8B030D-6E8A-4147-A177-3AD203B41FA5}">
                      <a16:colId xmlns:a16="http://schemas.microsoft.com/office/drawing/2014/main" val="3450176929"/>
                    </a:ext>
                  </a:extLst>
                </a:gridCol>
              </a:tblGrid>
              <a:tr h="215151">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계약번호</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59438338"/>
                  </a:ext>
                </a:extLst>
              </a:tr>
              <a:tr h="225067">
                <a:tc>
                  <a:txBody>
                    <a:bodyPr/>
                    <a:lstStyle/>
                    <a:p>
                      <a:pPr algn="ctr" fontAlgn="ctr"/>
                      <a:r>
                        <a:rPr lang="en-US" altLang="ko-KR" sz="800" b="0" i="0" u="none" strike="noStrike" dirty="0" err="1">
                          <a:solidFill>
                            <a:srgbClr val="000000"/>
                          </a:solidFill>
                          <a:effectLst/>
                          <a:latin typeface="맑은 고딕" panose="020B0503020000020004" pitchFamily="50" charset="-127"/>
                          <a:ea typeface="+mn-ea"/>
                        </a:rPr>
                        <a:t>Hscode</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7265690"/>
                  </a:ext>
                </a:extLst>
              </a:tr>
              <a:tr h="225067">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u="none" strike="noStrike" dirty="0">
                          <a:effectLst/>
                        </a:rPr>
                        <a:t>통관 구분</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6475548"/>
                  </a:ext>
                </a:extLst>
              </a:tr>
              <a:tr h="225067">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u="none" strike="noStrike" dirty="0">
                          <a:effectLst/>
                        </a:rPr>
                        <a:t>B/L</a:t>
                      </a:r>
                      <a:endParaRPr lang="ko-KR" altLang="en-US" sz="800" b="0" i="0" u="none" strike="noStrike" dirty="0">
                        <a:solidFill>
                          <a:srgbClr val="000000"/>
                        </a:solidFill>
                        <a:effectLst/>
                        <a:latin typeface="맑은 고딕" panose="020B0503020000020004" pitchFamily="50" charset="-127"/>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5195958"/>
                  </a:ext>
                </a:extLst>
              </a:tr>
            </a:tbl>
          </a:graphicData>
        </a:graphic>
      </p:graphicFrame>
      <p:sp>
        <p:nvSpPr>
          <p:cNvPr id="126" name="직사각형 125">
            <a:extLst>
              <a:ext uri="{FF2B5EF4-FFF2-40B4-BE49-F238E27FC236}">
                <a16:creationId xmlns:a16="http://schemas.microsoft.com/office/drawing/2014/main" id="{A5A04E40-D0C3-452B-9624-A70903E624A2}"/>
              </a:ext>
            </a:extLst>
          </p:cNvPr>
          <p:cNvSpPr/>
          <p:nvPr/>
        </p:nvSpPr>
        <p:spPr bwMode="auto">
          <a:xfrm>
            <a:off x="3384858" y="6526527"/>
            <a:ext cx="2792688" cy="1588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수수료</a:t>
            </a:r>
          </a:p>
        </p:txBody>
      </p:sp>
      <p:sp>
        <p:nvSpPr>
          <p:cNvPr id="127" name="직사각형 126">
            <a:extLst>
              <a:ext uri="{FF2B5EF4-FFF2-40B4-BE49-F238E27FC236}">
                <a16:creationId xmlns:a16="http://schemas.microsoft.com/office/drawing/2014/main" id="{30517B92-32D0-4755-ADAE-639DE232EF96}"/>
              </a:ext>
            </a:extLst>
          </p:cNvPr>
          <p:cNvSpPr/>
          <p:nvPr/>
        </p:nvSpPr>
        <p:spPr>
          <a:xfrm>
            <a:off x="3384858" y="6656006"/>
            <a:ext cx="2811006" cy="622543"/>
          </a:xfrm>
          <a:prstGeom prst="rect">
            <a:avLst/>
          </a:prstGeom>
        </p:spPr>
        <p:txBody>
          <a:bodyPr wrap="square">
            <a:spAutoFit/>
          </a:bodyPr>
          <a:lstStyle/>
          <a:p>
            <a:pPr>
              <a:lnSpc>
                <a:spcPct val="150000"/>
              </a:lnSpc>
            </a:pPr>
            <a:r>
              <a:rPr lang="ko-KR" altLang="en-US" sz="800" dirty="0">
                <a:solidFill>
                  <a:srgbClr val="000000"/>
                </a:solidFill>
                <a:latin typeface="맑은 고딕" panose="020B0503020000020004" pitchFamily="50" charset="-127"/>
                <a:ea typeface="맑은 고딕" panose="020B0503020000020004" pitchFamily="50" charset="-127"/>
              </a:rPr>
              <a:t>에스크로 수수료</a:t>
            </a:r>
            <a:r>
              <a:rPr lang="en-US" altLang="ko-KR" sz="800" dirty="0">
                <a:solidFill>
                  <a:srgbClr val="000000"/>
                </a:solidFill>
                <a:latin typeface="맑은 고딕" panose="020B0503020000020004" pitchFamily="50" charset="-127"/>
                <a:ea typeface="맑은 고딕" panose="020B0503020000020004" pitchFamily="50" charset="-127"/>
              </a:rPr>
              <a:t> : </a:t>
            </a:r>
            <a:r>
              <a:rPr lang="en-US" altLang="ko-KR" sz="800" b="1" dirty="0">
                <a:solidFill>
                  <a:srgbClr val="000000"/>
                </a:solidFill>
                <a:latin typeface="맑은 고딕" panose="020B0503020000020004" pitchFamily="50" charset="-127"/>
                <a:ea typeface="맑은 고딕" panose="020B0503020000020004" pitchFamily="50" charset="-127"/>
              </a:rPr>
              <a:t>0.5</a:t>
            </a:r>
            <a:r>
              <a:rPr lang="ko-KR" altLang="en-US" sz="800" dirty="0">
                <a:solidFill>
                  <a:srgbClr val="000000"/>
                </a:solidFill>
                <a:latin typeface="맑은 고딕" panose="020B0503020000020004" pitchFamily="50" charset="-127"/>
                <a:ea typeface="맑은 고딕" panose="020B0503020000020004" pitchFamily="50" charset="-127"/>
              </a:rPr>
              <a:t> </a:t>
            </a:r>
            <a:r>
              <a:rPr lang="en-US" altLang="ko-KR" sz="800" dirty="0">
                <a:solidFill>
                  <a:srgbClr val="000000"/>
                </a:solidFill>
                <a:latin typeface="맑은 고딕" panose="020B0503020000020004" pitchFamily="50" charset="-127"/>
                <a:ea typeface="맑은 고딕" panose="020B0503020000020004" pitchFamily="50" charset="-127"/>
              </a:rPr>
              <a:t>%           MP</a:t>
            </a:r>
            <a:r>
              <a:rPr lang="ko-KR" altLang="en-US" sz="800" dirty="0">
                <a:solidFill>
                  <a:srgbClr val="000000"/>
                </a:solidFill>
                <a:latin typeface="맑은 고딕" panose="020B0503020000020004" pitchFamily="50" charset="-127"/>
                <a:ea typeface="맑은 고딕" panose="020B0503020000020004" pitchFamily="50" charset="-127"/>
              </a:rPr>
              <a:t>수수료</a:t>
            </a:r>
            <a:r>
              <a:rPr lang="en-US" altLang="ko-KR" sz="800" dirty="0">
                <a:solidFill>
                  <a:srgbClr val="000000"/>
                </a:solidFill>
                <a:latin typeface="맑은 고딕" panose="020B0503020000020004" pitchFamily="50" charset="-127"/>
                <a:ea typeface="맑은 고딕" panose="020B0503020000020004" pitchFamily="50" charset="-127"/>
              </a:rPr>
              <a:t> : </a:t>
            </a:r>
            <a:r>
              <a:rPr lang="en-US" altLang="ko-KR" sz="800" b="1" dirty="0">
                <a:solidFill>
                  <a:srgbClr val="000000"/>
                </a:solidFill>
                <a:latin typeface="맑은 고딕" panose="020B0503020000020004" pitchFamily="50" charset="-127"/>
                <a:ea typeface="맑은 고딕" panose="020B0503020000020004" pitchFamily="50" charset="-127"/>
              </a:rPr>
              <a:t>0.05</a:t>
            </a:r>
            <a:r>
              <a:rPr lang="ko-KR" altLang="en-US" sz="800" dirty="0">
                <a:solidFill>
                  <a:srgbClr val="000000"/>
                </a:solidFill>
                <a:latin typeface="맑은 고딕" panose="020B0503020000020004" pitchFamily="50" charset="-127"/>
                <a:ea typeface="맑은 고딕" panose="020B0503020000020004" pitchFamily="50" charset="-127"/>
              </a:rPr>
              <a:t> </a:t>
            </a:r>
            <a:r>
              <a:rPr lang="en-US" altLang="ko-KR" sz="800" dirty="0">
                <a:solidFill>
                  <a:srgbClr val="000000"/>
                </a:solidFill>
                <a:latin typeface="맑은 고딕" panose="020B0503020000020004" pitchFamily="50" charset="-127"/>
                <a:ea typeface="맑은 고딕" panose="020B0503020000020004" pitchFamily="50" charset="-127"/>
              </a:rPr>
              <a:t>%</a:t>
            </a:r>
          </a:p>
          <a:p>
            <a:pPr>
              <a:lnSpc>
                <a:spcPct val="150000"/>
              </a:lnSpc>
            </a:pPr>
            <a:r>
              <a:rPr lang="ko-KR" altLang="en-US" sz="800" dirty="0">
                <a:solidFill>
                  <a:srgbClr val="000000"/>
                </a:solidFill>
                <a:latin typeface="맑은 고딕" panose="020B0503020000020004" pitchFamily="50" charset="-127"/>
                <a:ea typeface="맑은 고딕" panose="020B0503020000020004" pitchFamily="50" charset="-127"/>
              </a:rPr>
              <a:t>현지 은행수수료</a:t>
            </a:r>
            <a:r>
              <a:rPr lang="en-US" altLang="ko-KR" sz="800" dirty="0">
                <a:solidFill>
                  <a:srgbClr val="000000"/>
                </a:solidFill>
                <a:latin typeface="맑은 고딕" panose="020B0503020000020004" pitchFamily="50" charset="-127"/>
                <a:ea typeface="맑은 고딕" panose="020B0503020000020004" pitchFamily="50" charset="-127"/>
              </a:rPr>
              <a:t> : </a:t>
            </a:r>
            <a:r>
              <a:rPr lang="en-US" altLang="ko-KR" sz="800" b="1" dirty="0">
                <a:solidFill>
                  <a:srgbClr val="000000"/>
                </a:solidFill>
                <a:latin typeface="맑은 고딕" panose="020B0503020000020004" pitchFamily="50" charset="-127"/>
                <a:ea typeface="맑은 고딕" panose="020B0503020000020004" pitchFamily="50" charset="-127"/>
              </a:rPr>
              <a:t>100</a:t>
            </a:r>
            <a:r>
              <a:rPr lang="ko-KR" altLang="en-US" sz="800" dirty="0">
                <a:solidFill>
                  <a:srgbClr val="000000"/>
                </a:solidFill>
                <a:latin typeface="맑은 고딕" panose="020B0503020000020004" pitchFamily="50" charset="-127"/>
                <a:ea typeface="맑은 고딕" panose="020B0503020000020004" pitchFamily="50" charset="-127"/>
              </a:rPr>
              <a:t> </a:t>
            </a:r>
            <a:r>
              <a:rPr lang="en-US" altLang="ko-KR" sz="800" dirty="0">
                <a:solidFill>
                  <a:srgbClr val="000000"/>
                </a:solidFill>
                <a:latin typeface="맑은 고딕" panose="020B0503020000020004" pitchFamily="50" charset="-127"/>
                <a:ea typeface="맑은 고딕" panose="020B0503020000020004" pitchFamily="50" charset="-127"/>
              </a:rPr>
              <a:t>RMB      </a:t>
            </a:r>
            <a:r>
              <a:rPr lang="ko-KR" altLang="en-US" sz="800" dirty="0">
                <a:solidFill>
                  <a:srgbClr val="000000"/>
                </a:solidFill>
                <a:latin typeface="맑은 고딕" panose="020B0503020000020004" pitchFamily="50" charset="-127"/>
                <a:ea typeface="맑은 고딕" panose="020B0503020000020004" pitchFamily="50" charset="-127"/>
              </a:rPr>
              <a:t>송금수수료 </a:t>
            </a:r>
            <a:r>
              <a:rPr lang="en-US" altLang="ko-KR" sz="800" dirty="0">
                <a:solidFill>
                  <a:srgbClr val="000000"/>
                </a:solidFill>
                <a:latin typeface="맑은 고딕" panose="020B0503020000020004" pitchFamily="50" charset="-127"/>
                <a:ea typeface="맑은 고딕" panose="020B0503020000020004" pitchFamily="50" charset="-127"/>
              </a:rPr>
              <a:t>: </a:t>
            </a:r>
            <a:r>
              <a:rPr lang="en-US" altLang="ko-KR" sz="800" b="1" dirty="0">
                <a:solidFill>
                  <a:srgbClr val="000000"/>
                </a:solidFill>
                <a:latin typeface="맑은 고딕" panose="020B0503020000020004" pitchFamily="50" charset="-127"/>
                <a:ea typeface="맑은 고딕" panose="020B0503020000020004" pitchFamily="50" charset="-127"/>
              </a:rPr>
              <a:t>20</a:t>
            </a:r>
            <a:r>
              <a:rPr lang="ko-KR" altLang="en-US" sz="800" dirty="0">
                <a:solidFill>
                  <a:srgbClr val="000000"/>
                </a:solidFill>
                <a:latin typeface="맑은 고딕" panose="020B0503020000020004" pitchFamily="50" charset="-127"/>
                <a:ea typeface="맑은 고딕" panose="020B0503020000020004" pitchFamily="50" charset="-127"/>
              </a:rPr>
              <a:t> </a:t>
            </a:r>
            <a:r>
              <a:rPr lang="en-US" altLang="ko-KR" sz="800" dirty="0">
                <a:solidFill>
                  <a:srgbClr val="000000"/>
                </a:solidFill>
                <a:latin typeface="맑은 고딕" panose="020B0503020000020004" pitchFamily="50" charset="-127"/>
                <a:ea typeface="맑은 고딕" panose="020B0503020000020004" pitchFamily="50" charset="-127"/>
              </a:rPr>
              <a:t>USD</a:t>
            </a:r>
          </a:p>
          <a:p>
            <a:pPr>
              <a:lnSpc>
                <a:spcPct val="150000"/>
              </a:lnSpc>
            </a:pPr>
            <a:r>
              <a:rPr lang="ko-KR" altLang="en-US" sz="800" dirty="0">
                <a:solidFill>
                  <a:srgbClr val="000000"/>
                </a:solidFill>
                <a:latin typeface="맑은 고딕" panose="020B0503020000020004" pitchFamily="50" charset="-127"/>
                <a:ea typeface="맑은 고딕" panose="020B0503020000020004" pitchFamily="50" charset="-127"/>
              </a:rPr>
              <a:t>통관수수료</a:t>
            </a:r>
            <a:r>
              <a:rPr lang="en-US" altLang="ko-KR" sz="800" dirty="0">
                <a:solidFill>
                  <a:srgbClr val="000000"/>
                </a:solidFill>
                <a:latin typeface="맑은 고딕" panose="020B0503020000020004" pitchFamily="50" charset="-127"/>
                <a:ea typeface="맑은 고딕" panose="020B0503020000020004" pitchFamily="50" charset="-127"/>
              </a:rPr>
              <a:t> : </a:t>
            </a:r>
            <a:r>
              <a:rPr lang="en-US" altLang="ko-KR" sz="800" b="1" dirty="0">
                <a:solidFill>
                  <a:srgbClr val="000000"/>
                </a:solidFill>
                <a:latin typeface="맑은 고딕" panose="020B0503020000020004" pitchFamily="50" charset="-127"/>
                <a:ea typeface="맑은 고딕" panose="020B0503020000020004" pitchFamily="50" charset="-127"/>
              </a:rPr>
              <a:t>1</a:t>
            </a:r>
            <a:r>
              <a:rPr lang="ko-KR" altLang="en-US" sz="800" dirty="0">
                <a:solidFill>
                  <a:srgbClr val="000000"/>
                </a:solidFill>
                <a:latin typeface="맑은 고딕" panose="020B0503020000020004" pitchFamily="50" charset="-127"/>
                <a:ea typeface="맑은 고딕" panose="020B0503020000020004" pitchFamily="50" charset="-127"/>
              </a:rPr>
              <a:t> </a:t>
            </a:r>
            <a:r>
              <a:rPr lang="en-US" altLang="ko-KR" sz="800" dirty="0">
                <a:solidFill>
                  <a:srgbClr val="000000"/>
                </a:solidFill>
                <a:latin typeface="맑은 고딕" panose="020B0503020000020004" pitchFamily="50" charset="-127"/>
                <a:ea typeface="맑은 고딕" panose="020B0503020000020004" pitchFamily="50" charset="-127"/>
              </a:rPr>
              <a:t>USD</a:t>
            </a:r>
            <a:endParaRPr lang="en-US" altLang="ko-KR" sz="800" b="0" i="0" dirty="0">
              <a:solidFill>
                <a:srgbClr val="000000"/>
              </a:solidFill>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78785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Escrow Service &gt; </a:t>
            </a:r>
            <a:r>
              <a:rPr lang="ko-KR" altLang="en-US" dirty="0"/>
              <a:t>에스크로</a:t>
            </a:r>
            <a:r>
              <a:rPr lang="en-US" altLang="ko-KR" dirty="0"/>
              <a:t> </a:t>
            </a:r>
            <a:r>
              <a:rPr lang="ko-KR" altLang="en-US" dirty="0"/>
              <a:t>신청내역</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31706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클릭 시</a:t>
                      </a:r>
                      <a:r>
                        <a:rPr lang="en-US" altLang="ko-KR" sz="800" dirty="0">
                          <a:latin typeface="+mn-ea"/>
                          <a:ea typeface="+mn-ea"/>
                        </a:rPr>
                        <a:t>, </a:t>
                      </a:r>
                      <a:r>
                        <a:rPr lang="ko-KR" altLang="en-US" sz="800" dirty="0">
                          <a:latin typeface="+mn-ea"/>
                          <a:ea typeface="+mn-ea"/>
                        </a:rPr>
                        <a:t>입력 항목 펼침</a:t>
                      </a:r>
                      <a:endParaRPr lang="en-US" altLang="ko-KR" sz="800" dirty="0">
                        <a:latin typeface="+mn-ea"/>
                        <a:ea typeface="+mn-ea"/>
                      </a:endParaRPr>
                    </a:p>
                    <a:p>
                      <a:pPr latinLnBrk="1"/>
                      <a:r>
                        <a:rPr lang="ko-KR" altLang="en-US" sz="800" dirty="0">
                          <a:latin typeface="+mn-ea"/>
                          <a:ea typeface="+mn-ea"/>
                        </a:rPr>
                        <a:t>수정</a:t>
                      </a:r>
                      <a:r>
                        <a:rPr lang="en-US" altLang="ko-KR" sz="800" dirty="0">
                          <a:latin typeface="+mn-ea"/>
                          <a:ea typeface="+mn-ea"/>
                        </a:rPr>
                        <a:t>/</a:t>
                      </a:r>
                      <a:r>
                        <a:rPr lang="ko-KR" altLang="en-US" sz="800" dirty="0">
                          <a:latin typeface="+mn-ea"/>
                          <a:ea typeface="+mn-ea"/>
                        </a:rPr>
                        <a:t>삭제 불가</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 name="직사각형 3">
            <a:extLst>
              <a:ext uri="{FF2B5EF4-FFF2-40B4-BE49-F238E27FC236}">
                <a16:creationId xmlns:a16="http://schemas.microsoft.com/office/drawing/2014/main" id="{26806B49-D955-4CB4-B29A-5F869B1F26C8}"/>
              </a:ext>
            </a:extLst>
          </p:cNvPr>
          <p:cNvSpPr/>
          <p:nvPr/>
        </p:nvSpPr>
        <p:spPr>
          <a:xfrm>
            <a:off x="4825169" y="-2437"/>
            <a:ext cx="976549" cy="215444"/>
          </a:xfrm>
          <a:prstGeom prst="rect">
            <a:avLst/>
          </a:prstGeom>
        </p:spPr>
        <p:txBody>
          <a:bodyPr wrap="none">
            <a:spAutoFit/>
          </a:bodyPr>
          <a:lstStyle/>
          <a:p>
            <a:r>
              <a:rPr lang="ko-KR" altLang="en-US" sz="800">
                <a:latin typeface="+mn-ea"/>
              </a:rPr>
              <a:t>신청 내역 페이지</a:t>
            </a:r>
            <a:endParaRPr lang="ko-KR" altLang="en-US" sz="800" dirty="0"/>
          </a:p>
        </p:txBody>
      </p:sp>
      <p:sp>
        <p:nvSpPr>
          <p:cNvPr id="74" name="직사각형 73">
            <a:extLst>
              <a:ext uri="{FF2B5EF4-FFF2-40B4-BE49-F238E27FC236}">
                <a16:creationId xmlns:a16="http://schemas.microsoft.com/office/drawing/2014/main" id="{CBCA9366-B987-4468-9097-EEBA034DF1A4}"/>
              </a:ext>
            </a:extLst>
          </p:cNvPr>
          <p:cNvSpPr/>
          <p:nvPr/>
        </p:nvSpPr>
        <p:spPr bwMode="auto">
          <a:xfrm>
            <a:off x="233719" y="529438"/>
            <a:ext cx="2951173" cy="6193579"/>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15" name="직사각형 114">
            <a:extLst>
              <a:ext uri="{FF2B5EF4-FFF2-40B4-BE49-F238E27FC236}">
                <a16:creationId xmlns:a16="http://schemas.microsoft.com/office/drawing/2014/main" id="{B2519707-878F-46E9-B0E8-38E843603679}"/>
              </a:ext>
            </a:extLst>
          </p:cNvPr>
          <p:cNvSpPr/>
          <p:nvPr/>
        </p:nvSpPr>
        <p:spPr bwMode="auto">
          <a:xfrm>
            <a:off x="374786" y="562976"/>
            <a:ext cx="2792688"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첨부 서류</a:t>
            </a:r>
          </a:p>
        </p:txBody>
      </p:sp>
      <p:graphicFrame>
        <p:nvGraphicFramePr>
          <p:cNvPr id="5" name="표 4">
            <a:extLst>
              <a:ext uri="{FF2B5EF4-FFF2-40B4-BE49-F238E27FC236}">
                <a16:creationId xmlns:a16="http://schemas.microsoft.com/office/drawing/2014/main" id="{789A135E-12E4-470E-B1BE-EB264C2FE2F8}"/>
              </a:ext>
            </a:extLst>
          </p:cNvPr>
          <p:cNvGraphicFramePr>
            <a:graphicFrameLocks noGrp="1"/>
          </p:cNvGraphicFramePr>
          <p:nvPr/>
        </p:nvGraphicFramePr>
        <p:xfrm>
          <a:off x="431558" y="823494"/>
          <a:ext cx="2663080" cy="286491"/>
        </p:xfrm>
        <a:graphic>
          <a:graphicData uri="http://schemas.openxmlformats.org/drawingml/2006/table">
            <a:tbl>
              <a:tblPr>
                <a:tableStyleId>{5C22544A-7EE6-4342-B048-85BDC9FD1C3A}</a:tableStyleId>
              </a:tblPr>
              <a:tblGrid>
                <a:gridCol w="1182622">
                  <a:extLst>
                    <a:ext uri="{9D8B030D-6E8A-4147-A177-3AD203B41FA5}">
                      <a16:colId xmlns:a16="http://schemas.microsoft.com/office/drawing/2014/main" val="3132933104"/>
                    </a:ext>
                  </a:extLst>
                </a:gridCol>
                <a:gridCol w="1480458">
                  <a:extLst>
                    <a:ext uri="{9D8B030D-6E8A-4147-A177-3AD203B41FA5}">
                      <a16:colId xmlns:a16="http://schemas.microsoft.com/office/drawing/2014/main" val="4217793379"/>
                    </a:ext>
                  </a:extLst>
                </a:gridCol>
              </a:tblGrid>
              <a:tr h="286491">
                <a:tc>
                  <a:txBody>
                    <a:bodyPr/>
                    <a:lstStyle/>
                    <a:p>
                      <a:pPr algn="ctr" fontAlgn="ctr"/>
                      <a:r>
                        <a:rPr lang="ko-KR" altLang="en-US" sz="800" u="none" strike="noStrike" dirty="0">
                          <a:effectLst/>
                        </a:rPr>
                        <a:t>무역 견적서</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9667653"/>
                  </a:ext>
                </a:extLst>
              </a:tr>
            </a:tbl>
          </a:graphicData>
        </a:graphic>
      </p:graphicFrame>
      <p:graphicFrame>
        <p:nvGraphicFramePr>
          <p:cNvPr id="2" name="표 1">
            <a:extLst>
              <a:ext uri="{FF2B5EF4-FFF2-40B4-BE49-F238E27FC236}">
                <a16:creationId xmlns:a16="http://schemas.microsoft.com/office/drawing/2014/main" id="{7BE441C2-6521-4AFC-8DD5-E01EE247E587}"/>
              </a:ext>
            </a:extLst>
          </p:cNvPr>
          <p:cNvGraphicFramePr>
            <a:graphicFrameLocks noGrp="1"/>
          </p:cNvGraphicFramePr>
          <p:nvPr/>
        </p:nvGraphicFramePr>
        <p:xfrm>
          <a:off x="406355" y="1481314"/>
          <a:ext cx="2663080" cy="3329703"/>
        </p:xfrm>
        <a:graphic>
          <a:graphicData uri="http://schemas.openxmlformats.org/drawingml/2006/table">
            <a:tbl>
              <a:tblPr>
                <a:tableStyleId>{5C22544A-7EE6-4342-B048-85BDC9FD1C3A}</a:tableStyleId>
              </a:tblPr>
              <a:tblGrid>
                <a:gridCol w="1213437">
                  <a:extLst>
                    <a:ext uri="{9D8B030D-6E8A-4147-A177-3AD203B41FA5}">
                      <a16:colId xmlns:a16="http://schemas.microsoft.com/office/drawing/2014/main" val="748440168"/>
                    </a:ext>
                  </a:extLst>
                </a:gridCol>
                <a:gridCol w="1449643">
                  <a:extLst>
                    <a:ext uri="{9D8B030D-6E8A-4147-A177-3AD203B41FA5}">
                      <a16:colId xmlns:a16="http://schemas.microsoft.com/office/drawing/2014/main" val="4125009471"/>
                    </a:ext>
                  </a:extLst>
                </a:gridCol>
              </a:tblGrid>
              <a:tr h="286526">
                <a:tc>
                  <a:txBody>
                    <a:bodyPr/>
                    <a:lstStyle/>
                    <a:p>
                      <a:pPr algn="ctr" fontAlgn="ctr"/>
                      <a:r>
                        <a:rPr lang="ko-KR" altLang="en-US" sz="800" u="none" strike="noStrike" dirty="0">
                          <a:effectLst/>
                          <a:latin typeface="+mn-ea"/>
                          <a:ea typeface="+mn-ea"/>
                        </a:rPr>
                        <a:t>무역 견적서</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effectLst/>
                          <a:latin typeface="+mn-ea"/>
                          <a:ea typeface="+mn-ea"/>
                        </a:rPr>
                        <a:t>　</a:t>
                      </a:r>
                      <a:endParaRPr lang="ko-KR" altLang="en-US" sz="800" b="0" i="0" u="none" strike="noStrike">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118740"/>
                  </a:ext>
                </a:extLst>
              </a:tr>
              <a:tr h="278557">
                <a:tc>
                  <a:txBody>
                    <a:bodyPr/>
                    <a:lstStyle/>
                    <a:p>
                      <a:pPr algn="ctr" fontAlgn="ctr"/>
                      <a:r>
                        <a:rPr lang="ko-KR" altLang="en-US" sz="800" u="none" strike="noStrike" dirty="0">
                          <a:effectLst/>
                          <a:latin typeface="+mn-ea"/>
                          <a:ea typeface="+mn-ea"/>
                        </a:rPr>
                        <a:t>수신인</a:t>
                      </a:r>
                      <a:endParaRPr lang="en-US" altLang="ko-KR" sz="800" u="none" strike="noStrike" dirty="0">
                        <a:effectLst/>
                        <a:latin typeface="+mn-ea"/>
                        <a:ea typeface="+mn-ea"/>
                      </a:endParaRPr>
                    </a:p>
                    <a:p>
                      <a:pPr algn="ctr" fontAlgn="ctr"/>
                      <a:r>
                        <a:rPr lang="en-US" altLang="ko-KR" sz="800" u="none" strike="noStrike" dirty="0">
                          <a:effectLst/>
                          <a:latin typeface="+mn-ea"/>
                          <a:ea typeface="+mn-ea"/>
                        </a:rPr>
                        <a:t>(</a:t>
                      </a:r>
                      <a:r>
                        <a:rPr lang="en-US" sz="800" u="none" strike="noStrike" dirty="0">
                          <a:effectLst/>
                          <a:latin typeface="+mn-ea"/>
                          <a:ea typeface="+mn-ea"/>
                        </a:rPr>
                        <a:t>Consignee)</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effectLst/>
                          <a:latin typeface="+mn-ea"/>
                          <a:ea typeface="+mn-ea"/>
                        </a:rPr>
                        <a:t>　</a:t>
                      </a:r>
                      <a:endParaRPr lang="ko-KR" altLang="en-US" sz="800" b="0" i="0" u="none" strike="noStrike">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081612"/>
                  </a:ext>
                </a:extLst>
              </a:tr>
              <a:tr h="230385">
                <a:tc>
                  <a:txBody>
                    <a:bodyPr/>
                    <a:lstStyle/>
                    <a:p>
                      <a:pPr algn="ctr" fontAlgn="ctr"/>
                      <a:r>
                        <a:rPr lang="en-US" sz="800" u="none" strike="noStrike" dirty="0">
                          <a:effectLst/>
                          <a:latin typeface="+mn-ea"/>
                          <a:ea typeface="+mn-ea"/>
                        </a:rPr>
                        <a:t>E-mail</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5448348"/>
                  </a:ext>
                </a:extLst>
              </a:tr>
              <a:tr h="230385">
                <a:tc>
                  <a:txBody>
                    <a:bodyPr/>
                    <a:lstStyle/>
                    <a:p>
                      <a:pPr algn="ctr" fontAlgn="ctr"/>
                      <a:r>
                        <a:rPr lang="en-US" sz="800" u="none" strike="noStrike" dirty="0">
                          <a:effectLst/>
                          <a:latin typeface="+mn-ea"/>
                          <a:ea typeface="+mn-ea"/>
                        </a:rPr>
                        <a:t>Quotation Date</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effectLst/>
                          <a:latin typeface="+mn-ea"/>
                          <a:ea typeface="+mn-ea"/>
                        </a:rPr>
                        <a:t>　</a:t>
                      </a:r>
                      <a:endParaRPr lang="ko-KR" altLang="en-US" sz="800" b="0" i="0" u="none" strike="noStrike">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6296229"/>
                  </a:ext>
                </a:extLst>
              </a:tr>
              <a:tr h="230385">
                <a:tc>
                  <a:txBody>
                    <a:bodyPr/>
                    <a:lstStyle/>
                    <a:p>
                      <a:pPr algn="ctr" fontAlgn="ctr"/>
                      <a:r>
                        <a:rPr lang="en-US" sz="800" u="none" strike="noStrike" dirty="0">
                          <a:effectLst/>
                          <a:latin typeface="+mn-ea"/>
                          <a:ea typeface="+mn-ea"/>
                        </a:rPr>
                        <a:t>Reference</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8963220"/>
                  </a:ext>
                </a:extLst>
              </a:tr>
              <a:tr h="230385">
                <a:tc>
                  <a:txBody>
                    <a:bodyPr/>
                    <a:lstStyle/>
                    <a:p>
                      <a:pPr algn="ctr" fontAlgn="ctr"/>
                      <a:r>
                        <a:rPr lang="en-US" sz="800" u="none" strike="noStrike" dirty="0">
                          <a:effectLst/>
                          <a:latin typeface="+mn-ea"/>
                          <a:ea typeface="+mn-ea"/>
                        </a:rPr>
                        <a:t>Delivery Date</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4128999"/>
                  </a:ext>
                </a:extLst>
              </a:tr>
              <a:tr h="230385">
                <a:tc>
                  <a:txBody>
                    <a:bodyPr/>
                    <a:lstStyle/>
                    <a:p>
                      <a:pPr algn="ctr" fontAlgn="ctr"/>
                      <a:r>
                        <a:rPr lang="en-US" sz="800" u="none" strike="noStrike">
                          <a:effectLst/>
                          <a:latin typeface="+mn-ea"/>
                          <a:ea typeface="+mn-ea"/>
                        </a:rPr>
                        <a:t>Payment Date</a:t>
                      </a:r>
                      <a:endParaRPr lang="en-US" sz="800" b="0" i="0" u="none" strike="noStrike">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effectLst/>
                          <a:latin typeface="+mn-ea"/>
                          <a:ea typeface="+mn-ea"/>
                        </a:rPr>
                        <a:t>　</a:t>
                      </a:r>
                      <a:endParaRPr lang="ko-KR" altLang="en-US" sz="800" b="0" i="0" u="none" strike="noStrike">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8655044"/>
                  </a:ext>
                </a:extLst>
              </a:tr>
              <a:tr h="230385">
                <a:tc>
                  <a:txBody>
                    <a:bodyPr/>
                    <a:lstStyle/>
                    <a:p>
                      <a:pPr algn="ctr" fontAlgn="ctr"/>
                      <a:r>
                        <a:rPr lang="en-US" sz="800" u="none" strike="noStrike" dirty="0">
                          <a:effectLst/>
                          <a:latin typeface="+mn-ea"/>
                          <a:ea typeface="+mn-ea"/>
                        </a:rPr>
                        <a:t>Banking Charges</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6987751"/>
                  </a:ext>
                </a:extLst>
              </a:tr>
              <a:tr h="230385">
                <a:tc>
                  <a:txBody>
                    <a:bodyPr/>
                    <a:lstStyle/>
                    <a:p>
                      <a:pPr algn="ctr" fontAlgn="ctr"/>
                      <a:r>
                        <a:rPr lang="en-US" sz="800" u="none" strike="noStrike" dirty="0">
                          <a:effectLst/>
                          <a:latin typeface="+mn-ea"/>
                          <a:ea typeface="+mn-ea"/>
                        </a:rPr>
                        <a:t>Offer Validity</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0482418"/>
                  </a:ext>
                </a:extLst>
              </a:tr>
              <a:tr h="230385">
                <a:tc>
                  <a:txBody>
                    <a:bodyPr/>
                    <a:lstStyle/>
                    <a:p>
                      <a:pPr algn="ctr" fontAlgn="ctr"/>
                      <a:r>
                        <a:rPr lang="en-US" sz="800" u="none" strike="noStrike" dirty="0">
                          <a:effectLst/>
                          <a:latin typeface="+mn-ea"/>
                          <a:ea typeface="+mn-ea"/>
                        </a:rPr>
                        <a:t>Description</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6714642"/>
                  </a:ext>
                </a:extLst>
              </a:tr>
              <a:tr h="230385">
                <a:tc>
                  <a:txBody>
                    <a:bodyPr/>
                    <a:lstStyle/>
                    <a:p>
                      <a:pPr algn="ctr" fontAlgn="ctr"/>
                      <a:r>
                        <a:rPr lang="en-US" sz="800" u="none" strike="noStrike" dirty="0">
                          <a:effectLst/>
                          <a:latin typeface="+mn-ea"/>
                          <a:ea typeface="+mn-ea"/>
                        </a:rPr>
                        <a:t>Quantity</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5151276"/>
                  </a:ext>
                </a:extLst>
              </a:tr>
              <a:tr h="230385">
                <a:tc>
                  <a:txBody>
                    <a:bodyPr/>
                    <a:lstStyle/>
                    <a:p>
                      <a:pPr algn="ctr" fontAlgn="ctr"/>
                      <a:r>
                        <a:rPr lang="en-US" sz="800" u="none" strike="noStrike" dirty="0">
                          <a:effectLst/>
                          <a:latin typeface="+mn-ea"/>
                          <a:ea typeface="+mn-ea"/>
                        </a:rPr>
                        <a:t>Unit Price</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580122"/>
                  </a:ext>
                </a:extLst>
              </a:tr>
              <a:tr h="230385">
                <a:tc>
                  <a:txBody>
                    <a:bodyPr/>
                    <a:lstStyle/>
                    <a:p>
                      <a:pPr algn="ctr" fontAlgn="ctr"/>
                      <a:r>
                        <a:rPr lang="en-US" sz="800" u="none" strike="noStrike" dirty="0">
                          <a:effectLst/>
                          <a:latin typeface="+mn-ea"/>
                          <a:ea typeface="+mn-ea"/>
                        </a:rPr>
                        <a:t>Taxes</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8398317"/>
                  </a:ext>
                </a:extLst>
              </a:tr>
              <a:tr h="230385">
                <a:tc>
                  <a:txBody>
                    <a:bodyPr/>
                    <a:lstStyle/>
                    <a:p>
                      <a:pPr algn="ctr" fontAlgn="ctr"/>
                      <a:r>
                        <a:rPr lang="en-US" sz="800" u="none" strike="noStrike" dirty="0" err="1">
                          <a:effectLst/>
                          <a:latin typeface="+mn-ea"/>
                          <a:ea typeface="+mn-ea"/>
                        </a:rPr>
                        <a:t>Amiunts</a:t>
                      </a:r>
                      <a:endParaRPr 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034429"/>
                  </a:ext>
                </a:extLst>
              </a:tr>
            </a:tbl>
          </a:graphicData>
        </a:graphic>
      </p:graphicFrame>
      <p:sp>
        <p:nvSpPr>
          <p:cNvPr id="117" name="직사각형 116">
            <a:extLst>
              <a:ext uri="{FF2B5EF4-FFF2-40B4-BE49-F238E27FC236}">
                <a16:creationId xmlns:a16="http://schemas.microsoft.com/office/drawing/2014/main" id="{EB16F301-1199-46CE-9A3D-01388F7A2499}"/>
              </a:ext>
            </a:extLst>
          </p:cNvPr>
          <p:cNvSpPr/>
          <p:nvPr/>
        </p:nvSpPr>
        <p:spPr bwMode="auto">
          <a:xfrm>
            <a:off x="2008378" y="1527729"/>
            <a:ext cx="687978"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47" name="직사각형 46">
            <a:extLst>
              <a:ext uri="{FF2B5EF4-FFF2-40B4-BE49-F238E27FC236}">
                <a16:creationId xmlns:a16="http://schemas.microsoft.com/office/drawing/2014/main" id="{EFE25CA9-F5DD-4330-B8A0-06C33D974B2F}"/>
              </a:ext>
            </a:extLst>
          </p:cNvPr>
          <p:cNvSpPr/>
          <p:nvPr/>
        </p:nvSpPr>
        <p:spPr bwMode="auto">
          <a:xfrm>
            <a:off x="2051923" y="870548"/>
            <a:ext cx="687978"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48" name="직사각형 47">
            <a:extLst>
              <a:ext uri="{FF2B5EF4-FFF2-40B4-BE49-F238E27FC236}">
                <a16:creationId xmlns:a16="http://schemas.microsoft.com/office/drawing/2014/main" id="{5EC03DB7-2F40-40E3-BEAD-0249A6BA3CFE}"/>
              </a:ext>
            </a:extLst>
          </p:cNvPr>
          <p:cNvSpPr/>
          <p:nvPr/>
        </p:nvSpPr>
        <p:spPr bwMode="auto">
          <a:xfrm>
            <a:off x="1771130" y="1810180"/>
            <a:ext cx="1093990"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49" name="직사각형 48">
            <a:extLst>
              <a:ext uri="{FF2B5EF4-FFF2-40B4-BE49-F238E27FC236}">
                <a16:creationId xmlns:a16="http://schemas.microsoft.com/office/drawing/2014/main" id="{473BB297-C9E3-4716-AC5D-260B31C954AB}"/>
              </a:ext>
            </a:extLst>
          </p:cNvPr>
          <p:cNvSpPr/>
          <p:nvPr/>
        </p:nvSpPr>
        <p:spPr bwMode="auto">
          <a:xfrm>
            <a:off x="1771130" y="2075487"/>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0" name="직사각형 49">
            <a:extLst>
              <a:ext uri="{FF2B5EF4-FFF2-40B4-BE49-F238E27FC236}">
                <a16:creationId xmlns:a16="http://schemas.microsoft.com/office/drawing/2014/main" id="{8B11A7B3-AEF2-45DE-9A0C-B549A49E28D8}"/>
              </a:ext>
            </a:extLst>
          </p:cNvPr>
          <p:cNvSpPr/>
          <p:nvPr/>
        </p:nvSpPr>
        <p:spPr bwMode="auto">
          <a:xfrm>
            <a:off x="1771130" y="2322803"/>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1" name="직사각형 50">
            <a:extLst>
              <a:ext uri="{FF2B5EF4-FFF2-40B4-BE49-F238E27FC236}">
                <a16:creationId xmlns:a16="http://schemas.microsoft.com/office/drawing/2014/main" id="{B7EC9B0F-6CB1-4827-928B-2A5A29B79849}"/>
              </a:ext>
            </a:extLst>
          </p:cNvPr>
          <p:cNvSpPr/>
          <p:nvPr/>
        </p:nvSpPr>
        <p:spPr bwMode="auto">
          <a:xfrm>
            <a:off x="1762421" y="2549702"/>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2" name="직사각형 51">
            <a:extLst>
              <a:ext uri="{FF2B5EF4-FFF2-40B4-BE49-F238E27FC236}">
                <a16:creationId xmlns:a16="http://schemas.microsoft.com/office/drawing/2014/main" id="{29C155D0-5714-49B8-94AF-80744CA3A021}"/>
              </a:ext>
            </a:extLst>
          </p:cNvPr>
          <p:cNvSpPr/>
          <p:nvPr/>
        </p:nvSpPr>
        <p:spPr bwMode="auto">
          <a:xfrm>
            <a:off x="1762421" y="2797018"/>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3" name="직사각형 52">
            <a:extLst>
              <a:ext uri="{FF2B5EF4-FFF2-40B4-BE49-F238E27FC236}">
                <a16:creationId xmlns:a16="http://schemas.microsoft.com/office/drawing/2014/main" id="{5002DBE3-3C59-45D8-A502-2DE2B546331A}"/>
              </a:ext>
            </a:extLst>
          </p:cNvPr>
          <p:cNvSpPr/>
          <p:nvPr/>
        </p:nvSpPr>
        <p:spPr bwMode="auto">
          <a:xfrm>
            <a:off x="1762421" y="3002348"/>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4" name="직사각형 53">
            <a:extLst>
              <a:ext uri="{FF2B5EF4-FFF2-40B4-BE49-F238E27FC236}">
                <a16:creationId xmlns:a16="http://schemas.microsoft.com/office/drawing/2014/main" id="{428BF182-13B5-40B3-9472-25576C20E11E}"/>
              </a:ext>
            </a:extLst>
          </p:cNvPr>
          <p:cNvSpPr/>
          <p:nvPr/>
        </p:nvSpPr>
        <p:spPr bwMode="auto">
          <a:xfrm>
            <a:off x="1762421" y="3249664"/>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5" name="직사각형 54">
            <a:extLst>
              <a:ext uri="{FF2B5EF4-FFF2-40B4-BE49-F238E27FC236}">
                <a16:creationId xmlns:a16="http://schemas.microsoft.com/office/drawing/2014/main" id="{6A01C6DE-C4FA-49AB-AF85-A53CB3BBA2CC}"/>
              </a:ext>
            </a:extLst>
          </p:cNvPr>
          <p:cNvSpPr/>
          <p:nvPr/>
        </p:nvSpPr>
        <p:spPr bwMode="auto">
          <a:xfrm>
            <a:off x="1753712" y="3476563"/>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6" name="직사각형 55">
            <a:extLst>
              <a:ext uri="{FF2B5EF4-FFF2-40B4-BE49-F238E27FC236}">
                <a16:creationId xmlns:a16="http://schemas.microsoft.com/office/drawing/2014/main" id="{CD1368AF-E561-40EB-B546-1125994488D0}"/>
              </a:ext>
            </a:extLst>
          </p:cNvPr>
          <p:cNvSpPr/>
          <p:nvPr/>
        </p:nvSpPr>
        <p:spPr bwMode="auto">
          <a:xfrm>
            <a:off x="1753712" y="3723879"/>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7" name="직사각형 56">
            <a:extLst>
              <a:ext uri="{FF2B5EF4-FFF2-40B4-BE49-F238E27FC236}">
                <a16:creationId xmlns:a16="http://schemas.microsoft.com/office/drawing/2014/main" id="{F9DECBEF-A873-4A00-98B4-7778C430B719}"/>
              </a:ext>
            </a:extLst>
          </p:cNvPr>
          <p:cNvSpPr/>
          <p:nvPr/>
        </p:nvSpPr>
        <p:spPr bwMode="auto">
          <a:xfrm>
            <a:off x="1753712" y="3929209"/>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8" name="직사각형 57">
            <a:extLst>
              <a:ext uri="{FF2B5EF4-FFF2-40B4-BE49-F238E27FC236}">
                <a16:creationId xmlns:a16="http://schemas.microsoft.com/office/drawing/2014/main" id="{472B90C3-0A30-4259-84B4-A52647331213}"/>
              </a:ext>
            </a:extLst>
          </p:cNvPr>
          <p:cNvSpPr/>
          <p:nvPr/>
        </p:nvSpPr>
        <p:spPr bwMode="auto">
          <a:xfrm>
            <a:off x="1753712" y="4176525"/>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59" name="직사각형 58">
            <a:extLst>
              <a:ext uri="{FF2B5EF4-FFF2-40B4-BE49-F238E27FC236}">
                <a16:creationId xmlns:a16="http://schemas.microsoft.com/office/drawing/2014/main" id="{A0802AB8-8EBF-4F42-84CA-60004D395270}"/>
              </a:ext>
            </a:extLst>
          </p:cNvPr>
          <p:cNvSpPr/>
          <p:nvPr/>
        </p:nvSpPr>
        <p:spPr bwMode="auto">
          <a:xfrm>
            <a:off x="1745003" y="4403424"/>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0" name="직사각형 59">
            <a:extLst>
              <a:ext uri="{FF2B5EF4-FFF2-40B4-BE49-F238E27FC236}">
                <a16:creationId xmlns:a16="http://schemas.microsoft.com/office/drawing/2014/main" id="{7DB87460-20BF-4B95-B0FA-D2E0237E395B}"/>
              </a:ext>
            </a:extLst>
          </p:cNvPr>
          <p:cNvSpPr/>
          <p:nvPr/>
        </p:nvSpPr>
        <p:spPr bwMode="auto">
          <a:xfrm>
            <a:off x="1745003" y="4633322"/>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6" name="화살표: 아래쪽 5">
            <a:extLst>
              <a:ext uri="{FF2B5EF4-FFF2-40B4-BE49-F238E27FC236}">
                <a16:creationId xmlns:a16="http://schemas.microsoft.com/office/drawing/2014/main" id="{8C221ADE-872B-4DDF-9F16-AB2D404BCFB0}"/>
              </a:ext>
            </a:extLst>
          </p:cNvPr>
          <p:cNvSpPr/>
          <p:nvPr/>
        </p:nvSpPr>
        <p:spPr bwMode="auto">
          <a:xfrm>
            <a:off x="2051923" y="1164253"/>
            <a:ext cx="632437" cy="200113"/>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61" name="타원 60">
            <a:extLst>
              <a:ext uri="{FF2B5EF4-FFF2-40B4-BE49-F238E27FC236}">
                <a16:creationId xmlns:a16="http://schemas.microsoft.com/office/drawing/2014/main" id="{574563C5-63CA-4033-B579-E62BC795157F}"/>
              </a:ext>
            </a:extLst>
          </p:cNvPr>
          <p:cNvSpPr/>
          <p:nvPr/>
        </p:nvSpPr>
        <p:spPr bwMode="auto">
          <a:xfrm>
            <a:off x="2713330" y="105605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62" name="직사각형 61">
            <a:extLst>
              <a:ext uri="{FF2B5EF4-FFF2-40B4-BE49-F238E27FC236}">
                <a16:creationId xmlns:a16="http://schemas.microsoft.com/office/drawing/2014/main" id="{FE8DF48F-C43B-4D99-9BA0-2D092DB1F5B6}"/>
              </a:ext>
            </a:extLst>
          </p:cNvPr>
          <p:cNvSpPr/>
          <p:nvPr/>
        </p:nvSpPr>
        <p:spPr bwMode="auto">
          <a:xfrm>
            <a:off x="3520913" y="543356"/>
            <a:ext cx="2951173" cy="6193579"/>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63" name="직사각형 62">
            <a:extLst>
              <a:ext uri="{FF2B5EF4-FFF2-40B4-BE49-F238E27FC236}">
                <a16:creationId xmlns:a16="http://schemas.microsoft.com/office/drawing/2014/main" id="{BF17706F-BC20-4706-9A5B-B1C4A300691C}"/>
              </a:ext>
            </a:extLst>
          </p:cNvPr>
          <p:cNvSpPr/>
          <p:nvPr/>
        </p:nvSpPr>
        <p:spPr bwMode="auto">
          <a:xfrm>
            <a:off x="3661980" y="576894"/>
            <a:ext cx="2792688" cy="230084"/>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ko-KR" altLang="en-US" sz="800" b="1" dirty="0">
                <a:solidFill>
                  <a:srgbClr val="262626"/>
                </a:solidFill>
                <a:effectLst/>
                <a:latin typeface="맑은 고딕" pitchFamily="50" charset="-127"/>
                <a:ea typeface="맑은 고딕" pitchFamily="50" charset="-127"/>
              </a:rPr>
              <a:t>  첨부 서류</a:t>
            </a:r>
          </a:p>
        </p:txBody>
      </p:sp>
      <p:graphicFrame>
        <p:nvGraphicFramePr>
          <p:cNvPr id="64" name="표 63">
            <a:extLst>
              <a:ext uri="{FF2B5EF4-FFF2-40B4-BE49-F238E27FC236}">
                <a16:creationId xmlns:a16="http://schemas.microsoft.com/office/drawing/2014/main" id="{0667E177-035E-48AD-8F24-385365F359B3}"/>
              </a:ext>
            </a:extLst>
          </p:cNvPr>
          <p:cNvGraphicFramePr>
            <a:graphicFrameLocks noGrp="1"/>
          </p:cNvGraphicFramePr>
          <p:nvPr/>
        </p:nvGraphicFramePr>
        <p:xfrm>
          <a:off x="3718752" y="837412"/>
          <a:ext cx="2663080" cy="286491"/>
        </p:xfrm>
        <a:graphic>
          <a:graphicData uri="http://schemas.openxmlformats.org/drawingml/2006/table">
            <a:tbl>
              <a:tblPr>
                <a:tableStyleId>{5C22544A-7EE6-4342-B048-85BDC9FD1C3A}</a:tableStyleId>
              </a:tblPr>
              <a:tblGrid>
                <a:gridCol w="1182622">
                  <a:extLst>
                    <a:ext uri="{9D8B030D-6E8A-4147-A177-3AD203B41FA5}">
                      <a16:colId xmlns:a16="http://schemas.microsoft.com/office/drawing/2014/main" val="3132933104"/>
                    </a:ext>
                  </a:extLst>
                </a:gridCol>
                <a:gridCol w="1480458">
                  <a:extLst>
                    <a:ext uri="{9D8B030D-6E8A-4147-A177-3AD203B41FA5}">
                      <a16:colId xmlns:a16="http://schemas.microsoft.com/office/drawing/2014/main" val="4217793379"/>
                    </a:ext>
                  </a:extLst>
                </a:gridCol>
              </a:tblGrid>
              <a:tr h="286491">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인보이스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9667653"/>
                  </a:ext>
                </a:extLst>
              </a:tr>
            </a:tbl>
          </a:graphicData>
        </a:graphic>
      </p:graphicFrame>
      <p:sp>
        <p:nvSpPr>
          <p:cNvPr id="67" name="직사각형 66">
            <a:extLst>
              <a:ext uri="{FF2B5EF4-FFF2-40B4-BE49-F238E27FC236}">
                <a16:creationId xmlns:a16="http://schemas.microsoft.com/office/drawing/2014/main" id="{46AC731D-04B9-43B1-8554-7701C571320A}"/>
              </a:ext>
            </a:extLst>
          </p:cNvPr>
          <p:cNvSpPr/>
          <p:nvPr/>
        </p:nvSpPr>
        <p:spPr bwMode="auto">
          <a:xfrm>
            <a:off x="5339117" y="884466"/>
            <a:ext cx="687978"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82" name="화살표: 아래쪽 81">
            <a:extLst>
              <a:ext uri="{FF2B5EF4-FFF2-40B4-BE49-F238E27FC236}">
                <a16:creationId xmlns:a16="http://schemas.microsoft.com/office/drawing/2014/main" id="{A429B725-177C-4A45-9EA3-3C98067869B5}"/>
              </a:ext>
            </a:extLst>
          </p:cNvPr>
          <p:cNvSpPr/>
          <p:nvPr/>
        </p:nvSpPr>
        <p:spPr bwMode="auto">
          <a:xfrm>
            <a:off x="5339117" y="1178171"/>
            <a:ext cx="632437" cy="200113"/>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3" name="타원 82">
            <a:extLst>
              <a:ext uri="{FF2B5EF4-FFF2-40B4-BE49-F238E27FC236}">
                <a16:creationId xmlns:a16="http://schemas.microsoft.com/office/drawing/2014/main" id="{24666566-2A26-4A3D-A5D3-DF96568AF764}"/>
              </a:ext>
            </a:extLst>
          </p:cNvPr>
          <p:cNvSpPr/>
          <p:nvPr/>
        </p:nvSpPr>
        <p:spPr bwMode="auto">
          <a:xfrm>
            <a:off x="6000524" y="1069976"/>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graphicFrame>
        <p:nvGraphicFramePr>
          <p:cNvPr id="7" name="표 6">
            <a:extLst>
              <a:ext uri="{FF2B5EF4-FFF2-40B4-BE49-F238E27FC236}">
                <a16:creationId xmlns:a16="http://schemas.microsoft.com/office/drawing/2014/main" id="{6D192CCA-12D0-4DEE-9EBF-9228DDB3DEF8}"/>
              </a:ext>
            </a:extLst>
          </p:cNvPr>
          <p:cNvGraphicFramePr>
            <a:graphicFrameLocks noGrp="1"/>
          </p:cNvGraphicFramePr>
          <p:nvPr/>
        </p:nvGraphicFramePr>
        <p:xfrm>
          <a:off x="3721756" y="1467515"/>
          <a:ext cx="2673136" cy="5261555"/>
        </p:xfrm>
        <a:graphic>
          <a:graphicData uri="http://schemas.openxmlformats.org/drawingml/2006/table">
            <a:tbl>
              <a:tblPr>
                <a:tableStyleId>{5C22544A-7EE6-4342-B048-85BDC9FD1C3A}</a:tableStyleId>
              </a:tblPr>
              <a:tblGrid>
                <a:gridCol w="1155044">
                  <a:extLst>
                    <a:ext uri="{9D8B030D-6E8A-4147-A177-3AD203B41FA5}">
                      <a16:colId xmlns:a16="http://schemas.microsoft.com/office/drawing/2014/main" val="2923287023"/>
                    </a:ext>
                  </a:extLst>
                </a:gridCol>
                <a:gridCol w="1518092">
                  <a:extLst>
                    <a:ext uri="{9D8B030D-6E8A-4147-A177-3AD203B41FA5}">
                      <a16:colId xmlns:a16="http://schemas.microsoft.com/office/drawing/2014/main" val="2814218718"/>
                    </a:ext>
                  </a:extLst>
                </a:gridCol>
              </a:tblGrid>
              <a:tr h="248074">
                <a:tc>
                  <a:txBody>
                    <a:bodyPr/>
                    <a:lstStyle/>
                    <a:p>
                      <a:pPr algn="ctr" fontAlgn="ctr"/>
                      <a:r>
                        <a:rPr lang="ko-KR" altLang="en-US" sz="800" b="0" i="0" u="none" strike="noStrike" dirty="0">
                          <a:solidFill>
                            <a:srgbClr val="000000"/>
                          </a:solidFill>
                          <a:effectLst/>
                          <a:latin typeface="+mn-ea"/>
                          <a:ea typeface="+mn-ea"/>
                        </a:rPr>
                        <a:t>인보이스</a:t>
                      </a: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effectLst/>
                          <a:latin typeface="+mn-ea"/>
                          <a:ea typeface="+mn-ea"/>
                        </a:rPr>
                        <a:t>　</a:t>
                      </a:r>
                      <a:endParaRPr lang="ko-KR" altLang="en-US" sz="800" b="0" i="0" u="none" strike="noStrike" dirty="0">
                        <a:solidFill>
                          <a:srgbClr val="000000"/>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7544809"/>
                  </a:ext>
                </a:extLst>
              </a:tr>
              <a:tr h="391885">
                <a:tc>
                  <a:txBody>
                    <a:bodyPr/>
                    <a:lstStyle/>
                    <a:p>
                      <a:pPr algn="ctr" fontAlgn="ctr"/>
                      <a:r>
                        <a:rPr lang="en-US" sz="800" u="none" strike="noStrike" dirty="0">
                          <a:solidFill>
                            <a:schemeClr val="tx1"/>
                          </a:solidFill>
                          <a:effectLst/>
                          <a:latin typeface="+mn-ea"/>
                          <a:ea typeface="+mn-ea"/>
                        </a:rPr>
                        <a:t>Shipper / Exporter</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7815358"/>
                  </a:ext>
                </a:extLst>
              </a:tr>
              <a:tr h="397804">
                <a:tc>
                  <a:txBody>
                    <a:bodyPr/>
                    <a:lstStyle/>
                    <a:p>
                      <a:pPr algn="ctr" fontAlgn="ctr"/>
                      <a:r>
                        <a:rPr lang="en-US" sz="800" u="none" strike="noStrike" dirty="0">
                          <a:solidFill>
                            <a:schemeClr val="tx1"/>
                          </a:solidFill>
                          <a:effectLst/>
                          <a:latin typeface="+mn-ea"/>
                          <a:ea typeface="+mn-ea"/>
                        </a:rPr>
                        <a:t>Account &amp;</a:t>
                      </a:r>
                    </a:p>
                    <a:p>
                      <a:pPr algn="ctr" fontAlgn="ctr"/>
                      <a:r>
                        <a:rPr lang="en-US" sz="800" u="none" strike="noStrike" dirty="0">
                          <a:solidFill>
                            <a:schemeClr val="tx1"/>
                          </a:solidFill>
                          <a:effectLst/>
                          <a:latin typeface="+mn-ea"/>
                          <a:ea typeface="+mn-ea"/>
                        </a:rPr>
                        <a:t>Risk of Messrs. </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0767938"/>
                  </a:ext>
                </a:extLst>
              </a:tr>
              <a:tr h="197788">
                <a:tc>
                  <a:txBody>
                    <a:bodyPr/>
                    <a:lstStyle/>
                    <a:p>
                      <a:pPr algn="ctr" fontAlgn="ctr"/>
                      <a:r>
                        <a:rPr lang="en-US" sz="800" u="none" strike="noStrike" dirty="0">
                          <a:solidFill>
                            <a:schemeClr val="tx1"/>
                          </a:solidFill>
                          <a:effectLst/>
                          <a:latin typeface="+mn-ea"/>
                          <a:ea typeface="+mn-ea"/>
                        </a:rPr>
                        <a:t>Notify party</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5055419"/>
                  </a:ext>
                </a:extLst>
              </a:tr>
              <a:tr h="197788">
                <a:tc>
                  <a:txBody>
                    <a:bodyPr/>
                    <a:lstStyle/>
                    <a:p>
                      <a:pPr algn="ctr" fontAlgn="ctr"/>
                      <a:r>
                        <a:rPr lang="en-US" sz="800" u="none" strike="noStrike" dirty="0">
                          <a:solidFill>
                            <a:schemeClr val="tx1"/>
                          </a:solidFill>
                          <a:effectLst/>
                          <a:latin typeface="+mn-ea"/>
                          <a:ea typeface="+mn-ea"/>
                        </a:rPr>
                        <a:t>Port of loading</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8341326"/>
                  </a:ext>
                </a:extLst>
              </a:tr>
              <a:tr h="197788">
                <a:tc>
                  <a:txBody>
                    <a:bodyPr/>
                    <a:lstStyle/>
                    <a:p>
                      <a:pPr algn="ctr" fontAlgn="ctr"/>
                      <a:r>
                        <a:rPr lang="en-US" sz="800" u="none" strike="noStrike" dirty="0">
                          <a:solidFill>
                            <a:schemeClr val="tx1"/>
                          </a:solidFill>
                          <a:effectLst/>
                          <a:latin typeface="+mn-ea"/>
                          <a:ea typeface="+mn-ea"/>
                        </a:rPr>
                        <a:t>Final Destination</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1440158"/>
                  </a:ext>
                </a:extLst>
              </a:tr>
              <a:tr h="197788">
                <a:tc>
                  <a:txBody>
                    <a:bodyPr/>
                    <a:lstStyle/>
                    <a:p>
                      <a:pPr algn="ctr" fontAlgn="ctr"/>
                      <a:r>
                        <a:rPr lang="en-US" sz="800" u="none" strike="noStrike" dirty="0">
                          <a:solidFill>
                            <a:schemeClr val="tx1"/>
                          </a:solidFill>
                          <a:effectLst/>
                          <a:latin typeface="+mn-ea"/>
                          <a:ea typeface="+mn-ea"/>
                        </a:rPr>
                        <a:t>Carrier</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3030065"/>
                  </a:ext>
                </a:extLst>
              </a:tr>
              <a:tr h="197788">
                <a:tc>
                  <a:txBody>
                    <a:bodyPr/>
                    <a:lstStyle/>
                    <a:p>
                      <a:pPr algn="ctr" fontAlgn="ctr"/>
                      <a:r>
                        <a:rPr lang="en-US" sz="800" u="none" strike="noStrike" dirty="0">
                          <a:solidFill>
                            <a:schemeClr val="tx1"/>
                          </a:solidFill>
                          <a:effectLst/>
                          <a:latin typeface="+mn-ea"/>
                          <a:ea typeface="+mn-ea"/>
                        </a:rPr>
                        <a:t>Sailing on or about</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9693556"/>
                  </a:ext>
                </a:extLst>
              </a:tr>
              <a:tr h="197788">
                <a:tc>
                  <a:txBody>
                    <a:bodyPr/>
                    <a:lstStyle/>
                    <a:p>
                      <a:pPr algn="ctr" fontAlgn="ctr"/>
                      <a:r>
                        <a:rPr lang="en-US" sz="800" u="none" strike="noStrike" dirty="0">
                          <a:solidFill>
                            <a:schemeClr val="tx1"/>
                          </a:solidFill>
                          <a:effectLst/>
                          <a:latin typeface="+mn-ea"/>
                          <a:ea typeface="+mn-ea"/>
                        </a:rPr>
                        <a:t>No. &amp;</a:t>
                      </a:r>
                    </a:p>
                    <a:p>
                      <a:pPr algn="ctr" fontAlgn="ctr"/>
                      <a:r>
                        <a:rPr lang="en-US" sz="800" u="none" strike="noStrike" dirty="0">
                          <a:solidFill>
                            <a:schemeClr val="tx1"/>
                          </a:solidFill>
                          <a:effectLst/>
                          <a:latin typeface="+mn-ea"/>
                          <a:ea typeface="+mn-ea"/>
                        </a:rPr>
                        <a:t>Date of invoice</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1117918"/>
                  </a:ext>
                </a:extLst>
              </a:tr>
              <a:tr h="197788">
                <a:tc>
                  <a:txBody>
                    <a:bodyPr/>
                    <a:lstStyle/>
                    <a:p>
                      <a:pPr algn="ctr" fontAlgn="ctr"/>
                      <a:r>
                        <a:rPr lang="en-US" sz="800" u="none" strike="noStrike" dirty="0">
                          <a:solidFill>
                            <a:schemeClr val="tx1"/>
                          </a:solidFill>
                          <a:effectLst/>
                          <a:latin typeface="+mn-ea"/>
                          <a:ea typeface="+mn-ea"/>
                        </a:rPr>
                        <a:t>No. &amp;</a:t>
                      </a:r>
                    </a:p>
                    <a:p>
                      <a:pPr algn="ctr" fontAlgn="ctr"/>
                      <a:r>
                        <a:rPr lang="en-US" sz="800" u="none" strike="noStrike" dirty="0">
                          <a:solidFill>
                            <a:schemeClr val="tx1"/>
                          </a:solidFill>
                          <a:effectLst/>
                          <a:latin typeface="+mn-ea"/>
                          <a:ea typeface="+mn-ea"/>
                        </a:rPr>
                        <a:t>Date of L/C</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1907995"/>
                  </a:ext>
                </a:extLst>
              </a:tr>
              <a:tr h="197788">
                <a:tc>
                  <a:txBody>
                    <a:bodyPr/>
                    <a:lstStyle/>
                    <a:p>
                      <a:pPr algn="ctr" fontAlgn="ctr"/>
                      <a:r>
                        <a:rPr lang="en-US" sz="800" u="none" strike="noStrike" dirty="0">
                          <a:solidFill>
                            <a:schemeClr val="tx1"/>
                          </a:solidFill>
                          <a:effectLst/>
                          <a:latin typeface="+mn-ea"/>
                          <a:ea typeface="+mn-ea"/>
                        </a:rPr>
                        <a:t>L/C Issuing bank</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9231949"/>
                  </a:ext>
                </a:extLst>
              </a:tr>
              <a:tr h="400460">
                <a:tc>
                  <a:txBody>
                    <a:bodyPr/>
                    <a:lstStyle/>
                    <a:p>
                      <a:pPr algn="ctr" fontAlgn="ctr"/>
                      <a:r>
                        <a:rPr lang="en-US" sz="800" u="none" strike="noStrike" dirty="0">
                          <a:solidFill>
                            <a:schemeClr val="tx1"/>
                          </a:solidFill>
                          <a:effectLst/>
                          <a:latin typeface="+mn-ea"/>
                          <a:ea typeface="+mn-ea"/>
                        </a:rPr>
                        <a:t>Remarks </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4916767"/>
                  </a:ext>
                </a:extLst>
              </a:tr>
              <a:tr h="197788">
                <a:tc>
                  <a:txBody>
                    <a:bodyPr/>
                    <a:lstStyle/>
                    <a:p>
                      <a:pPr algn="ctr" fontAlgn="ctr"/>
                      <a:r>
                        <a:rPr lang="en-US" sz="800" u="none" strike="noStrike" dirty="0">
                          <a:solidFill>
                            <a:schemeClr val="tx1"/>
                          </a:solidFill>
                          <a:effectLst/>
                          <a:latin typeface="+mn-ea"/>
                          <a:ea typeface="+mn-ea"/>
                        </a:rPr>
                        <a:t>Marks and</a:t>
                      </a:r>
                    </a:p>
                    <a:p>
                      <a:pPr algn="ctr" fontAlgn="ctr"/>
                      <a:r>
                        <a:rPr lang="en-US" sz="800" u="none" strike="noStrike" dirty="0">
                          <a:solidFill>
                            <a:schemeClr val="tx1"/>
                          </a:solidFill>
                          <a:effectLst/>
                          <a:latin typeface="+mn-ea"/>
                          <a:ea typeface="+mn-ea"/>
                        </a:rPr>
                        <a:t>Numbers of PKGS</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1824689"/>
                  </a:ext>
                </a:extLst>
              </a:tr>
              <a:tr h="295810">
                <a:tc>
                  <a:txBody>
                    <a:bodyPr/>
                    <a:lstStyle/>
                    <a:p>
                      <a:pPr algn="ctr" fontAlgn="ctr"/>
                      <a:r>
                        <a:rPr lang="en-US" sz="800" u="none" strike="noStrike">
                          <a:solidFill>
                            <a:schemeClr val="tx1"/>
                          </a:solidFill>
                          <a:effectLst/>
                          <a:latin typeface="+mn-ea"/>
                          <a:ea typeface="+mn-ea"/>
                        </a:rPr>
                        <a:t>Description of Goods</a:t>
                      </a:r>
                      <a:endParaRPr lang="en-US" sz="800" b="0" i="0" u="none" strike="noStrike">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6011409"/>
                  </a:ext>
                </a:extLst>
              </a:tr>
              <a:tr h="197788">
                <a:tc>
                  <a:txBody>
                    <a:bodyPr/>
                    <a:lstStyle/>
                    <a:p>
                      <a:pPr algn="ctr" fontAlgn="ctr"/>
                      <a:r>
                        <a:rPr lang="en-US" sz="800" u="none" strike="noStrike" dirty="0">
                          <a:solidFill>
                            <a:schemeClr val="tx1"/>
                          </a:solidFill>
                          <a:effectLst/>
                          <a:latin typeface="+mn-ea"/>
                          <a:ea typeface="+mn-ea"/>
                        </a:rPr>
                        <a:t>Quantity/Unit</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4355773"/>
                  </a:ext>
                </a:extLst>
              </a:tr>
              <a:tr h="197788">
                <a:tc>
                  <a:txBody>
                    <a:bodyPr/>
                    <a:lstStyle/>
                    <a:p>
                      <a:pPr algn="ctr" fontAlgn="ctr"/>
                      <a:r>
                        <a:rPr lang="en-US" sz="800" u="none" strike="noStrike" dirty="0">
                          <a:solidFill>
                            <a:schemeClr val="tx1"/>
                          </a:solidFill>
                          <a:effectLst/>
                          <a:latin typeface="+mn-ea"/>
                          <a:ea typeface="+mn-ea"/>
                        </a:rPr>
                        <a:t>Unit-Price</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3354535"/>
                  </a:ext>
                </a:extLst>
              </a:tr>
              <a:tr h="197788">
                <a:tc>
                  <a:txBody>
                    <a:bodyPr/>
                    <a:lstStyle/>
                    <a:p>
                      <a:pPr algn="ctr" fontAlgn="ctr"/>
                      <a:r>
                        <a:rPr lang="en-US" sz="800" u="none" strike="noStrike" dirty="0">
                          <a:solidFill>
                            <a:schemeClr val="tx1"/>
                          </a:solidFill>
                          <a:effectLst/>
                          <a:latin typeface="+mn-ea"/>
                          <a:ea typeface="+mn-ea"/>
                        </a:rPr>
                        <a:t>Amounts</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a:solidFill>
                            <a:schemeClr val="bg1"/>
                          </a:solidFill>
                          <a:effectLst/>
                          <a:latin typeface="+mn-ea"/>
                          <a:ea typeface="+mn-ea"/>
                        </a:rPr>
                        <a:t>　</a:t>
                      </a:r>
                      <a:endParaRPr lang="ko-KR" altLang="en-US" sz="800" b="0" i="0" u="none" strike="noStrike">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1902108"/>
                  </a:ext>
                </a:extLst>
              </a:tr>
              <a:tr h="197788">
                <a:tc>
                  <a:txBody>
                    <a:bodyPr/>
                    <a:lstStyle/>
                    <a:p>
                      <a:pPr algn="ctr" fontAlgn="ctr"/>
                      <a:r>
                        <a:rPr lang="en-US" sz="800" u="none" strike="noStrike" dirty="0">
                          <a:solidFill>
                            <a:schemeClr val="tx1"/>
                          </a:solidFill>
                          <a:effectLst/>
                          <a:latin typeface="+mn-ea"/>
                          <a:ea typeface="+mn-ea"/>
                        </a:rPr>
                        <a:t>P.O Box</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6275544"/>
                  </a:ext>
                </a:extLst>
              </a:tr>
              <a:tr h="197788">
                <a:tc>
                  <a:txBody>
                    <a:bodyPr/>
                    <a:lstStyle/>
                    <a:p>
                      <a:pPr algn="ctr" fontAlgn="ctr"/>
                      <a:r>
                        <a:rPr lang="en-US" sz="800" u="none" strike="noStrike" dirty="0">
                          <a:solidFill>
                            <a:schemeClr val="tx1"/>
                          </a:solidFill>
                          <a:effectLst/>
                          <a:latin typeface="+mn-ea"/>
                          <a:ea typeface="+mn-ea"/>
                        </a:rPr>
                        <a:t>Cable address </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675707"/>
                  </a:ext>
                </a:extLst>
              </a:tr>
              <a:tr h="197788">
                <a:tc>
                  <a:txBody>
                    <a:bodyPr/>
                    <a:lstStyle/>
                    <a:p>
                      <a:pPr algn="ctr" fontAlgn="ctr"/>
                      <a:r>
                        <a:rPr lang="en-US" sz="800" u="none" strike="noStrike" dirty="0">
                          <a:solidFill>
                            <a:schemeClr val="tx1"/>
                          </a:solidFill>
                          <a:effectLst/>
                          <a:latin typeface="+mn-ea"/>
                          <a:ea typeface="+mn-ea"/>
                        </a:rPr>
                        <a:t>Telex Code</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3084247"/>
                  </a:ext>
                </a:extLst>
              </a:tr>
              <a:tr h="197788">
                <a:tc>
                  <a:txBody>
                    <a:bodyPr/>
                    <a:lstStyle/>
                    <a:p>
                      <a:pPr algn="ctr" fontAlgn="ctr"/>
                      <a:r>
                        <a:rPr lang="en-US" sz="800" u="none" strike="noStrike" dirty="0">
                          <a:solidFill>
                            <a:schemeClr val="tx1"/>
                          </a:solidFill>
                          <a:effectLst/>
                          <a:latin typeface="+mn-ea"/>
                          <a:ea typeface="+mn-ea"/>
                        </a:rPr>
                        <a:t>Telephone No.</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5859881"/>
                  </a:ext>
                </a:extLst>
              </a:tr>
              <a:tr h="197788">
                <a:tc>
                  <a:txBody>
                    <a:bodyPr/>
                    <a:lstStyle/>
                    <a:p>
                      <a:pPr algn="ctr" fontAlgn="ctr"/>
                      <a:r>
                        <a:rPr lang="en-US" sz="800" u="none" strike="noStrike" dirty="0">
                          <a:solidFill>
                            <a:schemeClr val="tx1"/>
                          </a:solidFill>
                          <a:effectLst/>
                          <a:latin typeface="+mn-ea"/>
                          <a:ea typeface="+mn-ea"/>
                        </a:rPr>
                        <a:t>Signed by </a:t>
                      </a:r>
                      <a:endParaRPr lang="en-US" sz="800" b="0" i="0" u="none" strike="noStrike" dirty="0">
                        <a:solidFill>
                          <a:schemeClr val="tx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ko-KR" altLang="en-US" sz="800" u="none" strike="noStrike" dirty="0">
                          <a:solidFill>
                            <a:schemeClr val="bg1"/>
                          </a:solidFill>
                          <a:effectLst/>
                          <a:latin typeface="+mn-ea"/>
                          <a:ea typeface="+mn-ea"/>
                        </a:rPr>
                        <a:t>　</a:t>
                      </a:r>
                      <a:endParaRPr lang="ko-KR" altLang="en-US" sz="800" b="0" i="0" u="none" strike="noStrike" dirty="0">
                        <a:solidFill>
                          <a:schemeClr val="bg1"/>
                        </a:solidFill>
                        <a:effectLst/>
                        <a:latin typeface="+mn-ea"/>
                        <a:ea typeface="+mn-ea"/>
                      </a:endParaRPr>
                    </a:p>
                  </a:txBody>
                  <a:tcPr marL="8990" marR="8990" marT="89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885754"/>
                  </a:ext>
                </a:extLst>
              </a:tr>
            </a:tbl>
          </a:graphicData>
        </a:graphic>
      </p:graphicFrame>
      <p:sp>
        <p:nvSpPr>
          <p:cNvPr id="84" name="직사각형 83">
            <a:extLst>
              <a:ext uri="{FF2B5EF4-FFF2-40B4-BE49-F238E27FC236}">
                <a16:creationId xmlns:a16="http://schemas.microsoft.com/office/drawing/2014/main" id="{BA04320A-4ECD-4690-95E6-2A981B8DF05F}"/>
              </a:ext>
            </a:extLst>
          </p:cNvPr>
          <p:cNvSpPr/>
          <p:nvPr/>
        </p:nvSpPr>
        <p:spPr bwMode="auto">
          <a:xfrm>
            <a:off x="5311346" y="1490477"/>
            <a:ext cx="687978" cy="18614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바로 보기</a:t>
            </a:r>
          </a:p>
        </p:txBody>
      </p:sp>
      <p:sp>
        <p:nvSpPr>
          <p:cNvPr id="85" name="직사각형 84">
            <a:extLst>
              <a:ext uri="{FF2B5EF4-FFF2-40B4-BE49-F238E27FC236}">
                <a16:creationId xmlns:a16="http://schemas.microsoft.com/office/drawing/2014/main" id="{0A1C54CA-23DF-4D1B-922D-03B865ABFD18}"/>
              </a:ext>
            </a:extLst>
          </p:cNvPr>
          <p:cNvSpPr/>
          <p:nvPr/>
        </p:nvSpPr>
        <p:spPr bwMode="auto">
          <a:xfrm>
            <a:off x="5063354" y="1765853"/>
            <a:ext cx="1191395" cy="28073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86" name="직사각형 85">
            <a:extLst>
              <a:ext uri="{FF2B5EF4-FFF2-40B4-BE49-F238E27FC236}">
                <a16:creationId xmlns:a16="http://schemas.microsoft.com/office/drawing/2014/main" id="{380F4855-2810-45F1-A74F-CD6CFAA88396}"/>
              </a:ext>
            </a:extLst>
          </p:cNvPr>
          <p:cNvSpPr/>
          <p:nvPr/>
        </p:nvSpPr>
        <p:spPr bwMode="auto">
          <a:xfrm>
            <a:off x="5067707" y="2162100"/>
            <a:ext cx="1191395" cy="28073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87" name="직사각형 86">
            <a:extLst>
              <a:ext uri="{FF2B5EF4-FFF2-40B4-BE49-F238E27FC236}">
                <a16:creationId xmlns:a16="http://schemas.microsoft.com/office/drawing/2014/main" id="{A3E94F62-6D6D-42C3-9B59-5C2D7C22BBB0}"/>
              </a:ext>
            </a:extLst>
          </p:cNvPr>
          <p:cNvSpPr/>
          <p:nvPr/>
        </p:nvSpPr>
        <p:spPr bwMode="auto">
          <a:xfrm>
            <a:off x="5091092" y="2537855"/>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88" name="직사각형 87">
            <a:extLst>
              <a:ext uri="{FF2B5EF4-FFF2-40B4-BE49-F238E27FC236}">
                <a16:creationId xmlns:a16="http://schemas.microsoft.com/office/drawing/2014/main" id="{E3EC95E9-9828-41CC-863F-5DE20B204AC0}"/>
              </a:ext>
            </a:extLst>
          </p:cNvPr>
          <p:cNvSpPr/>
          <p:nvPr/>
        </p:nvSpPr>
        <p:spPr bwMode="auto">
          <a:xfrm>
            <a:off x="5091854" y="2726629"/>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89" name="직사각형 88">
            <a:extLst>
              <a:ext uri="{FF2B5EF4-FFF2-40B4-BE49-F238E27FC236}">
                <a16:creationId xmlns:a16="http://schemas.microsoft.com/office/drawing/2014/main" id="{7599E6A9-8D16-4BA4-9FB9-69B3608236EA}"/>
              </a:ext>
            </a:extLst>
          </p:cNvPr>
          <p:cNvSpPr/>
          <p:nvPr/>
        </p:nvSpPr>
        <p:spPr bwMode="auto">
          <a:xfrm>
            <a:off x="5090330" y="2926392"/>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90" name="직사각형 89">
            <a:extLst>
              <a:ext uri="{FF2B5EF4-FFF2-40B4-BE49-F238E27FC236}">
                <a16:creationId xmlns:a16="http://schemas.microsoft.com/office/drawing/2014/main" id="{F9DE3EA9-4C9B-4B37-A070-00DFA846A42D}"/>
              </a:ext>
            </a:extLst>
          </p:cNvPr>
          <p:cNvSpPr/>
          <p:nvPr/>
        </p:nvSpPr>
        <p:spPr bwMode="auto">
          <a:xfrm>
            <a:off x="5091092" y="3115166"/>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91" name="직사각형 90">
            <a:extLst>
              <a:ext uri="{FF2B5EF4-FFF2-40B4-BE49-F238E27FC236}">
                <a16:creationId xmlns:a16="http://schemas.microsoft.com/office/drawing/2014/main" id="{7A705BDC-5A8C-42C7-A254-B1E70B881C58}"/>
              </a:ext>
            </a:extLst>
          </p:cNvPr>
          <p:cNvSpPr/>
          <p:nvPr/>
        </p:nvSpPr>
        <p:spPr bwMode="auto">
          <a:xfrm>
            <a:off x="5100346" y="3323638"/>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92" name="직사각형 91">
            <a:extLst>
              <a:ext uri="{FF2B5EF4-FFF2-40B4-BE49-F238E27FC236}">
                <a16:creationId xmlns:a16="http://schemas.microsoft.com/office/drawing/2014/main" id="{BD8193E5-9398-451F-A87D-3B0ADB81A17F}"/>
              </a:ext>
            </a:extLst>
          </p:cNvPr>
          <p:cNvSpPr/>
          <p:nvPr/>
        </p:nvSpPr>
        <p:spPr bwMode="auto">
          <a:xfrm>
            <a:off x="5098822" y="3523401"/>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93" name="직사각형 92">
            <a:extLst>
              <a:ext uri="{FF2B5EF4-FFF2-40B4-BE49-F238E27FC236}">
                <a16:creationId xmlns:a16="http://schemas.microsoft.com/office/drawing/2014/main" id="{A6041EA2-3EFB-43CA-884B-1C88C138EB53}"/>
              </a:ext>
            </a:extLst>
          </p:cNvPr>
          <p:cNvSpPr/>
          <p:nvPr/>
        </p:nvSpPr>
        <p:spPr bwMode="auto">
          <a:xfrm>
            <a:off x="5098822" y="3800063"/>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94" name="직사각형 93">
            <a:extLst>
              <a:ext uri="{FF2B5EF4-FFF2-40B4-BE49-F238E27FC236}">
                <a16:creationId xmlns:a16="http://schemas.microsoft.com/office/drawing/2014/main" id="{09903E89-0E85-4468-BAC5-6C13FDB1FF48}"/>
              </a:ext>
            </a:extLst>
          </p:cNvPr>
          <p:cNvSpPr/>
          <p:nvPr/>
        </p:nvSpPr>
        <p:spPr bwMode="auto">
          <a:xfrm>
            <a:off x="5086358" y="4025692"/>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95" name="직사각형 94">
            <a:extLst>
              <a:ext uri="{FF2B5EF4-FFF2-40B4-BE49-F238E27FC236}">
                <a16:creationId xmlns:a16="http://schemas.microsoft.com/office/drawing/2014/main" id="{B4C1F4F6-0EDF-4A7B-BFA6-A03D39260F5D}"/>
              </a:ext>
            </a:extLst>
          </p:cNvPr>
          <p:cNvSpPr/>
          <p:nvPr/>
        </p:nvSpPr>
        <p:spPr bwMode="auto">
          <a:xfrm>
            <a:off x="5037655" y="4235138"/>
            <a:ext cx="1191395" cy="280735"/>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06" name="직사각형 105">
            <a:extLst>
              <a:ext uri="{FF2B5EF4-FFF2-40B4-BE49-F238E27FC236}">
                <a16:creationId xmlns:a16="http://schemas.microsoft.com/office/drawing/2014/main" id="{A9C24E9F-AFF6-4BBA-8507-064EC3E2F721}"/>
              </a:ext>
            </a:extLst>
          </p:cNvPr>
          <p:cNvSpPr/>
          <p:nvPr/>
        </p:nvSpPr>
        <p:spPr bwMode="auto">
          <a:xfrm>
            <a:off x="5037654" y="4622701"/>
            <a:ext cx="1191395" cy="183047"/>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07" name="직사각형 106">
            <a:extLst>
              <a:ext uri="{FF2B5EF4-FFF2-40B4-BE49-F238E27FC236}">
                <a16:creationId xmlns:a16="http://schemas.microsoft.com/office/drawing/2014/main" id="{71282253-B778-44B2-B69A-56F33F095E6E}"/>
              </a:ext>
            </a:extLst>
          </p:cNvPr>
          <p:cNvSpPr/>
          <p:nvPr/>
        </p:nvSpPr>
        <p:spPr bwMode="auto">
          <a:xfrm>
            <a:off x="5041670" y="4894979"/>
            <a:ext cx="1191395" cy="183047"/>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16" name="직사각형 115">
            <a:extLst>
              <a:ext uri="{FF2B5EF4-FFF2-40B4-BE49-F238E27FC236}">
                <a16:creationId xmlns:a16="http://schemas.microsoft.com/office/drawing/2014/main" id="{8A4DCE36-2F29-47F9-A1D8-BAC325F87831}"/>
              </a:ext>
            </a:extLst>
          </p:cNvPr>
          <p:cNvSpPr/>
          <p:nvPr/>
        </p:nvSpPr>
        <p:spPr bwMode="auto">
          <a:xfrm>
            <a:off x="5053096" y="5170149"/>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28" name="직사각형 127">
            <a:extLst>
              <a:ext uri="{FF2B5EF4-FFF2-40B4-BE49-F238E27FC236}">
                <a16:creationId xmlns:a16="http://schemas.microsoft.com/office/drawing/2014/main" id="{96476BBB-11C6-4856-90BD-F614AC09B222}"/>
              </a:ext>
            </a:extLst>
          </p:cNvPr>
          <p:cNvSpPr/>
          <p:nvPr/>
        </p:nvSpPr>
        <p:spPr bwMode="auto">
          <a:xfrm>
            <a:off x="5053858" y="5358923"/>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29" name="직사각형 128">
            <a:extLst>
              <a:ext uri="{FF2B5EF4-FFF2-40B4-BE49-F238E27FC236}">
                <a16:creationId xmlns:a16="http://schemas.microsoft.com/office/drawing/2014/main" id="{C0E37FEA-2713-4392-9668-515D2DDB6755}"/>
              </a:ext>
            </a:extLst>
          </p:cNvPr>
          <p:cNvSpPr/>
          <p:nvPr/>
        </p:nvSpPr>
        <p:spPr bwMode="auto">
          <a:xfrm>
            <a:off x="5052334" y="5558686"/>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30" name="직사각형 129">
            <a:extLst>
              <a:ext uri="{FF2B5EF4-FFF2-40B4-BE49-F238E27FC236}">
                <a16:creationId xmlns:a16="http://schemas.microsoft.com/office/drawing/2014/main" id="{6A4839D2-7BB1-4650-9AFB-F9E52565DAB6}"/>
              </a:ext>
            </a:extLst>
          </p:cNvPr>
          <p:cNvSpPr/>
          <p:nvPr/>
        </p:nvSpPr>
        <p:spPr bwMode="auto">
          <a:xfrm>
            <a:off x="5048742" y="5784104"/>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31" name="직사각형 130">
            <a:extLst>
              <a:ext uri="{FF2B5EF4-FFF2-40B4-BE49-F238E27FC236}">
                <a16:creationId xmlns:a16="http://schemas.microsoft.com/office/drawing/2014/main" id="{D8DACD44-4DA4-45D3-85F4-F7A87419C754}"/>
              </a:ext>
            </a:extLst>
          </p:cNvPr>
          <p:cNvSpPr/>
          <p:nvPr/>
        </p:nvSpPr>
        <p:spPr bwMode="auto">
          <a:xfrm>
            <a:off x="5049504" y="5972878"/>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32" name="직사각형 131">
            <a:extLst>
              <a:ext uri="{FF2B5EF4-FFF2-40B4-BE49-F238E27FC236}">
                <a16:creationId xmlns:a16="http://schemas.microsoft.com/office/drawing/2014/main" id="{B854D3AE-8E93-44E4-908F-FCC2B4D59472}"/>
              </a:ext>
            </a:extLst>
          </p:cNvPr>
          <p:cNvSpPr/>
          <p:nvPr/>
        </p:nvSpPr>
        <p:spPr bwMode="auto">
          <a:xfrm>
            <a:off x="5047980" y="6172641"/>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33" name="직사각형 132">
            <a:extLst>
              <a:ext uri="{FF2B5EF4-FFF2-40B4-BE49-F238E27FC236}">
                <a16:creationId xmlns:a16="http://schemas.microsoft.com/office/drawing/2014/main" id="{82FE28E5-1CE4-4CFC-A059-86D60BC1F923}"/>
              </a:ext>
            </a:extLst>
          </p:cNvPr>
          <p:cNvSpPr/>
          <p:nvPr/>
        </p:nvSpPr>
        <p:spPr bwMode="auto">
          <a:xfrm>
            <a:off x="5053093" y="6371935"/>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
        <p:nvSpPr>
          <p:cNvPr id="134" name="직사각형 133">
            <a:extLst>
              <a:ext uri="{FF2B5EF4-FFF2-40B4-BE49-F238E27FC236}">
                <a16:creationId xmlns:a16="http://schemas.microsoft.com/office/drawing/2014/main" id="{1A23B298-EA11-4632-BE91-571D2395866D}"/>
              </a:ext>
            </a:extLst>
          </p:cNvPr>
          <p:cNvSpPr/>
          <p:nvPr/>
        </p:nvSpPr>
        <p:spPr bwMode="auto">
          <a:xfrm>
            <a:off x="5053855" y="6560709"/>
            <a:ext cx="1093990" cy="145200"/>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dirty="0">
              <a:solidFill>
                <a:srgbClr val="262626"/>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4288523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소개</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49793564"/>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5" name="TextBox 54">
            <a:extLst>
              <a:ext uri="{FF2B5EF4-FFF2-40B4-BE49-F238E27FC236}">
                <a16:creationId xmlns:a16="http://schemas.microsoft.com/office/drawing/2014/main" id="{18924C93-EDF2-4BF7-A9D1-E44E1E5FFCE2}"/>
              </a:ext>
            </a:extLst>
          </p:cNvPr>
          <p:cNvSpPr txBox="1"/>
          <p:nvPr/>
        </p:nvSpPr>
        <p:spPr>
          <a:xfrm>
            <a:off x="370693" y="1088003"/>
            <a:ext cx="2929359" cy="4869859"/>
          </a:xfrm>
          <a:prstGeom prst="rect">
            <a:avLst/>
          </a:prstGeom>
          <a:noFill/>
        </p:spPr>
        <p:txBody>
          <a:bodyPr wrap="square" rtlCol="0">
            <a:spAutoFit/>
          </a:bodyPr>
          <a:lstStyle/>
          <a:p>
            <a:pPr>
              <a:lnSpc>
                <a:spcPct val="150000"/>
              </a:lnSpc>
            </a:pPr>
            <a:r>
              <a:rPr lang="en-US" altLang="ko-KR" sz="1000" b="1" dirty="0">
                <a:solidFill>
                  <a:srgbClr val="225380"/>
                </a:solidFill>
                <a:latin typeface="맑은 고딕" panose="020B0503020000020004" pitchFamily="50" charset="-127"/>
              </a:rPr>
              <a:t>GTradePay </a:t>
            </a:r>
            <a:r>
              <a:rPr lang="ko-KR" altLang="en-US" sz="1000" b="1" dirty="0">
                <a:solidFill>
                  <a:srgbClr val="225380"/>
                </a:solidFill>
                <a:latin typeface="맑은 고딕" panose="020B0503020000020004" pitchFamily="50" charset="-127"/>
              </a:rPr>
              <a:t>에스크로</a:t>
            </a:r>
            <a:endParaRPr lang="en-US" altLang="ko-KR" sz="1000" b="1" dirty="0">
              <a:solidFill>
                <a:srgbClr val="225380"/>
              </a:solidFill>
              <a:latin typeface="맑은 고딕" panose="020B0503020000020004" pitchFamily="50" charset="-127"/>
            </a:endParaRPr>
          </a:p>
          <a:p>
            <a:pPr>
              <a:lnSpc>
                <a:spcPct val="150000"/>
              </a:lnSpc>
            </a:pPr>
            <a:r>
              <a:rPr lang="ko-KR" altLang="en-US" sz="1000" b="1" dirty="0">
                <a:solidFill>
                  <a:srgbClr val="225380"/>
                </a:solidFill>
                <a:latin typeface="맑은 고딕" panose="020B0503020000020004" pitchFamily="50" charset="-127"/>
                <a:ea typeface="맑은 고딕" panose="020B0503020000020004" pitchFamily="50" charset="-127"/>
              </a:rPr>
              <a:t>가장 안전한 무역 거래 안심 보호 서비스</a:t>
            </a:r>
            <a:endParaRPr lang="ko-KR" altLang="en-US" sz="1000" dirty="0">
              <a:solidFill>
                <a:srgbClr val="225380"/>
              </a:solidFill>
              <a:latin typeface="맑은 고딕" panose="020B0503020000020004" pitchFamily="50" charset="-127"/>
              <a:ea typeface="맑은 고딕" panose="020B0503020000020004" pitchFamily="50" charset="-127"/>
            </a:endParaRPr>
          </a:p>
          <a:p>
            <a:r>
              <a:rPr lang="ko-KR" altLang="en-US" sz="1000" b="1" dirty="0">
                <a:latin typeface="맑은 고딕" panose="020B0503020000020004" pitchFamily="50" charset="-127"/>
                <a:ea typeface="맑은 고딕" panose="020B0503020000020004" pitchFamily="50" charset="-127"/>
              </a:rPr>
              <a:t>​</a:t>
            </a:r>
            <a:endParaRPr lang="ko-KR" altLang="en-US" sz="1000"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인터넷 무역의 발달로 신용 확인이 </a:t>
            </a:r>
            <a:r>
              <a:rPr lang="ko-KR" altLang="en-US" sz="800" b="1" dirty="0" err="1">
                <a:latin typeface="맑은 고딕" panose="020B0503020000020004" pitchFamily="50" charset="-127"/>
                <a:ea typeface="맑은 고딕" panose="020B0503020000020004" pitchFamily="50" charset="-127"/>
              </a:rPr>
              <a:t>안되는</a:t>
            </a:r>
            <a:r>
              <a:rPr lang="ko-KR" altLang="en-US" sz="800" b="1" dirty="0">
                <a:latin typeface="맑은 고딕" panose="020B0503020000020004" pitchFamily="50" charset="-127"/>
                <a:ea typeface="맑은 고딕" panose="020B0503020000020004" pitchFamily="50" charset="-127"/>
              </a:rPr>
              <a:t> 다수의 국가의 다수의 무역 거래 상대방들에 대하여</a:t>
            </a:r>
            <a:r>
              <a:rPr lang="en-US" altLang="ko-KR" sz="800" b="1" dirty="0">
                <a:latin typeface="맑은 고딕" panose="020B0503020000020004" pitchFamily="50" charset="-127"/>
                <a:ea typeface="맑은 고딕" panose="020B0503020000020004" pitchFamily="50" charset="-127"/>
              </a:rPr>
              <a:t>, </a:t>
            </a:r>
            <a:r>
              <a:rPr lang="ko-KR" altLang="en-US" sz="800" b="1" dirty="0">
                <a:latin typeface="맑은 고딕" panose="020B0503020000020004" pitchFamily="50" charset="-127"/>
                <a:ea typeface="맑은 고딕" panose="020B0503020000020004" pitchFamily="50" charset="-127"/>
              </a:rPr>
              <a:t>무역결제를 신속하고 </a:t>
            </a:r>
            <a:endParaRPr lang="en-US" altLang="ko-KR" sz="800" b="1" dirty="0">
              <a:latin typeface="맑은 고딕" panose="020B0503020000020004" pitchFamily="50" charset="-127"/>
              <a:ea typeface="맑은 고딕" panose="020B0503020000020004" pitchFamily="50" charset="-127"/>
            </a:endParaRPr>
          </a:p>
          <a:p>
            <a:pPr>
              <a:lnSpc>
                <a:spcPct val="150000"/>
              </a:lnSpc>
            </a:pPr>
            <a:r>
              <a:rPr lang="ko-KR" altLang="en-US" sz="800" b="1" dirty="0">
                <a:latin typeface="맑은 고딕" panose="020B0503020000020004" pitchFamily="50" charset="-127"/>
                <a:ea typeface="맑은 고딕" panose="020B0503020000020004" pitchFamily="50" charset="-127"/>
              </a:rPr>
              <a:t>편하게 처리할 수 있으며 수출입 상품의 안전한 거래를 제공하는 가장 발달된 방식의 무역거래 안심보호 서비스입니다</a:t>
            </a:r>
            <a:r>
              <a:rPr lang="en-US" altLang="ko-KR" sz="800" b="1" dirty="0">
                <a:latin typeface="맑은 고딕" panose="020B0503020000020004" pitchFamily="50" charset="-127"/>
                <a:ea typeface="맑은 고딕" panose="020B0503020000020004" pitchFamily="50" charset="-127"/>
              </a:rPr>
              <a:t>. </a:t>
            </a:r>
          </a:p>
          <a:p>
            <a:endParaRPr lang="ko-KR" altLang="en-US" sz="800" dirty="0">
              <a:latin typeface="맑은 고딕" panose="020B0503020000020004" pitchFamily="50" charset="-127"/>
              <a:ea typeface="맑은 고딕" panose="020B0503020000020004" pitchFamily="50" charset="-127"/>
            </a:endParaRPr>
          </a:p>
          <a:p>
            <a:r>
              <a:rPr lang="ko-KR" altLang="en-US" sz="800" b="1" dirty="0">
                <a:solidFill>
                  <a:srgbClr val="225380"/>
                </a:solidFill>
                <a:latin typeface="맑은 고딕" panose="020B0503020000020004" pitchFamily="50" charset="-127"/>
                <a:ea typeface="맑은 고딕" panose="020B0503020000020004" pitchFamily="50" charset="-127"/>
              </a:rPr>
              <a:t>​                                                                                                     </a:t>
            </a:r>
            <a:r>
              <a:rPr lang="ko-KR" altLang="en-US" sz="1000" b="1" dirty="0">
                <a:solidFill>
                  <a:srgbClr val="225380"/>
                </a:solidFill>
                <a:latin typeface="맑은 고딕" panose="020B0503020000020004" pitchFamily="50" charset="-127"/>
                <a:ea typeface="맑은 고딕" panose="020B0503020000020004" pitchFamily="50" charset="-127"/>
              </a:rPr>
              <a:t>무역 거래에서는 </a:t>
            </a:r>
            <a:r>
              <a:rPr lang="ko-KR" altLang="en-US" sz="1000" b="1" dirty="0" err="1">
                <a:solidFill>
                  <a:srgbClr val="225380"/>
                </a:solidFill>
                <a:latin typeface="맑은 고딕" panose="020B0503020000020004" pitchFamily="50" charset="-127"/>
                <a:ea typeface="맑은 고딕" panose="020B0503020000020004" pitchFamily="50" charset="-127"/>
              </a:rPr>
              <a:t>리스크가</a:t>
            </a:r>
            <a:r>
              <a:rPr lang="ko-KR" altLang="en-US" sz="1000" b="1" dirty="0">
                <a:solidFill>
                  <a:srgbClr val="225380"/>
                </a:solidFill>
                <a:latin typeface="맑은 고딕" panose="020B0503020000020004" pitchFamily="50" charset="-127"/>
                <a:ea typeface="맑은 고딕" panose="020B0503020000020004" pitchFamily="50" charset="-127"/>
              </a:rPr>
              <a:t> 존재합니다</a:t>
            </a:r>
            <a:r>
              <a:rPr lang="en-US" altLang="ko-KR" sz="1000" b="1" dirty="0">
                <a:solidFill>
                  <a:srgbClr val="225380"/>
                </a:solidFill>
                <a:latin typeface="맑은 고딕" panose="020B0503020000020004" pitchFamily="50" charset="-127"/>
                <a:ea typeface="맑은 고딕" panose="020B0503020000020004" pitchFamily="50" charset="-127"/>
              </a:rPr>
              <a:t>.</a:t>
            </a:r>
            <a:endParaRPr lang="ko-KR" altLang="en-US" sz="1000" b="1" dirty="0">
              <a:solidFill>
                <a:srgbClr val="225380"/>
              </a:solidFill>
              <a:latin typeface="맑은 고딕" panose="020B0503020000020004" pitchFamily="50" charset="-127"/>
              <a:ea typeface="맑은 고딕" panose="020B0503020000020004" pitchFamily="50" charset="-127"/>
            </a:endParaRPr>
          </a:p>
          <a:p>
            <a:r>
              <a:rPr lang="ko-KR" altLang="en-US" sz="1000" b="1" dirty="0">
                <a:latin typeface="맑은 고딕" panose="020B0503020000020004" pitchFamily="50" charset="-127"/>
                <a:ea typeface="맑은 고딕" panose="020B0503020000020004" pitchFamily="50" charset="-127"/>
              </a:rPr>
              <a:t>​</a:t>
            </a:r>
          </a:p>
          <a:p>
            <a:r>
              <a:rPr lang="ko-KR" altLang="en-US" sz="1000" b="1" dirty="0">
                <a:latin typeface="맑은 고딕" panose="020B0503020000020004" pitchFamily="50" charset="-127"/>
                <a:ea typeface="맑은 고딕" panose="020B0503020000020004" pitchFamily="50" charset="-127"/>
              </a:rPr>
              <a:t>​</a:t>
            </a:r>
            <a:endParaRPr lang="en-US" altLang="ko-KR" sz="1000" b="1" dirty="0">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endParaRPr lang="en-US" altLang="ko-KR" sz="1000" b="1" dirty="0">
              <a:solidFill>
                <a:srgbClr val="33CC33"/>
              </a:solidFill>
              <a:latin typeface="맑은 고딕" panose="020B0503020000020004" pitchFamily="50" charset="-127"/>
              <a:ea typeface="맑은 고딕" panose="020B0503020000020004" pitchFamily="50" charset="-127"/>
            </a:endParaRPr>
          </a:p>
          <a:p>
            <a:r>
              <a:rPr lang="en-US" altLang="ko-KR" sz="1000" b="1" dirty="0">
                <a:solidFill>
                  <a:srgbClr val="33CC33"/>
                </a:solidFill>
                <a:latin typeface="맑은 고딕" panose="020B0503020000020004" pitchFamily="50" charset="-127"/>
                <a:ea typeface="맑은 고딕" panose="020B0503020000020004" pitchFamily="50" charset="-127"/>
              </a:rPr>
              <a:t>Trade Escrow Service</a:t>
            </a:r>
            <a:endParaRPr lang="ko-KR" altLang="en-US" sz="1000" b="1" dirty="0">
              <a:solidFill>
                <a:srgbClr val="33CC33"/>
              </a:solidFill>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무역거래에서 서로의 안정성을 보장받기 위하여 </a:t>
            </a:r>
            <a:r>
              <a:rPr lang="ko-KR" altLang="en-US" sz="800" dirty="0" err="1">
                <a:latin typeface="맑은 고딕" panose="020B0503020000020004" pitchFamily="50" charset="-127"/>
                <a:ea typeface="맑은 고딕" panose="020B0503020000020004" pitchFamily="50" charset="-127"/>
              </a:rPr>
              <a:t>수출자는</a:t>
            </a:r>
            <a:r>
              <a:rPr lang="ko-KR" altLang="en-US" sz="800" dirty="0">
                <a:latin typeface="맑은 고딕" panose="020B0503020000020004" pitchFamily="50" charset="-127"/>
                <a:ea typeface="맑은 고딕" panose="020B0503020000020004" pitchFamily="50" charset="-127"/>
              </a:rPr>
              <a:t> 돈을 먼저 받기를 원하고 </a:t>
            </a:r>
            <a:r>
              <a:rPr lang="ko-KR" altLang="en-US" sz="800" dirty="0" err="1">
                <a:latin typeface="맑은 고딕" panose="020B0503020000020004" pitchFamily="50" charset="-127"/>
                <a:ea typeface="맑은 고딕" panose="020B0503020000020004" pitchFamily="50" charset="-127"/>
              </a:rPr>
              <a:t>수입자는</a:t>
            </a:r>
            <a:r>
              <a:rPr lang="ko-KR" altLang="en-US" sz="800" dirty="0">
                <a:latin typeface="맑은 고딕" panose="020B0503020000020004" pitchFamily="50" charset="-127"/>
                <a:ea typeface="맑은 고딕" panose="020B0503020000020004" pitchFamily="50" charset="-127"/>
              </a:rPr>
              <a:t> 물건을 먼저 받기를 원합니다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​에스크로 서비스는 상거래에 있어서 구매자와 판매자 도는 동등의 거래 당사자들간의 자금 또는 물품에 대하여 신뢰할 수 있는</a:t>
            </a: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제 </a:t>
            </a:r>
            <a:r>
              <a:rPr lang="en-US" altLang="ko-KR" sz="800" dirty="0">
                <a:latin typeface="맑은 고딕" panose="020B0503020000020004" pitchFamily="50" charset="-127"/>
                <a:ea typeface="맑은 고딕" panose="020B0503020000020004" pitchFamily="50" charset="-127"/>
              </a:rPr>
              <a:t>3</a:t>
            </a:r>
            <a:r>
              <a:rPr lang="ko-KR" altLang="en-US" sz="800" dirty="0">
                <a:latin typeface="맑은 고딕" panose="020B0503020000020004" pitchFamily="50" charset="-127"/>
                <a:ea typeface="맑은 고딕" panose="020B0503020000020004" pitchFamily="50" charset="-127"/>
              </a:rPr>
              <a:t>자가 물품 또는 자금을 제 </a:t>
            </a:r>
            <a:r>
              <a:rPr lang="en-US" altLang="ko-KR" sz="800" dirty="0">
                <a:latin typeface="맑은 고딕" panose="020B0503020000020004" pitchFamily="50" charset="-127"/>
                <a:ea typeface="맑은 고딕" panose="020B0503020000020004" pitchFamily="50" charset="-127"/>
              </a:rPr>
              <a:t>3</a:t>
            </a:r>
            <a:r>
              <a:rPr lang="ko-KR" altLang="en-US" sz="800" dirty="0">
                <a:latin typeface="맑은 고딕" panose="020B0503020000020004" pitchFamily="50" charset="-127"/>
                <a:ea typeface="맑은 고딕" panose="020B0503020000020004" pitchFamily="50" charset="-127"/>
              </a:rPr>
              <a:t>자 관할 하에 중개하여 거래 당사자들이 안전하게 자금 또는 물품에 대하여 거래를</a:t>
            </a:r>
            <a:endParaRPr lang="en-US" altLang="ko-KR" sz="800" dirty="0">
              <a:latin typeface="맑은 고딕" panose="020B0503020000020004" pitchFamily="50" charset="-127"/>
              <a:ea typeface="맑은 고딕" panose="020B0503020000020004" pitchFamily="50" charset="-127"/>
            </a:endParaRPr>
          </a:p>
          <a:p>
            <a:pPr>
              <a:lnSpc>
                <a:spcPct val="150000"/>
              </a:lnSpc>
            </a:pPr>
            <a:r>
              <a:rPr lang="ko-KR" altLang="en-US" sz="800" dirty="0">
                <a:latin typeface="맑은 고딕" panose="020B0503020000020004" pitchFamily="50" charset="-127"/>
                <a:ea typeface="맑은 고딕" panose="020B0503020000020004" pitchFamily="50" charset="-127"/>
              </a:rPr>
              <a:t>완료할 수 있도록 지원하는 서비스입니다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56" name="Picture 3">
            <a:extLst>
              <a:ext uri="{FF2B5EF4-FFF2-40B4-BE49-F238E27FC236}">
                <a16:creationId xmlns:a16="http://schemas.microsoft.com/office/drawing/2014/main" id="{7D244AAC-D06A-48AF-B42C-7A1B8555D1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02" y="2980333"/>
            <a:ext cx="2860187" cy="844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3">
            <a:extLst>
              <a:ext uri="{FF2B5EF4-FFF2-40B4-BE49-F238E27FC236}">
                <a16:creationId xmlns:a16="http://schemas.microsoft.com/office/drawing/2014/main" id="{A155F634-2A03-497E-9920-314114B1E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575914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a:extLst>
              <a:ext uri="{FF2B5EF4-FFF2-40B4-BE49-F238E27FC236}">
                <a16:creationId xmlns:a16="http://schemas.microsoft.com/office/drawing/2014/main" id="{E4CEF221-19BE-4643-8EBE-B238CE8DFE78}"/>
              </a:ext>
            </a:extLst>
          </p:cNvPr>
          <p:cNvSpPr txBox="1"/>
          <p:nvPr/>
        </p:nvSpPr>
        <p:spPr>
          <a:xfrm>
            <a:off x="379402" y="6063870"/>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515799"/>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B53FF0CC-18B3-4045-839F-55D45926B1BE}"/>
              </a:ext>
            </a:extLst>
          </p:cNvPr>
          <p:cNvSpPr/>
          <p:nvPr/>
        </p:nvSpPr>
        <p:spPr>
          <a:xfrm>
            <a:off x="-112649" y="6515799"/>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4"/>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819997"/>
            <a:ext cx="1063112" cy="276999"/>
          </a:xfrm>
          <a:prstGeom prst="rect">
            <a:avLst/>
          </a:prstGeom>
        </p:spPr>
        <p:txBody>
          <a:bodyPr wrap="none">
            <a:spAutoFit/>
          </a:bodyPr>
          <a:lstStyle/>
          <a:p>
            <a:r>
              <a:rPr lang="en-US" altLang="ko-KR" sz="1200" b="1" dirty="0"/>
              <a:t>|</a:t>
            </a:r>
            <a:r>
              <a:rPr lang="ko-KR" altLang="en-US" sz="1200" b="1" dirty="0"/>
              <a:t>서비스 소개</a:t>
            </a:r>
            <a:endParaRPr lang="ko-KR" altLang="en-US" sz="1200" dirty="0"/>
          </a:p>
        </p:txBody>
      </p:sp>
    </p:spTree>
    <p:extLst>
      <p:ext uri="{BB962C8B-B14F-4D97-AF65-F5344CB8AC3E}">
        <p14:creationId xmlns:p14="http://schemas.microsoft.com/office/powerpoint/2010/main" val="3092362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57" name="Picture 3">
            <a:extLst>
              <a:ext uri="{FF2B5EF4-FFF2-40B4-BE49-F238E27FC236}">
                <a16:creationId xmlns:a16="http://schemas.microsoft.com/office/drawing/2014/main" id="{A155F634-2A03-497E-9920-314114B1E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680" y="575914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a:extLst>
              <a:ext uri="{FF2B5EF4-FFF2-40B4-BE49-F238E27FC236}">
                <a16:creationId xmlns:a16="http://schemas.microsoft.com/office/drawing/2014/main" id="{E4CEF221-19BE-4643-8EBE-B238CE8DFE78}"/>
              </a:ext>
            </a:extLst>
          </p:cNvPr>
          <p:cNvSpPr txBox="1"/>
          <p:nvPr/>
        </p:nvSpPr>
        <p:spPr>
          <a:xfrm>
            <a:off x="379402" y="6063870"/>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515799"/>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B53FF0CC-18B3-4045-839F-55D45926B1BE}"/>
              </a:ext>
            </a:extLst>
          </p:cNvPr>
          <p:cNvSpPr/>
          <p:nvPr/>
        </p:nvSpPr>
        <p:spPr>
          <a:xfrm>
            <a:off x="-112649" y="6515799"/>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3"/>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819997"/>
            <a:ext cx="1370888" cy="276999"/>
          </a:xfrm>
          <a:prstGeom prst="rect">
            <a:avLst/>
          </a:prstGeom>
        </p:spPr>
        <p:txBody>
          <a:bodyPr wrap="none">
            <a:spAutoFit/>
          </a:bodyPr>
          <a:lstStyle/>
          <a:p>
            <a:r>
              <a:rPr lang="en-US" altLang="ko-KR" sz="1200" b="1" dirty="0"/>
              <a:t>|</a:t>
            </a:r>
            <a:r>
              <a:rPr lang="ko-KR" altLang="en-US" sz="1200" b="1" dirty="0"/>
              <a:t>서비스 이용대상</a:t>
            </a:r>
            <a:endParaRPr lang="ko-KR" altLang="en-US" sz="1200" dirty="0"/>
          </a:p>
        </p:txBody>
      </p:sp>
      <p:sp>
        <p:nvSpPr>
          <p:cNvPr id="18" name="제목 2">
            <a:extLst>
              <a:ext uri="{FF2B5EF4-FFF2-40B4-BE49-F238E27FC236}">
                <a16:creationId xmlns:a16="http://schemas.microsoft.com/office/drawing/2014/main" id="{4B025F4F-1089-4414-90D1-6216BA26DDA9}"/>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이용대상</a:t>
            </a:r>
          </a:p>
        </p:txBody>
      </p:sp>
      <p:sp>
        <p:nvSpPr>
          <p:cNvPr id="21" name="TextBox 20">
            <a:extLst>
              <a:ext uri="{FF2B5EF4-FFF2-40B4-BE49-F238E27FC236}">
                <a16:creationId xmlns:a16="http://schemas.microsoft.com/office/drawing/2014/main" id="{64370BE2-A9BE-4C67-9176-2257FEC975F5}"/>
              </a:ext>
            </a:extLst>
          </p:cNvPr>
          <p:cNvSpPr txBox="1"/>
          <p:nvPr/>
        </p:nvSpPr>
        <p:spPr>
          <a:xfrm>
            <a:off x="370693" y="1007143"/>
            <a:ext cx="2951173" cy="1589025"/>
          </a:xfrm>
          <a:prstGeom prst="rect">
            <a:avLst/>
          </a:prstGeom>
          <a:noFill/>
        </p:spPr>
        <p:txBody>
          <a:bodyPr wrap="square" rtlCol="0">
            <a:spAutoFit/>
          </a:bodyPr>
          <a:lstStyle/>
          <a:p>
            <a:pPr>
              <a:lnSpc>
                <a:spcPct val="150000"/>
              </a:lnSpc>
            </a:pPr>
            <a:r>
              <a:rPr lang="ko-KR" altLang="en-US" sz="1200" b="1" dirty="0">
                <a:latin typeface="맑은 고딕" panose="020B0503020000020004" pitchFamily="50" charset="-127"/>
                <a:ea typeface="맑은 고딕" panose="020B0503020000020004" pitchFamily="50" charset="-127"/>
              </a:rPr>
              <a:t>​</a:t>
            </a:r>
            <a:r>
              <a:rPr lang="en-US" altLang="ko-KR" sz="1000" b="1" dirty="0">
                <a:latin typeface="맑은 고딕" panose="020B0503020000020004" pitchFamily="50" charset="-127"/>
                <a:ea typeface="맑은 고딕" panose="020B0503020000020004" pitchFamily="50" charset="-127"/>
              </a:rPr>
              <a:t>GTradePay </a:t>
            </a:r>
            <a:r>
              <a:rPr lang="ko-KR" altLang="en-US" sz="1000" b="1" dirty="0">
                <a:latin typeface="맑은 고딕" panose="020B0503020000020004" pitchFamily="50" charset="-127"/>
                <a:ea typeface="맑은 고딕" panose="020B0503020000020004" pitchFamily="50" charset="-127"/>
              </a:rPr>
              <a:t>에스크로 서비스는 </a:t>
            </a:r>
            <a:endParaRPr lang="en-US" altLang="ko-KR" sz="1000" b="1" dirty="0">
              <a:latin typeface="맑은 고딕" panose="020B0503020000020004" pitchFamily="50" charset="-127"/>
              <a:ea typeface="맑은 고딕" panose="020B0503020000020004" pitchFamily="50" charset="-127"/>
            </a:endParaRPr>
          </a:p>
          <a:p>
            <a:pPr>
              <a:lnSpc>
                <a:spcPct val="150000"/>
              </a:lnSpc>
            </a:pPr>
            <a:r>
              <a:rPr lang="ko-KR" altLang="en-US" sz="900" b="1" dirty="0">
                <a:latin typeface="맑은 고딕" panose="020B0503020000020004" pitchFamily="50" charset="-127"/>
                <a:ea typeface="맑은 고딕" panose="020B0503020000020004" pitchFamily="50" charset="-127"/>
              </a:rPr>
              <a:t>무역업 등록을 마친 수입업체와 수출업체가 이용할 수 있습니다</a:t>
            </a:r>
            <a:r>
              <a:rPr lang="en-US" altLang="ko-KR" sz="900" b="1" dirty="0">
                <a:latin typeface="맑은 고딕" panose="020B0503020000020004" pitchFamily="50" charset="-127"/>
                <a:ea typeface="맑은 고딕" panose="020B0503020000020004" pitchFamily="50" charset="-127"/>
              </a:rPr>
              <a:t>.</a:t>
            </a:r>
          </a:p>
          <a:p>
            <a:pPr>
              <a:lnSpc>
                <a:spcPct val="150000"/>
              </a:lnSpc>
            </a:pPr>
            <a:endParaRPr lang="en-US" altLang="ko-KR" sz="900" b="1" dirty="0">
              <a:solidFill>
                <a:srgbClr val="000000"/>
              </a:solidFill>
              <a:latin typeface="맑은 고딕" panose="020B0503020000020004" pitchFamily="50" charset="-127"/>
              <a:ea typeface="맑은 고딕" panose="020B0503020000020004" pitchFamily="50" charset="-127"/>
            </a:endParaRPr>
          </a:p>
          <a:p>
            <a:pPr>
              <a:lnSpc>
                <a:spcPct val="150000"/>
              </a:lnSpc>
            </a:pPr>
            <a:r>
              <a:rPr lang="en-US" altLang="ko-KR" sz="900" b="1" dirty="0">
                <a:solidFill>
                  <a:srgbClr val="000000"/>
                </a:solidFill>
                <a:latin typeface="맑은 고딕" panose="020B0503020000020004" pitchFamily="50" charset="-127"/>
                <a:ea typeface="맑은 고딕" panose="020B0503020000020004" pitchFamily="50" charset="-127"/>
              </a:rPr>
              <a:t>- </a:t>
            </a:r>
            <a:r>
              <a:rPr lang="ko-KR" altLang="en-US" sz="900" b="1" dirty="0">
                <a:solidFill>
                  <a:srgbClr val="000000"/>
                </a:solidFill>
                <a:latin typeface="맑은 고딕" panose="020B0503020000020004" pitchFamily="50" charset="-127"/>
                <a:ea typeface="맑은 고딕" panose="020B0503020000020004" pitchFamily="50" charset="-127"/>
              </a:rPr>
              <a:t>기존 어떤 무역거래 및 무역 결제 수단에 비해서 가장 안전합니다</a:t>
            </a:r>
            <a:r>
              <a:rPr lang="en-US" altLang="ko-KR" sz="900" b="1" dirty="0">
                <a:solidFill>
                  <a:srgbClr val="000000"/>
                </a:solidFill>
                <a:latin typeface="맑은 고딕" panose="020B0503020000020004" pitchFamily="50" charset="-127"/>
                <a:ea typeface="맑은 고딕" panose="020B0503020000020004" pitchFamily="50" charset="-127"/>
              </a:rPr>
              <a:t>.</a:t>
            </a:r>
          </a:p>
          <a:p>
            <a:pPr>
              <a:lnSpc>
                <a:spcPct val="150000"/>
              </a:lnSpc>
            </a:pPr>
            <a:r>
              <a:rPr lang="en-US" altLang="ko-KR" sz="900" b="1" dirty="0">
                <a:solidFill>
                  <a:srgbClr val="000000"/>
                </a:solidFill>
                <a:latin typeface="맑은 고딕" panose="020B0503020000020004" pitchFamily="50" charset="-127"/>
                <a:ea typeface="맑은 고딕" panose="020B0503020000020004" pitchFamily="50" charset="-127"/>
              </a:rPr>
              <a:t>- </a:t>
            </a:r>
            <a:r>
              <a:rPr lang="ko-KR" altLang="en-US" sz="900" b="1" dirty="0">
                <a:solidFill>
                  <a:srgbClr val="000000"/>
                </a:solidFill>
                <a:latin typeface="맑은 고딕" panose="020B0503020000020004" pitchFamily="50" charset="-127"/>
                <a:ea typeface="맑은 고딕" panose="020B0503020000020004" pitchFamily="50" charset="-127"/>
              </a:rPr>
              <a:t>가장 적은</a:t>
            </a:r>
            <a:r>
              <a:rPr lang="en-US" altLang="ko-KR" sz="900" b="1" dirty="0">
                <a:solidFill>
                  <a:srgbClr val="000000"/>
                </a:solidFill>
                <a:latin typeface="맑은 고딕" panose="020B0503020000020004" pitchFamily="50" charset="-127"/>
                <a:ea typeface="맑은 고딕" panose="020B0503020000020004" pitchFamily="50" charset="-127"/>
              </a:rPr>
              <a:t> </a:t>
            </a:r>
            <a:r>
              <a:rPr lang="ko-KR" altLang="en-US" sz="900" b="1" dirty="0">
                <a:solidFill>
                  <a:srgbClr val="000000"/>
                </a:solidFill>
                <a:latin typeface="맑은 고딕" panose="020B0503020000020004" pitchFamily="50" charset="-127"/>
                <a:ea typeface="맑은 고딕" panose="020B0503020000020004" pitchFamily="50" charset="-127"/>
              </a:rPr>
              <a:t>비용으로 확실한 무역거래를 보장합니다</a:t>
            </a:r>
            <a:r>
              <a:rPr lang="en-US" altLang="ko-KR" sz="900" b="1" dirty="0">
                <a:solidFill>
                  <a:srgbClr val="000000"/>
                </a:solidFill>
                <a:latin typeface="맑은 고딕" panose="020B0503020000020004" pitchFamily="50" charset="-127"/>
                <a:ea typeface="맑은 고딕" panose="020B0503020000020004" pitchFamily="50" charset="-127"/>
              </a:rPr>
              <a:t>.</a:t>
            </a:r>
            <a:endParaRPr lang="ko-KR" altLang="en-US" sz="900" dirty="0">
              <a:latin typeface="맑은 고딕" panose="020B0503020000020004" pitchFamily="50" charset="-127"/>
              <a:ea typeface="맑은 고딕" panose="020B0503020000020004" pitchFamily="50" charset="-127"/>
            </a:endParaRPr>
          </a:p>
        </p:txBody>
      </p:sp>
      <p:pic>
        <p:nvPicPr>
          <p:cNvPr id="22" name="Picture 2">
            <a:extLst>
              <a:ext uri="{FF2B5EF4-FFF2-40B4-BE49-F238E27FC236}">
                <a16:creationId xmlns:a16="http://schemas.microsoft.com/office/drawing/2014/main" id="{9E01334E-E298-4F14-9804-6C03C262D3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081" y="2583549"/>
            <a:ext cx="910018" cy="144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a:extLst>
              <a:ext uri="{FF2B5EF4-FFF2-40B4-BE49-F238E27FC236}">
                <a16:creationId xmlns:a16="http://schemas.microsoft.com/office/drawing/2014/main" id="{F9CB6869-205F-4865-85DA-27F909BAA909}"/>
              </a:ext>
            </a:extLst>
          </p:cNvPr>
          <p:cNvSpPr/>
          <p:nvPr/>
        </p:nvSpPr>
        <p:spPr bwMode="auto">
          <a:xfrm>
            <a:off x="513806" y="3411719"/>
            <a:ext cx="1470224" cy="628763"/>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7" name="TextBox 26">
            <a:extLst>
              <a:ext uri="{FF2B5EF4-FFF2-40B4-BE49-F238E27FC236}">
                <a16:creationId xmlns:a16="http://schemas.microsoft.com/office/drawing/2014/main" id="{4943DC9F-1BF1-4854-979A-05C1825EF09E}"/>
              </a:ext>
            </a:extLst>
          </p:cNvPr>
          <p:cNvSpPr txBox="1"/>
          <p:nvPr/>
        </p:nvSpPr>
        <p:spPr>
          <a:xfrm>
            <a:off x="595040" y="3455707"/>
            <a:ext cx="3064205" cy="584775"/>
          </a:xfrm>
          <a:prstGeom prst="rect">
            <a:avLst/>
          </a:prstGeom>
          <a:noFill/>
        </p:spPr>
        <p:txBody>
          <a:bodyPr wrap="square" rtlCol="0">
            <a:spAutoFit/>
          </a:bodyPr>
          <a:lstStyle/>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무역업 등록을 마친 수입 업체</a:t>
            </a: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모든 정상 무역 거래 이용 가능​</a:t>
            </a: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단순 무역금융거래는 이용 불가</a:t>
            </a:r>
            <a:endParaRPr lang="en-US" altLang="ko-KR" sz="800" dirty="0">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디지털 콘텐츠의 경우 가능</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sp>
        <p:nvSpPr>
          <p:cNvPr id="4" name="TextBox 3">
            <a:extLst>
              <a:ext uri="{FF2B5EF4-FFF2-40B4-BE49-F238E27FC236}">
                <a16:creationId xmlns:a16="http://schemas.microsoft.com/office/drawing/2014/main" id="{F6751346-9AAA-423D-8948-3842A715DC50}"/>
              </a:ext>
            </a:extLst>
          </p:cNvPr>
          <p:cNvSpPr txBox="1"/>
          <p:nvPr/>
        </p:nvSpPr>
        <p:spPr>
          <a:xfrm>
            <a:off x="1923832" y="2727055"/>
            <a:ext cx="790601" cy="524246"/>
          </a:xfrm>
          <a:prstGeom prst="rect">
            <a:avLst/>
          </a:prstGeom>
          <a:noFill/>
        </p:spPr>
        <p:txBody>
          <a:bodyPr wrap="none" rtlCol="0">
            <a:spAutoFit/>
          </a:bodyPr>
          <a:lstStyle/>
          <a:p>
            <a:pPr algn="ctr">
              <a:lnSpc>
                <a:spcPct val="150000"/>
              </a:lnSpc>
            </a:pPr>
            <a:r>
              <a:rPr lang="ko-KR" altLang="en-US" sz="1000" b="1" dirty="0">
                <a:latin typeface="맑은 고딕" pitchFamily="50" charset="-127"/>
                <a:ea typeface="맑은 고딕" pitchFamily="50" charset="-127"/>
              </a:rPr>
              <a:t>수입업체</a:t>
            </a:r>
            <a:endParaRPr lang="en-US" altLang="ko-KR" sz="1000" b="1" dirty="0">
              <a:latin typeface="맑은 고딕" pitchFamily="50" charset="-127"/>
              <a:ea typeface="맑은 고딕" pitchFamily="50" charset="-127"/>
            </a:endParaRPr>
          </a:p>
          <a:p>
            <a:pPr algn="ctr">
              <a:lnSpc>
                <a:spcPct val="150000"/>
              </a:lnSpc>
            </a:pPr>
            <a:r>
              <a:rPr lang="en-US" altLang="ko-KR" sz="1000" b="1" dirty="0">
                <a:latin typeface="맑은 고딕" pitchFamily="50" charset="-127"/>
                <a:ea typeface="맑은 고딕" pitchFamily="50" charset="-127"/>
              </a:rPr>
              <a:t>(</a:t>
            </a:r>
            <a:r>
              <a:rPr lang="ko-KR" altLang="en-US" sz="1000" b="1" dirty="0">
                <a:latin typeface="맑은 고딕" pitchFamily="50" charset="-127"/>
                <a:ea typeface="맑은 고딕" pitchFamily="50" charset="-127"/>
              </a:rPr>
              <a:t>구매기업</a:t>
            </a:r>
            <a:r>
              <a:rPr lang="en-US" altLang="ko-KR" sz="1000" b="1" dirty="0">
                <a:latin typeface="맑은 고딕" pitchFamily="50" charset="-127"/>
                <a:ea typeface="맑은 고딕" pitchFamily="50" charset="-127"/>
              </a:rPr>
              <a:t>)</a:t>
            </a:r>
            <a:endParaRPr lang="ko-KR" altLang="en-US" sz="1000" b="1" dirty="0">
              <a:latin typeface="맑은 고딕" pitchFamily="50" charset="-127"/>
              <a:ea typeface="맑은 고딕" pitchFamily="50" charset="-127"/>
            </a:endParaRPr>
          </a:p>
        </p:txBody>
      </p:sp>
      <p:pic>
        <p:nvPicPr>
          <p:cNvPr id="32" name="Picture 2">
            <a:extLst>
              <a:ext uri="{FF2B5EF4-FFF2-40B4-BE49-F238E27FC236}">
                <a16:creationId xmlns:a16="http://schemas.microsoft.com/office/drawing/2014/main" id="{04A3BCD7-36CE-4C5B-84F1-E192282D71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5561" y="4078446"/>
            <a:ext cx="910018" cy="144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a:extLst>
              <a:ext uri="{FF2B5EF4-FFF2-40B4-BE49-F238E27FC236}">
                <a16:creationId xmlns:a16="http://schemas.microsoft.com/office/drawing/2014/main" id="{DDFD2957-E85C-4CC9-AA9E-6A65066423E1}"/>
              </a:ext>
            </a:extLst>
          </p:cNvPr>
          <p:cNvSpPr/>
          <p:nvPr/>
        </p:nvSpPr>
        <p:spPr bwMode="auto">
          <a:xfrm>
            <a:off x="1424978" y="4978022"/>
            <a:ext cx="1470224" cy="628763"/>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4" name="TextBox 33">
            <a:extLst>
              <a:ext uri="{FF2B5EF4-FFF2-40B4-BE49-F238E27FC236}">
                <a16:creationId xmlns:a16="http://schemas.microsoft.com/office/drawing/2014/main" id="{F93C41AD-7DC5-4920-BC83-F0854157299B}"/>
              </a:ext>
            </a:extLst>
          </p:cNvPr>
          <p:cNvSpPr txBox="1"/>
          <p:nvPr/>
        </p:nvSpPr>
        <p:spPr>
          <a:xfrm>
            <a:off x="594984" y="4987131"/>
            <a:ext cx="3064205" cy="461665"/>
          </a:xfrm>
          <a:prstGeom prst="rect">
            <a:avLst/>
          </a:prstGeom>
          <a:noFill/>
        </p:spPr>
        <p:txBody>
          <a:bodyPr wrap="square" rtlCol="0">
            <a:spAutoFit/>
          </a:bodyPr>
          <a:lstStyle/>
          <a:p>
            <a:r>
              <a:rPr lang="en-US" altLang="ko-KR" sz="800" dirty="0">
                <a:latin typeface="맑은 고딕" panose="020B0503020000020004" pitchFamily="50" charset="-127"/>
              </a:rPr>
              <a:t>- </a:t>
            </a:r>
            <a:r>
              <a:rPr lang="ko-KR" altLang="en-US" sz="800" dirty="0">
                <a:latin typeface="맑은 고딕" panose="020B0503020000020004" pitchFamily="50" charset="-127"/>
              </a:rPr>
              <a:t>무역업 등록을 마친 수출 업체</a:t>
            </a:r>
          </a:p>
          <a:p>
            <a:r>
              <a:rPr lang="en-US" altLang="ko-KR" sz="800" dirty="0">
                <a:latin typeface="맑은 고딕" panose="020B0503020000020004" pitchFamily="50" charset="-127"/>
              </a:rPr>
              <a:t>- </a:t>
            </a:r>
            <a:r>
              <a:rPr lang="ko-KR" altLang="en-US" sz="800" dirty="0">
                <a:latin typeface="맑은 고딕" panose="020B0503020000020004" pitchFamily="50" charset="-127"/>
              </a:rPr>
              <a:t>모든 정상 무역 거래 이용 가능​</a:t>
            </a:r>
          </a:p>
          <a:p>
            <a:r>
              <a:rPr lang="en-US" altLang="ko-KR" sz="800" dirty="0">
                <a:latin typeface="맑은 고딕" panose="020B0503020000020004" pitchFamily="50" charset="-127"/>
              </a:rPr>
              <a:t>- </a:t>
            </a:r>
            <a:r>
              <a:rPr lang="ko-KR" altLang="en-US" sz="800" dirty="0">
                <a:latin typeface="맑은 고딕" panose="020B0503020000020004" pitchFamily="50" charset="-127"/>
              </a:rPr>
              <a:t>무역금융거래도 가능 </a:t>
            </a:r>
            <a:r>
              <a:rPr lang="en-US" altLang="ko-KR" sz="800" dirty="0">
                <a:latin typeface="맑은 고딕" panose="020B0503020000020004" pitchFamily="50" charset="-127"/>
              </a:rPr>
              <a:t>(</a:t>
            </a:r>
            <a:r>
              <a:rPr lang="ko-KR" altLang="en-US" sz="800" dirty="0">
                <a:latin typeface="맑은 고딕" panose="020B0503020000020004" pitchFamily="50" charset="-127"/>
              </a:rPr>
              <a:t>정상 </a:t>
            </a:r>
            <a:r>
              <a:rPr lang="ko-KR" altLang="en-US" sz="800" dirty="0" err="1">
                <a:latin typeface="맑은 고딕" panose="020B0503020000020004" pitchFamily="50" charset="-127"/>
              </a:rPr>
              <a:t>무역시</a:t>
            </a:r>
            <a:r>
              <a:rPr lang="en-US" altLang="ko-KR" sz="800" dirty="0">
                <a:latin typeface="맑은 고딕" panose="020B0503020000020004" pitchFamily="50" charset="-127"/>
              </a:rPr>
              <a:t>)</a:t>
            </a:r>
            <a:endParaRPr lang="ko-KR" altLang="en-US" sz="800" dirty="0">
              <a:latin typeface="맑은 고딕" panose="020B0503020000020004" pitchFamily="50" charset="-127"/>
            </a:endParaRPr>
          </a:p>
        </p:txBody>
      </p:sp>
      <p:sp>
        <p:nvSpPr>
          <p:cNvPr id="35" name="TextBox 34">
            <a:extLst>
              <a:ext uri="{FF2B5EF4-FFF2-40B4-BE49-F238E27FC236}">
                <a16:creationId xmlns:a16="http://schemas.microsoft.com/office/drawing/2014/main" id="{C8378E65-8563-4EAF-8133-4BB0BE9745BB}"/>
              </a:ext>
            </a:extLst>
          </p:cNvPr>
          <p:cNvSpPr txBox="1"/>
          <p:nvPr/>
        </p:nvSpPr>
        <p:spPr>
          <a:xfrm>
            <a:off x="1133231" y="4277931"/>
            <a:ext cx="790602" cy="524246"/>
          </a:xfrm>
          <a:prstGeom prst="rect">
            <a:avLst/>
          </a:prstGeom>
          <a:noFill/>
        </p:spPr>
        <p:txBody>
          <a:bodyPr wrap="none" rtlCol="0">
            <a:spAutoFit/>
          </a:bodyPr>
          <a:lstStyle/>
          <a:p>
            <a:pPr algn="ctr">
              <a:lnSpc>
                <a:spcPct val="150000"/>
              </a:lnSpc>
            </a:pPr>
            <a:r>
              <a:rPr lang="ko-KR" altLang="en-US" sz="1000" b="1" dirty="0">
                <a:latin typeface="맑은 고딕" pitchFamily="50" charset="-127"/>
                <a:ea typeface="맑은 고딕" pitchFamily="50" charset="-127"/>
              </a:rPr>
              <a:t>수출업체</a:t>
            </a:r>
            <a:endParaRPr lang="en-US" altLang="ko-KR" sz="1000" b="1" dirty="0">
              <a:latin typeface="맑은 고딕" pitchFamily="50" charset="-127"/>
              <a:ea typeface="맑은 고딕" pitchFamily="50" charset="-127"/>
            </a:endParaRPr>
          </a:p>
          <a:p>
            <a:pPr algn="ctr">
              <a:lnSpc>
                <a:spcPct val="150000"/>
              </a:lnSpc>
            </a:pPr>
            <a:r>
              <a:rPr lang="en-US" altLang="ko-KR" sz="1000" b="1" dirty="0">
                <a:latin typeface="맑은 고딕" pitchFamily="50" charset="-127"/>
                <a:ea typeface="맑은 고딕" pitchFamily="50" charset="-127"/>
              </a:rPr>
              <a:t>(</a:t>
            </a:r>
            <a:r>
              <a:rPr lang="ko-KR" altLang="en-US" sz="1000" b="1" dirty="0">
                <a:latin typeface="맑은 고딕" pitchFamily="50" charset="-127"/>
                <a:ea typeface="맑은 고딕" pitchFamily="50" charset="-127"/>
              </a:rPr>
              <a:t>판매기업</a:t>
            </a:r>
            <a:r>
              <a:rPr lang="en-US" altLang="ko-KR" sz="1000" b="1" dirty="0">
                <a:latin typeface="맑은 고딕" pitchFamily="50" charset="-127"/>
                <a:ea typeface="맑은 고딕" pitchFamily="50" charset="-127"/>
              </a:rPr>
              <a:t>)</a:t>
            </a:r>
            <a:endParaRPr lang="ko-KR" altLang="en-US" sz="1000" b="1" dirty="0">
              <a:latin typeface="맑은 고딕" pitchFamily="50" charset="-127"/>
              <a:ea typeface="맑은 고딕" pitchFamily="50" charset="-127"/>
            </a:endParaRPr>
          </a:p>
        </p:txBody>
      </p:sp>
    </p:spTree>
    <p:extLst>
      <p:ext uri="{BB962C8B-B14F-4D97-AF65-F5344CB8AC3E}">
        <p14:creationId xmlns:p14="http://schemas.microsoft.com/office/powerpoint/2010/main" val="38549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main</a:t>
            </a:r>
            <a:endParaRPr lang="ko-KR" altLang="en-US" dirty="0"/>
          </a:p>
        </p:txBody>
      </p:sp>
      <p:sp>
        <p:nvSpPr>
          <p:cNvPr id="7" name="직사각형 6">
            <a:extLst>
              <a:ext uri="{FF2B5EF4-FFF2-40B4-BE49-F238E27FC236}">
                <a16:creationId xmlns:a16="http://schemas.microsoft.com/office/drawing/2014/main" id="{B799CF2B-102A-439B-8D8C-6BDC593C1C10}"/>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 name="직사각형 9">
            <a:extLst>
              <a:ext uri="{FF2B5EF4-FFF2-40B4-BE49-F238E27FC236}">
                <a16:creationId xmlns:a16="http://schemas.microsoft.com/office/drawing/2014/main" id="{F3FE6A1E-E4B5-42CC-96C3-D2769C5056C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604179790"/>
              </p:ext>
            </p:extLst>
          </p:nvPr>
        </p:nvGraphicFramePr>
        <p:xfrm>
          <a:off x="7498080" y="465516"/>
          <a:ext cx="2407920" cy="431706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PC -</a:t>
                      </a:r>
                      <a:r>
                        <a:rPr lang="ko-KR" altLang="en-US" sz="800" dirty="0">
                          <a:latin typeface="+mn-ea"/>
                          <a:ea typeface="+mn-ea"/>
                        </a:rPr>
                        <a:t>메뉴 펼침</a:t>
                      </a:r>
                      <a:endParaRPr lang="en-US" altLang="ko-KR" sz="800" dirty="0">
                        <a:latin typeface="+mn-ea"/>
                        <a:ea typeface="+mn-ea"/>
                      </a:endParaRPr>
                    </a:p>
                    <a:p>
                      <a:pPr latinLnBrk="1"/>
                      <a:r>
                        <a:rPr lang="ko-KR" altLang="en-US" sz="800" dirty="0">
                          <a:latin typeface="+mn-ea"/>
                          <a:ea typeface="+mn-ea"/>
                        </a:rPr>
                        <a:t>모바일</a:t>
                      </a:r>
                      <a:r>
                        <a:rPr lang="en-US" altLang="ko-KR" sz="800" dirty="0">
                          <a:latin typeface="+mn-ea"/>
                          <a:ea typeface="+mn-ea"/>
                        </a:rPr>
                        <a:t> -</a:t>
                      </a:r>
                      <a:r>
                        <a:rPr lang="ko-KR" altLang="en-US" sz="800" dirty="0">
                          <a:latin typeface="+mn-ea"/>
                          <a:ea typeface="+mn-ea"/>
                        </a:rPr>
                        <a:t>햄버거 메뉴에서</a:t>
                      </a:r>
                      <a:r>
                        <a:rPr lang="en-US" altLang="ko-KR" sz="800" dirty="0">
                          <a:latin typeface="+mn-ea"/>
                          <a:ea typeface="+mn-ea"/>
                        </a:rPr>
                        <a:t> </a:t>
                      </a:r>
                      <a:r>
                        <a:rPr lang="ko-KR" altLang="en-US" sz="800" dirty="0">
                          <a:latin typeface="+mn-ea"/>
                          <a:ea typeface="+mn-ea"/>
                        </a:rPr>
                        <a:t>화살표로 선택</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PC</a:t>
                      </a:r>
                      <a:r>
                        <a:rPr lang="ko-KR" altLang="en-US" sz="800" dirty="0">
                          <a:latin typeface="+mn-ea"/>
                          <a:ea typeface="+mn-ea"/>
                        </a:rPr>
                        <a:t>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1" name="TextBox 40">
            <a:extLst>
              <a:ext uri="{FF2B5EF4-FFF2-40B4-BE49-F238E27FC236}">
                <a16:creationId xmlns:a16="http://schemas.microsoft.com/office/drawing/2014/main" id="{2D9760B9-2E1A-4D23-984D-9F6C2F842405}"/>
              </a:ext>
            </a:extLst>
          </p:cNvPr>
          <p:cNvSpPr txBox="1"/>
          <p:nvPr/>
        </p:nvSpPr>
        <p:spPr>
          <a:xfrm>
            <a:off x="5641999" y="608199"/>
            <a:ext cx="492443" cy="215444"/>
          </a:xfrm>
          <a:prstGeom prst="rect">
            <a:avLst/>
          </a:prstGeom>
          <a:noFill/>
        </p:spPr>
        <p:txBody>
          <a:bodyPr wrap="none" rtlCol="0">
            <a:spAutoFit/>
          </a:bodyPr>
          <a:lstStyle/>
          <a:p>
            <a:r>
              <a:rPr lang="ko-KR" altLang="en-US" sz="800" dirty="0">
                <a:solidFill>
                  <a:srgbClr val="FF0000"/>
                </a:solidFill>
                <a:latin typeface="맑은 고딕" pitchFamily="50" charset="-127"/>
                <a:ea typeface="맑은 고딕" pitchFamily="50" charset="-127"/>
              </a:rPr>
              <a:t>로그인</a:t>
            </a:r>
          </a:p>
        </p:txBody>
      </p:sp>
      <p:sp>
        <p:nvSpPr>
          <p:cNvPr id="48" name="TextBox 47">
            <a:extLst>
              <a:ext uri="{FF2B5EF4-FFF2-40B4-BE49-F238E27FC236}">
                <a16:creationId xmlns:a16="http://schemas.microsoft.com/office/drawing/2014/main" id="{C04A0D7F-3040-4051-986B-9D565D615189}"/>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3" name="직사각형 52">
            <a:extLst>
              <a:ext uri="{FF2B5EF4-FFF2-40B4-BE49-F238E27FC236}">
                <a16:creationId xmlns:a16="http://schemas.microsoft.com/office/drawing/2014/main" id="{AEF3A124-AAA9-485C-8B36-47E2AE6D175A}"/>
              </a:ext>
            </a:extLst>
          </p:cNvPr>
          <p:cNvSpPr/>
          <p:nvPr/>
        </p:nvSpPr>
        <p:spPr bwMode="auto">
          <a:xfrm>
            <a:off x="176167" y="1328844"/>
            <a:ext cx="7180977" cy="210015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 name="직사각형 1">
            <a:extLst>
              <a:ext uri="{FF2B5EF4-FFF2-40B4-BE49-F238E27FC236}">
                <a16:creationId xmlns:a16="http://schemas.microsoft.com/office/drawing/2014/main" id="{1BBC1D9A-65B9-4993-8A0F-DD2C6EC7AADC}"/>
              </a:ext>
            </a:extLst>
          </p:cNvPr>
          <p:cNvSpPr/>
          <p:nvPr/>
        </p:nvSpPr>
        <p:spPr bwMode="auto">
          <a:xfrm>
            <a:off x="2315361" y="1324078"/>
            <a:ext cx="4496500" cy="378887"/>
          </a:xfrm>
          <a:prstGeom prst="rect">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1A60549B-1858-47A2-9410-6D96A121E95A}"/>
              </a:ext>
            </a:extLst>
          </p:cNvPr>
          <p:cNvSpPr/>
          <p:nvPr/>
        </p:nvSpPr>
        <p:spPr>
          <a:xfrm>
            <a:off x="2423447" y="1408536"/>
            <a:ext cx="4354857" cy="215444"/>
          </a:xfrm>
          <a:prstGeom prst="rect">
            <a:avLst/>
          </a:prstGeom>
        </p:spPr>
        <p:txBody>
          <a:bodyPr wrap="square">
            <a:spAutoFit/>
          </a:bodyPr>
          <a:lstStyle/>
          <a:p>
            <a:r>
              <a:rPr lang="ko-KR" altLang="en-US" sz="800" dirty="0"/>
              <a:t>에스크로 신청내역            에스크로 신청하기           무역자금 대출신청         무역자금 대출조회</a:t>
            </a:r>
          </a:p>
        </p:txBody>
      </p:sp>
      <p:sp>
        <p:nvSpPr>
          <p:cNvPr id="14" name="타원 13">
            <a:extLst>
              <a:ext uri="{FF2B5EF4-FFF2-40B4-BE49-F238E27FC236}">
                <a16:creationId xmlns:a16="http://schemas.microsoft.com/office/drawing/2014/main" id="{1A0EEC80-CA25-4AA8-BEC4-CCBFA8837073}"/>
              </a:ext>
            </a:extLst>
          </p:cNvPr>
          <p:cNvSpPr/>
          <p:nvPr/>
        </p:nvSpPr>
        <p:spPr bwMode="auto">
          <a:xfrm>
            <a:off x="3674376" y="122292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5" name="TextBox 14">
            <a:extLst>
              <a:ext uri="{FF2B5EF4-FFF2-40B4-BE49-F238E27FC236}">
                <a16:creationId xmlns:a16="http://schemas.microsoft.com/office/drawing/2014/main" id="{B7C71256-9090-40B8-8334-E86E7F0522E1}"/>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Tree>
    <p:extLst>
      <p:ext uri="{BB962C8B-B14F-4D97-AF65-F5344CB8AC3E}">
        <p14:creationId xmlns:p14="http://schemas.microsoft.com/office/powerpoint/2010/main" val="824640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063023141"/>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36,37 </a:t>
                      </a:r>
                      <a:r>
                        <a:rPr lang="ko-KR" altLang="en-US" sz="800" dirty="0">
                          <a:latin typeface="+mn-ea"/>
                          <a:ea typeface="+mn-ea"/>
                        </a:rPr>
                        <a:t>페이지 동일 컨텐츠</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57" name="Picture 3">
            <a:extLst>
              <a:ext uri="{FF2B5EF4-FFF2-40B4-BE49-F238E27FC236}">
                <a16:creationId xmlns:a16="http://schemas.microsoft.com/office/drawing/2014/main" id="{A155F634-2A03-497E-9920-314114B1E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3"/>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1457450" cy="246221"/>
          </a:xfrm>
          <a:prstGeom prst="rect">
            <a:avLst/>
          </a:prstGeom>
        </p:spPr>
        <p:txBody>
          <a:bodyPr wrap="none">
            <a:spAutoFit/>
          </a:bodyPr>
          <a:lstStyle/>
          <a:p>
            <a:r>
              <a:rPr lang="en-US" altLang="ko-KR" sz="1000" b="1" dirty="0"/>
              <a:t>|</a:t>
            </a:r>
            <a:r>
              <a:rPr lang="ko-KR" altLang="en-US" sz="1000" b="1" dirty="0"/>
              <a:t>글로벌 마켓 </a:t>
            </a:r>
            <a:r>
              <a:rPr lang="ko-KR" altLang="en-US" sz="1000" b="1" dirty="0" err="1"/>
              <a:t>플레이스</a:t>
            </a:r>
            <a:endParaRPr lang="ko-KR" altLang="en-US" sz="1000" dirty="0"/>
          </a:p>
        </p:txBody>
      </p:sp>
      <p:sp>
        <p:nvSpPr>
          <p:cNvPr id="18" name="제목 2">
            <a:extLst>
              <a:ext uri="{FF2B5EF4-FFF2-40B4-BE49-F238E27FC236}">
                <a16:creationId xmlns:a16="http://schemas.microsoft.com/office/drawing/2014/main" id="{4B025F4F-1089-4414-90D1-6216BA26DDA9}"/>
              </a:ext>
            </a:extLst>
          </p:cNvPr>
          <p:cNvSpPr txBox="1">
            <a:spLocks/>
          </p:cNvSpPr>
          <p:nvPr/>
        </p:nvSpPr>
        <p:spPr>
          <a:xfrm>
            <a:off x="919569" y="228600"/>
            <a:ext cx="3277962"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글로벌 </a:t>
            </a:r>
            <a:r>
              <a:rPr lang="ko-KR" altLang="en-US" dirty="0" err="1"/>
              <a:t>마켓플레이스</a:t>
            </a:r>
            <a:endParaRPr lang="ko-KR" altLang="en-US" dirty="0"/>
          </a:p>
        </p:txBody>
      </p:sp>
      <p:sp>
        <p:nvSpPr>
          <p:cNvPr id="33" name="직사각형 32">
            <a:extLst>
              <a:ext uri="{FF2B5EF4-FFF2-40B4-BE49-F238E27FC236}">
                <a16:creationId xmlns:a16="http://schemas.microsoft.com/office/drawing/2014/main" id="{DDFD2957-E85C-4CC9-AA9E-6A65066423E1}"/>
              </a:ext>
            </a:extLst>
          </p:cNvPr>
          <p:cNvSpPr/>
          <p:nvPr/>
        </p:nvSpPr>
        <p:spPr bwMode="auto">
          <a:xfrm>
            <a:off x="1424978" y="4978022"/>
            <a:ext cx="1470224" cy="628763"/>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9" name="TextBox 28">
            <a:extLst>
              <a:ext uri="{FF2B5EF4-FFF2-40B4-BE49-F238E27FC236}">
                <a16:creationId xmlns:a16="http://schemas.microsoft.com/office/drawing/2014/main" id="{6024AA69-1252-4AE8-86E7-D5967ADA37D8}"/>
              </a:ext>
            </a:extLst>
          </p:cNvPr>
          <p:cNvSpPr txBox="1"/>
          <p:nvPr/>
        </p:nvSpPr>
        <p:spPr>
          <a:xfrm>
            <a:off x="370693" y="1018134"/>
            <a:ext cx="2929359" cy="524246"/>
          </a:xfrm>
          <a:prstGeom prst="rect">
            <a:avLst/>
          </a:prstGeom>
          <a:noFill/>
        </p:spPr>
        <p:txBody>
          <a:bodyPr wrap="square" rtlCol="0">
            <a:spAutoFit/>
          </a:bodyPr>
          <a:lstStyle/>
          <a:p>
            <a:pPr>
              <a:lnSpc>
                <a:spcPct val="150000"/>
              </a:lnSpc>
            </a:pPr>
            <a:r>
              <a:rPr lang="ko-KR" altLang="en-US" sz="1000" b="1" dirty="0">
                <a:latin typeface="맑은 고딕" panose="020B0503020000020004" pitchFamily="50" charset="-127"/>
                <a:ea typeface="맑은 고딕" panose="020B0503020000020004" pitchFamily="50" charset="-127"/>
              </a:rPr>
              <a:t>​</a:t>
            </a:r>
            <a:r>
              <a:rPr lang="en-US" altLang="ko-KR" sz="1000" b="1" dirty="0">
                <a:latin typeface="맑은 고딕" panose="020B0503020000020004" pitchFamily="50" charset="-127"/>
                <a:ea typeface="맑은 고딕" panose="020B0503020000020004" pitchFamily="50" charset="-127"/>
              </a:rPr>
              <a:t>GTradePay </a:t>
            </a:r>
            <a:r>
              <a:rPr lang="ko-KR" altLang="en-US" sz="1000" b="1" dirty="0">
                <a:latin typeface="맑은 고딕" panose="020B0503020000020004" pitchFamily="50" charset="-127"/>
                <a:ea typeface="맑은 고딕" panose="020B0503020000020004" pitchFamily="50" charset="-127"/>
              </a:rPr>
              <a:t>에스크로 서비스는 글로벌 마켓</a:t>
            </a:r>
            <a:endParaRPr lang="en-US" altLang="ko-KR" sz="1000" b="1" dirty="0">
              <a:latin typeface="맑은 고딕" panose="020B0503020000020004" pitchFamily="50" charset="-127"/>
              <a:ea typeface="맑은 고딕" panose="020B0503020000020004" pitchFamily="50" charset="-127"/>
            </a:endParaRPr>
          </a:p>
          <a:p>
            <a:pPr>
              <a:lnSpc>
                <a:spcPct val="150000"/>
              </a:lnSpc>
            </a:pPr>
            <a:r>
              <a:rPr lang="ko-KR" altLang="en-US" sz="1000" b="1" dirty="0" err="1">
                <a:latin typeface="맑은 고딕" panose="020B0503020000020004" pitchFamily="50" charset="-127"/>
                <a:ea typeface="맑은 고딕" panose="020B0503020000020004" pitchFamily="50" charset="-127"/>
              </a:rPr>
              <a:t>플레이스들과</a:t>
            </a:r>
            <a:r>
              <a:rPr lang="ko-KR" altLang="en-US" sz="1000" b="1" dirty="0">
                <a:latin typeface="맑은 고딕" panose="020B0503020000020004" pitchFamily="50" charset="-127"/>
                <a:ea typeface="맑은 고딕" panose="020B0503020000020004" pitchFamily="50" charset="-127"/>
              </a:rPr>
              <a:t> 함께 하고 있습니다</a:t>
            </a:r>
            <a:r>
              <a:rPr lang="en-US" altLang="ko-KR" sz="1000" b="1" dirty="0">
                <a:latin typeface="맑은 고딕" panose="020B0503020000020004" pitchFamily="50" charset="-127"/>
                <a:ea typeface="맑은 고딕" panose="020B0503020000020004" pitchFamily="50" charset="-127"/>
              </a:rPr>
              <a:t>.</a:t>
            </a:r>
            <a:endParaRPr lang="ko-KR" altLang="en-US" sz="1000" b="1" dirty="0">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27D5CE4A-131C-497E-B469-E4DAF99343FC}"/>
              </a:ext>
            </a:extLst>
          </p:cNvPr>
          <p:cNvPicPr>
            <a:picLocks noChangeAspect="1"/>
          </p:cNvPicPr>
          <p:nvPr/>
        </p:nvPicPr>
        <p:blipFill>
          <a:blip r:embed="rId4"/>
          <a:stretch>
            <a:fillRect/>
          </a:stretch>
        </p:blipFill>
        <p:spPr>
          <a:xfrm>
            <a:off x="1188692" y="1554736"/>
            <a:ext cx="1076325" cy="447675"/>
          </a:xfrm>
          <a:prstGeom prst="rect">
            <a:avLst/>
          </a:prstGeom>
        </p:spPr>
      </p:pic>
      <p:sp>
        <p:nvSpPr>
          <p:cNvPr id="6" name="직사각형 5">
            <a:extLst>
              <a:ext uri="{FF2B5EF4-FFF2-40B4-BE49-F238E27FC236}">
                <a16:creationId xmlns:a16="http://schemas.microsoft.com/office/drawing/2014/main" id="{B46793C1-94A6-42A1-AA2B-C1B57F915CDE}"/>
              </a:ext>
            </a:extLst>
          </p:cNvPr>
          <p:cNvSpPr/>
          <p:nvPr/>
        </p:nvSpPr>
        <p:spPr>
          <a:xfrm>
            <a:off x="370693" y="1993185"/>
            <a:ext cx="2951173" cy="830997"/>
          </a:xfrm>
          <a:prstGeom prst="rect">
            <a:avLst/>
          </a:prstGeom>
        </p:spPr>
        <p:txBody>
          <a:bodyPr wrap="square">
            <a:spAutoFit/>
          </a:bodyPr>
          <a:lstStyle/>
          <a:p>
            <a:r>
              <a:rPr lang="en-US" altLang="ko-KR" sz="800" b="1" dirty="0">
                <a:solidFill>
                  <a:srgbClr val="225380"/>
                </a:solidFill>
              </a:rPr>
              <a:t>GET (Global e Trade)</a:t>
            </a:r>
            <a:endParaRPr lang="ko-KR" altLang="en-US" sz="800" dirty="0">
              <a:solidFill>
                <a:srgbClr val="225380"/>
              </a:solidFill>
            </a:endParaRPr>
          </a:p>
          <a:p>
            <a:r>
              <a:rPr lang="ko-KR" altLang="en-US" sz="800" dirty="0"/>
              <a:t>한국의 </a:t>
            </a:r>
            <a:r>
              <a:rPr lang="en-US" altLang="ko-KR" sz="800" dirty="0"/>
              <a:t>(</a:t>
            </a:r>
            <a:r>
              <a:rPr lang="ko-KR" altLang="en-US" sz="800" dirty="0"/>
              <a:t>주</a:t>
            </a:r>
            <a:r>
              <a:rPr lang="en-US" altLang="ko-KR" sz="800" dirty="0"/>
              <a:t>)</a:t>
            </a:r>
            <a:r>
              <a:rPr lang="ko-KR" altLang="en-US" sz="800" dirty="0" err="1"/>
              <a:t>글로벌이트레이드는</a:t>
            </a:r>
            <a:r>
              <a:rPr lang="ko-KR" altLang="en-US" sz="800" dirty="0"/>
              <a:t> 글로벌 </a:t>
            </a:r>
            <a:r>
              <a:rPr lang="en-US" altLang="ko-KR" sz="800" dirty="0"/>
              <a:t>B2B </a:t>
            </a:r>
            <a:r>
              <a:rPr lang="ko-KR" altLang="en-US" sz="800" dirty="0"/>
              <a:t>무역결제의 선구자입니다</a:t>
            </a:r>
            <a:r>
              <a:rPr lang="en-US" altLang="ko-KR" sz="800" dirty="0"/>
              <a:t>.</a:t>
            </a:r>
            <a:endParaRPr lang="ko-KR" altLang="en-US" sz="800" dirty="0"/>
          </a:p>
          <a:p>
            <a:r>
              <a:rPr lang="ko-KR" altLang="en-US" sz="800" dirty="0"/>
              <a:t>현재 약 </a:t>
            </a:r>
            <a:r>
              <a:rPr lang="en-US" altLang="ko-KR" sz="800" dirty="0"/>
              <a:t>300</a:t>
            </a:r>
            <a:r>
              <a:rPr lang="ko-KR" altLang="en-US" sz="800" dirty="0"/>
              <a:t>만개 이상의 글로벌 기업들에 대하여 무역결제 서비스를 제공할 예정입니다</a:t>
            </a:r>
            <a:r>
              <a:rPr lang="en-US" altLang="ko-KR" sz="800" dirty="0"/>
              <a:t>.</a:t>
            </a:r>
            <a:endParaRPr lang="ko-KR" altLang="en-US" sz="800" dirty="0"/>
          </a:p>
          <a:p>
            <a:r>
              <a:rPr lang="en-US" altLang="ko-KR" sz="800" dirty="0"/>
              <a:t>geton.co.kr</a:t>
            </a:r>
          </a:p>
        </p:txBody>
      </p:sp>
      <p:pic>
        <p:nvPicPr>
          <p:cNvPr id="7" name="그림 6">
            <a:extLst>
              <a:ext uri="{FF2B5EF4-FFF2-40B4-BE49-F238E27FC236}">
                <a16:creationId xmlns:a16="http://schemas.microsoft.com/office/drawing/2014/main" id="{9E786F71-15F4-4A44-B924-95BF2F56D84C}"/>
              </a:ext>
            </a:extLst>
          </p:cNvPr>
          <p:cNvPicPr>
            <a:picLocks noChangeAspect="1"/>
          </p:cNvPicPr>
          <p:nvPr/>
        </p:nvPicPr>
        <p:blipFill>
          <a:blip r:embed="rId5"/>
          <a:stretch>
            <a:fillRect/>
          </a:stretch>
        </p:blipFill>
        <p:spPr>
          <a:xfrm>
            <a:off x="1239335" y="2814206"/>
            <a:ext cx="975037" cy="414175"/>
          </a:xfrm>
          <a:prstGeom prst="rect">
            <a:avLst/>
          </a:prstGeom>
        </p:spPr>
      </p:pic>
      <p:sp>
        <p:nvSpPr>
          <p:cNvPr id="8" name="직사각형 7">
            <a:extLst>
              <a:ext uri="{FF2B5EF4-FFF2-40B4-BE49-F238E27FC236}">
                <a16:creationId xmlns:a16="http://schemas.microsoft.com/office/drawing/2014/main" id="{412A5BC6-22F8-4516-A5E1-D4F9FC179F62}"/>
              </a:ext>
            </a:extLst>
          </p:cNvPr>
          <p:cNvSpPr/>
          <p:nvPr/>
        </p:nvSpPr>
        <p:spPr>
          <a:xfrm>
            <a:off x="370693" y="3213656"/>
            <a:ext cx="2951173" cy="707886"/>
          </a:xfrm>
          <a:prstGeom prst="rect">
            <a:avLst/>
          </a:prstGeom>
        </p:spPr>
        <p:txBody>
          <a:bodyPr wrap="square">
            <a:spAutoFit/>
          </a:bodyPr>
          <a:lstStyle/>
          <a:p>
            <a:r>
              <a:rPr lang="ko-KR" altLang="en-US" sz="800" b="1" dirty="0" err="1">
                <a:solidFill>
                  <a:srgbClr val="225380"/>
                </a:solidFill>
              </a:rPr>
              <a:t>국미</a:t>
            </a:r>
            <a:r>
              <a:rPr lang="ko-KR" altLang="en-US" sz="800" b="1" dirty="0">
                <a:solidFill>
                  <a:srgbClr val="225380"/>
                </a:solidFill>
              </a:rPr>
              <a:t> </a:t>
            </a:r>
            <a:r>
              <a:rPr lang="en-US" altLang="ko-KR" sz="800" b="1" dirty="0" err="1">
                <a:solidFill>
                  <a:srgbClr val="225380"/>
                </a:solidFill>
              </a:rPr>
              <a:t>Gome</a:t>
            </a:r>
            <a:endParaRPr lang="ko-KR" altLang="en-US" sz="800" dirty="0">
              <a:solidFill>
                <a:srgbClr val="225380"/>
              </a:solidFill>
            </a:endParaRPr>
          </a:p>
          <a:p>
            <a:r>
              <a:rPr lang="ko-KR" altLang="en-US" sz="800" dirty="0" err="1"/>
              <a:t>고메닷컴은</a:t>
            </a:r>
            <a:r>
              <a:rPr lang="ko-KR" altLang="en-US" sz="800" dirty="0"/>
              <a:t> 중국 </a:t>
            </a:r>
            <a:r>
              <a:rPr lang="ko-KR" altLang="en-US" sz="800" dirty="0" err="1"/>
              <a:t>이커머스</a:t>
            </a:r>
            <a:r>
              <a:rPr lang="ko-KR" altLang="en-US" sz="800" dirty="0"/>
              <a:t> </a:t>
            </a:r>
            <a:r>
              <a:rPr lang="en-US" altLang="ko-KR" sz="800" dirty="0"/>
              <a:t>4</a:t>
            </a:r>
            <a:r>
              <a:rPr lang="ko-KR" altLang="en-US" sz="800" dirty="0"/>
              <a:t>위의 초대형 </a:t>
            </a:r>
            <a:r>
              <a:rPr lang="ko-KR" altLang="en-US" sz="800" dirty="0" err="1"/>
              <a:t>마켓플레이스입니다</a:t>
            </a:r>
            <a:r>
              <a:rPr lang="en-US" altLang="ko-KR" sz="800" dirty="0"/>
              <a:t>. </a:t>
            </a:r>
            <a:br>
              <a:rPr lang="en-US" altLang="ko-KR" sz="800" dirty="0"/>
            </a:br>
            <a:r>
              <a:rPr lang="ko-KR" altLang="en-US" sz="800" dirty="0"/>
              <a:t>또한 세계최대의 전자유통플랫폼으로서 </a:t>
            </a:r>
            <a:r>
              <a:rPr lang="en-US" altLang="ko-KR" sz="800" dirty="0"/>
              <a:t>B2B, B2C, O2O</a:t>
            </a:r>
            <a:r>
              <a:rPr lang="ko-KR" altLang="en-US" sz="800" dirty="0"/>
              <a:t>영역에서 최고의 </a:t>
            </a:r>
            <a:r>
              <a:rPr lang="ko-KR" altLang="en-US" sz="800" dirty="0" err="1"/>
              <a:t>마켓플레이스입니다</a:t>
            </a:r>
            <a:r>
              <a:rPr lang="en-US" altLang="ko-KR" sz="800" dirty="0"/>
              <a:t>.</a:t>
            </a:r>
            <a:endParaRPr lang="ko-KR" altLang="en-US" sz="800" dirty="0"/>
          </a:p>
          <a:p>
            <a:r>
              <a:rPr lang="en-US" altLang="ko-KR" sz="800" dirty="0"/>
              <a:t>gome.com.cn </a:t>
            </a:r>
          </a:p>
        </p:txBody>
      </p:sp>
      <p:pic>
        <p:nvPicPr>
          <p:cNvPr id="9" name="그림 8">
            <a:extLst>
              <a:ext uri="{FF2B5EF4-FFF2-40B4-BE49-F238E27FC236}">
                <a16:creationId xmlns:a16="http://schemas.microsoft.com/office/drawing/2014/main" id="{DE213F84-9542-4453-BD4F-ACC67FDA3DEC}"/>
              </a:ext>
            </a:extLst>
          </p:cNvPr>
          <p:cNvPicPr>
            <a:picLocks noChangeAspect="1"/>
          </p:cNvPicPr>
          <p:nvPr/>
        </p:nvPicPr>
        <p:blipFill>
          <a:blip r:embed="rId6"/>
          <a:stretch>
            <a:fillRect/>
          </a:stretch>
        </p:blipFill>
        <p:spPr>
          <a:xfrm>
            <a:off x="1188692" y="4059577"/>
            <a:ext cx="1038225" cy="333375"/>
          </a:xfrm>
          <a:prstGeom prst="rect">
            <a:avLst/>
          </a:prstGeom>
        </p:spPr>
      </p:pic>
      <p:sp>
        <p:nvSpPr>
          <p:cNvPr id="10" name="직사각형 9">
            <a:extLst>
              <a:ext uri="{FF2B5EF4-FFF2-40B4-BE49-F238E27FC236}">
                <a16:creationId xmlns:a16="http://schemas.microsoft.com/office/drawing/2014/main" id="{DB60B6D5-AE57-4F87-B157-7D7221C48F45}"/>
              </a:ext>
            </a:extLst>
          </p:cNvPr>
          <p:cNvSpPr/>
          <p:nvPr/>
        </p:nvSpPr>
        <p:spPr>
          <a:xfrm>
            <a:off x="342393" y="4425085"/>
            <a:ext cx="2979473" cy="954107"/>
          </a:xfrm>
          <a:prstGeom prst="rect">
            <a:avLst/>
          </a:prstGeom>
        </p:spPr>
        <p:txBody>
          <a:bodyPr wrap="square">
            <a:spAutoFit/>
          </a:bodyPr>
          <a:lstStyle/>
          <a:p>
            <a:r>
              <a:rPr lang="ko-KR" altLang="en-US" sz="800" b="1" dirty="0" err="1">
                <a:solidFill>
                  <a:srgbClr val="225380"/>
                </a:solidFill>
              </a:rPr>
              <a:t>도매꾹</a:t>
            </a:r>
            <a:endParaRPr lang="ko-KR" altLang="en-US" sz="800" dirty="0">
              <a:solidFill>
                <a:srgbClr val="225380"/>
              </a:solidFill>
            </a:endParaRPr>
          </a:p>
          <a:p>
            <a:r>
              <a:rPr lang="ko-KR" altLang="en-US" sz="800" dirty="0"/>
              <a:t>아시아 </a:t>
            </a:r>
            <a:r>
              <a:rPr lang="en-US" altLang="ko-KR" sz="800" dirty="0"/>
              <a:t>B2B2C 1</a:t>
            </a:r>
            <a:r>
              <a:rPr lang="ko-KR" altLang="en-US" sz="800" dirty="0"/>
              <a:t>위의 </a:t>
            </a:r>
            <a:r>
              <a:rPr lang="ko-KR" altLang="en-US" sz="800" dirty="0" err="1"/>
              <a:t>도매꾹은</a:t>
            </a:r>
            <a:r>
              <a:rPr lang="ko-KR" altLang="en-US" sz="800" dirty="0"/>
              <a:t> 한국 </a:t>
            </a:r>
            <a:r>
              <a:rPr lang="en-US" altLang="ko-KR" sz="800" dirty="0"/>
              <a:t>B2B1</a:t>
            </a:r>
            <a:r>
              <a:rPr lang="ko-KR" altLang="en-US" sz="800" dirty="0"/>
              <a:t>위와 오픈마켓 </a:t>
            </a:r>
            <a:r>
              <a:rPr lang="en-US" altLang="ko-KR" sz="800" dirty="0"/>
              <a:t>4</a:t>
            </a:r>
            <a:r>
              <a:rPr lang="ko-KR" altLang="en-US" sz="800" dirty="0"/>
              <a:t>위의 </a:t>
            </a:r>
            <a:r>
              <a:rPr lang="ko-KR" altLang="en-US" sz="800" dirty="0" err="1"/>
              <a:t>마켓플레이스입니다</a:t>
            </a:r>
            <a:r>
              <a:rPr lang="en-US" altLang="ko-KR" sz="800" dirty="0"/>
              <a:t>.</a:t>
            </a:r>
            <a:br>
              <a:rPr lang="en-US" altLang="ko-KR" sz="800" dirty="0"/>
            </a:br>
            <a:r>
              <a:rPr lang="ko-KR" altLang="en-US" sz="800" dirty="0"/>
              <a:t>국내 시장 점유율 </a:t>
            </a:r>
            <a:r>
              <a:rPr lang="en-US" altLang="ko-KR" sz="800" dirty="0"/>
              <a:t>70%</a:t>
            </a:r>
            <a:r>
              <a:rPr lang="ko-KR" altLang="en-US" sz="800" dirty="0"/>
              <a:t>이상의 </a:t>
            </a:r>
            <a:r>
              <a:rPr lang="ko-KR" altLang="en-US" sz="800" dirty="0" err="1"/>
              <a:t>도매꾹은</a:t>
            </a:r>
            <a:r>
              <a:rPr lang="ko-KR" altLang="en-US" sz="800" dirty="0"/>
              <a:t> 세계 시장에 활발히 진출하고 있는 지트레이드페이의 핵심 파트너 </a:t>
            </a:r>
            <a:br>
              <a:rPr lang="en-US" altLang="ko-KR" sz="800" dirty="0"/>
            </a:br>
            <a:r>
              <a:rPr lang="ko-KR" altLang="en-US" sz="800" dirty="0" err="1"/>
              <a:t>마켓플레이스입니다</a:t>
            </a:r>
            <a:r>
              <a:rPr lang="en-US" altLang="ko-KR" sz="800" dirty="0"/>
              <a:t>.</a:t>
            </a:r>
            <a:endParaRPr lang="ko-KR" altLang="en-US" sz="800" dirty="0"/>
          </a:p>
          <a:p>
            <a:r>
              <a:rPr lang="en-US" altLang="ko-KR" sz="800" dirty="0"/>
              <a:t>Domeggook.com</a:t>
            </a:r>
            <a:endParaRPr lang="ko-KR" altLang="en-US" sz="800" dirty="0"/>
          </a:p>
        </p:txBody>
      </p:sp>
      <p:pic>
        <p:nvPicPr>
          <p:cNvPr id="11" name="그림 10">
            <a:extLst>
              <a:ext uri="{FF2B5EF4-FFF2-40B4-BE49-F238E27FC236}">
                <a16:creationId xmlns:a16="http://schemas.microsoft.com/office/drawing/2014/main" id="{D379CF55-D7AA-4B14-A900-817B4140B580}"/>
              </a:ext>
            </a:extLst>
          </p:cNvPr>
          <p:cNvPicPr>
            <a:picLocks noChangeAspect="1"/>
          </p:cNvPicPr>
          <p:nvPr/>
        </p:nvPicPr>
        <p:blipFill>
          <a:blip r:embed="rId7"/>
          <a:stretch>
            <a:fillRect/>
          </a:stretch>
        </p:blipFill>
        <p:spPr>
          <a:xfrm>
            <a:off x="1376172" y="5466348"/>
            <a:ext cx="838200" cy="457200"/>
          </a:xfrm>
          <a:prstGeom prst="rect">
            <a:avLst/>
          </a:prstGeom>
        </p:spPr>
      </p:pic>
      <p:sp>
        <p:nvSpPr>
          <p:cNvPr id="12" name="화살표: 아래쪽 11">
            <a:extLst>
              <a:ext uri="{FF2B5EF4-FFF2-40B4-BE49-F238E27FC236}">
                <a16:creationId xmlns:a16="http://schemas.microsoft.com/office/drawing/2014/main" id="{9002A0BF-EAC7-49FC-9D88-8EBDF7C54D27}"/>
              </a:ext>
            </a:extLst>
          </p:cNvPr>
          <p:cNvSpPr/>
          <p:nvPr/>
        </p:nvSpPr>
        <p:spPr bwMode="auto">
          <a:xfrm>
            <a:off x="1070336" y="6060098"/>
            <a:ext cx="1338402" cy="617795"/>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bg1"/>
                </a:solidFill>
                <a:effectLst/>
                <a:latin typeface="맑은 고딕" pitchFamily="50" charset="-127"/>
                <a:ea typeface="맑은 고딕" pitchFamily="50" charset="-127"/>
              </a:rPr>
              <a:t>온라인 동일</a:t>
            </a:r>
            <a:endParaRPr lang="en-US" altLang="ko-KR" sz="800" dirty="0">
              <a:solidFill>
                <a:schemeClr val="bg1"/>
              </a:solidFill>
              <a:effectLst/>
              <a:latin typeface="맑은 고딕" pitchFamily="50" charset="-127"/>
              <a:ea typeface="맑은 고딕" pitchFamily="50" charset="-127"/>
            </a:endParaRPr>
          </a:p>
          <a:p>
            <a:pPr algn="ctr"/>
            <a:r>
              <a:rPr lang="ko-KR" altLang="en-US" sz="800" dirty="0">
                <a:solidFill>
                  <a:schemeClr val="bg1"/>
                </a:solidFill>
                <a:effectLst/>
                <a:latin typeface="맑은 고딕" pitchFamily="50" charset="-127"/>
                <a:ea typeface="맑은 고딕" pitchFamily="50" charset="-127"/>
              </a:rPr>
              <a:t>컨텐츠</a:t>
            </a:r>
            <a:endParaRPr lang="en-US" altLang="ko-KR" sz="800" dirty="0">
              <a:solidFill>
                <a:schemeClr val="bg1"/>
              </a:solidFill>
              <a:effectLst/>
              <a:latin typeface="맑은 고딕" pitchFamily="50" charset="-127"/>
              <a:ea typeface="맑은 고딕" pitchFamily="50" charset="-127"/>
            </a:endParaRPr>
          </a:p>
          <a:p>
            <a:pPr algn="ctr"/>
            <a:r>
              <a:rPr lang="ko-KR" altLang="en-US" sz="800" dirty="0">
                <a:solidFill>
                  <a:schemeClr val="bg1"/>
                </a:solidFill>
                <a:latin typeface="맑은 고딕" pitchFamily="50" charset="-127"/>
                <a:ea typeface="맑은 고딕" pitchFamily="50" charset="-127"/>
              </a:rPr>
              <a:t>구성</a:t>
            </a:r>
            <a:endParaRPr lang="ko-KR" altLang="en-US" sz="800" dirty="0">
              <a:solidFill>
                <a:schemeClr val="bg1"/>
              </a:solidFill>
              <a:effectLst/>
              <a:latin typeface="맑은 고딕" pitchFamily="50" charset="-127"/>
              <a:ea typeface="맑은 고딕" pitchFamily="50" charset="-127"/>
            </a:endParaRPr>
          </a:p>
        </p:txBody>
      </p:sp>
      <p:sp>
        <p:nvSpPr>
          <p:cNvPr id="36" name="타원 35">
            <a:extLst>
              <a:ext uri="{FF2B5EF4-FFF2-40B4-BE49-F238E27FC236}">
                <a16:creationId xmlns:a16="http://schemas.microsoft.com/office/drawing/2014/main" id="{84F3D048-B8FE-492F-AC84-F80854454D8F}"/>
              </a:ext>
            </a:extLst>
          </p:cNvPr>
          <p:cNvSpPr/>
          <p:nvPr/>
        </p:nvSpPr>
        <p:spPr bwMode="auto">
          <a:xfrm>
            <a:off x="3614057" y="392945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3" name="오른쪽 중괄호 12">
            <a:extLst>
              <a:ext uri="{FF2B5EF4-FFF2-40B4-BE49-F238E27FC236}">
                <a16:creationId xmlns:a16="http://schemas.microsoft.com/office/drawing/2014/main" id="{0D9865BF-9247-4DD6-8561-93CDD594415F}"/>
              </a:ext>
            </a:extLst>
          </p:cNvPr>
          <p:cNvSpPr/>
          <p:nvPr/>
        </p:nvSpPr>
        <p:spPr>
          <a:xfrm>
            <a:off x="3492137" y="1637211"/>
            <a:ext cx="121920" cy="4702629"/>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784645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316998542"/>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38 </a:t>
                      </a:r>
                      <a:r>
                        <a:rPr lang="ko-KR" altLang="en-US" sz="800" dirty="0">
                          <a:latin typeface="+mn-ea"/>
                          <a:ea typeface="+mn-ea"/>
                        </a:rPr>
                        <a:t>페이지 동일 컨텐츠</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57" name="Picture 3">
            <a:extLst>
              <a:ext uri="{FF2B5EF4-FFF2-40B4-BE49-F238E27FC236}">
                <a16:creationId xmlns:a16="http://schemas.microsoft.com/office/drawing/2014/main" id="{A155F634-2A03-497E-9920-314114B1E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3"/>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1457450" cy="246221"/>
          </a:xfrm>
          <a:prstGeom prst="rect">
            <a:avLst/>
          </a:prstGeom>
        </p:spPr>
        <p:txBody>
          <a:bodyPr wrap="none">
            <a:spAutoFit/>
          </a:bodyPr>
          <a:lstStyle/>
          <a:p>
            <a:r>
              <a:rPr lang="en-US" altLang="ko-KR" sz="1000" b="1" dirty="0"/>
              <a:t>|</a:t>
            </a:r>
            <a:r>
              <a:rPr lang="ko-KR" altLang="en-US" sz="1000" b="1" dirty="0"/>
              <a:t>글로벌 금융 네트워크</a:t>
            </a:r>
            <a:endParaRPr lang="ko-KR" altLang="en-US" sz="1000" dirty="0"/>
          </a:p>
        </p:txBody>
      </p:sp>
      <p:sp>
        <p:nvSpPr>
          <p:cNvPr id="18" name="제목 2">
            <a:extLst>
              <a:ext uri="{FF2B5EF4-FFF2-40B4-BE49-F238E27FC236}">
                <a16:creationId xmlns:a16="http://schemas.microsoft.com/office/drawing/2014/main" id="{4B025F4F-1089-4414-90D1-6216BA26DDA9}"/>
              </a:ext>
            </a:extLst>
          </p:cNvPr>
          <p:cNvSpPr txBox="1">
            <a:spLocks/>
          </p:cNvSpPr>
          <p:nvPr/>
        </p:nvSpPr>
        <p:spPr>
          <a:xfrm>
            <a:off x="919569" y="228600"/>
            <a:ext cx="3277962"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글로벌 금융 네트워크</a:t>
            </a:r>
          </a:p>
        </p:txBody>
      </p:sp>
      <p:sp>
        <p:nvSpPr>
          <p:cNvPr id="33" name="직사각형 32">
            <a:extLst>
              <a:ext uri="{FF2B5EF4-FFF2-40B4-BE49-F238E27FC236}">
                <a16:creationId xmlns:a16="http://schemas.microsoft.com/office/drawing/2014/main" id="{DDFD2957-E85C-4CC9-AA9E-6A65066423E1}"/>
              </a:ext>
            </a:extLst>
          </p:cNvPr>
          <p:cNvSpPr/>
          <p:nvPr/>
        </p:nvSpPr>
        <p:spPr bwMode="auto">
          <a:xfrm>
            <a:off x="1424978" y="4978022"/>
            <a:ext cx="1470224" cy="628763"/>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5" name="그림 4">
            <a:extLst>
              <a:ext uri="{FF2B5EF4-FFF2-40B4-BE49-F238E27FC236}">
                <a16:creationId xmlns:a16="http://schemas.microsoft.com/office/drawing/2014/main" id="{27D5CE4A-131C-497E-B469-E4DAF99343FC}"/>
              </a:ext>
            </a:extLst>
          </p:cNvPr>
          <p:cNvPicPr>
            <a:picLocks noChangeAspect="1"/>
          </p:cNvPicPr>
          <p:nvPr/>
        </p:nvPicPr>
        <p:blipFill>
          <a:blip r:embed="rId4"/>
          <a:stretch>
            <a:fillRect/>
          </a:stretch>
        </p:blipFill>
        <p:spPr>
          <a:xfrm>
            <a:off x="1188692" y="1554736"/>
            <a:ext cx="1076325" cy="447675"/>
          </a:xfrm>
          <a:prstGeom prst="rect">
            <a:avLst/>
          </a:prstGeom>
        </p:spPr>
      </p:pic>
      <p:sp>
        <p:nvSpPr>
          <p:cNvPr id="6" name="직사각형 5">
            <a:extLst>
              <a:ext uri="{FF2B5EF4-FFF2-40B4-BE49-F238E27FC236}">
                <a16:creationId xmlns:a16="http://schemas.microsoft.com/office/drawing/2014/main" id="{B46793C1-94A6-42A1-AA2B-C1B57F915CDE}"/>
              </a:ext>
            </a:extLst>
          </p:cNvPr>
          <p:cNvSpPr/>
          <p:nvPr/>
        </p:nvSpPr>
        <p:spPr>
          <a:xfrm>
            <a:off x="370693" y="1993185"/>
            <a:ext cx="2951173" cy="707886"/>
          </a:xfrm>
          <a:prstGeom prst="rect">
            <a:avLst/>
          </a:prstGeom>
        </p:spPr>
        <p:txBody>
          <a:bodyPr wrap="square">
            <a:spAutoFit/>
          </a:bodyPr>
          <a:lstStyle/>
          <a:p>
            <a:r>
              <a:rPr lang="en-US" altLang="ko-KR" sz="800" dirty="0">
                <a:latin typeface="맑은 고딕" panose="020B0503020000020004" pitchFamily="50" charset="-127"/>
              </a:rPr>
              <a:t>GET: Global E Trade</a:t>
            </a:r>
            <a:endParaRPr lang="ko-KR" altLang="en-US" sz="800" dirty="0">
              <a:latin typeface="맑은 고딕" panose="020B0503020000020004" pitchFamily="50" charset="-127"/>
            </a:endParaRPr>
          </a:p>
          <a:p>
            <a:r>
              <a:rPr lang="ko-KR" altLang="en-US" sz="800" dirty="0">
                <a:latin typeface="맑은 고딕" panose="020B0503020000020004" pitchFamily="50" charset="-127"/>
              </a:rPr>
              <a:t>한국의 </a:t>
            </a:r>
            <a:r>
              <a:rPr lang="en-US" altLang="ko-KR" sz="800" dirty="0">
                <a:latin typeface="맑은 고딕" panose="020B0503020000020004" pitchFamily="50" charset="-127"/>
              </a:rPr>
              <a:t>(</a:t>
            </a:r>
            <a:r>
              <a:rPr lang="ko-KR" altLang="en-US" sz="800" dirty="0">
                <a:latin typeface="맑은 고딕" panose="020B0503020000020004" pitchFamily="50" charset="-127"/>
              </a:rPr>
              <a:t>주</a:t>
            </a:r>
            <a:r>
              <a:rPr lang="en-US" altLang="ko-KR" sz="800" dirty="0">
                <a:latin typeface="맑은 고딕" panose="020B0503020000020004" pitchFamily="50" charset="-127"/>
              </a:rPr>
              <a:t>)</a:t>
            </a:r>
            <a:r>
              <a:rPr lang="ko-KR" altLang="en-US" sz="800" dirty="0" err="1">
                <a:latin typeface="맑은 고딕" panose="020B0503020000020004" pitchFamily="50" charset="-127"/>
              </a:rPr>
              <a:t>글로벌이트레이드는</a:t>
            </a:r>
            <a:r>
              <a:rPr lang="ko-KR" altLang="en-US" sz="800" dirty="0">
                <a:latin typeface="맑은 고딕" panose="020B0503020000020004" pitchFamily="50" charset="-127"/>
              </a:rPr>
              <a:t> 글로벌 </a:t>
            </a:r>
            <a:r>
              <a:rPr lang="en-US" altLang="ko-KR" sz="800" dirty="0">
                <a:latin typeface="맑은 고딕" panose="020B0503020000020004" pitchFamily="50" charset="-127"/>
              </a:rPr>
              <a:t>B2B </a:t>
            </a:r>
            <a:r>
              <a:rPr lang="ko-KR" altLang="en-US" sz="800" dirty="0">
                <a:latin typeface="맑은 고딕" panose="020B0503020000020004" pitchFamily="50" charset="-127"/>
              </a:rPr>
              <a:t>무역결제의 선구자입니다</a:t>
            </a:r>
            <a:r>
              <a:rPr lang="en-US" altLang="ko-KR" sz="800" dirty="0">
                <a:latin typeface="맑은 고딕" panose="020B0503020000020004" pitchFamily="50" charset="-127"/>
              </a:rPr>
              <a:t>.</a:t>
            </a:r>
            <a:endParaRPr lang="ko-KR" altLang="en-US" sz="800" dirty="0">
              <a:latin typeface="맑은 고딕" panose="020B0503020000020004" pitchFamily="50" charset="-127"/>
            </a:endParaRPr>
          </a:p>
          <a:p>
            <a:r>
              <a:rPr lang="ko-KR" altLang="en-US" sz="800" dirty="0">
                <a:latin typeface="맑은 고딕" panose="020B0503020000020004" pitchFamily="50" charset="-127"/>
              </a:rPr>
              <a:t>현재 약 </a:t>
            </a:r>
            <a:r>
              <a:rPr lang="en-US" altLang="ko-KR" sz="800" dirty="0">
                <a:latin typeface="맑은 고딕" panose="020B0503020000020004" pitchFamily="50" charset="-127"/>
              </a:rPr>
              <a:t>300</a:t>
            </a:r>
            <a:r>
              <a:rPr lang="ko-KR" altLang="en-US" sz="800" dirty="0">
                <a:latin typeface="맑은 고딕" panose="020B0503020000020004" pitchFamily="50" charset="-127"/>
              </a:rPr>
              <a:t>만개 이상의 글로벌 기업들에 대하여 무역결제 서비스를 제공할 예정입니다</a:t>
            </a:r>
            <a:r>
              <a:rPr lang="en-US" altLang="ko-KR" sz="800" dirty="0">
                <a:latin typeface="맑은 고딕" panose="020B0503020000020004" pitchFamily="50" charset="-127"/>
              </a:rPr>
              <a:t>.</a:t>
            </a:r>
          </a:p>
        </p:txBody>
      </p:sp>
      <p:sp>
        <p:nvSpPr>
          <p:cNvPr id="8" name="직사각형 7">
            <a:extLst>
              <a:ext uri="{FF2B5EF4-FFF2-40B4-BE49-F238E27FC236}">
                <a16:creationId xmlns:a16="http://schemas.microsoft.com/office/drawing/2014/main" id="{412A5BC6-22F8-4516-A5E1-D4F9FC179F62}"/>
              </a:ext>
            </a:extLst>
          </p:cNvPr>
          <p:cNvSpPr/>
          <p:nvPr/>
        </p:nvSpPr>
        <p:spPr>
          <a:xfrm>
            <a:off x="370693" y="3213656"/>
            <a:ext cx="2951173" cy="584775"/>
          </a:xfrm>
          <a:prstGeom prst="rect">
            <a:avLst/>
          </a:prstGeom>
        </p:spPr>
        <p:txBody>
          <a:bodyPr wrap="square">
            <a:spAutoFit/>
          </a:bodyPr>
          <a:lstStyle/>
          <a:p>
            <a:r>
              <a:rPr lang="en-US" altLang="ko-KR" sz="800" dirty="0">
                <a:solidFill>
                  <a:srgbClr val="C00000"/>
                </a:solidFill>
                <a:latin typeface="맑은 고딕" panose="020B0503020000020004" pitchFamily="50" charset="-127"/>
              </a:rPr>
              <a:t>EBC: </a:t>
            </a:r>
            <a:r>
              <a:rPr lang="ko-KR" altLang="en-US" sz="800" dirty="0" err="1">
                <a:solidFill>
                  <a:srgbClr val="C00000"/>
                </a:solidFill>
                <a:latin typeface="맑은 고딕" panose="020B0503020000020004" pitchFamily="50" charset="-127"/>
              </a:rPr>
              <a:t>중국은영통지불유한공사</a:t>
            </a:r>
            <a:endParaRPr lang="ko-KR" altLang="en-US" sz="800" dirty="0">
              <a:solidFill>
                <a:srgbClr val="C00000"/>
              </a:solidFill>
              <a:latin typeface="맑은 고딕" panose="020B0503020000020004" pitchFamily="50" charset="-127"/>
            </a:endParaRPr>
          </a:p>
          <a:p>
            <a:r>
              <a:rPr lang="ko-KR" altLang="en-US" sz="800" dirty="0">
                <a:latin typeface="맑은 고딕" panose="020B0503020000020004" pitchFamily="50" charset="-127"/>
              </a:rPr>
              <a:t>중국의 </a:t>
            </a:r>
            <a:r>
              <a:rPr lang="en-US" altLang="ko-KR" sz="800" dirty="0">
                <a:latin typeface="맑은 고딕" panose="020B0503020000020004" pitchFamily="50" charset="-127"/>
              </a:rPr>
              <a:t>EBC</a:t>
            </a:r>
            <a:r>
              <a:rPr lang="ko-KR" altLang="en-US" sz="800" dirty="0">
                <a:latin typeface="맑은 고딕" panose="020B0503020000020004" pitchFamily="50" charset="-127"/>
              </a:rPr>
              <a:t>는 </a:t>
            </a:r>
            <a:r>
              <a:rPr lang="ko-KR" altLang="en-US" sz="800" dirty="0" err="1">
                <a:latin typeface="맑은 고딕" panose="020B0503020000020004" pitchFamily="50" charset="-127"/>
              </a:rPr>
              <a:t>종합결제전문기업입니다</a:t>
            </a:r>
            <a:r>
              <a:rPr lang="en-US" altLang="ko-KR" sz="800" dirty="0">
                <a:latin typeface="맑은 고딕" panose="020B0503020000020004" pitchFamily="50" charset="-127"/>
              </a:rPr>
              <a:t>.</a:t>
            </a:r>
            <a:br>
              <a:rPr lang="en-US" altLang="ko-KR" sz="800" dirty="0">
                <a:latin typeface="맑은 고딕" panose="020B0503020000020004" pitchFamily="50" charset="-127"/>
              </a:rPr>
            </a:br>
            <a:r>
              <a:rPr lang="en-US" altLang="ko-KR" sz="800" dirty="0">
                <a:latin typeface="맑은 고딕" panose="020B0503020000020004" pitchFamily="50" charset="-127"/>
              </a:rPr>
              <a:t>​</a:t>
            </a:r>
            <a:r>
              <a:rPr lang="ko-KR" altLang="en-US" sz="800" dirty="0">
                <a:latin typeface="맑은 고딕" panose="020B0503020000020004" pitchFamily="50" charset="-127"/>
              </a:rPr>
              <a:t>현재 약 </a:t>
            </a:r>
            <a:r>
              <a:rPr lang="en-US" altLang="ko-KR" sz="800" dirty="0">
                <a:latin typeface="맑은 고딕" panose="020B0503020000020004" pitchFamily="50" charset="-127"/>
              </a:rPr>
              <a:t>3500</a:t>
            </a:r>
            <a:r>
              <a:rPr lang="ko-KR" altLang="en-US" sz="800" dirty="0" err="1">
                <a:latin typeface="맑은 고딕" panose="020B0503020000020004" pitchFamily="50" charset="-127"/>
              </a:rPr>
              <a:t>만명이상의</a:t>
            </a:r>
            <a:r>
              <a:rPr lang="ko-KR" altLang="en-US" sz="800" dirty="0">
                <a:latin typeface="맑은 고딕" panose="020B0503020000020004" pitchFamily="50" charset="-127"/>
              </a:rPr>
              <a:t> 회원에게 서비스를 제공하고 있습니다</a:t>
            </a:r>
            <a:r>
              <a:rPr lang="en-US" altLang="ko-KR" sz="800" dirty="0">
                <a:latin typeface="맑은 고딕" panose="020B0503020000020004" pitchFamily="50" charset="-127"/>
              </a:rPr>
              <a:t>.</a:t>
            </a:r>
          </a:p>
        </p:txBody>
      </p:sp>
      <p:sp>
        <p:nvSpPr>
          <p:cNvPr id="10" name="직사각형 9">
            <a:extLst>
              <a:ext uri="{FF2B5EF4-FFF2-40B4-BE49-F238E27FC236}">
                <a16:creationId xmlns:a16="http://schemas.microsoft.com/office/drawing/2014/main" id="{DB60B6D5-AE57-4F87-B157-7D7221C48F45}"/>
              </a:ext>
            </a:extLst>
          </p:cNvPr>
          <p:cNvSpPr/>
          <p:nvPr/>
        </p:nvSpPr>
        <p:spPr>
          <a:xfrm>
            <a:off x="342393" y="4425085"/>
            <a:ext cx="2979473" cy="707886"/>
          </a:xfrm>
          <a:prstGeom prst="rect">
            <a:avLst/>
          </a:prstGeom>
        </p:spPr>
        <p:txBody>
          <a:bodyPr wrap="square">
            <a:spAutoFit/>
          </a:bodyPr>
          <a:lstStyle/>
          <a:p>
            <a:r>
              <a:rPr lang="en-US" altLang="ko-KR" sz="800" dirty="0">
                <a:solidFill>
                  <a:srgbClr val="C00000"/>
                </a:solidFill>
                <a:latin typeface="맑은 고딕" panose="020B0503020000020004" pitchFamily="50" charset="-127"/>
              </a:rPr>
              <a:t>GOMEPAY: </a:t>
            </a:r>
            <a:r>
              <a:rPr lang="ko-KR" altLang="en-US" sz="800" dirty="0" err="1">
                <a:solidFill>
                  <a:srgbClr val="C00000"/>
                </a:solidFill>
                <a:latin typeface="맑은 고딕" panose="020B0503020000020004" pitchFamily="50" charset="-127"/>
              </a:rPr>
              <a:t>중국고메페이</a:t>
            </a:r>
            <a:endParaRPr lang="ko-KR" altLang="en-US" sz="800" dirty="0">
              <a:solidFill>
                <a:srgbClr val="C00000"/>
              </a:solidFill>
              <a:latin typeface="맑은 고딕" panose="020B0503020000020004" pitchFamily="50" charset="-127"/>
            </a:endParaRPr>
          </a:p>
          <a:p>
            <a:r>
              <a:rPr lang="ko-KR" altLang="en-US" sz="800" dirty="0">
                <a:latin typeface="맑은 고딕" panose="020B0503020000020004" pitchFamily="50" charset="-127"/>
              </a:rPr>
              <a:t>중국의 </a:t>
            </a:r>
            <a:r>
              <a:rPr lang="ko-KR" altLang="en-US" sz="800" dirty="0" err="1">
                <a:latin typeface="맑은 고딕" panose="020B0503020000020004" pitchFamily="50" charset="-127"/>
              </a:rPr>
              <a:t>고메페이는</a:t>
            </a:r>
            <a:r>
              <a:rPr lang="ko-KR" altLang="en-US" sz="800" dirty="0">
                <a:latin typeface="맑은 고딕" panose="020B0503020000020004" pitchFamily="50" charset="-127"/>
              </a:rPr>
              <a:t> </a:t>
            </a:r>
            <a:r>
              <a:rPr lang="ko-KR" altLang="en-US" sz="800" dirty="0" err="1">
                <a:latin typeface="맑은 고딕" panose="020B0503020000020004" pitchFamily="50" charset="-127"/>
              </a:rPr>
              <a:t>세계최대전자유통그룹인</a:t>
            </a:r>
            <a:r>
              <a:rPr lang="ko-KR" altLang="en-US" sz="800" dirty="0">
                <a:latin typeface="맑은 고딕" panose="020B0503020000020004" pitchFamily="50" charset="-127"/>
              </a:rPr>
              <a:t> </a:t>
            </a:r>
            <a:r>
              <a:rPr lang="ko-KR" altLang="en-US" sz="800" dirty="0" err="1">
                <a:latin typeface="맑은 고딕" panose="020B0503020000020004" pitchFamily="50" charset="-127"/>
              </a:rPr>
              <a:t>중국국미전자의</a:t>
            </a:r>
            <a:r>
              <a:rPr lang="ko-KR" altLang="en-US" sz="800" dirty="0">
                <a:latin typeface="맑은 고딕" panose="020B0503020000020004" pitchFamily="50" charset="-127"/>
              </a:rPr>
              <a:t> </a:t>
            </a:r>
            <a:r>
              <a:rPr lang="ko-KR" altLang="en-US" sz="800" dirty="0" err="1">
                <a:latin typeface="맑은 고딕" panose="020B0503020000020004" pitchFamily="50" charset="-127"/>
              </a:rPr>
              <a:t>종합결제입니다</a:t>
            </a:r>
            <a:r>
              <a:rPr lang="en-US" altLang="ko-KR" sz="800" dirty="0">
                <a:latin typeface="맑은 고딕" panose="020B0503020000020004" pitchFamily="50" charset="-127"/>
              </a:rPr>
              <a:t>.</a:t>
            </a:r>
            <a:br>
              <a:rPr lang="en-US" altLang="ko-KR" sz="800" dirty="0">
                <a:latin typeface="맑은 고딕" panose="020B0503020000020004" pitchFamily="50" charset="-127"/>
              </a:rPr>
            </a:br>
            <a:r>
              <a:rPr lang="en-US" altLang="ko-KR" sz="800" dirty="0">
                <a:latin typeface="맑은 고딕" panose="020B0503020000020004" pitchFamily="50" charset="-127"/>
              </a:rPr>
              <a:t>​</a:t>
            </a:r>
            <a:r>
              <a:rPr lang="ko-KR" altLang="en-US" sz="800" dirty="0">
                <a:latin typeface="맑은 고딕" panose="020B0503020000020004" pitchFamily="50" charset="-127"/>
              </a:rPr>
              <a:t>현재 약 </a:t>
            </a:r>
            <a:r>
              <a:rPr lang="en-US" altLang="ko-KR" sz="800" dirty="0">
                <a:latin typeface="맑은 고딕" panose="020B0503020000020004" pitchFamily="50" charset="-127"/>
              </a:rPr>
              <a:t>2</a:t>
            </a:r>
            <a:r>
              <a:rPr lang="ko-KR" altLang="en-US" sz="800" dirty="0">
                <a:latin typeface="맑은 고딕" panose="020B0503020000020004" pitchFamily="50" charset="-127"/>
              </a:rPr>
              <a:t>억 </a:t>
            </a:r>
            <a:r>
              <a:rPr lang="en-US" altLang="ko-KR" sz="800" dirty="0">
                <a:latin typeface="맑은 고딕" panose="020B0503020000020004" pitchFamily="50" charset="-127"/>
              </a:rPr>
              <a:t>7</a:t>
            </a:r>
            <a:r>
              <a:rPr lang="ko-KR" altLang="en-US" sz="800" dirty="0" err="1">
                <a:latin typeface="맑은 고딕" panose="020B0503020000020004" pitchFamily="50" charset="-127"/>
              </a:rPr>
              <a:t>천만명이상의</a:t>
            </a:r>
            <a:r>
              <a:rPr lang="ko-KR" altLang="en-US" sz="800" dirty="0">
                <a:latin typeface="맑은 고딕" panose="020B0503020000020004" pitchFamily="50" charset="-127"/>
              </a:rPr>
              <a:t> 회원에게 서비스를 제공하고 있습니다</a:t>
            </a:r>
            <a:r>
              <a:rPr lang="en-US" altLang="ko-KR" sz="800" dirty="0">
                <a:latin typeface="맑은 고딕" panose="020B0503020000020004" pitchFamily="50" charset="-127"/>
              </a:rPr>
              <a:t>.</a:t>
            </a:r>
          </a:p>
        </p:txBody>
      </p:sp>
      <p:sp>
        <p:nvSpPr>
          <p:cNvPr id="12" name="화살표: 아래쪽 11">
            <a:extLst>
              <a:ext uri="{FF2B5EF4-FFF2-40B4-BE49-F238E27FC236}">
                <a16:creationId xmlns:a16="http://schemas.microsoft.com/office/drawing/2014/main" id="{9002A0BF-EAC7-49FC-9D88-8EBDF7C54D27}"/>
              </a:ext>
            </a:extLst>
          </p:cNvPr>
          <p:cNvSpPr/>
          <p:nvPr/>
        </p:nvSpPr>
        <p:spPr bwMode="auto">
          <a:xfrm>
            <a:off x="1070336" y="6060098"/>
            <a:ext cx="1338402" cy="617795"/>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chemeClr val="bg1"/>
                </a:solidFill>
                <a:effectLst/>
                <a:latin typeface="맑은 고딕" pitchFamily="50" charset="-127"/>
                <a:ea typeface="맑은 고딕" pitchFamily="50" charset="-127"/>
              </a:rPr>
              <a:t>온라인 동일</a:t>
            </a:r>
            <a:endParaRPr lang="en-US" altLang="ko-KR" sz="800" dirty="0">
              <a:solidFill>
                <a:schemeClr val="bg1"/>
              </a:solidFill>
              <a:effectLst/>
              <a:latin typeface="맑은 고딕" pitchFamily="50" charset="-127"/>
              <a:ea typeface="맑은 고딕" pitchFamily="50" charset="-127"/>
            </a:endParaRPr>
          </a:p>
          <a:p>
            <a:pPr algn="ctr"/>
            <a:r>
              <a:rPr lang="ko-KR" altLang="en-US" sz="800" dirty="0">
                <a:solidFill>
                  <a:schemeClr val="bg1"/>
                </a:solidFill>
                <a:effectLst/>
                <a:latin typeface="맑은 고딕" pitchFamily="50" charset="-127"/>
                <a:ea typeface="맑은 고딕" pitchFamily="50" charset="-127"/>
              </a:rPr>
              <a:t>컨텐츠</a:t>
            </a:r>
            <a:endParaRPr lang="en-US" altLang="ko-KR" sz="800" dirty="0">
              <a:solidFill>
                <a:schemeClr val="bg1"/>
              </a:solidFill>
              <a:effectLst/>
              <a:latin typeface="맑은 고딕" pitchFamily="50" charset="-127"/>
              <a:ea typeface="맑은 고딕" pitchFamily="50" charset="-127"/>
            </a:endParaRPr>
          </a:p>
          <a:p>
            <a:pPr algn="ctr"/>
            <a:r>
              <a:rPr lang="ko-KR" altLang="en-US" sz="800" dirty="0">
                <a:solidFill>
                  <a:schemeClr val="bg1"/>
                </a:solidFill>
                <a:latin typeface="맑은 고딕" pitchFamily="50" charset="-127"/>
                <a:ea typeface="맑은 고딕" pitchFamily="50" charset="-127"/>
              </a:rPr>
              <a:t>구성</a:t>
            </a:r>
            <a:endParaRPr lang="ko-KR" altLang="en-US" sz="800" dirty="0">
              <a:solidFill>
                <a:schemeClr val="bg1"/>
              </a:solidFill>
              <a:effectLst/>
              <a:latin typeface="맑은 고딕" pitchFamily="50" charset="-127"/>
              <a:ea typeface="맑은 고딕" pitchFamily="50" charset="-127"/>
            </a:endParaRPr>
          </a:p>
        </p:txBody>
      </p:sp>
      <p:sp>
        <p:nvSpPr>
          <p:cNvPr id="36" name="타원 35">
            <a:extLst>
              <a:ext uri="{FF2B5EF4-FFF2-40B4-BE49-F238E27FC236}">
                <a16:creationId xmlns:a16="http://schemas.microsoft.com/office/drawing/2014/main" id="{84F3D048-B8FE-492F-AC84-F80854454D8F}"/>
              </a:ext>
            </a:extLst>
          </p:cNvPr>
          <p:cNvSpPr/>
          <p:nvPr/>
        </p:nvSpPr>
        <p:spPr bwMode="auto">
          <a:xfrm>
            <a:off x="3614057" y="392945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3" name="오른쪽 중괄호 12">
            <a:extLst>
              <a:ext uri="{FF2B5EF4-FFF2-40B4-BE49-F238E27FC236}">
                <a16:creationId xmlns:a16="http://schemas.microsoft.com/office/drawing/2014/main" id="{0D9865BF-9247-4DD6-8561-93CDD594415F}"/>
              </a:ext>
            </a:extLst>
          </p:cNvPr>
          <p:cNvSpPr/>
          <p:nvPr/>
        </p:nvSpPr>
        <p:spPr>
          <a:xfrm>
            <a:off x="3492137" y="1637211"/>
            <a:ext cx="121920" cy="4702629"/>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F56DD91B-1EC9-49BF-A33D-C9FD67FB19B8}"/>
              </a:ext>
            </a:extLst>
          </p:cNvPr>
          <p:cNvSpPr txBox="1"/>
          <p:nvPr/>
        </p:nvSpPr>
        <p:spPr>
          <a:xfrm>
            <a:off x="370693" y="1012895"/>
            <a:ext cx="2929359" cy="481029"/>
          </a:xfrm>
          <a:prstGeom prst="rect">
            <a:avLst/>
          </a:prstGeom>
          <a:noFill/>
        </p:spPr>
        <p:txBody>
          <a:bodyPr wrap="square" rtlCol="0">
            <a:spAutoFit/>
          </a:bodyPr>
          <a:lstStyle/>
          <a:p>
            <a:pPr>
              <a:lnSpc>
                <a:spcPct val="150000"/>
              </a:lnSpc>
            </a:pPr>
            <a:r>
              <a:rPr lang="ko-KR" altLang="en-US" sz="900" b="1" dirty="0">
                <a:latin typeface="맑은 고딕" panose="020B0503020000020004" pitchFamily="50" charset="-127"/>
                <a:ea typeface="맑은 고딕" panose="020B0503020000020004" pitchFamily="50" charset="-127"/>
              </a:rPr>
              <a:t>​</a:t>
            </a:r>
            <a:r>
              <a:rPr lang="en-US" altLang="ko-KR" sz="900" b="1" dirty="0">
                <a:latin typeface="맑은 고딕" panose="020B0503020000020004" pitchFamily="50" charset="-127"/>
                <a:ea typeface="맑은 고딕" panose="020B0503020000020004" pitchFamily="50" charset="-127"/>
              </a:rPr>
              <a:t>GTradePay </a:t>
            </a:r>
            <a:r>
              <a:rPr lang="ko-KR" altLang="en-US" sz="900" b="1" dirty="0">
                <a:latin typeface="맑은 고딕" panose="020B0503020000020004" pitchFamily="50" charset="-127"/>
                <a:ea typeface="맑은 고딕" panose="020B0503020000020004" pitchFamily="50" charset="-127"/>
              </a:rPr>
              <a:t>에스크로 서비스는 한국과 중국의 은행 및 글로벌 결제사들과 함께 하고 있습니다</a:t>
            </a:r>
            <a:r>
              <a:rPr lang="en-US" altLang="ko-KR" sz="900" b="1" dirty="0">
                <a:latin typeface="맑은 고딕" panose="020B0503020000020004" pitchFamily="50" charset="-127"/>
                <a:ea typeface="맑은 고딕" panose="020B0503020000020004" pitchFamily="50" charset="-127"/>
              </a:rPr>
              <a:t>.</a:t>
            </a:r>
            <a:endParaRPr lang="ko-KR" altLang="en-US" sz="900" b="1" dirty="0">
              <a:latin typeface="맑은 고딕" panose="020B0503020000020004" pitchFamily="50" charset="-127"/>
              <a:ea typeface="맑은 고딕" panose="020B0503020000020004" pitchFamily="50" charset="-127"/>
            </a:endParaRPr>
          </a:p>
        </p:txBody>
      </p:sp>
      <p:pic>
        <p:nvPicPr>
          <p:cNvPr id="2" name="그림 1">
            <a:extLst>
              <a:ext uri="{FF2B5EF4-FFF2-40B4-BE49-F238E27FC236}">
                <a16:creationId xmlns:a16="http://schemas.microsoft.com/office/drawing/2014/main" id="{B0430659-4CA1-4AA6-8B77-2BCC0706B6CA}"/>
              </a:ext>
            </a:extLst>
          </p:cNvPr>
          <p:cNvPicPr>
            <a:picLocks noChangeAspect="1"/>
          </p:cNvPicPr>
          <p:nvPr/>
        </p:nvPicPr>
        <p:blipFill>
          <a:blip r:embed="rId5"/>
          <a:stretch>
            <a:fillRect/>
          </a:stretch>
        </p:blipFill>
        <p:spPr>
          <a:xfrm>
            <a:off x="1306734" y="2754113"/>
            <a:ext cx="1057275" cy="390525"/>
          </a:xfrm>
          <a:prstGeom prst="rect">
            <a:avLst/>
          </a:prstGeom>
        </p:spPr>
      </p:pic>
      <p:pic>
        <p:nvPicPr>
          <p:cNvPr id="4" name="그림 3">
            <a:extLst>
              <a:ext uri="{FF2B5EF4-FFF2-40B4-BE49-F238E27FC236}">
                <a16:creationId xmlns:a16="http://schemas.microsoft.com/office/drawing/2014/main" id="{AAAD5A70-4D80-45BC-B8D5-F4DDAC7330F3}"/>
              </a:ext>
            </a:extLst>
          </p:cNvPr>
          <p:cNvPicPr>
            <a:picLocks noChangeAspect="1"/>
          </p:cNvPicPr>
          <p:nvPr/>
        </p:nvPicPr>
        <p:blipFill>
          <a:blip r:embed="rId6"/>
          <a:stretch>
            <a:fillRect/>
          </a:stretch>
        </p:blipFill>
        <p:spPr>
          <a:xfrm>
            <a:off x="1435227" y="3726425"/>
            <a:ext cx="733425" cy="695325"/>
          </a:xfrm>
          <a:prstGeom prst="rect">
            <a:avLst/>
          </a:prstGeom>
        </p:spPr>
      </p:pic>
      <p:pic>
        <p:nvPicPr>
          <p:cNvPr id="14" name="그림 13">
            <a:extLst>
              <a:ext uri="{FF2B5EF4-FFF2-40B4-BE49-F238E27FC236}">
                <a16:creationId xmlns:a16="http://schemas.microsoft.com/office/drawing/2014/main" id="{5AE034D3-2A8A-4877-919E-9DA3ABB44180}"/>
              </a:ext>
            </a:extLst>
          </p:cNvPr>
          <p:cNvPicPr>
            <a:picLocks noChangeAspect="1"/>
          </p:cNvPicPr>
          <p:nvPr/>
        </p:nvPicPr>
        <p:blipFill>
          <a:blip r:embed="rId7"/>
          <a:stretch>
            <a:fillRect/>
          </a:stretch>
        </p:blipFill>
        <p:spPr>
          <a:xfrm>
            <a:off x="1188692" y="5064305"/>
            <a:ext cx="914400" cy="381000"/>
          </a:xfrm>
          <a:prstGeom prst="rect">
            <a:avLst/>
          </a:prstGeom>
        </p:spPr>
      </p:pic>
      <p:sp>
        <p:nvSpPr>
          <p:cNvPr id="15" name="직사각형 14">
            <a:extLst>
              <a:ext uri="{FF2B5EF4-FFF2-40B4-BE49-F238E27FC236}">
                <a16:creationId xmlns:a16="http://schemas.microsoft.com/office/drawing/2014/main" id="{619F04FE-3808-4372-A849-B329C15E9DC7}"/>
              </a:ext>
            </a:extLst>
          </p:cNvPr>
          <p:cNvSpPr/>
          <p:nvPr/>
        </p:nvSpPr>
        <p:spPr>
          <a:xfrm>
            <a:off x="370693" y="5546074"/>
            <a:ext cx="2929359" cy="461665"/>
          </a:xfrm>
          <a:prstGeom prst="rect">
            <a:avLst/>
          </a:prstGeom>
        </p:spPr>
        <p:txBody>
          <a:bodyPr wrap="square">
            <a:spAutoFit/>
          </a:bodyPr>
          <a:lstStyle/>
          <a:p>
            <a:r>
              <a:rPr lang="en-US" altLang="ko-KR" sz="800" b="1" dirty="0">
                <a:solidFill>
                  <a:srgbClr val="0070C0"/>
                </a:solidFill>
                <a:latin typeface="맑은 고딕" panose="020B0503020000020004" pitchFamily="50" charset="-127"/>
              </a:rPr>
              <a:t>WOORI BANK: </a:t>
            </a:r>
            <a:r>
              <a:rPr lang="ko-KR" altLang="en-US" sz="800" b="1" dirty="0">
                <a:solidFill>
                  <a:srgbClr val="0070C0"/>
                </a:solidFill>
                <a:latin typeface="맑은 고딕" panose="020B0503020000020004" pitchFamily="50" charset="-127"/>
              </a:rPr>
              <a:t>우리은행</a:t>
            </a:r>
          </a:p>
          <a:p>
            <a:r>
              <a:rPr lang="ko-KR" altLang="en-US" sz="800" dirty="0">
                <a:latin typeface="맑은 고딕" panose="020B0503020000020004" pitchFamily="50" charset="-127"/>
              </a:rPr>
              <a:t>우리은행은 </a:t>
            </a:r>
            <a:r>
              <a:rPr lang="ko-KR" altLang="en-US" sz="800" dirty="0" err="1">
                <a:latin typeface="맑은 고딕" panose="020B0503020000020004" pitchFamily="50" charset="-127"/>
              </a:rPr>
              <a:t>한국최대은행입니다</a:t>
            </a:r>
            <a:r>
              <a:rPr lang="en-US" altLang="ko-KR" sz="800" dirty="0">
                <a:latin typeface="맑은 고딕" panose="020B0503020000020004" pitchFamily="50" charset="-127"/>
              </a:rPr>
              <a:t>.</a:t>
            </a:r>
            <a:endParaRPr lang="ko-KR" altLang="en-US" sz="800" dirty="0">
              <a:latin typeface="맑은 고딕" panose="020B0503020000020004" pitchFamily="50" charset="-127"/>
            </a:endParaRPr>
          </a:p>
          <a:p>
            <a:r>
              <a:rPr lang="ko-KR" altLang="en-US" sz="800" dirty="0">
                <a:latin typeface="맑은 고딕" panose="020B0503020000020004" pitchFamily="50" charset="-127"/>
              </a:rPr>
              <a:t>​외환송금과 </a:t>
            </a:r>
            <a:r>
              <a:rPr lang="ko-KR" altLang="en-US" sz="800" dirty="0" err="1">
                <a:latin typeface="맑은 고딕" panose="020B0503020000020004" pitchFamily="50" charset="-127"/>
              </a:rPr>
              <a:t>외환환전을</a:t>
            </a:r>
            <a:r>
              <a:rPr lang="ko-KR" altLang="en-US" sz="800" dirty="0">
                <a:latin typeface="맑은 고딕" panose="020B0503020000020004" pitchFamily="50" charset="-127"/>
              </a:rPr>
              <a:t> 협력하고 있습니다</a:t>
            </a:r>
            <a:r>
              <a:rPr lang="en-US" altLang="ko-KR" sz="800" dirty="0">
                <a:latin typeface="맑은 고딕" panose="020B0503020000020004" pitchFamily="50" charset="-127"/>
              </a:rPr>
              <a:t>.</a:t>
            </a:r>
          </a:p>
        </p:txBody>
      </p:sp>
    </p:spTree>
    <p:extLst>
      <p:ext uri="{BB962C8B-B14F-4D97-AF65-F5344CB8AC3E}">
        <p14:creationId xmlns:p14="http://schemas.microsoft.com/office/powerpoint/2010/main" val="165585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440054144"/>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1043876" cy="246221"/>
          </a:xfrm>
          <a:prstGeom prst="rect">
            <a:avLst/>
          </a:prstGeom>
        </p:spPr>
        <p:txBody>
          <a:bodyPr wrap="none">
            <a:spAutoFit/>
          </a:bodyPr>
          <a:lstStyle/>
          <a:p>
            <a:r>
              <a:rPr lang="en-US" altLang="ko-KR" sz="1000" b="1" dirty="0"/>
              <a:t>|</a:t>
            </a:r>
            <a:r>
              <a:rPr lang="ko-KR" altLang="en-US" sz="1000" b="1" dirty="0"/>
              <a:t>서비스 수수료</a:t>
            </a:r>
            <a:endParaRPr lang="ko-KR" altLang="en-US" sz="1000" dirty="0"/>
          </a:p>
        </p:txBody>
      </p:sp>
      <p:sp>
        <p:nvSpPr>
          <p:cNvPr id="18" name="제목 2">
            <a:extLst>
              <a:ext uri="{FF2B5EF4-FFF2-40B4-BE49-F238E27FC236}">
                <a16:creationId xmlns:a16="http://schemas.microsoft.com/office/drawing/2014/main" id="{4B025F4F-1089-4414-90D1-6216BA26DDA9}"/>
              </a:ext>
            </a:extLst>
          </p:cNvPr>
          <p:cNvSpPr txBox="1">
            <a:spLocks/>
          </p:cNvSpPr>
          <p:nvPr/>
        </p:nvSpPr>
        <p:spPr>
          <a:xfrm>
            <a:off x="919569" y="228600"/>
            <a:ext cx="3277962"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수수료</a:t>
            </a:r>
          </a:p>
        </p:txBody>
      </p:sp>
      <p:sp>
        <p:nvSpPr>
          <p:cNvPr id="29" name="TextBox 28">
            <a:extLst>
              <a:ext uri="{FF2B5EF4-FFF2-40B4-BE49-F238E27FC236}">
                <a16:creationId xmlns:a16="http://schemas.microsoft.com/office/drawing/2014/main" id="{D4D21B36-7359-4C81-BD88-B48D348D64D1}"/>
              </a:ext>
            </a:extLst>
          </p:cNvPr>
          <p:cNvSpPr txBox="1"/>
          <p:nvPr/>
        </p:nvSpPr>
        <p:spPr>
          <a:xfrm>
            <a:off x="379401" y="1052021"/>
            <a:ext cx="2951173" cy="4998228"/>
          </a:xfrm>
          <a:prstGeom prst="rect">
            <a:avLst/>
          </a:prstGeom>
          <a:noFill/>
        </p:spPr>
        <p:txBody>
          <a:bodyPr wrap="square" rtlCol="0">
            <a:spAutoFit/>
          </a:bodyPr>
          <a:lstStyle/>
          <a:p>
            <a:pPr>
              <a:lnSpc>
                <a:spcPct val="130000"/>
              </a:lnSpc>
            </a:pPr>
            <a:r>
              <a:rPr lang="en-US" altLang="ko-KR" sz="1000" b="1" dirty="0">
                <a:solidFill>
                  <a:schemeClr val="tx1">
                    <a:lumMod val="85000"/>
                    <a:lumOff val="15000"/>
                  </a:schemeClr>
                </a:solidFill>
                <a:latin typeface="맑은 고딕" panose="020B0503020000020004" pitchFamily="50" charset="-127"/>
              </a:rPr>
              <a:t>GTP </a:t>
            </a:r>
            <a:r>
              <a:rPr lang="ko-KR" altLang="en-US" sz="1000" b="1" dirty="0">
                <a:solidFill>
                  <a:schemeClr val="tx1">
                    <a:lumMod val="85000"/>
                    <a:lumOff val="15000"/>
                  </a:schemeClr>
                </a:solidFill>
                <a:latin typeface="맑은 고딕" panose="020B0503020000020004" pitchFamily="50" charset="-127"/>
              </a:rPr>
              <a:t>서비스 수수료</a:t>
            </a:r>
          </a:p>
          <a:p>
            <a:pPr>
              <a:lnSpc>
                <a:spcPct val="130000"/>
              </a:lnSpc>
            </a:pPr>
            <a:r>
              <a:rPr lang="en-US" altLang="ko-KR" sz="700" dirty="0">
                <a:latin typeface="맑은 고딕" panose="020B0503020000020004" pitchFamily="50" charset="-127"/>
              </a:rPr>
              <a:t>- </a:t>
            </a:r>
            <a:r>
              <a:rPr lang="ko-KR" altLang="en-US" sz="700" dirty="0">
                <a:latin typeface="맑은 고딕" panose="020B0503020000020004" pitchFamily="50" charset="-127"/>
              </a:rPr>
              <a:t>서비스 수수료는 에스크로 </a:t>
            </a:r>
            <a:r>
              <a:rPr lang="ko-KR" altLang="en-US" sz="700" dirty="0" err="1">
                <a:latin typeface="맑은 고딕" panose="020B0503020000020004" pitchFamily="50" charset="-127"/>
              </a:rPr>
              <a:t>이체시</a:t>
            </a:r>
            <a:r>
              <a:rPr lang="ko-KR" altLang="en-US" sz="700" dirty="0">
                <a:latin typeface="맑은 고딕" panose="020B0503020000020004" pitchFamily="50" charset="-127"/>
              </a:rPr>
              <a:t> 구매자가 지정 가능합니다</a:t>
            </a:r>
            <a:r>
              <a:rPr lang="en-US" altLang="ko-KR" sz="700" dirty="0">
                <a:latin typeface="맑은 고딕" panose="020B0503020000020004" pitchFamily="50" charset="-127"/>
              </a:rPr>
              <a:t>. </a:t>
            </a:r>
          </a:p>
          <a:p>
            <a:pPr>
              <a:lnSpc>
                <a:spcPct val="130000"/>
              </a:lnSpc>
            </a:pPr>
            <a:r>
              <a:rPr lang="en-US" altLang="ko-KR" sz="700" dirty="0">
                <a:latin typeface="맑은 고딕" panose="020B0503020000020004" pitchFamily="50" charset="-127"/>
              </a:rPr>
              <a:t>- </a:t>
            </a:r>
            <a:r>
              <a:rPr lang="ko-KR" altLang="en-US" sz="700" dirty="0">
                <a:latin typeface="맑은 고딕" panose="020B0503020000020004" pitchFamily="50" charset="-127"/>
              </a:rPr>
              <a:t>기본값으로는 수입사와 수출사가 </a:t>
            </a:r>
            <a:r>
              <a:rPr lang="ko-KR" altLang="en-US" sz="700" dirty="0" err="1">
                <a:latin typeface="맑은 고딕" panose="020B0503020000020004" pitchFamily="50" charset="-127"/>
              </a:rPr>
              <a:t>반반씩</a:t>
            </a:r>
            <a:r>
              <a:rPr lang="ko-KR" altLang="en-US" sz="700" dirty="0">
                <a:latin typeface="맑은 고딕" panose="020B0503020000020004" pitchFamily="50" charset="-127"/>
              </a:rPr>
              <a:t> 부담합니다</a:t>
            </a:r>
            <a:r>
              <a:rPr lang="en-US" altLang="ko-KR" sz="700" dirty="0">
                <a:latin typeface="맑은 고딕" panose="020B0503020000020004" pitchFamily="50" charset="-127"/>
              </a:rPr>
              <a:t>. </a:t>
            </a:r>
          </a:p>
          <a:p>
            <a:pPr>
              <a:lnSpc>
                <a:spcPct val="130000"/>
              </a:lnSpc>
            </a:pPr>
            <a:r>
              <a:rPr lang="ko-KR" altLang="en-US" sz="800" b="1" dirty="0" err="1">
                <a:solidFill>
                  <a:srgbClr val="FF0000"/>
                </a:solidFill>
                <a:latin typeface="맑은 고딕" panose="020B0503020000020004" pitchFamily="50" charset="-127"/>
              </a:rPr>
              <a:t>수입사</a:t>
            </a:r>
            <a:r>
              <a:rPr lang="en-US" altLang="ko-KR" sz="800" b="1" dirty="0">
                <a:solidFill>
                  <a:srgbClr val="FF0000"/>
                </a:solidFill>
                <a:latin typeface="맑은 고딕" panose="020B0503020000020004" pitchFamily="50" charset="-127"/>
              </a:rPr>
              <a:t>: </a:t>
            </a:r>
            <a:r>
              <a:rPr lang="ko-KR" altLang="en-US" sz="800" b="1" dirty="0">
                <a:solidFill>
                  <a:srgbClr val="FF0000"/>
                </a:solidFill>
                <a:latin typeface="맑은 고딕" panose="020B0503020000020004" pitchFamily="50" charset="-127"/>
              </a:rPr>
              <a:t>거래액의 </a:t>
            </a:r>
            <a:r>
              <a:rPr lang="en-US" altLang="ko-KR" sz="800" b="1" dirty="0">
                <a:solidFill>
                  <a:srgbClr val="FF0000"/>
                </a:solidFill>
                <a:latin typeface="맑은 고딕" panose="020B0503020000020004" pitchFamily="50" charset="-127"/>
              </a:rPr>
              <a:t>0.495%    </a:t>
            </a:r>
            <a:r>
              <a:rPr lang="ko-KR" altLang="en-US" sz="800" b="1" dirty="0" err="1">
                <a:solidFill>
                  <a:srgbClr val="FF0000"/>
                </a:solidFill>
                <a:latin typeface="맑은 고딕" panose="020B0503020000020004" pitchFamily="50" charset="-127"/>
              </a:rPr>
              <a:t>수출사</a:t>
            </a:r>
            <a:r>
              <a:rPr lang="en-US" altLang="ko-KR" sz="800" b="1" dirty="0">
                <a:solidFill>
                  <a:srgbClr val="FF0000"/>
                </a:solidFill>
                <a:latin typeface="맑은 고딕" panose="020B0503020000020004" pitchFamily="50" charset="-127"/>
              </a:rPr>
              <a:t>: </a:t>
            </a:r>
            <a:r>
              <a:rPr lang="ko-KR" altLang="en-US" sz="800" b="1" dirty="0">
                <a:solidFill>
                  <a:srgbClr val="FF0000"/>
                </a:solidFill>
                <a:latin typeface="맑은 고딕" panose="020B0503020000020004" pitchFamily="50" charset="-127"/>
              </a:rPr>
              <a:t>거래액의 </a:t>
            </a:r>
            <a:r>
              <a:rPr lang="en-US" altLang="ko-KR" sz="800" b="1" dirty="0">
                <a:solidFill>
                  <a:srgbClr val="FF0000"/>
                </a:solidFill>
                <a:latin typeface="맑은 고딕" panose="020B0503020000020004" pitchFamily="50" charset="-127"/>
              </a:rPr>
              <a:t>0.495%   </a:t>
            </a:r>
            <a:r>
              <a:rPr lang="en-US" altLang="ko-KR" sz="800" dirty="0">
                <a:latin typeface="맑은 고딕" panose="020B0503020000020004" pitchFamily="50" charset="-127"/>
              </a:rPr>
              <a:t>      </a:t>
            </a:r>
          </a:p>
          <a:p>
            <a:pPr>
              <a:lnSpc>
                <a:spcPct val="130000"/>
              </a:lnSpc>
            </a:pPr>
            <a:endParaRPr lang="en-US" altLang="ko-KR" sz="800" dirty="0">
              <a:latin typeface="맑은 고딕" panose="020B0503020000020004" pitchFamily="50" charset="-127"/>
            </a:endParaRPr>
          </a:p>
          <a:p>
            <a:pPr>
              <a:lnSpc>
                <a:spcPct val="130000"/>
              </a:lnSpc>
            </a:pPr>
            <a:r>
              <a:rPr lang="ko-KR" altLang="en-US" sz="1000" b="1" dirty="0">
                <a:solidFill>
                  <a:schemeClr val="accent2">
                    <a:lumMod val="75000"/>
                  </a:schemeClr>
                </a:solidFill>
                <a:latin typeface="맑은 고딕" panose="020B0503020000020004" pitchFamily="50" charset="-127"/>
              </a:rPr>
              <a:t>현지은행송금수수료</a:t>
            </a:r>
            <a:r>
              <a:rPr lang="en-US" altLang="ko-KR" sz="1000" b="1" dirty="0">
                <a:solidFill>
                  <a:schemeClr val="accent2">
                    <a:lumMod val="75000"/>
                  </a:schemeClr>
                </a:solidFill>
                <a:latin typeface="맑은 고딕" panose="020B0503020000020004" pitchFamily="50" charset="-127"/>
              </a:rPr>
              <a:t>(</a:t>
            </a:r>
            <a:r>
              <a:rPr lang="ko-KR" altLang="en-US" sz="1000" b="1" dirty="0">
                <a:solidFill>
                  <a:schemeClr val="accent2">
                    <a:lumMod val="75000"/>
                  </a:schemeClr>
                </a:solidFill>
                <a:latin typeface="맑은 고딕" panose="020B0503020000020004" pitchFamily="50" charset="-127"/>
              </a:rPr>
              <a:t>중국</a:t>
            </a:r>
            <a:r>
              <a:rPr lang="en-US" altLang="ko-KR" sz="1000" b="1" dirty="0">
                <a:solidFill>
                  <a:schemeClr val="accent2">
                    <a:lumMod val="75000"/>
                  </a:schemeClr>
                </a:solidFill>
                <a:latin typeface="맑은 고딕" panose="020B0503020000020004" pitchFamily="50" charset="-127"/>
              </a:rPr>
              <a:t>)</a:t>
            </a:r>
          </a:p>
          <a:p>
            <a:pPr>
              <a:lnSpc>
                <a:spcPct val="130000"/>
              </a:lnSpc>
            </a:pPr>
            <a:r>
              <a:rPr lang="en-US" altLang="ko-KR" sz="700" dirty="0">
                <a:latin typeface="맑은 고딕" panose="020B0503020000020004" pitchFamily="50" charset="-127"/>
              </a:rPr>
              <a:t>- </a:t>
            </a:r>
            <a:r>
              <a:rPr lang="ko-KR" altLang="en-US" sz="700" dirty="0" err="1">
                <a:latin typeface="맑은 고딕" panose="020B0503020000020004" pitchFamily="50" charset="-127"/>
              </a:rPr>
              <a:t>수출자</a:t>
            </a:r>
            <a:r>
              <a:rPr lang="ko-KR" altLang="en-US" sz="700" dirty="0">
                <a:latin typeface="맑은 고딕" panose="020B0503020000020004" pitchFamily="50" charset="-127"/>
              </a:rPr>
              <a:t> 소재국의 현지 은행에서 에스크로 송금 및 </a:t>
            </a:r>
            <a:r>
              <a:rPr lang="ko-KR" altLang="en-US" sz="700" dirty="0" err="1">
                <a:latin typeface="맑은 고딕" panose="020B0503020000020004" pitchFamily="50" charset="-127"/>
              </a:rPr>
              <a:t>부대금융비용입니다</a:t>
            </a:r>
            <a:r>
              <a:rPr lang="en-US" altLang="ko-KR" sz="700" dirty="0">
                <a:latin typeface="맑은 고딕" panose="020B0503020000020004" pitchFamily="50" charset="-127"/>
              </a:rPr>
              <a:t>.</a:t>
            </a:r>
          </a:p>
          <a:p>
            <a:pPr>
              <a:lnSpc>
                <a:spcPct val="130000"/>
              </a:lnSpc>
            </a:pPr>
            <a:r>
              <a:rPr lang="en-US" altLang="ko-KR" sz="700" dirty="0">
                <a:latin typeface="맑은 고딕" panose="020B0503020000020004" pitchFamily="50" charset="-127"/>
              </a:rPr>
              <a:t>- </a:t>
            </a:r>
            <a:r>
              <a:rPr lang="ko-KR" altLang="en-US" sz="700" dirty="0">
                <a:latin typeface="맑은 고딕" panose="020B0503020000020004" pitchFamily="50" charset="-127"/>
              </a:rPr>
              <a:t>송금횟수는 무제한으로 계약금</a:t>
            </a:r>
            <a:r>
              <a:rPr lang="en-US" altLang="ko-KR" sz="700" dirty="0">
                <a:latin typeface="맑은 고딕" panose="020B0503020000020004" pitchFamily="50" charset="-127"/>
              </a:rPr>
              <a:t>, </a:t>
            </a:r>
            <a:r>
              <a:rPr lang="ko-KR" altLang="en-US" sz="700" dirty="0">
                <a:latin typeface="맑은 고딕" panose="020B0503020000020004" pitchFamily="50" charset="-127"/>
              </a:rPr>
              <a:t>중도금</a:t>
            </a:r>
            <a:r>
              <a:rPr lang="en-US" altLang="ko-KR" sz="700" dirty="0">
                <a:latin typeface="맑은 고딕" panose="020B0503020000020004" pitchFamily="50" charset="-127"/>
              </a:rPr>
              <a:t>, </a:t>
            </a:r>
            <a:r>
              <a:rPr lang="ko-KR" altLang="en-US" sz="700" dirty="0" err="1">
                <a:latin typeface="맑은 고딕" panose="020B0503020000020004" pitchFamily="50" charset="-127"/>
              </a:rPr>
              <a:t>잔금등을</a:t>
            </a:r>
            <a:r>
              <a:rPr lang="ko-KR" altLang="en-US" sz="700" dirty="0">
                <a:latin typeface="맑은 고딕" panose="020B0503020000020004" pitchFamily="50" charset="-127"/>
              </a:rPr>
              <a:t> 나눠서 지정 가능합니다</a:t>
            </a:r>
            <a:r>
              <a:rPr lang="en-US" altLang="ko-KR" sz="700" dirty="0">
                <a:latin typeface="맑은 고딕" panose="020B0503020000020004" pitchFamily="50" charset="-127"/>
              </a:rPr>
              <a:t>.</a:t>
            </a:r>
          </a:p>
          <a:p>
            <a:pPr>
              <a:lnSpc>
                <a:spcPct val="130000"/>
              </a:lnSpc>
            </a:pPr>
            <a:r>
              <a:rPr lang="en-US" altLang="ko-KR" sz="800" dirty="0">
                <a:latin typeface="맑은 고딕" panose="020B0503020000020004" pitchFamily="50" charset="-127"/>
              </a:rPr>
              <a:t>  </a:t>
            </a:r>
            <a:r>
              <a:rPr lang="en-US" altLang="ko-KR" sz="800" b="1" dirty="0">
                <a:solidFill>
                  <a:srgbClr val="FF0000"/>
                </a:solidFill>
                <a:latin typeface="맑은 고딕" panose="020B0503020000020004" pitchFamily="50" charset="-127"/>
              </a:rPr>
              <a:t>1</a:t>
            </a:r>
            <a:r>
              <a:rPr lang="ko-KR" altLang="en-US" sz="800" b="1" dirty="0">
                <a:solidFill>
                  <a:srgbClr val="FF0000"/>
                </a:solidFill>
                <a:latin typeface="맑은 고딕" panose="020B0503020000020004" pitchFamily="50" charset="-127"/>
              </a:rPr>
              <a:t>회 </a:t>
            </a:r>
            <a:r>
              <a:rPr lang="en-US" altLang="ko-KR" sz="800" b="1" dirty="0">
                <a:solidFill>
                  <a:srgbClr val="FF0000"/>
                </a:solidFill>
                <a:latin typeface="맑은 고딕" panose="020B0503020000020004" pitchFamily="50" charset="-127"/>
              </a:rPr>
              <a:t>USD 40 </a:t>
            </a:r>
          </a:p>
          <a:p>
            <a:pPr>
              <a:lnSpc>
                <a:spcPct val="130000"/>
              </a:lnSpc>
            </a:pPr>
            <a:r>
              <a:rPr lang="en-US" altLang="ko-KR" sz="800" dirty="0">
                <a:latin typeface="맑은 고딕" panose="020B0503020000020004" pitchFamily="50" charset="-127"/>
              </a:rPr>
              <a:t>   </a:t>
            </a:r>
          </a:p>
          <a:p>
            <a:pPr>
              <a:lnSpc>
                <a:spcPct val="130000"/>
              </a:lnSpc>
            </a:pPr>
            <a:r>
              <a:rPr lang="ko-KR" altLang="en-US" sz="1000" b="1" dirty="0">
                <a:latin typeface="맑은 고딕" panose="020B0503020000020004" pitchFamily="50" charset="-127"/>
              </a:rPr>
              <a:t>수출국 전자통관 통지비용</a:t>
            </a:r>
            <a:r>
              <a:rPr lang="en-US" altLang="ko-KR" sz="1000" b="1" dirty="0">
                <a:latin typeface="맑은 고딕" panose="020B0503020000020004" pitchFamily="50" charset="-127"/>
              </a:rPr>
              <a:t>(</a:t>
            </a:r>
            <a:r>
              <a:rPr lang="ko-KR" altLang="en-US" sz="1000" b="1" dirty="0">
                <a:latin typeface="맑은 고딕" panose="020B0503020000020004" pitchFamily="50" charset="-127"/>
              </a:rPr>
              <a:t>중국</a:t>
            </a:r>
            <a:r>
              <a:rPr lang="en-US" altLang="ko-KR" sz="1000" b="1" dirty="0">
                <a:latin typeface="맑은 고딕" panose="020B0503020000020004" pitchFamily="50" charset="-127"/>
              </a:rPr>
              <a:t>)</a:t>
            </a:r>
            <a:r>
              <a:rPr lang="en-US" altLang="ko-KR" sz="800" dirty="0">
                <a:latin typeface="맑은 고딕" panose="020B0503020000020004" pitchFamily="50" charset="-127"/>
              </a:rPr>
              <a:t>                 </a:t>
            </a:r>
          </a:p>
          <a:p>
            <a:pPr>
              <a:lnSpc>
                <a:spcPct val="130000"/>
              </a:lnSpc>
            </a:pPr>
            <a:r>
              <a:rPr lang="en-US" altLang="ko-KR" sz="700" dirty="0">
                <a:latin typeface="맑은 고딕" panose="020B0503020000020004" pitchFamily="50" charset="-127"/>
              </a:rPr>
              <a:t>- </a:t>
            </a:r>
            <a:r>
              <a:rPr lang="ko-KR" altLang="en-US" sz="700" dirty="0">
                <a:latin typeface="맑은 고딕" panose="020B0503020000020004" pitchFamily="50" charset="-127"/>
              </a:rPr>
              <a:t>수출자의 수출국이 중국일 경우 중국세관전자통관 통지 비용이 별도 부과됩니다</a:t>
            </a:r>
            <a:r>
              <a:rPr lang="en-US" altLang="ko-KR" sz="700" dirty="0">
                <a:latin typeface="맑은 고딕" panose="020B0503020000020004" pitchFamily="50" charset="-127"/>
              </a:rPr>
              <a:t>. </a:t>
            </a:r>
          </a:p>
          <a:p>
            <a:pPr>
              <a:lnSpc>
                <a:spcPct val="130000"/>
              </a:lnSpc>
            </a:pPr>
            <a:r>
              <a:rPr lang="en-US" altLang="ko-KR" sz="700" dirty="0">
                <a:latin typeface="맑은 고딕" panose="020B0503020000020004" pitchFamily="50" charset="-127"/>
              </a:rPr>
              <a:t>- </a:t>
            </a:r>
            <a:r>
              <a:rPr lang="ko-KR" altLang="en-US" sz="700" dirty="0">
                <a:latin typeface="맑은 고딕" panose="020B0503020000020004" pitchFamily="50" charset="-127"/>
              </a:rPr>
              <a:t>중국 외 다른 국가는 현재 무료입니다</a:t>
            </a:r>
            <a:r>
              <a:rPr lang="en-US" altLang="ko-KR" sz="700" dirty="0">
                <a:latin typeface="맑은 고딕" panose="020B0503020000020004" pitchFamily="50" charset="-127"/>
              </a:rPr>
              <a:t>.</a:t>
            </a:r>
          </a:p>
          <a:p>
            <a:pPr>
              <a:lnSpc>
                <a:spcPct val="130000"/>
              </a:lnSpc>
            </a:pPr>
            <a:r>
              <a:rPr lang="en-US" altLang="ko-KR" sz="800" dirty="0">
                <a:latin typeface="맑은 고딕" panose="020B0503020000020004" pitchFamily="50" charset="-127"/>
              </a:rPr>
              <a:t>  </a:t>
            </a:r>
            <a:r>
              <a:rPr lang="en-US" altLang="ko-KR" sz="800" b="1" dirty="0">
                <a:solidFill>
                  <a:srgbClr val="FF0000"/>
                </a:solidFill>
                <a:latin typeface="맑은 고딕" panose="020B0503020000020004" pitchFamily="50" charset="-127"/>
              </a:rPr>
              <a:t>1</a:t>
            </a:r>
            <a:r>
              <a:rPr lang="ko-KR" altLang="en-US" sz="800" b="1" dirty="0">
                <a:solidFill>
                  <a:srgbClr val="FF0000"/>
                </a:solidFill>
                <a:latin typeface="맑은 고딕" panose="020B0503020000020004" pitchFamily="50" charset="-127"/>
              </a:rPr>
              <a:t>회   </a:t>
            </a:r>
            <a:r>
              <a:rPr lang="en-US" altLang="ko-KR" sz="800" b="1" dirty="0">
                <a:solidFill>
                  <a:srgbClr val="FF0000"/>
                </a:solidFill>
                <a:latin typeface="맑은 고딕" panose="020B0503020000020004" pitchFamily="50" charset="-127"/>
              </a:rPr>
              <a:t>USD 1(</a:t>
            </a:r>
            <a:r>
              <a:rPr lang="ko-KR" altLang="en-US" sz="800" b="1" dirty="0">
                <a:solidFill>
                  <a:srgbClr val="FF0000"/>
                </a:solidFill>
                <a:latin typeface="맑은 고딕" panose="020B0503020000020004" pitchFamily="50" charset="-127"/>
              </a:rPr>
              <a:t>현재 무료</a:t>
            </a:r>
            <a:r>
              <a:rPr lang="en-US" altLang="ko-KR" sz="800" b="1" dirty="0">
                <a:solidFill>
                  <a:srgbClr val="FF0000"/>
                </a:solidFill>
                <a:latin typeface="맑은 고딕" panose="020B0503020000020004" pitchFamily="50" charset="-127"/>
              </a:rPr>
              <a:t>) </a:t>
            </a:r>
          </a:p>
          <a:p>
            <a:pPr>
              <a:lnSpc>
                <a:spcPct val="130000"/>
              </a:lnSpc>
            </a:pPr>
            <a:endParaRPr lang="en-US" altLang="ko-KR" sz="800" dirty="0">
              <a:latin typeface="맑은 고딕" panose="020B0503020000020004" pitchFamily="50" charset="-127"/>
            </a:endParaRPr>
          </a:p>
          <a:p>
            <a:pPr marL="171450" indent="-171450">
              <a:lnSpc>
                <a:spcPct val="130000"/>
              </a:lnSpc>
              <a:buFont typeface="Arial" panose="020B0604020202020204" pitchFamily="34" charset="0"/>
              <a:buChar char="•"/>
            </a:pPr>
            <a:r>
              <a:rPr lang="ko-KR" altLang="en-US" sz="700" dirty="0">
                <a:latin typeface="맑은 고딕" panose="020B0503020000020004" pitchFamily="50" charset="-127"/>
              </a:rPr>
              <a:t>구매자의 서비스 수수료는 합산해서 송금해야 합니다</a:t>
            </a:r>
            <a:r>
              <a:rPr lang="en-US" altLang="ko-KR" sz="700" dirty="0">
                <a:latin typeface="맑은 고딕" panose="020B0503020000020004" pitchFamily="50" charset="-127"/>
              </a:rPr>
              <a:t>.</a:t>
            </a:r>
          </a:p>
          <a:p>
            <a:pPr marL="171450" indent="-171450">
              <a:lnSpc>
                <a:spcPct val="130000"/>
              </a:lnSpc>
              <a:buFont typeface="Arial" panose="020B0604020202020204" pitchFamily="34" charset="0"/>
              <a:buChar char="•"/>
            </a:pPr>
            <a:r>
              <a:rPr lang="ko-KR" altLang="en-US" sz="700" dirty="0">
                <a:latin typeface="맑은 고딕" panose="020B0503020000020004" pitchFamily="50" charset="-127"/>
              </a:rPr>
              <a:t>판매자의 서비스 수수료는 결산금액에서 자동 공제 됩니다</a:t>
            </a:r>
            <a:r>
              <a:rPr lang="en-US" altLang="ko-KR" sz="700" dirty="0">
                <a:latin typeface="맑은 고딕" panose="020B0503020000020004" pitchFamily="50" charset="-127"/>
              </a:rPr>
              <a:t>.</a:t>
            </a:r>
          </a:p>
          <a:p>
            <a:pPr marL="171450" indent="-171450">
              <a:lnSpc>
                <a:spcPct val="130000"/>
              </a:lnSpc>
              <a:buFont typeface="Arial" panose="020B0604020202020204" pitchFamily="34" charset="0"/>
              <a:buChar char="•"/>
            </a:pPr>
            <a:r>
              <a:rPr lang="ko-KR" altLang="en-US" sz="700" dirty="0">
                <a:latin typeface="맑은 고딕" panose="020B0503020000020004" pitchFamily="50" charset="-127"/>
              </a:rPr>
              <a:t>서비스 수수료에는 송금국의 이체수수료가 포함되어 있지 않습니다</a:t>
            </a:r>
            <a:r>
              <a:rPr lang="en-US" altLang="ko-KR" sz="700" dirty="0">
                <a:latin typeface="맑은 고딕" panose="020B0503020000020004" pitchFamily="50" charset="-127"/>
              </a:rPr>
              <a:t>.</a:t>
            </a:r>
          </a:p>
          <a:p>
            <a:pPr marL="171450" indent="-171450">
              <a:lnSpc>
                <a:spcPct val="130000"/>
              </a:lnSpc>
              <a:buFont typeface="Arial" panose="020B0604020202020204" pitchFamily="34" charset="0"/>
              <a:buChar char="•"/>
            </a:pPr>
            <a:r>
              <a:rPr lang="ko-KR" altLang="en-US" sz="700" dirty="0">
                <a:latin typeface="맑은 고딕" panose="020B0503020000020004" pitchFamily="50" charset="-127"/>
              </a:rPr>
              <a:t>이체수수료는 송금 하시는 해당 국가 은행의 </a:t>
            </a:r>
            <a:r>
              <a:rPr lang="en-US" altLang="ko-KR" sz="700" dirty="0">
                <a:latin typeface="맑은 고딕" panose="020B0503020000020004" pitchFamily="50" charset="-127"/>
              </a:rPr>
              <a:t>'</a:t>
            </a:r>
            <a:r>
              <a:rPr lang="ko-KR" altLang="en-US" sz="700" dirty="0" err="1">
                <a:latin typeface="맑은 고딕" panose="020B0503020000020004" pitchFamily="50" charset="-127"/>
              </a:rPr>
              <a:t>전자금융서비스이용약관</a:t>
            </a:r>
            <a:r>
              <a:rPr lang="en-US" altLang="ko-KR" sz="700" dirty="0">
                <a:latin typeface="맑은 고딕" panose="020B0503020000020004" pitchFamily="50" charset="-127"/>
              </a:rPr>
              <a:t>'</a:t>
            </a:r>
            <a:r>
              <a:rPr lang="ko-KR" altLang="en-US" sz="700" dirty="0">
                <a:latin typeface="맑은 고딕" panose="020B0503020000020004" pitchFamily="50" charset="-127"/>
              </a:rPr>
              <a:t>에 따르며</a:t>
            </a:r>
            <a:r>
              <a:rPr lang="en-US" altLang="ko-KR" sz="700" dirty="0">
                <a:latin typeface="맑은 고딕" panose="020B0503020000020004" pitchFamily="50" charset="-127"/>
              </a:rPr>
              <a:t>, </a:t>
            </a:r>
            <a:r>
              <a:rPr lang="ko-KR" altLang="en-US" sz="700" dirty="0">
                <a:latin typeface="맑은 고딕" panose="020B0503020000020004" pitchFamily="50" charset="-127"/>
              </a:rPr>
              <a:t>약관의 변경에 의해 수수료가 변경될 수 있습니다</a:t>
            </a:r>
            <a:r>
              <a:rPr lang="en-US" altLang="ko-KR" sz="700" dirty="0">
                <a:latin typeface="맑은 고딕" panose="020B0503020000020004" pitchFamily="50" charset="-127"/>
              </a:rPr>
              <a:t>.</a:t>
            </a:r>
          </a:p>
          <a:p>
            <a:pPr marL="171450" indent="-171450">
              <a:lnSpc>
                <a:spcPct val="130000"/>
              </a:lnSpc>
              <a:buFont typeface="Arial" panose="020B0604020202020204" pitchFamily="34" charset="0"/>
              <a:buChar char="•"/>
            </a:pPr>
            <a:r>
              <a:rPr lang="ko-KR" altLang="en-US" sz="700" dirty="0">
                <a:latin typeface="맑은 고딕" panose="020B0503020000020004" pitchFamily="50" charset="-127"/>
              </a:rPr>
              <a:t>상호 분쟁으로 인한 에스크로 금액의 반환 시에는 서비스수수료는 환불되지 않습니다</a:t>
            </a:r>
            <a:r>
              <a:rPr lang="en-US" altLang="ko-KR" sz="700" dirty="0">
                <a:latin typeface="맑은 고딕" panose="020B0503020000020004" pitchFamily="50" charset="-127"/>
              </a:rPr>
              <a:t>.</a:t>
            </a:r>
          </a:p>
          <a:p>
            <a:pPr marL="171450" indent="-171450">
              <a:lnSpc>
                <a:spcPct val="130000"/>
              </a:lnSpc>
              <a:buFont typeface="Arial" panose="020B0604020202020204" pitchFamily="34" charset="0"/>
              <a:buChar char="•"/>
            </a:pPr>
            <a:r>
              <a:rPr lang="ko-KR" altLang="en-US" sz="700" dirty="0">
                <a:latin typeface="맑은 고딕" panose="020B0503020000020004" pitchFamily="50" charset="-127"/>
              </a:rPr>
              <a:t>서비스 수수료는 무역 상대방의 국가에 따라 달라질 수 있으며</a:t>
            </a:r>
            <a:r>
              <a:rPr lang="en-US" altLang="ko-KR" sz="700" dirty="0">
                <a:latin typeface="맑은 고딕" panose="020B0503020000020004" pitchFamily="50" charset="-127"/>
              </a:rPr>
              <a:t>, </a:t>
            </a:r>
            <a:r>
              <a:rPr lang="ko-KR" altLang="en-US" sz="700" dirty="0">
                <a:latin typeface="맑은 고딕" panose="020B0503020000020004" pitchFamily="50" charset="-127"/>
              </a:rPr>
              <a:t>에스크로 </a:t>
            </a:r>
            <a:r>
              <a:rPr lang="ko-KR" altLang="en-US" sz="700" dirty="0" err="1">
                <a:latin typeface="맑은 고딕" panose="020B0503020000020004" pitchFamily="50" charset="-127"/>
              </a:rPr>
              <a:t>신청시</a:t>
            </a:r>
            <a:r>
              <a:rPr lang="ko-KR" altLang="en-US" sz="700" dirty="0">
                <a:latin typeface="맑은 고딕" panose="020B0503020000020004" pitchFamily="50" charset="-127"/>
              </a:rPr>
              <a:t> 자동으로 해당 국가의 서비스 수수료가 계산되어 집니다</a:t>
            </a:r>
            <a:r>
              <a:rPr lang="en-US" altLang="ko-KR" sz="700" dirty="0">
                <a:latin typeface="맑은 고딕" panose="020B0503020000020004" pitchFamily="50" charset="-127"/>
              </a:rPr>
              <a:t>.</a:t>
            </a:r>
          </a:p>
          <a:p>
            <a:pPr marL="171450" indent="-171450">
              <a:lnSpc>
                <a:spcPct val="130000"/>
              </a:lnSpc>
              <a:buFont typeface="Arial" panose="020B0604020202020204" pitchFamily="34" charset="0"/>
              <a:buChar char="•"/>
            </a:pPr>
            <a:r>
              <a:rPr lang="en-US" altLang="ko-KR" sz="700" dirty="0">
                <a:latin typeface="맑은 고딕" panose="020B0503020000020004" pitchFamily="50" charset="-127"/>
              </a:rPr>
              <a:t>​</a:t>
            </a:r>
            <a:r>
              <a:rPr lang="ko-KR" altLang="en-US" sz="700" dirty="0">
                <a:latin typeface="맑은 고딕" panose="020B0503020000020004" pitchFamily="50" charset="-127"/>
              </a:rPr>
              <a:t>서비스 수수료에는 거래를 중개하는 </a:t>
            </a:r>
            <a:r>
              <a:rPr lang="ko-KR" altLang="en-US" sz="700" dirty="0" err="1">
                <a:latin typeface="맑은 고딕" panose="020B0503020000020004" pitchFamily="50" charset="-127"/>
              </a:rPr>
              <a:t>마켓플레이스</a:t>
            </a:r>
            <a:r>
              <a:rPr lang="en-US" altLang="ko-KR" sz="700" dirty="0">
                <a:latin typeface="맑은 고딕" panose="020B0503020000020004" pitchFamily="50" charset="-127"/>
              </a:rPr>
              <a:t>(</a:t>
            </a:r>
            <a:r>
              <a:rPr lang="ko-KR" altLang="en-US" sz="700" dirty="0">
                <a:latin typeface="맑은 고딕" panose="020B0503020000020004" pitchFamily="50" charset="-127"/>
              </a:rPr>
              <a:t>무역사이트</a:t>
            </a:r>
            <a:r>
              <a:rPr lang="en-US" altLang="ko-KR" sz="700" dirty="0">
                <a:latin typeface="맑은 고딕" panose="020B0503020000020004" pitchFamily="50" charset="-127"/>
              </a:rPr>
              <a:t>)</a:t>
            </a:r>
            <a:r>
              <a:rPr lang="ko-KR" altLang="en-US" sz="700" dirty="0">
                <a:latin typeface="맑은 고딕" panose="020B0503020000020004" pitchFamily="50" charset="-127"/>
              </a:rPr>
              <a:t>의 수수료가 포함되어 있지 않으며</a:t>
            </a:r>
            <a:r>
              <a:rPr lang="en-US" altLang="ko-KR" sz="700" dirty="0">
                <a:latin typeface="맑은 고딕" panose="020B0503020000020004" pitchFamily="50" charset="-127"/>
              </a:rPr>
              <a:t>, </a:t>
            </a:r>
            <a:r>
              <a:rPr lang="ko-KR" altLang="en-US" sz="700" dirty="0" err="1">
                <a:latin typeface="맑은 고딕" panose="020B0503020000020004" pitchFamily="50" charset="-127"/>
              </a:rPr>
              <a:t>마켓플레이스</a:t>
            </a:r>
            <a:r>
              <a:rPr lang="ko-KR" altLang="en-US" sz="700" dirty="0">
                <a:latin typeface="맑은 고딕" panose="020B0503020000020004" pitchFamily="50" charset="-127"/>
              </a:rPr>
              <a:t> 수수료는 별도로 정산됩니다</a:t>
            </a:r>
            <a:r>
              <a:rPr lang="en-US" altLang="ko-KR" sz="700" dirty="0">
                <a:latin typeface="맑은 고딕" panose="020B0503020000020004" pitchFamily="50" charset="-127"/>
              </a:rPr>
              <a:t>.</a:t>
            </a:r>
            <a:endParaRPr lang="ko-KR" altLang="en-US" sz="700" dirty="0">
              <a:latin typeface="맑은 고딕" panose="020B0503020000020004" pitchFamily="50" charset="-127"/>
              <a:ea typeface="맑은 고딕" panose="020B0503020000020004" pitchFamily="50" charset="-127"/>
            </a:endParaRPr>
          </a:p>
        </p:txBody>
      </p: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229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465102380"/>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관리자 등록 약관 표시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1172116" cy="246221"/>
          </a:xfrm>
          <a:prstGeom prst="rect">
            <a:avLst/>
          </a:prstGeom>
        </p:spPr>
        <p:txBody>
          <a:bodyPr wrap="none">
            <a:spAutoFit/>
          </a:bodyPr>
          <a:lstStyle/>
          <a:p>
            <a:r>
              <a:rPr lang="en-US" altLang="ko-KR" sz="1000" b="1" dirty="0"/>
              <a:t>|</a:t>
            </a:r>
            <a:r>
              <a:rPr lang="ko-KR" altLang="en-US" sz="1000" b="1" dirty="0"/>
              <a:t>서비스 이용약관</a:t>
            </a:r>
            <a:endParaRPr lang="ko-KR" altLang="en-US" sz="1000" dirty="0"/>
          </a:p>
        </p:txBody>
      </p:sp>
      <p:sp>
        <p:nvSpPr>
          <p:cNvPr id="18" name="제목 2">
            <a:extLst>
              <a:ext uri="{FF2B5EF4-FFF2-40B4-BE49-F238E27FC236}">
                <a16:creationId xmlns:a16="http://schemas.microsoft.com/office/drawing/2014/main" id="{4B025F4F-1089-4414-90D1-6216BA26DDA9}"/>
              </a:ext>
            </a:extLst>
          </p:cNvPr>
          <p:cNvSpPr txBox="1">
            <a:spLocks/>
          </p:cNvSpPr>
          <p:nvPr/>
        </p:nvSpPr>
        <p:spPr>
          <a:xfrm>
            <a:off x="919569" y="228600"/>
            <a:ext cx="3277962"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이용약관</a:t>
            </a:r>
          </a:p>
        </p:txBody>
      </p:sp>
      <p:sp>
        <p:nvSpPr>
          <p:cNvPr id="29" name="TextBox 28">
            <a:extLst>
              <a:ext uri="{FF2B5EF4-FFF2-40B4-BE49-F238E27FC236}">
                <a16:creationId xmlns:a16="http://schemas.microsoft.com/office/drawing/2014/main" id="{D4D21B36-7359-4C81-BD88-B48D348D64D1}"/>
              </a:ext>
            </a:extLst>
          </p:cNvPr>
          <p:cNvSpPr txBox="1"/>
          <p:nvPr/>
        </p:nvSpPr>
        <p:spPr>
          <a:xfrm>
            <a:off x="379401" y="1052021"/>
            <a:ext cx="2951173" cy="4893647"/>
          </a:xfrm>
          <a:prstGeom prst="rect">
            <a:avLst/>
          </a:prstGeom>
          <a:noFill/>
        </p:spPr>
        <p:txBody>
          <a:bodyPr wrap="square" rtlCol="0">
            <a:spAutoFit/>
          </a:bodyPr>
          <a:lstStyle/>
          <a:p>
            <a:r>
              <a:rPr lang="ko-KR" altLang="en-US" sz="800" dirty="0"/>
              <a:t>제</a:t>
            </a:r>
            <a:r>
              <a:rPr lang="en-US" altLang="ko-KR" sz="800" dirty="0"/>
              <a:t>1</a:t>
            </a:r>
            <a:r>
              <a:rPr lang="ko-KR" altLang="en-US" sz="800" dirty="0"/>
              <a:t>조</a:t>
            </a:r>
            <a:r>
              <a:rPr lang="en-US" altLang="ko-KR" sz="800" dirty="0"/>
              <a:t>(</a:t>
            </a:r>
            <a:r>
              <a:rPr lang="ko-KR" altLang="en-US" sz="800" dirty="0"/>
              <a:t>목적</a:t>
            </a:r>
            <a:r>
              <a:rPr lang="en-US" altLang="ko-KR" sz="800" dirty="0"/>
              <a:t>)</a:t>
            </a:r>
            <a:endParaRPr lang="ko-KR" altLang="en-US" sz="800" dirty="0"/>
          </a:p>
          <a:p>
            <a:r>
              <a:rPr lang="ko-KR" altLang="en-US" sz="800" dirty="0"/>
              <a:t>​이 약관은 </a:t>
            </a:r>
            <a:r>
              <a:rPr lang="ko-KR" altLang="en-US" sz="800" dirty="0" err="1"/>
              <a:t>글로벌트레이드페이먼츠</a:t>
            </a:r>
            <a:r>
              <a:rPr lang="en-US" altLang="ko-KR" sz="800" dirty="0"/>
              <a:t>(</a:t>
            </a:r>
            <a:r>
              <a:rPr lang="ko-KR" altLang="en-US" sz="800" dirty="0"/>
              <a:t>이하 </a:t>
            </a:r>
            <a:r>
              <a:rPr lang="en-US" altLang="ko-KR" sz="800" dirty="0"/>
              <a:t>"GTP"</a:t>
            </a:r>
            <a:r>
              <a:rPr lang="ko-KR" altLang="en-US" sz="800" dirty="0"/>
              <a:t>이라 한다</a:t>
            </a:r>
            <a:r>
              <a:rPr lang="en-US" altLang="ko-KR" sz="800" dirty="0"/>
              <a:t>)</a:t>
            </a:r>
            <a:r>
              <a:rPr lang="ko-KR" altLang="en-US" sz="800" dirty="0"/>
              <a:t>가 제공하는 </a:t>
            </a:r>
            <a:r>
              <a:rPr lang="en-US" altLang="ko-KR" sz="800" dirty="0"/>
              <a:t>"</a:t>
            </a:r>
            <a:r>
              <a:rPr lang="ko-KR" altLang="en-US" sz="800" dirty="0" err="1"/>
              <a:t>무역에스크로</a:t>
            </a:r>
            <a:r>
              <a:rPr lang="en-US" altLang="ko-KR" sz="800" dirty="0"/>
              <a:t>"</a:t>
            </a:r>
            <a:r>
              <a:rPr lang="ko-KR" altLang="en-US" sz="800" dirty="0"/>
              <a:t>의 이용에 관한 사항을 규정함을 목적으로 합니다</a:t>
            </a:r>
            <a:r>
              <a:rPr lang="en-US" altLang="ko-KR" sz="800" dirty="0"/>
              <a:t>.</a:t>
            </a:r>
            <a:endParaRPr lang="ko-KR" altLang="en-US" sz="800" dirty="0"/>
          </a:p>
          <a:p>
            <a:r>
              <a:rPr lang="ko-KR" altLang="en-US" sz="800" dirty="0"/>
              <a:t>​</a:t>
            </a:r>
          </a:p>
          <a:p>
            <a:r>
              <a:rPr lang="ko-KR" altLang="en-US" sz="800" dirty="0"/>
              <a:t>제</a:t>
            </a:r>
            <a:r>
              <a:rPr lang="en-US" altLang="ko-KR" sz="800" dirty="0"/>
              <a:t>2</a:t>
            </a:r>
            <a:r>
              <a:rPr lang="ko-KR" altLang="en-US" sz="800" dirty="0"/>
              <a:t>조</a:t>
            </a:r>
            <a:r>
              <a:rPr lang="en-US" altLang="ko-KR" sz="800" dirty="0"/>
              <a:t>(</a:t>
            </a:r>
            <a:r>
              <a:rPr lang="ko-KR" altLang="en-US" sz="800" dirty="0"/>
              <a:t>정의</a:t>
            </a:r>
            <a:r>
              <a:rPr lang="en-US" altLang="ko-KR" sz="800" dirty="0"/>
              <a:t>)</a:t>
            </a:r>
            <a:endParaRPr lang="ko-KR" altLang="en-US" sz="800" dirty="0"/>
          </a:p>
          <a:p>
            <a:r>
              <a:rPr lang="ko-KR" altLang="en-US" sz="800" dirty="0"/>
              <a:t>​이 약관에서 사용하는 용어의 의미는 다음 각 호와 같습니다</a:t>
            </a:r>
            <a:r>
              <a:rPr lang="en-US" altLang="ko-KR" sz="800" dirty="0"/>
              <a:t>.</a:t>
            </a:r>
            <a:endParaRPr lang="ko-KR" altLang="en-US" sz="800" dirty="0"/>
          </a:p>
          <a:p>
            <a:r>
              <a:rPr lang="en-US" altLang="ko-KR" sz="800" dirty="0"/>
              <a:t>1. "</a:t>
            </a:r>
            <a:r>
              <a:rPr lang="ko-KR" altLang="en-US" sz="800" dirty="0"/>
              <a:t>전자상거래</a:t>
            </a:r>
            <a:r>
              <a:rPr lang="en-US" altLang="ko-KR" sz="800" dirty="0"/>
              <a:t>"</a:t>
            </a:r>
            <a:r>
              <a:rPr lang="ko-KR" altLang="en-US" sz="800" dirty="0"/>
              <a:t>라 함은 재화 또는 용역</a:t>
            </a:r>
            <a:r>
              <a:rPr lang="en-US" altLang="ko-KR" sz="800" dirty="0"/>
              <a:t>(</a:t>
            </a:r>
            <a:r>
              <a:rPr lang="ko-KR" altLang="en-US" sz="800" dirty="0"/>
              <a:t>이하 </a:t>
            </a:r>
            <a:r>
              <a:rPr lang="en-US" altLang="ko-KR" sz="800" dirty="0"/>
              <a:t>"</a:t>
            </a:r>
            <a:r>
              <a:rPr lang="ko-KR" altLang="en-US" sz="800" dirty="0" err="1"/>
              <a:t>재화등</a:t>
            </a:r>
            <a:r>
              <a:rPr lang="en-US" altLang="ko-KR" sz="800" dirty="0"/>
              <a:t>"</a:t>
            </a:r>
            <a:r>
              <a:rPr lang="ko-KR" altLang="en-US" sz="800" dirty="0"/>
              <a:t>이라 한다</a:t>
            </a:r>
            <a:r>
              <a:rPr lang="en-US" altLang="ko-KR" sz="800" dirty="0"/>
              <a:t>)</a:t>
            </a:r>
            <a:r>
              <a:rPr lang="ko-KR" altLang="en-US" sz="800" dirty="0"/>
              <a:t>을 거래함에 있어서 그 전부 또는 일부가 전자문서에 의하여 처리되는 거래의 방법으로 상행위를 하는 것을 말합니다</a:t>
            </a:r>
            <a:r>
              <a:rPr lang="en-US" altLang="ko-KR" sz="800" dirty="0"/>
              <a:t>.</a:t>
            </a:r>
            <a:endParaRPr lang="ko-KR" altLang="en-US" sz="800" dirty="0"/>
          </a:p>
          <a:p>
            <a:r>
              <a:rPr lang="en-US" altLang="ko-KR" sz="800" dirty="0"/>
              <a:t>2. "</a:t>
            </a:r>
            <a:r>
              <a:rPr lang="ko-KR" altLang="en-US" sz="800" dirty="0" err="1"/>
              <a:t>결제대금예치</a:t>
            </a:r>
            <a:r>
              <a:rPr lang="en-US" altLang="ko-KR" sz="800" dirty="0"/>
              <a:t>"</a:t>
            </a:r>
            <a:r>
              <a:rPr lang="ko-KR" altLang="en-US" sz="800" dirty="0"/>
              <a:t>라 함은 소비자가 구매의 안전을 위하여 원하는 경우에는 </a:t>
            </a:r>
            <a:r>
              <a:rPr lang="ko-KR" altLang="en-US" sz="800" dirty="0" err="1"/>
              <a:t>재화등을</a:t>
            </a:r>
            <a:r>
              <a:rPr lang="ko-KR" altLang="en-US" sz="800" dirty="0"/>
              <a:t> 공급받을 때까지 전자상거래 등에서의 소비자보호에 관한 법령에서 정하는 제</a:t>
            </a:r>
            <a:r>
              <a:rPr lang="en-US" altLang="ko-KR" sz="800" dirty="0"/>
              <a:t>3</a:t>
            </a:r>
            <a:r>
              <a:rPr lang="ko-KR" altLang="en-US" sz="800" dirty="0"/>
              <a:t>자에게 그 </a:t>
            </a:r>
            <a:r>
              <a:rPr lang="ko-KR" altLang="en-US" sz="800" dirty="0" err="1"/>
              <a:t>재화등의</a:t>
            </a:r>
            <a:r>
              <a:rPr lang="ko-KR" altLang="en-US" sz="800" dirty="0"/>
              <a:t> 결제대금을 예치하는 것을 말합니다</a:t>
            </a:r>
            <a:r>
              <a:rPr lang="en-US" altLang="ko-KR" sz="800" dirty="0"/>
              <a:t>.</a:t>
            </a:r>
            <a:endParaRPr lang="ko-KR" altLang="en-US" sz="800" dirty="0"/>
          </a:p>
          <a:p>
            <a:r>
              <a:rPr lang="en-US" altLang="ko-KR" sz="800" dirty="0"/>
              <a:t>3. "</a:t>
            </a:r>
            <a:r>
              <a:rPr lang="ko-KR" altLang="en-US" sz="800" dirty="0" err="1"/>
              <a:t>무역에스크로</a:t>
            </a:r>
            <a:r>
              <a:rPr lang="en-US" altLang="ko-KR" sz="800" dirty="0"/>
              <a:t>(</a:t>
            </a:r>
            <a:r>
              <a:rPr lang="ko-KR" altLang="en-US" sz="800" dirty="0"/>
              <a:t>이하 </a:t>
            </a:r>
            <a:r>
              <a:rPr lang="en-US" altLang="ko-KR" sz="800" dirty="0"/>
              <a:t>"</a:t>
            </a:r>
            <a:r>
              <a:rPr lang="ko-KR" altLang="en-US" sz="800" dirty="0"/>
              <a:t>서비스</a:t>
            </a:r>
            <a:r>
              <a:rPr lang="en-US" altLang="ko-KR" sz="800" dirty="0"/>
              <a:t>"</a:t>
            </a:r>
            <a:r>
              <a:rPr lang="ko-KR" altLang="en-US" sz="800" dirty="0"/>
              <a:t>라 한다</a:t>
            </a:r>
            <a:r>
              <a:rPr lang="en-US" altLang="ko-KR" sz="800" dirty="0"/>
              <a:t>)"</a:t>
            </a:r>
            <a:r>
              <a:rPr lang="ko-KR" altLang="en-US" sz="800" dirty="0"/>
              <a:t>라 함은 전자상거래시 </a:t>
            </a:r>
            <a:r>
              <a:rPr lang="ko-KR" altLang="en-US" sz="800" dirty="0" err="1"/>
              <a:t>재화등에</a:t>
            </a:r>
            <a:r>
              <a:rPr lang="ko-KR" altLang="en-US" sz="800" dirty="0"/>
              <a:t> 대한 결제대금을 은행의 인터넷뱅킹을 통해 예치할 수 있도록 제공해 주는 </a:t>
            </a:r>
            <a:r>
              <a:rPr lang="ko-KR" altLang="en-US" sz="800" dirty="0" err="1"/>
              <a:t>결제대금예치</a:t>
            </a:r>
            <a:r>
              <a:rPr lang="ko-KR" altLang="en-US" sz="800" dirty="0"/>
              <a:t> 서비스의 일종을 말합니다</a:t>
            </a:r>
            <a:r>
              <a:rPr lang="en-US" altLang="ko-KR" sz="800" dirty="0"/>
              <a:t>.</a:t>
            </a:r>
            <a:endParaRPr lang="ko-KR" altLang="en-US" sz="800" dirty="0"/>
          </a:p>
          <a:p>
            <a:r>
              <a:rPr lang="en-US" altLang="ko-KR" sz="800" dirty="0"/>
              <a:t>4. "</a:t>
            </a:r>
            <a:r>
              <a:rPr lang="ko-KR" altLang="en-US" sz="800" dirty="0"/>
              <a:t>구매자</a:t>
            </a:r>
            <a:r>
              <a:rPr lang="en-US" altLang="ko-KR" sz="800" dirty="0"/>
              <a:t>"</a:t>
            </a:r>
            <a:r>
              <a:rPr lang="ko-KR" altLang="en-US" sz="800" dirty="0"/>
              <a:t>라 함은 </a:t>
            </a:r>
            <a:r>
              <a:rPr lang="ko-KR" altLang="en-US" sz="800" dirty="0" err="1"/>
              <a:t>재화등을</a:t>
            </a:r>
            <a:r>
              <a:rPr lang="ko-KR" altLang="en-US" sz="800" dirty="0"/>
              <a:t> 구매하기 위해 서비스를 이용하여 본인 계좌에서 출금하여 결제대금을 은행에 예치하고</a:t>
            </a:r>
            <a:r>
              <a:rPr lang="en-US" altLang="ko-KR" sz="800" dirty="0"/>
              <a:t>, </a:t>
            </a:r>
            <a:r>
              <a:rPr lang="ko-KR" altLang="en-US" sz="800" dirty="0" err="1"/>
              <a:t>재화등의</a:t>
            </a:r>
            <a:r>
              <a:rPr lang="ko-KR" altLang="en-US" sz="800" dirty="0"/>
              <a:t> 공급결과에 따라 </a:t>
            </a:r>
            <a:r>
              <a:rPr lang="en-US" altLang="ko-KR" sz="800" dirty="0"/>
              <a:t>'</a:t>
            </a:r>
            <a:r>
              <a:rPr lang="ko-KR" altLang="en-US" sz="800" dirty="0"/>
              <a:t>서비스를 통해 예치된 결제대금</a:t>
            </a:r>
            <a:r>
              <a:rPr lang="en-US" altLang="ko-KR" sz="800" dirty="0"/>
              <a:t>(</a:t>
            </a:r>
            <a:r>
              <a:rPr lang="ko-KR" altLang="en-US" sz="800" dirty="0"/>
              <a:t>이하 </a:t>
            </a:r>
            <a:r>
              <a:rPr lang="en-US" altLang="ko-KR" sz="800" dirty="0"/>
              <a:t>"</a:t>
            </a:r>
            <a:r>
              <a:rPr lang="ko-KR" altLang="en-US" sz="800" dirty="0"/>
              <a:t>예치대금</a:t>
            </a:r>
            <a:r>
              <a:rPr lang="en-US" altLang="ko-KR" sz="800" dirty="0"/>
              <a:t>"</a:t>
            </a:r>
            <a:r>
              <a:rPr lang="ko-KR" altLang="en-US" sz="800" dirty="0"/>
              <a:t>이라 한다</a:t>
            </a:r>
            <a:r>
              <a:rPr lang="en-US" altLang="ko-KR" sz="800" dirty="0"/>
              <a:t>)'</a:t>
            </a:r>
            <a:r>
              <a:rPr lang="ko-KR" altLang="en-US" sz="800" dirty="0"/>
              <a:t>의 지급 또는 거절을 승인을 하는 자를 말하며</a:t>
            </a:r>
            <a:r>
              <a:rPr lang="en-US" altLang="ko-KR" sz="800" dirty="0"/>
              <a:t>, '</a:t>
            </a:r>
            <a:r>
              <a:rPr lang="ko-KR" altLang="en-US" sz="800" dirty="0"/>
              <a:t>전자금융거래법 제</a:t>
            </a:r>
            <a:r>
              <a:rPr lang="en-US" altLang="ko-KR" sz="800" dirty="0"/>
              <a:t>2</a:t>
            </a:r>
            <a:r>
              <a:rPr lang="ko-KR" altLang="en-US" sz="800" dirty="0"/>
              <a:t>조 제</a:t>
            </a:r>
            <a:r>
              <a:rPr lang="en-US" altLang="ko-KR" sz="800" dirty="0"/>
              <a:t>7</a:t>
            </a:r>
            <a:r>
              <a:rPr lang="ko-KR" altLang="en-US" sz="800" dirty="0"/>
              <a:t>호</a:t>
            </a:r>
            <a:r>
              <a:rPr lang="en-US" altLang="ko-KR" sz="800" dirty="0"/>
              <a:t>'</a:t>
            </a:r>
            <a:r>
              <a:rPr lang="ko-KR" altLang="en-US" sz="800" dirty="0"/>
              <a:t>의 </a:t>
            </a:r>
            <a:r>
              <a:rPr lang="en-US" altLang="ko-KR" sz="800" dirty="0"/>
              <a:t>'</a:t>
            </a:r>
            <a:r>
              <a:rPr lang="ko-KR" altLang="en-US" sz="800" dirty="0"/>
              <a:t>이용자</a:t>
            </a:r>
            <a:r>
              <a:rPr lang="en-US" altLang="ko-KR" sz="800" dirty="0"/>
              <a:t>'</a:t>
            </a:r>
            <a:r>
              <a:rPr lang="ko-KR" altLang="en-US" sz="800" dirty="0"/>
              <a:t>와</a:t>
            </a:r>
            <a:r>
              <a:rPr lang="en-US" altLang="ko-KR" sz="800" dirty="0"/>
              <a:t>, '</a:t>
            </a:r>
            <a:r>
              <a:rPr lang="ko-KR" altLang="en-US" sz="800" dirty="0"/>
              <a:t>전자상거래 등에서의 소비자보호에 관한 법률 제</a:t>
            </a:r>
            <a:r>
              <a:rPr lang="en-US" altLang="ko-KR" sz="800" dirty="0"/>
              <a:t>2</a:t>
            </a:r>
            <a:r>
              <a:rPr lang="ko-KR" altLang="en-US" sz="800" dirty="0"/>
              <a:t>조 제</a:t>
            </a:r>
            <a:r>
              <a:rPr lang="en-US" altLang="ko-KR" sz="800" dirty="0"/>
              <a:t>5</a:t>
            </a:r>
            <a:r>
              <a:rPr lang="ko-KR" altLang="en-US" sz="800" dirty="0"/>
              <a:t>호</a:t>
            </a:r>
            <a:r>
              <a:rPr lang="en-US" altLang="ko-KR" sz="800" dirty="0"/>
              <a:t>'</a:t>
            </a:r>
            <a:r>
              <a:rPr lang="ko-KR" altLang="en-US" sz="800" dirty="0"/>
              <a:t>의 </a:t>
            </a:r>
            <a:r>
              <a:rPr lang="en-US" altLang="ko-KR" sz="800" dirty="0"/>
              <a:t>'</a:t>
            </a:r>
            <a:r>
              <a:rPr lang="ko-KR" altLang="en-US" sz="800" dirty="0"/>
              <a:t>소비자</a:t>
            </a:r>
            <a:r>
              <a:rPr lang="en-US" altLang="ko-KR" sz="800" dirty="0"/>
              <a:t>'</a:t>
            </a:r>
            <a:r>
              <a:rPr lang="ko-KR" altLang="en-US" sz="800" dirty="0"/>
              <a:t>를 포함합니다</a:t>
            </a:r>
            <a:r>
              <a:rPr lang="en-US" altLang="ko-KR" sz="800" dirty="0"/>
              <a:t>.</a:t>
            </a:r>
            <a:endParaRPr lang="ko-KR" altLang="en-US" sz="800" dirty="0"/>
          </a:p>
          <a:p>
            <a:r>
              <a:rPr lang="en-US" altLang="ko-KR" sz="800" dirty="0"/>
              <a:t>5. "</a:t>
            </a:r>
            <a:r>
              <a:rPr lang="ko-KR" altLang="en-US" sz="800" dirty="0"/>
              <a:t>판매자</a:t>
            </a:r>
            <a:r>
              <a:rPr lang="en-US" altLang="ko-KR" sz="800" dirty="0"/>
              <a:t>"</a:t>
            </a:r>
            <a:r>
              <a:rPr lang="ko-KR" altLang="en-US" sz="800" dirty="0"/>
              <a:t>라 함은 구매자에게 </a:t>
            </a:r>
            <a:r>
              <a:rPr lang="ko-KR" altLang="en-US" sz="800" dirty="0" err="1"/>
              <a:t>재화등을</a:t>
            </a:r>
            <a:r>
              <a:rPr lang="ko-KR" altLang="en-US" sz="800" dirty="0"/>
              <a:t> 공급하기 위해</a:t>
            </a:r>
            <a:r>
              <a:rPr lang="en-US" altLang="ko-KR" sz="800" dirty="0"/>
              <a:t>, </a:t>
            </a:r>
            <a:r>
              <a:rPr lang="ko-KR" altLang="en-US" sz="800" dirty="0"/>
              <a:t>예치대금을 확인하고</a:t>
            </a:r>
            <a:r>
              <a:rPr lang="en-US" altLang="ko-KR" sz="800" dirty="0"/>
              <a:t>, </a:t>
            </a:r>
            <a:r>
              <a:rPr lang="ko-KR" altLang="en-US" sz="800" dirty="0"/>
              <a:t>구매자의 환불요청에 대하여 승인하는 자를 말하며</a:t>
            </a:r>
            <a:r>
              <a:rPr lang="en-US" altLang="ko-KR" sz="800" dirty="0"/>
              <a:t>, '</a:t>
            </a:r>
            <a:r>
              <a:rPr lang="ko-KR" altLang="en-US" sz="800" dirty="0"/>
              <a:t>전자상거래 등에서의 소비자보호에 관한 법률 제</a:t>
            </a:r>
            <a:r>
              <a:rPr lang="en-US" altLang="ko-KR" sz="800" dirty="0"/>
              <a:t>2</a:t>
            </a:r>
            <a:r>
              <a:rPr lang="ko-KR" altLang="en-US" sz="800" dirty="0"/>
              <a:t>조 제</a:t>
            </a:r>
            <a:r>
              <a:rPr lang="en-US" altLang="ko-KR" sz="800" dirty="0"/>
              <a:t>3</a:t>
            </a:r>
            <a:r>
              <a:rPr lang="ko-KR" altLang="en-US" sz="800" dirty="0"/>
              <a:t>항</a:t>
            </a:r>
            <a:r>
              <a:rPr lang="en-US" altLang="ko-KR" sz="800" dirty="0"/>
              <a:t>'</a:t>
            </a:r>
            <a:r>
              <a:rPr lang="ko-KR" altLang="en-US" sz="800" dirty="0"/>
              <a:t>의 </a:t>
            </a:r>
            <a:r>
              <a:rPr lang="en-US" altLang="ko-KR" sz="800" dirty="0"/>
              <a:t>'</a:t>
            </a:r>
            <a:r>
              <a:rPr lang="ko-KR" altLang="en-US" sz="800" dirty="0"/>
              <a:t>통신판매업자</a:t>
            </a:r>
            <a:r>
              <a:rPr lang="en-US" altLang="ko-KR" sz="800" dirty="0"/>
              <a:t>'</a:t>
            </a:r>
            <a:r>
              <a:rPr lang="ko-KR" altLang="en-US" sz="800" dirty="0"/>
              <a:t>를 포함합니다</a:t>
            </a:r>
            <a:r>
              <a:rPr lang="en-US" altLang="ko-KR" sz="800" dirty="0"/>
              <a:t>.</a:t>
            </a:r>
            <a:endParaRPr lang="ko-KR" altLang="en-US" sz="800" dirty="0"/>
          </a:p>
          <a:p>
            <a:r>
              <a:rPr lang="en-US" altLang="ko-KR" sz="800" dirty="0"/>
              <a:t>6. "</a:t>
            </a:r>
            <a:r>
              <a:rPr lang="ko-KR" altLang="en-US" sz="800" dirty="0"/>
              <a:t>이용자</a:t>
            </a:r>
            <a:r>
              <a:rPr lang="en-US" altLang="ko-KR" sz="800" dirty="0"/>
              <a:t>"</a:t>
            </a:r>
            <a:r>
              <a:rPr lang="ko-KR" altLang="en-US" sz="800" dirty="0"/>
              <a:t>라 함은 서비스를 이용하기 위하여 이 약관에 동의하고 소정의 등록절차를 이행한 구매자와 판매자를 말합니다</a:t>
            </a:r>
            <a:r>
              <a:rPr lang="en-US" altLang="ko-KR" sz="800" dirty="0"/>
              <a:t>.</a:t>
            </a:r>
            <a:endParaRPr lang="ko-KR" altLang="en-US" sz="800" dirty="0"/>
          </a:p>
          <a:p>
            <a:r>
              <a:rPr lang="en-US" altLang="ko-KR" sz="800" dirty="0"/>
              <a:t>7. "</a:t>
            </a:r>
            <a:r>
              <a:rPr lang="ko-KR" altLang="en-US" sz="800" dirty="0"/>
              <a:t>결제정보</a:t>
            </a:r>
            <a:r>
              <a:rPr lang="en-US" altLang="ko-KR" sz="800" dirty="0"/>
              <a:t>"</a:t>
            </a:r>
            <a:r>
              <a:rPr lang="ko-KR" altLang="en-US" sz="800" dirty="0"/>
              <a:t>라 함은 구매자가 </a:t>
            </a:r>
            <a:r>
              <a:rPr lang="ko-KR" altLang="en-US" sz="800" dirty="0" err="1"/>
              <a:t>재화등을</a:t>
            </a:r>
            <a:r>
              <a:rPr lang="ko-KR" altLang="en-US" sz="800" dirty="0"/>
              <a:t> 주문한 후</a:t>
            </a:r>
            <a:r>
              <a:rPr lang="en-US" altLang="ko-KR" sz="800" dirty="0"/>
              <a:t>, </a:t>
            </a:r>
            <a:r>
              <a:rPr lang="ko-KR" altLang="en-US" sz="800" dirty="0"/>
              <a:t>은행의 서비스를 통해 입력하는 결제대금 관련 정보</a:t>
            </a:r>
            <a:r>
              <a:rPr lang="en-US" altLang="ko-KR" sz="800" dirty="0"/>
              <a:t>(</a:t>
            </a:r>
            <a:r>
              <a:rPr lang="ko-KR" altLang="en-US" sz="800" dirty="0"/>
              <a:t>출금계좌번호</a:t>
            </a:r>
            <a:r>
              <a:rPr lang="en-US" altLang="ko-KR" sz="800" dirty="0"/>
              <a:t>, </a:t>
            </a:r>
            <a:r>
              <a:rPr lang="ko-KR" altLang="en-US" sz="800" dirty="0"/>
              <a:t>출금계좌비밀번호</a:t>
            </a:r>
            <a:r>
              <a:rPr lang="en-US" altLang="ko-KR" sz="800" dirty="0"/>
              <a:t>, </a:t>
            </a:r>
            <a:r>
              <a:rPr lang="ko-KR" altLang="en-US" sz="800" dirty="0"/>
              <a:t>보안카드 암호</a:t>
            </a:r>
            <a:r>
              <a:rPr lang="en-US" altLang="ko-KR" sz="800" dirty="0"/>
              <a:t>, </a:t>
            </a:r>
            <a:r>
              <a:rPr lang="ko-KR" altLang="en-US" sz="800" dirty="0"/>
              <a:t>공인인증서 암호</a:t>
            </a:r>
            <a:r>
              <a:rPr lang="en-US" altLang="ko-KR" sz="800" dirty="0"/>
              <a:t>, </a:t>
            </a:r>
            <a:r>
              <a:rPr lang="ko-KR" altLang="en-US" sz="800" dirty="0"/>
              <a:t>판매자 </a:t>
            </a:r>
            <a:r>
              <a:rPr lang="en-US" altLang="ko-KR" sz="800" dirty="0"/>
              <a:t>e-</a:t>
            </a:r>
            <a:r>
              <a:rPr lang="ko-KR" altLang="en-US" sz="800" dirty="0"/>
              <a:t>메일 계정 주소</a:t>
            </a:r>
            <a:r>
              <a:rPr lang="en-US" altLang="ko-KR" sz="800" dirty="0"/>
              <a:t>, </a:t>
            </a:r>
            <a:r>
              <a:rPr lang="ko-KR" altLang="en-US" sz="800" dirty="0"/>
              <a:t>판매자 휴대폰 번호 등</a:t>
            </a:r>
            <a:r>
              <a:rPr lang="en-US" altLang="ko-KR" sz="800" dirty="0"/>
              <a:t>)</a:t>
            </a:r>
            <a:r>
              <a:rPr lang="ko-KR" altLang="en-US" sz="800" dirty="0"/>
              <a:t>를 말합니다</a:t>
            </a:r>
            <a:r>
              <a:rPr lang="en-US" altLang="ko-KR" sz="800" dirty="0"/>
              <a:t>.</a:t>
            </a:r>
            <a:endParaRPr lang="ko-KR" altLang="en-US" sz="800" dirty="0"/>
          </a:p>
          <a:p>
            <a:r>
              <a:rPr lang="en-US" altLang="ko-KR" sz="800" dirty="0"/>
              <a:t>8. "</a:t>
            </a:r>
            <a:r>
              <a:rPr lang="ko-KR" altLang="en-US" sz="800" dirty="0" err="1"/>
              <a:t>에스크로인증번호</a:t>
            </a:r>
            <a:r>
              <a:rPr lang="en-US" altLang="ko-KR" sz="800" dirty="0"/>
              <a:t>"</a:t>
            </a:r>
            <a:r>
              <a:rPr lang="ko-KR" altLang="en-US" sz="800" dirty="0"/>
              <a:t>라 함은 판매자가 예치대금 내역을 인터넷 또는 전용</a:t>
            </a:r>
            <a:r>
              <a:rPr lang="en-US" altLang="ko-KR" sz="800" dirty="0"/>
              <a:t>ARS</a:t>
            </a:r>
            <a:r>
              <a:rPr lang="ko-KR" altLang="en-US" sz="800" dirty="0"/>
              <a:t>를 통해 </a:t>
            </a:r>
            <a:r>
              <a:rPr lang="en-US" altLang="ko-KR" sz="800" dirty="0"/>
              <a:t>1</a:t>
            </a:r>
            <a:r>
              <a:rPr lang="ko-KR" altLang="en-US" sz="800" dirty="0" err="1"/>
              <a:t>건씩</a:t>
            </a:r>
            <a:r>
              <a:rPr lang="ko-KR" altLang="en-US" sz="800" dirty="0"/>
              <a:t> 확인할 수 있도록</a:t>
            </a:r>
            <a:r>
              <a:rPr lang="en-US" altLang="ko-KR" sz="800" dirty="0"/>
              <a:t>, </a:t>
            </a:r>
            <a:r>
              <a:rPr lang="ko-KR" altLang="en-US" sz="800" dirty="0"/>
              <a:t>은행이 시스템에서 자동생성하여 판매자에게 </a:t>
            </a:r>
            <a:r>
              <a:rPr lang="en-US" altLang="ko-KR" sz="800" dirty="0"/>
              <a:t>SMS</a:t>
            </a:r>
            <a:r>
              <a:rPr lang="ko-KR" altLang="en-US" sz="800" dirty="0"/>
              <a:t>형태로 제공하는 고유한 검증번호를 말합니다</a:t>
            </a:r>
            <a:r>
              <a:rPr lang="en-US" altLang="ko-KR" sz="800" dirty="0"/>
              <a:t>.</a:t>
            </a:r>
            <a:r>
              <a:rPr lang="ko-KR" altLang="en-US" sz="800" dirty="0"/>
              <a:t> </a:t>
            </a:r>
            <a:endParaRPr lang="en-US" altLang="ko-KR" sz="800" dirty="0"/>
          </a:p>
        </p:txBody>
      </p: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25010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961853183"/>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관리자 등록 </a:t>
                      </a:r>
                      <a:r>
                        <a:rPr lang="en-US" altLang="ko-KR" sz="800" dirty="0">
                          <a:latin typeface="+mn-ea"/>
                          <a:ea typeface="+mn-ea"/>
                        </a:rPr>
                        <a:t>FAQ</a:t>
                      </a:r>
                      <a:r>
                        <a:rPr lang="ko-KR" altLang="en-US" sz="800" dirty="0">
                          <a:latin typeface="+mn-ea"/>
                          <a:ea typeface="+mn-ea"/>
                        </a:rPr>
                        <a:t> 표시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883575" cy="246221"/>
          </a:xfrm>
          <a:prstGeom prst="rect">
            <a:avLst/>
          </a:prstGeom>
        </p:spPr>
        <p:txBody>
          <a:bodyPr wrap="none">
            <a:spAutoFit/>
          </a:bodyPr>
          <a:lstStyle/>
          <a:p>
            <a:r>
              <a:rPr lang="en-US" altLang="ko-KR" sz="1000" b="1" dirty="0"/>
              <a:t>|</a:t>
            </a:r>
            <a:r>
              <a:rPr lang="ko-KR" altLang="en-US" sz="1000" b="1" dirty="0"/>
              <a:t>서비스 </a:t>
            </a:r>
            <a:r>
              <a:rPr lang="en-US" altLang="ko-KR" sz="1000" b="1" dirty="0"/>
              <a:t>FAQ</a:t>
            </a:r>
            <a:endParaRPr lang="ko-KR" altLang="en-US" sz="1000" dirty="0"/>
          </a:p>
        </p:txBody>
      </p:sp>
      <p:sp>
        <p:nvSpPr>
          <p:cNvPr id="18" name="제목 2">
            <a:extLst>
              <a:ext uri="{FF2B5EF4-FFF2-40B4-BE49-F238E27FC236}">
                <a16:creationId xmlns:a16="http://schemas.microsoft.com/office/drawing/2014/main" id="{4B025F4F-1089-4414-90D1-6216BA26DDA9}"/>
              </a:ext>
            </a:extLst>
          </p:cNvPr>
          <p:cNvSpPr txBox="1">
            <a:spLocks/>
          </p:cNvSpPr>
          <p:nvPr/>
        </p:nvSpPr>
        <p:spPr>
          <a:xfrm>
            <a:off x="919569" y="228600"/>
            <a:ext cx="3277962"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What is </a:t>
            </a:r>
            <a:r>
              <a:rPr lang="en-US" altLang="ko-KR" dirty="0" err="1"/>
              <a:t>Gtradepay</a:t>
            </a:r>
            <a:r>
              <a:rPr lang="en-US" altLang="ko-KR" dirty="0"/>
              <a:t>? &gt; </a:t>
            </a:r>
            <a:r>
              <a:rPr lang="ko-KR" altLang="en-US" dirty="0"/>
              <a:t>서비스 </a:t>
            </a:r>
            <a:r>
              <a:rPr lang="en-US" altLang="ko-KR" dirty="0"/>
              <a:t>FAQ</a:t>
            </a:r>
            <a:endParaRPr lang="ko-KR" altLang="en-US" dirty="0"/>
          </a:p>
        </p:txBody>
      </p: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a:extLst>
              <a:ext uri="{FF2B5EF4-FFF2-40B4-BE49-F238E27FC236}">
                <a16:creationId xmlns:a16="http://schemas.microsoft.com/office/drawing/2014/main" id="{681ED9AF-31B6-4805-8843-8A04F3210AFA}"/>
              </a:ext>
            </a:extLst>
          </p:cNvPr>
          <p:cNvSpPr/>
          <p:nvPr/>
        </p:nvSpPr>
        <p:spPr>
          <a:xfrm>
            <a:off x="370693" y="1058041"/>
            <a:ext cx="2910556" cy="4832092"/>
          </a:xfrm>
          <a:prstGeom prst="rect">
            <a:avLst/>
          </a:prstGeom>
        </p:spPr>
        <p:txBody>
          <a:bodyPr wrap="square">
            <a:spAutoFit/>
          </a:bodyPr>
          <a:lstStyle/>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a:t>
            </a:r>
            <a:r>
              <a:rPr lang="ko-KR" altLang="en-US" sz="700" b="1" dirty="0">
                <a:solidFill>
                  <a:srgbClr val="3CB95D"/>
                </a:solidFill>
                <a:latin typeface="+mn-ea"/>
              </a:rPr>
              <a:t> 서비스가 어떤 건가요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무역에스크로</a:t>
            </a:r>
            <a:r>
              <a:rPr lang="ko-KR" altLang="en-US" sz="700" b="1" dirty="0">
                <a:solidFill>
                  <a:srgbClr val="01426A"/>
                </a:solidFill>
                <a:latin typeface="+mn-ea"/>
              </a:rPr>
              <a:t> 서비스는 무역 </a:t>
            </a:r>
            <a:r>
              <a:rPr lang="ko-KR" altLang="en-US" sz="700" b="1" dirty="0" err="1">
                <a:solidFill>
                  <a:srgbClr val="01426A"/>
                </a:solidFill>
                <a:latin typeface="+mn-ea"/>
              </a:rPr>
              <a:t>안전결제서비스입니다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ko-KR" altLang="en-US" sz="700" dirty="0">
                <a:solidFill>
                  <a:srgbClr val="01426A"/>
                </a:solidFill>
                <a:latin typeface="+mn-ea"/>
              </a:rPr>
              <a:t>무역 에스크로 서비스는 서로 다른 국가에 있는 수출자와 수입자가 무역대금 정산</a:t>
            </a:r>
            <a:r>
              <a:rPr lang="en-US" altLang="ko-KR" sz="700" dirty="0">
                <a:solidFill>
                  <a:srgbClr val="01426A"/>
                </a:solidFill>
                <a:latin typeface="+mn-ea"/>
              </a:rPr>
              <a:t>/</a:t>
            </a:r>
            <a:r>
              <a:rPr lang="ko-KR" altLang="en-US" sz="700" dirty="0">
                <a:solidFill>
                  <a:srgbClr val="01426A"/>
                </a:solidFill>
                <a:latin typeface="+mn-ea"/>
              </a:rPr>
              <a:t>지급에 있어 제</a:t>
            </a:r>
            <a:r>
              <a:rPr lang="en-US" altLang="ko-KR" sz="700" dirty="0">
                <a:solidFill>
                  <a:srgbClr val="01426A"/>
                </a:solidFill>
                <a:latin typeface="+mn-ea"/>
              </a:rPr>
              <a:t>3</a:t>
            </a:r>
            <a:r>
              <a:rPr lang="ko-KR" altLang="en-US" sz="700" dirty="0">
                <a:solidFill>
                  <a:srgbClr val="01426A"/>
                </a:solidFill>
                <a:latin typeface="+mn-ea"/>
              </a:rPr>
              <a:t>자</a:t>
            </a:r>
            <a:r>
              <a:rPr lang="en-US" altLang="ko-KR" sz="700" dirty="0">
                <a:solidFill>
                  <a:srgbClr val="01426A"/>
                </a:solidFill>
                <a:latin typeface="+mn-ea"/>
              </a:rPr>
              <a:t>(</a:t>
            </a:r>
            <a:r>
              <a:rPr lang="ko-KR" altLang="en-US" sz="700" dirty="0">
                <a:solidFill>
                  <a:srgbClr val="01426A"/>
                </a:solidFill>
                <a:latin typeface="+mn-ea"/>
              </a:rPr>
              <a:t>금융기관</a:t>
            </a:r>
            <a:r>
              <a:rPr lang="en-US" altLang="ko-KR" sz="700" dirty="0">
                <a:solidFill>
                  <a:srgbClr val="01426A"/>
                </a:solidFill>
                <a:latin typeface="+mn-ea"/>
              </a:rPr>
              <a:t>)</a:t>
            </a:r>
            <a:r>
              <a:rPr lang="ko-KR" altLang="en-US" sz="700" dirty="0">
                <a:solidFill>
                  <a:srgbClr val="01426A"/>
                </a:solidFill>
                <a:latin typeface="+mn-ea"/>
              </a:rPr>
              <a:t>에 수출</a:t>
            </a:r>
            <a:r>
              <a:rPr lang="en-US" altLang="ko-KR" sz="700" dirty="0">
                <a:solidFill>
                  <a:srgbClr val="01426A"/>
                </a:solidFill>
                <a:latin typeface="+mn-ea"/>
              </a:rPr>
              <a:t>/</a:t>
            </a:r>
            <a:r>
              <a:rPr lang="ko-KR" altLang="en-US" sz="700" dirty="0">
                <a:solidFill>
                  <a:srgbClr val="01426A"/>
                </a:solidFill>
                <a:latin typeface="+mn-ea"/>
              </a:rPr>
              <a:t>입대금을 </a:t>
            </a:r>
            <a:endParaRPr lang="en-US" altLang="ko-KR" sz="700" dirty="0">
              <a:solidFill>
                <a:srgbClr val="01426A"/>
              </a:solidFill>
              <a:latin typeface="+mn-ea"/>
            </a:endParaRPr>
          </a:p>
          <a:p>
            <a:pPr>
              <a:spcBef>
                <a:spcPts val="0"/>
              </a:spcBef>
              <a:spcAft>
                <a:spcPts val="0"/>
              </a:spcAft>
            </a:pPr>
            <a:r>
              <a:rPr lang="ko-KR" altLang="en-US" sz="700" dirty="0" err="1">
                <a:solidFill>
                  <a:srgbClr val="01426A"/>
                </a:solidFill>
                <a:latin typeface="+mn-ea"/>
              </a:rPr>
              <a:t>맡겨놓는</a:t>
            </a:r>
            <a:r>
              <a:rPr lang="ko-KR" altLang="en-US" sz="700" dirty="0">
                <a:solidFill>
                  <a:srgbClr val="01426A"/>
                </a:solidFill>
                <a:latin typeface="+mn-ea"/>
              </a:rPr>
              <a:t> 서비스 입니다</a:t>
            </a:r>
            <a:r>
              <a:rPr lang="en-US" altLang="ko-KR" sz="700" dirty="0">
                <a:solidFill>
                  <a:srgbClr val="01426A"/>
                </a:solidFill>
                <a:latin typeface="+mn-ea"/>
              </a:rPr>
              <a:t>. </a:t>
            </a:r>
            <a:r>
              <a:rPr lang="ko-KR" altLang="en-US" sz="700" dirty="0">
                <a:solidFill>
                  <a:srgbClr val="01426A"/>
                </a:solidFill>
                <a:latin typeface="+mn-ea"/>
              </a:rPr>
              <a:t>수출자와 수입자는 제</a:t>
            </a:r>
            <a:r>
              <a:rPr lang="en-US" altLang="ko-KR" sz="700" dirty="0">
                <a:solidFill>
                  <a:srgbClr val="01426A"/>
                </a:solidFill>
                <a:latin typeface="+mn-ea"/>
              </a:rPr>
              <a:t>3</a:t>
            </a:r>
            <a:r>
              <a:rPr lang="ko-KR" altLang="en-US" sz="700" dirty="0">
                <a:solidFill>
                  <a:srgbClr val="01426A"/>
                </a:solidFill>
                <a:latin typeface="+mn-ea"/>
              </a:rPr>
              <a:t>자에 예치한 무역대금을 제</a:t>
            </a:r>
            <a:r>
              <a:rPr lang="en-US" altLang="ko-KR" sz="700" dirty="0">
                <a:solidFill>
                  <a:srgbClr val="01426A"/>
                </a:solidFill>
                <a:latin typeface="+mn-ea"/>
              </a:rPr>
              <a:t>3</a:t>
            </a:r>
            <a:r>
              <a:rPr lang="ko-KR" altLang="en-US" sz="700" dirty="0">
                <a:solidFill>
                  <a:srgbClr val="01426A"/>
                </a:solidFill>
                <a:latin typeface="+mn-ea"/>
              </a:rPr>
              <a:t>자가 공정하게 처리해 줄 수 있기 때문에 무역사기나 </a:t>
            </a:r>
            <a:endParaRPr lang="en-US" altLang="ko-KR" sz="700" dirty="0">
              <a:solidFill>
                <a:srgbClr val="01426A"/>
              </a:solidFill>
              <a:latin typeface="+mn-ea"/>
            </a:endParaRPr>
          </a:p>
          <a:p>
            <a:pPr>
              <a:spcBef>
                <a:spcPts val="0"/>
              </a:spcBef>
              <a:spcAft>
                <a:spcPts val="0"/>
              </a:spcAft>
            </a:pPr>
            <a:r>
              <a:rPr lang="ko-KR" altLang="en-US" sz="700" dirty="0">
                <a:solidFill>
                  <a:srgbClr val="01426A"/>
                </a:solidFill>
                <a:latin typeface="+mn-ea"/>
              </a:rPr>
              <a:t>대금미지급등에 대한 우려를 원천적으로 해결할 수 있습니다</a:t>
            </a:r>
            <a:r>
              <a:rPr lang="en-US" altLang="ko-KR" sz="700" dirty="0">
                <a:solidFill>
                  <a:srgbClr val="01426A"/>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무역에스크로를</a:t>
            </a:r>
            <a:r>
              <a:rPr lang="ko-KR" altLang="en-US" sz="700" b="1" dirty="0">
                <a:solidFill>
                  <a:srgbClr val="3CB95D"/>
                </a:solidFill>
                <a:latin typeface="+mn-ea"/>
              </a:rPr>
              <a:t> 제공하는 </a:t>
            </a:r>
            <a:r>
              <a:rPr lang="ko-KR" altLang="en-US" sz="700" b="1" dirty="0" err="1">
                <a:solidFill>
                  <a:srgbClr val="3CB95D"/>
                </a:solidFill>
                <a:latin typeface="+mn-ea"/>
              </a:rPr>
              <a:t>지트레이드페이닷컴을</a:t>
            </a:r>
            <a:r>
              <a:rPr lang="ko-KR" altLang="en-US" sz="700" b="1" dirty="0">
                <a:solidFill>
                  <a:srgbClr val="3CB95D"/>
                </a:solidFill>
                <a:latin typeface="+mn-ea"/>
              </a:rPr>
              <a:t> 믿을 수 있나요</a:t>
            </a:r>
            <a:r>
              <a:rPr lang="en-US" altLang="ko-KR" sz="700" b="1" dirty="0">
                <a:solidFill>
                  <a:srgbClr val="3CB95D"/>
                </a:solidFill>
                <a:latin typeface="+mn-ea"/>
              </a:rPr>
              <a:t>? </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지트레이드페이닷컴은</a:t>
            </a:r>
            <a:r>
              <a:rPr lang="ko-KR" altLang="en-US" sz="700" b="1" dirty="0">
                <a:solidFill>
                  <a:srgbClr val="01426A"/>
                </a:solidFill>
                <a:latin typeface="+mn-ea"/>
              </a:rPr>
              <a:t> 믿을 수 있습니다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전세계를 대상으로 무역 에스크로 서비스를 제공하는 서비스 플랫폼입니다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a:latin typeface="+mn-ea"/>
              </a:rPr>
              <a:t>예를 들어 중국과 거래를 한다고 하면</a:t>
            </a:r>
            <a:r>
              <a:rPr lang="en-US" altLang="ko-KR" sz="700" dirty="0">
                <a:latin typeface="+mn-ea"/>
              </a:rPr>
              <a:t>, </a:t>
            </a:r>
            <a:r>
              <a:rPr lang="ko-KR" altLang="en-US" sz="700" dirty="0">
                <a:latin typeface="+mn-ea"/>
              </a:rPr>
              <a:t>실제로 대금을 예치하는 계좌는 중국정부에서 법으로 규정한 금융기관 또는 준금융기관과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err="1">
                <a:latin typeface="+mn-ea"/>
              </a:rPr>
              <a:t>지트레이드페이닷컴이</a:t>
            </a:r>
            <a:r>
              <a:rPr lang="ko-KR" altLang="en-US" sz="700" dirty="0">
                <a:latin typeface="+mn-ea"/>
              </a:rPr>
              <a:t> 계약을 해서 그 기관의 계좌를 이용합니다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a:latin typeface="+mn-ea"/>
              </a:rPr>
              <a:t>다른 나라의 경우도 해당 국가에서 무역대금 입출금을 할 수 있는 합법적인 금융기관 및 준금융기관과 </a:t>
            </a:r>
            <a:r>
              <a:rPr lang="ko-KR" altLang="en-US" sz="700" dirty="0" err="1">
                <a:latin typeface="+mn-ea"/>
              </a:rPr>
              <a:t>지트레이드페이닷컴이</a:t>
            </a:r>
            <a:r>
              <a:rPr lang="ko-KR" altLang="en-US" sz="700" dirty="0">
                <a:latin typeface="+mn-ea"/>
              </a:rPr>
              <a:t>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계약을 하여 진행합니다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4. </a:t>
            </a:r>
            <a:r>
              <a:rPr lang="ko-KR" altLang="en-US" sz="700" dirty="0" err="1">
                <a:latin typeface="+mn-ea"/>
              </a:rPr>
              <a:t>지트레이드페이닷컴은</a:t>
            </a:r>
            <a:r>
              <a:rPr lang="ko-KR" altLang="en-US" sz="700" dirty="0">
                <a:latin typeface="+mn-ea"/>
              </a:rPr>
              <a:t> 금융거래상의 자금 흐름에 일체 관여하지 않으며 예치 및 </a:t>
            </a:r>
            <a:r>
              <a:rPr lang="ko-KR" altLang="en-US" sz="700" dirty="0" err="1">
                <a:latin typeface="+mn-ea"/>
              </a:rPr>
              <a:t>송금업무역시</a:t>
            </a:r>
            <a:r>
              <a:rPr lang="ko-KR" altLang="en-US" sz="700" dirty="0">
                <a:latin typeface="+mn-ea"/>
              </a:rPr>
              <a:t> 한국 또는 상대국의 은행과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금융기관과 한국 및 해당국의 외환관리법</a:t>
            </a:r>
            <a:r>
              <a:rPr lang="en-US" altLang="ko-KR" sz="700" dirty="0">
                <a:latin typeface="+mn-ea"/>
              </a:rPr>
              <a:t>, </a:t>
            </a:r>
            <a:r>
              <a:rPr lang="ko-KR" altLang="en-US" sz="700" dirty="0">
                <a:latin typeface="+mn-ea"/>
              </a:rPr>
              <a:t>금융거래법</a:t>
            </a:r>
            <a:r>
              <a:rPr lang="en-US" altLang="ko-KR" sz="700" dirty="0">
                <a:latin typeface="+mn-ea"/>
              </a:rPr>
              <a:t>, </a:t>
            </a:r>
            <a:r>
              <a:rPr lang="ko-KR" altLang="en-US" sz="700" dirty="0" err="1">
                <a:latin typeface="+mn-ea"/>
              </a:rPr>
              <a:t>자금세탁방지법등의</a:t>
            </a:r>
            <a:r>
              <a:rPr lang="ko-KR" altLang="en-US" sz="700" dirty="0">
                <a:latin typeface="+mn-ea"/>
              </a:rPr>
              <a:t> 양국간의 합법적인 </a:t>
            </a:r>
            <a:r>
              <a:rPr lang="ko-KR" altLang="en-US" sz="700" dirty="0" err="1">
                <a:latin typeface="+mn-ea"/>
              </a:rPr>
              <a:t>법률하에서</a:t>
            </a:r>
            <a:r>
              <a:rPr lang="ko-KR" altLang="en-US" sz="700" dirty="0">
                <a:latin typeface="+mn-ea"/>
              </a:rPr>
              <a:t> 진행됩니다</a:t>
            </a:r>
            <a:r>
              <a:rPr lang="en-US" altLang="ko-KR" sz="700" dirty="0">
                <a:latin typeface="+mn-ea"/>
              </a:rPr>
              <a:t>. </a:t>
            </a:r>
            <a:endParaRPr lang="ko-KR" altLang="en-US" sz="700" dirty="0">
              <a:latin typeface="+mn-ea"/>
            </a:endParaRPr>
          </a:p>
          <a:p>
            <a:pPr>
              <a:spcBef>
                <a:spcPts val="0"/>
              </a:spcBef>
              <a:spcAft>
                <a:spcPts val="0"/>
              </a:spcAft>
            </a:pPr>
            <a:r>
              <a:rPr lang="en-US" altLang="ko-KR" sz="700" dirty="0">
                <a:latin typeface="+mn-ea"/>
              </a:rPr>
              <a:t>5. </a:t>
            </a:r>
            <a:r>
              <a:rPr lang="ko-KR" altLang="en-US" sz="700" dirty="0" err="1">
                <a:latin typeface="+mn-ea"/>
              </a:rPr>
              <a:t>지트레이드페이닷컴이</a:t>
            </a:r>
            <a:r>
              <a:rPr lang="ko-KR" altLang="en-US" sz="700" dirty="0">
                <a:latin typeface="+mn-ea"/>
              </a:rPr>
              <a:t> 제휴</a:t>
            </a:r>
            <a:r>
              <a:rPr lang="en-US" altLang="ko-KR" sz="700" dirty="0">
                <a:latin typeface="+mn-ea"/>
              </a:rPr>
              <a:t>/</a:t>
            </a:r>
            <a:r>
              <a:rPr lang="ko-KR" altLang="en-US" sz="700" dirty="0">
                <a:latin typeface="+mn-ea"/>
              </a:rPr>
              <a:t>계약하고 있는 모든 금융기관 및 준금융기관은 해당국가에서 상위 </a:t>
            </a:r>
            <a:r>
              <a:rPr lang="en-US" altLang="ko-KR" sz="700" dirty="0">
                <a:latin typeface="+mn-ea"/>
              </a:rPr>
              <a:t>5</a:t>
            </a:r>
            <a:r>
              <a:rPr lang="ko-KR" altLang="en-US" sz="700" dirty="0">
                <a:latin typeface="+mn-ea"/>
              </a:rPr>
              <a:t>위안에 드는 </a:t>
            </a:r>
            <a:r>
              <a:rPr lang="ko-KR" altLang="en-US" sz="700" dirty="0" err="1">
                <a:latin typeface="+mn-ea"/>
              </a:rPr>
              <a:t>명망있는</a:t>
            </a:r>
            <a:r>
              <a:rPr lang="ko-KR" altLang="en-US" sz="700" dirty="0">
                <a:latin typeface="+mn-ea"/>
              </a:rPr>
              <a:t> 은행과</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 </a:t>
            </a:r>
            <a:r>
              <a:rPr lang="ko-KR" altLang="en-US" sz="700" dirty="0" err="1">
                <a:latin typeface="+mn-ea"/>
              </a:rPr>
              <a:t>준금융기관들입니다</a:t>
            </a:r>
            <a:r>
              <a:rPr lang="en-US" altLang="ko-KR" sz="700" dirty="0">
                <a:latin typeface="+mn-ea"/>
              </a:rPr>
              <a:t>. </a:t>
            </a:r>
            <a:r>
              <a:rPr lang="en-US" altLang="ko-KR" sz="700" u="sng" dirty="0">
                <a:latin typeface="+mn-ea"/>
                <a:hlinkClick r:id="rId4"/>
              </a:rPr>
              <a:t>(</a:t>
            </a:r>
            <a:r>
              <a:rPr lang="ko-KR" altLang="en-US" sz="700" u="sng" dirty="0">
                <a:latin typeface="+mn-ea"/>
                <a:hlinkClick r:id="rId4"/>
              </a:rPr>
              <a:t>글로벌 금융 네트워크 소개 바로 가기</a:t>
            </a:r>
            <a:r>
              <a:rPr lang="en-US" altLang="ko-KR" sz="700" u="sng" dirty="0">
                <a:latin typeface="+mn-ea"/>
                <a:hlinkClick r:id="rId4"/>
              </a:rPr>
              <a:t>)</a:t>
            </a:r>
            <a:endParaRPr lang="ko-KR" altLang="en-US" sz="700" dirty="0">
              <a:latin typeface="+mn-ea"/>
            </a:endParaRPr>
          </a:p>
          <a:p>
            <a:pPr>
              <a:spcBef>
                <a:spcPts val="0"/>
              </a:spcBef>
              <a:spcAft>
                <a:spcPts val="0"/>
              </a:spcAft>
            </a:pPr>
            <a:r>
              <a:rPr lang="en-US" altLang="ko-KR" sz="700" dirty="0">
                <a:latin typeface="+mn-ea"/>
              </a:rPr>
              <a:t>6. </a:t>
            </a:r>
            <a:r>
              <a:rPr lang="ko-KR" altLang="en-US" sz="700" dirty="0" err="1">
                <a:latin typeface="+mn-ea"/>
              </a:rPr>
              <a:t>지트레이드페이닷컴과</a:t>
            </a:r>
            <a:r>
              <a:rPr lang="ko-KR" altLang="en-US" sz="700" dirty="0">
                <a:latin typeface="+mn-ea"/>
              </a:rPr>
              <a:t> 계약한 글로벌무역사이트들은 모두 해당국가에서 </a:t>
            </a:r>
            <a:r>
              <a:rPr lang="en-US" altLang="ko-KR" sz="700" dirty="0">
                <a:latin typeface="+mn-ea"/>
              </a:rPr>
              <a:t>1</a:t>
            </a:r>
            <a:r>
              <a:rPr lang="ko-KR" altLang="en-US" sz="700" dirty="0">
                <a:latin typeface="+mn-ea"/>
              </a:rPr>
              <a:t>위 또는 </a:t>
            </a:r>
            <a:r>
              <a:rPr lang="en-US" altLang="ko-KR" sz="700" dirty="0">
                <a:latin typeface="+mn-ea"/>
              </a:rPr>
              <a:t>2</a:t>
            </a:r>
            <a:r>
              <a:rPr lang="ko-KR" altLang="en-US" sz="700" dirty="0">
                <a:latin typeface="+mn-ea"/>
              </a:rPr>
              <a:t>위의 업체들이며</a:t>
            </a:r>
            <a:r>
              <a:rPr lang="en-US" altLang="ko-KR" sz="700" dirty="0">
                <a:latin typeface="+mn-ea"/>
              </a:rPr>
              <a:t>, </a:t>
            </a:r>
            <a:r>
              <a:rPr lang="ko-KR" altLang="en-US" sz="700" dirty="0">
                <a:latin typeface="+mn-ea"/>
              </a:rPr>
              <a:t>전세계적으로도 수위에 드는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초대형 글로벌 </a:t>
            </a:r>
            <a:r>
              <a:rPr lang="ko-KR" altLang="en-US" sz="700" dirty="0" err="1">
                <a:latin typeface="+mn-ea"/>
              </a:rPr>
              <a:t>이커머스</a:t>
            </a:r>
            <a:r>
              <a:rPr lang="ko-KR" altLang="en-US" sz="700" dirty="0">
                <a:latin typeface="+mn-ea"/>
              </a:rPr>
              <a:t> 사이트들입니다</a:t>
            </a:r>
            <a:r>
              <a:rPr lang="en-US" altLang="ko-KR" sz="700" dirty="0">
                <a:latin typeface="+mn-ea"/>
              </a:rPr>
              <a:t>. </a:t>
            </a:r>
            <a:r>
              <a:rPr lang="en-US" altLang="ko-KR" sz="700" u="sng" dirty="0">
                <a:latin typeface="+mn-ea"/>
                <a:hlinkClick r:id="rId5"/>
              </a:rPr>
              <a:t>(</a:t>
            </a:r>
            <a:r>
              <a:rPr lang="ko-KR" altLang="en-US" sz="700" u="sng" dirty="0">
                <a:latin typeface="+mn-ea"/>
                <a:hlinkClick r:id="rId5"/>
              </a:rPr>
              <a:t>글로벌 마켓플레이스 소개 바로 가기</a:t>
            </a:r>
            <a:r>
              <a:rPr lang="en-US" altLang="ko-KR" sz="700" u="sng" dirty="0">
                <a:latin typeface="+mn-ea"/>
                <a:hlinkClick r:id="rId5"/>
              </a:rPr>
              <a:t>)</a:t>
            </a:r>
            <a:endParaRPr lang="ko-KR" altLang="en-US" sz="700" dirty="0">
              <a:latin typeface="+mn-ea"/>
            </a:endParaRPr>
          </a:p>
          <a:p>
            <a:pPr>
              <a:spcBef>
                <a:spcPts val="0"/>
              </a:spcBef>
              <a:spcAft>
                <a:spcPts val="0"/>
              </a:spcAft>
            </a:pPr>
            <a:r>
              <a:rPr lang="en-US" altLang="ko-KR" sz="700" dirty="0">
                <a:latin typeface="+mn-ea"/>
              </a:rPr>
              <a:t>7. </a:t>
            </a:r>
            <a:r>
              <a:rPr lang="ko-KR" altLang="en-US" sz="700" dirty="0">
                <a:latin typeface="+mn-ea"/>
              </a:rPr>
              <a:t>각국의 은행들과 글로벌무역사이트들이 보증하는 </a:t>
            </a:r>
            <a:r>
              <a:rPr lang="ko-KR" altLang="en-US" sz="700" dirty="0" err="1">
                <a:latin typeface="+mn-ea"/>
              </a:rPr>
              <a:t>지트레이드페이닷컴은</a:t>
            </a:r>
            <a:r>
              <a:rPr lang="ko-KR" altLang="en-US" sz="700" dirty="0">
                <a:latin typeface="+mn-ea"/>
              </a:rPr>
              <a:t> 고객에게 무한 신뢰를 드릴 예정입니다</a:t>
            </a:r>
            <a:r>
              <a:rPr lang="en-US" altLang="ko-KR" sz="700" dirty="0">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지트레이드페이닷컴의</a:t>
            </a:r>
            <a:r>
              <a:rPr lang="ko-KR" altLang="en-US" sz="700" b="1" dirty="0">
                <a:solidFill>
                  <a:srgbClr val="3CB95D"/>
                </a:solidFill>
                <a:latin typeface="+mn-ea"/>
              </a:rPr>
              <a:t> 에스크로 서비스가 타회사와 무엇이 </a:t>
            </a:r>
            <a:r>
              <a:rPr lang="ko-KR" altLang="en-US" sz="700" b="1" dirty="0" err="1">
                <a:solidFill>
                  <a:srgbClr val="3CB95D"/>
                </a:solidFill>
                <a:latin typeface="+mn-ea"/>
              </a:rPr>
              <a:t>다른가요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지트레이드페이닷컴의</a:t>
            </a:r>
            <a:r>
              <a:rPr lang="ko-KR" altLang="en-US" sz="700" b="1" dirty="0">
                <a:solidFill>
                  <a:srgbClr val="01426A"/>
                </a:solidFill>
                <a:latin typeface="+mn-ea"/>
              </a:rPr>
              <a:t> </a:t>
            </a:r>
            <a:r>
              <a:rPr lang="ko-KR" altLang="en-US" sz="700" b="1" dirty="0" err="1">
                <a:solidFill>
                  <a:srgbClr val="01426A"/>
                </a:solidFill>
                <a:latin typeface="+mn-ea"/>
              </a:rPr>
              <a:t>에스크로서비스는</a:t>
            </a:r>
            <a:r>
              <a:rPr lang="ko-KR" altLang="en-US" sz="700" b="1" dirty="0">
                <a:solidFill>
                  <a:srgbClr val="01426A"/>
                </a:solidFill>
                <a:latin typeface="+mn-ea"/>
              </a:rPr>
              <a:t> 다릅니다</a:t>
            </a:r>
            <a:r>
              <a:rPr lang="en-US" altLang="ko-KR" sz="700" b="1" dirty="0">
                <a:solidFill>
                  <a:srgbClr val="01426A"/>
                </a:solidFill>
                <a:latin typeface="+mn-ea"/>
              </a:rPr>
              <a:t>.</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기존 에스크로 서비스가 </a:t>
            </a:r>
            <a:r>
              <a:rPr lang="ko-KR" altLang="en-US" sz="700" dirty="0" err="1">
                <a:latin typeface="+mn-ea"/>
              </a:rPr>
              <a:t>송금후</a:t>
            </a:r>
            <a:r>
              <a:rPr lang="ko-KR" altLang="en-US" sz="700" dirty="0">
                <a:latin typeface="+mn-ea"/>
              </a:rPr>
              <a:t> 입금 확인까지 걸리는 시간이 </a:t>
            </a:r>
            <a:r>
              <a:rPr lang="en-US" altLang="ko-KR" sz="700" dirty="0">
                <a:latin typeface="+mn-ea"/>
              </a:rPr>
              <a:t>4-5</a:t>
            </a:r>
            <a:r>
              <a:rPr lang="ko-KR" altLang="en-US" sz="700" dirty="0">
                <a:latin typeface="+mn-ea"/>
              </a:rPr>
              <a:t>일인데 비하여 즉시 확인 가능합니다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err="1">
                <a:latin typeface="+mn-ea"/>
              </a:rPr>
              <a:t>지트레이드페이닷컴은</a:t>
            </a:r>
            <a:r>
              <a:rPr lang="ko-KR" altLang="en-US" sz="700" dirty="0">
                <a:latin typeface="+mn-ea"/>
              </a:rPr>
              <a:t> 타 서비스의 서비스 수수료에 비해 불과 </a:t>
            </a:r>
            <a:r>
              <a:rPr lang="en-US" altLang="ko-KR" sz="700" dirty="0">
                <a:latin typeface="+mn-ea"/>
              </a:rPr>
              <a:t>5%~20%</a:t>
            </a:r>
            <a:r>
              <a:rPr lang="ko-KR" altLang="en-US" sz="700" dirty="0">
                <a:latin typeface="+mn-ea"/>
              </a:rPr>
              <a:t>의 수수료로 고객의 비용을 </a:t>
            </a:r>
            <a:r>
              <a:rPr lang="ko-KR" altLang="en-US" sz="700" dirty="0" err="1">
                <a:latin typeface="+mn-ea"/>
              </a:rPr>
              <a:t>절감드립니다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err="1">
                <a:latin typeface="+mn-ea"/>
              </a:rPr>
              <a:t>지트레이드페이닷컴은</a:t>
            </a:r>
            <a:r>
              <a:rPr lang="ko-KR" altLang="en-US" sz="700" dirty="0">
                <a:latin typeface="+mn-ea"/>
              </a:rPr>
              <a:t> 세계 최초로 세계 최대의 중국시장에 대한 양방향 </a:t>
            </a:r>
            <a:r>
              <a:rPr lang="ko-KR" altLang="en-US" sz="700" dirty="0" err="1">
                <a:latin typeface="+mn-ea"/>
              </a:rPr>
              <a:t>에스크로서비스를</a:t>
            </a:r>
            <a:r>
              <a:rPr lang="ko-KR" altLang="en-US" sz="700" dirty="0">
                <a:latin typeface="+mn-ea"/>
              </a:rPr>
              <a:t> 제공합니다</a:t>
            </a:r>
            <a:r>
              <a:rPr lang="en-US" altLang="ko-KR" sz="700" dirty="0">
                <a:latin typeface="+mn-ea"/>
              </a:rPr>
              <a:t>.</a:t>
            </a:r>
            <a:endParaRPr lang="ko-KR" altLang="en-US" sz="700" dirty="0">
              <a:latin typeface="+mn-ea"/>
            </a:endParaRPr>
          </a:p>
        </p:txBody>
      </p:sp>
    </p:spTree>
    <p:extLst>
      <p:ext uri="{BB962C8B-B14F-4D97-AF65-F5344CB8AC3E}">
        <p14:creationId xmlns:p14="http://schemas.microsoft.com/office/powerpoint/2010/main" val="38097815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647005717"/>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42,43</a:t>
                      </a:r>
                      <a:r>
                        <a:rPr lang="ko-KR" altLang="en-US" sz="800" dirty="0">
                          <a:latin typeface="+mn-ea"/>
                          <a:ea typeface="+mn-ea"/>
                        </a:rPr>
                        <a:t>페이지 동일 컨텐츠</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787395" cy="246221"/>
          </a:xfrm>
          <a:prstGeom prst="rect">
            <a:avLst/>
          </a:prstGeom>
        </p:spPr>
        <p:txBody>
          <a:bodyPr wrap="none">
            <a:spAutoFit/>
          </a:bodyPr>
          <a:lstStyle/>
          <a:p>
            <a:r>
              <a:rPr lang="en-US" altLang="ko-KR" sz="1000" b="1" dirty="0"/>
              <a:t>|</a:t>
            </a:r>
            <a:r>
              <a:rPr lang="ko-KR" altLang="en-US" sz="1000" b="1" dirty="0"/>
              <a:t>사업 연혁</a:t>
            </a:r>
            <a:endParaRPr lang="ko-KR" altLang="en-US" sz="1000" dirty="0"/>
          </a:p>
        </p:txBody>
      </p: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제목 2">
            <a:extLst>
              <a:ext uri="{FF2B5EF4-FFF2-40B4-BE49-F238E27FC236}">
                <a16:creationId xmlns:a16="http://schemas.microsoft.com/office/drawing/2014/main" id="{AD3C8469-2948-46F5-B117-3761173A38DB}"/>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사업연혁</a:t>
            </a:r>
          </a:p>
        </p:txBody>
      </p:sp>
      <p:sp>
        <p:nvSpPr>
          <p:cNvPr id="2" name="직사각형 1">
            <a:extLst>
              <a:ext uri="{FF2B5EF4-FFF2-40B4-BE49-F238E27FC236}">
                <a16:creationId xmlns:a16="http://schemas.microsoft.com/office/drawing/2014/main" id="{E9DCE7BC-A66B-49EA-8E28-B1C2698DC5DF}"/>
              </a:ext>
            </a:extLst>
          </p:cNvPr>
          <p:cNvSpPr/>
          <p:nvPr/>
        </p:nvSpPr>
        <p:spPr>
          <a:xfrm>
            <a:off x="435875" y="1006894"/>
            <a:ext cx="1358064" cy="230832"/>
          </a:xfrm>
          <a:prstGeom prst="rect">
            <a:avLst/>
          </a:prstGeom>
        </p:spPr>
        <p:txBody>
          <a:bodyPr wrap="none">
            <a:spAutoFit/>
          </a:bodyPr>
          <a:lstStyle/>
          <a:p>
            <a:r>
              <a:rPr lang="ko-KR" altLang="en-US" sz="900" b="1" dirty="0"/>
              <a:t>First Mover, GTP History</a:t>
            </a:r>
          </a:p>
        </p:txBody>
      </p:sp>
      <p:pic>
        <p:nvPicPr>
          <p:cNvPr id="4" name="그림 3">
            <a:extLst>
              <a:ext uri="{FF2B5EF4-FFF2-40B4-BE49-F238E27FC236}">
                <a16:creationId xmlns:a16="http://schemas.microsoft.com/office/drawing/2014/main" id="{E62C8E2E-EB76-461B-9746-1E159BC71892}"/>
              </a:ext>
            </a:extLst>
          </p:cNvPr>
          <p:cNvPicPr>
            <a:picLocks noChangeAspect="1"/>
          </p:cNvPicPr>
          <p:nvPr/>
        </p:nvPicPr>
        <p:blipFill>
          <a:blip r:embed="rId4"/>
          <a:stretch>
            <a:fillRect/>
          </a:stretch>
        </p:blipFill>
        <p:spPr>
          <a:xfrm>
            <a:off x="527133" y="1219251"/>
            <a:ext cx="2030769" cy="811051"/>
          </a:xfrm>
          <a:prstGeom prst="rect">
            <a:avLst/>
          </a:prstGeom>
        </p:spPr>
      </p:pic>
      <p:pic>
        <p:nvPicPr>
          <p:cNvPr id="5" name="그림 4">
            <a:extLst>
              <a:ext uri="{FF2B5EF4-FFF2-40B4-BE49-F238E27FC236}">
                <a16:creationId xmlns:a16="http://schemas.microsoft.com/office/drawing/2014/main" id="{1B63CFDC-BA03-4AF5-9DE0-A46F9B73D7A8}"/>
              </a:ext>
            </a:extLst>
          </p:cNvPr>
          <p:cNvPicPr>
            <a:picLocks noChangeAspect="1"/>
          </p:cNvPicPr>
          <p:nvPr/>
        </p:nvPicPr>
        <p:blipFill>
          <a:blip r:embed="rId5"/>
          <a:stretch>
            <a:fillRect/>
          </a:stretch>
        </p:blipFill>
        <p:spPr>
          <a:xfrm>
            <a:off x="527133" y="1869569"/>
            <a:ext cx="1993583" cy="968844"/>
          </a:xfrm>
          <a:prstGeom prst="rect">
            <a:avLst/>
          </a:prstGeom>
        </p:spPr>
      </p:pic>
      <p:pic>
        <p:nvPicPr>
          <p:cNvPr id="7" name="그림 6">
            <a:extLst>
              <a:ext uri="{FF2B5EF4-FFF2-40B4-BE49-F238E27FC236}">
                <a16:creationId xmlns:a16="http://schemas.microsoft.com/office/drawing/2014/main" id="{6675D47E-D471-4A09-B193-34C624243AC0}"/>
              </a:ext>
            </a:extLst>
          </p:cNvPr>
          <p:cNvPicPr>
            <a:picLocks noChangeAspect="1"/>
          </p:cNvPicPr>
          <p:nvPr/>
        </p:nvPicPr>
        <p:blipFill>
          <a:blip r:embed="rId6"/>
          <a:stretch>
            <a:fillRect/>
          </a:stretch>
        </p:blipFill>
        <p:spPr>
          <a:xfrm>
            <a:off x="569082" y="3309044"/>
            <a:ext cx="1988820" cy="1077278"/>
          </a:xfrm>
          <a:prstGeom prst="rect">
            <a:avLst/>
          </a:prstGeom>
        </p:spPr>
      </p:pic>
      <p:pic>
        <p:nvPicPr>
          <p:cNvPr id="6" name="그림 5">
            <a:extLst>
              <a:ext uri="{FF2B5EF4-FFF2-40B4-BE49-F238E27FC236}">
                <a16:creationId xmlns:a16="http://schemas.microsoft.com/office/drawing/2014/main" id="{8E0CC8E2-BFA7-4744-A88C-99D4E48979B8}"/>
              </a:ext>
            </a:extLst>
          </p:cNvPr>
          <p:cNvPicPr>
            <a:picLocks noChangeAspect="1"/>
          </p:cNvPicPr>
          <p:nvPr/>
        </p:nvPicPr>
        <p:blipFill>
          <a:blip r:embed="rId7"/>
          <a:stretch>
            <a:fillRect/>
          </a:stretch>
        </p:blipFill>
        <p:spPr>
          <a:xfrm>
            <a:off x="544606" y="2792615"/>
            <a:ext cx="1976110" cy="814825"/>
          </a:xfrm>
          <a:prstGeom prst="rect">
            <a:avLst/>
          </a:prstGeom>
        </p:spPr>
      </p:pic>
      <p:pic>
        <p:nvPicPr>
          <p:cNvPr id="8" name="그림 7">
            <a:extLst>
              <a:ext uri="{FF2B5EF4-FFF2-40B4-BE49-F238E27FC236}">
                <a16:creationId xmlns:a16="http://schemas.microsoft.com/office/drawing/2014/main" id="{7C79F808-D0F3-4D26-B6D3-5677B5AE84D2}"/>
              </a:ext>
            </a:extLst>
          </p:cNvPr>
          <p:cNvPicPr>
            <a:picLocks noChangeAspect="1"/>
          </p:cNvPicPr>
          <p:nvPr/>
        </p:nvPicPr>
        <p:blipFill>
          <a:blip r:embed="rId8"/>
          <a:stretch>
            <a:fillRect/>
          </a:stretch>
        </p:blipFill>
        <p:spPr>
          <a:xfrm>
            <a:off x="569083" y="4193295"/>
            <a:ext cx="2030770" cy="950067"/>
          </a:xfrm>
          <a:prstGeom prst="rect">
            <a:avLst/>
          </a:prstGeom>
        </p:spPr>
      </p:pic>
      <p:pic>
        <p:nvPicPr>
          <p:cNvPr id="9" name="그림 8">
            <a:extLst>
              <a:ext uri="{FF2B5EF4-FFF2-40B4-BE49-F238E27FC236}">
                <a16:creationId xmlns:a16="http://schemas.microsoft.com/office/drawing/2014/main" id="{47989333-6005-49E6-AC64-0395A62A0D71}"/>
              </a:ext>
            </a:extLst>
          </p:cNvPr>
          <p:cNvPicPr>
            <a:picLocks noChangeAspect="1"/>
          </p:cNvPicPr>
          <p:nvPr/>
        </p:nvPicPr>
        <p:blipFill>
          <a:blip r:embed="rId9"/>
          <a:stretch>
            <a:fillRect/>
          </a:stretch>
        </p:blipFill>
        <p:spPr>
          <a:xfrm>
            <a:off x="527132" y="5125462"/>
            <a:ext cx="1976109" cy="968553"/>
          </a:xfrm>
          <a:prstGeom prst="rect">
            <a:avLst/>
          </a:prstGeom>
        </p:spPr>
      </p:pic>
      <p:sp>
        <p:nvSpPr>
          <p:cNvPr id="27" name="타원 26">
            <a:extLst>
              <a:ext uri="{FF2B5EF4-FFF2-40B4-BE49-F238E27FC236}">
                <a16:creationId xmlns:a16="http://schemas.microsoft.com/office/drawing/2014/main" id="{415CC66B-7BE4-4CDE-9A3E-595369EFC70D}"/>
              </a:ext>
            </a:extLst>
          </p:cNvPr>
          <p:cNvSpPr/>
          <p:nvPr/>
        </p:nvSpPr>
        <p:spPr bwMode="auto">
          <a:xfrm>
            <a:off x="3611568" y="351149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29" name="오른쪽 중괄호 28">
            <a:extLst>
              <a:ext uri="{FF2B5EF4-FFF2-40B4-BE49-F238E27FC236}">
                <a16:creationId xmlns:a16="http://schemas.microsoft.com/office/drawing/2014/main" id="{2B728B8B-D3D4-4383-B454-7D363ACDD552}"/>
              </a:ext>
            </a:extLst>
          </p:cNvPr>
          <p:cNvSpPr/>
          <p:nvPr/>
        </p:nvSpPr>
        <p:spPr>
          <a:xfrm>
            <a:off x="3489648" y="1219251"/>
            <a:ext cx="121920" cy="4702629"/>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753338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735019129"/>
              </p:ext>
            </p:extLst>
          </p:nvPr>
        </p:nvGraphicFramePr>
        <p:xfrm>
          <a:off x="7498080" y="465516"/>
          <a:ext cx="2407920" cy="398733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44</a:t>
                      </a:r>
                      <a:r>
                        <a:rPr lang="ko-KR" altLang="en-US" sz="800" dirty="0">
                          <a:latin typeface="+mn-ea"/>
                          <a:ea typeface="+mn-ea"/>
                        </a:rPr>
                        <a:t>페이지 동일 컨텐츠</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E4CEF221-19BE-4643-8EBE-B238CE8DFE78}"/>
              </a:ext>
            </a:extLst>
          </p:cNvPr>
          <p:cNvSpPr txBox="1"/>
          <p:nvPr/>
        </p:nvSpPr>
        <p:spPr>
          <a:xfrm>
            <a:off x="379402" y="647317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03967" y="692510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787395" cy="246221"/>
          </a:xfrm>
          <a:prstGeom prst="rect">
            <a:avLst/>
          </a:prstGeom>
        </p:spPr>
        <p:txBody>
          <a:bodyPr wrap="none">
            <a:spAutoFit/>
          </a:bodyPr>
          <a:lstStyle/>
          <a:p>
            <a:r>
              <a:rPr lang="en-US" altLang="ko-KR" sz="1000" b="1" dirty="0"/>
              <a:t>|</a:t>
            </a:r>
            <a:r>
              <a:rPr lang="ko-KR" altLang="en-US" sz="1000" b="1" dirty="0"/>
              <a:t>사업 연혁</a:t>
            </a:r>
            <a:endParaRPr lang="ko-KR" altLang="en-US" sz="1000" dirty="0"/>
          </a:p>
        </p:txBody>
      </p: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6845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제목 2">
            <a:extLst>
              <a:ext uri="{FF2B5EF4-FFF2-40B4-BE49-F238E27FC236}">
                <a16:creationId xmlns:a16="http://schemas.microsoft.com/office/drawing/2014/main" id="{AD3C8469-2948-46F5-B117-3761173A38DB}"/>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사업연혁</a:t>
            </a:r>
          </a:p>
        </p:txBody>
      </p:sp>
      <p:sp>
        <p:nvSpPr>
          <p:cNvPr id="2" name="직사각형 1">
            <a:extLst>
              <a:ext uri="{FF2B5EF4-FFF2-40B4-BE49-F238E27FC236}">
                <a16:creationId xmlns:a16="http://schemas.microsoft.com/office/drawing/2014/main" id="{E9DCE7BC-A66B-49EA-8E28-B1C2698DC5DF}"/>
              </a:ext>
            </a:extLst>
          </p:cNvPr>
          <p:cNvSpPr/>
          <p:nvPr/>
        </p:nvSpPr>
        <p:spPr>
          <a:xfrm>
            <a:off x="435875" y="1006894"/>
            <a:ext cx="1447832" cy="230832"/>
          </a:xfrm>
          <a:prstGeom prst="rect">
            <a:avLst/>
          </a:prstGeom>
        </p:spPr>
        <p:txBody>
          <a:bodyPr wrap="none">
            <a:spAutoFit/>
          </a:bodyPr>
          <a:lstStyle/>
          <a:p>
            <a:r>
              <a:rPr lang="en-US" altLang="ko-KR" sz="900" b="1" dirty="0">
                <a:solidFill>
                  <a:srgbClr val="002060"/>
                </a:solidFill>
                <a:latin typeface="맑은 고딕" pitchFamily="50" charset="-127"/>
              </a:rPr>
              <a:t>GTP Launching Reason</a:t>
            </a:r>
            <a:endParaRPr lang="ko-KR" altLang="en-US" sz="900" b="1" dirty="0">
              <a:solidFill>
                <a:srgbClr val="002060"/>
              </a:solidFill>
              <a:latin typeface="맑은 고딕" pitchFamily="50" charset="-127"/>
            </a:endParaRPr>
          </a:p>
        </p:txBody>
      </p:sp>
      <p:sp>
        <p:nvSpPr>
          <p:cNvPr id="27" name="타원 26">
            <a:extLst>
              <a:ext uri="{FF2B5EF4-FFF2-40B4-BE49-F238E27FC236}">
                <a16:creationId xmlns:a16="http://schemas.microsoft.com/office/drawing/2014/main" id="{415CC66B-7BE4-4CDE-9A3E-595369EFC70D}"/>
              </a:ext>
            </a:extLst>
          </p:cNvPr>
          <p:cNvSpPr/>
          <p:nvPr/>
        </p:nvSpPr>
        <p:spPr bwMode="auto">
          <a:xfrm>
            <a:off x="3611568" y="351149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29" name="오른쪽 중괄호 28">
            <a:extLst>
              <a:ext uri="{FF2B5EF4-FFF2-40B4-BE49-F238E27FC236}">
                <a16:creationId xmlns:a16="http://schemas.microsoft.com/office/drawing/2014/main" id="{2B728B8B-D3D4-4383-B454-7D363ACDD552}"/>
              </a:ext>
            </a:extLst>
          </p:cNvPr>
          <p:cNvSpPr/>
          <p:nvPr/>
        </p:nvSpPr>
        <p:spPr>
          <a:xfrm>
            <a:off x="3489648" y="1219251"/>
            <a:ext cx="121920" cy="4702629"/>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2B8DC92A-D02F-4A94-8017-F9E46C47CE60}"/>
              </a:ext>
            </a:extLst>
          </p:cNvPr>
          <p:cNvPicPr>
            <a:picLocks noChangeAspect="1"/>
          </p:cNvPicPr>
          <p:nvPr/>
        </p:nvPicPr>
        <p:blipFill>
          <a:blip r:embed="rId4"/>
          <a:stretch>
            <a:fillRect/>
          </a:stretch>
        </p:blipFill>
        <p:spPr>
          <a:xfrm>
            <a:off x="1331199" y="1219251"/>
            <a:ext cx="847725" cy="876300"/>
          </a:xfrm>
          <a:prstGeom prst="rect">
            <a:avLst/>
          </a:prstGeom>
        </p:spPr>
      </p:pic>
      <p:pic>
        <p:nvPicPr>
          <p:cNvPr id="11" name="그림 10">
            <a:extLst>
              <a:ext uri="{FF2B5EF4-FFF2-40B4-BE49-F238E27FC236}">
                <a16:creationId xmlns:a16="http://schemas.microsoft.com/office/drawing/2014/main" id="{88289957-AFC6-4550-BACC-45DD0FB952D7}"/>
              </a:ext>
            </a:extLst>
          </p:cNvPr>
          <p:cNvPicPr>
            <a:picLocks noChangeAspect="1"/>
          </p:cNvPicPr>
          <p:nvPr/>
        </p:nvPicPr>
        <p:blipFill>
          <a:blip r:embed="rId5"/>
          <a:stretch>
            <a:fillRect/>
          </a:stretch>
        </p:blipFill>
        <p:spPr>
          <a:xfrm>
            <a:off x="472012" y="2061761"/>
            <a:ext cx="2716628" cy="1476375"/>
          </a:xfrm>
          <a:prstGeom prst="rect">
            <a:avLst/>
          </a:prstGeom>
        </p:spPr>
      </p:pic>
      <p:pic>
        <p:nvPicPr>
          <p:cNvPr id="12" name="그림 11">
            <a:extLst>
              <a:ext uri="{FF2B5EF4-FFF2-40B4-BE49-F238E27FC236}">
                <a16:creationId xmlns:a16="http://schemas.microsoft.com/office/drawing/2014/main" id="{E6E723C7-BE29-4A90-9943-593F31B04297}"/>
              </a:ext>
            </a:extLst>
          </p:cNvPr>
          <p:cNvPicPr>
            <a:picLocks noChangeAspect="1"/>
          </p:cNvPicPr>
          <p:nvPr/>
        </p:nvPicPr>
        <p:blipFill>
          <a:blip r:embed="rId6"/>
          <a:stretch>
            <a:fillRect/>
          </a:stretch>
        </p:blipFill>
        <p:spPr>
          <a:xfrm>
            <a:off x="1255004" y="3511498"/>
            <a:ext cx="957816" cy="876300"/>
          </a:xfrm>
          <a:prstGeom prst="rect">
            <a:avLst/>
          </a:prstGeom>
        </p:spPr>
      </p:pic>
      <p:pic>
        <p:nvPicPr>
          <p:cNvPr id="13" name="그림 12">
            <a:extLst>
              <a:ext uri="{FF2B5EF4-FFF2-40B4-BE49-F238E27FC236}">
                <a16:creationId xmlns:a16="http://schemas.microsoft.com/office/drawing/2014/main" id="{1C189A20-D85F-4199-8FC8-6F773CCEB351}"/>
              </a:ext>
            </a:extLst>
          </p:cNvPr>
          <p:cNvPicPr>
            <a:picLocks noChangeAspect="1"/>
          </p:cNvPicPr>
          <p:nvPr/>
        </p:nvPicPr>
        <p:blipFill>
          <a:blip r:embed="rId7"/>
          <a:stretch>
            <a:fillRect/>
          </a:stretch>
        </p:blipFill>
        <p:spPr>
          <a:xfrm>
            <a:off x="474508" y="4439617"/>
            <a:ext cx="2758184" cy="959697"/>
          </a:xfrm>
          <a:prstGeom prst="rect">
            <a:avLst/>
          </a:prstGeom>
        </p:spPr>
      </p:pic>
    </p:spTree>
    <p:extLst>
      <p:ext uri="{BB962C8B-B14F-4D97-AF65-F5344CB8AC3E}">
        <p14:creationId xmlns:p14="http://schemas.microsoft.com/office/powerpoint/2010/main" val="3789227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511549543"/>
              </p:ext>
            </p:extLst>
          </p:nvPr>
        </p:nvGraphicFramePr>
        <p:xfrm>
          <a:off x="7498080" y="465516"/>
          <a:ext cx="2407920" cy="398733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9"/>
            <a:ext cx="2951173" cy="538262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8" name="TextBox 57">
            <a:extLst>
              <a:ext uri="{FF2B5EF4-FFF2-40B4-BE49-F238E27FC236}">
                <a16:creationId xmlns:a16="http://schemas.microsoft.com/office/drawing/2014/main" id="{E4CEF221-19BE-4643-8EBE-B238CE8DFE78}"/>
              </a:ext>
            </a:extLst>
          </p:cNvPr>
          <p:cNvSpPr txBox="1"/>
          <p:nvPr/>
        </p:nvSpPr>
        <p:spPr>
          <a:xfrm>
            <a:off x="405377" y="4838313"/>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429942" y="5290242"/>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502061" cy="246221"/>
          </a:xfrm>
          <a:prstGeom prst="rect">
            <a:avLst/>
          </a:prstGeom>
        </p:spPr>
        <p:txBody>
          <a:bodyPr wrap="none">
            <a:spAutoFit/>
          </a:bodyPr>
          <a:lstStyle/>
          <a:p>
            <a:r>
              <a:rPr lang="en-US" altLang="ko-KR" sz="1000" b="1" dirty="0"/>
              <a:t>|</a:t>
            </a:r>
            <a:r>
              <a:rPr lang="ko-KR" altLang="en-US" sz="1000" b="1" dirty="0"/>
              <a:t>재무</a:t>
            </a:r>
            <a:endParaRPr lang="ko-KR" altLang="en-US" sz="1000" dirty="0"/>
          </a:p>
        </p:txBody>
      </p: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55" y="4533590"/>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제목 2">
            <a:extLst>
              <a:ext uri="{FF2B5EF4-FFF2-40B4-BE49-F238E27FC236}">
                <a16:creationId xmlns:a16="http://schemas.microsoft.com/office/drawing/2014/main" id="{AD3C8469-2948-46F5-B117-3761173A38DB}"/>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재무</a:t>
            </a:r>
          </a:p>
        </p:txBody>
      </p:sp>
      <p:sp>
        <p:nvSpPr>
          <p:cNvPr id="2" name="직사각형 1">
            <a:extLst>
              <a:ext uri="{FF2B5EF4-FFF2-40B4-BE49-F238E27FC236}">
                <a16:creationId xmlns:a16="http://schemas.microsoft.com/office/drawing/2014/main" id="{E9DCE7BC-A66B-49EA-8E28-B1C2698DC5DF}"/>
              </a:ext>
            </a:extLst>
          </p:cNvPr>
          <p:cNvSpPr/>
          <p:nvPr/>
        </p:nvSpPr>
        <p:spPr>
          <a:xfrm>
            <a:off x="435875" y="1006894"/>
            <a:ext cx="1218603" cy="230832"/>
          </a:xfrm>
          <a:prstGeom prst="rect">
            <a:avLst/>
          </a:prstGeom>
        </p:spPr>
        <p:txBody>
          <a:bodyPr wrap="none">
            <a:spAutoFit/>
          </a:bodyPr>
          <a:lstStyle/>
          <a:p>
            <a:r>
              <a:rPr lang="en-US" altLang="ko-KR" sz="900" b="1" dirty="0">
                <a:solidFill>
                  <a:srgbClr val="002060"/>
                </a:solidFill>
                <a:latin typeface="맑은 고딕" pitchFamily="50" charset="-127"/>
              </a:rPr>
              <a:t>GTP </a:t>
            </a:r>
            <a:r>
              <a:rPr lang="ko-KR" altLang="en-US" sz="900" b="1" dirty="0">
                <a:solidFill>
                  <a:srgbClr val="002060"/>
                </a:solidFill>
                <a:latin typeface="맑은 고딕" pitchFamily="50" charset="-127"/>
              </a:rPr>
              <a:t>추정 매출 추이</a:t>
            </a:r>
          </a:p>
        </p:txBody>
      </p:sp>
      <p:pic>
        <p:nvPicPr>
          <p:cNvPr id="4" name="그림 3">
            <a:extLst>
              <a:ext uri="{FF2B5EF4-FFF2-40B4-BE49-F238E27FC236}">
                <a16:creationId xmlns:a16="http://schemas.microsoft.com/office/drawing/2014/main" id="{905DE7B2-05BC-4F05-B814-E95C3E1198A6}"/>
              </a:ext>
            </a:extLst>
          </p:cNvPr>
          <p:cNvPicPr>
            <a:picLocks noChangeAspect="1"/>
          </p:cNvPicPr>
          <p:nvPr/>
        </p:nvPicPr>
        <p:blipFill>
          <a:blip r:embed="rId4"/>
          <a:stretch>
            <a:fillRect/>
          </a:stretch>
        </p:blipFill>
        <p:spPr>
          <a:xfrm>
            <a:off x="425855" y="1344814"/>
            <a:ext cx="2855394" cy="1607443"/>
          </a:xfrm>
          <a:prstGeom prst="rect">
            <a:avLst/>
          </a:prstGeom>
        </p:spPr>
      </p:pic>
      <p:sp>
        <p:nvSpPr>
          <p:cNvPr id="22" name="직사각형 21">
            <a:extLst>
              <a:ext uri="{FF2B5EF4-FFF2-40B4-BE49-F238E27FC236}">
                <a16:creationId xmlns:a16="http://schemas.microsoft.com/office/drawing/2014/main" id="{E99088D3-321A-4007-9BC5-82AD7B75D80D}"/>
              </a:ext>
            </a:extLst>
          </p:cNvPr>
          <p:cNvSpPr/>
          <p:nvPr/>
        </p:nvSpPr>
        <p:spPr>
          <a:xfrm>
            <a:off x="-24380" y="5342062"/>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Tree>
    <p:extLst>
      <p:ext uri="{BB962C8B-B14F-4D97-AF65-F5344CB8AC3E}">
        <p14:creationId xmlns:p14="http://schemas.microsoft.com/office/powerpoint/2010/main" val="3344943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nvPr>
        </p:nvGraphicFramePr>
        <p:xfrm>
          <a:off x="7498080" y="465516"/>
          <a:ext cx="2407920" cy="398733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5" name="직사각형 24">
            <a:extLst>
              <a:ext uri="{FF2B5EF4-FFF2-40B4-BE49-F238E27FC236}">
                <a16:creationId xmlns:a16="http://schemas.microsoft.com/office/drawing/2014/main" id="{549E5573-8F01-48D7-9763-3DB661DD2267}"/>
              </a:ext>
            </a:extLst>
          </p:cNvPr>
          <p:cNvSpPr/>
          <p:nvPr/>
        </p:nvSpPr>
        <p:spPr bwMode="auto">
          <a:xfrm>
            <a:off x="370693" y="539258"/>
            <a:ext cx="2951173" cy="602700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9" name="직사각형 18">
            <a:extLst>
              <a:ext uri="{FF2B5EF4-FFF2-40B4-BE49-F238E27FC236}">
                <a16:creationId xmlns:a16="http://schemas.microsoft.com/office/drawing/2014/main" id="{0546AD17-497C-48B8-9E8C-F8BA6F669511}"/>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직사각형 22">
            <a:extLst>
              <a:ext uri="{FF2B5EF4-FFF2-40B4-BE49-F238E27FC236}">
                <a16:creationId xmlns:a16="http://schemas.microsoft.com/office/drawing/2014/main" id="{38924208-9351-435B-8034-6B7B2F42AFF0}"/>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4" name="TextBox 23">
            <a:extLst>
              <a:ext uri="{FF2B5EF4-FFF2-40B4-BE49-F238E27FC236}">
                <a16:creationId xmlns:a16="http://schemas.microsoft.com/office/drawing/2014/main" id="{591F4379-AC3D-47F0-8C31-2C9F67882906}"/>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6" name="그림 25">
            <a:extLst>
              <a:ext uri="{FF2B5EF4-FFF2-40B4-BE49-F238E27FC236}">
                <a16:creationId xmlns:a16="http://schemas.microsoft.com/office/drawing/2014/main" id="{918DDACB-1A98-4145-83AE-4C491879AFBF}"/>
              </a:ext>
            </a:extLst>
          </p:cNvPr>
          <p:cNvPicPr>
            <a:picLocks noChangeAspect="1"/>
          </p:cNvPicPr>
          <p:nvPr/>
        </p:nvPicPr>
        <p:blipFill>
          <a:blip r:embed="rId2"/>
          <a:stretch>
            <a:fillRect/>
          </a:stretch>
        </p:blipFill>
        <p:spPr>
          <a:xfrm>
            <a:off x="2659148" y="560488"/>
            <a:ext cx="156872" cy="141932"/>
          </a:xfrm>
          <a:prstGeom prst="rect">
            <a:avLst/>
          </a:prstGeom>
        </p:spPr>
      </p:pic>
      <p:sp>
        <p:nvSpPr>
          <p:cNvPr id="28" name="직사각형 27">
            <a:extLst>
              <a:ext uri="{FF2B5EF4-FFF2-40B4-BE49-F238E27FC236}">
                <a16:creationId xmlns:a16="http://schemas.microsoft.com/office/drawing/2014/main" id="{4F0056F1-FF12-4E30-B3D2-536CD1A9DAC1}"/>
              </a:ext>
            </a:extLst>
          </p:cNvPr>
          <p:cNvSpPr/>
          <p:nvPr/>
        </p:nvSpPr>
        <p:spPr>
          <a:xfrm>
            <a:off x="370693" y="793870"/>
            <a:ext cx="758541" cy="246221"/>
          </a:xfrm>
          <a:prstGeom prst="rect">
            <a:avLst/>
          </a:prstGeom>
        </p:spPr>
        <p:txBody>
          <a:bodyPr wrap="none">
            <a:spAutoFit/>
          </a:bodyPr>
          <a:lstStyle/>
          <a:p>
            <a:r>
              <a:rPr lang="en-US" altLang="ko-KR" sz="1000" b="1" dirty="0"/>
              <a:t>|</a:t>
            </a:r>
            <a:r>
              <a:rPr lang="ko-KR" altLang="en-US" sz="1000" b="1" dirty="0"/>
              <a:t>회사소개</a:t>
            </a:r>
            <a:endParaRPr lang="ko-KR" altLang="en-US" sz="1000" dirty="0"/>
          </a:p>
        </p:txBody>
      </p:sp>
      <p:sp>
        <p:nvSpPr>
          <p:cNvPr id="16" name="제목 2">
            <a:extLst>
              <a:ext uri="{FF2B5EF4-FFF2-40B4-BE49-F238E27FC236}">
                <a16:creationId xmlns:a16="http://schemas.microsoft.com/office/drawing/2014/main" id="{AD3C8469-2948-46F5-B117-3761173A38DB}"/>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a:t>
            </a:r>
            <a:r>
              <a:rPr lang="ko-KR" altLang="en-US" dirty="0"/>
              <a:t>회사소개</a:t>
            </a:r>
          </a:p>
        </p:txBody>
      </p:sp>
      <p:sp>
        <p:nvSpPr>
          <p:cNvPr id="22" name="직사각형 21">
            <a:extLst>
              <a:ext uri="{FF2B5EF4-FFF2-40B4-BE49-F238E27FC236}">
                <a16:creationId xmlns:a16="http://schemas.microsoft.com/office/drawing/2014/main" id="{E99088D3-321A-4007-9BC5-82AD7B75D80D}"/>
              </a:ext>
            </a:extLst>
          </p:cNvPr>
          <p:cNvSpPr/>
          <p:nvPr/>
        </p:nvSpPr>
        <p:spPr>
          <a:xfrm>
            <a:off x="6724763" y="5930819"/>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18" name="TextBox 17">
            <a:extLst>
              <a:ext uri="{FF2B5EF4-FFF2-40B4-BE49-F238E27FC236}">
                <a16:creationId xmlns:a16="http://schemas.microsoft.com/office/drawing/2014/main" id="{EC4544B7-1F14-4CC9-8244-41CFCC2617AF}"/>
              </a:ext>
            </a:extLst>
          </p:cNvPr>
          <p:cNvSpPr txBox="1"/>
          <p:nvPr/>
        </p:nvSpPr>
        <p:spPr>
          <a:xfrm>
            <a:off x="370693" y="1091910"/>
            <a:ext cx="2972263" cy="5232202"/>
          </a:xfrm>
          <a:prstGeom prst="rect">
            <a:avLst/>
          </a:prstGeom>
          <a:noFill/>
        </p:spPr>
        <p:txBody>
          <a:bodyPr wrap="square" rtlCol="0">
            <a:spAutoFit/>
          </a:bodyPr>
          <a:lstStyle/>
          <a:p>
            <a:r>
              <a:rPr lang="en-US" altLang="ko-KR" sz="800" dirty="0"/>
              <a:t>We were leading the way to create online B2B trade payments and escrow service. Our mission is to provide the safest and fastest</a:t>
            </a:r>
          </a:p>
          <a:p>
            <a:r>
              <a:rPr lang="en-US" altLang="ko-KR" sz="800" dirty="0"/>
              <a:t> escrow service for global marketplaces and customers.</a:t>
            </a:r>
          </a:p>
          <a:p>
            <a:endParaRPr lang="en-US" altLang="ko-KR" sz="600" dirty="0"/>
          </a:p>
          <a:p>
            <a:endParaRPr lang="en-US" altLang="ko-KR" sz="600" dirty="0"/>
          </a:p>
          <a:p>
            <a:endParaRPr lang="en-US" altLang="ko-KR" sz="600" dirty="0"/>
          </a:p>
          <a:p>
            <a:r>
              <a:rPr lang="en-US" altLang="ko-KR" sz="1000" b="1" dirty="0">
                <a:solidFill>
                  <a:srgbClr val="225380"/>
                </a:solidFill>
                <a:latin typeface="맑은 고딕" pitchFamily="50" charset="-127"/>
                <a:ea typeface="맑은 고딕" pitchFamily="50" charset="-127"/>
              </a:rPr>
              <a:t>                                                                                Global </a:t>
            </a:r>
            <a:r>
              <a:rPr lang="en-US" altLang="ko-KR" sz="1000" b="1" dirty="0">
                <a:solidFill>
                  <a:srgbClr val="33CC33"/>
                </a:solidFill>
                <a:latin typeface="맑은 고딕" pitchFamily="50" charset="-127"/>
                <a:ea typeface="맑은 고딕" pitchFamily="50" charset="-127"/>
              </a:rPr>
              <a:t>Trade</a:t>
            </a:r>
            <a:r>
              <a:rPr lang="en-US" altLang="ko-KR" sz="1000" b="1" dirty="0">
                <a:solidFill>
                  <a:srgbClr val="225380"/>
                </a:solidFill>
                <a:latin typeface="맑은 고딕" pitchFamily="50" charset="-127"/>
                <a:ea typeface="맑은 고딕" pitchFamily="50" charset="-127"/>
              </a:rPr>
              <a:t> Payments Corporation</a:t>
            </a:r>
            <a:endParaRPr lang="ko-KR" altLang="en-US" sz="1000" b="1" dirty="0">
              <a:solidFill>
                <a:srgbClr val="225380"/>
              </a:solidFill>
              <a:latin typeface="맑은 고딕" pitchFamily="50" charset="-127"/>
              <a:ea typeface="맑은 고딕" pitchFamily="50" charset="-127"/>
            </a:endParaRPr>
          </a:p>
          <a:p>
            <a:endParaRPr lang="en-US" altLang="ko-KR" sz="600" dirty="0"/>
          </a:p>
          <a:p>
            <a:endParaRPr lang="ko-KR" altLang="en-US" sz="600" dirty="0"/>
          </a:p>
          <a:p>
            <a:endParaRPr lang="en-US" altLang="ko-KR" sz="600" b="1" dirty="0"/>
          </a:p>
          <a:p>
            <a:r>
              <a:rPr lang="ko-KR" altLang="en-US" sz="800" b="1" dirty="0"/>
              <a:t>글로벌트레이드페이먼츠 주식회사 </a:t>
            </a:r>
            <a:r>
              <a:rPr lang="en-US" altLang="ko-KR" sz="800" b="1" dirty="0"/>
              <a:t>(Global Trade Payments Corporation)</a:t>
            </a:r>
            <a:r>
              <a:rPr lang="ko-KR" altLang="en-US" sz="800" b="1" dirty="0"/>
              <a:t>는</a:t>
            </a:r>
            <a:r>
              <a:rPr lang="ko-KR" altLang="en-US" sz="800" dirty="0"/>
              <a:t> 글로벌 온라인 </a:t>
            </a:r>
            <a:r>
              <a:rPr lang="en-US" altLang="ko-KR" sz="800" dirty="0"/>
              <a:t>B2B </a:t>
            </a:r>
            <a:r>
              <a:rPr lang="ko-KR" altLang="en-US" sz="800" dirty="0"/>
              <a:t>무역결제 서비스의 선구자입니다</a:t>
            </a:r>
            <a:r>
              <a:rPr lang="en-US" altLang="ko-KR" sz="800" dirty="0"/>
              <a:t>.</a:t>
            </a:r>
            <a:endParaRPr lang="ko-KR" altLang="en-US" sz="800" dirty="0"/>
          </a:p>
          <a:p>
            <a:r>
              <a:rPr lang="ko-KR" altLang="en-US" sz="800" dirty="0"/>
              <a:t>​</a:t>
            </a:r>
          </a:p>
          <a:p>
            <a:r>
              <a:rPr lang="ko-KR" altLang="en-US" sz="800" dirty="0"/>
              <a:t>​지금까지 많은 무역 </a:t>
            </a:r>
            <a:r>
              <a:rPr lang="ko-KR" altLang="en-US" sz="800" dirty="0" err="1"/>
              <a:t>결제사들이</a:t>
            </a:r>
            <a:r>
              <a:rPr lang="ko-KR" altLang="en-US" sz="800" dirty="0"/>
              <a:t> 온라인 </a:t>
            </a:r>
            <a:r>
              <a:rPr lang="en-US" altLang="ko-KR" sz="800" dirty="0"/>
              <a:t>B2B </a:t>
            </a:r>
            <a:r>
              <a:rPr lang="ko-KR" altLang="en-US" sz="800" dirty="0"/>
              <a:t>사업을 추진해왔지만</a:t>
            </a:r>
            <a:r>
              <a:rPr lang="en-US" altLang="ko-KR" sz="800" dirty="0"/>
              <a:t>, </a:t>
            </a:r>
            <a:r>
              <a:rPr lang="ko-KR" altLang="en-US" sz="800" dirty="0"/>
              <a:t>다양한 국가의 무역관련</a:t>
            </a:r>
            <a:r>
              <a:rPr lang="en-US" altLang="ko-KR" sz="800" dirty="0"/>
              <a:t>, </a:t>
            </a:r>
            <a:r>
              <a:rPr lang="ko-KR" altLang="en-US" sz="800" dirty="0"/>
              <a:t>외환관련 규제와 장벽을 넘지 못하여 </a:t>
            </a:r>
            <a:endParaRPr lang="en-US" altLang="ko-KR" sz="800" dirty="0"/>
          </a:p>
          <a:p>
            <a:r>
              <a:rPr lang="ko-KR" altLang="en-US" sz="800" dirty="0"/>
              <a:t>완성된 사업을 이루어내기가 어려웠습니다</a:t>
            </a:r>
            <a:r>
              <a:rPr lang="en-US" altLang="ko-KR" sz="800" dirty="0"/>
              <a:t>.</a:t>
            </a:r>
            <a:endParaRPr lang="ko-KR" altLang="en-US" sz="800" dirty="0"/>
          </a:p>
          <a:p>
            <a:r>
              <a:rPr lang="ko-KR" altLang="en-US" sz="800" dirty="0"/>
              <a:t>​</a:t>
            </a:r>
          </a:p>
          <a:p>
            <a:r>
              <a:rPr lang="ko-KR" altLang="en-US" sz="800" dirty="0"/>
              <a:t>우리는 지난 </a:t>
            </a:r>
            <a:r>
              <a:rPr lang="en-US" altLang="ko-KR" sz="800" dirty="0"/>
              <a:t>10</a:t>
            </a:r>
            <a:r>
              <a:rPr lang="ko-KR" altLang="en-US" sz="800" dirty="0"/>
              <a:t>년에 가까운 기획과 서비스 준비 과정을 거쳐서 세계 최대의 온라인 무역시장이자 전세계에서 가장 강력한 외환 </a:t>
            </a:r>
            <a:endParaRPr lang="en-US" altLang="ko-KR" sz="800" dirty="0"/>
          </a:p>
          <a:p>
            <a:r>
              <a:rPr lang="ko-KR" altLang="en-US" sz="800" dirty="0"/>
              <a:t>규제 시장인 중국시장</a:t>
            </a:r>
            <a:r>
              <a:rPr lang="en-US" altLang="ko-KR" sz="800" dirty="0"/>
              <a:t>(</a:t>
            </a:r>
            <a:r>
              <a:rPr lang="ko-KR" altLang="en-US" sz="800" dirty="0"/>
              <a:t>전세계 무역시장의 </a:t>
            </a:r>
            <a:r>
              <a:rPr lang="en-US" altLang="ko-KR" sz="800" dirty="0"/>
              <a:t>38% </a:t>
            </a:r>
            <a:r>
              <a:rPr lang="ko-KR" altLang="en-US" sz="800" dirty="0"/>
              <a:t>차지</a:t>
            </a:r>
            <a:r>
              <a:rPr lang="en-US" altLang="ko-KR" sz="800" dirty="0"/>
              <a:t>)</a:t>
            </a:r>
            <a:r>
              <a:rPr lang="ko-KR" altLang="en-US" sz="800" dirty="0"/>
              <a:t>과 한국시장</a:t>
            </a:r>
            <a:r>
              <a:rPr lang="en-US" altLang="ko-KR" sz="800" dirty="0"/>
              <a:t>(</a:t>
            </a:r>
            <a:r>
              <a:rPr lang="ko-KR" altLang="en-US" sz="800" dirty="0"/>
              <a:t>전세계 무역시장의 </a:t>
            </a:r>
            <a:r>
              <a:rPr lang="en-US" altLang="ko-KR" sz="800" dirty="0"/>
              <a:t>8% </a:t>
            </a:r>
            <a:r>
              <a:rPr lang="ko-KR" altLang="en-US" sz="800" dirty="0"/>
              <a:t>차지</a:t>
            </a:r>
            <a:r>
              <a:rPr lang="en-US" altLang="ko-KR" sz="800" dirty="0"/>
              <a:t>)</a:t>
            </a:r>
            <a:r>
              <a:rPr lang="ko-KR" altLang="en-US" sz="800" dirty="0"/>
              <a:t>의 모든 법적</a:t>
            </a:r>
            <a:r>
              <a:rPr lang="en-US" altLang="ko-KR" sz="800" dirty="0"/>
              <a:t>/</a:t>
            </a:r>
            <a:r>
              <a:rPr lang="ko-KR" altLang="en-US" sz="800" dirty="0"/>
              <a:t>제도적 프로세스를 </a:t>
            </a:r>
            <a:endParaRPr lang="en-US" altLang="ko-KR" sz="800" dirty="0"/>
          </a:p>
          <a:p>
            <a:r>
              <a:rPr lang="ko-KR" altLang="en-US" sz="800" dirty="0"/>
              <a:t>완벽하게 정비하고 양국간의 온라인 </a:t>
            </a:r>
            <a:r>
              <a:rPr lang="en-US" altLang="ko-KR" sz="800" dirty="0"/>
              <a:t>B2B </a:t>
            </a:r>
            <a:r>
              <a:rPr lang="ko-KR" altLang="en-US" sz="800" dirty="0"/>
              <a:t>무역 결제 시장을 최초로 연결하였고 마침내 글로벌 </a:t>
            </a:r>
            <a:r>
              <a:rPr lang="en-US" altLang="ko-KR" sz="800" dirty="0"/>
              <a:t>B2B </a:t>
            </a:r>
            <a:r>
              <a:rPr lang="ko-KR" altLang="en-US" sz="800" dirty="0"/>
              <a:t>무역결제 에스크로 서비스 </a:t>
            </a:r>
            <a:endParaRPr lang="en-US" altLang="ko-KR" sz="800" dirty="0"/>
          </a:p>
          <a:p>
            <a:r>
              <a:rPr lang="en-US" altLang="ko-KR" sz="800" b="1" dirty="0"/>
              <a:t>GTradePay.com</a:t>
            </a:r>
            <a:r>
              <a:rPr lang="ko-KR" altLang="en-US" sz="800" dirty="0"/>
              <a:t>을 서비스하게 되었습니다</a:t>
            </a:r>
            <a:r>
              <a:rPr lang="en-US" altLang="ko-KR" sz="800" dirty="0"/>
              <a:t>.</a:t>
            </a:r>
            <a:endParaRPr lang="ko-KR" altLang="en-US" sz="800" dirty="0"/>
          </a:p>
          <a:p>
            <a:r>
              <a:rPr lang="ko-KR" altLang="en-US" sz="800" dirty="0"/>
              <a:t>​</a:t>
            </a:r>
          </a:p>
          <a:p>
            <a:r>
              <a:rPr lang="ko-KR" altLang="en-US" sz="800" dirty="0"/>
              <a:t>​우리는 귀사가 어느 나라에 있건</a:t>
            </a:r>
            <a:r>
              <a:rPr lang="en-US" altLang="ko-KR" sz="800" dirty="0"/>
              <a:t>, </a:t>
            </a:r>
            <a:r>
              <a:rPr lang="ko-KR" altLang="en-US" sz="800" dirty="0"/>
              <a:t>귀사가 어느 나라와 무역거래를 하건 가장 저렴하고 가장 빠르고 가장 안전한 무역결제 서비스를 </a:t>
            </a:r>
            <a:endParaRPr lang="en-US" altLang="ko-KR" sz="800" dirty="0"/>
          </a:p>
          <a:p>
            <a:r>
              <a:rPr lang="ko-KR" altLang="en-US" sz="800" dirty="0"/>
              <a:t>제공하겠습니다</a:t>
            </a:r>
            <a:r>
              <a:rPr lang="en-US" altLang="ko-KR" sz="800" dirty="0"/>
              <a:t>.</a:t>
            </a:r>
            <a:endParaRPr lang="ko-KR" altLang="en-US" sz="800" dirty="0"/>
          </a:p>
          <a:p>
            <a:r>
              <a:rPr lang="ko-KR" altLang="en-US" sz="800" dirty="0"/>
              <a:t>​</a:t>
            </a:r>
          </a:p>
          <a:p>
            <a:r>
              <a:rPr lang="ko-KR" altLang="en-US" sz="800" dirty="0"/>
              <a:t>​</a:t>
            </a:r>
          </a:p>
          <a:p>
            <a:r>
              <a:rPr lang="en-US" altLang="ko-KR" sz="800" b="1" dirty="0"/>
              <a:t>GTradePay.com</a:t>
            </a:r>
            <a:r>
              <a:rPr lang="ko-KR" altLang="en-US" sz="800" b="1" dirty="0"/>
              <a:t>은 </a:t>
            </a:r>
            <a:r>
              <a:rPr lang="en-US" altLang="ko-KR" sz="800" b="1" dirty="0"/>
              <a:t>:</a:t>
            </a:r>
            <a:endParaRPr lang="ko-KR" altLang="en-US" sz="800" b="1" dirty="0"/>
          </a:p>
          <a:p>
            <a:pPr marL="171450" indent="-171450">
              <a:buFont typeface="Arial" panose="020B0604020202020204" pitchFamily="34" charset="0"/>
              <a:buChar char="•"/>
            </a:pPr>
            <a:r>
              <a:rPr lang="ko-KR" altLang="en-US" sz="800" dirty="0"/>
              <a:t>전세계의 국가와 국가를 연결해주는 글로벌 온라인 무역결제 서비스</a:t>
            </a:r>
          </a:p>
          <a:p>
            <a:pPr marL="171450" indent="-171450">
              <a:buFont typeface="Arial" panose="020B0604020202020204" pitchFamily="34" charset="0"/>
              <a:buChar char="•"/>
            </a:pPr>
            <a:r>
              <a:rPr lang="ko-KR" altLang="en-US" sz="800" dirty="0"/>
              <a:t>전세계를 대상으로 하는 </a:t>
            </a:r>
            <a:r>
              <a:rPr lang="en-US" altLang="ko-KR" sz="800" dirty="0"/>
              <a:t>B2B </a:t>
            </a:r>
            <a:r>
              <a:rPr lang="ko-KR" altLang="en-US" sz="800" dirty="0" err="1"/>
              <a:t>무역에스크로</a:t>
            </a:r>
            <a:r>
              <a:rPr lang="ko-KR" altLang="en-US" sz="800" dirty="0"/>
              <a:t> 서비스</a:t>
            </a:r>
          </a:p>
          <a:p>
            <a:pPr marL="171450" indent="-171450">
              <a:buFont typeface="Arial" panose="020B0604020202020204" pitchFamily="34" charset="0"/>
              <a:buChar char="•"/>
            </a:pPr>
            <a:r>
              <a:rPr lang="ko-KR" altLang="en-US" sz="800" dirty="0"/>
              <a:t>모든 국가의 법규</a:t>
            </a:r>
            <a:r>
              <a:rPr lang="en-US" altLang="ko-KR" sz="800" dirty="0"/>
              <a:t>/</a:t>
            </a:r>
            <a:r>
              <a:rPr lang="ko-KR" altLang="en-US" sz="800" dirty="0"/>
              <a:t>제도에 맞게 서비스되는 합법적으로 운영되고 가장 공정한 무역 결제 서비스 </a:t>
            </a:r>
            <a:endParaRPr lang="en-US" altLang="ko-KR" sz="600" b="1" dirty="0"/>
          </a:p>
        </p:txBody>
      </p:sp>
      <p:sp>
        <p:nvSpPr>
          <p:cNvPr id="20" name="직사각형 19">
            <a:extLst>
              <a:ext uri="{FF2B5EF4-FFF2-40B4-BE49-F238E27FC236}">
                <a16:creationId xmlns:a16="http://schemas.microsoft.com/office/drawing/2014/main" id="{499B3303-5F61-4E28-ACA6-DCAC35F771E1}"/>
              </a:ext>
            </a:extLst>
          </p:cNvPr>
          <p:cNvSpPr/>
          <p:nvPr/>
        </p:nvSpPr>
        <p:spPr bwMode="auto">
          <a:xfrm>
            <a:off x="3934386" y="539258"/>
            <a:ext cx="2951173" cy="631874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1" name="TextBox 20">
            <a:extLst>
              <a:ext uri="{FF2B5EF4-FFF2-40B4-BE49-F238E27FC236}">
                <a16:creationId xmlns:a16="http://schemas.microsoft.com/office/drawing/2014/main" id="{E1913CA8-7AAE-4366-B36B-80E8BFBEC651}"/>
              </a:ext>
            </a:extLst>
          </p:cNvPr>
          <p:cNvSpPr txBox="1"/>
          <p:nvPr/>
        </p:nvSpPr>
        <p:spPr>
          <a:xfrm>
            <a:off x="3934386" y="534986"/>
            <a:ext cx="2972263" cy="1908215"/>
          </a:xfrm>
          <a:prstGeom prst="rect">
            <a:avLst/>
          </a:prstGeom>
          <a:noFill/>
        </p:spPr>
        <p:txBody>
          <a:bodyPr wrap="square" rtlCol="0">
            <a:spAutoFit/>
          </a:bodyPr>
          <a:lstStyle/>
          <a:p>
            <a:pPr marL="171450" indent="-171450">
              <a:buFont typeface="Arial" panose="020B0604020202020204" pitchFamily="34" charset="0"/>
              <a:buChar char="•"/>
            </a:pPr>
            <a:r>
              <a:rPr lang="ko-KR" altLang="en-US" sz="800" dirty="0"/>
              <a:t>전세계에서 가장 저렴한 무역결제서비스</a:t>
            </a:r>
          </a:p>
          <a:p>
            <a:pPr marL="171450" indent="-171450">
              <a:buFont typeface="Arial" panose="020B0604020202020204" pitchFamily="34" charset="0"/>
              <a:buChar char="•"/>
            </a:pPr>
            <a:r>
              <a:rPr lang="ko-KR" altLang="en-US" sz="800" dirty="0"/>
              <a:t>무역자금이 필요한 고객들에 대한 무역자금을 자동으로 대출 해주는 자동 대출 지원 서비스</a:t>
            </a:r>
          </a:p>
          <a:p>
            <a:pPr marL="171450" indent="-171450">
              <a:buFont typeface="Arial" panose="020B0604020202020204" pitchFamily="34" charset="0"/>
              <a:buChar char="•"/>
            </a:pPr>
            <a:r>
              <a:rPr lang="ko-KR" altLang="en-US" sz="800" dirty="0"/>
              <a:t>일부 국가에서는 무역외환송금</a:t>
            </a:r>
            <a:r>
              <a:rPr lang="en-US" altLang="ko-KR" sz="800" dirty="0"/>
              <a:t>, </a:t>
            </a:r>
            <a:r>
              <a:rPr lang="ko-KR" altLang="en-US" sz="800" dirty="0"/>
              <a:t>무역환전 비용을 지불할 필요 없는 </a:t>
            </a:r>
            <a:r>
              <a:rPr lang="ko-KR" altLang="en-US" sz="800" dirty="0" err="1"/>
              <a:t>지트레이드페이닷컴</a:t>
            </a:r>
            <a:r>
              <a:rPr lang="ko-KR" altLang="en-US" sz="800" dirty="0"/>
              <a:t> </a:t>
            </a:r>
            <a:r>
              <a:rPr lang="en-US" altLang="ko-KR" sz="800" dirty="0"/>
              <a:t>Free Foreign Transfer &amp; </a:t>
            </a:r>
            <a:r>
              <a:rPr lang="en-US" altLang="ko-KR" sz="800" dirty="0" err="1"/>
              <a:t>eXchange</a:t>
            </a:r>
            <a:r>
              <a:rPr lang="en-US" altLang="ko-KR" sz="800" dirty="0"/>
              <a:t> </a:t>
            </a:r>
            <a:r>
              <a:rPr lang="ko-KR" altLang="en-US" sz="800" dirty="0"/>
              <a:t>서비스 제공 </a:t>
            </a:r>
            <a:endParaRPr lang="en-US" altLang="ko-KR" sz="800" dirty="0"/>
          </a:p>
          <a:p>
            <a:r>
              <a:rPr lang="en-US" altLang="ko-KR" sz="800" dirty="0"/>
              <a:t>         (</a:t>
            </a:r>
            <a:r>
              <a:rPr lang="ko-KR" altLang="en-US" sz="800" dirty="0" err="1"/>
              <a:t>준비중</a:t>
            </a:r>
            <a:r>
              <a:rPr lang="en-US" altLang="ko-KR" sz="800" dirty="0"/>
              <a:t>)</a:t>
            </a:r>
          </a:p>
          <a:p>
            <a:pPr marL="171450" indent="-171450">
              <a:buFont typeface="Arial" panose="020B0604020202020204" pitchFamily="34" charset="0"/>
              <a:buChar char="•"/>
            </a:pPr>
            <a:r>
              <a:rPr lang="ko-KR" altLang="en-US" sz="800" dirty="0"/>
              <a:t>현재 </a:t>
            </a:r>
            <a:r>
              <a:rPr lang="en-US" altLang="ko-KR" sz="800" dirty="0"/>
              <a:t>40</a:t>
            </a:r>
            <a:r>
              <a:rPr lang="ko-KR" altLang="en-US" sz="800" dirty="0"/>
              <a:t>개국 이상을 지원하는 </a:t>
            </a:r>
            <a:r>
              <a:rPr lang="ko-KR" altLang="en-US" sz="800" dirty="0" err="1"/>
              <a:t>원클릭</a:t>
            </a:r>
            <a:r>
              <a:rPr lang="en-US" altLang="ko-KR" sz="800" dirty="0"/>
              <a:t>, </a:t>
            </a:r>
            <a:r>
              <a:rPr lang="ko-KR" altLang="en-US" sz="800" dirty="0" err="1"/>
              <a:t>무방문</a:t>
            </a:r>
            <a:r>
              <a:rPr lang="en-US" altLang="ko-KR" sz="800" dirty="0"/>
              <a:t>, </a:t>
            </a:r>
            <a:r>
              <a:rPr lang="ko-KR" altLang="en-US" sz="800" dirty="0"/>
              <a:t>글로벌 무역배송 추적시스템</a:t>
            </a:r>
            <a:r>
              <a:rPr lang="en-US" altLang="ko-KR" sz="800" dirty="0"/>
              <a:t>, </a:t>
            </a:r>
            <a:r>
              <a:rPr lang="ko-KR" altLang="en-US" sz="800" dirty="0"/>
              <a:t>각국의 세관 연동 시스템 등을 지원하는 </a:t>
            </a:r>
            <a:r>
              <a:rPr lang="en-US" altLang="ko-KR" sz="800" dirty="0"/>
              <a:t>"</a:t>
            </a:r>
            <a:r>
              <a:rPr lang="ko-KR" altLang="en-US" sz="800" dirty="0" err="1"/>
              <a:t>모바일</a:t>
            </a:r>
            <a:r>
              <a:rPr lang="ko-KR" altLang="en-US" sz="800" dirty="0"/>
              <a:t> </a:t>
            </a:r>
            <a:r>
              <a:rPr lang="ko-KR" altLang="en-US" sz="800" dirty="0" err="1"/>
              <a:t>원스톱</a:t>
            </a:r>
            <a:r>
              <a:rPr lang="ko-KR" altLang="en-US" sz="800" dirty="0"/>
              <a:t> </a:t>
            </a:r>
            <a:endParaRPr lang="en-US" altLang="ko-KR" sz="800" dirty="0"/>
          </a:p>
          <a:p>
            <a:r>
              <a:rPr lang="en-US" altLang="ko-KR" sz="800" dirty="0"/>
              <a:t>          </a:t>
            </a:r>
            <a:r>
              <a:rPr lang="ko-KR" altLang="en-US" sz="800" dirty="0"/>
              <a:t>무역서비스</a:t>
            </a:r>
            <a:r>
              <a:rPr lang="en-US" altLang="ko-KR" sz="800" dirty="0"/>
              <a:t>" (</a:t>
            </a:r>
            <a:r>
              <a:rPr lang="ko-KR" altLang="en-US" sz="800" dirty="0"/>
              <a:t>준비중</a:t>
            </a:r>
            <a:r>
              <a:rPr lang="en-US" altLang="ko-KR" sz="800" dirty="0"/>
              <a:t>)</a:t>
            </a:r>
            <a:r>
              <a:rPr lang="ko-KR" altLang="en-US" sz="800" dirty="0"/>
              <a:t>​</a:t>
            </a:r>
            <a:endParaRPr lang="en-US" altLang="ko-KR" sz="600" b="1" dirty="0"/>
          </a:p>
          <a:p>
            <a:endParaRPr lang="en-US" altLang="ko-KR" sz="600" b="1" dirty="0"/>
          </a:p>
          <a:p>
            <a:endParaRPr lang="en-US" altLang="ko-KR" sz="600" b="1" dirty="0"/>
          </a:p>
          <a:p>
            <a:endParaRPr lang="en-US" altLang="ko-KR" sz="600" b="1" dirty="0"/>
          </a:p>
          <a:p>
            <a:endParaRPr lang="en-US" altLang="ko-KR" sz="600" b="1" dirty="0"/>
          </a:p>
          <a:p>
            <a:endParaRPr lang="en-US" altLang="ko-KR" sz="600" b="1" dirty="0"/>
          </a:p>
        </p:txBody>
      </p:sp>
      <p:sp>
        <p:nvSpPr>
          <p:cNvPr id="58" name="TextBox 57">
            <a:extLst>
              <a:ext uri="{FF2B5EF4-FFF2-40B4-BE49-F238E27FC236}">
                <a16:creationId xmlns:a16="http://schemas.microsoft.com/office/drawing/2014/main" id="{E4CEF221-19BE-4643-8EBE-B238CE8DFE78}"/>
              </a:ext>
            </a:extLst>
          </p:cNvPr>
          <p:cNvSpPr txBox="1"/>
          <p:nvPr/>
        </p:nvSpPr>
        <p:spPr>
          <a:xfrm>
            <a:off x="3955476" y="5918632"/>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59" name="직선 연결선 58">
            <a:extLst>
              <a:ext uri="{FF2B5EF4-FFF2-40B4-BE49-F238E27FC236}">
                <a16:creationId xmlns:a16="http://schemas.microsoft.com/office/drawing/2014/main" id="{100F7319-690A-41FB-B075-CA512D4F5770}"/>
              </a:ext>
            </a:extLst>
          </p:cNvPr>
          <p:cNvCxnSpPr>
            <a:cxnSpLocks/>
          </p:cNvCxnSpPr>
          <p:nvPr/>
        </p:nvCxnSpPr>
        <p:spPr>
          <a:xfrm>
            <a:off x="3980041" y="6370561"/>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3">
            <a:extLst>
              <a:ext uri="{FF2B5EF4-FFF2-40B4-BE49-F238E27FC236}">
                <a16:creationId xmlns:a16="http://schemas.microsoft.com/office/drawing/2014/main" id="{DB64FA61-52F7-4E00-B6A5-9D2FAC40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754" y="5613909"/>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a:extLst>
              <a:ext uri="{FF2B5EF4-FFF2-40B4-BE49-F238E27FC236}">
                <a16:creationId xmlns:a16="http://schemas.microsoft.com/office/drawing/2014/main" id="{1D8223CB-C8D1-4AD3-A00A-7523F967D412}"/>
              </a:ext>
            </a:extLst>
          </p:cNvPr>
          <p:cNvSpPr/>
          <p:nvPr/>
        </p:nvSpPr>
        <p:spPr>
          <a:xfrm>
            <a:off x="3579177" y="6383448"/>
            <a:ext cx="3679009"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29" name="TextBox 28">
            <a:extLst>
              <a:ext uri="{FF2B5EF4-FFF2-40B4-BE49-F238E27FC236}">
                <a16:creationId xmlns:a16="http://schemas.microsoft.com/office/drawing/2014/main" id="{CB1B2507-D53B-4605-9FD9-D45879AC74AF}"/>
              </a:ext>
            </a:extLst>
          </p:cNvPr>
          <p:cNvSpPr txBox="1"/>
          <p:nvPr/>
        </p:nvSpPr>
        <p:spPr>
          <a:xfrm>
            <a:off x="3960349" y="2090820"/>
            <a:ext cx="2870848" cy="3046988"/>
          </a:xfrm>
          <a:prstGeom prst="rect">
            <a:avLst/>
          </a:prstGeom>
          <a:noFill/>
        </p:spPr>
        <p:txBody>
          <a:bodyPr wrap="square" rtlCol="0">
            <a:spAutoFit/>
          </a:bodyPr>
          <a:lstStyle/>
          <a:p>
            <a:r>
              <a:rPr lang="en-US" altLang="ko-KR" sz="800" b="1" dirty="0">
                <a:solidFill>
                  <a:srgbClr val="225380"/>
                </a:solidFill>
                <a:latin typeface="맑은 고딕" panose="020B0503020000020004" pitchFamily="50" charset="-127"/>
                <a:ea typeface="맑은 고딕" panose="020B0503020000020004" pitchFamily="50" charset="-127"/>
              </a:rPr>
              <a:t>BASIC INFORMATION OF </a:t>
            </a:r>
          </a:p>
          <a:p>
            <a:r>
              <a:rPr lang="en-US" altLang="ko-KR" sz="800" b="1" dirty="0">
                <a:solidFill>
                  <a:srgbClr val="225380"/>
                </a:solidFill>
                <a:latin typeface="맑은 고딕" panose="020B0503020000020004" pitchFamily="50" charset="-127"/>
                <a:ea typeface="맑은 고딕" panose="020B0503020000020004" pitchFamily="50" charset="-127"/>
              </a:rPr>
              <a:t>GLOBAL TRADE PAYMENTS CORPORATION</a:t>
            </a:r>
          </a:p>
          <a:p>
            <a:r>
              <a:rPr lang="en-US" altLang="ko-KR" sz="800" b="1"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Company Name </a:t>
            </a:r>
            <a:r>
              <a:rPr lang="en-US" altLang="ko-KR" sz="800" b="1" dirty="0">
                <a:latin typeface="맑은 고딕" panose="020B0503020000020004" pitchFamily="50" charset="-127"/>
                <a:ea typeface="맑은 고딕" panose="020B0503020000020004" pitchFamily="50" charset="-127"/>
              </a:rPr>
              <a:t> </a:t>
            </a:r>
            <a:endParaRPr lang="en-US" altLang="ko-KR" sz="800" dirty="0">
              <a:latin typeface="맑은 고딕" panose="020B0503020000020004" pitchFamily="50" charset="-127"/>
              <a:ea typeface="맑은 고딕" panose="020B0503020000020004" pitchFamily="50" charset="-127"/>
            </a:endParaRPr>
          </a:p>
          <a:p>
            <a:r>
              <a:rPr lang="ko-KR" altLang="en-US" sz="800" dirty="0">
                <a:latin typeface="맑은 고딕" panose="020B0503020000020004" pitchFamily="50" charset="-127"/>
                <a:ea typeface="맑은 고딕" panose="020B0503020000020004" pitchFamily="50" charset="-127"/>
              </a:rPr>
              <a:t>글로벌트레이드페이먼츠 주식회사</a:t>
            </a:r>
          </a:p>
          <a:p>
            <a:r>
              <a:rPr lang="en-US" altLang="ko-KR" sz="800" dirty="0">
                <a:latin typeface="맑은 고딕" panose="020B0503020000020004" pitchFamily="50" charset="-127"/>
                <a:ea typeface="맑은 고딕" panose="020B0503020000020004" pitchFamily="50" charset="-127"/>
              </a:rPr>
              <a:t>Global Trade Payments Corporation </a:t>
            </a:r>
          </a:p>
          <a:p>
            <a:r>
              <a:rPr lang="en-US" altLang="ko-KR"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Nationality  </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Korea Rep.​</a:t>
            </a:r>
          </a:p>
          <a:p>
            <a:r>
              <a:rPr lang="en-US" altLang="ko-KR"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Address</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a:t>
            </a:r>
            <a:r>
              <a:rPr lang="ko-KR" altLang="en-US" sz="800" dirty="0">
                <a:latin typeface="맑은 고딕" panose="020B0503020000020004" pitchFamily="50" charset="-127"/>
                <a:ea typeface="맑은 고딕" panose="020B0503020000020004" pitchFamily="50" charset="-127"/>
              </a:rPr>
              <a:t>본사 </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서울특별시 서초구 </a:t>
            </a:r>
            <a:r>
              <a:rPr lang="ko-KR" altLang="en-US" sz="800" dirty="0" err="1">
                <a:latin typeface="맑은 고딕" panose="020B0503020000020004" pitchFamily="50" charset="-127"/>
                <a:ea typeface="맑은 고딕" panose="020B0503020000020004" pitchFamily="50" charset="-127"/>
              </a:rPr>
              <a:t>사임당로</a:t>
            </a:r>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139, </a:t>
            </a:r>
            <a:r>
              <a:rPr lang="ko-KR" altLang="en-US" sz="800" dirty="0" err="1">
                <a:latin typeface="맑은 고딕" panose="020B0503020000020004" pitchFamily="50" charset="-127"/>
                <a:ea typeface="맑은 고딕" panose="020B0503020000020004" pitchFamily="50" charset="-127"/>
              </a:rPr>
              <a:t>삼정빌딩</a:t>
            </a:r>
            <a:r>
              <a:rPr lang="ko-KR" altLang="en-US" sz="800" dirty="0">
                <a:latin typeface="맑은 고딕" panose="020B0503020000020004" pitchFamily="50" charset="-127"/>
                <a:ea typeface="맑은 고딕" panose="020B0503020000020004" pitchFamily="50" charset="-127"/>
              </a:rPr>
              <a:t> </a:t>
            </a:r>
            <a:r>
              <a:rPr lang="en-US" altLang="ko-KR" sz="800" dirty="0">
                <a:latin typeface="맑은 고딕" panose="020B0503020000020004" pitchFamily="50" charset="-127"/>
                <a:ea typeface="맑은 고딕" panose="020B0503020000020004" pitchFamily="50" charset="-127"/>
              </a:rPr>
              <a:t>3</a:t>
            </a:r>
            <a:r>
              <a:rPr lang="ko-KR" altLang="en-US" sz="800" dirty="0">
                <a:latin typeface="맑은 고딕" panose="020B0503020000020004" pitchFamily="50" charset="-127"/>
                <a:ea typeface="맑은 고딕" panose="020B0503020000020004" pitchFamily="50" charset="-127"/>
              </a:rPr>
              <a:t>층</a:t>
            </a:r>
          </a:p>
          <a:p>
            <a:r>
              <a:rPr lang="en-US" altLang="ko-KR" sz="800" dirty="0">
                <a:latin typeface="맑은 고딕" panose="020B0503020000020004" pitchFamily="50" charset="-127"/>
                <a:ea typeface="맑은 고딕" panose="020B0503020000020004" pitchFamily="50" charset="-127"/>
              </a:rPr>
              <a:t>Headquarter : 3F </a:t>
            </a:r>
            <a:r>
              <a:rPr lang="en-US" altLang="ko-KR" sz="800" dirty="0" err="1">
                <a:latin typeface="맑은 고딕" panose="020B0503020000020004" pitchFamily="50" charset="-127"/>
                <a:ea typeface="맑은 고딕" panose="020B0503020000020004" pitchFamily="50" charset="-127"/>
              </a:rPr>
              <a:t>Samjung</a:t>
            </a:r>
            <a:r>
              <a:rPr lang="en-US" altLang="ko-KR" sz="800" dirty="0">
                <a:latin typeface="맑은 고딕" panose="020B0503020000020004" pitchFamily="50" charset="-127"/>
                <a:ea typeface="맑은 고딕" panose="020B0503020000020004" pitchFamily="50" charset="-127"/>
              </a:rPr>
              <a:t> bldg. 139 </a:t>
            </a:r>
            <a:r>
              <a:rPr lang="en-US" altLang="ko-KR" sz="800" dirty="0" err="1">
                <a:latin typeface="맑은 고딕" panose="020B0503020000020004" pitchFamily="50" charset="-127"/>
                <a:ea typeface="맑은 고딕" panose="020B0503020000020004" pitchFamily="50" charset="-127"/>
              </a:rPr>
              <a:t>Saimdang-ro</a:t>
            </a:r>
            <a:r>
              <a:rPr lang="en-US" altLang="ko-KR" sz="800" dirty="0">
                <a:latin typeface="맑은 고딕" panose="020B0503020000020004" pitchFamily="50" charset="-127"/>
                <a:ea typeface="맑은 고딕" panose="020B0503020000020004" pitchFamily="50" charset="-127"/>
              </a:rPr>
              <a:t>, </a:t>
            </a:r>
            <a:r>
              <a:rPr lang="en-US" altLang="ko-KR" sz="800" dirty="0" err="1">
                <a:latin typeface="맑은 고딕" panose="020B0503020000020004" pitchFamily="50" charset="-127"/>
                <a:ea typeface="맑은 고딕" panose="020B0503020000020004" pitchFamily="50" charset="-127"/>
              </a:rPr>
              <a:t>Seocho-gu</a:t>
            </a:r>
            <a:r>
              <a:rPr lang="en-US" altLang="ko-KR" sz="800" dirty="0">
                <a:latin typeface="맑은 고딕" panose="020B0503020000020004" pitchFamily="50" charset="-127"/>
                <a:ea typeface="맑은 고딕" panose="020B0503020000020004" pitchFamily="50" charset="-127"/>
              </a:rPr>
              <a:t>, Seoul, Korea</a:t>
            </a:r>
          </a:p>
          <a:p>
            <a:r>
              <a:rPr lang="en-US" altLang="ko-KR" sz="800" dirty="0">
                <a:latin typeface="맑은 고딕" panose="020B0503020000020004" pitchFamily="50" charset="-127"/>
                <a:ea typeface="맑은 고딕" panose="020B0503020000020004" pitchFamily="50" charset="-127"/>
              </a:rPr>
              <a:t>​</a:t>
            </a:r>
          </a:p>
          <a:p>
            <a:r>
              <a:rPr lang="en-US" altLang="ko-KR" sz="800" b="1" dirty="0">
                <a:solidFill>
                  <a:srgbClr val="225380"/>
                </a:solidFill>
                <a:latin typeface="맑은 고딕" panose="020B0503020000020004" pitchFamily="50" charset="-127"/>
                <a:ea typeface="맑은 고딕" panose="020B0503020000020004" pitchFamily="50" charset="-127"/>
              </a:rPr>
              <a:t>Contact</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dirty="0">
                <a:latin typeface="맑은 고딕" panose="020B0503020000020004" pitchFamily="50" charset="-127"/>
                <a:ea typeface="맑은 고딕" panose="020B0503020000020004" pitchFamily="50" charset="-127"/>
              </a:rPr>
              <a:t>​Tel  +82-2-780-0440</a:t>
            </a:r>
          </a:p>
          <a:p>
            <a:r>
              <a:rPr lang="en-US" altLang="ko-KR" sz="800" dirty="0">
                <a:latin typeface="맑은 고딕" panose="020B0503020000020004" pitchFamily="50" charset="-127"/>
                <a:ea typeface="맑은 고딕" panose="020B0503020000020004" pitchFamily="50" charset="-127"/>
              </a:rPr>
              <a:t>​Fax  +82-2-2055-3770</a:t>
            </a:r>
          </a:p>
          <a:p>
            <a:r>
              <a:rPr lang="en-US" altLang="ko-KR" sz="800" dirty="0">
                <a:latin typeface="맑은 고딕" panose="020B0503020000020004" pitchFamily="50" charset="-127"/>
                <a:ea typeface="맑은 고딕" panose="020B0503020000020004" pitchFamily="50" charset="-127"/>
              </a:rPr>
              <a:t>​info@gtradepay.com</a:t>
            </a:r>
          </a:p>
          <a:p>
            <a:r>
              <a:rPr lang="en-US" altLang="ko-KR" sz="800" dirty="0">
                <a:latin typeface="맑은 고딕" panose="020B0503020000020004" pitchFamily="50" charset="-127"/>
                <a:ea typeface="맑은 고딕" panose="020B0503020000020004" pitchFamily="50" charset="-127"/>
              </a:rPr>
              <a:t>​</a:t>
            </a:r>
          </a:p>
          <a:p>
            <a:r>
              <a:rPr lang="en-US" altLang="ko-KR" sz="800" b="1" dirty="0">
                <a:latin typeface="맑은 고딕" panose="020B0503020000020004" pitchFamily="50" charset="-127"/>
                <a:ea typeface="맑은 고딕" panose="020B0503020000020004" pitchFamily="50" charset="-127"/>
              </a:rPr>
              <a:t>​</a:t>
            </a:r>
            <a:r>
              <a:rPr lang="en-US" altLang="ko-KR" sz="800" b="1" dirty="0">
                <a:solidFill>
                  <a:srgbClr val="225380"/>
                </a:solidFill>
                <a:latin typeface="맑은 고딕" panose="020B0503020000020004" pitchFamily="50" charset="-127"/>
                <a:ea typeface="맑은 고딕" panose="020B0503020000020004" pitchFamily="50" charset="-127"/>
              </a:rPr>
              <a:t>Family Company</a:t>
            </a:r>
            <a:endParaRPr lang="en-US" altLang="ko-KR" sz="800" dirty="0">
              <a:solidFill>
                <a:srgbClr val="225380"/>
              </a:solidFill>
              <a:latin typeface="맑은 고딕" panose="020B0503020000020004" pitchFamily="50" charset="-127"/>
              <a:ea typeface="맑은 고딕" panose="020B0503020000020004" pitchFamily="50" charset="-127"/>
            </a:endParaRPr>
          </a:p>
          <a:p>
            <a:r>
              <a:rPr lang="en-US" altLang="ko-KR" sz="800" u="sng" dirty="0">
                <a:latin typeface="맑은 고딕" panose="020B0503020000020004" pitchFamily="50" charset="-127"/>
                <a:ea typeface="맑은 고딕" panose="020B0503020000020004" pitchFamily="50" charset="-127"/>
                <a:hlinkClick r:id="rId4"/>
              </a:rPr>
              <a:t>GET (Global e Trade)</a:t>
            </a:r>
            <a:endParaRPr lang="en-US" altLang="ko-KR" sz="800" dirty="0">
              <a:latin typeface="맑은 고딕" panose="020B0503020000020004" pitchFamily="50" charset="-127"/>
              <a:ea typeface="맑은 고딕" panose="020B0503020000020004" pitchFamily="50" charset="-127"/>
            </a:endParaRPr>
          </a:p>
          <a:p>
            <a:r>
              <a:rPr lang="en-US" altLang="ko-KR" sz="800" u="sng" dirty="0" err="1">
                <a:latin typeface="맑은 고딕" panose="020B0503020000020004" pitchFamily="50" charset="-127"/>
                <a:ea typeface="맑은 고딕" panose="020B0503020000020004" pitchFamily="50" charset="-127"/>
                <a:hlinkClick r:id="rId5"/>
              </a:rPr>
              <a:t>OrbitGET</a:t>
            </a:r>
            <a:r>
              <a:rPr lang="en-US" altLang="ko-KR" sz="800" u="sng" dirty="0">
                <a:latin typeface="맑은 고딕" panose="020B0503020000020004" pitchFamily="50" charset="-127"/>
                <a:ea typeface="맑은 고딕" panose="020B0503020000020004" pitchFamily="50" charset="-127"/>
                <a:hlinkClick r:id="rId5"/>
              </a:rPr>
              <a:t> Corp.</a:t>
            </a:r>
            <a:endParaRPr lang="en-US" altLang="ko-KR" sz="800" dirty="0">
              <a:latin typeface="맑은 고딕" panose="020B0503020000020004" pitchFamily="50" charset="-127"/>
              <a:ea typeface="맑은 고딕" panose="020B0503020000020004" pitchFamily="50" charset="-127"/>
            </a:endParaRPr>
          </a:p>
          <a:p>
            <a:endParaRPr lang="ko-KR" altLang="en-US" sz="800" dirty="0">
              <a:latin typeface="맑은 고딕" panose="020B0503020000020004" pitchFamily="50" charset="-127"/>
              <a:ea typeface="맑은 고딕" panose="020B0503020000020004" pitchFamily="50" charset="-127"/>
            </a:endParaRPr>
          </a:p>
        </p:txBody>
      </p:sp>
      <p:sp>
        <p:nvSpPr>
          <p:cNvPr id="32" name="직사각형 31">
            <a:extLst>
              <a:ext uri="{FF2B5EF4-FFF2-40B4-BE49-F238E27FC236}">
                <a16:creationId xmlns:a16="http://schemas.microsoft.com/office/drawing/2014/main" id="{C49B4BF2-9557-45A5-8BFC-1BA1CFC59CEC}"/>
              </a:ext>
            </a:extLst>
          </p:cNvPr>
          <p:cNvSpPr/>
          <p:nvPr/>
        </p:nvSpPr>
        <p:spPr bwMode="auto">
          <a:xfrm rot="20615738">
            <a:off x="7895005" y="1245352"/>
            <a:ext cx="1609397" cy="49495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1200" dirty="0">
                <a:solidFill>
                  <a:srgbClr val="FF0000"/>
                </a:solidFill>
                <a:effectLst/>
                <a:latin typeface="맑은 고딕" pitchFamily="50" charset="-127"/>
                <a:ea typeface="맑은 고딕" pitchFamily="50" charset="-127"/>
              </a:rPr>
              <a:t>현재 내용 동일</a:t>
            </a:r>
          </a:p>
        </p:txBody>
      </p:sp>
    </p:spTree>
    <p:extLst>
      <p:ext uri="{BB962C8B-B14F-4D97-AF65-F5344CB8AC3E}">
        <p14:creationId xmlns:p14="http://schemas.microsoft.com/office/powerpoint/2010/main" val="2638377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leadership</a:t>
            </a:r>
            <a:endParaRPr lang="ko-KR" altLang="en-US" dirty="0"/>
          </a:p>
        </p:txBody>
      </p:sp>
      <p:graphicFrame>
        <p:nvGraphicFramePr>
          <p:cNvPr id="17" name="표 16">
            <a:extLst>
              <a:ext uri="{FF2B5EF4-FFF2-40B4-BE49-F238E27FC236}">
                <a16:creationId xmlns:a16="http://schemas.microsoft.com/office/drawing/2014/main" id="{4EED0771-820C-4F9A-B6D0-A588A334ECAA}"/>
              </a:ext>
            </a:extLst>
          </p:cNvPr>
          <p:cNvGraphicFramePr>
            <a:graphicFrameLocks noGrp="1"/>
          </p:cNvGraphicFramePr>
          <p:nvPr>
            <p:extLst>
              <p:ext uri="{D42A27DB-BD31-4B8C-83A1-F6EECF244321}">
                <p14:modId xmlns:p14="http://schemas.microsoft.com/office/powerpoint/2010/main" val="191652650"/>
              </p:ext>
            </p:extLst>
          </p:nvPr>
        </p:nvGraphicFramePr>
        <p:xfrm>
          <a:off x="7498080" y="465516"/>
          <a:ext cx="2407920" cy="462741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48,49,50 </a:t>
                      </a:r>
                      <a:r>
                        <a:rPr lang="ko-KR" altLang="en-US" sz="800" dirty="0">
                          <a:latin typeface="+mn-ea"/>
                          <a:ea typeface="+mn-ea"/>
                        </a:rPr>
                        <a:t>동일</a:t>
                      </a:r>
                      <a:r>
                        <a:rPr lang="en-US" altLang="ko-KR" sz="800" dirty="0">
                          <a:latin typeface="+mn-ea"/>
                          <a:ea typeface="+mn-ea"/>
                        </a:rPr>
                        <a:t> </a:t>
                      </a:r>
                      <a:r>
                        <a:rPr lang="ko-KR" altLang="en-US" sz="800" dirty="0">
                          <a:latin typeface="+mn-ea"/>
                          <a:ea typeface="+mn-ea"/>
                        </a:rPr>
                        <a:t>컨텐츠 구성</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solidFill>
                            <a:srgbClr val="FF0000"/>
                          </a:solidFill>
                          <a:effectLst/>
                          <a:latin typeface="맑은 고딕" pitchFamily="50" charset="-127"/>
                          <a:ea typeface="+mn-ea"/>
                        </a:rPr>
                        <a:t>현재 내용 동일</a:t>
                      </a:r>
                    </a:p>
                    <a:p>
                      <a:pPr latinLnBrk="1"/>
                      <a:endParaRPr lang="en-US" altLang="ko-KR" sz="1200" dirty="0">
                        <a:solidFill>
                          <a:srgbClr val="FF0000"/>
                        </a:solidFill>
                        <a:latin typeface="+mn-ea"/>
                        <a:ea typeface="+mn-ea"/>
                      </a:endParaRPr>
                    </a:p>
                    <a:p>
                      <a:pPr latinLnBrk="1"/>
                      <a:r>
                        <a:rPr lang="en-US" altLang="ko-KR" sz="1200" dirty="0">
                          <a:solidFill>
                            <a:srgbClr val="FF0000"/>
                          </a:solidFill>
                          <a:latin typeface="+mn-ea"/>
                          <a:ea typeface="+mn-ea"/>
                        </a:rPr>
                        <a:t>- </a:t>
                      </a:r>
                      <a:r>
                        <a:rPr lang="ko-KR" altLang="en-US" sz="1200" dirty="0">
                          <a:solidFill>
                            <a:srgbClr val="FF0000"/>
                          </a:solidFill>
                          <a:latin typeface="+mn-ea"/>
                          <a:ea typeface="+mn-ea"/>
                        </a:rPr>
                        <a:t>작업 중 컨텐츠 보강</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3" name="직사각형 22">
            <a:extLst>
              <a:ext uri="{FF2B5EF4-FFF2-40B4-BE49-F238E27FC236}">
                <a16:creationId xmlns:a16="http://schemas.microsoft.com/office/drawing/2014/main" id="{6C0D43D8-83AD-4BC7-9FF8-E9D229143710}"/>
              </a:ext>
            </a:extLst>
          </p:cNvPr>
          <p:cNvSpPr/>
          <p:nvPr/>
        </p:nvSpPr>
        <p:spPr bwMode="auto">
          <a:xfrm>
            <a:off x="370693" y="539258"/>
            <a:ext cx="2951173" cy="602700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9" name="직사각형 28">
            <a:extLst>
              <a:ext uri="{FF2B5EF4-FFF2-40B4-BE49-F238E27FC236}">
                <a16:creationId xmlns:a16="http://schemas.microsoft.com/office/drawing/2014/main" id="{4F920314-7B75-4F03-B523-D5B032EBD9C5}"/>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0" name="직사각형 29">
            <a:extLst>
              <a:ext uri="{FF2B5EF4-FFF2-40B4-BE49-F238E27FC236}">
                <a16:creationId xmlns:a16="http://schemas.microsoft.com/office/drawing/2014/main" id="{4D45F0C2-668A-41FF-B3F3-4B9616FB9B98}"/>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31" name="TextBox 30">
            <a:extLst>
              <a:ext uri="{FF2B5EF4-FFF2-40B4-BE49-F238E27FC236}">
                <a16:creationId xmlns:a16="http://schemas.microsoft.com/office/drawing/2014/main" id="{FC9AD11E-6535-43CF-9012-9D3A8DE7E732}"/>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32" name="그림 31">
            <a:extLst>
              <a:ext uri="{FF2B5EF4-FFF2-40B4-BE49-F238E27FC236}">
                <a16:creationId xmlns:a16="http://schemas.microsoft.com/office/drawing/2014/main" id="{BD6CF6F5-1807-4788-8F41-C5EF0C9DA4F7}"/>
              </a:ext>
            </a:extLst>
          </p:cNvPr>
          <p:cNvPicPr>
            <a:picLocks noChangeAspect="1"/>
          </p:cNvPicPr>
          <p:nvPr/>
        </p:nvPicPr>
        <p:blipFill>
          <a:blip r:embed="rId2"/>
          <a:stretch>
            <a:fillRect/>
          </a:stretch>
        </p:blipFill>
        <p:spPr>
          <a:xfrm>
            <a:off x="2659148" y="560488"/>
            <a:ext cx="156872" cy="141932"/>
          </a:xfrm>
          <a:prstGeom prst="rect">
            <a:avLst/>
          </a:prstGeom>
        </p:spPr>
      </p:pic>
      <p:sp>
        <p:nvSpPr>
          <p:cNvPr id="33" name="직사각형 32">
            <a:extLst>
              <a:ext uri="{FF2B5EF4-FFF2-40B4-BE49-F238E27FC236}">
                <a16:creationId xmlns:a16="http://schemas.microsoft.com/office/drawing/2014/main" id="{B664EB18-5BC6-408D-A3E2-039AC4A5109B}"/>
              </a:ext>
            </a:extLst>
          </p:cNvPr>
          <p:cNvSpPr/>
          <p:nvPr/>
        </p:nvSpPr>
        <p:spPr>
          <a:xfrm>
            <a:off x="370693" y="793870"/>
            <a:ext cx="825867" cy="246221"/>
          </a:xfrm>
          <a:prstGeom prst="rect">
            <a:avLst/>
          </a:prstGeom>
        </p:spPr>
        <p:txBody>
          <a:bodyPr wrap="none">
            <a:spAutoFit/>
          </a:bodyPr>
          <a:lstStyle/>
          <a:p>
            <a:r>
              <a:rPr lang="en-US" altLang="ko-KR" sz="1000" b="1" dirty="0"/>
              <a:t>|Leadership</a:t>
            </a:r>
            <a:endParaRPr lang="ko-KR" altLang="en-US" sz="1000" dirty="0"/>
          </a:p>
        </p:txBody>
      </p:sp>
      <p:sp>
        <p:nvSpPr>
          <p:cNvPr id="34" name="TextBox 33">
            <a:extLst>
              <a:ext uri="{FF2B5EF4-FFF2-40B4-BE49-F238E27FC236}">
                <a16:creationId xmlns:a16="http://schemas.microsoft.com/office/drawing/2014/main" id="{F0822E8F-B156-4829-89B2-55842335F935}"/>
              </a:ext>
            </a:extLst>
          </p:cNvPr>
          <p:cNvSpPr txBox="1"/>
          <p:nvPr/>
        </p:nvSpPr>
        <p:spPr>
          <a:xfrm>
            <a:off x="361984" y="1083201"/>
            <a:ext cx="2972263" cy="1323439"/>
          </a:xfrm>
          <a:prstGeom prst="rect">
            <a:avLst/>
          </a:prstGeom>
          <a:noFill/>
        </p:spPr>
        <p:txBody>
          <a:bodyPr wrap="square" rtlCol="0">
            <a:spAutoFit/>
          </a:bodyPr>
          <a:lstStyle/>
          <a:p>
            <a:r>
              <a:rPr lang="en-US" altLang="ko-KR" sz="800" b="1" dirty="0">
                <a:latin typeface="+mn-ea"/>
              </a:rPr>
              <a:t>GTradePay.com</a:t>
            </a:r>
            <a:r>
              <a:rPr lang="ko-KR" altLang="en-US" sz="800" dirty="0">
                <a:latin typeface="+mn-ea"/>
              </a:rPr>
              <a:t>’</a:t>
            </a:r>
            <a:r>
              <a:rPr lang="en-US" altLang="ko-KR" sz="800" dirty="0">
                <a:latin typeface="+mn-ea"/>
              </a:rPr>
              <a:t>s management team is comprised of B2B payments-leading professionals, all with extensive experience in their respective areas of expertise. Our operation team is dedicated to executing the company vision and maintaining </a:t>
            </a:r>
            <a:r>
              <a:rPr lang="en-US" altLang="ko-KR" sz="800" b="1" dirty="0">
                <a:latin typeface="+mn-ea"/>
              </a:rPr>
              <a:t>GTradePay.com</a:t>
            </a:r>
            <a:r>
              <a:rPr lang="ko-KR" altLang="en-US" sz="800" dirty="0">
                <a:latin typeface="+mn-ea"/>
              </a:rPr>
              <a:t>’</a:t>
            </a:r>
            <a:r>
              <a:rPr lang="en-US" altLang="ko-KR" sz="800" dirty="0">
                <a:latin typeface="+mn-ea"/>
              </a:rPr>
              <a:t>s unique and productive work environment, while ensuring we deliver world class service to our partners &amp; marketplaces and customers.</a:t>
            </a:r>
            <a:endParaRPr lang="ko-KR" altLang="en-US" sz="800" dirty="0">
              <a:latin typeface="+mn-ea"/>
            </a:endParaRPr>
          </a:p>
          <a:p>
            <a:r>
              <a:rPr lang="ko-KR" altLang="en-US" sz="800" b="1" dirty="0">
                <a:latin typeface="+mn-ea"/>
              </a:rPr>
              <a:t> </a:t>
            </a:r>
          </a:p>
          <a:p>
            <a:r>
              <a:rPr lang="en-US" altLang="ko-KR" sz="800" b="1" dirty="0">
                <a:latin typeface="+mn-ea"/>
              </a:rPr>
              <a:t>Meet our leaders:​</a:t>
            </a:r>
            <a:endParaRPr lang="en-US" altLang="ko-KR" sz="600" b="1" dirty="0">
              <a:latin typeface="+mn-ea"/>
            </a:endParaRPr>
          </a:p>
        </p:txBody>
      </p:sp>
      <p:sp>
        <p:nvSpPr>
          <p:cNvPr id="35" name="타원 34">
            <a:extLst>
              <a:ext uri="{FF2B5EF4-FFF2-40B4-BE49-F238E27FC236}">
                <a16:creationId xmlns:a16="http://schemas.microsoft.com/office/drawing/2014/main" id="{B96AE310-3EA6-46EC-8134-B9D674F89B95}"/>
              </a:ext>
            </a:extLst>
          </p:cNvPr>
          <p:cNvSpPr/>
          <p:nvPr/>
        </p:nvSpPr>
        <p:spPr bwMode="auto">
          <a:xfrm>
            <a:off x="3611568" y="351149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36" name="오른쪽 중괄호 35">
            <a:extLst>
              <a:ext uri="{FF2B5EF4-FFF2-40B4-BE49-F238E27FC236}">
                <a16:creationId xmlns:a16="http://schemas.microsoft.com/office/drawing/2014/main" id="{E32A538A-5A85-4F54-8D29-4DE0BF0DF723}"/>
              </a:ext>
            </a:extLst>
          </p:cNvPr>
          <p:cNvSpPr/>
          <p:nvPr/>
        </p:nvSpPr>
        <p:spPr>
          <a:xfrm>
            <a:off x="3489648" y="1219251"/>
            <a:ext cx="121920" cy="4702629"/>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6BE2CDEB-BAB7-4CDF-B4DD-54316E35923B}"/>
              </a:ext>
            </a:extLst>
          </p:cNvPr>
          <p:cNvSpPr/>
          <p:nvPr/>
        </p:nvSpPr>
        <p:spPr>
          <a:xfrm>
            <a:off x="370693" y="2471445"/>
            <a:ext cx="2530067" cy="307777"/>
          </a:xfrm>
          <a:prstGeom prst="rect">
            <a:avLst/>
          </a:prstGeom>
        </p:spPr>
        <p:txBody>
          <a:bodyPr wrap="square">
            <a:spAutoFit/>
          </a:bodyPr>
          <a:lstStyle/>
          <a:p>
            <a:pPr algn="ctr"/>
            <a:r>
              <a:rPr lang="en-US" altLang="ko-KR" sz="700" b="1" dirty="0">
                <a:solidFill>
                  <a:srgbClr val="225380"/>
                </a:solidFill>
                <a:latin typeface="맑은 고딕" panose="020B0503020000020004" pitchFamily="50" charset="-127"/>
              </a:rPr>
              <a:t>SEAN LEE  (</a:t>
            </a:r>
            <a:r>
              <a:rPr lang="ko-KR" altLang="en-US" sz="700" b="1" dirty="0">
                <a:solidFill>
                  <a:srgbClr val="225380"/>
                </a:solidFill>
                <a:latin typeface="맑은 고딕" panose="020B0503020000020004" pitchFamily="50" charset="-127"/>
              </a:rPr>
              <a:t>이승훈</a:t>
            </a:r>
            <a:r>
              <a:rPr lang="en-US" altLang="ko-KR" sz="700" b="1" dirty="0">
                <a:solidFill>
                  <a:srgbClr val="225380"/>
                </a:solidFill>
                <a:latin typeface="맑은 고딕" panose="020B0503020000020004" pitchFamily="50" charset="-127"/>
              </a:rPr>
              <a:t>)</a:t>
            </a:r>
            <a:endParaRPr lang="ko-KR" altLang="en-US" sz="700" b="1" dirty="0">
              <a:solidFill>
                <a:srgbClr val="225380"/>
              </a:solidFill>
              <a:latin typeface="맑은 고딕" panose="020B0503020000020004" pitchFamily="50" charset="-127"/>
            </a:endParaRPr>
          </a:p>
          <a:p>
            <a:pPr algn="ctr"/>
            <a:r>
              <a:rPr lang="ko-KR" altLang="en-US" sz="700" b="1" dirty="0">
                <a:latin typeface="맑은 고딕" panose="020B0503020000020004" pitchFamily="50" charset="-127"/>
              </a:rPr>
              <a:t>​</a:t>
            </a:r>
            <a:r>
              <a:rPr lang="en-US" altLang="ko-KR" sz="700" b="1" dirty="0">
                <a:latin typeface="맑은 고딕" panose="020B0503020000020004" pitchFamily="50" charset="-127"/>
              </a:rPr>
              <a:t>Founder</a:t>
            </a:r>
          </a:p>
        </p:txBody>
      </p:sp>
      <p:pic>
        <p:nvPicPr>
          <p:cNvPr id="37" name="Picture 2">
            <a:extLst>
              <a:ext uri="{FF2B5EF4-FFF2-40B4-BE49-F238E27FC236}">
                <a16:creationId xmlns:a16="http://schemas.microsoft.com/office/drawing/2014/main" id="{0E1E5BFD-57BE-494B-A75C-A93945245C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196" y="2779222"/>
            <a:ext cx="760950" cy="86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a:extLst>
              <a:ext uri="{FF2B5EF4-FFF2-40B4-BE49-F238E27FC236}">
                <a16:creationId xmlns:a16="http://schemas.microsoft.com/office/drawing/2014/main" id="{F9819094-C543-4620-AD89-94F300E5FB5F}"/>
              </a:ext>
            </a:extLst>
          </p:cNvPr>
          <p:cNvSpPr/>
          <p:nvPr/>
        </p:nvSpPr>
        <p:spPr>
          <a:xfrm>
            <a:off x="370693" y="3621668"/>
            <a:ext cx="2929359" cy="1569660"/>
          </a:xfrm>
          <a:prstGeom prst="rect">
            <a:avLst/>
          </a:prstGeom>
        </p:spPr>
        <p:txBody>
          <a:bodyPr wrap="square">
            <a:spAutoFit/>
          </a:bodyPr>
          <a:lstStyle/>
          <a:p>
            <a:r>
              <a:rPr lang="ko-KR" altLang="en-US" sz="800" dirty="0" err="1"/>
              <a:t>Major</a:t>
            </a:r>
            <a:r>
              <a:rPr lang="ko-KR" altLang="en-US" sz="800" dirty="0"/>
              <a:t> </a:t>
            </a:r>
            <a:r>
              <a:rPr lang="ko-KR" altLang="en-US" sz="800" dirty="0" err="1"/>
              <a:t>in</a:t>
            </a:r>
            <a:r>
              <a:rPr lang="ko-KR" altLang="en-US" sz="800" dirty="0"/>
              <a:t> </a:t>
            </a:r>
            <a:r>
              <a:rPr lang="ko-KR" altLang="en-US" sz="800" dirty="0" err="1"/>
              <a:t>Trade</a:t>
            </a:r>
            <a:r>
              <a:rPr lang="ko-KR" altLang="en-US" sz="800" dirty="0"/>
              <a:t> / </a:t>
            </a:r>
            <a:r>
              <a:rPr lang="ko-KR" altLang="en-US" sz="800" dirty="0" err="1"/>
              <a:t>Dongguk</a:t>
            </a:r>
            <a:r>
              <a:rPr lang="ko-KR" altLang="en-US" sz="800" dirty="0"/>
              <a:t> </a:t>
            </a:r>
            <a:r>
              <a:rPr lang="ko-KR" altLang="en-US" sz="800" dirty="0" err="1"/>
              <a:t>Univ</a:t>
            </a:r>
            <a:r>
              <a:rPr lang="ko-KR" altLang="en-US" sz="800" dirty="0"/>
              <a:t>.</a:t>
            </a:r>
          </a:p>
          <a:p>
            <a:r>
              <a:rPr lang="ko-KR" altLang="en-US" sz="800" dirty="0"/>
              <a:t>​</a:t>
            </a:r>
          </a:p>
          <a:p>
            <a:r>
              <a:rPr lang="ko-KR" altLang="en-US" sz="800" dirty="0"/>
              <a:t>이승훈 대표는 해외 사업 및 글로벌 결제 분야에서 국내에서 손꼽히는 전문가로, 94년부터 25년간</a:t>
            </a:r>
          </a:p>
          <a:p>
            <a:r>
              <a:rPr lang="ko-KR" altLang="en-US" sz="800" dirty="0"/>
              <a:t>IT/벤처/미디어 등에서 초기에는 개발기획 및 개발 </a:t>
            </a:r>
            <a:r>
              <a:rPr lang="ko-KR" altLang="en-US" sz="800" dirty="0" err="1"/>
              <a:t>PM으로</a:t>
            </a:r>
            <a:r>
              <a:rPr lang="ko-KR" altLang="en-US" sz="800" dirty="0"/>
              <a:t> 역량을 발휘하여 이후 경영/전략/</a:t>
            </a:r>
          </a:p>
          <a:p>
            <a:r>
              <a:rPr lang="ko-KR" altLang="en-US" sz="800" dirty="0"/>
              <a:t>해외마케팅을 담당했으며,  일본과 중국의 지사장 등을 역임했습니다.</a:t>
            </a:r>
          </a:p>
          <a:p>
            <a:r>
              <a:rPr lang="ko-KR" altLang="en-US" sz="800" dirty="0"/>
              <a:t>상장기업의 CFO, </a:t>
            </a:r>
            <a:r>
              <a:rPr lang="ko-KR" altLang="en-US" sz="800" dirty="0" err="1"/>
              <a:t>VP등을</a:t>
            </a:r>
            <a:r>
              <a:rPr lang="ko-KR" altLang="en-US" sz="800" dirty="0"/>
              <a:t> 역임하면서 해외 </a:t>
            </a:r>
            <a:r>
              <a:rPr lang="ko-KR" altLang="en-US" sz="800" dirty="0" err="1"/>
              <a:t>기업등과의</a:t>
            </a:r>
            <a:r>
              <a:rPr lang="ko-KR" altLang="en-US" sz="800" dirty="0"/>
              <a:t> 다양한 업무 및 해외기업의 CTO, CPO, </a:t>
            </a:r>
            <a:r>
              <a:rPr lang="ko-KR" altLang="en-US" sz="800" dirty="0" err="1"/>
              <a:t>VP등</a:t>
            </a:r>
            <a:r>
              <a:rPr lang="ko-KR" altLang="en-US" sz="800" dirty="0"/>
              <a:t> </a:t>
            </a:r>
          </a:p>
          <a:p>
            <a:r>
              <a:rPr lang="ko-KR" altLang="en-US" sz="800" dirty="0"/>
              <a:t>다양한 직무경험을 가지고 있습니다.</a:t>
            </a:r>
          </a:p>
          <a:p>
            <a:r>
              <a:rPr lang="ko-KR" altLang="en-US" sz="800" dirty="0"/>
              <a:t>sh.lee@gtradepay.com</a:t>
            </a:r>
          </a:p>
        </p:txBody>
      </p:sp>
    </p:spTree>
    <p:extLst>
      <p:ext uri="{BB962C8B-B14F-4D97-AF65-F5344CB8AC3E}">
        <p14:creationId xmlns:p14="http://schemas.microsoft.com/office/powerpoint/2010/main" val="11918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main</a:t>
            </a:r>
            <a:endParaRPr lang="ko-KR" altLang="en-US" dirty="0"/>
          </a:p>
        </p:txBody>
      </p:sp>
      <p:sp>
        <p:nvSpPr>
          <p:cNvPr id="7" name="직사각형 6">
            <a:extLst>
              <a:ext uri="{FF2B5EF4-FFF2-40B4-BE49-F238E27FC236}">
                <a16:creationId xmlns:a16="http://schemas.microsoft.com/office/drawing/2014/main" id="{B799CF2B-102A-439B-8D8C-6BDC593C1C10}"/>
              </a:ext>
            </a:extLst>
          </p:cNvPr>
          <p:cNvSpPr/>
          <p:nvPr/>
        </p:nvSpPr>
        <p:spPr bwMode="auto">
          <a:xfrm>
            <a:off x="176168" y="545286"/>
            <a:ext cx="2951173" cy="58013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 name="직사각형 9">
            <a:extLst>
              <a:ext uri="{FF2B5EF4-FFF2-40B4-BE49-F238E27FC236}">
                <a16:creationId xmlns:a16="http://schemas.microsoft.com/office/drawing/2014/main" id="{F3FE6A1E-E4B5-42CC-96C3-D2769C5056C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3362952723"/>
              </p:ext>
            </p:extLst>
          </p:nvPr>
        </p:nvGraphicFramePr>
        <p:xfrm>
          <a:off x="7498080" y="465516"/>
          <a:ext cx="2407920" cy="456090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햄버거 메뉴</a:t>
                      </a:r>
                      <a:endParaRPr lang="en-US" altLang="ko-KR" sz="800" dirty="0">
                        <a:latin typeface="+mn-ea"/>
                        <a:ea typeface="+mn-ea"/>
                      </a:endParaRPr>
                    </a:p>
                    <a:p>
                      <a:pPr latinLnBrk="1"/>
                      <a:endParaRPr lang="en-US" altLang="ko-KR" sz="800" dirty="0">
                        <a:latin typeface="+mn-ea"/>
                        <a:ea typeface="+mn-ea"/>
                      </a:endParaRPr>
                    </a:p>
                    <a:p>
                      <a:pPr latinLnBrk="1"/>
                      <a:r>
                        <a:rPr lang="ko-KR" altLang="en-US" sz="800" dirty="0">
                          <a:latin typeface="+mn-ea"/>
                          <a:ea typeface="+mn-ea"/>
                        </a:rPr>
                        <a:t>클릭 상세 메뉴 펼침</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하위 </a:t>
                      </a:r>
                      <a:r>
                        <a:rPr lang="ko-KR" altLang="en-US" sz="800" dirty="0" err="1">
                          <a:latin typeface="+mn-ea"/>
                          <a:ea typeface="+mn-ea"/>
                        </a:rPr>
                        <a:t>뎁스</a:t>
                      </a:r>
                      <a:r>
                        <a:rPr lang="ko-KR" altLang="en-US" sz="800" dirty="0">
                          <a:latin typeface="+mn-ea"/>
                          <a:ea typeface="+mn-ea"/>
                        </a:rPr>
                        <a:t> 메뉴 화살표 클릭</a:t>
                      </a:r>
                      <a:r>
                        <a:rPr lang="en-US" altLang="ko-KR" sz="800" dirty="0">
                          <a:latin typeface="+mn-ea"/>
                          <a:ea typeface="+mn-ea"/>
                        </a:rPr>
                        <a:t>, </a:t>
                      </a:r>
                      <a:r>
                        <a:rPr lang="ko-KR" altLang="en-US" sz="800" dirty="0">
                          <a:latin typeface="+mn-ea"/>
                          <a:ea typeface="+mn-ea"/>
                        </a:rPr>
                        <a:t>한번 더 펼침</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펼친 메뉴 닫기</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r>
                        <a:rPr lang="en-US" altLang="ko-KR" sz="800" dirty="0">
                          <a:latin typeface="+mn-ea"/>
                          <a:ea typeface="+mn-ea"/>
                        </a:rPr>
                        <a:t>4</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위치 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1" name="TextBox 40">
            <a:extLst>
              <a:ext uri="{FF2B5EF4-FFF2-40B4-BE49-F238E27FC236}">
                <a16:creationId xmlns:a16="http://schemas.microsoft.com/office/drawing/2014/main" id="{2D9760B9-2E1A-4D23-984D-9F6C2F842405}"/>
              </a:ext>
            </a:extLst>
          </p:cNvPr>
          <p:cNvSpPr txBox="1"/>
          <p:nvPr/>
        </p:nvSpPr>
        <p:spPr>
          <a:xfrm>
            <a:off x="2569795" y="727629"/>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2951173" cy="554778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6" name="그림 5">
            <a:extLst>
              <a:ext uri="{FF2B5EF4-FFF2-40B4-BE49-F238E27FC236}">
                <a16:creationId xmlns:a16="http://schemas.microsoft.com/office/drawing/2014/main" id="{05487130-DB17-4D89-924F-AD0A5276367F}"/>
              </a:ext>
            </a:extLst>
          </p:cNvPr>
          <p:cNvPicPr>
            <a:picLocks noChangeAspect="1"/>
          </p:cNvPicPr>
          <p:nvPr/>
        </p:nvPicPr>
        <p:blipFill>
          <a:blip r:embed="rId2"/>
          <a:stretch>
            <a:fillRect/>
          </a:stretch>
        </p:blipFill>
        <p:spPr>
          <a:xfrm>
            <a:off x="2381258" y="733155"/>
            <a:ext cx="200025" cy="180975"/>
          </a:xfrm>
          <a:prstGeom prst="rect">
            <a:avLst/>
          </a:prstGeom>
        </p:spPr>
      </p:pic>
      <p:sp>
        <p:nvSpPr>
          <p:cNvPr id="24" name="직사각형 23">
            <a:extLst>
              <a:ext uri="{FF2B5EF4-FFF2-40B4-BE49-F238E27FC236}">
                <a16:creationId xmlns:a16="http://schemas.microsoft.com/office/drawing/2014/main" id="{0AD6EAD5-AC1A-4E7A-A297-9C75B29F6D6B}"/>
              </a:ext>
            </a:extLst>
          </p:cNvPr>
          <p:cNvSpPr/>
          <p:nvPr/>
        </p:nvSpPr>
        <p:spPr bwMode="auto">
          <a:xfrm>
            <a:off x="4002032" y="576711"/>
            <a:ext cx="2951173" cy="58013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5" name="직사각형 24">
            <a:extLst>
              <a:ext uri="{FF2B5EF4-FFF2-40B4-BE49-F238E27FC236}">
                <a16:creationId xmlns:a16="http://schemas.microsoft.com/office/drawing/2014/main" id="{FB1CC861-C72C-4B32-BA32-D1D5AEA1E4D8}"/>
              </a:ext>
            </a:extLst>
          </p:cNvPr>
          <p:cNvSpPr/>
          <p:nvPr/>
        </p:nvSpPr>
        <p:spPr>
          <a:xfrm>
            <a:off x="4075923" y="608135"/>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sp>
        <p:nvSpPr>
          <p:cNvPr id="26" name="TextBox 25">
            <a:extLst>
              <a:ext uri="{FF2B5EF4-FFF2-40B4-BE49-F238E27FC236}">
                <a16:creationId xmlns:a16="http://schemas.microsoft.com/office/drawing/2014/main" id="{63E05FB4-EDD2-4B37-920F-BEDD69ED372F}"/>
              </a:ext>
            </a:extLst>
          </p:cNvPr>
          <p:cNvSpPr txBox="1"/>
          <p:nvPr/>
        </p:nvSpPr>
        <p:spPr>
          <a:xfrm>
            <a:off x="6395659" y="759054"/>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sp>
        <p:nvSpPr>
          <p:cNvPr id="27" name="직사각형 26">
            <a:extLst>
              <a:ext uri="{FF2B5EF4-FFF2-40B4-BE49-F238E27FC236}">
                <a16:creationId xmlns:a16="http://schemas.microsoft.com/office/drawing/2014/main" id="{5C741ACC-A73D-4478-A0E0-0E6D0F75D07A}"/>
              </a:ext>
            </a:extLst>
          </p:cNvPr>
          <p:cNvSpPr/>
          <p:nvPr/>
        </p:nvSpPr>
        <p:spPr bwMode="auto">
          <a:xfrm>
            <a:off x="4002032" y="576710"/>
            <a:ext cx="2951173" cy="554778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8" name="직사각형 27">
            <a:extLst>
              <a:ext uri="{FF2B5EF4-FFF2-40B4-BE49-F238E27FC236}">
                <a16:creationId xmlns:a16="http://schemas.microsoft.com/office/drawing/2014/main" id="{128B1109-6E94-4A96-99E5-79B04E7807D5}"/>
              </a:ext>
            </a:extLst>
          </p:cNvPr>
          <p:cNvSpPr/>
          <p:nvPr/>
        </p:nvSpPr>
        <p:spPr bwMode="auto">
          <a:xfrm>
            <a:off x="4002031" y="1156841"/>
            <a:ext cx="2951173" cy="2738151"/>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29" name="그림 28">
            <a:extLst>
              <a:ext uri="{FF2B5EF4-FFF2-40B4-BE49-F238E27FC236}">
                <a16:creationId xmlns:a16="http://schemas.microsoft.com/office/drawing/2014/main" id="{91EE6030-A463-40E5-8C3C-0C80991280B2}"/>
              </a:ext>
            </a:extLst>
          </p:cNvPr>
          <p:cNvPicPr>
            <a:picLocks noChangeAspect="1"/>
          </p:cNvPicPr>
          <p:nvPr/>
        </p:nvPicPr>
        <p:blipFill>
          <a:blip r:embed="rId2"/>
          <a:stretch>
            <a:fillRect/>
          </a:stretch>
        </p:blipFill>
        <p:spPr>
          <a:xfrm>
            <a:off x="6207122" y="764580"/>
            <a:ext cx="200025" cy="180975"/>
          </a:xfrm>
          <a:prstGeom prst="rect">
            <a:avLst/>
          </a:prstGeom>
        </p:spPr>
      </p:pic>
      <p:sp>
        <p:nvSpPr>
          <p:cNvPr id="32" name="TextBox 31">
            <a:extLst>
              <a:ext uri="{FF2B5EF4-FFF2-40B4-BE49-F238E27FC236}">
                <a16:creationId xmlns:a16="http://schemas.microsoft.com/office/drawing/2014/main" id="{CDBF2AEE-6068-4E1E-83A0-79AB2CEA32C1}"/>
              </a:ext>
            </a:extLst>
          </p:cNvPr>
          <p:cNvSpPr txBox="1"/>
          <p:nvPr/>
        </p:nvSpPr>
        <p:spPr>
          <a:xfrm>
            <a:off x="4005586" y="1172038"/>
            <a:ext cx="1346844" cy="1987211"/>
          </a:xfrm>
          <a:prstGeom prst="rect">
            <a:avLst/>
          </a:prstGeom>
          <a:noFill/>
        </p:spPr>
        <p:txBody>
          <a:bodyPr wrap="none" rtlCol="0">
            <a:spAutoFit/>
          </a:bodyPr>
          <a:lstStyle/>
          <a:p>
            <a:pPr>
              <a:lnSpc>
                <a:spcPct val="200000"/>
              </a:lnSpc>
            </a:pPr>
            <a:r>
              <a:rPr lang="en-US" altLang="ko-KR" sz="900" dirty="0">
                <a:effectLst>
                  <a:outerShdw blurRad="38100" dist="38100" dir="2700000" algn="tl">
                    <a:srgbClr val="000000">
                      <a:alpha val="43137"/>
                    </a:srgbClr>
                  </a:outerShdw>
                </a:effectLst>
                <a:latin typeface="+mn-ea"/>
              </a:rPr>
              <a:t>Escrow Service X</a:t>
            </a:r>
          </a:p>
          <a:p>
            <a:pPr>
              <a:lnSpc>
                <a:spcPct val="200000"/>
              </a:lnSpc>
            </a:pPr>
            <a:endParaRPr lang="en-US" altLang="ko-KR" sz="900" dirty="0">
              <a:effectLst>
                <a:outerShdw blurRad="38100" dist="38100" dir="2700000" algn="tl">
                  <a:srgbClr val="000000">
                    <a:alpha val="43137"/>
                  </a:srgbClr>
                </a:outerShdw>
              </a:effectLst>
              <a:latin typeface="+mn-ea"/>
            </a:endParaRPr>
          </a:p>
          <a:p>
            <a:pPr>
              <a:lnSpc>
                <a:spcPct val="200000"/>
              </a:lnSpc>
            </a:pPr>
            <a:endParaRPr lang="en-US" altLang="ko-KR" sz="900" dirty="0">
              <a:effectLst>
                <a:outerShdw blurRad="38100" dist="38100" dir="2700000" algn="tl">
                  <a:srgbClr val="000000">
                    <a:alpha val="43137"/>
                  </a:srgbClr>
                </a:outerShdw>
              </a:effectLst>
              <a:latin typeface="+mn-ea"/>
            </a:endParaRPr>
          </a:p>
          <a:p>
            <a:pPr>
              <a:lnSpc>
                <a:spcPct val="200000"/>
              </a:lnSpc>
            </a:pPr>
            <a:endParaRPr lang="en-US" altLang="ko-KR" sz="900" dirty="0">
              <a:effectLst>
                <a:outerShdw blurRad="38100" dist="38100" dir="2700000" algn="tl">
                  <a:srgbClr val="000000">
                    <a:alpha val="43137"/>
                  </a:srgbClr>
                </a:outerShdw>
              </a:effectLst>
              <a:latin typeface="+mn-ea"/>
            </a:endParaRPr>
          </a:p>
          <a:p>
            <a:pPr>
              <a:lnSpc>
                <a:spcPct val="200000"/>
              </a:lnSpc>
            </a:pP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endParaRPr>
          </a:p>
          <a:p>
            <a:pPr>
              <a:lnSpc>
                <a:spcPct val="200000"/>
              </a:lnSpc>
            </a:pPr>
            <a:r>
              <a:rPr lang="en-US" altLang="ko-KR" sz="900" dirty="0">
                <a:effectLst>
                  <a:outerShdw blurRad="38100" dist="38100" dir="2700000" algn="tl">
                    <a:srgbClr val="000000">
                      <a:alpha val="43137"/>
                    </a:srgbClr>
                  </a:outerShdw>
                </a:effectLst>
                <a:latin typeface="+mn-ea"/>
                <a:cs typeface="Modern H Medium" charset="0"/>
              </a:rPr>
              <a:t>IR</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a:p>
            <a:pPr>
              <a:lnSpc>
                <a:spcPct val="200000"/>
              </a:lnSpc>
            </a:pP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8" name="직사각형 7">
            <a:extLst>
              <a:ext uri="{FF2B5EF4-FFF2-40B4-BE49-F238E27FC236}">
                <a16:creationId xmlns:a16="http://schemas.microsoft.com/office/drawing/2014/main" id="{308C5B72-76E6-47D5-8556-CFAB498E36EA}"/>
              </a:ext>
            </a:extLst>
          </p:cNvPr>
          <p:cNvSpPr/>
          <p:nvPr/>
        </p:nvSpPr>
        <p:spPr>
          <a:xfrm>
            <a:off x="4116330" y="1497704"/>
            <a:ext cx="1195716" cy="810928"/>
          </a:xfrm>
          <a:prstGeom prst="rect">
            <a:avLst/>
          </a:prstGeom>
        </p:spPr>
        <p:txBody>
          <a:bodyPr wrap="square">
            <a:spAutoFit/>
          </a:bodyPr>
          <a:lstStyle/>
          <a:p>
            <a:pPr>
              <a:lnSpc>
                <a:spcPct val="150000"/>
              </a:lnSpc>
            </a:pPr>
            <a:r>
              <a:rPr lang="ko-KR" altLang="en-US" sz="800" b="1" dirty="0">
                <a:latin typeface="+mn-ea"/>
              </a:rPr>
              <a:t>에스크로 신청내역</a:t>
            </a:r>
            <a:endParaRPr lang="en-US" altLang="ko-KR" sz="800" b="1" dirty="0">
              <a:latin typeface="+mn-ea"/>
            </a:endParaRPr>
          </a:p>
          <a:p>
            <a:pPr>
              <a:lnSpc>
                <a:spcPct val="150000"/>
              </a:lnSpc>
            </a:pPr>
            <a:r>
              <a:rPr lang="ko-KR" altLang="en-US" sz="800" b="1" dirty="0">
                <a:latin typeface="+mn-ea"/>
              </a:rPr>
              <a:t>에스크로 신청하기</a:t>
            </a:r>
            <a:endParaRPr lang="en-US" altLang="ko-KR" sz="800" b="1" dirty="0">
              <a:latin typeface="+mn-ea"/>
            </a:endParaRPr>
          </a:p>
          <a:p>
            <a:pPr>
              <a:lnSpc>
                <a:spcPct val="150000"/>
              </a:lnSpc>
            </a:pPr>
            <a:r>
              <a:rPr lang="ko-KR" altLang="en-US" sz="800" b="1" dirty="0">
                <a:latin typeface="+mn-ea"/>
              </a:rPr>
              <a:t>무역자금 대출신청</a:t>
            </a:r>
            <a:endParaRPr lang="en-US" altLang="ko-KR" sz="800" b="1" dirty="0">
              <a:latin typeface="+mn-ea"/>
            </a:endParaRPr>
          </a:p>
          <a:p>
            <a:pPr>
              <a:lnSpc>
                <a:spcPct val="150000"/>
              </a:lnSpc>
            </a:pPr>
            <a:r>
              <a:rPr lang="ko-KR" altLang="en-US" sz="800" b="1" dirty="0">
                <a:latin typeface="+mn-ea"/>
              </a:rPr>
              <a:t>무역자금 대출조회</a:t>
            </a:r>
          </a:p>
        </p:txBody>
      </p:sp>
      <p:sp>
        <p:nvSpPr>
          <p:cNvPr id="33" name="타원 32">
            <a:extLst>
              <a:ext uri="{FF2B5EF4-FFF2-40B4-BE49-F238E27FC236}">
                <a16:creationId xmlns:a16="http://schemas.microsoft.com/office/drawing/2014/main" id="{0A566FCE-9116-496B-A599-B26C8865DED6}"/>
              </a:ext>
            </a:extLst>
          </p:cNvPr>
          <p:cNvSpPr/>
          <p:nvPr/>
        </p:nvSpPr>
        <p:spPr bwMode="auto">
          <a:xfrm>
            <a:off x="5260152" y="2397263"/>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34" name="타원 33">
            <a:extLst>
              <a:ext uri="{FF2B5EF4-FFF2-40B4-BE49-F238E27FC236}">
                <a16:creationId xmlns:a16="http://schemas.microsoft.com/office/drawing/2014/main" id="{7DB4EC93-9A50-40C1-9C6B-73D908268AC5}"/>
              </a:ext>
            </a:extLst>
          </p:cNvPr>
          <p:cNvSpPr/>
          <p:nvPr/>
        </p:nvSpPr>
        <p:spPr bwMode="auto">
          <a:xfrm>
            <a:off x="5035873" y="1276514"/>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35" name="TextBox 34">
            <a:extLst>
              <a:ext uri="{FF2B5EF4-FFF2-40B4-BE49-F238E27FC236}">
                <a16:creationId xmlns:a16="http://schemas.microsoft.com/office/drawing/2014/main" id="{9BF2CD23-5A6F-4BD3-BC43-FB9847F1948B}"/>
              </a:ext>
            </a:extLst>
          </p:cNvPr>
          <p:cNvSpPr txBox="1"/>
          <p:nvPr/>
        </p:nvSpPr>
        <p:spPr>
          <a:xfrm>
            <a:off x="4093684" y="3563478"/>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
        <p:nvSpPr>
          <p:cNvPr id="36" name="TextBox 35">
            <a:extLst>
              <a:ext uri="{FF2B5EF4-FFF2-40B4-BE49-F238E27FC236}">
                <a16:creationId xmlns:a16="http://schemas.microsoft.com/office/drawing/2014/main" id="{23B02071-5B8B-43E3-A4B2-93E8C110D1F5}"/>
              </a:ext>
            </a:extLst>
          </p:cNvPr>
          <p:cNvSpPr txBox="1"/>
          <p:nvPr/>
        </p:nvSpPr>
        <p:spPr>
          <a:xfrm>
            <a:off x="4003731" y="3302269"/>
            <a:ext cx="492443" cy="215444"/>
          </a:xfrm>
          <a:prstGeom prst="rect">
            <a:avLst/>
          </a:prstGeom>
          <a:noFill/>
        </p:spPr>
        <p:txBody>
          <a:bodyPr wrap="none" rtlCol="0">
            <a:spAutoFit/>
          </a:bodyPr>
          <a:lstStyle/>
          <a:p>
            <a:r>
              <a:rPr lang="ko-KR" altLang="en-US" sz="800" dirty="0">
                <a:solidFill>
                  <a:srgbClr val="FF0000"/>
                </a:solidFill>
                <a:latin typeface="맑은 고딕" pitchFamily="50" charset="-127"/>
                <a:ea typeface="맑은 고딕" pitchFamily="50" charset="-127"/>
              </a:rPr>
              <a:t>로그인</a:t>
            </a:r>
          </a:p>
        </p:txBody>
      </p:sp>
      <p:sp>
        <p:nvSpPr>
          <p:cNvPr id="37" name="타원 36">
            <a:extLst>
              <a:ext uri="{FF2B5EF4-FFF2-40B4-BE49-F238E27FC236}">
                <a16:creationId xmlns:a16="http://schemas.microsoft.com/office/drawing/2014/main" id="{931BF3EE-C6F1-4F7A-B3BB-1FF0C7A18219}"/>
              </a:ext>
            </a:extLst>
          </p:cNvPr>
          <p:cNvSpPr/>
          <p:nvPr/>
        </p:nvSpPr>
        <p:spPr bwMode="auto">
          <a:xfrm>
            <a:off x="2148914" y="69376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39" name="타원 38">
            <a:extLst>
              <a:ext uri="{FF2B5EF4-FFF2-40B4-BE49-F238E27FC236}">
                <a16:creationId xmlns:a16="http://schemas.microsoft.com/office/drawing/2014/main" id="{0058137F-9DFC-4C41-B8B5-751B4BCFFDB6}"/>
              </a:ext>
            </a:extLst>
          </p:cNvPr>
          <p:cNvSpPr/>
          <p:nvPr/>
        </p:nvSpPr>
        <p:spPr bwMode="auto">
          <a:xfrm>
            <a:off x="3878210" y="3457442"/>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957874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IR</a:t>
            </a:r>
            <a:r>
              <a:rPr lang="ko-KR" altLang="en-US" dirty="0"/>
              <a:t> </a:t>
            </a:r>
            <a:r>
              <a:rPr lang="en-US" altLang="ko-KR" dirty="0"/>
              <a:t>&gt; NEWS</a:t>
            </a:r>
            <a:endParaRPr lang="ko-KR" altLang="en-US" dirty="0"/>
          </a:p>
        </p:txBody>
      </p:sp>
      <p:graphicFrame>
        <p:nvGraphicFramePr>
          <p:cNvPr id="17" name="표 16">
            <a:extLst>
              <a:ext uri="{FF2B5EF4-FFF2-40B4-BE49-F238E27FC236}">
                <a16:creationId xmlns:a16="http://schemas.microsoft.com/office/drawing/2014/main" id="{4EED0771-820C-4F9A-B6D0-A588A334ECAA}"/>
              </a:ext>
            </a:extLst>
          </p:cNvPr>
          <p:cNvGraphicFramePr>
            <a:graphicFrameLocks noGrp="1"/>
          </p:cNvGraphicFramePr>
          <p:nvPr>
            <p:extLst>
              <p:ext uri="{D42A27DB-BD31-4B8C-83A1-F6EECF244321}">
                <p14:modId xmlns:p14="http://schemas.microsoft.com/office/powerpoint/2010/main" val="3283546386"/>
              </p:ext>
            </p:extLst>
          </p:nvPr>
        </p:nvGraphicFramePr>
        <p:xfrm>
          <a:off x="7498080" y="465516"/>
          <a:ext cx="2407920" cy="462741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51,52 </a:t>
                      </a:r>
                      <a:r>
                        <a:rPr lang="ko-KR" altLang="en-US" sz="800" dirty="0">
                          <a:latin typeface="+mn-ea"/>
                          <a:ea typeface="+mn-ea"/>
                        </a:rPr>
                        <a:t>동일</a:t>
                      </a:r>
                      <a:r>
                        <a:rPr lang="en-US" altLang="ko-KR" sz="800" dirty="0">
                          <a:latin typeface="+mn-ea"/>
                          <a:ea typeface="+mn-ea"/>
                        </a:rPr>
                        <a:t> </a:t>
                      </a:r>
                      <a:r>
                        <a:rPr lang="ko-KR" altLang="en-US" sz="800" dirty="0">
                          <a:latin typeface="+mn-ea"/>
                          <a:ea typeface="+mn-ea"/>
                        </a:rPr>
                        <a:t>컨텐츠 구성</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solidFill>
                            <a:srgbClr val="FF0000"/>
                          </a:solidFill>
                          <a:effectLst/>
                          <a:latin typeface="맑은 고딕" pitchFamily="50" charset="-127"/>
                          <a:ea typeface="+mn-ea"/>
                        </a:rPr>
                        <a:t>현재 내용 동일</a:t>
                      </a:r>
                    </a:p>
                    <a:p>
                      <a:pPr latinLnBrk="1"/>
                      <a:endParaRPr lang="en-US" altLang="ko-KR" sz="1200" dirty="0">
                        <a:solidFill>
                          <a:srgbClr val="FF0000"/>
                        </a:solidFill>
                        <a:latin typeface="+mn-ea"/>
                        <a:ea typeface="+mn-ea"/>
                      </a:endParaRPr>
                    </a:p>
                    <a:p>
                      <a:pPr latinLnBrk="1"/>
                      <a:r>
                        <a:rPr lang="en-US" altLang="ko-KR" sz="1200" dirty="0">
                          <a:solidFill>
                            <a:srgbClr val="FF0000"/>
                          </a:solidFill>
                          <a:latin typeface="+mn-ea"/>
                          <a:ea typeface="+mn-ea"/>
                        </a:rPr>
                        <a:t>- </a:t>
                      </a:r>
                      <a:r>
                        <a:rPr lang="ko-KR" altLang="en-US" sz="1200" dirty="0">
                          <a:solidFill>
                            <a:srgbClr val="FF0000"/>
                          </a:solidFill>
                          <a:latin typeface="+mn-ea"/>
                          <a:ea typeface="+mn-ea"/>
                        </a:rPr>
                        <a:t>작업 중 컨텐츠 보강</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3" name="직사각형 22">
            <a:extLst>
              <a:ext uri="{FF2B5EF4-FFF2-40B4-BE49-F238E27FC236}">
                <a16:creationId xmlns:a16="http://schemas.microsoft.com/office/drawing/2014/main" id="{6C0D43D8-83AD-4BC7-9FF8-E9D229143710}"/>
              </a:ext>
            </a:extLst>
          </p:cNvPr>
          <p:cNvSpPr/>
          <p:nvPr/>
        </p:nvSpPr>
        <p:spPr bwMode="auto">
          <a:xfrm>
            <a:off x="370693" y="539258"/>
            <a:ext cx="2951173" cy="602700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9" name="직사각형 28">
            <a:extLst>
              <a:ext uri="{FF2B5EF4-FFF2-40B4-BE49-F238E27FC236}">
                <a16:creationId xmlns:a16="http://schemas.microsoft.com/office/drawing/2014/main" id="{4F920314-7B75-4F03-B523-D5B032EBD9C5}"/>
              </a:ext>
            </a:extLst>
          </p:cNvPr>
          <p:cNvSpPr/>
          <p:nvPr/>
        </p:nvSpPr>
        <p:spPr bwMode="auto">
          <a:xfrm>
            <a:off x="370693" y="539259"/>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0" name="직사각형 29">
            <a:extLst>
              <a:ext uri="{FF2B5EF4-FFF2-40B4-BE49-F238E27FC236}">
                <a16:creationId xmlns:a16="http://schemas.microsoft.com/office/drawing/2014/main" id="{4D45F0C2-668A-41FF-B3F3-4B9616FB9B98}"/>
              </a:ext>
            </a:extLst>
          </p:cNvPr>
          <p:cNvSpPr/>
          <p:nvPr/>
        </p:nvSpPr>
        <p:spPr>
          <a:xfrm>
            <a:off x="435875" y="544556"/>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31" name="TextBox 30">
            <a:extLst>
              <a:ext uri="{FF2B5EF4-FFF2-40B4-BE49-F238E27FC236}">
                <a16:creationId xmlns:a16="http://schemas.microsoft.com/office/drawing/2014/main" id="{FC9AD11E-6535-43CF-9012-9D3A8DE7E732}"/>
              </a:ext>
            </a:extLst>
          </p:cNvPr>
          <p:cNvSpPr txBox="1"/>
          <p:nvPr/>
        </p:nvSpPr>
        <p:spPr>
          <a:xfrm>
            <a:off x="2847684" y="554961"/>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32" name="그림 31">
            <a:extLst>
              <a:ext uri="{FF2B5EF4-FFF2-40B4-BE49-F238E27FC236}">
                <a16:creationId xmlns:a16="http://schemas.microsoft.com/office/drawing/2014/main" id="{BD6CF6F5-1807-4788-8F41-C5EF0C9DA4F7}"/>
              </a:ext>
            </a:extLst>
          </p:cNvPr>
          <p:cNvPicPr>
            <a:picLocks noChangeAspect="1"/>
          </p:cNvPicPr>
          <p:nvPr/>
        </p:nvPicPr>
        <p:blipFill>
          <a:blip r:embed="rId2"/>
          <a:stretch>
            <a:fillRect/>
          </a:stretch>
        </p:blipFill>
        <p:spPr>
          <a:xfrm>
            <a:off x="2659148" y="560488"/>
            <a:ext cx="156872" cy="141932"/>
          </a:xfrm>
          <a:prstGeom prst="rect">
            <a:avLst/>
          </a:prstGeom>
        </p:spPr>
      </p:pic>
      <p:sp>
        <p:nvSpPr>
          <p:cNvPr id="33" name="직사각형 32">
            <a:extLst>
              <a:ext uri="{FF2B5EF4-FFF2-40B4-BE49-F238E27FC236}">
                <a16:creationId xmlns:a16="http://schemas.microsoft.com/office/drawing/2014/main" id="{B664EB18-5BC6-408D-A3E2-039AC4A5109B}"/>
              </a:ext>
            </a:extLst>
          </p:cNvPr>
          <p:cNvSpPr/>
          <p:nvPr/>
        </p:nvSpPr>
        <p:spPr>
          <a:xfrm>
            <a:off x="370693" y="793870"/>
            <a:ext cx="570990" cy="246221"/>
          </a:xfrm>
          <a:prstGeom prst="rect">
            <a:avLst/>
          </a:prstGeom>
        </p:spPr>
        <p:txBody>
          <a:bodyPr wrap="none">
            <a:spAutoFit/>
          </a:bodyPr>
          <a:lstStyle/>
          <a:p>
            <a:r>
              <a:rPr lang="en-US" altLang="ko-KR" sz="1000" b="1" dirty="0"/>
              <a:t>|NEWS</a:t>
            </a:r>
            <a:endParaRPr lang="ko-KR" altLang="en-US" sz="1000" dirty="0"/>
          </a:p>
        </p:txBody>
      </p:sp>
      <p:sp>
        <p:nvSpPr>
          <p:cNvPr id="35" name="타원 34">
            <a:extLst>
              <a:ext uri="{FF2B5EF4-FFF2-40B4-BE49-F238E27FC236}">
                <a16:creationId xmlns:a16="http://schemas.microsoft.com/office/drawing/2014/main" id="{B96AE310-3EA6-46EC-8134-B9D674F89B95}"/>
              </a:ext>
            </a:extLst>
          </p:cNvPr>
          <p:cNvSpPr/>
          <p:nvPr/>
        </p:nvSpPr>
        <p:spPr bwMode="auto">
          <a:xfrm>
            <a:off x="3611568" y="351149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36" name="오른쪽 중괄호 35">
            <a:extLst>
              <a:ext uri="{FF2B5EF4-FFF2-40B4-BE49-F238E27FC236}">
                <a16:creationId xmlns:a16="http://schemas.microsoft.com/office/drawing/2014/main" id="{E32A538A-5A85-4F54-8D29-4DE0BF0DF723}"/>
              </a:ext>
            </a:extLst>
          </p:cNvPr>
          <p:cNvSpPr/>
          <p:nvPr/>
        </p:nvSpPr>
        <p:spPr>
          <a:xfrm>
            <a:off x="3489648" y="1219251"/>
            <a:ext cx="121920" cy="4702629"/>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18" name="Picture 2">
            <a:extLst>
              <a:ext uri="{FF2B5EF4-FFF2-40B4-BE49-F238E27FC236}">
                <a16:creationId xmlns:a16="http://schemas.microsoft.com/office/drawing/2014/main" id="{9D37122F-F5F1-489C-8C30-74DE8CC29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03" y="1052021"/>
            <a:ext cx="2051217" cy="1883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a:extLst>
              <a:ext uri="{FF2B5EF4-FFF2-40B4-BE49-F238E27FC236}">
                <a16:creationId xmlns:a16="http://schemas.microsoft.com/office/drawing/2014/main" id="{13AEB213-3CCF-457C-AB69-BED662BF4EE7}"/>
              </a:ext>
            </a:extLst>
          </p:cNvPr>
          <p:cNvSpPr txBox="1"/>
          <p:nvPr/>
        </p:nvSpPr>
        <p:spPr>
          <a:xfrm>
            <a:off x="395303" y="2947480"/>
            <a:ext cx="2904749" cy="3093154"/>
          </a:xfrm>
          <a:prstGeom prst="rect">
            <a:avLst/>
          </a:prstGeom>
          <a:noFill/>
        </p:spPr>
        <p:txBody>
          <a:bodyPr wrap="square" rtlCol="0">
            <a:spAutoFit/>
          </a:bodyPr>
          <a:lstStyle/>
          <a:p>
            <a:r>
              <a:rPr lang="zh-CN" altLang="en-US" sz="700" b="1" dirty="0">
                <a:latin typeface="맑은 고딕" panose="020B0503020000020004" pitchFamily="50" charset="-127"/>
                <a:ea typeface="맑은 고딕" panose="020B0503020000020004" pitchFamily="50" charset="-127"/>
              </a:rPr>
              <a:t>中国金融界网</a:t>
            </a:r>
            <a:r>
              <a:rPr lang="en-US" altLang="zh-CN" sz="700" b="1" dirty="0">
                <a:latin typeface="맑은 고딕" panose="020B0503020000020004" pitchFamily="50" charset="-127"/>
                <a:ea typeface="맑은 고딕" panose="020B0503020000020004" pitchFamily="50" charset="-127"/>
              </a:rPr>
              <a:t>]</a:t>
            </a:r>
            <a:r>
              <a:rPr lang="zh-CN" altLang="en-US" sz="700" b="1" dirty="0">
                <a:latin typeface="맑은 고딕" panose="020B0503020000020004" pitchFamily="50" charset="-127"/>
                <a:ea typeface="맑은 고딕" panose="020B0503020000020004" pitchFamily="50" charset="-127"/>
              </a:rPr>
              <a:t>为振兴中小企业出口的签订了“全球</a:t>
            </a:r>
            <a:r>
              <a:rPr lang="en-US" altLang="zh-CN" sz="700" b="1" dirty="0">
                <a:latin typeface="맑은 고딕" panose="020B0503020000020004" pitchFamily="50" charset="-127"/>
                <a:ea typeface="맑은 고딕" panose="020B0503020000020004" pitchFamily="50" charset="-127"/>
              </a:rPr>
              <a:t>B2B</a:t>
            </a:r>
            <a:r>
              <a:rPr lang="zh-CN" altLang="en-US" sz="700" b="1" dirty="0">
                <a:latin typeface="맑은 고딕" panose="020B0503020000020004" pitchFamily="50" charset="-127"/>
                <a:ea typeface="맑은 고딕" panose="020B0503020000020004" pitchFamily="50" charset="-127"/>
              </a:rPr>
              <a:t>贸易</a:t>
            </a:r>
            <a:r>
              <a:rPr lang="en-US" altLang="zh-CN" sz="700" b="1" dirty="0">
                <a:latin typeface="맑은 고딕" panose="020B0503020000020004" pitchFamily="50" charset="-127"/>
                <a:ea typeface="맑은 고딕" panose="020B0503020000020004" pitchFamily="50" charset="-127"/>
              </a:rPr>
              <a:t>escrow</a:t>
            </a:r>
            <a:r>
              <a:rPr lang="zh-CN" altLang="en-US" sz="700" b="1" dirty="0">
                <a:latin typeface="맑은 고딕" panose="020B0503020000020004" pitchFamily="50" charset="-127"/>
                <a:ea typeface="맑은 고딕" panose="020B0503020000020004" pitchFamily="50" charset="-127"/>
              </a:rPr>
              <a:t>结算平台”协议</a:t>
            </a:r>
            <a:endParaRPr lang="en-US" altLang="zh-CN" sz="700" b="1" dirty="0">
              <a:latin typeface="맑은 고딕" panose="020B0503020000020004" pitchFamily="50" charset="-127"/>
              <a:ea typeface="맑은 고딕" panose="020B0503020000020004" pitchFamily="50" charset="-127"/>
            </a:endParaRPr>
          </a:p>
          <a:p>
            <a:endParaRPr lang="zh-CN" altLang="en-US" sz="700" b="1" dirty="0">
              <a:latin typeface="맑은 고딕" panose="020B0503020000020004" pitchFamily="50" charset="-127"/>
              <a:ea typeface="맑은 고딕" panose="020B0503020000020004" pitchFamily="50" charset="-127"/>
            </a:endParaRPr>
          </a:p>
          <a:p>
            <a:r>
              <a:rPr lang="zh-CN" altLang="en-US" sz="600" dirty="0">
                <a:latin typeface="맑은 고딕" panose="020B0503020000020004" pitchFamily="50" charset="-127"/>
                <a:ea typeface="맑은 고딕" panose="020B0503020000020004" pitchFamily="50" charset="-127"/>
              </a:rPr>
              <a:t>在国内使用的</a:t>
            </a:r>
            <a:r>
              <a:rPr lang="en-US" altLang="zh-CN" sz="600" dirty="0">
                <a:latin typeface="맑은 고딕" panose="020B0503020000020004" pitchFamily="50" charset="-127"/>
                <a:ea typeface="맑은 고딕" panose="020B0503020000020004" pitchFamily="50" charset="-127"/>
              </a:rPr>
              <a:t>Welcome</a:t>
            </a:r>
            <a:r>
              <a:rPr lang="zh-CN" altLang="en-US" sz="600" dirty="0">
                <a:latin typeface="맑은 고딕" panose="020B0503020000020004" pitchFamily="50" charset="-127"/>
                <a:ea typeface="맑은 고딕" panose="020B0503020000020004" pitchFamily="50" charset="-127"/>
              </a:rPr>
              <a:t>金融集团的</a:t>
            </a:r>
            <a:r>
              <a:rPr lang="en-US" altLang="zh-CN" sz="600" dirty="0">
                <a:latin typeface="맑은 고딕" panose="020B0503020000020004" pitchFamily="50" charset="-127"/>
                <a:ea typeface="맑은 고딕" panose="020B0503020000020004" pitchFamily="50" charset="-127"/>
              </a:rPr>
              <a:t>escrow</a:t>
            </a:r>
            <a:r>
              <a:rPr lang="zh-CN" altLang="en-US" sz="600" dirty="0">
                <a:latin typeface="맑은 고딕" panose="020B0503020000020004" pitchFamily="50" charset="-127"/>
                <a:ea typeface="맑은 고딕" panose="020B0503020000020004" pitchFamily="50" charset="-127"/>
              </a:rPr>
              <a:t>、外汇兑换系统与在国外使用的</a:t>
            </a:r>
            <a:r>
              <a:rPr lang="en-US" altLang="zh-CN" sz="600" dirty="0">
                <a:latin typeface="맑은 고딕" panose="020B0503020000020004" pitchFamily="50" charset="-127"/>
                <a:ea typeface="맑은 고딕" panose="020B0503020000020004" pitchFamily="50" charset="-127"/>
              </a:rPr>
              <a:t>Global e-Trade</a:t>
            </a:r>
            <a:r>
              <a:rPr lang="zh-CN" altLang="en-US" sz="600" dirty="0">
                <a:latin typeface="맑은 고딕" panose="020B0503020000020004" pitchFamily="50" charset="-127"/>
                <a:ea typeface="맑은 고딕" panose="020B0503020000020004" pitchFamily="50" charset="-127"/>
              </a:rPr>
              <a:t>的海外金融合作网络，提供全球</a:t>
            </a:r>
            <a:r>
              <a:rPr lang="en-US" altLang="zh-CN" sz="600" dirty="0">
                <a:latin typeface="맑은 고딕" panose="020B0503020000020004" pitchFamily="50" charset="-127"/>
                <a:ea typeface="맑은 고딕" panose="020B0503020000020004" pitchFamily="50" charset="-127"/>
              </a:rPr>
              <a:t>escrow</a:t>
            </a:r>
            <a:r>
              <a:rPr lang="zh-CN" altLang="en-US" sz="600" dirty="0">
                <a:latin typeface="맑은 고딕" panose="020B0503020000020004" pitchFamily="50" charset="-127"/>
                <a:ea typeface="맑은 고딕" panose="020B0503020000020004" pitchFamily="50" charset="-127"/>
              </a:rPr>
              <a:t>和金融科技外汇汇款、外汇兑换的共同协议预计支援在一个季度内完成两家公司间平台链接的中小企业。</a:t>
            </a:r>
            <a:br>
              <a:rPr lang="zh-CN" altLang="en-US" sz="600" dirty="0">
                <a:latin typeface="맑은 고딕" panose="020B0503020000020004" pitchFamily="50" charset="-127"/>
                <a:ea typeface="맑은 고딕" panose="020B0503020000020004" pitchFamily="50" charset="-127"/>
              </a:rPr>
            </a:br>
            <a:br>
              <a:rPr lang="zh-CN" altLang="en-US" sz="600" dirty="0">
                <a:latin typeface="맑은 고딕" panose="020B0503020000020004" pitchFamily="50" charset="-127"/>
                <a:ea typeface="맑은 고딕" panose="020B0503020000020004" pitchFamily="50" charset="-127"/>
              </a:rPr>
            </a:br>
            <a:r>
              <a:rPr lang="zh-CN" altLang="en-US" sz="600" dirty="0">
                <a:latin typeface="맑은 고딕" panose="020B0503020000020004" pitchFamily="50" charset="-127"/>
                <a:ea typeface="맑은 고딕" panose="020B0503020000020004" pitchFamily="50" charset="-127"/>
              </a:rPr>
              <a:t>　　</a:t>
            </a:r>
            <a:r>
              <a:rPr lang="en-US" altLang="zh-CN" sz="600" dirty="0">
                <a:latin typeface="맑은 고딕" panose="020B0503020000020004" pitchFamily="50" charset="-127"/>
                <a:ea typeface="맑은 고딕" panose="020B0503020000020004" pitchFamily="50" charset="-127"/>
              </a:rPr>
              <a:t>Welcome Payments corp.</a:t>
            </a:r>
            <a:r>
              <a:rPr lang="zh-CN" altLang="en-US" sz="600" dirty="0">
                <a:latin typeface="맑은 고딕" panose="020B0503020000020004" pitchFamily="50" charset="-127"/>
                <a:ea typeface="맑은 고딕" panose="020B0503020000020004" pitchFamily="50" charset="-127"/>
              </a:rPr>
              <a:t>和</a:t>
            </a:r>
            <a:r>
              <a:rPr lang="en-US" altLang="zh-CN" sz="600" dirty="0">
                <a:latin typeface="맑은 고딕" panose="020B0503020000020004" pitchFamily="50" charset="-127"/>
                <a:ea typeface="맑은 고딕" panose="020B0503020000020004" pitchFamily="50" charset="-127"/>
              </a:rPr>
              <a:t>Global e-Trade</a:t>
            </a:r>
            <a:r>
              <a:rPr lang="zh-CN" altLang="en-US" sz="600" dirty="0">
                <a:latin typeface="맑은 고딕" panose="020B0503020000020004" pitchFamily="50" charset="-127"/>
                <a:ea typeface="맑은 고딕" panose="020B0503020000020004" pitchFamily="50" charset="-127"/>
              </a:rPr>
              <a:t>通过本协议自动获取了数百万以上的已与</a:t>
            </a:r>
            <a:r>
              <a:rPr lang="en-US" altLang="zh-CN" sz="600" dirty="0">
                <a:latin typeface="맑은 고딕" panose="020B0503020000020004" pitchFamily="50" charset="-127"/>
                <a:ea typeface="맑은 고딕" panose="020B0503020000020004" pitchFamily="50" charset="-127"/>
              </a:rPr>
              <a:t>Global e-Trade</a:t>
            </a:r>
            <a:r>
              <a:rPr lang="zh-CN" altLang="en-US" sz="600" dirty="0">
                <a:latin typeface="맑은 고딕" panose="020B0503020000020004" pitchFamily="50" charset="-127"/>
                <a:ea typeface="맑은 고딕" panose="020B0503020000020004" pitchFamily="50" charset="-127"/>
              </a:rPr>
              <a:t>携手合作的加入全球</a:t>
            </a:r>
            <a:r>
              <a:rPr lang="en-US" altLang="zh-CN" sz="600" dirty="0">
                <a:latin typeface="맑은 고딕" panose="020B0503020000020004" pitchFamily="50" charset="-127"/>
                <a:ea typeface="맑은 고딕" panose="020B0503020000020004" pitchFamily="50" charset="-127"/>
              </a:rPr>
              <a:t>TOP20</a:t>
            </a:r>
            <a:r>
              <a:rPr lang="zh-CN" altLang="en-US" sz="600" dirty="0">
                <a:latin typeface="맑은 고딕" panose="020B0503020000020004" pitchFamily="50" charset="-127"/>
                <a:ea typeface="맑은 고딕" panose="020B0503020000020004" pitchFamily="50" charset="-127"/>
              </a:rPr>
              <a:t>位的海外电子贸易网站的贸易企业以及全球企业会员。由此预计在上半年之内现在运营的韩</a:t>
            </a:r>
            <a:r>
              <a:rPr lang="en-US" altLang="zh-CN" sz="600" dirty="0">
                <a:latin typeface="맑은 고딕" panose="020B0503020000020004" pitchFamily="50" charset="-127"/>
                <a:ea typeface="맑은 고딕" panose="020B0503020000020004" pitchFamily="50" charset="-127"/>
              </a:rPr>
              <a:t>·</a:t>
            </a:r>
            <a:r>
              <a:rPr lang="zh-CN" altLang="en-US" sz="600" dirty="0">
                <a:latin typeface="맑은 고딕" panose="020B0503020000020004" pitchFamily="50" charset="-127"/>
                <a:ea typeface="맑은 고딕" panose="020B0503020000020004" pitchFamily="50" charset="-127"/>
              </a:rPr>
              <a:t>中</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贸易结算将扩展到</a:t>
            </a:r>
            <a:r>
              <a:rPr lang="en-US" altLang="zh-CN" sz="600" dirty="0">
                <a:latin typeface="맑은 고딕" panose="020B0503020000020004" pitchFamily="50" charset="-127"/>
                <a:ea typeface="맑은 고딕" panose="020B0503020000020004" pitchFamily="50" charset="-127"/>
              </a:rPr>
              <a:t>10</a:t>
            </a:r>
            <a:r>
              <a:rPr lang="zh-CN" altLang="en-US" sz="600" dirty="0">
                <a:latin typeface="맑은 고딕" panose="020B0503020000020004" pitchFamily="50" charset="-127"/>
                <a:ea typeface="맑은 고딕" panose="020B0503020000020004" pitchFamily="50" charset="-127"/>
              </a:rPr>
              <a:t>余个国家，预计今年将完成约</a:t>
            </a:r>
            <a:r>
              <a:rPr lang="en-US" altLang="zh-CN" sz="600" dirty="0">
                <a:latin typeface="맑은 고딕" panose="020B0503020000020004" pitchFamily="50" charset="-127"/>
                <a:ea typeface="맑은 고딕" panose="020B0503020000020004" pitchFamily="50" charset="-127"/>
              </a:rPr>
              <a:t>30</a:t>
            </a:r>
            <a:r>
              <a:rPr lang="zh-CN" altLang="en-US" sz="600" dirty="0">
                <a:latin typeface="맑은 고딕" panose="020B0503020000020004" pitchFamily="50" charset="-127"/>
                <a:ea typeface="맑은 고딕" panose="020B0503020000020004" pitchFamily="50" charset="-127"/>
              </a:rPr>
              <a:t>亿美元（韩币</a:t>
            </a:r>
            <a:r>
              <a:rPr lang="en-US" altLang="zh-CN" sz="600" dirty="0">
                <a:latin typeface="맑은 고딕" panose="020B0503020000020004" pitchFamily="50" charset="-127"/>
                <a:ea typeface="맑은 고딕" panose="020B0503020000020004" pitchFamily="50" charset="-127"/>
              </a:rPr>
              <a:t>3</a:t>
            </a:r>
            <a:r>
              <a:rPr lang="zh-CN" altLang="en-US" sz="600" dirty="0">
                <a:latin typeface="맑은 고딕" panose="020B0503020000020004" pitchFamily="50" charset="-127"/>
                <a:ea typeface="맑은 고딕" panose="020B0503020000020004" pitchFamily="50" charset="-127"/>
              </a:rPr>
              <a:t>兆圆）以上的全球</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安全结算。</a:t>
            </a:r>
            <a:br>
              <a:rPr lang="zh-CN" altLang="en-US" sz="600" dirty="0">
                <a:latin typeface="맑은 고딕" panose="020B0503020000020004" pitchFamily="50" charset="-127"/>
                <a:ea typeface="맑은 고딕" panose="020B0503020000020004" pitchFamily="50" charset="-127"/>
              </a:rPr>
            </a:br>
            <a:r>
              <a:rPr lang="zh-CN" altLang="en-US" sz="600" dirty="0">
                <a:latin typeface="맑은 고딕" panose="020B0503020000020004" pitchFamily="50" charset="-127"/>
                <a:ea typeface="맑은 고딕" panose="020B0503020000020004" pitchFamily="50" charset="-127"/>
              </a:rPr>
              <a:t> </a:t>
            </a:r>
            <a:br>
              <a:rPr lang="zh-CN" altLang="en-US" sz="600" dirty="0">
                <a:latin typeface="맑은 고딕" panose="020B0503020000020004" pitchFamily="50" charset="-127"/>
                <a:ea typeface="맑은 고딕" panose="020B0503020000020004" pitchFamily="50" charset="-127"/>
              </a:rPr>
            </a:br>
            <a:r>
              <a:rPr lang="zh-CN" altLang="en-US" sz="600" dirty="0">
                <a:latin typeface="맑은 고딕" panose="020B0503020000020004" pitchFamily="50" charset="-127"/>
                <a:ea typeface="맑은 고딕" panose="020B0503020000020004" pitchFamily="50" charset="-127"/>
              </a:rPr>
              <a:t>　　前段时间</a:t>
            </a:r>
            <a:r>
              <a:rPr lang="en-US" altLang="zh-CN" sz="600" dirty="0">
                <a:latin typeface="맑은 고딕" panose="020B0503020000020004" pitchFamily="50" charset="-127"/>
                <a:ea typeface="맑은 고딕" panose="020B0503020000020004" pitchFamily="50" charset="-127"/>
              </a:rPr>
              <a:t>Welcome</a:t>
            </a:r>
            <a:r>
              <a:rPr lang="zh-CN" altLang="en-US" sz="600" dirty="0">
                <a:latin typeface="맑은 고딕" panose="020B0503020000020004" pitchFamily="50" charset="-127"/>
                <a:ea typeface="맑은 고딕" panose="020B0503020000020004" pitchFamily="50" charset="-127"/>
              </a:rPr>
              <a:t>金融集团在消费者金融中心的</a:t>
            </a:r>
            <a:r>
              <a:rPr lang="en-US" altLang="zh-CN" sz="600" dirty="0">
                <a:latin typeface="맑은 고딕" panose="020B0503020000020004" pitchFamily="50" charset="-127"/>
                <a:ea typeface="맑은 고딕" panose="020B0503020000020004" pitchFamily="50" charset="-127"/>
              </a:rPr>
              <a:t>portfolio</a:t>
            </a:r>
            <a:r>
              <a:rPr lang="zh-CN" altLang="en-US" sz="600" dirty="0">
                <a:latin typeface="맑은 고딕" panose="020B0503020000020004" pitchFamily="50" charset="-127"/>
                <a:ea typeface="맑은 고딕" panose="020B0503020000020004" pitchFamily="50" charset="-127"/>
              </a:rPr>
              <a:t>中不仅强化了</a:t>
            </a:r>
            <a:r>
              <a:rPr lang="en-US" altLang="zh-CN" sz="600" dirty="0">
                <a:latin typeface="맑은 고딕" panose="020B0503020000020004" pitchFamily="50" charset="-127"/>
                <a:ea typeface="맑은 고딕" panose="020B0503020000020004" pitchFamily="50" charset="-127"/>
              </a:rPr>
              <a:t>B2B portfolio</a:t>
            </a:r>
            <a:r>
              <a:rPr lang="zh-CN" altLang="en-US" sz="600" dirty="0">
                <a:latin typeface="맑은 고딕" panose="020B0503020000020004" pitchFamily="50" charset="-127"/>
                <a:ea typeface="맑은 고딕" panose="020B0503020000020004" pitchFamily="50" charset="-127"/>
              </a:rPr>
              <a:t>，还稳定进军了全球</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金融科技市场。</a:t>
            </a:r>
            <a:br>
              <a:rPr lang="zh-CN" altLang="en-US" sz="600" dirty="0">
                <a:latin typeface="맑은 고딕" panose="020B0503020000020004" pitchFamily="50" charset="-127"/>
                <a:ea typeface="맑은 고딕" panose="020B0503020000020004" pitchFamily="50" charset="-127"/>
              </a:rPr>
            </a:br>
            <a:br>
              <a:rPr lang="zh-CN" altLang="en-US" sz="600" dirty="0">
                <a:latin typeface="맑은 고딕" panose="020B0503020000020004" pitchFamily="50" charset="-127"/>
                <a:ea typeface="맑은 고딕" panose="020B0503020000020004" pitchFamily="50" charset="-127"/>
              </a:rPr>
            </a:br>
            <a:r>
              <a:rPr lang="zh-CN" altLang="en-US" sz="600" dirty="0">
                <a:latin typeface="맑은 고딕" panose="020B0503020000020004" pitchFamily="50" charset="-127"/>
                <a:ea typeface="맑은 고딕" panose="020B0503020000020004" pitchFamily="50" charset="-127"/>
              </a:rPr>
              <a:t>　　</a:t>
            </a:r>
            <a:r>
              <a:rPr lang="en-US" altLang="zh-CN" sz="600" dirty="0">
                <a:latin typeface="맑은 고딕" panose="020B0503020000020004" pitchFamily="50" charset="-127"/>
                <a:ea typeface="맑은 고딕" panose="020B0503020000020004" pitchFamily="50" charset="-127"/>
              </a:rPr>
              <a:t>Welcome Payments corp.</a:t>
            </a:r>
            <a:r>
              <a:rPr lang="zh-CN" altLang="en-US" sz="600" dirty="0">
                <a:latin typeface="맑은 고딕" panose="020B0503020000020004" pitchFamily="50" charset="-127"/>
                <a:ea typeface="맑은 고딕" panose="020B0503020000020004" pitchFamily="50" charset="-127"/>
              </a:rPr>
              <a:t>的金成喻代表说：“通过本协议的振兴中小企业出口和中小企业专用的贸易金融支援与单纯地强调以收益为目的的一般企业战略不同，我们将双赢经营作为主要目的”，同时还强调了本协议的重要性；还说：“虽然</a:t>
            </a:r>
            <a:r>
              <a:rPr lang="en-US" altLang="zh-CN" sz="600" dirty="0">
                <a:latin typeface="맑은 고딕" panose="020B0503020000020004" pitchFamily="50" charset="-127"/>
                <a:ea typeface="맑은 고딕" panose="020B0503020000020004" pitchFamily="50" charset="-127"/>
              </a:rPr>
              <a:t>Welcome</a:t>
            </a:r>
            <a:r>
              <a:rPr lang="zh-CN" altLang="en-US" sz="600" dirty="0">
                <a:latin typeface="맑은 고딕" panose="020B0503020000020004" pitchFamily="50" charset="-127"/>
                <a:ea typeface="맑은 고딕" panose="020B0503020000020004" pitchFamily="50" charset="-127"/>
              </a:rPr>
              <a:t>金融集团长期以来一直运用的金融经验和</a:t>
            </a:r>
            <a:r>
              <a:rPr lang="en-US" altLang="zh-CN" sz="600" dirty="0">
                <a:latin typeface="맑은 고딕" panose="020B0503020000020004" pitchFamily="50" charset="-127"/>
                <a:ea typeface="맑은 고딕" panose="020B0503020000020004" pitchFamily="50" charset="-127"/>
              </a:rPr>
              <a:t>Global e-Trade</a:t>
            </a:r>
            <a:r>
              <a:rPr lang="zh-CN" altLang="en-US" sz="600" dirty="0">
                <a:latin typeface="맑은 고딕" panose="020B0503020000020004" pitchFamily="50" charset="-127"/>
                <a:ea typeface="맑은 고딕" panose="020B0503020000020004" pitchFamily="50" charset="-127"/>
              </a:rPr>
              <a:t>所持有的全球</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金融科技网以及</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交易经营的互助可以单纯地进军全球</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金融科技市场，是超越世界贸易</a:t>
            </a:r>
            <a:r>
              <a:rPr lang="en-US" altLang="zh-CN" sz="600" dirty="0">
                <a:latin typeface="맑은 고딕" panose="020B0503020000020004" pitchFamily="50" charset="-127"/>
                <a:ea typeface="맑은 고딕" panose="020B0503020000020004" pitchFamily="50" charset="-127"/>
              </a:rPr>
              <a:t>6</a:t>
            </a:r>
            <a:r>
              <a:rPr lang="zh-CN" altLang="en-US" sz="600" dirty="0">
                <a:latin typeface="맑은 고딕" panose="020B0503020000020004" pitchFamily="50" charset="-127"/>
                <a:ea typeface="맑은 고딕" panose="020B0503020000020004" pitchFamily="50" charset="-127"/>
              </a:rPr>
              <a:t>位的贸易强国，但是相对来说贸易金融支援相对薄弱，希望可以完善该部分”。</a:t>
            </a:r>
            <a:br>
              <a:rPr lang="zh-CN" altLang="en-US" sz="600" dirty="0">
                <a:latin typeface="맑은 고딕" panose="020B0503020000020004" pitchFamily="50" charset="-127"/>
                <a:ea typeface="맑은 고딕" panose="020B0503020000020004" pitchFamily="50" charset="-127"/>
              </a:rPr>
            </a:br>
            <a:br>
              <a:rPr lang="zh-CN" altLang="en-US" sz="600" dirty="0">
                <a:latin typeface="맑은 고딕" panose="020B0503020000020004" pitchFamily="50" charset="-127"/>
                <a:ea typeface="맑은 고딕" panose="020B0503020000020004" pitchFamily="50" charset="-127"/>
              </a:rPr>
            </a:br>
            <a:r>
              <a:rPr lang="zh-CN" altLang="en-US" sz="600" dirty="0">
                <a:latin typeface="맑은 고딕" panose="020B0503020000020004" pitchFamily="50" charset="-127"/>
                <a:ea typeface="맑은 고딕" panose="020B0503020000020004" pitchFamily="50" charset="-127"/>
              </a:rPr>
              <a:t>　　全球</a:t>
            </a:r>
            <a:r>
              <a:rPr lang="en-US" altLang="zh-CN" sz="600" dirty="0">
                <a:latin typeface="맑은 고딕" panose="020B0503020000020004" pitchFamily="50" charset="-127"/>
                <a:ea typeface="맑은 고딕" panose="020B0503020000020004" pitchFamily="50" charset="-127"/>
              </a:rPr>
              <a:t>B3B</a:t>
            </a:r>
            <a:r>
              <a:rPr lang="zh-CN" altLang="en-US" sz="600" dirty="0">
                <a:latin typeface="맑은 고딕" panose="020B0503020000020004" pitchFamily="50" charset="-127"/>
                <a:ea typeface="맑은 고딕" panose="020B0503020000020004" pitchFamily="50" charset="-127"/>
              </a:rPr>
              <a:t>结算公司</a:t>
            </a:r>
            <a:r>
              <a:rPr lang="en-US" altLang="zh-CN" sz="600" dirty="0">
                <a:latin typeface="맑은 고딕" panose="020B0503020000020004" pitchFamily="50" charset="-127"/>
                <a:ea typeface="맑은 고딕" panose="020B0503020000020004" pitchFamily="50" charset="-127"/>
              </a:rPr>
              <a:t>Global e-Trade</a:t>
            </a:r>
            <a:r>
              <a:rPr lang="zh-CN" altLang="en-US" sz="600" dirty="0">
                <a:latin typeface="맑은 고딕" panose="020B0503020000020004" pitchFamily="50" charset="-127"/>
                <a:ea typeface="맑은 고딕" panose="020B0503020000020004" pitchFamily="50" charset="-127"/>
              </a:rPr>
              <a:t>的李升勋代表说：“通过与</a:t>
            </a:r>
            <a:r>
              <a:rPr lang="en-US" altLang="zh-CN" sz="600" dirty="0">
                <a:latin typeface="맑은 고딕" panose="020B0503020000020004" pitchFamily="50" charset="-127"/>
                <a:ea typeface="맑은 고딕" panose="020B0503020000020004" pitchFamily="50" charset="-127"/>
              </a:rPr>
              <a:t>Welcome</a:t>
            </a:r>
            <a:r>
              <a:rPr lang="zh-CN" altLang="en-US" sz="600" dirty="0">
                <a:latin typeface="맑은 고딕" panose="020B0503020000020004" pitchFamily="50" charset="-127"/>
                <a:ea typeface="맑은 고딕" panose="020B0503020000020004" pitchFamily="50" charset="-127"/>
              </a:rPr>
              <a:t>金融集团的协约，在国内也可直接使用目前拥有的海外金融网以及与国内外</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电子市场的国外</a:t>
            </a:r>
            <a:r>
              <a:rPr lang="en-US" altLang="zh-CN" sz="600" dirty="0">
                <a:latin typeface="맑은 고딕" panose="020B0503020000020004" pitchFamily="50" charset="-127"/>
                <a:ea typeface="맑은 고딕" panose="020B0503020000020004" pitchFamily="50" charset="-127"/>
              </a:rPr>
              <a:t>escrow</a:t>
            </a:r>
            <a:r>
              <a:rPr lang="zh-CN" altLang="en-US" sz="600" dirty="0">
                <a:latin typeface="맑은 고딕" panose="020B0503020000020004" pitchFamily="50" charset="-127"/>
                <a:ea typeface="맑은 고딕" panose="020B0503020000020004" pitchFamily="50" charset="-127"/>
              </a:rPr>
              <a:t>系统”，还说：“通过本协约稳定地使用韩国内的运营服务，目前已完成最终的协约，不仅加速了最终系统测试中的韩</a:t>
            </a:r>
            <a:r>
              <a:rPr lang="en-US" altLang="zh-CN" sz="600" dirty="0">
                <a:latin typeface="맑은 고딕" panose="020B0503020000020004" pitchFamily="50" charset="-127"/>
                <a:ea typeface="맑은 고딕" panose="020B0503020000020004" pitchFamily="50" charset="-127"/>
              </a:rPr>
              <a:t>·</a:t>
            </a:r>
            <a:r>
              <a:rPr lang="zh-CN" altLang="en-US" sz="600" dirty="0">
                <a:latin typeface="맑은 고딕" panose="020B0503020000020004" pitchFamily="50" charset="-127"/>
                <a:ea typeface="맑은 고딕" panose="020B0503020000020004" pitchFamily="50" charset="-127"/>
              </a:rPr>
              <a:t>中</a:t>
            </a:r>
            <a:r>
              <a:rPr lang="en-US" altLang="zh-CN" sz="600" dirty="0">
                <a:latin typeface="맑은 고딕" panose="020B0503020000020004" pitchFamily="50" charset="-127"/>
                <a:ea typeface="맑은 고딕" panose="020B0503020000020004" pitchFamily="50" charset="-127"/>
              </a:rPr>
              <a:t>B2B</a:t>
            </a:r>
            <a:r>
              <a:rPr lang="zh-CN" altLang="en-US" sz="600" dirty="0">
                <a:latin typeface="맑은 고딕" panose="020B0503020000020004" pitchFamily="50" charset="-127"/>
                <a:ea typeface="맑은 고딕" panose="020B0503020000020004" pitchFamily="50" charset="-127"/>
              </a:rPr>
              <a:t>贸易安全结算，也进一步加速了印度、日本、欧元区、美国等的全球化；现在负担</a:t>
            </a:r>
            <a:r>
              <a:rPr lang="en-US" altLang="zh-CN" sz="600" dirty="0">
                <a:latin typeface="맑은 고딕" panose="020B0503020000020004" pitchFamily="50" charset="-127"/>
                <a:ea typeface="맑은 고딕" panose="020B0503020000020004" pitchFamily="50" charset="-127"/>
              </a:rPr>
              <a:t>4%~5%</a:t>
            </a:r>
            <a:r>
              <a:rPr lang="zh-CN" altLang="en-US" sz="600" dirty="0">
                <a:latin typeface="맑은 고딕" panose="020B0503020000020004" pitchFamily="50" charset="-127"/>
                <a:ea typeface="맑은 고딕" panose="020B0503020000020004" pitchFamily="50" charset="-127"/>
              </a:rPr>
              <a:t>高利率手续费的电子贸易结算系统与以前的结算手段相比降低了</a:t>
            </a:r>
            <a:r>
              <a:rPr lang="en-US" altLang="zh-CN" sz="600" dirty="0">
                <a:latin typeface="맑은 고딕" panose="020B0503020000020004" pitchFamily="50" charset="-127"/>
                <a:ea typeface="맑은 고딕" panose="020B0503020000020004" pitchFamily="50" charset="-127"/>
              </a:rPr>
              <a:t>1/10~2/10</a:t>
            </a:r>
            <a:r>
              <a:rPr lang="zh-CN" altLang="en-US" sz="600" dirty="0">
                <a:latin typeface="맑은 고딕" panose="020B0503020000020004" pitchFamily="50" charset="-127"/>
                <a:ea typeface="맑은 고딕" panose="020B0503020000020004" pitchFamily="50" charset="-127"/>
              </a:rPr>
              <a:t>，与</a:t>
            </a:r>
            <a:r>
              <a:rPr lang="en-US" altLang="zh-CN" sz="600" dirty="0">
                <a:latin typeface="맑은 고딕" panose="020B0503020000020004" pitchFamily="50" charset="-127"/>
                <a:ea typeface="맑은 고딕" panose="020B0503020000020004" pitchFamily="50" charset="-127"/>
              </a:rPr>
              <a:t>Welcome</a:t>
            </a:r>
            <a:r>
              <a:rPr lang="zh-CN" altLang="en-US" sz="600" dirty="0">
                <a:latin typeface="맑은 고딕" panose="020B0503020000020004" pitchFamily="50" charset="-127"/>
                <a:ea typeface="맑은 고딕" panose="020B0503020000020004" pitchFamily="50" charset="-127"/>
              </a:rPr>
              <a:t>金融集团开启了简便且安全的贸易结算市场，感受颇新”。</a:t>
            </a:r>
          </a:p>
          <a:p>
            <a:endParaRPr lang="ko-KR" altLang="en-US" sz="6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680526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4219866058"/>
              </p:ext>
            </p:extLst>
          </p:nvPr>
        </p:nvGraphicFramePr>
        <p:xfrm>
          <a:off x="7498080" y="465516"/>
          <a:ext cx="2407920" cy="44389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FAQ</a:t>
                      </a:r>
                      <a:r>
                        <a:rPr lang="ko-KR" altLang="en-US" sz="800" dirty="0">
                          <a:latin typeface="+mn-ea"/>
                          <a:ea typeface="+mn-ea"/>
                        </a:rPr>
                        <a:t> 정리</a:t>
                      </a:r>
                      <a:r>
                        <a:rPr lang="en-US" altLang="ko-KR" sz="800" dirty="0">
                          <a:latin typeface="+mn-ea"/>
                          <a:ea typeface="+mn-ea"/>
                        </a:rPr>
                        <a:t> </a:t>
                      </a:r>
                      <a:r>
                        <a:rPr lang="ko-KR" altLang="en-US" sz="800" dirty="0">
                          <a:latin typeface="+mn-ea"/>
                          <a:ea typeface="+mn-ea"/>
                        </a:rPr>
                        <a:t>문서 별도 전달</a:t>
                      </a:r>
                      <a:endParaRPr lang="en-US" altLang="ko-KR" sz="800" dirty="0">
                        <a:latin typeface="+mn-ea"/>
                        <a:ea typeface="+mn-ea"/>
                      </a:endParaRPr>
                    </a:p>
                    <a:p>
                      <a:pPr latinLnBrk="1"/>
                      <a:endParaRPr lang="en-US" altLang="ko-KR" sz="800" dirty="0">
                        <a:latin typeface="+mn-ea"/>
                        <a:ea typeface="+mn-ea"/>
                      </a:endParaRPr>
                    </a:p>
                    <a:p>
                      <a:pPr latinLnBrk="1"/>
                      <a:r>
                        <a:rPr lang="en-US" altLang="ko-KR" sz="800" dirty="0">
                          <a:latin typeface="+mn-ea"/>
                          <a:ea typeface="+mn-ea"/>
                        </a:rPr>
                        <a:t>: </a:t>
                      </a:r>
                      <a:r>
                        <a:rPr lang="ko-KR" altLang="en-US" sz="800" dirty="0">
                          <a:latin typeface="+mn-ea"/>
                          <a:ea typeface="+mn-ea"/>
                        </a:rPr>
                        <a:t>관리자 등록 방식 검토</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관리자 등록 </a:t>
                      </a:r>
                      <a:r>
                        <a:rPr lang="en-US" altLang="ko-KR" sz="800" dirty="0">
                          <a:latin typeface="+mn-ea"/>
                          <a:ea typeface="+mn-ea"/>
                        </a:rPr>
                        <a:t>FAQ</a:t>
                      </a:r>
                      <a:r>
                        <a:rPr lang="ko-KR" altLang="en-US" sz="800" dirty="0">
                          <a:latin typeface="+mn-ea"/>
                          <a:ea typeface="+mn-ea"/>
                        </a:rPr>
                        <a:t> 표시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ko-KR" altLang="en-US" dirty="0"/>
              <a:t>서비스 </a:t>
            </a:r>
            <a:r>
              <a:rPr lang="en-US" altLang="ko-KR" dirty="0"/>
              <a:t>FAQ</a:t>
            </a:r>
            <a:endParaRPr lang="ko-KR" altLang="en-US" dirty="0"/>
          </a:p>
        </p:txBody>
      </p:sp>
      <p:sp>
        <p:nvSpPr>
          <p:cNvPr id="21" name="직사각형 20">
            <a:extLst>
              <a:ext uri="{FF2B5EF4-FFF2-40B4-BE49-F238E27FC236}">
                <a16:creationId xmlns:a16="http://schemas.microsoft.com/office/drawing/2014/main" id="{49719473-DFBF-4D55-A806-639857AF49D3}"/>
              </a:ext>
            </a:extLst>
          </p:cNvPr>
          <p:cNvSpPr/>
          <p:nvPr/>
        </p:nvSpPr>
        <p:spPr bwMode="auto">
          <a:xfrm>
            <a:off x="370693" y="487004"/>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2" name="TextBox 21">
            <a:extLst>
              <a:ext uri="{FF2B5EF4-FFF2-40B4-BE49-F238E27FC236}">
                <a16:creationId xmlns:a16="http://schemas.microsoft.com/office/drawing/2014/main" id="{B9890888-7DD6-4665-A242-E69583CA6BCA}"/>
              </a:ext>
            </a:extLst>
          </p:cNvPr>
          <p:cNvSpPr txBox="1"/>
          <p:nvPr/>
        </p:nvSpPr>
        <p:spPr>
          <a:xfrm>
            <a:off x="379402" y="6420921"/>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23" name="직선 연결선 22">
            <a:extLst>
              <a:ext uri="{FF2B5EF4-FFF2-40B4-BE49-F238E27FC236}">
                <a16:creationId xmlns:a16="http://schemas.microsoft.com/office/drawing/2014/main" id="{A43D8438-E2F4-49E8-84C0-4ABA8EA4D03B}"/>
              </a:ext>
            </a:extLst>
          </p:cNvPr>
          <p:cNvCxnSpPr>
            <a:cxnSpLocks/>
          </p:cNvCxnSpPr>
          <p:nvPr/>
        </p:nvCxnSpPr>
        <p:spPr>
          <a:xfrm>
            <a:off x="403967" y="6872850"/>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7BD67452-6912-4AA7-B08F-D072CBF23D9B}"/>
              </a:ext>
            </a:extLst>
          </p:cNvPr>
          <p:cNvSpPr/>
          <p:nvPr/>
        </p:nvSpPr>
        <p:spPr bwMode="auto">
          <a:xfrm>
            <a:off x="370693" y="487005"/>
            <a:ext cx="2951173"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5" name="직사각형 24">
            <a:extLst>
              <a:ext uri="{FF2B5EF4-FFF2-40B4-BE49-F238E27FC236}">
                <a16:creationId xmlns:a16="http://schemas.microsoft.com/office/drawing/2014/main" id="{8E16DFB5-1C44-455F-B1D6-15B0AF6564CB}"/>
              </a:ext>
            </a:extLst>
          </p:cNvPr>
          <p:cNvSpPr/>
          <p:nvPr/>
        </p:nvSpPr>
        <p:spPr>
          <a:xfrm>
            <a:off x="435875" y="492302"/>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26" name="TextBox 25">
            <a:extLst>
              <a:ext uri="{FF2B5EF4-FFF2-40B4-BE49-F238E27FC236}">
                <a16:creationId xmlns:a16="http://schemas.microsoft.com/office/drawing/2014/main" id="{CF071EE7-B564-43DD-AE97-AA3A5B581D4E}"/>
              </a:ext>
            </a:extLst>
          </p:cNvPr>
          <p:cNvSpPr txBox="1"/>
          <p:nvPr/>
        </p:nvSpPr>
        <p:spPr>
          <a:xfrm>
            <a:off x="2847684" y="502707"/>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27" name="그림 26">
            <a:extLst>
              <a:ext uri="{FF2B5EF4-FFF2-40B4-BE49-F238E27FC236}">
                <a16:creationId xmlns:a16="http://schemas.microsoft.com/office/drawing/2014/main" id="{E871313D-EBB5-4E2C-A6DB-E6AAFDCB0BA3}"/>
              </a:ext>
            </a:extLst>
          </p:cNvPr>
          <p:cNvPicPr>
            <a:picLocks noChangeAspect="1"/>
          </p:cNvPicPr>
          <p:nvPr/>
        </p:nvPicPr>
        <p:blipFill>
          <a:blip r:embed="rId2"/>
          <a:stretch>
            <a:fillRect/>
          </a:stretch>
        </p:blipFill>
        <p:spPr>
          <a:xfrm>
            <a:off x="2659148" y="508234"/>
            <a:ext cx="156872" cy="141932"/>
          </a:xfrm>
          <a:prstGeom prst="rect">
            <a:avLst/>
          </a:prstGeom>
        </p:spPr>
      </p:pic>
      <p:sp>
        <p:nvSpPr>
          <p:cNvPr id="28" name="직사각형 27">
            <a:extLst>
              <a:ext uri="{FF2B5EF4-FFF2-40B4-BE49-F238E27FC236}">
                <a16:creationId xmlns:a16="http://schemas.microsoft.com/office/drawing/2014/main" id="{7963665B-1C3C-47FB-ACA5-EBC4DDADEC36}"/>
              </a:ext>
            </a:extLst>
          </p:cNvPr>
          <p:cNvSpPr/>
          <p:nvPr/>
        </p:nvSpPr>
        <p:spPr>
          <a:xfrm>
            <a:off x="370693" y="741616"/>
            <a:ext cx="883575" cy="246221"/>
          </a:xfrm>
          <a:prstGeom prst="rect">
            <a:avLst/>
          </a:prstGeom>
        </p:spPr>
        <p:txBody>
          <a:bodyPr wrap="none">
            <a:spAutoFit/>
          </a:bodyPr>
          <a:lstStyle/>
          <a:p>
            <a:r>
              <a:rPr lang="en-US" altLang="ko-KR" sz="1000" b="1" dirty="0"/>
              <a:t>|</a:t>
            </a:r>
            <a:r>
              <a:rPr lang="ko-KR" altLang="en-US" sz="1000" b="1" dirty="0"/>
              <a:t>서비스 </a:t>
            </a:r>
            <a:r>
              <a:rPr lang="en-US" altLang="ko-KR" sz="1000" b="1" dirty="0"/>
              <a:t>FAQ</a:t>
            </a:r>
            <a:endParaRPr lang="ko-KR" altLang="en-US" sz="1000" dirty="0"/>
          </a:p>
        </p:txBody>
      </p:sp>
      <p:pic>
        <p:nvPicPr>
          <p:cNvPr id="29" name="Picture 3">
            <a:extLst>
              <a:ext uri="{FF2B5EF4-FFF2-40B4-BE49-F238E27FC236}">
                <a16:creationId xmlns:a16="http://schemas.microsoft.com/office/drawing/2014/main" id="{C98DFBA1-F5B7-4622-B415-C3DB0095B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16198"/>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직사각형 29">
            <a:extLst>
              <a:ext uri="{FF2B5EF4-FFF2-40B4-BE49-F238E27FC236}">
                <a16:creationId xmlns:a16="http://schemas.microsoft.com/office/drawing/2014/main" id="{4571CC67-947F-476D-A1A0-D01AED9AD0A4}"/>
              </a:ext>
            </a:extLst>
          </p:cNvPr>
          <p:cNvSpPr/>
          <p:nvPr/>
        </p:nvSpPr>
        <p:spPr>
          <a:xfrm>
            <a:off x="370693" y="1005787"/>
            <a:ext cx="2910556" cy="4832092"/>
          </a:xfrm>
          <a:prstGeom prst="rect">
            <a:avLst/>
          </a:prstGeom>
        </p:spPr>
        <p:txBody>
          <a:bodyPr wrap="square">
            <a:spAutoFit/>
          </a:bodyPr>
          <a:lstStyle/>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a:t>
            </a:r>
            <a:r>
              <a:rPr lang="ko-KR" altLang="en-US" sz="700" b="1" dirty="0">
                <a:solidFill>
                  <a:srgbClr val="3CB95D"/>
                </a:solidFill>
                <a:latin typeface="+mn-ea"/>
              </a:rPr>
              <a:t> 서비스가 어떤 건가요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무역에스크로</a:t>
            </a:r>
            <a:r>
              <a:rPr lang="ko-KR" altLang="en-US" sz="700" b="1" dirty="0">
                <a:solidFill>
                  <a:srgbClr val="01426A"/>
                </a:solidFill>
                <a:latin typeface="+mn-ea"/>
              </a:rPr>
              <a:t> 서비스는 무역 </a:t>
            </a:r>
            <a:r>
              <a:rPr lang="ko-KR" altLang="en-US" sz="700" b="1" dirty="0" err="1">
                <a:solidFill>
                  <a:srgbClr val="01426A"/>
                </a:solidFill>
                <a:latin typeface="+mn-ea"/>
              </a:rPr>
              <a:t>안전결제서비스입니다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ko-KR" altLang="en-US" sz="700" dirty="0">
                <a:solidFill>
                  <a:srgbClr val="01426A"/>
                </a:solidFill>
                <a:latin typeface="+mn-ea"/>
              </a:rPr>
              <a:t>무역 에스크로 서비스는 서로 다른 국가에 있는 수출자와 수입자가 무역대금 정산</a:t>
            </a:r>
            <a:r>
              <a:rPr lang="en-US" altLang="ko-KR" sz="700" dirty="0">
                <a:solidFill>
                  <a:srgbClr val="01426A"/>
                </a:solidFill>
                <a:latin typeface="+mn-ea"/>
              </a:rPr>
              <a:t>/</a:t>
            </a:r>
            <a:r>
              <a:rPr lang="ko-KR" altLang="en-US" sz="700" dirty="0">
                <a:solidFill>
                  <a:srgbClr val="01426A"/>
                </a:solidFill>
                <a:latin typeface="+mn-ea"/>
              </a:rPr>
              <a:t>지급에 있어 제</a:t>
            </a:r>
            <a:r>
              <a:rPr lang="en-US" altLang="ko-KR" sz="700" dirty="0">
                <a:solidFill>
                  <a:srgbClr val="01426A"/>
                </a:solidFill>
                <a:latin typeface="+mn-ea"/>
              </a:rPr>
              <a:t>3</a:t>
            </a:r>
            <a:r>
              <a:rPr lang="ko-KR" altLang="en-US" sz="700" dirty="0">
                <a:solidFill>
                  <a:srgbClr val="01426A"/>
                </a:solidFill>
                <a:latin typeface="+mn-ea"/>
              </a:rPr>
              <a:t>자</a:t>
            </a:r>
            <a:r>
              <a:rPr lang="en-US" altLang="ko-KR" sz="700" dirty="0">
                <a:solidFill>
                  <a:srgbClr val="01426A"/>
                </a:solidFill>
                <a:latin typeface="+mn-ea"/>
              </a:rPr>
              <a:t>(</a:t>
            </a:r>
            <a:r>
              <a:rPr lang="ko-KR" altLang="en-US" sz="700" dirty="0">
                <a:solidFill>
                  <a:srgbClr val="01426A"/>
                </a:solidFill>
                <a:latin typeface="+mn-ea"/>
              </a:rPr>
              <a:t>금융기관</a:t>
            </a:r>
            <a:r>
              <a:rPr lang="en-US" altLang="ko-KR" sz="700" dirty="0">
                <a:solidFill>
                  <a:srgbClr val="01426A"/>
                </a:solidFill>
                <a:latin typeface="+mn-ea"/>
              </a:rPr>
              <a:t>)</a:t>
            </a:r>
            <a:r>
              <a:rPr lang="ko-KR" altLang="en-US" sz="700" dirty="0">
                <a:solidFill>
                  <a:srgbClr val="01426A"/>
                </a:solidFill>
                <a:latin typeface="+mn-ea"/>
              </a:rPr>
              <a:t>에 수출</a:t>
            </a:r>
            <a:r>
              <a:rPr lang="en-US" altLang="ko-KR" sz="700" dirty="0">
                <a:solidFill>
                  <a:srgbClr val="01426A"/>
                </a:solidFill>
                <a:latin typeface="+mn-ea"/>
              </a:rPr>
              <a:t>/</a:t>
            </a:r>
            <a:r>
              <a:rPr lang="ko-KR" altLang="en-US" sz="700" dirty="0">
                <a:solidFill>
                  <a:srgbClr val="01426A"/>
                </a:solidFill>
                <a:latin typeface="+mn-ea"/>
              </a:rPr>
              <a:t>입대금을 </a:t>
            </a:r>
            <a:endParaRPr lang="en-US" altLang="ko-KR" sz="700" dirty="0">
              <a:solidFill>
                <a:srgbClr val="01426A"/>
              </a:solidFill>
              <a:latin typeface="+mn-ea"/>
            </a:endParaRPr>
          </a:p>
          <a:p>
            <a:pPr>
              <a:spcBef>
                <a:spcPts val="0"/>
              </a:spcBef>
              <a:spcAft>
                <a:spcPts val="0"/>
              </a:spcAft>
            </a:pPr>
            <a:r>
              <a:rPr lang="ko-KR" altLang="en-US" sz="700" dirty="0" err="1">
                <a:solidFill>
                  <a:srgbClr val="01426A"/>
                </a:solidFill>
                <a:latin typeface="+mn-ea"/>
              </a:rPr>
              <a:t>맡겨놓는</a:t>
            </a:r>
            <a:r>
              <a:rPr lang="ko-KR" altLang="en-US" sz="700" dirty="0">
                <a:solidFill>
                  <a:srgbClr val="01426A"/>
                </a:solidFill>
                <a:latin typeface="+mn-ea"/>
              </a:rPr>
              <a:t> 서비스 입니다</a:t>
            </a:r>
            <a:r>
              <a:rPr lang="en-US" altLang="ko-KR" sz="700" dirty="0">
                <a:solidFill>
                  <a:srgbClr val="01426A"/>
                </a:solidFill>
                <a:latin typeface="+mn-ea"/>
              </a:rPr>
              <a:t>. </a:t>
            </a:r>
            <a:r>
              <a:rPr lang="ko-KR" altLang="en-US" sz="700" dirty="0">
                <a:solidFill>
                  <a:srgbClr val="01426A"/>
                </a:solidFill>
                <a:latin typeface="+mn-ea"/>
              </a:rPr>
              <a:t>수출자와 수입자는 제</a:t>
            </a:r>
            <a:r>
              <a:rPr lang="en-US" altLang="ko-KR" sz="700" dirty="0">
                <a:solidFill>
                  <a:srgbClr val="01426A"/>
                </a:solidFill>
                <a:latin typeface="+mn-ea"/>
              </a:rPr>
              <a:t>3</a:t>
            </a:r>
            <a:r>
              <a:rPr lang="ko-KR" altLang="en-US" sz="700" dirty="0">
                <a:solidFill>
                  <a:srgbClr val="01426A"/>
                </a:solidFill>
                <a:latin typeface="+mn-ea"/>
              </a:rPr>
              <a:t>자에 예치한 무역대금을 제</a:t>
            </a:r>
            <a:r>
              <a:rPr lang="en-US" altLang="ko-KR" sz="700" dirty="0">
                <a:solidFill>
                  <a:srgbClr val="01426A"/>
                </a:solidFill>
                <a:latin typeface="+mn-ea"/>
              </a:rPr>
              <a:t>3</a:t>
            </a:r>
            <a:r>
              <a:rPr lang="ko-KR" altLang="en-US" sz="700" dirty="0">
                <a:solidFill>
                  <a:srgbClr val="01426A"/>
                </a:solidFill>
                <a:latin typeface="+mn-ea"/>
              </a:rPr>
              <a:t>자가 공정하게 처리해 줄 수 있기 때문에 무역사기나 </a:t>
            </a:r>
            <a:endParaRPr lang="en-US" altLang="ko-KR" sz="700" dirty="0">
              <a:solidFill>
                <a:srgbClr val="01426A"/>
              </a:solidFill>
              <a:latin typeface="+mn-ea"/>
            </a:endParaRPr>
          </a:p>
          <a:p>
            <a:pPr>
              <a:spcBef>
                <a:spcPts val="0"/>
              </a:spcBef>
              <a:spcAft>
                <a:spcPts val="0"/>
              </a:spcAft>
            </a:pPr>
            <a:r>
              <a:rPr lang="ko-KR" altLang="en-US" sz="700" dirty="0">
                <a:solidFill>
                  <a:srgbClr val="01426A"/>
                </a:solidFill>
                <a:latin typeface="+mn-ea"/>
              </a:rPr>
              <a:t>대금미지급등에 대한 우려를 원천적으로 해결할 수 있습니다</a:t>
            </a:r>
            <a:r>
              <a:rPr lang="en-US" altLang="ko-KR" sz="700" dirty="0">
                <a:solidFill>
                  <a:srgbClr val="01426A"/>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무역에스크로를</a:t>
            </a:r>
            <a:r>
              <a:rPr lang="ko-KR" altLang="en-US" sz="700" b="1" dirty="0">
                <a:solidFill>
                  <a:srgbClr val="3CB95D"/>
                </a:solidFill>
                <a:latin typeface="+mn-ea"/>
              </a:rPr>
              <a:t> 제공하는 </a:t>
            </a:r>
            <a:r>
              <a:rPr lang="ko-KR" altLang="en-US" sz="700" b="1" dirty="0" err="1">
                <a:solidFill>
                  <a:srgbClr val="3CB95D"/>
                </a:solidFill>
                <a:latin typeface="+mn-ea"/>
              </a:rPr>
              <a:t>지트레이드페이닷컴을</a:t>
            </a:r>
            <a:r>
              <a:rPr lang="ko-KR" altLang="en-US" sz="700" b="1" dirty="0">
                <a:solidFill>
                  <a:srgbClr val="3CB95D"/>
                </a:solidFill>
                <a:latin typeface="+mn-ea"/>
              </a:rPr>
              <a:t> 믿을 수 있나요</a:t>
            </a:r>
            <a:r>
              <a:rPr lang="en-US" altLang="ko-KR" sz="700" b="1" dirty="0">
                <a:solidFill>
                  <a:srgbClr val="3CB95D"/>
                </a:solidFill>
                <a:latin typeface="+mn-ea"/>
              </a:rPr>
              <a:t>? </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지트레이드페이닷컴은</a:t>
            </a:r>
            <a:r>
              <a:rPr lang="ko-KR" altLang="en-US" sz="700" b="1" dirty="0">
                <a:solidFill>
                  <a:srgbClr val="01426A"/>
                </a:solidFill>
                <a:latin typeface="+mn-ea"/>
              </a:rPr>
              <a:t> 믿을 수 있습니다</a:t>
            </a:r>
            <a:r>
              <a:rPr lang="en-US" altLang="ko-KR" sz="700" b="1" dirty="0">
                <a:solidFill>
                  <a:srgbClr val="01426A"/>
                </a:solidFill>
                <a:latin typeface="+mn-ea"/>
              </a:rPr>
              <a:t>. </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전세계를 대상으로 무역 에스크로 서비스를 제공하는 서비스 플랫폼입니다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a:latin typeface="+mn-ea"/>
              </a:rPr>
              <a:t>예를 들어 중국과 거래를 한다고 하면</a:t>
            </a:r>
            <a:r>
              <a:rPr lang="en-US" altLang="ko-KR" sz="700" dirty="0">
                <a:latin typeface="+mn-ea"/>
              </a:rPr>
              <a:t>, </a:t>
            </a:r>
            <a:r>
              <a:rPr lang="ko-KR" altLang="en-US" sz="700" dirty="0">
                <a:latin typeface="+mn-ea"/>
              </a:rPr>
              <a:t>실제로 대금을 예치하는 계좌는 중국정부에서 법으로 규정한 금융기관 또는 준금융기관과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err="1">
                <a:latin typeface="+mn-ea"/>
              </a:rPr>
              <a:t>지트레이드페이닷컴이</a:t>
            </a:r>
            <a:r>
              <a:rPr lang="ko-KR" altLang="en-US" sz="700" dirty="0">
                <a:latin typeface="+mn-ea"/>
              </a:rPr>
              <a:t> 계약을 해서 그 기관의 계좌를 이용합니다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a:latin typeface="+mn-ea"/>
              </a:rPr>
              <a:t>다른 나라의 경우도 해당 국가에서 무역대금 입출금을 할 수 있는 합법적인 금융기관 및 준금융기관과 </a:t>
            </a:r>
            <a:r>
              <a:rPr lang="ko-KR" altLang="en-US" sz="700" dirty="0" err="1">
                <a:latin typeface="+mn-ea"/>
              </a:rPr>
              <a:t>지트레이드페이닷컴이</a:t>
            </a:r>
            <a:r>
              <a:rPr lang="ko-KR" altLang="en-US" sz="700" dirty="0">
                <a:latin typeface="+mn-ea"/>
              </a:rPr>
              <a:t>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계약을 하여 진행합니다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4. </a:t>
            </a:r>
            <a:r>
              <a:rPr lang="ko-KR" altLang="en-US" sz="700" dirty="0" err="1">
                <a:latin typeface="+mn-ea"/>
              </a:rPr>
              <a:t>지트레이드페이닷컴은</a:t>
            </a:r>
            <a:r>
              <a:rPr lang="ko-KR" altLang="en-US" sz="700" dirty="0">
                <a:latin typeface="+mn-ea"/>
              </a:rPr>
              <a:t> 금융거래상의 자금 흐름에 일체 관여하지 않으며 예치 및 </a:t>
            </a:r>
            <a:r>
              <a:rPr lang="ko-KR" altLang="en-US" sz="700" dirty="0" err="1">
                <a:latin typeface="+mn-ea"/>
              </a:rPr>
              <a:t>송금업무역시</a:t>
            </a:r>
            <a:r>
              <a:rPr lang="ko-KR" altLang="en-US" sz="700" dirty="0">
                <a:latin typeface="+mn-ea"/>
              </a:rPr>
              <a:t> 한국 또는 상대국의 은행과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금융기관과 한국 및 해당국의 외환관리법</a:t>
            </a:r>
            <a:r>
              <a:rPr lang="en-US" altLang="ko-KR" sz="700" dirty="0">
                <a:latin typeface="+mn-ea"/>
              </a:rPr>
              <a:t>, </a:t>
            </a:r>
            <a:r>
              <a:rPr lang="ko-KR" altLang="en-US" sz="700" dirty="0">
                <a:latin typeface="+mn-ea"/>
              </a:rPr>
              <a:t>금융거래법</a:t>
            </a:r>
            <a:r>
              <a:rPr lang="en-US" altLang="ko-KR" sz="700" dirty="0">
                <a:latin typeface="+mn-ea"/>
              </a:rPr>
              <a:t>, </a:t>
            </a:r>
            <a:r>
              <a:rPr lang="ko-KR" altLang="en-US" sz="700" dirty="0" err="1">
                <a:latin typeface="+mn-ea"/>
              </a:rPr>
              <a:t>자금세탁방지법등의</a:t>
            </a:r>
            <a:r>
              <a:rPr lang="ko-KR" altLang="en-US" sz="700" dirty="0">
                <a:latin typeface="+mn-ea"/>
              </a:rPr>
              <a:t> 양국간의 합법적인 </a:t>
            </a:r>
            <a:r>
              <a:rPr lang="ko-KR" altLang="en-US" sz="700" dirty="0" err="1">
                <a:latin typeface="+mn-ea"/>
              </a:rPr>
              <a:t>법률하에서</a:t>
            </a:r>
            <a:r>
              <a:rPr lang="ko-KR" altLang="en-US" sz="700" dirty="0">
                <a:latin typeface="+mn-ea"/>
              </a:rPr>
              <a:t> 진행됩니다</a:t>
            </a:r>
            <a:r>
              <a:rPr lang="en-US" altLang="ko-KR" sz="700" dirty="0">
                <a:latin typeface="+mn-ea"/>
              </a:rPr>
              <a:t>. </a:t>
            </a:r>
            <a:endParaRPr lang="ko-KR" altLang="en-US" sz="700" dirty="0">
              <a:latin typeface="+mn-ea"/>
            </a:endParaRPr>
          </a:p>
          <a:p>
            <a:pPr>
              <a:spcBef>
                <a:spcPts val="0"/>
              </a:spcBef>
              <a:spcAft>
                <a:spcPts val="0"/>
              </a:spcAft>
            </a:pPr>
            <a:r>
              <a:rPr lang="en-US" altLang="ko-KR" sz="700" dirty="0">
                <a:latin typeface="+mn-ea"/>
              </a:rPr>
              <a:t>5. </a:t>
            </a:r>
            <a:r>
              <a:rPr lang="ko-KR" altLang="en-US" sz="700" dirty="0" err="1">
                <a:latin typeface="+mn-ea"/>
              </a:rPr>
              <a:t>지트레이드페이닷컴이</a:t>
            </a:r>
            <a:r>
              <a:rPr lang="ko-KR" altLang="en-US" sz="700" dirty="0">
                <a:latin typeface="+mn-ea"/>
              </a:rPr>
              <a:t> 제휴</a:t>
            </a:r>
            <a:r>
              <a:rPr lang="en-US" altLang="ko-KR" sz="700" dirty="0">
                <a:latin typeface="+mn-ea"/>
              </a:rPr>
              <a:t>/</a:t>
            </a:r>
            <a:r>
              <a:rPr lang="ko-KR" altLang="en-US" sz="700" dirty="0">
                <a:latin typeface="+mn-ea"/>
              </a:rPr>
              <a:t>계약하고 있는 모든 금융기관 및 준금융기관은 해당국가에서 상위 </a:t>
            </a:r>
            <a:r>
              <a:rPr lang="en-US" altLang="ko-KR" sz="700" dirty="0">
                <a:latin typeface="+mn-ea"/>
              </a:rPr>
              <a:t>5</a:t>
            </a:r>
            <a:r>
              <a:rPr lang="ko-KR" altLang="en-US" sz="700" dirty="0">
                <a:latin typeface="+mn-ea"/>
              </a:rPr>
              <a:t>위안에 드는 </a:t>
            </a:r>
            <a:r>
              <a:rPr lang="ko-KR" altLang="en-US" sz="700" dirty="0" err="1">
                <a:latin typeface="+mn-ea"/>
              </a:rPr>
              <a:t>명망있는</a:t>
            </a:r>
            <a:r>
              <a:rPr lang="ko-KR" altLang="en-US" sz="700" dirty="0">
                <a:latin typeface="+mn-ea"/>
              </a:rPr>
              <a:t> 은행과</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 </a:t>
            </a:r>
            <a:r>
              <a:rPr lang="ko-KR" altLang="en-US" sz="700" dirty="0" err="1">
                <a:latin typeface="+mn-ea"/>
              </a:rPr>
              <a:t>준금융기관들입니다</a:t>
            </a:r>
            <a:r>
              <a:rPr lang="en-US" altLang="ko-KR" sz="700" dirty="0">
                <a:latin typeface="+mn-ea"/>
              </a:rPr>
              <a:t>. </a:t>
            </a:r>
            <a:r>
              <a:rPr lang="en-US" altLang="ko-KR" sz="700" u="sng" dirty="0">
                <a:latin typeface="+mn-ea"/>
                <a:hlinkClick r:id="rId4"/>
              </a:rPr>
              <a:t>(</a:t>
            </a:r>
            <a:r>
              <a:rPr lang="ko-KR" altLang="en-US" sz="700" u="sng" dirty="0">
                <a:latin typeface="+mn-ea"/>
                <a:hlinkClick r:id="rId4"/>
              </a:rPr>
              <a:t>글로벌 금융 네트워크 소개 바로 가기</a:t>
            </a:r>
            <a:r>
              <a:rPr lang="en-US" altLang="ko-KR" sz="700" u="sng" dirty="0">
                <a:latin typeface="+mn-ea"/>
                <a:hlinkClick r:id="rId4"/>
              </a:rPr>
              <a:t>)</a:t>
            </a:r>
            <a:endParaRPr lang="ko-KR" altLang="en-US" sz="700" dirty="0">
              <a:latin typeface="+mn-ea"/>
            </a:endParaRPr>
          </a:p>
          <a:p>
            <a:pPr>
              <a:spcBef>
                <a:spcPts val="0"/>
              </a:spcBef>
              <a:spcAft>
                <a:spcPts val="0"/>
              </a:spcAft>
            </a:pPr>
            <a:r>
              <a:rPr lang="en-US" altLang="ko-KR" sz="700" dirty="0">
                <a:latin typeface="+mn-ea"/>
              </a:rPr>
              <a:t>6. </a:t>
            </a:r>
            <a:r>
              <a:rPr lang="ko-KR" altLang="en-US" sz="700" dirty="0" err="1">
                <a:latin typeface="+mn-ea"/>
              </a:rPr>
              <a:t>지트레이드페이닷컴과</a:t>
            </a:r>
            <a:r>
              <a:rPr lang="ko-KR" altLang="en-US" sz="700" dirty="0">
                <a:latin typeface="+mn-ea"/>
              </a:rPr>
              <a:t> 계약한 글로벌무역사이트들은 모두 해당국가에서 </a:t>
            </a:r>
            <a:r>
              <a:rPr lang="en-US" altLang="ko-KR" sz="700" dirty="0">
                <a:latin typeface="+mn-ea"/>
              </a:rPr>
              <a:t>1</a:t>
            </a:r>
            <a:r>
              <a:rPr lang="ko-KR" altLang="en-US" sz="700" dirty="0">
                <a:latin typeface="+mn-ea"/>
              </a:rPr>
              <a:t>위 또는 </a:t>
            </a:r>
            <a:r>
              <a:rPr lang="en-US" altLang="ko-KR" sz="700" dirty="0">
                <a:latin typeface="+mn-ea"/>
              </a:rPr>
              <a:t>2</a:t>
            </a:r>
            <a:r>
              <a:rPr lang="ko-KR" altLang="en-US" sz="700" dirty="0">
                <a:latin typeface="+mn-ea"/>
              </a:rPr>
              <a:t>위의 업체들이며</a:t>
            </a:r>
            <a:r>
              <a:rPr lang="en-US" altLang="ko-KR" sz="700" dirty="0">
                <a:latin typeface="+mn-ea"/>
              </a:rPr>
              <a:t>, </a:t>
            </a:r>
            <a:r>
              <a:rPr lang="ko-KR" altLang="en-US" sz="700" dirty="0">
                <a:latin typeface="+mn-ea"/>
              </a:rPr>
              <a:t>전세계적으로도 수위에 드는 </a:t>
            </a:r>
            <a:endParaRPr lang="en-US" altLang="ko-KR" sz="700" dirty="0">
              <a:latin typeface="+mn-ea"/>
            </a:endParaRPr>
          </a:p>
          <a:p>
            <a:pPr>
              <a:spcBef>
                <a:spcPts val="0"/>
              </a:spcBef>
              <a:spcAft>
                <a:spcPts val="0"/>
              </a:spcAft>
            </a:pPr>
            <a:r>
              <a:rPr lang="en-US" altLang="ko-KR" sz="700" dirty="0">
                <a:latin typeface="+mn-ea"/>
              </a:rPr>
              <a:t>   </a:t>
            </a:r>
            <a:r>
              <a:rPr lang="ko-KR" altLang="en-US" sz="700" dirty="0">
                <a:latin typeface="+mn-ea"/>
              </a:rPr>
              <a:t>초대형 글로벌 </a:t>
            </a:r>
            <a:r>
              <a:rPr lang="ko-KR" altLang="en-US" sz="700" dirty="0" err="1">
                <a:latin typeface="+mn-ea"/>
              </a:rPr>
              <a:t>이커머스</a:t>
            </a:r>
            <a:r>
              <a:rPr lang="ko-KR" altLang="en-US" sz="700" dirty="0">
                <a:latin typeface="+mn-ea"/>
              </a:rPr>
              <a:t> 사이트들입니다</a:t>
            </a:r>
            <a:r>
              <a:rPr lang="en-US" altLang="ko-KR" sz="700" dirty="0">
                <a:latin typeface="+mn-ea"/>
              </a:rPr>
              <a:t>. </a:t>
            </a:r>
            <a:r>
              <a:rPr lang="en-US" altLang="ko-KR" sz="700" u="sng" dirty="0">
                <a:latin typeface="+mn-ea"/>
                <a:hlinkClick r:id="rId5"/>
              </a:rPr>
              <a:t>(</a:t>
            </a:r>
            <a:r>
              <a:rPr lang="ko-KR" altLang="en-US" sz="700" u="sng" dirty="0">
                <a:latin typeface="+mn-ea"/>
                <a:hlinkClick r:id="rId5"/>
              </a:rPr>
              <a:t>글로벌 마켓플레이스 소개 바로 가기</a:t>
            </a:r>
            <a:r>
              <a:rPr lang="en-US" altLang="ko-KR" sz="700" u="sng" dirty="0">
                <a:latin typeface="+mn-ea"/>
                <a:hlinkClick r:id="rId5"/>
              </a:rPr>
              <a:t>)</a:t>
            </a:r>
            <a:endParaRPr lang="ko-KR" altLang="en-US" sz="700" dirty="0">
              <a:latin typeface="+mn-ea"/>
            </a:endParaRPr>
          </a:p>
          <a:p>
            <a:pPr>
              <a:spcBef>
                <a:spcPts val="0"/>
              </a:spcBef>
              <a:spcAft>
                <a:spcPts val="0"/>
              </a:spcAft>
            </a:pPr>
            <a:r>
              <a:rPr lang="en-US" altLang="ko-KR" sz="700" dirty="0">
                <a:latin typeface="+mn-ea"/>
              </a:rPr>
              <a:t>7. </a:t>
            </a:r>
            <a:r>
              <a:rPr lang="ko-KR" altLang="en-US" sz="700" dirty="0">
                <a:latin typeface="+mn-ea"/>
              </a:rPr>
              <a:t>각국의 은행들과 글로벌무역사이트들이 보증하는 </a:t>
            </a:r>
            <a:r>
              <a:rPr lang="ko-KR" altLang="en-US" sz="700" dirty="0" err="1">
                <a:latin typeface="+mn-ea"/>
              </a:rPr>
              <a:t>지트레이드페이닷컴은</a:t>
            </a:r>
            <a:r>
              <a:rPr lang="ko-KR" altLang="en-US" sz="700" dirty="0">
                <a:latin typeface="+mn-ea"/>
              </a:rPr>
              <a:t> 고객에게 무한 신뢰를 드릴 예정입니다</a:t>
            </a:r>
            <a:r>
              <a:rPr lang="en-US" altLang="ko-KR" sz="700" dirty="0">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3CB95D"/>
                </a:solidFill>
                <a:latin typeface="+mn-ea"/>
              </a:rPr>
              <a:t>Q. </a:t>
            </a:r>
            <a:r>
              <a:rPr lang="ko-KR" altLang="en-US" sz="700" b="1" dirty="0" err="1">
                <a:solidFill>
                  <a:srgbClr val="3CB95D"/>
                </a:solidFill>
                <a:latin typeface="+mn-ea"/>
              </a:rPr>
              <a:t>지트레이드페이닷컴의</a:t>
            </a:r>
            <a:r>
              <a:rPr lang="ko-KR" altLang="en-US" sz="700" b="1" dirty="0">
                <a:solidFill>
                  <a:srgbClr val="3CB95D"/>
                </a:solidFill>
                <a:latin typeface="+mn-ea"/>
              </a:rPr>
              <a:t> 에스크로 서비스가 타회사와 무엇이 </a:t>
            </a:r>
            <a:r>
              <a:rPr lang="ko-KR" altLang="en-US" sz="700" b="1" dirty="0" err="1">
                <a:solidFill>
                  <a:srgbClr val="3CB95D"/>
                </a:solidFill>
                <a:latin typeface="+mn-ea"/>
              </a:rPr>
              <a:t>다른가요</a:t>
            </a:r>
            <a:r>
              <a:rPr lang="en-US" altLang="ko-KR" sz="700" b="1" dirty="0">
                <a:solidFill>
                  <a:srgbClr val="3CB95D"/>
                </a:solidFill>
                <a:latin typeface="+mn-ea"/>
              </a:rPr>
              <a:t>?</a:t>
            </a:r>
          </a:p>
          <a:p>
            <a:pPr>
              <a:spcBef>
                <a:spcPts val="0"/>
              </a:spcBef>
              <a:spcAft>
                <a:spcPts val="0"/>
              </a:spcAft>
            </a:pPr>
            <a:endParaRPr lang="ko-KR" altLang="en-US" sz="700" dirty="0">
              <a:latin typeface="+mn-ea"/>
            </a:endParaRPr>
          </a:p>
          <a:p>
            <a:pPr>
              <a:spcBef>
                <a:spcPts val="0"/>
              </a:spcBef>
              <a:spcAft>
                <a:spcPts val="0"/>
              </a:spcAft>
            </a:pPr>
            <a:r>
              <a:rPr lang="en-US" altLang="ko-KR" sz="700" b="1" dirty="0">
                <a:solidFill>
                  <a:srgbClr val="01426A"/>
                </a:solidFill>
                <a:latin typeface="+mn-ea"/>
              </a:rPr>
              <a:t>A. </a:t>
            </a:r>
            <a:r>
              <a:rPr lang="ko-KR" altLang="en-US" sz="700" b="1" dirty="0" err="1">
                <a:solidFill>
                  <a:srgbClr val="01426A"/>
                </a:solidFill>
                <a:latin typeface="+mn-ea"/>
              </a:rPr>
              <a:t>지트레이드페이닷컴의</a:t>
            </a:r>
            <a:r>
              <a:rPr lang="ko-KR" altLang="en-US" sz="700" b="1" dirty="0">
                <a:solidFill>
                  <a:srgbClr val="01426A"/>
                </a:solidFill>
                <a:latin typeface="+mn-ea"/>
              </a:rPr>
              <a:t> </a:t>
            </a:r>
            <a:r>
              <a:rPr lang="ko-KR" altLang="en-US" sz="700" b="1" dirty="0" err="1">
                <a:solidFill>
                  <a:srgbClr val="01426A"/>
                </a:solidFill>
                <a:latin typeface="+mn-ea"/>
              </a:rPr>
              <a:t>에스크로서비스는</a:t>
            </a:r>
            <a:r>
              <a:rPr lang="ko-KR" altLang="en-US" sz="700" b="1" dirty="0">
                <a:solidFill>
                  <a:srgbClr val="01426A"/>
                </a:solidFill>
                <a:latin typeface="+mn-ea"/>
              </a:rPr>
              <a:t> 다릅니다</a:t>
            </a:r>
            <a:r>
              <a:rPr lang="en-US" altLang="ko-KR" sz="700" b="1" dirty="0">
                <a:solidFill>
                  <a:srgbClr val="01426A"/>
                </a:solidFill>
                <a:latin typeface="+mn-ea"/>
              </a:rPr>
              <a:t>.</a:t>
            </a:r>
            <a:endParaRPr lang="ko-KR" altLang="en-US" sz="700" dirty="0">
              <a:latin typeface="+mn-ea"/>
            </a:endParaRPr>
          </a:p>
          <a:p>
            <a:pPr>
              <a:spcBef>
                <a:spcPts val="0"/>
              </a:spcBef>
              <a:spcAft>
                <a:spcPts val="0"/>
              </a:spcAft>
            </a:pPr>
            <a:r>
              <a:rPr lang="en-US" altLang="ko-KR" sz="700" dirty="0">
                <a:latin typeface="+mn-ea"/>
              </a:rPr>
              <a:t>1. </a:t>
            </a:r>
            <a:r>
              <a:rPr lang="ko-KR" altLang="en-US" sz="700" dirty="0" err="1">
                <a:latin typeface="+mn-ea"/>
              </a:rPr>
              <a:t>지트레이드페이닷컴은</a:t>
            </a:r>
            <a:r>
              <a:rPr lang="ko-KR" altLang="en-US" sz="700" dirty="0">
                <a:latin typeface="+mn-ea"/>
              </a:rPr>
              <a:t> 기존 에스크로 서비스가 </a:t>
            </a:r>
            <a:r>
              <a:rPr lang="ko-KR" altLang="en-US" sz="700" dirty="0" err="1">
                <a:latin typeface="+mn-ea"/>
              </a:rPr>
              <a:t>송금후</a:t>
            </a:r>
            <a:r>
              <a:rPr lang="ko-KR" altLang="en-US" sz="700" dirty="0">
                <a:latin typeface="+mn-ea"/>
              </a:rPr>
              <a:t> 입금 확인까지 걸리는 시간이 </a:t>
            </a:r>
            <a:r>
              <a:rPr lang="en-US" altLang="ko-KR" sz="700" dirty="0">
                <a:latin typeface="+mn-ea"/>
              </a:rPr>
              <a:t>4-5</a:t>
            </a:r>
            <a:r>
              <a:rPr lang="ko-KR" altLang="en-US" sz="700" dirty="0">
                <a:latin typeface="+mn-ea"/>
              </a:rPr>
              <a:t>일인데 비하여 즉시 확인 가능합니다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2. </a:t>
            </a:r>
            <a:r>
              <a:rPr lang="ko-KR" altLang="en-US" sz="700" dirty="0" err="1">
                <a:latin typeface="+mn-ea"/>
              </a:rPr>
              <a:t>지트레이드페이닷컴은</a:t>
            </a:r>
            <a:r>
              <a:rPr lang="ko-KR" altLang="en-US" sz="700" dirty="0">
                <a:latin typeface="+mn-ea"/>
              </a:rPr>
              <a:t> 타 서비스의 서비스 수수료에 비해 불과 </a:t>
            </a:r>
            <a:r>
              <a:rPr lang="en-US" altLang="ko-KR" sz="700" dirty="0">
                <a:latin typeface="+mn-ea"/>
              </a:rPr>
              <a:t>5%~20%</a:t>
            </a:r>
            <a:r>
              <a:rPr lang="ko-KR" altLang="en-US" sz="700" dirty="0">
                <a:latin typeface="+mn-ea"/>
              </a:rPr>
              <a:t>의 수수료로 고객의 비용을 </a:t>
            </a:r>
            <a:r>
              <a:rPr lang="ko-KR" altLang="en-US" sz="700" dirty="0" err="1">
                <a:latin typeface="+mn-ea"/>
              </a:rPr>
              <a:t>절감드립니다</a:t>
            </a:r>
            <a:r>
              <a:rPr lang="en-US" altLang="ko-KR" sz="700" dirty="0">
                <a:latin typeface="+mn-ea"/>
              </a:rPr>
              <a:t>.</a:t>
            </a:r>
            <a:endParaRPr lang="ko-KR" altLang="en-US" sz="700" dirty="0">
              <a:latin typeface="+mn-ea"/>
            </a:endParaRPr>
          </a:p>
          <a:p>
            <a:pPr>
              <a:spcBef>
                <a:spcPts val="0"/>
              </a:spcBef>
              <a:spcAft>
                <a:spcPts val="0"/>
              </a:spcAft>
            </a:pPr>
            <a:r>
              <a:rPr lang="en-US" altLang="ko-KR" sz="700" dirty="0">
                <a:latin typeface="+mn-ea"/>
              </a:rPr>
              <a:t>3. </a:t>
            </a:r>
            <a:r>
              <a:rPr lang="ko-KR" altLang="en-US" sz="700" dirty="0" err="1">
                <a:latin typeface="+mn-ea"/>
              </a:rPr>
              <a:t>지트레이드페이닷컴은</a:t>
            </a:r>
            <a:r>
              <a:rPr lang="ko-KR" altLang="en-US" sz="700" dirty="0">
                <a:latin typeface="+mn-ea"/>
              </a:rPr>
              <a:t> 세계 최초로 세계 최대의 중국시장에 대한 양방향 </a:t>
            </a:r>
            <a:r>
              <a:rPr lang="ko-KR" altLang="en-US" sz="700" dirty="0" err="1">
                <a:latin typeface="+mn-ea"/>
              </a:rPr>
              <a:t>에스크로서비스를</a:t>
            </a:r>
            <a:r>
              <a:rPr lang="ko-KR" altLang="en-US" sz="700" dirty="0">
                <a:latin typeface="+mn-ea"/>
              </a:rPr>
              <a:t> 제공합니다</a:t>
            </a:r>
            <a:r>
              <a:rPr lang="en-US" altLang="ko-KR" sz="700" dirty="0">
                <a:latin typeface="+mn-ea"/>
              </a:rPr>
              <a:t>.</a:t>
            </a:r>
            <a:endParaRPr lang="ko-KR" altLang="en-US" sz="700" dirty="0">
              <a:latin typeface="+mn-ea"/>
            </a:endParaRPr>
          </a:p>
        </p:txBody>
      </p:sp>
    </p:spTree>
    <p:extLst>
      <p:ext uri="{BB962C8B-B14F-4D97-AF65-F5344CB8AC3E}">
        <p14:creationId xmlns:p14="http://schemas.microsoft.com/office/powerpoint/2010/main" val="736857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en-US" altLang="ko-KR" dirty="0" err="1"/>
              <a:t>UserGuide</a:t>
            </a:r>
            <a:endParaRPr lang="ko-KR" altLang="en-US" dirty="0"/>
          </a:p>
        </p:txBody>
      </p:sp>
      <p:graphicFrame>
        <p:nvGraphicFramePr>
          <p:cNvPr id="26" name="표 25">
            <a:extLst>
              <a:ext uri="{FF2B5EF4-FFF2-40B4-BE49-F238E27FC236}">
                <a16:creationId xmlns:a16="http://schemas.microsoft.com/office/drawing/2014/main" id="{712FD2FA-C9F5-488C-8E77-FC27D56E0D54}"/>
              </a:ext>
            </a:extLst>
          </p:cNvPr>
          <p:cNvGraphicFramePr>
            <a:graphicFrameLocks noGrp="1"/>
          </p:cNvGraphicFramePr>
          <p:nvPr>
            <p:extLst>
              <p:ext uri="{D42A27DB-BD31-4B8C-83A1-F6EECF244321}">
                <p14:modId xmlns:p14="http://schemas.microsoft.com/office/powerpoint/2010/main" val="716270804"/>
              </p:ext>
            </p:extLst>
          </p:nvPr>
        </p:nvGraphicFramePr>
        <p:xfrm>
          <a:off x="7498080" y="465516"/>
          <a:ext cx="2407920" cy="4322612"/>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54 </a:t>
                      </a:r>
                      <a:r>
                        <a:rPr lang="ko-KR" altLang="en-US" sz="800" dirty="0">
                          <a:latin typeface="+mn-ea"/>
                          <a:ea typeface="+mn-ea"/>
                        </a:rPr>
                        <a:t>페이지 동일 컨텐츠</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회원가입</a:t>
                      </a:r>
                      <a:r>
                        <a:rPr lang="en-US" altLang="ko-KR" sz="800" dirty="0">
                          <a:latin typeface="+mn-ea"/>
                          <a:ea typeface="+mn-ea"/>
                        </a:rPr>
                        <a:t> </a:t>
                      </a:r>
                      <a:r>
                        <a:rPr lang="ko-KR" altLang="en-US" sz="800" dirty="0">
                          <a:latin typeface="+mn-ea"/>
                          <a:ea typeface="+mn-ea"/>
                        </a:rPr>
                        <a:t>페이지 디자인 완료 후 변경 필요</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30" name="직사각형 29">
            <a:extLst>
              <a:ext uri="{FF2B5EF4-FFF2-40B4-BE49-F238E27FC236}">
                <a16:creationId xmlns:a16="http://schemas.microsoft.com/office/drawing/2014/main" id="{18C935FA-7C9E-4EEC-9F2D-D268D28F1848}"/>
              </a:ext>
            </a:extLst>
          </p:cNvPr>
          <p:cNvSpPr/>
          <p:nvPr/>
        </p:nvSpPr>
        <p:spPr bwMode="auto">
          <a:xfrm>
            <a:off x="403967" y="487005"/>
            <a:ext cx="2951173" cy="643820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1" name="TextBox 30">
            <a:extLst>
              <a:ext uri="{FF2B5EF4-FFF2-40B4-BE49-F238E27FC236}">
                <a16:creationId xmlns:a16="http://schemas.microsoft.com/office/drawing/2014/main" id="{01A418CE-22A8-4A0C-95B9-A3FA8E345E5F}"/>
              </a:ext>
            </a:extLst>
          </p:cNvPr>
          <p:cNvSpPr txBox="1"/>
          <p:nvPr/>
        </p:nvSpPr>
        <p:spPr>
          <a:xfrm>
            <a:off x="379402" y="6420921"/>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2" name="직선 연결선 31">
            <a:extLst>
              <a:ext uri="{FF2B5EF4-FFF2-40B4-BE49-F238E27FC236}">
                <a16:creationId xmlns:a16="http://schemas.microsoft.com/office/drawing/2014/main" id="{E7AA50A3-1165-4FAE-94EB-1D9D33FAAFC2}"/>
              </a:ext>
            </a:extLst>
          </p:cNvPr>
          <p:cNvCxnSpPr>
            <a:cxnSpLocks/>
          </p:cNvCxnSpPr>
          <p:nvPr/>
        </p:nvCxnSpPr>
        <p:spPr>
          <a:xfrm>
            <a:off x="403967" y="6872850"/>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530991EA-6B70-441F-A0A5-B5BD59C47013}"/>
              </a:ext>
            </a:extLst>
          </p:cNvPr>
          <p:cNvSpPr/>
          <p:nvPr/>
        </p:nvSpPr>
        <p:spPr bwMode="auto">
          <a:xfrm>
            <a:off x="396820" y="487005"/>
            <a:ext cx="2955980"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8" name="직사각형 37">
            <a:extLst>
              <a:ext uri="{FF2B5EF4-FFF2-40B4-BE49-F238E27FC236}">
                <a16:creationId xmlns:a16="http://schemas.microsoft.com/office/drawing/2014/main" id="{ECBC42E6-C00A-4064-A72F-C86C872C61C9}"/>
              </a:ext>
            </a:extLst>
          </p:cNvPr>
          <p:cNvSpPr/>
          <p:nvPr/>
        </p:nvSpPr>
        <p:spPr>
          <a:xfrm>
            <a:off x="462002" y="492302"/>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39" name="TextBox 38">
            <a:extLst>
              <a:ext uri="{FF2B5EF4-FFF2-40B4-BE49-F238E27FC236}">
                <a16:creationId xmlns:a16="http://schemas.microsoft.com/office/drawing/2014/main" id="{1E0493F9-6018-46C4-B982-0B07DF564A19}"/>
              </a:ext>
            </a:extLst>
          </p:cNvPr>
          <p:cNvSpPr txBox="1"/>
          <p:nvPr/>
        </p:nvSpPr>
        <p:spPr>
          <a:xfrm>
            <a:off x="2873811" y="502707"/>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40" name="그림 39">
            <a:extLst>
              <a:ext uri="{FF2B5EF4-FFF2-40B4-BE49-F238E27FC236}">
                <a16:creationId xmlns:a16="http://schemas.microsoft.com/office/drawing/2014/main" id="{AB26FECC-1043-4F05-85FE-A3C42652B6BE}"/>
              </a:ext>
            </a:extLst>
          </p:cNvPr>
          <p:cNvPicPr>
            <a:picLocks noChangeAspect="1"/>
          </p:cNvPicPr>
          <p:nvPr/>
        </p:nvPicPr>
        <p:blipFill>
          <a:blip r:embed="rId2"/>
          <a:stretch>
            <a:fillRect/>
          </a:stretch>
        </p:blipFill>
        <p:spPr>
          <a:xfrm>
            <a:off x="2685275" y="508234"/>
            <a:ext cx="156872" cy="141932"/>
          </a:xfrm>
          <a:prstGeom prst="rect">
            <a:avLst/>
          </a:prstGeom>
        </p:spPr>
      </p:pic>
      <p:sp>
        <p:nvSpPr>
          <p:cNvPr id="41" name="직사각형 40">
            <a:extLst>
              <a:ext uri="{FF2B5EF4-FFF2-40B4-BE49-F238E27FC236}">
                <a16:creationId xmlns:a16="http://schemas.microsoft.com/office/drawing/2014/main" id="{EDAF3198-9F24-4EE1-8E9A-2222BBD2C72E}"/>
              </a:ext>
            </a:extLst>
          </p:cNvPr>
          <p:cNvSpPr/>
          <p:nvPr/>
        </p:nvSpPr>
        <p:spPr>
          <a:xfrm>
            <a:off x="370693" y="741616"/>
            <a:ext cx="805029" cy="246221"/>
          </a:xfrm>
          <a:prstGeom prst="rect">
            <a:avLst/>
          </a:prstGeom>
        </p:spPr>
        <p:txBody>
          <a:bodyPr wrap="none">
            <a:spAutoFit/>
          </a:bodyPr>
          <a:lstStyle/>
          <a:p>
            <a:r>
              <a:rPr lang="en-US" altLang="ko-KR" sz="1000" b="1" dirty="0"/>
              <a:t>|</a:t>
            </a:r>
            <a:r>
              <a:rPr lang="en-US" altLang="ko-KR" sz="1000" b="1" dirty="0" err="1"/>
              <a:t>UserGuide</a:t>
            </a:r>
            <a:endParaRPr lang="ko-KR" altLang="en-US" sz="1000" dirty="0"/>
          </a:p>
        </p:txBody>
      </p:sp>
      <p:pic>
        <p:nvPicPr>
          <p:cNvPr id="42" name="Picture 3">
            <a:extLst>
              <a:ext uri="{FF2B5EF4-FFF2-40B4-BE49-F238E27FC236}">
                <a16:creationId xmlns:a16="http://schemas.microsoft.com/office/drawing/2014/main" id="{12FE6EEE-45E5-410A-9288-8252E0AD7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680" y="6116198"/>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직사각형 43">
            <a:extLst>
              <a:ext uri="{FF2B5EF4-FFF2-40B4-BE49-F238E27FC236}">
                <a16:creationId xmlns:a16="http://schemas.microsoft.com/office/drawing/2014/main" id="{02F666BA-5800-437B-8480-5B3633050F83}"/>
              </a:ext>
            </a:extLst>
          </p:cNvPr>
          <p:cNvSpPr/>
          <p:nvPr/>
        </p:nvSpPr>
        <p:spPr>
          <a:xfrm>
            <a:off x="403967" y="1275233"/>
            <a:ext cx="2896085" cy="646331"/>
          </a:xfrm>
          <a:prstGeom prst="rect">
            <a:avLst/>
          </a:prstGeom>
        </p:spPr>
        <p:txBody>
          <a:bodyPr wrap="square">
            <a:spAutoFit/>
          </a:bodyPr>
          <a:lstStyle/>
          <a:p>
            <a:pPr>
              <a:spcBef>
                <a:spcPts val="0"/>
              </a:spcBef>
              <a:spcAft>
                <a:spcPts val="0"/>
              </a:spcAft>
            </a:pPr>
            <a:r>
              <a:rPr lang="en-US" altLang="ko-KR" sz="600" dirty="0">
                <a:latin typeface="nanumgothic-regular"/>
              </a:rPr>
              <a:t>GTradePay.com</a:t>
            </a:r>
            <a:r>
              <a:rPr lang="ko-KR" altLang="en-US" sz="600" dirty="0">
                <a:latin typeface="nanumgothic-regular"/>
              </a:rPr>
              <a:t>의 글로벌무역 에스크로 서비스를 이용하기 위해서는 </a:t>
            </a:r>
            <a:r>
              <a:rPr lang="en-US" altLang="ko-KR" sz="600" dirty="0" err="1">
                <a:latin typeface="nanumgothic-regular"/>
              </a:rPr>
              <a:t>GTradePay</a:t>
            </a:r>
            <a:r>
              <a:rPr lang="en-US" altLang="ko-KR" sz="600" dirty="0">
                <a:latin typeface="nanumgothic-regular"/>
              </a:rPr>
              <a:t> </a:t>
            </a:r>
            <a:r>
              <a:rPr lang="ko-KR" altLang="en-US" sz="600" dirty="0">
                <a:latin typeface="nanumgothic-regular"/>
              </a:rPr>
              <a:t>회원으로 가입해야 합니다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회원가입을 위해서는 회원가입약관 및 개인정보처리방침 안내의 내용에 동의해야 합니다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endParaRPr lang="ko-KR" altLang="en-US" sz="600" dirty="0">
              <a:latin typeface="+mn-ea"/>
            </a:endParaRPr>
          </a:p>
        </p:txBody>
      </p:sp>
      <p:sp>
        <p:nvSpPr>
          <p:cNvPr id="45" name="TextBox 44">
            <a:extLst>
              <a:ext uri="{FF2B5EF4-FFF2-40B4-BE49-F238E27FC236}">
                <a16:creationId xmlns:a16="http://schemas.microsoft.com/office/drawing/2014/main" id="{60209F91-F1D7-453F-A802-4CF391D88F41}"/>
              </a:ext>
            </a:extLst>
          </p:cNvPr>
          <p:cNvSpPr txBox="1"/>
          <p:nvPr/>
        </p:nvSpPr>
        <p:spPr>
          <a:xfrm>
            <a:off x="343103" y="961657"/>
            <a:ext cx="441146" cy="400110"/>
          </a:xfrm>
          <a:prstGeom prst="rect">
            <a:avLst/>
          </a:prstGeom>
          <a:noFill/>
        </p:spPr>
        <p:txBody>
          <a:bodyPr wrap="none" rtlCol="0">
            <a:spAutoFit/>
          </a:bodyPr>
          <a:lstStyle/>
          <a:p>
            <a:r>
              <a:rPr lang="ko-KR" altLang="en-US" sz="2000" dirty="0">
                <a:latin typeface="맑은 고딕" pitchFamily="50" charset="-127"/>
                <a:ea typeface="맑은 고딕" pitchFamily="50" charset="-127"/>
              </a:rPr>
              <a:t>①</a:t>
            </a:r>
          </a:p>
        </p:txBody>
      </p:sp>
      <p:pic>
        <p:nvPicPr>
          <p:cNvPr id="46" name="그림 45">
            <a:extLst>
              <a:ext uri="{FF2B5EF4-FFF2-40B4-BE49-F238E27FC236}">
                <a16:creationId xmlns:a16="http://schemas.microsoft.com/office/drawing/2014/main" id="{50BBB3CE-8929-40B6-8B57-743369E52F16}"/>
              </a:ext>
            </a:extLst>
          </p:cNvPr>
          <p:cNvPicPr>
            <a:picLocks noChangeAspect="1"/>
          </p:cNvPicPr>
          <p:nvPr/>
        </p:nvPicPr>
        <p:blipFill>
          <a:blip r:embed="rId4"/>
          <a:stretch>
            <a:fillRect/>
          </a:stretch>
        </p:blipFill>
        <p:spPr>
          <a:xfrm>
            <a:off x="550774" y="1703754"/>
            <a:ext cx="2559103" cy="1306567"/>
          </a:xfrm>
          <a:prstGeom prst="rect">
            <a:avLst/>
          </a:prstGeom>
        </p:spPr>
      </p:pic>
      <p:sp>
        <p:nvSpPr>
          <p:cNvPr id="47" name="TextBox 46">
            <a:extLst>
              <a:ext uri="{FF2B5EF4-FFF2-40B4-BE49-F238E27FC236}">
                <a16:creationId xmlns:a16="http://schemas.microsoft.com/office/drawing/2014/main" id="{D31FFFB4-2E7B-458C-8DB5-367AC4A9BB6B}"/>
              </a:ext>
            </a:extLst>
          </p:cNvPr>
          <p:cNvSpPr txBox="1"/>
          <p:nvPr/>
        </p:nvSpPr>
        <p:spPr>
          <a:xfrm>
            <a:off x="414854" y="3340876"/>
            <a:ext cx="2896085" cy="646331"/>
          </a:xfrm>
          <a:prstGeom prst="rect">
            <a:avLst/>
          </a:prstGeom>
          <a:noFill/>
        </p:spPr>
        <p:txBody>
          <a:bodyPr wrap="square" rtlCol="0">
            <a:spAutoFit/>
          </a:bodyPr>
          <a:lstStyle/>
          <a:p>
            <a:pPr>
              <a:spcBef>
                <a:spcPts val="0"/>
              </a:spcBef>
              <a:spcAft>
                <a:spcPts val="0"/>
              </a:spcAft>
            </a:pPr>
            <a:r>
              <a:rPr lang="en-US" altLang="ko-KR" sz="600" b="1" dirty="0">
                <a:latin typeface="nanumgothic-regular"/>
              </a:rPr>
              <a:t>GTradePay.com</a:t>
            </a:r>
            <a:r>
              <a:rPr lang="ko-KR" altLang="en-US" sz="600" b="1" dirty="0">
                <a:latin typeface="nanumgothic-regular"/>
              </a:rPr>
              <a:t>의 회원가입은 기업회원으로만 가능합니다</a:t>
            </a:r>
            <a:r>
              <a:rPr lang="en-US" altLang="ko-KR" sz="600" b="1" dirty="0">
                <a:latin typeface="nanumgothic-regular"/>
              </a:rPr>
              <a:t>.</a:t>
            </a:r>
            <a:endParaRPr lang="ko-KR" altLang="en-US" sz="600" b="1" dirty="0">
              <a:latin typeface="Arial" panose="020B0604020202020204" pitchFamily="34" charset="0"/>
            </a:endParaRPr>
          </a:p>
          <a:p>
            <a:pPr>
              <a:spcBef>
                <a:spcPts val="0"/>
              </a:spcBef>
              <a:spcAft>
                <a:spcPts val="0"/>
              </a:spcAft>
            </a:pPr>
            <a:r>
              <a:rPr lang="ko-KR" altLang="en-US" sz="600" dirty="0">
                <a:latin typeface="nanumgothic-regular"/>
              </a:rPr>
              <a:t>회사정보와 사용자 정보를 양식에 맞추어 입력하시고 가입신청을 합니다</a:t>
            </a:r>
            <a:r>
              <a:rPr lang="en-US" altLang="ko-KR"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회사 정보 </a:t>
            </a:r>
            <a:r>
              <a:rPr lang="en-US" altLang="ko-KR" sz="600" dirty="0">
                <a:latin typeface="nanumgothic-regular"/>
              </a:rPr>
              <a:t>: </a:t>
            </a:r>
            <a:r>
              <a:rPr lang="ko-KR" altLang="en-US" sz="600" dirty="0">
                <a:latin typeface="nanumgothic-regular"/>
              </a:rPr>
              <a:t>사업자번호</a:t>
            </a:r>
            <a:r>
              <a:rPr lang="en-US" altLang="ko-KR" sz="600" dirty="0">
                <a:latin typeface="nanumgothic-regular"/>
              </a:rPr>
              <a:t>, </a:t>
            </a:r>
            <a:r>
              <a:rPr lang="ko-KR" altLang="en-US" sz="600" dirty="0">
                <a:latin typeface="nanumgothic-regular"/>
              </a:rPr>
              <a:t>회사명</a:t>
            </a:r>
            <a:r>
              <a:rPr lang="en-US" altLang="ko-KR" sz="600" dirty="0">
                <a:latin typeface="nanumgothic-regular"/>
              </a:rPr>
              <a:t>, </a:t>
            </a:r>
            <a:r>
              <a:rPr lang="ko-KR" altLang="en-US" sz="600" dirty="0">
                <a:latin typeface="nanumgothic-regular"/>
              </a:rPr>
              <a:t>대표자명</a:t>
            </a:r>
            <a:r>
              <a:rPr lang="en-US" altLang="ko-KR" sz="600" dirty="0">
                <a:latin typeface="nanumgothic-regular"/>
              </a:rPr>
              <a:t>, </a:t>
            </a:r>
            <a:r>
              <a:rPr lang="ko-KR" altLang="en-US" sz="600" dirty="0">
                <a:latin typeface="nanumgothic-regular"/>
              </a:rPr>
              <a:t>기업정보 등</a:t>
            </a:r>
            <a:endParaRPr lang="ko-KR" altLang="en-US" sz="600" dirty="0">
              <a:latin typeface="Arial" panose="020B0604020202020204" pitchFamily="34" charset="0"/>
            </a:endParaRPr>
          </a:p>
          <a:p>
            <a:pPr>
              <a:spcBef>
                <a:spcPts val="0"/>
              </a:spcBef>
              <a:spcAft>
                <a:spcPts val="0"/>
              </a:spcAft>
            </a:pPr>
            <a:r>
              <a:rPr lang="ko-KR" altLang="en-US" sz="600" dirty="0">
                <a:latin typeface="nanumgothic-regular"/>
              </a:rPr>
              <a:t>사용자 정보 </a:t>
            </a:r>
            <a:r>
              <a:rPr lang="en-US" altLang="ko-KR" sz="600" dirty="0">
                <a:latin typeface="nanumgothic-regular"/>
              </a:rPr>
              <a:t>: </a:t>
            </a:r>
            <a:r>
              <a:rPr lang="ko-KR" altLang="en-US" sz="600" dirty="0">
                <a:latin typeface="nanumgothic-regular"/>
              </a:rPr>
              <a:t>아이디</a:t>
            </a:r>
            <a:r>
              <a:rPr lang="en-US" altLang="ko-KR" sz="600" dirty="0">
                <a:latin typeface="nanumgothic-regular"/>
              </a:rPr>
              <a:t>, </a:t>
            </a:r>
            <a:r>
              <a:rPr lang="ko-KR" altLang="en-US" sz="600" dirty="0">
                <a:latin typeface="nanumgothic-regular"/>
              </a:rPr>
              <a:t>담당자명</a:t>
            </a:r>
            <a:r>
              <a:rPr lang="en-US" altLang="ko-KR" sz="600" dirty="0">
                <a:latin typeface="nanumgothic-regular"/>
              </a:rPr>
              <a:t>, </a:t>
            </a:r>
            <a:r>
              <a:rPr lang="ko-KR" altLang="en-US" sz="600" dirty="0">
                <a:latin typeface="nanumgothic-regular"/>
              </a:rPr>
              <a:t>부서</a:t>
            </a:r>
            <a:r>
              <a:rPr lang="en-US" altLang="ko-KR" sz="600" dirty="0">
                <a:latin typeface="nanumgothic-regular"/>
              </a:rPr>
              <a:t>/</a:t>
            </a:r>
            <a:r>
              <a:rPr lang="ko-KR" altLang="en-US" sz="600" dirty="0">
                <a:latin typeface="nanumgothic-regular"/>
              </a:rPr>
              <a:t>직급</a:t>
            </a:r>
            <a:r>
              <a:rPr lang="en-US" altLang="ko-KR" sz="600" dirty="0">
                <a:latin typeface="nanumgothic-regular"/>
              </a:rPr>
              <a:t>, </a:t>
            </a:r>
            <a:r>
              <a:rPr lang="ko-KR" altLang="en-US" sz="600" dirty="0">
                <a:latin typeface="nanumgothic-regular"/>
              </a:rPr>
              <a:t>이메일</a:t>
            </a:r>
            <a:r>
              <a:rPr lang="en-US" altLang="ko-KR" sz="600" dirty="0">
                <a:latin typeface="nanumgothic-regular"/>
              </a:rPr>
              <a:t>, </a:t>
            </a:r>
            <a:r>
              <a:rPr lang="ko-KR" altLang="en-US" sz="600" dirty="0">
                <a:latin typeface="nanumgothic-regular"/>
              </a:rPr>
              <a:t>전화번호 등</a:t>
            </a:r>
            <a:endParaRPr lang="ko-KR" altLang="en-US" sz="600" dirty="0">
              <a:latin typeface="Arial" panose="020B0604020202020204" pitchFamily="34" charset="0"/>
            </a:endParaRPr>
          </a:p>
          <a:p>
            <a:endParaRPr lang="ko-KR" altLang="en-US" sz="600" dirty="0">
              <a:latin typeface="맑은 고딕" pitchFamily="50" charset="-127"/>
              <a:ea typeface="맑은 고딕" pitchFamily="50" charset="-127"/>
            </a:endParaRPr>
          </a:p>
        </p:txBody>
      </p:sp>
      <p:sp>
        <p:nvSpPr>
          <p:cNvPr id="48" name="TextBox 47">
            <a:extLst>
              <a:ext uri="{FF2B5EF4-FFF2-40B4-BE49-F238E27FC236}">
                <a16:creationId xmlns:a16="http://schemas.microsoft.com/office/drawing/2014/main" id="{CB4857F8-285A-496E-9DB5-05E9497ECE48}"/>
              </a:ext>
            </a:extLst>
          </p:cNvPr>
          <p:cNvSpPr txBox="1"/>
          <p:nvPr/>
        </p:nvSpPr>
        <p:spPr>
          <a:xfrm>
            <a:off x="361905" y="3028890"/>
            <a:ext cx="441146" cy="400110"/>
          </a:xfrm>
          <a:prstGeom prst="rect">
            <a:avLst/>
          </a:prstGeom>
          <a:noFill/>
        </p:spPr>
        <p:txBody>
          <a:bodyPr wrap="none" rtlCol="0">
            <a:spAutoFit/>
          </a:bodyPr>
          <a:lstStyle/>
          <a:p>
            <a:r>
              <a:rPr lang="ko-KR" altLang="en-US" sz="2000" dirty="0">
                <a:latin typeface="맑은 고딕" pitchFamily="50" charset="-127"/>
                <a:ea typeface="맑은 고딕" pitchFamily="50" charset="-127"/>
              </a:rPr>
              <a:t>②</a:t>
            </a:r>
          </a:p>
        </p:txBody>
      </p:sp>
      <p:pic>
        <p:nvPicPr>
          <p:cNvPr id="49" name="그림 48">
            <a:extLst>
              <a:ext uri="{FF2B5EF4-FFF2-40B4-BE49-F238E27FC236}">
                <a16:creationId xmlns:a16="http://schemas.microsoft.com/office/drawing/2014/main" id="{BE7C34E6-AE3A-423D-BBA4-987075EAD1B5}"/>
              </a:ext>
            </a:extLst>
          </p:cNvPr>
          <p:cNvPicPr>
            <a:picLocks noChangeAspect="1"/>
          </p:cNvPicPr>
          <p:nvPr/>
        </p:nvPicPr>
        <p:blipFill>
          <a:blip r:embed="rId5"/>
          <a:stretch>
            <a:fillRect/>
          </a:stretch>
        </p:blipFill>
        <p:spPr>
          <a:xfrm>
            <a:off x="587648" y="3896066"/>
            <a:ext cx="2278414" cy="2167772"/>
          </a:xfrm>
          <a:prstGeom prst="rect">
            <a:avLst/>
          </a:prstGeom>
        </p:spPr>
      </p:pic>
      <p:sp>
        <p:nvSpPr>
          <p:cNvPr id="50" name="타원 49">
            <a:extLst>
              <a:ext uri="{FF2B5EF4-FFF2-40B4-BE49-F238E27FC236}">
                <a16:creationId xmlns:a16="http://schemas.microsoft.com/office/drawing/2014/main" id="{B1F09E7A-8D6E-4C8D-8FFB-DDE1E4A346D7}"/>
              </a:ext>
            </a:extLst>
          </p:cNvPr>
          <p:cNvSpPr/>
          <p:nvPr/>
        </p:nvSpPr>
        <p:spPr bwMode="auto">
          <a:xfrm>
            <a:off x="3614057" y="392945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51" name="오른쪽 중괄호 50">
            <a:extLst>
              <a:ext uri="{FF2B5EF4-FFF2-40B4-BE49-F238E27FC236}">
                <a16:creationId xmlns:a16="http://schemas.microsoft.com/office/drawing/2014/main" id="{61948383-2352-412C-B85F-A3BD5E8F3A5D}"/>
              </a:ext>
            </a:extLst>
          </p:cNvPr>
          <p:cNvSpPr/>
          <p:nvPr/>
        </p:nvSpPr>
        <p:spPr>
          <a:xfrm>
            <a:off x="3492137" y="987837"/>
            <a:ext cx="46684" cy="5352003"/>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8714419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75073861"/>
              </p:ext>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 버전</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ko-KR" altLang="en-US" dirty="0"/>
              <a:t>자료실</a:t>
            </a:r>
          </a:p>
        </p:txBody>
      </p:sp>
      <p:sp>
        <p:nvSpPr>
          <p:cNvPr id="22" name="직사각형 21">
            <a:extLst>
              <a:ext uri="{FF2B5EF4-FFF2-40B4-BE49-F238E27FC236}">
                <a16:creationId xmlns:a16="http://schemas.microsoft.com/office/drawing/2014/main" id="{AB882AF3-5CB7-4F6E-8583-F0D59FA6A434}"/>
              </a:ext>
            </a:extLst>
          </p:cNvPr>
          <p:cNvSpPr/>
          <p:nvPr/>
        </p:nvSpPr>
        <p:spPr bwMode="auto">
          <a:xfrm>
            <a:off x="403967" y="487005"/>
            <a:ext cx="2951173" cy="586276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3" name="TextBox 22">
            <a:extLst>
              <a:ext uri="{FF2B5EF4-FFF2-40B4-BE49-F238E27FC236}">
                <a16:creationId xmlns:a16="http://schemas.microsoft.com/office/drawing/2014/main" id="{B55A6D8B-E958-4C41-9FE1-1966FDBF0933}"/>
              </a:ext>
            </a:extLst>
          </p:cNvPr>
          <p:cNvSpPr txBox="1"/>
          <p:nvPr/>
        </p:nvSpPr>
        <p:spPr>
          <a:xfrm>
            <a:off x="424331" y="5292300"/>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24" name="직선 연결선 23">
            <a:extLst>
              <a:ext uri="{FF2B5EF4-FFF2-40B4-BE49-F238E27FC236}">
                <a16:creationId xmlns:a16="http://schemas.microsoft.com/office/drawing/2014/main" id="{EF835D37-30C9-438C-AD0B-82824B3998BA}"/>
              </a:ext>
            </a:extLst>
          </p:cNvPr>
          <p:cNvCxnSpPr>
            <a:cxnSpLocks/>
          </p:cNvCxnSpPr>
          <p:nvPr/>
        </p:nvCxnSpPr>
        <p:spPr>
          <a:xfrm>
            <a:off x="448896" y="5744229"/>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FC20B574-C339-43A0-B7CF-B280B6B6A7FD}"/>
              </a:ext>
            </a:extLst>
          </p:cNvPr>
          <p:cNvSpPr/>
          <p:nvPr/>
        </p:nvSpPr>
        <p:spPr bwMode="auto">
          <a:xfrm>
            <a:off x="396820" y="487005"/>
            <a:ext cx="2955980"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29" name="직사각형 28">
            <a:extLst>
              <a:ext uri="{FF2B5EF4-FFF2-40B4-BE49-F238E27FC236}">
                <a16:creationId xmlns:a16="http://schemas.microsoft.com/office/drawing/2014/main" id="{C0BDCE56-B5EB-4C43-A9FF-935362544EF3}"/>
              </a:ext>
            </a:extLst>
          </p:cNvPr>
          <p:cNvSpPr/>
          <p:nvPr/>
        </p:nvSpPr>
        <p:spPr>
          <a:xfrm>
            <a:off x="462002" y="492302"/>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30" name="TextBox 29">
            <a:extLst>
              <a:ext uri="{FF2B5EF4-FFF2-40B4-BE49-F238E27FC236}">
                <a16:creationId xmlns:a16="http://schemas.microsoft.com/office/drawing/2014/main" id="{CBA7D5FE-C1F4-4539-B4FA-D83DC86CE753}"/>
              </a:ext>
            </a:extLst>
          </p:cNvPr>
          <p:cNvSpPr txBox="1"/>
          <p:nvPr/>
        </p:nvSpPr>
        <p:spPr>
          <a:xfrm>
            <a:off x="2873811" y="502707"/>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32" name="그림 31">
            <a:extLst>
              <a:ext uri="{FF2B5EF4-FFF2-40B4-BE49-F238E27FC236}">
                <a16:creationId xmlns:a16="http://schemas.microsoft.com/office/drawing/2014/main" id="{214C8ECE-821D-4E6B-8119-81BCBD9F8444}"/>
              </a:ext>
            </a:extLst>
          </p:cNvPr>
          <p:cNvPicPr>
            <a:picLocks noChangeAspect="1"/>
          </p:cNvPicPr>
          <p:nvPr/>
        </p:nvPicPr>
        <p:blipFill>
          <a:blip r:embed="rId2"/>
          <a:stretch>
            <a:fillRect/>
          </a:stretch>
        </p:blipFill>
        <p:spPr>
          <a:xfrm>
            <a:off x="2685275" y="508234"/>
            <a:ext cx="156872" cy="141932"/>
          </a:xfrm>
          <a:prstGeom prst="rect">
            <a:avLst/>
          </a:prstGeom>
        </p:spPr>
      </p:pic>
      <p:sp>
        <p:nvSpPr>
          <p:cNvPr id="38" name="직사각형 37">
            <a:extLst>
              <a:ext uri="{FF2B5EF4-FFF2-40B4-BE49-F238E27FC236}">
                <a16:creationId xmlns:a16="http://schemas.microsoft.com/office/drawing/2014/main" id="{35A1F510-4E65-4F3B-9747-DCA1E1552E8B}"/>
              </a:ext>
            </a:extLst>
          </p:cNvPr>
          <p:cNvSpPr/>
          <p:nvPr/>
        </p:nvSpPr>
        <p:spPr>
          <a:xfrm>
            <a:off x="370693" y="741616"/>
            <a:ext cx="630301" cy="246221"/>
          </a:xfrm>
          <a:prstGeom prst="rect">
            <a:avLst/>
          </a:prstGeom>
        </p:spPr>
        <p:txBody>
          <a:bodyPr wrap="none">
            <a:spAutoFit/>
          </a:bodyPr>
          <a:lstStyle/>
          <a:p>
            <a:r>
              <a:rPr lang="en-US" altLang="ko-KR" sz="1000" b="1" dirty="0"/>
              <a:t>|</a:t>
            </a:r>
            <a:r>
              <a:rPr lang="ko-KR" altLang="en-US" sz="1000" b="1" dirty="0"/>
              <a:t>자료실</a:t>
            </a:r>
            <a:endParaRPr lang="ko-KR" altLang="en-US" sz="1000" dirty="0"/>
          </a:p>
        </p:txBody>
      </p:sp>
      <p:pic>
        <p:nvPicPr>
          <p:cNvPr id="39" name="Picture 3">
            <a:extLst>
              <a:ext uri="{FF2B5EF4-FFF2-40B4-BE49-F238E27FC236}">
                <a16:creationId xmlns:a16="http://schemas.microsoft.com/office/drawing/2014/main" id="{64921A3A-707D-43F1-8636-37F58BE02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609" y="498757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a:extLst>
              <a:ext uri="{FF2B5EF4-FFF2-40B4-BE49-F238E27FC236}">
                <a16:creationId xmlns:a16="http://schemas.microsoft.com/office/drawing/2014/main" id="{0E495EA1-2900-49BC-86AD-1C642B2D75E6}"/>
              </a:ext>
            </a:extLst>
          </p:cNvPr>
          <p:cNvSpPr/>
          <p:nvPr/>
        </p:nvSpPr>
        <p:spPr bwMode="auto">
          <a:xfrm>
            <a:off x="484415" y="1058460"/>
            <a:ext cx="946069" cy="205200"/>
          </a:xfrm>
          <a:prstGeom prst="rect">
            <a:avLst/>
          </a:prstGeom>
          <a:noFill/>
          <a:ln w="6350" cap="flat" cmpd="sng" algn="ctr">
            <a:solidFill>
              <a:schemeClr val="bg1">
                <a:lumMod val="50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9" name="Button">
            <a:extLst>
              <a:ext uri="{FF2B5EF4-FFF2-40B4-BE49-F238E27FC236}">
                <a16:creationId xmlns:a16="http://schemas.microsoft.com/office/drawing/2014/main" id="{23761E00-8DF5-49D7-8037-5977FE68474B}"/>
              </a:ext>
            </a:extLst>
          </p:cNvPr>
          <p:cNvSpPr>
            <a:spLocks/>
          </p:cNvSpPr>
          <p:nvPr/>
        </p:nvSpPr>
        <p:spPr bwMode="auto">
          <a:xfrm>
            <a:off x="1507918" y="1060455"/>
            <a:ext cx="482525" cy="205200"/>
          </a:xfrm>
          <a:prstGeom prst="roundRect">
            <a:avLst>
              <a:gd name="adj" fmla="val 8776"/>
            </a:avLst>
          </a:prstGeom>
          <a:solidFill>
            <a:srgbClr val="F2F2F2"/>
          </a:solidFill>
          <a:ln w="6350" cap="flat" cmpd="sng" algn="ctr">
            <a:solidFill>
              <a:schemeClr val="bg1">
                <a:lumMod val="7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4400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dirty="0">
                <a:solidFill>
                  <a:srgbClr val="262626"/>
                </a:solidFill>
                <a:latin typeface="뫼비우스 Regular" panose="02000700060000000000" pitchFamily="2" charset="-127"/>
                <a:ea typeface="뫼비우스 Regular" panose="02000700060000000000" pitchFamily="2" charset="-127"/>
              </a:rPr>
              <a:t>검색</a:t>
            </a:r>
            <a:endParaRPr lang="en-US" sz="800" dirty="0">
              <a:solidFill>
                <a:srgbClr val="262626"/>
              </a:solidFill>
              <a:latin typeface="뫼비우스 Regular" panose="02000700060000000000" pitchFamily="2" charset="-127"/>
              <a:ea typeface="뫼비우스 Regular" panose="02000700060000000000" pitchFamily="2" charset="-127"/>
            </a:endParaRPr>
          </a:p>
        </p:txBody>
      </p:sp>
      <p:graphicFrame>
        <p:nvGraphicFramePr>
          <p:cNvPr id="50" name="표 49">
            <a:extLst>
              <a:ext uri="{FF2B5EF4-FFF2-40B4-BE49-F238E27FC236}">
                <a16:creationId xmlns:a16="http://schemas.microsoft.com/office/drawing/2014/main" id="{A58394DB-8B5F-48B4-BBE9-CC43C10FCBDD}"/>
              </a:ext>
            </a:extLst>
          </p:cNvPr>
          <p:cNvGraphicFramePr>
            <a:graphicFrameLocks noGrp="1"/>
          </p:cNvGraphicFramePr>
          <p:nvPr>
            <p:extLst>
              <p:ext uri="{D42A27DB-BD31-4B8C-83A1-F6EECF244321}">
                <p14:modId xmlns:p14="http://schemas.microsoft.com/office/powerpoint/2010/main" val="2359219148"/>
              </p:ext>
            </p:extLst>
          </p:nvPr>
        </p:nvGraphicFramePr>
        <p:xfrm>
          <a:off x="450952" y="1368719"/>
          <a:ext cx="2830297" cy="2959441"/>
        </p:xfrm>
        <a:graphic>
          <a:graphicData uri="http://schemas.openxmlformats.org/drawingml/2006/table">
            <a:tbl>
              <a:tblPr>
                <a:tableStyleId>{5C22544A-7EE6-4342-B048-85BDC9FD1C3A}</a:tableStyleId>
              </a:tblPr>
              <a:tblGrid>
                <a:gridCol w="1351722">
                  <a:extLst>
                    <a:ext uri="{9D8B030D-6E8A-4147-A177-3AD203B41FA5}">
                      <a16:colId xmlns:a16="http://schemas.microsoft.com/office/drawing/2014/main" val="2346052771"/>
                    </a:ext>
                  </a:extLst>
                </a:gridCol>
                <a:gridCol w="583475">
                  <a:extLst>
                    <a:ext uri="{9D8B030D-6E8A-4147-A177-3AD203B41FA5}">
                      <a16:colId xmlns:a16="http://schemas.microsoft.com/office/drawing/2014/main" val="2551255853"/>
                    </a:ext>
                  </a:extLst>
                </a:gridCol>
                <a:gridCol w="478971">
                  <a:extLst>
                    <a:ext uri="{9D8B030D-6E8A-4147-A177-3AD203B41FA5}">
                      <a16:colId xmlns:a16="http://schemas.microsoft.com/office/drawing/2014/main" val="3373948875"/>
                    </a:ext>
                  </a:extLst>
                </a:gridCol>
                <a:gridCol w="416129">
                  <a:extLst>
                    <a:ext uri="{9D8B030D-6E8A-4147-A177-3AD203B41FA5}">
                      <a16:colId xmlns:a16="http://schemas.microsoft.com/office/drawing/2014/main" val="4199619414"/>
                    </a:ext>
                  </a:extLst>
                </a:gridCol>
              </a:tblGrid>
              <a:tr h="239418">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자료명</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작성자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등록일</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ko-KR" altLang="en-US" sz="700" b="1" i="0" u="none" strike="noStrike" dirty="0">
                          <a:solidFill>
                            <a:srgbClr val="000000"/>
                          </a:solidFill>
                          <a:effectLst/>
                          <a:latin typeface="맑은 고딕" panose="020B0503020000020004" pitchFamily="50" charset="-127"/>
                          <a:ea typeface="맑은 고딕" panose="020B0503020000020004" pitchFamily="50" charset="-127"/>
                        </a:rPr>
                        <a:t>조회</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1560995"/>
                  </a:ext>
                </a:extLst>
              </a:tr>
              <a:tr h="484758">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2019</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/01/05</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10</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200269"/>
                  </a:ext>
                </a:extLst>
              </a:tr>
              <a:tr h="475895">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대출 준비 서류</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700" b="0" i="0" u="none" strike="noStrike" dirty="0">
                          <a:solidFill>
                            <a:srgbClr val="000000"/>
                          </a:solidFill>
                          <a:effectLst/>
                          <a:latin typeface="맑은 고딕" panose="020B0503020000020004" pitchFamily="50" charset="-127"/>
                          <a:ea typeface="+mn-ea"/>
                        </a:rPr>
                        <a:t>유지관리자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2019</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/01/09</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맑은 고딕" panose="020B0503020000020004" pitchFamily="50" charset="-127"/>
                          <a:ea typeface="+mn-ea"/>
                        </a:rPr>
                        <a:t>0</a:t>
                      </a:r>
                      <a:endParaRPr lang="ko-KR" altLang="en-US" sz="7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273094"/>
                  </a:ext>
                </a:extLst>
              </a:tr>
              <a:tr h="584053">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2019</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/01/05</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908126"/>
                  </a:ext>
                </a:extLst>
              </a:tr>
              <a:tr h="620106">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2019</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/01/05</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맑은 고딕" panose="020B0503020000020004" pitchFamily="50" charset="-127"/>
                          <a:ea typeface="+mn-ea"/>
                        </a:rPr>
                        <a:t>0</a:t>
                      </a:r>
                      <a:endParaRPr lang="ko-KR" altLang="en-US" sz="700" b="0" i="0" u="none" strike="noStrike" dirty="0">
                        <a:solidFill>
                          <a:srgbClr val="000000"/>
                        </a:solidFill>
                        <a:effectLst/>
                        <a:latin typeface="맑은 고딕" panose="020B0503020000020004" pitchFamily="50" charset="-127"/>
                        <a:ea typeface="+mn-ea"/>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980294"/>
                  </a:ext>
                </a:extLst>
              </a:tr>
              <a:tr h="555211">
                <a:tc>
                  <a:txBody>
                    <a:bodyPr/>
                    <a:lstStyle/>
                    <a:p>
                      <a:pPr algn="ctr" fontAlgn="ctr"/>
                      <a:r>
                        <a:rPr lang="ko-KR" altLang="en-US" sz="700" b="0" i="0" u="none" strike="noStrike" dirty="0">
                          <a:solidFill>
                            <a:srgbClr val="000000"/>
                          </a:solidFill>
                          <a:effectLst/>
                          <a:latin typeface="맑은 고딕" panose="020B0503020000020004" pitchFamily="50" charset="-127"/>
                          <a:ea typeface="+mn-ea"/>
                        </a:rPr>
                        <a:t>신청서 양식</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700" b="0" i="0" u="none" strike="noStrike" dirty="0">
                          <a:solidFill>
                            <a:srgbClr val="000000"/>
                          </a:solidFill>
                          <a:effectLst/>
                          <a:latin typeface="맑은 고딕" panose="020B0503020000020004" pitchFamily="50" charset="-127"/>
                          <a:ea typeface="+mn-ea"/>
                        </a:rPr>
                        <a:t>유지관리자</a:t>
                      </a: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2019</a:t>
                      </a:r>
                    </a:p>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/01/09</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3</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7026" marR="7026" marT="70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8706"/>
                  </a:ext>
                </a:extLst>
              </a:tr>
            </a:tbl>
          </a:graphicData>
        </a:graphic>
      </p:graphicFrame>
      <p:sp>
        <p:nvSpPr>
          <p:cNvPr id="51" name="직사각형 50">
            <a:extLst>
              <a:ext uri="{FF2B5EF4-FFF2-40B4-BE49-F238E27FC236}">
                <a16:creationId xmlns:a16="http://schemas.microsoft.com/office/drawing/2014/main" id="{404C0B09-0EE8-4125-BC32-786A3974EB50}"/>
              </a:ext>
            </a:extLst>
          </p:cNvPr>
          <p:cNvSpPr/>
          <p:nvPr/>
        </p:nvSpPr>
        <p:spPr>
          <a:xfrm>
            <a:off x="390513" y="5796049"/>
            <a:ext cx="2951173"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Tree>
    <p:extLst>
      <p:ext uri="{BB962C8B-B14F-4D97-AF65-F5344CB8AC3E}">
        <p14:creationId xmlns:p14="http://schemas.microsoft.com/office/powerpoint/2010/main" val="94952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19" name="제목 2">
            <a:extLst>
              <a:ext uri="{FF2B5EF4-FFF2-40B4-BE49-F238E27FC236}">
                <a16:creationId xmlns:a16="http://schemas.microsoft.com/office/drawing/2014/main" id="{0D44891A-2E49-4195-AD3E-58B29CF1C674}"/>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ko-KR" altLang="en-US" dirty="0"/>
              <a:t>자료실</a:t>
            </a:r>
          </a:p>
        </p:txBody>
      </p:sp>
      <p:graphicFrame>
        <p:nvGraphicFramePr>
          <p:cNvPr id="26" name="표 25">
            <a:extLst>
              <a:ext uri="{FF2B5EF4-FFF2-40B4-BE49-F238E27FC236}">
                <a16:creationId xmlns:a16="http://schemas.microsoft.com/office/drawing/2014/main" id="{058EC2D9-71D9-4244-BF01-3A351EF85E71}"/>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31" name="직사각형 30">
            <a:extLst>
              <a:ext uri="{FF2B5EF4-FFF2-40B4-BE49-F238E27FC236}">
                <a16:creationId xmlns:a16="http://schemas.microsoft.com/office/drawing/2014/main" id="{7E127B8A-6D3E-4E9D-AC17-43B8DC341371}"/>
              </a:ext>
            </a:extLst>
          </p:cNvPr>
          <p:cNvSpPr/>
          <p:nvPr/>
        </p:nvSpPr>
        <p:spPr bwMode="auto">
          <a:xfrm>
            <a:off x="403967" y="487005"/>
            <a:ext cx="2951173" cy="586276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7" name="TextBox 36">
            <a:extLst>
              <a:ext uri="{FF2B5EF4-FFF2-40B4-BE49-F238E27FC236}">
                <a16:creationId xmlns:a16="http://schemas.microsoft.com/office/drawing/2014/main" id="{BF7767F2-0412-4609-91D4-AD7AAACAC235}"/>
              </a:ext>
            </a:extLst>
          </p:cNvPr>
          <p:cNvSpPr txBox="1"/>
          <p:nvPr/>
        </p:nvSpPr>
        <p:spPr>
          <a:xfrm>
            <a:off x="424331" y="5292300"/>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8" name="직선 연결선 37">
            <a:extLst>
              <a:ext uri="{FF2B5EF4-FFF2-40B4-BE49-F238E27FC236}">
                <a16:creationId xmlns:a16="http://schemas.microsoft.com/office/drawing/2014/main" id="{C7940988-4D02-419E-86F0-F5FBFA32864F}"/>
              </a:ext>
            </a:extLst>
          </p:cNvPr>
          <p:cNvCxnSpPr>
            <a:cxnSpLocks/>
          </p:cNvCxnSpPr>
          <p:nvPr/>
        </p:nvCxnSpPr>
        <p:spPr>
          <a:xfrm>
            <a:off x="448896" y="5744229"/>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직사각형 38">
            <a:extLst>
              <a:ext uri="{FF2B5EF4-FFF2-40B4-BE49-F238E27FC236}">
                <a16:creationId xmlns:a16="http://schemas.microsoft.com/office/drawing/2014/main" id="{AC297DA4-13EB-4D9C-BE16-F28A94D640F8}"/>
              </a:ext>
            </a:extLst>
          </p:cNvPr>
          <p:cNvSpPr/>
          <p:nvPr/>
        </p:nvSpPr>
        <p:spPr bwMode="auto">
          <a:xfrm>
            <a:off x="396820" y="487005"/>
            <a:ext cx="2955980"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0" name="직사각형 39">
            <a:extLst>
              <a:ext uri="{FF2B5EF4-FFF2-40B4-BE49-F238E27FC236}">
                <a16:creationId xmlns:a16="http://schemas.microsoft.com/office/drawing/2014/main" id="{1C756C6E-7B32-4DA9-9A5C-94FC824A3AF8}"/>
              </a:ext>
            </a:extLst>
          </p:cNvPr>
          <p:cNvSpPr/>
          <p:nvPr/>
        </p:nvSpPr>
        <p:spPr>
          <a:xfrm>
            <a:off x="462002" y="492302"/>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41" name="TextBox 40">
            <a:extLst>
              <a:ext uri="{FF2B5EF4-FFF2-40B4-BE49-F238E27FC236}">
                <a16:creationId xmlns:a16="http://schemas.microsoft.com/office/drawing/2014/main" id="{AACD9021-9413-4691-8CCF-28C1ACAA64B9}"/>
              </a:ext>
            </a:extLst>
          </p:cNvPr>
          <p:cNvSpPr txBox="1"/>
          <p:nvPr/>
        </p:nvSpPr>
        <p:spPr>
          <a:xfrm>
            <a:off x="2873811" y="502707"/>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42" name="그림 41">
            <a:extLst>
              <a:ext uri="{FF2B5EF4-FFF2-40B4-BE49-F238E27FC236}">
                <a16:creationId xmlns:a16="http://schemas.microsoft.com/office/drawing/2014/main" id="{F618A476-7AB9-4926-ACE0-4FD16432DFDC}"/>
              </a:ext>
            </a:extLst>
          </p:cNvPr>
          <p:cNvPicPr>
            <a:picLocks noChangeAspect="1"/>
          </p:cNvPicPr>
          <p:nvPr/>
        </p:nvPicPr>
        <p:blipFill>
          <a:blip r:embed="rId2"/>
          <a:stretch>
            <a:fillRect/>
          </a:stretch>
        </p:blipFill>
        <p:spPr>
          <a:xfrm>
            <a:off x="2685275" y="508234"/>
            <a:ext cx="156872" cy="141932"/>
          </a:xfrm>
          <a:prstGeom prst="rect">
            <a:avLst/>
          </a:prstGeom>
        </p:spPr>
      </p:pic>
      <p:sp>
        <p:nvSpPr>
          <p:cNvPr id="43" name="직사각형 42">
            <a:extLst>
              <a:ext uri="{FF2B5EF4-FFF2-40B4-BE49-F238E27FC236}">
                <a16:creationId xmlns:a16="http://schemas.microsoft.com/office/drawing/2014/main" id="{A6AA0F84-5D88-4EF9-B32F-1A7AA74DFFD7}"/>
              </a:ext>
            </a:extLst>
          </p:cNvPr>
          <p:cNvSpPr/>
          <p:nvPr/>
        </p:nvSpPr>
        <p:spPr>
          <a:xfrm>
            <a:off x="370693" y="741616"/>
            <a:ext cx="630301" cy="246221"/>
          </a:xfrm>
          <a:prstGeom prst="rect">
            <a:avLst/>
          </a:prstGeom>
        </p:spPr>
        <p:txBody>
          <a:bodyPr wrap="none">
            <a:spAutoFit/>
          </a:bodyPr>
          <a:lstStyle/>
          <a:p>
            <a:r>
              <a:rPr lang="en-US" altLang="ko-KR" sz="1000" b="1" dirty="0"/>
              <a:t>|</a:t>
            </a:r>
            <a:r>
              <a:rPr lang="ko-KR" altLang="en-US" sz="1000" b="1" dirty="0"/>
              <a:t>자료실</a:t>
            </a:r>
            <a:endParaRPr lang="ko-KR" altLang="en-US" sz="1000" dirty="0"/>
          </a:p>
        </p:txBody>
      </p:sp>
      <p:pic>
        <p:nvPicPr>
          <p:cNvPr id="44" name="Picture 3">
            <a:extLst>
              <a:ext uri="{FF2B5EF4-FFF2-40B4-BE49-F238E27FC236}">
                <a16:creationId xmlns:a16="http://schemas.microsoft.com/office/drawing/2014/main" id="{12EFB39A-B410-4209-82B4-B4B1AF27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609" y="4987577"/>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a:extLst>
              <a:ext uri="{FF2B5EF4-FFF2-40B4-BE49-F238E27FC236}">
                <a16:creationId xmlns:a16="http://schemas.microsoft.com/office/drawing/2014/main" id="{6413BD3F-CFC6-4228-A51A-035017ED47C2}"/>
              </a:ext>
            </a:extLst>
          </p:cNvPr>
          <p:cNvSpPr/>
          <p:nvPr/>
        </p:nvSpPr>
        <p:spPr>
          <a:xfrm>
            <a:off x="390513" y="5796049"/>
            <a:ext cx="2951173"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49" name="TextBox 48">
            <a:extLst>
              <a:ext uri="{FF2B5EF4-FFF2-40B4-BE49-F238E27FC236}">
                <a16:creationId xmlns:a16="http://schemas.microsoft.com/office/drawing/2014/main" id="{B9C36FA6-4CAF-4E1B-9AA3-B510DA1BF1A9}"/>
              </a:ext>
            </a:extLst>
          </p:cNvPr>
          <p:cNvSpPr txBox="1"/>
          <p:nvPr/>
        </p:nvSpPr>
        <p:spPr>
          <a:xfrm>
            <a:off x="450039" y="1048263"/>
            <a:ext cx="1409360" cy="630942"/>
          </a:xfrm>
          <a:prstGeom prst="rect">
            <a:avLst/>
          </a:prstGeom>
          <a:noFill/>
        </p:spPr>
        <p:txBody>
          <a:bodyPr wrap="none" rtlCol="0">
            <a:spAutoFit/>
          </a:bodyPr>
          <a:lstStyle/>
          <a:p>
            <a:r>
              <a:rPr lang="ko-KR" altLang="en-US" sz="700" dirty="0">
                <a:latin typeface="맑은 고딕" pitchFamily="50" charset="-127"/>
                <a:ea typeface="맑은 고딕" pitchFamily="50" charset="-127"/>
              </a:rPr>
              <a:t>등록일 </a:t>
            </a:r>
            <a:r>
              <a:rPr lang="en-US" altLang="ko-KR" sz="700" dirty="0">
                <a:latin typeface="맑은 고딕" pitchFamily="50" charset="-127"/>
                <a:ea typeface="맑은 고딕" pitchFamily="50" charset="-127"/>
              </a:rPr>
              <a:t>: 2019/01/01</a:t>
            </a:r>
          </a:p>
          <a:p>
            <a:r>
              <a:rPr lang="ko-KR" altLang="en-US" sz="700" dirty="0">
                <a:latin typeface="맑은 고딕" pitchFamily="50" charset="-127"/>
                <a:ea typeface="맑은 고딕" pitchFamily="50" charset="-127"/>
              </a:rPr>
              <a:t>작성자 </a:t>
            </a:r>
            <a:r>
              <a:rPr lang="en-US" altLang="ko-KR" sz="700" dirty="0">
                <a:latin typeface="맑은 고딕" pitchFamily="50" charset="-127"/>
                <a:ea typeface="맑은 고딕" pitchFamily="50" charset="-127"/>
              </a:rPr>
              <a:t>: </a:t>
            </a:r>
            <a:r>
              <a:rPr lang="ko-KR" altLang="en-US" sz="700" dirty="0">
                <a:latin typeface="맑은 고딕" pitchFamily="50" charset="-127"/>
                <a:ea typeface="맑은 고딕" pitchFamily="50" charset="-127"/>
              </a:rPr>
              <a:t>관리자</a:t>
            </a:r>
            <a:endParaRPr lang="en-US" altLang="ko-KR" sz="700" dirty="0">
              <a:latin typeface="맑은 고딕" pitchFamily="50" charset="-127"/>
              <a:ea typeface="맑은 고딕" pitchFamily="50" charset="-127"/>
            </a:endParaRPr>
          </a:p>
          <a:p>
            <a:r>
              <a:rPr lang="ko-KR" altLang="en-US" sz="700" dirty="0">
                <a:latin typeface="맑은 고딕" pitchFamily="50" charset="-127"/>
                <a:ea typeface="맑은 고딕" pitchFamily="50" charset="-127"/>
              </a:rPr>
              <a:t>조회 </a:t>
            </a:r>
            <a:r>
              <a:rPr lang="en-US" altLang="ko-KR" sz="700" dirty="0">
                <a:latin typeface="맑은 고딕" pitchFamily="50" charset="-127"/>
                <a:ea typeface="맑은 고딕" pitchFamily="50" charset="-127"/>
              </a:rPr>
              <a:t>: 10</a:t>
            </a:r>
          </a:p>
          <a:p>
            <a:endParaRPr lang="en-US" altLang="ko-KR" sz="700" dirty="0">
              <a:latin typeface="맑은 고딕" pitchFamily="50" charset="-127"/>
              <a:ea typeface="맑은 고딕" pitchFamily="50" charset="-127"/>
            </a:endParaRPr>
          </a:p>
          <a:p>
            <a:r>
              <a:rPr lang="ko-KR" altLang="en-US" sz="700" dirty="0">
                <a:latin typeface="맑은 고딕" pitchFamily="50" charset="-127"/>
                <a:ea typeface="맑은 고딕" pitchFamily="50" charset="-127"/>
              </a:rPr>
              <a:t>자료명 </a:t>
            </a:r>
            <a:r>
              <a:rPr lang="en-US" altLang="ko-KR" sz="700" dirty="0">
                <a:latin typeface="맑은 고딕" pitchFamily="50" charset="-127"/>
                <a:ea typeface="맑은 고딕" pitchFamily="50" charset="-127"/>
              </a:rPr>
              <a:t>: </a:t>
            </a:r>
            <a:r>
              <a:rPr lang="ko-KR" altLang="en-US" sz="700" dirty="0">
                <a:latin typeface="맑은 고딕" pitchFamily="50" charset="-127"/>
                <a:ea typeface="맑은 고딕" pitchFamily="50" charset="-127"/>
              </a:rPr>
              <a:t>회원가입 신청서 양식</a:t>
            </a:r>
          </a:p>
        </p:txBody>
      </p:sp>
      <p:cxnSp>
        <p:nvCxnSpPr>
          <p:cNvPr id="50" name="직선 연결선 49">
            <a:extLst>
              <a:ext uri="{FF2B5EF4-FFF2-40B4-BE49-F238E27FC236}">
                <a16:creationId xmlns:a16="http://schemas.microsoft.com/office/drawing/2014/main" id="{F914F26C-FF7F-46D8-BC55-1FADE3EABF12}"/>
              </a:ext>
            </a:extLst>
          </p:cNvPr>
          <p:cNvCxnSpPr>
            <a:cxnSpLocks/>
          </p:cNvCxnSpPr>
          <p:nvPr/>
        </p:nvCxnSpPr>
        <p:spPr>
          <a:xfrm>
            <a:off x="453293" y="1962462"/>
            <a:ext cx="2864176" cy="0"/>
          </a:xfrm>
          <a:prstGeom prst="lin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사각형: 둥근 모서리 50">
            <a:extLst>
              <a:ext uri="{FF2B5EF4-FFF2-40B4-BE49-F238E27FC236}">
                <a16:creationId xmlns:a16="http://schemas.microsoft.com/office/drawing/2014/main" id="{901B1C9F-6B4D-4970-B9A3-ABD2C5FE101B}"/>
              </a:ext>
            </a:extLst>
          </p:cNvPr>
          <p:cNvSpPr/>
          <p:nvPr/>
        </p:nvSpPr>
        <p:spPr bwMode="auto">
          <a:xfrm>
            <a:off x="527695" y="1717962"/>
            <a:ext cx="976604" cy="157674"/>
          </a:xfrm>
          <a:prstGeom prst="roundRect">
            <a:avLst>
              <a:gd name="adj" fmla="val 13033"/>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dirty="0">
                <a:solidFill>
                  <a:srgbClr val="262626"/>
                </a:solidFill>
                <a:effectLst/>
                <a:latin typeface="맑은 고딕" pitchFamily="50" charset="-127"/>
                <a:ea typeface="맑은 고딕" pitchFamily="50" charset="-127"/>
              </a:rPr>
              <a:t>다운로드</a:t>
            </a:r>
          </a:p>
        </p:txBody>
      </p:sp>
      <p:sp>
        <p:nvSpPr>
          <p:cNvPr id="53" name="TextBox 52">
            <a:extLst>
              <a:ext uri="{FF2B5EF4-FFF2-40B4-BE49-F238E27FC236}">
                <a16:creationId xmlns:a16="http://schemas.microsoft.com/office/drawing/2014/main" id="{574B52FC-BEC1-49AB-A3F0-32D2E073D749}"/>
              </a:ext>
            </a:extLst>
          </p:cNvPr>
          <p:cNvSpPr txBox="1"/>
          <p:nvPr/>
        </p:nvSpPr>
        <p:spPr>
          <a:xfrm>
            <a:off x="424331" y="2005169"/>
            <a:ext cx="30011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회원가입 시 필요한 서류 및 방법에 대해 정리한 문서 입니다</a:t>
            </a:r>
            <a:r>
              <a:rPr lang="en-US" altLang="ko-KR" sz="800" dirty="0">
                <a:latin typeface="맑은 고딕" pitchFamily="50" charset="-127"/>
                <a:ea typeface="맑은 고딕" pitchFamily="50" charset="-127"/>
              </a:rPr>
              <a:t>.</a:t>
            </a:r>
            <a:endParaRPr lang="ko-KR" altLang="en-US" sz="800" dirty="0">
              <a:latin typeface="맑은 고딕" pitchFamily="50" charset="-127"/>
              <a:ea typeface="맑은 고딕" pitchFamily="50" charset="-127"/>
            </a:endParaRPr>
          </a:p>
        </p:txBody>
      </p:sp>
      <p:sp>
        <p:nvSpPr>
          <p:cNvPr id="54" name="사각형: 둥근 모서리 53">
            <a:extLst>
              <a:ext uri="{FF2B5EF4-FFF2-40B4-BE49-F238E27FC236}">
                <a16:creationId xmlns:a16="http://schemas.microsoft.com/office/drawing/2014/main" id="{D5104A80-3DC6-463D-AB92-75948654E512}"/>
              </a:ext>
            </a:extLst>
          </p:cNvPr>
          <p:cNvSpPr/>
          <p:nvPr/>
        </p:nvSpPr>
        <p:spPr bwMode="auto">
          <a:xfrm>
            <a:off x="2685275" y="2714616"/>
            <a:ext cx="573070" cy="244498"/>
          </a:xfrm>
          <a:prstGeom prst="roundRect">
            <a:avLst>
              <a:gd name="adj" fmla="val 13033"/>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a:solidFill>
                  <a:srgbClr val="262626"/>
                </a:solidFill>
                <a:effectLst/>
                <a:latin typeface="맑은 고딕" pitchFamily="50" charset="-127"/>
                <a:ea typeface="맑은 고딕" pitchFamily="50" charset="-127"/>
              </a:rPr>
              <a:t>목록</a:t>
            </a:r>
            <a:endParaRPr lang="ko-KR" altLang="en-US" sz="800" dirty="0">
              <a:solidFill>
                <a:srgbClr val="262626"/>
              </a:solidFill>
              <a:effectLst/>
              <a:latin typeface="맑은 고딕" pitchFamily="50" charset="-127"/>
              <a:ea typeface="맑은 고딕" pitchFamily="50" charset="-127"/>
            </a:endParaRPr>
          </a:p>
        </p:txBody>
      </p:sp>
      <p:cxnSp>
        <p:nvCxnSpPr>
          <p:cNvPr id="58" name="직선 연결선 57">
            <a:extLst>
              <a:ext uri="{FF2B5EF4-FFF2-40B4-BE49-F238E27FC236}">
                <a16:creationId xmlns:a16="http://schemas.microsoft.com/office/drawing/2014/main" id="{9E4CF26B-8365-4688-91C6-CAE6939E9FEA}"/>
              </a:ext>
            </a:extLst>
          </p:cNvPr>
          <p:cNvCxnSpPr>
            <a:cxnSpLocks/>
          </p:cNvCxnSpPr>
          <p:nvPr/>
        </p:nvCxnSpPr>
        <p:spPr>
          <a:xfrm>
            <a:off x="448937" y="2672210"/>
            <a:ext cx="2864176" cy="0"/>
          </a:xfrm>
          <a:prstGeom prst="lin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7211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graphicFrame>
        <p:nvGraphicFramePr>
          <p:cNvPr id="26" name="표 25">
            <a:extLst>
              <a:ext uri="{FF2B5EF4-FFF2-40B4-BE49-F238E27FC236}">
                <a16:creationId xmlns:a16="http://schemas.microsoft.com/office/drawing/2014/main" id="{058EC2D9-71D9-4244-BF01-3A351EF85E71}"/>
              </a:ext>
            </a:extLst>
          </p:cNvPr>
          <p:cNvGraphicFramePr>
            <a:graphicFrameLocks noGrp="1"/>
          </p:cNvGraphicFramePr>
          <p:nvPr>
            <p:extLst/>
          </p:nvPr>
        </p:nvGraphicFramePr>
        <p:xfrm>
          <a:off x="7498080" y="465516"/>
          <a:ext cx="2407920" cy="422285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31" name="직사각형 30">
            <a:extLst>
              <a:ext uri="{FF2B5EF4-FFF2-40B4-BE49-F238E27FC236}">
                <a16:creationId xmlns:a16="http://schemas.microsoft.com/office/drawing/2014/main" id="{7E127B8A-6D3E-4E9D-AC17-43B8DC341371}"/>
              </a:ext>
            </a:extLst>
          </p:cNvPr>
          <p:cNvSpPr/>
          <p:nvPr/>
        </p:nvSpPr>
        <p:spPr bwMode="auto">
          <a:xfrm>
            <a:off x="403967" y="487005"/>
            <a:ext cx="2951173" cy="586276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9" name="직사각형 38">
            <a:extLst>
              <a:ext uri="{FF2B5EF4-FFF2-40B4-BE49-F238E27FC236}">
                <a16:creationId xmlns:a16="http://schemas.microsoft.com/office/drawing/2014/main" id="{AC297DA4-13EB-4D9C-BE16-F28A94D640F8}"/>
              </a:ext>
            </a:extLst>
          </p:cNvPr>
          <p:cNvSpPr/>
          <p:nvPr/>
        </p:nvSpPr>
        <p:spPr bwMode="auto">
          <a:xfrm>
            <a:off x="396820" y="487005"/>
            <a:ext cx="2955980" cy="24268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0" name="직사각형 39">
            <a:extLst>
              <a:ext uri="{FF2B5EF4-FFF2-40B4-BE49-F238E27FC236}">
                <a16:creationId xmlns:a16="http://schemas.microsoft.com/office/drawing/2014/main" id="{1C756C6E-7B32-4DA9-9A5C-94FC824A3AF8}"/>
              </a:ext>
            </a:extLst>
          </p:cNvPr>
          <p:cNvSpPr/>
          <p:nvPr/>
        </p:nvSpPr>
        <p:spPr>
          <a:xfrm>
            <a:off x="462002" y="492302"/>
            <a:ext cx="476412" cy="246221"/>
          </a:xfrm>
          <a:prstGeom prst="rect">
            <a:avLst/>
          </a:prstGeom>
        </p:spPr>
        <p:txBody>
          <a:bodyPr wrap="none">
            <a:spAutoFit/>
          </a:bodyPr>
          <a:lstStyle/>
          <a:p>
            <a:r>
              <a:rPr lang="en-US" altLang="ko-KR" sz="1000" dirty="0">
                <a:solidFill>
                  <a:srgbClr val="262626"/>
                </a:solidFill>
                <a:latin typeface="맑은 고딕" pitchFamily="50" charset="-127"/>
              </a:rPr>
              <a:t>Logo</a:t>
            </a:r>
            <a:endParaRPr lang="ko-KR" altLang="en-US" sz="1000" dirty="0"/>
          </a:p>
        </p:txBody>
      </p:sp>
      <p:sp>
        <p:nvSpPr>
          <p:cNvPr id="41" name="TextBox 40">
            <a:extLst>
              <a:ext uri="{FF2B5EF4-FFF2-40B4-BE49-F238E27FC236}">
                <a16:creationId xmlns:a16="http://schemas.microsoft.com/office/drawing/2014/main" id="{AACD9021-9413-4691-8CCF-28C1ACAA64B9}"/>
              </a:ext>
            </a:extLst>
          </p:cNvPr>
          <p:cNvSpPr txBox="1"/>
          <p:nvPr/>
        </p:nvSpPr>
        <p:spPr>
          <a:xfrm>
            <a:off x="2873811" y="502707"/>
            <a:ext cx="452368" cy="215444"/>
          </a:xfrm>
          <a:prstGeom prst="rect">
            <a:avLst/>
          </a:prstGeom>
          <a:noFill/>
        </p:spPr>
        <p:txBody>
          <a:bodyPr wrap="none" rtlCol="0">
            <a:spAutoFit/>
          </a:bodyPr>
          <a:lstStyle/>
          <a:p>
            <a:r>
              <a:rPr lang="en-US" altLang="ko-KR" sz="800" dirty="0">
                <a:latin typeface="맑은 고딕" pitchFamily="50" charset="-127"/>
                <a:ea typeface="맑은 고딕" pitchFamily="50" charset="-127"/>
              </a:rPr>
              <a:t>Menu</a:t>
            </a:r>
          </a:p>
        </p:txBody>
      </p:sp>
      <p:pic>
        <p:nvPicPr>
          <p:cNvPr id="42" name="그림 41">
            <a:extLst>
              <a:ext uri="{FF2B5EF4-FFF2-40B4-BE49-F238E27FC236}">
                <a16:creationId xmlns:a16="http://schemas.microsoft.com/office/drawing/2014/main" id="{F618A476-7AB9-4926-ACE0-4FD16432DFDC}"/>
              </a:ext>
            </a:extLst>
          </p:cNvPr>
          <p:cNvPicPr>
            <a:picLocks noChangeAspect="1"/>
          </p:cNvPicPr>
          <p:nvPr/>
        </p:nvPicPr>
        <p:blipFill>
          <a:blip r:embed="rId2"/>
          <a:stretch>
            <a:fillRect/>
          </a:stretch>
        </p:blipFill>
        <p:spPr>
          <a:xfrm>
            <a:off x="2685275" y="508234"/>
            <a:ext cx="156872" cy="141932"/>
          </a:xfrm>
          <a:prstGeom prst="rect">
            <a:avLst/>
          </a:prstGeom>
        </p:spPr>
      </p:pic>
      <p:sp>
        <p:nvSpPr>
          <p:cNvPr id="43" name="직사각형 42">
            <a:extLst>
              <a:ext uri="{FF2B5EF4-FFF2-40B4-BE49-F238E27FC236}">
                <a16:creationId xmlns:a16="http://schemas.microsoft.com/office/drawing/2014/main" id="{A6AA0F84-5D88-4EF9-B32F-1A7AA74DFFD7}"/>
              </a:ext>
            </a:extLst>
          </p:cNvPr>
          <p:cNvSpPr/>
          <p:nvPr/>
        </p:nvSpPr>
        <p:spPr>
          <a:xfrm>
            <a:off x="370693" y="741616"/>
            <a:ext cx="630301" cy="246221"/>
          </a:xfrm>
          <a:prstGeom prst="rect">
            <a:avLst/>
          </a:prstGeom>
        </p:spPr>
        <p:txBody>
          <a:bodyPr wrap="none">
            <a:spAutoFit/>
          </a:bodyPr>
          <a:lstStyle/>
          <a:p>
            <a:r>
              <a:rPr lang="en-US" altLang="ko-KR" sz="1000" b="1" dirty="0"/>
              <a:t>|</a:t>
            </a:r>
            <a:r>
              <a:rPr lang="ko-KR" altLang="en-US" sz="1000" b="1" dirty="0"/>
              <a:t>자료실</a:t>
            </a:r>
            <a:endParaRPr lang="ko-KR" altLang="en-US" sz="1000" dirty="0"/>
          </a:p>
        </p:txBody>
      </p:sp>
      <p:sp>
        <p:nvSpPr>
          <p:cNvPr id="21" name="제목 2">
            <a:extLst>
              <a:ext uri="{FF2B5EF4-FFF2-40B4-BE49-F238E27FC236}">
                <a16:creationId xmlns:a16="http://schemas.microsoft.com/office/drawing/2014/main" id="{3BB4FB39-DEBF-4172-8A8C-CDF61C5983BF}"/>
              </a:ext>
            </a:extLst>
          </p:cNvPr>
          <p:cNvSpPr txBox="1">
            <a:spLocks/>
          </p:cNvSpPr>
          <p:nvPr/>
        </p:nvSpPr>
        <p:spPr>
          <a:xfrm>
            <a:off x="919569" y="228600"/>
            <a:ext cx="3425928"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Help &gt; </a:t>
            </a:r>
            <a:r>
              <a:rPr lang="en-US" altLang="ko-KR" dirty="0" err="1"/>
              <a:t>ContactUs</a:t>
            </a:r>
            <a:endParaRPr lang="ko-KR" altLang="en-US" dirty="0"/>
          </a:p>
        </p:txBody>
      </p:sp>
      <p:cxnSp>
        <p:nvCxnSpPr>
          <p:cNvPr id="22" name="직선 연결선 21">
            <a:extLst>
              <a:ext uri="{FF2B5EF4-FFF2-40B4-BE49-F238E27FC236}">
                <a16:creationId xmlns:a16="http://schemas.microsoft.com/office/drawing/2014/main" id="{287E60D4-A2F6-46E2-BDA0-9A7EBA6012AC}"/>
              </a:ext>
            </a:extLst>
          </p:cNvPr>
          <p:cNvCxnSpPr>
            <a:cxnSpLocks/>
          </p:cNvCxnSpPr>
          <p:nvPr/>
        </p:nvCxnSpPr>
        <p:spPr>
          <a:xfrm flipV="1">
            <a:off x="462002" y="1367972"/>
            <a:ext cx="2768878" cy="6341"/>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5F801B17-E97E-4674-8AEF-2CC677D55B9D}"/>
              </a:ext>
            </a:extLst>
          </p:cNvPr>
          <p:cNvSpPr/>
          <p:nvPr/>
        </p:nvSpPr>
        <p:spPr>
          <a:xfrm>
            <a:off x="424331" y="1427910"/>
            <a:ext cx="1558941" cy="215444"/>
          </a:xfrm>
          <a:prstGeom prst="rect">
            <a:avLst/>
          </a:prstGeom>
        </p:spPr>
        <p:txBody>
          <a:bodyPr wrap="square">
            <a:spAutoFit/>
          </a:bodyPr>
          <a:lstStyle/>
          <a:p>
            <a:pPr>
              <a:spcBef>
                <a:spcPts val="0"/>
              </a:spcBef>
              <a:spcAft>
                <a:spcPts val="0"/>
              </a:spcAft>
            </a:pPr>
            <a:r>
              <a:rPr lang="ko-KR" altLang="en-US" sz="800" b="1" dirty="0">
                <a:solidFill>
                  <a:srgbClr val="225380"/>
                </a:solidFill>
                <a:latin typeface="+mn-ea"/>
              </a:rPr>
              <a:t>이메일 문의</a:t>
            </a:r>
          </a:p>
        </p:txBody>
      </p:sp>
      <p:pic>
        <p:nvPicPr>
          <p:cNvPr id="24" name="그림 23">
            <a:extLst>
              <a:ext uri="{FF2B5EF4-FFF2-40B4-BE49-F238E27FC236}">
                <a16:creationId xmlns:a16="http://schemas.microsoft.com/office/drawing/2014/main" id="{31A2947B-8C9E-451D-B385-B151A33E8F62}"/>
              </a:ext>
            </a:extLst>
          </p:cNvPr>
          <p:cNvPicPr>
            <a:picLocks noChangeAspect="1"/>
          </p:cNvPicPr>
          <p:nvPr/>
        </p:nvPicPr>
        <p:blipFill>
          <a:blip r:embed="rId3"/>
          <a:stretch>
            <a:fillRect/>
          </a:stretch>
        </p:blipFill>
        <p:spPr>
          <a:xfrm>
            <a:off x="462002" y="1021134"/>
            <a:ext cx="353787" cy="252705"/>
          </a:xfrm>
          <a:prstGeom prst="rect">
            <a:avLst/>
          </a:prstGeom>
        </p:spPr>
      </p:pic>
      <p:pic>
        <p:nvPicPr>
          <p:cNvPr id="25" name="그림 24">
            <a:extLst>
              <a:ext uri="{FF2B5EF4-FFF2-40B4-BE49-F238E27FC236}">
                <a16:creationId xmlns:a16="http://schemas.microsoft.com/office/drawing/2014/main" id="{5B9FC597-E93C-44CC-BB11-CC0671A592F0}"/>
              </a:ext>
            </a:extLst>
          </p:cNvPr>
          <p:cNvPicPr>
            <a:picLocks noChangeAspect="1"/>
          </p:cNvPicPr>
          <p:nvPr/>
        </p:nvPicPr>
        <p:blipFill>
          <a:blip r:embed="rId4"/>
          <a:stretch>
            <a:fillRect/>
          </a:stretch>
        </p:blipFill>
        <p:spPr>
          <a:xfrm>
            <a:off x="448896" y="1608158"/>
            <a:ext cx="2877282" cy="1344294"/>
          </a:xfrm>
          <a:prstGeom prst="rect">
            <a:avLst/>
          </a:prstGeom>
        </p:spPr>
      </p:pic>
      <p:sp>
        <p:nvSpPr>
          <p:cNvPr id="27" name="TextBox 26">
            <a:extLst>
              <a:ext uri="{FF2B5EF4-FFF2-40B4-BE49-F238E27FC236}">
                <a16:creationId xmlns:a16="http://schemas.microsoft.com/office/drawing/2014/main" id="{7B899CFE-2B47-4C46-AFDA-C956B7387F63}"/>
              </a:ext>
            </a:extLst>
          </p:cNvPr>
          <p:cNvSpPr txBox="1"/>
          <p:nvPr/>
        </p:nvSpPr>
        <p:spPr>
          <a:xfrm>
            <a:off x="529145" y="999849"/>
            <a:ext cx="4469132" cy="430887"/>
          </a:xfrm>
          <a:prstGeom prst="rect">
            <a:avLst/>
          </a:prstGeom>
          <a:noFill/>
        </p:spPr>
        <p:txBody>
          <a:bodyPr wrap="square" rtlCol="0">
            <a:spAutoFit/>
          </a:bodyPr>
          <a:lstStyle/>
          <a:p>
            <a:r>
              <a:rPr lang="ko-KR" altLang="en-US" sz="1000" b="1" dirty="0"/>
              <a:t>          </a:t>
            </a:r>
            <a:r>
              <a:rPr lang="en-US" altLang="ko-KR" sz="1000" b="1" dirty="0"/>
              <a:t>Contact Us</a:t>
            </a:r>
            <a:endParaRPr lang="ko-KR" altLang="en-US" sz="1000" b="1" dirty="0"/>
          </a:p>
          <a:p>
            <a:endParaRPr lang="ko-KR" altLang="en-US" sz="600" dirty="0"/>
          </a:p>
          <a:p>
            <a:endParaRPr lang="ko-KR" altLang="en-US" sz="600" dirty="0"/>
          </a:p>
        </p:txBody>
      </p:sp>
      <p:sp>
        <p:nvSpPr>
          <p:cNvPr id="28" name="직사각형 27">
            <a:extLst>
              <a:ext uri="{FF2B5EF4-FFF2-40B4-BE49-F238E27FC236}">
                <a16:creationId xmlns:a16="http://schemas.microsoft.com/office/drawing/2014/main" id="{8CAA4F48-EB43-45AE-836F-F0CF5176BA3D}"/>
              </a:ext>
            </a:extLst>
          </p:cNvPr>
          <p:cNvSpPr/>
          <p:nvPr/>
        </p:nvSpPr>
        <p:spPr>
          <a:xfrm>
            <a:off x="416677" y="3842214"/>
            <a:ext cx="1558941" cy="215444"/>
          </a:xfrm>
          <a:prstGeom prst="rect">
            <a:avLst/>
          </a:prstGeom>
        </p:spPr>
        <p:txBody>
          <a:bodyPr wrap="square">
            <a:spAutoFit/>
          </a:bodyPr>
          <a:lstStyle/>
          <a:p>
            <a:pPr>
              <a:spcBef>
                <a:spcPts val="0"/>
              </a:spcBef>
              <a:spcAft>
                <a:spcPts val="0"/>
              </a:spcAft>
            </a:pPr>
            <a:r>
              <a:rPr lang="ko-KR" altLang="en-US" sz="800" b="1" dirty="0">
                <a:solidFill>
                  <a:srgbClr val="225380"/>
                </a:solidFill>
                <a:latin typeface="+mn-ea"/>
              </a:rPr>
              <a:t>오시는 길</a:t>
            </a:r>
          </a:p>
        </p:txBody>
      </p:sp>
      <p:pic>
        <p:nvPicPr>
          <p:cNvPr id="29" name="그림 28">
            <a:extLst>
              <a:ext uri="{FF2B5EF4-FFF2-40B4-BE49-F238E27FC236}">
                <a16:creationId xmlns:a16="http://schemas.microsoft.com/office/drawing/2014/main" id="{8AC70F5E-594F-48DC-8294-9368685DEC53}"/>
              </a:ext>
            </a:extLst>
          </p:cNvPr>
          <p:cNvPicPr>
            <a:picLocks noChangeAspect="1"/>
          </p:cNvPicPr>
          <p:nvPr/>
        </p:nvPicPr>
        <p:blipFill>
          <a:blip r:embed="rId5"/>
          <a:stretch>
            <a:fillRect/>
          </a:stretch>
        </p:blipFill>
        <p:spPr>
          <a:xfrm>
            <a:off x="610344" y="4098307"/>
            <a:ext cx="2561695" cy="1672393"/>
          </a:xfrm>
          <a:prstGeom prst="rect">
            <a:avLst/>
          </a:prstGeom>
        </p:spPr>
      </p:pic>
      <p:sp>
        <p:nvSpPr>
          <p:cNvPr id="33" name="직사각형 32">
            <a:extLst>
              <a:ext uri="{FF2B5EF4-FFF2-40B4-BE49-F238E27FC236}">
                <a16:creationId xmlns:a16="http://schemas.microsoft.com/office/drawing/2014/main" id="{A6D27195-D6C7-465E-BFD9-97A3801018AC}"/>
              </a:ext>
            </a:extLst>
          </p:cNvPr>
          <p:cNvSpPr/>
          <p:nvPr/>
        </p:nvSpPr>
        <p:spPr bwMode="auto">
          <a:xfrm>
            <a:off x="3554354" y="487005"/>
            <a:ext cx="2951173" cy="5862761"/>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0" name="TextBox 29">
            <a:extLst>
              <a:ext uri="{FF2B5EF4-FFF2-40B4-BE49-F238E27FC236}">
                <a16:creationId xmlns:a16="http://schemas.microsoft.com/office/drawing/2014/main" id="{4BC14169-33B6-49E9-A196-10CDC33BCDDB}"/>
              </a:ext>
            </a:extLst>
          </p:cNvPr>
          <p:cNvSpPr txBox="1"/>
          <p:nvPr/>
        </p:nvSpPr>
        <p:spPr>
          <a:xfrm>
            <a:off x="3668846" y="1707511"/>
            <a:ext cx="1478725" cy="923330"/>
          </a:xfrm>
          <a:prstGeom prst="rect">
            <a:avLst/>
          </a:prstGeom>
          <a:noFill/>
        </p:spPr>
        <p:txBody>
          <a:bodyPr wrap="square" rtlCol="0">
            <a:spAutoFit/>
          </a:bodyPr>
          <a:lstStyle/>
          <a:p>
            <a:pPr>
              <a:spcBef>
                <a:spcPts val="0"/>
              </a:spcBef>
              <a:spcAft>
                <a:spcPts val="0"/>
              </a:spcAft>
            </a:pPr>
            <a:r>
              <a:rPr lang="en-US" altLang="ko-KR" sz="800" b="1" dirty="0">
                <a:latin typeface="맑은 고딕" panose="020B0503020000020004" pitchFamily="50" charset="-127"/>
                <a:ea typeface="맑은 고딕" panose="020B0503020000020004" pitchFamily="50" charset="-127"/>
              </a:rPr>
              <a:t>Opening Hours</a:t>
            </a:r>
          </a:p>
          <a:p>
            <a:pPr>
              <a:spcBef>
                <a:spcPts val="0"/>
              </a:spcBef>
              <a:spcAft>
                <a:spcPts val="0"/>
              </a:spcAft>
            </a:pP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Mon - Fri : 10am - 5pm</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Sat - Sun : online only</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br>
              <a:rPr lang="en-US" altLang="ko-KR" sz="800" dirty="0">
                <a:solidFill>
                  <a:srgbClr val="01426A"/>
                </a:solidFill>
                <a:latin typeface="맑은 고딕" panose="020B0503020000020004" pitchFamily="50" charset="-127"/>
                <a:ea typeface="맑은 고딕" panose="020B0503020000020004" pitchFamily="50" charset="-127"/>
              </a:rPr>
            </a:br>
            <a:endParaRPr lang="en-US" altLang="ko-KR" sz="800" dirty="0">
              <a:latin typeface="맑은 고딕" panose="020B0503020000020004" pitchFamily="50" charset="-127"/>
              <a:ea typeface="맑은 고딕" panose="020B0503020000020004" pitchFamily="50" charset="-127"/>
            </a:endParaRPr>
          </a:p>
          <a:p>
            <a:endParaRPr lang="ko-KR" altLang="en-US" sz="600" dirty="0">
              <a:latin typeface="맑은 고딕" panose="020B0503020000020004" pitchFamily="50" charset="-127"/>
              <a:ea typeface="맑은 고딕" panose="020B0503020000020004" pitchFamily="50" charset="-127"/>
            </a:endParaRPr>
          </a:p>
        </p:txBody>
      </p:sp>
      <p:sp>
        <p:nvSpPr>
          <p:cNvPr id="34" name="TextBox 33">
            <a:extLst>
              <a:ext uri="{FF2B5EF4-FFF2-40B4-BE49-F238E27FC236}">
                <a16:creationId xmlns:a16="http://schemas.microsoft.com/office/drawing/2014/main" id="{22F7F168-72FC-41BF-97D5-B93A4D963598}"/>
              </a:ext>
            </a:extLst>
          </p:cNvPr>
          <p:cNvSpPr txBox="1"/>
          <p:nvPr/>
        </p:nvSpPr>
        <p:spPr>
          <a:xfrm>
            <a:off x="3588172" y="2703305"/>
            <a:ext cx="2901848" cy="400110"/>
          </a:xfrm>
          <a:prstGeom prst="rect">
            <a:avLst/>
          </a:prstGeom>
          <a:noFill/>
        </p:spPr>
        <p:txBody>
          <a:bodyPr wrap="square" rtlCol="0">
            <a:spAutoFit/>
          </a:bodyPr>
          <a:lstStyle/>
          <a:p>
            <a:pPr>
              <a:spcBef>
                <a:spcPts val="0"/>
              </a:spcBef>
              <a:spcAft>
                <a:spcPts val="0"/>
              </a:spcAft>
            </a:pPr>
            <a:r>
              <a:rPr lang="en-US" altLang="ko-KR" sz="600" b="1" dirty="0">
                <a:latin typeface="nanumgothic-regular"/>
              </a:rPr>
              <a:t>USD 250,000 </a:t>
            </a:r>
            <a:r>
              <a:rPr lang="ko-KR" altLang="en-US" sz="600" b="1" dirty="0">
                <a:latin typeface="nanumgothic-regular"/>
              </a:rPr>
              <a:t>배상보험 가입</a:t>
            </a:r>
            <a:endParaRPr lang="ko-KR" altLang="en-US" sz="600" dirty="0">
              <a:latin typeface="Arial"/>
            </a:endParaRPr>
          </a:p>
          <a:p>
            <a:pPr>
              <a:spcBef>
                <a:spcPts val="0"/>
              </a:spcBef>
              <a:spcAft>
                <a:spcPts val="0"/>
              </a:spcAft>
            </a:pPr>
            <a:r>
              <a:rPr lang="en-US" altLang="ko-KR" sz="600" dirty="0">
                <a:latin typeface="nanumgothic-regular"/>
              </a:rPr>
              <a:t>GTadePay.com</a:t>
            </a:r>
            <a:r>
              <a:rPr lang="ko-KR" altLang="en-US" sz="600" dirty="0">
                <a:latin typeface="nanumgothic-regular"/>
              </a:rPr>
              <a:t>의 모든 거래는 최신</a:t>
            </a:r>
            <a:r>
              <a:rPr lang="en-US" altLang="ko-KR" sz="600" dirty="0">
                <a:latin typeface="nanumgothic-regular"/>
              </a:rPr>
              <a:t>, </a:t>
            </a:r>
            <a:r>
              <a:rPr lang="ko-KR" altLang="en-US" sz="600" dirty="0">
                <a:latin typeface="nanumgothic-regular"/>
              </a:rPr>
              <a:t>최고의 정보 보안상태로 보호되고 있으며</a:t>
            </a:r>
            <a:r>
              <a:rPr lang="en-US" altLang="ko-KR" sz="600" dirty="0">
                <a:latin typeface="nanumgothic-regular"/>
              </a:rPr>
              <a:t>,</a:t>
            </a:r>
          </a:p>
          <a:p>
            <a:pPr>
              <a:spcBef>
                <a:spcPts val="0"/>
              </a:spcBef>
              <a:spcAft>
                <a:spcPts val="0"/>
              </a:spcAft>
            </a:pPr>
            <a:r>
              <a:rPr lang="ko-KR" altLang="en-US" sz="600" dirty="0" err="1">
                <a:latin typeface="nanumgothic-regular"/>
              </a:rPr>
              <a:t>거래당</a:t>
            </a:r>
            <a:r>
              <a:rPr lang="ko-KR" altLang="en-US" sz="600" dirty="0">
                <a:latin typeface="nanumgothic-regular"/>
              </a:rPr>
              <a:t> </a:t>
            </a:r>
            <a:r>
              <a:rPr lang="en-US" altLang="ko-KR" sz="600" dirty="0">
                <a:latin typeface="nanumgothic-regular"/>
              </a:rPr>
              <a:t>25</a:t>
            </a:r>
            <a:r>
              <a:rPr lang="ko-KR" altLang="en-US" sz="600" dirty="0" err="1">
                <a:latin typeface="nanumgothic-regular"/>
              </a:rPr>
              <a:t>만불의</a:t>
            </a:r>
            <a:r>
              <a:rPr lang="ko-KR" altLang="en-US" sz="600" dirty="0">
                <a:latin typeface="nanumgothic-regular"/>
              </a:rPr>
              <a:t>  배상 책임 보험에 가입되어 있습니다</a:t>
            </a:r>
            <a:r>
              <a:rPr lang="en-US" altLang="ko-KR" sz="800" dirty="0">
                <a:latin typeface="nanumgothic-regular"/>
              </a:rPr>
              <a:t>.</a:t>
            </a:r>
            <a:endParaRPr lang="ko-KR" altLang="en-US" sz="800" dirty="0">
              <a:latin typeface="Arial"/>
            </a:endParaRPr>
          </a:p>
        </p:txBody>
      </p:sp>
      <p:cxnSp>
        <p:nvCxnSpPr>
          <p:cNvPr id="35" name="직선 연결선 34">
            <a:extLst>
              <a:ext uri="{FF2B5EF4-FFF2-40B4-BE49-F238E27FC236}">
                <a16:creationId xmlns:a16="http://schemas.microsoft.com/office/drawing/2014/main" id="{EAE68DC7-41E6-4018-9233-2243BDE04CED}"/>
              </a:ext>
            </a:extLst>
          </p:cNvPr>
          <p:cNvCxnSpPr>
            <a:cxnSpLocks/>
          </p:cNvCxnSpPr>
          <p:nvPr/>
        </p:nvCxnSpPr>
        <p:spPr>
          <a:xfrm>
            <a:off x="3612737" y="3155234"/>
            <a:ext cx="2877282" cy="0"/>
          </a:xfrm>
          <a:prstGeom prst="line">
            <a:avLst/>
          </a:prstGeom>
          <a:ln w="19050">
            <a:solidFill>
              <a:srgbClr val="2253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
            <a:extLst>
              <a:ext uri="{FF2B5EF4-FFF2-40B4-BE49-F238E27FC236}">
                <a16:creationId xmlns:a16="http://schemas.microsoft.com/office/drawing/2014/main" id="{829D6429-10D3-4438-97CB-34248FC040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8450" y="2398582"/>
            <a:ext cx="514350" cy="30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직사각형 44">
            <a:extLst>
              <a:ext uri="{FF2B5EF4-FFF2-40B4-BE49-F238E27FC236}">
                <a16:creationId xmlns:a16="http://schemas.microsoft.com/office/drawing/2014/main" id="{9406C546-6200-413B-8C8B-AB98CDD7B96F}"/>
              </a:ext>
            </a:extLst>
          </p:cNvPr>
          <p:cNvSpPr/>
          <p:nvPr/>
        </p:nvSpPr>
        <p:spPr>
          <a:xfrm>
            <a:off x="3554354" y="3207054"/>
            <a:ext cx="2951173" cy="461665"/>
          </a:xfrm>
          <a:prstGeom prst="rect">
            <a:avLst/>
          </a:prstGeom>
        </p:spPr>
        <p:txBody>
          <a:bodyPr wrap="square">
            <a:spAutoFit/>
          </a:bodyPr>
          <a:lstStyle/>
          <a:p>
            <a:pPr algn="ctr"/>
            <a:r>
              <a:rPr lang="ko-KR" altLang="en-US" sz="800" dirty="0"/>
              <a:t>GlobalTradePaymentsCorporation</a:t>
            </a:r>
          </a:p>
          <a:p>
            <a:pPr algn="ctr"/>
            <a:r>
              <a:rPr lang="ko-KR" altLang="en-US" sz="800" dirty="0"/>
              <a:t>©  2018. Global Trade payments Corporation. All Rights Reserved. </a:t>
            </a:r>
            <a:br>
              <a:rPr lang="ko-KR" altLang="en-US" sz="800" dirty="0"/>
            </a:br>
            <a:r>
              <a:rPr lang="ko-KR" altLang="en-US" sz="800" dirty="0"/>
              <a:t>​Powered by GET corp. </a:t>
            </a:r>
            <a:r>
              <a:rPr lang="ko-KR" altLang="en-US" sz="800" dirty="0" err="1"/>
              <a:t>a</a:t>
            </a:r>
            <a:r>
              <a:rPr lang="ko-KR" altLang="en-US" sz="800" dirty="0"/>
              <a:t> member of Global </a:t>
            </a:r>
            <a:r>
              <a:rPr lang="ko-KR" altLang="en-US" sz="800" dirty="0" err="1"/>
              <a:t>e</a:t>
            </a:r>
            <a:r>
              <a:rPr lang="ko-KR" altLang="en-US" sz="800" dirty="0"/>
              <a:t> trade.</a:t>
            </a:r>
          </a:p>
        </p:txBody>
      </p:sp>
      <p:sp>
        <p:nvSpPr>
          <p:cNvPr id="32" name="TextBox 31">
            <a:extLst>
              <a:ext uri="{FF2B5EF4-FFF2-40B4-BE49-F238E27FC236}">
                <a16:creationId xmlns:a16="http://schemas.microsoft.com/office/drawing/2014/main" id="{6C18981B-6FAB-47C6-AC5C-7BB9D7C80D86}"/>
              </a:ext>
            </a:extLst>
          </p:cNvPr>
          <p:cNvSpPr txBox="1"/>
          <p:nvPr/>
        </p:nvSpPr>
        <p:spPr>
          <a:xfrm>
            <a:off x="3626102" y="517064"/>
            <a:ext cx="1992747" cy="1200329"/>
          </a:xfrm>
          <a:prstGeom prst="rect">
            <a:avLst/>
          </a:prstGeom>
          <a:noFill/>
        </p:spPr>
        <p:txBody>
          <a:bodyPr wrap="square" rtlCol="0">
            <a:spAutoFit/>
          </a:bodyPr>
          <a:lstStyle/>
          <a:p>
            <a:pPr>
              <a:spcBef>
                <a:spcPts val="0"/>
              </a:spcBef>
              <a:spcAft>
                <a:spcPts val="0"/>
              </a:spcAft>
            </a:pPr>
            <a:r>
              <a:rPr lang="en-US" altLang="ko-KR" sz="800" b="1" dirty="0">
                <a:solidFill>
                  <a:srgbClr val="000000"/>
                </a:solidFill>
                <a:latin typeface="맑은 고딕" panose="020B0503020000020004" pitchFamily="50" charset="-127"/>
                <a:ea typeface="맑은 고딕" panose="020B0503020000020004" pitchFamily="50" charset="-127"/>
              </a:rPr>
              <a:t>Contact Us</a:t>
            </a:r>
          </a:p>
          <a:p>
            <a:pPr>
              <a:spcBef>
                <a:spcPts val="0"/>
              </a:spcBef>
              <a:spcAft>
                <a:spcPts val="0"/>
              </a:spcAft>
            </a:pP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3rd Floor, </a:t>
            </a:r>
            <a:r>
              <a:rPr lang="en-US" altLang="ko-KR" sz="800" dirty="0" err="1">
                <a:solidFill>
                  <a:srgbClr val="01426A"/>
                </a:solidFill>
                <a:latin typeface="맑은 고딕" panose="020B0503020000020004" pitchFamily="50" charset="-127"/>
                <a:ea typeface="맑은 고딕" panose="020B0503020000020004" pitchFamily="50" charset="-127"/>
              </a:rPr>
              <a:t>Samjeong</a:t>
            </a:r>
            <a:r>
              <a:rPr lang="en-US" altLang="ko-KR" sz="800" dirty="0">
                <a:solidFill>
                  <a:srgbClr val="01426A"/>
                </a:solidFill>
                <a:latin typeface="맑은 고딕" panose="020B0503020000020004" pitchFamily="50" charset="-127"/>
                <a:ea typeface="맑은 고딕" panose="020B0503020000020004" pitchFamily="50" charset="-127"/>
              </a:rPr>
              <a:t> building, </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139, </a:t>
            </a:r>
            <a:r>
              <a:rPr lang="en-US" altLang="ko-KR" sz="800" dirty="0" err="1">
                <a:solidFill>
                  <a:srgbClr val="01426A"/>
                </a:solidFill>
                <a:latin typeface="맑은 고딕" panose="020B0503020000020004" pitchFamily="50" charset="-127"/>
                <a:ea typeface="맑은 고딕" panose="020B0503020000020004" pitchFamily="50" charset="-127"/>
              </a:rPr>
              <a:t>Saimdang-ro</a:t>
            </a:r>
            <a:r>
              <a:rPr lang="en-US" altLang="ko-KR" sz="800" dirty="0">
                <a:solidFill>
                  <a:srgbClr val="01426A"/>
                </a:solidFill>
                <a:latin typeface="맑은 고딕" panose="020B0503020000020004" pitchFamily="50" charset="-127"/>
                <a:ea typeface="맑은 고딕" panose="020B0503020000020004" pitchFamily="50" charset="-127"/>
              </a:rPr>
              <a:t>, </a:t>
            </a:r>
            <a:r>
              <a:rPr lang="en-US" altLang="ko-KR" sz="800" dirty="0" err="1">
                <a:solidFill>
                  <a:srgbClr val="01426A"/>
                </a:solidFill>
                <a:latin typeface="맑은 고딕" panose="020B0503020000020004" pitchFamily="50" charset="-127"/>
                <a:ea typeface="맑은 고딕" panose="020B0503020000020004" pitchFamily="50" charset="-127"/>
              </a:rPr>
              <a:t>Seocho-gu</a:t>
            </a:r>
            <a:r>
              <a:rPr lang="en-US" altLang="ko-KR" sz="800" dirty="0">
                <a:solidFill>
                  <a:srgbClr val="01426A"/>
                </a:solidFill>
                <a:latin typeface="맑은 고딕" panose="020B0503020000020004" pitchFamily="50" charset="-127"/>
                <a:ea typeface="맑은 고딕" panose="020B0503020000020004" pitchFamily="50" charset="-127"/>
              </a:rPr>
              <a:t>, </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Seoul, Korea</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Tel: 82-2-2055-3770</a:t>
            </a:r>
            <a:endParaRPr lang="en-US" altLang="ko-KR" sz="800" dirty="0">
              <a:latin typeface="맑은 고딕" panose="020B0503020000020004" pitchFamily="50" charset="-127"/>
              <a:ea typeface="맑은 고딕" panose="020B0503020000020004" pitchFamily="50" charset="-127"/>
            </a:endParaRPr>
          </a:p>
          <a:p>
            <a:pPr>
              <a:spcBef>
                <a:spcPts val="0"/>
              </a:spcBef>
              <a:spcAft>
                <a:spcPts val="0"/>
              </a:spcAft>
            </a:pPr>
            <a:r>
              <a:rPr lang="en-US" altLang="ko-KR" sz="800" dirty="0">
                <a:solidFill>
                  <a:srgbClr val="01426A"/>
                </a:solidFill>
                <a:latin typeface="맑은 고딕" panose="020B0503020000020004" pitchFamily="50" charset="-127"/>
                <a:ea typeface="맑은 고딕" panose="020B0503020000020004" pitchFamily="50" charset="-127"/>
              </a:rPr>
              <a:t>Fax: 82-2-2055-3769</a:t>
            </a:r>
          </a:p>
          <a:p>
            <a:pPr>
              <a:spcBef>
                <a:spcPts val="0"/>
              </a:spcBef>
              <a:spcAft>
                <a:spcPts val="0"/>
              </a:spcAft>
            </a:pPr>
            <a:r>
              <a:rPr lang="en-US" altLang="ko-KR" sz="800" dirty="0">
                <a:solidFill>
                  <a:srgbClr val="225380"/>
                </a:solidFill>
                <a:latin typeface="맑은 고딕" panose="020B0503020000020004" pitchFamily="50" charset="-127"/>
                <a:ea typeface="맑은 고딕" panose="020B0503020000020004" pitchFamily="50" charset="-127"/>
              </a:rPr>
              <a:t>info@gtradepay.com</a:t>
            </a:r>
            <a:endParaRPr lang="ko-KR" altLang="en-US" sz="800" dirty="0">
              <a:solidFill>
                <a:srgbClr val="225380"/>
              </a:solidFill>
              <a:latin typeface="맑은 고딕" panose="020B0503020000020004" pitchFamily="50" charset="-127"/>
              <a:ea typeface="맑은 고딕" panose="020B0503020000020004" pitchFamily="50" charset="-127"/>
            </a:endParaRPr>
          </a:p>
        </p:txBody>
      </p:sp>
      <p:sp>
        <p:nvSpPr>
          <p:cNvPr id="46" name="TextBox 45">
            <a:extLst>
              <a:ext uri="{FF2B5EF4-FFF2-40B4-BE49-F238E27FC236}">
                <a16:creationId xmlns:a16="http://schemas.microsoft.com/office/drawing/2014/main" id="{46765AAC-03DF-40E5-94B5-D45E94BF8077}"/>
              </a:ext>
            </a:extLst>
          </p:cNvPr>
          <p:cNvSpPr txBox="1"/>
          <p:nvPr/>
        </p:nvSpPr>
        <p:spPr>
          <a:xfrm>
            <a:off x="360452" y="3029669"/>
            <a:ext cx="3178394" cy="694742"/>
          </a:xfrm>
          <a:prstGeom prst="rect">
            <a:avLst/>
          </a:prstGeom>
          <a:noFill/>
        </p:spPr>
        <p:txBody>
          <a:bodyPr wrap="square" rtlCol="0">
            <a:spAutoFit/>
          </a:bodyPr>
          <a:lstStyle/>
          <a:p>
            <a:pPr algn="ctr">
              <a:lnSpc>
                <a:spcPct val="150000"/>
              </a:lnSpc>
            </a:pPr>
            <a:r>
              <a:rPr lang="en-US" altLang="ko-KR" sz="2000" b="1" dirty="0">
                <a:latin typeface="맑은 고딕" panose="020B0503020000020004" pitchFamily="50" charset="-127"/>
                <a:ea typeface="맑은 고딕" panose="020B0503020000020004" pitchFamily="50" charset="-127"/>
              </a:rPr>
              <a:t>+82-2-2055-3770</a:t>
            </a:r>
          </a:p>
          <a:p>
            <a:pPr algn="ctr">
              <a:lnSpc>
                <a:spcPct val="150000"/>
              </a:lnSpc>
            </a:pPr>
            <a:r>
              <a:rPr lang="ko-KR" altLang="en-US" sz="700" b="1" dirty="0">
                <a:solidFill>
                  <a:srgbClr val="225380"/>
                </a:solidFill>
                <a:latin typeface="맑은 고딕" panose="020B0503020000020004" pitchFamily="50" charset="-127"/>
                <a:ea typeface="맑은 고딕" panose="020B0503020000020004" pitchFamily="50" charset="-127"/>
              </a:rPr>
              <a:t>상담가능시간   월</a:t>
            </a:r>
            <a:r>
              <a:rPr lang="en-US" altLang="ko-KR" sz="700" b="1" dirty="0">
                <a:solidFill>
                  <a:srgbClr val="225380"/>
                </a:solidFill>
                <a:latin typeface="맑은 고딕" panose="020B0503020000020004" pitchFamily="50" charset="-127"/>
                <a:ea typeface="맑은 고딕" panose="020B0503020000020004" pitchFamily="50" charset="-127"/>
              </a:rPr>
              <a:t>-</a:t>
            </a:r>
            <a:r>
              <a:rPr lang="ko-KR" altLang="en-US" sz="700" b="1" dirty="0">
                <a:solidFill>
                  <a:srgbClr val="225380"/>
                </a:solidFill>
                <a:latin typeface="맑은 고딕" panose="020B0503020000020004" pitchFamily="50" charset="-127"/>
                <a:ea typeface="맑은 고딕" panose="020B0503020000020004" pitchFamily="50" charset="-127"/>
              </a:rPr>
              <a:t>금  </a:t>
            </a:r>
            <a:r>
              <a:rPr lang="en-US" altLang="ko-KR" sz="700" b="1" dirty="0">
                <a:solidFill>
                  <a:srgbClr val="225380"/>
                </a:solidFill>
                <a:latin typeface="맑은 고딕" panose="020B0503020000020004" pitchFamily="50" charset="-127"/>
                <a:ea typeface="맑은 고딕" panose="020B0503020000020004" pitchFamily="50" charset="-127"/>
              </a:rPr>
              <a:t>11:00 – 16:00  /   </a:t>
            </a:r>
            <a:r>
              <a:rPr lang="ko-KR" altLang="en-US" sz="700" b="1" dirty="0">
                <a:solidFill>
                  <a:srgbClr val="225380"/>
                </a:solidFill>
                <a:latin typeface="맑은 고딕" panose="020B0503020000020004" pitchFamily="50" charset="-127"/>
                <a:ea typeface="맑은 고딕" panose="020B0503020000020004" pitchFamily="50" charset="-127"/>
              </a:rPr>
              <a:t>점심시간</a:t>
            </a:r>
            <a:r>
              <a:rPr lang="en-US" altLang="ko-KR" sz="700" b="1" dirty="0">
                <a:solidFill>
                  <a:srgbClr val="225380"/>
                </a:solidFill>
                <a:latin typeface="맑은 고딕" panose="020B0503020000020004" pitchFamily="50" charset="-127"/>
                <a:ea typeface="맑은 고딕" panose="020B0503020000020004" pitchFamily="50" charset="-127"/>
              </a:rPr>
              <a:t>  12:30 – 13:30</a:t>
            </a:r>
            <a:endParaRPr lang="ko-KR" altLang="en-US" sz="700" b="1" dirty="0">
              <a:solidFill>
                <a:srgbClr val="225380"/>
              </a:solidFill>
              <a:latin typeface="맑은 고딕" panose="020B0503020000020004" pitchFamily="50" charset="-127"/>
              <a:ea typeface="맑은 고딕" panose="020B0503020000020004" pitchFamily="50" charset="-127"/>
            </a:endParaRPr>
          </a:p>
        </p:txBody>
      </p:sp>
      <p:pic>
        <p:nvPicPr>
          <p:cNvPr id="47" name="Picture 4">
            <a:extLst>
              <a:ext uri="{FF2B5EF4-FFF2-40B4-BE49-F238E27FC236}">
                <a16:creationId xmlns:a16="http://schemas.microsoft.com/office/drawing/2014/main" id="{DCDB9E59-E3EF-4613-88E9-B929F16C1A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624" y="3233889"/>
            <a:ext cx="327168" cy="266231"/>
          </a:xfrm>
          <a:prstGeom prst="rect">
            <a:avLst/>
          </a:prstGeom>
          <a:solidFill>
            <a:schemeClr val="bg1">
              <a:lumMod val="65000"/>
            </a:schemeClr>
          </a:solidFill>
          <a:ln>
            <a:noFill/>
          </a:ln>
          <a:extLst/>
        </p:spPr>
      </p:pic>
    </p:spTree>
    <p:extLst>
      <p:ext uri="{BB962C8B-B14F-4D97-AF65-F5344CB8AC3E}">
        <p14:creationId xmlns:p14="http://schemas.microsoft.com/office/powerpoint/2010/main" val="385517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main</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1820069919"/>
              </p:ext>
            </p:extLst>
          </p:nvPr>
        </p:nvGraphicFramePr>
        <p:xfrm>
          <a:off x="7498080" y="465516"/>
          <a:ext cx="2407920" cy="4438987"/>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en-US" altLang="ko-KR" sz="800" dirty="0">
                          <a:latin typeface="+mn-ea"/>
                          <a:ea typeface="+mn-ea"/>
                        </a:rPr>
                        <a:t>PC</a:t>
                      </a:r>
                      <a:r>
                        <a:rPr lang="ko-KR" altLang="en-US" sz="800" dirty="0">
                          <a:latin typeface="+mn-ea"/>
                          <a:ea typeface="+mn-ea"/>
                        </a:rPr>
                        <a:t>버전 구성</a:t>
                      </a:r>
                      <a:endParaRPr lang="en-US" altLang="ko-KR" sz="800" dirty="0">
                        <a:latin typeface="+mn-ea"/>
                        <a:ea typeface="+mn-ea"/>
                      </a:endParaRPr>
                    </a:p>
                    <a:p>
                      <a:pPr latinLnBrk="1"/>
                      <a:r>
                        <a:rPr lang="ko-KR" altLang="en-US" sz="800" dirty="0">
                          <a:latin typeface="+mn-ea"/>
                          <a:ea typeface="+mn-ea"/>
                        </a:rPr>
                        <a:t>동일하게 패드</a:t>
                      </a:r>
                      <a:r>
                        <a:rPr lang="en-US" altLang="ko-KR" sz="800" dirty="0">
                          <a:latin typeface="+mn-ea"/>
                          <a:ea typeface="+mn-ea"/>
                        </a:rPr>
                        <a:t>, </a:t>
                      </a:r>
                      <a:r>
                        <a:rPr lang="ko-KR" altLang="en-US" sz="800" dirty="0">
                          <a:latin typeface="+mn-ea"/>
                          <a:ea typeface="+mn-ea"/>
                        </a:rPr>
                        <a:t>모바일 적용</a:t>
                      </a:r>
                      <a:endParaRPr lang="en-US" altLang="ko-KR"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모바일에서</a:t>
                      </a:r>
                      <a:endParaRPr lang="en-US" altLang="ko-KR" sz="800" dirty="0">
                        <a:latin typeface="+mn-ea"/>
                        <a:ea typeface="+mn-ea"/>
                      </a:endParaRPr>
                    </a:p>
                    <a:p>
                      <a:pPr latinLnBrk="1"/>
                      <a:r>
                        <a:rPr lang="ko-KR" altLang="en-US" sz="800" dirty="0">
                          <a:latin typeface="+mn-ea"/>
                          <a:ea typeface="+mn-ea"/>
                        </a:rPr>
                        <a:t>안정 관련 내용만 세로로 구성</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22" name="직사각형 21">
            <a:extLst>
              <a:ext uri="{FF2B5EF4-FFF2-40B4-BE49-F238E27FC236}">
                <a16:creationId xmlns:a16="http://schemas.microsoft.com/office/drawing/2014/main" id="{600CE683-7714-4B66-9512-94BF76FBF0AF}"/>
              </a:ext>
            </a:extLst>
          </p:cNvPr>
          <p:cNvSpPr/>
          <p:nvPr/>
        </p:nvSpPr>
        <p:spPr bwMode="auto">
          <a:xfrm>
            <a:off x="176168" y="545285"/>
            <a:ext cx="3235247" cy="601377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7" name="직사각형 36">
            <a:extLst>
              <a:ext uri="{FF2B5EF4-FFF2-40B4-BE49-F238E27FC236}">
                <a16:creationId xmlns:a16="http://schemas.microsoft.com/office/drawing/2014/main" id="{406770D9-F80E-4126-9186-FE5ECD342B45}"/>
              </a:ext>
            </a:extLst>
          </p:cNvPr>
          <p:cNvSpPr/>
          <p:nvPr/>
        </p:nvSpPr>
        <p:spPr bwMode="auto">
          <a:xfrm>
            <a:off x="176168" y="545285"/>
            <a:ext cx="3235247" cy="573085"/>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38" name="직사각형 37">
            <a:extLst>
              <a:ext uri="{FF2B5EF4-FFF2-40B4-BE49-F238E27FC236}">
                <a16:creationId xmlns:a16="http://schemas.microsoft.com/office/drawing/2014/main" id="{51372BDB-C77D-4D10-8E45-E130C7792AB1}"/>
              </a:ext>
            </a:extLst>
          </p:cNvPr>
          <p:cNvSpPr/>
          <p:nvPr/>
        </p:nvSpPr>
        <p:spPr>
          <a:xfrm>
            <a:off x="209118" y="576619"/>
            <a:ext cx="710451" cy="246221"/>
          </a:xfrm>
          <a:prstGeom prst="rect">
            <a:avLst/>
          </a:prstGeom>
        </p:spPr>
        <p:txBody>
          <a:bodyPr wrap="square">
            <a:spAutoFit/>
          </a:bodyPr>
          <a:lstStyle/>
          <a:p>
            <a:r>
              <a:rPr lang="en-US" altLang="ko-KR" sz="1000" dirty="0">
                <a:solidFill>
                  <a:srgbClr val="262626"/>
                </a:solidFill>
                <a:latin typeface="맑은 고딕" pitchFamily="50" charset="-127"/>
              </a:rPr>
              <a:t>Logo</a:t>
            </a:r>
            <a:endParaRPr lang="ko-KR" altLang="en-US" sz="1000" dirty="0"/>
          </a:p>
        </p:txBody>
      </p:sp>
      <p:sp>
        <p:nvSpPr>
          <p:cNvPr id="39" name="TextBox 38">
            <a:extLst>
              <a:ext uri="{FF2B5EF4-FFF2-40B4-BE49-F238E27FC236}">
                <a16:creationId xmlns:a16="http://schemas.microsoft.com/office/drawing/2014/main" id="{7D096CB1-EF1D-4C8D-84B8-2ABBFBF5E42A}"/>
              </a:ext>
            </a:extLst>
          </p:cNvPr>
          <p:cNvSpPr txBox="1"/>
          <p:nvPr/>
        </p:nvSpPr>
        <p:spPr>
          <a:xfrm>
            <a:off x="2030949" y="623512"/>
            <a:ext cx="492443" cy="200055"/>
          </a:xfrm>
          <a:prstGeom prst="rect">
            <a:avLst/>
          </a:prstGeom>
          <a:noFill/>
        </p:spPr>
        <p:txBody>
          <a:bodyPr wrap="square" rtlCol="0">
            <a:spAutoFit/>
          </a:bodyPr>
          <a:lstStyle/>
          <a:p>
            <a:r>
              <a:rPr lang="ko-KR" altLang="en-US" sz="700" dirty="0">
                <a:solidFill>
                  <a:srgbClr val="FF0000"/>
                </a:solidFill>
                <a:latin typeface="맑은 고딕" pitchFamily="50" charset="-127"/>
                <a:ea typeface="맑은 고딕" pitchFamily="50" charset="-127"/>
              </a:rPr>
              <a:t>로그인</a:t>
            </a:r>
          </a:p>
        </p:txBody>
      </p:sp>
      <p:sp>
        <p:nvSpPr>
          <p:cNvPr id="40" name="TextBox 39">
            <a:extLst>
              <a:ext uri="{FF2B5EF4-FFF2-40B4-BE49-F238E27FC236}">
                <a16:creationId xmlns:a16="http://schemas.microsoft.com/office/drawing/2014/main" id="{3B33A6AF-F4C2-4E72-AEB0-05DAB27FC8BD}"/>
              </a:ext>
            </a:extLst>
          </p:cNvPr>
          <p:cNvSpPr txBox="1"/>
          <p:nvPr/>
        </p:nvSpPr>
        <p:spPr>
          <a:xfrm>
            <a:off x="1292735" y="949093"/>
            <a:ext cx="2206354" cy="169277"/>
          </a:xfrm>
          <a:prstGeom prst="rect">
            <a:avLst/>
          </a:prstGeom>
          <a:noFill/>
        </p:spPr>
        <p:txBody>
          <a:bodyPr wrap="square" rtlCol="0">
            <a:spAutoFit/>
          </a:bodyPr>
          <a:lstStyle/>
          <a:p>
            <a:r>
              <a:rPr lang="en-US" altLang="ko-KR" sz="500" dirty="0">
                <a:effectLst>
                  <a:outerShdw blurRad="38100" dist="38100" dir="2700000" algn="tl">
                    <a:srgbClr val="000000">
                      <a:alpha val="43137"/>
                    </a:srgbClr>
                  </a:outerShdw>
                </a:effectLst>
                <a:latin typeface="+mn-ea"/>
              </a:rPr>
              <a:t>Escrow Service </a:t>
            </a:r>
            <a:r>
              <a:rPr lang="ko-KR" altLang="en-US" sz="500" dirty="0">
                <a:effectLst>
                  <a:outerShdw blurRad="38100" dist="38100" dir="2700000" algn="tl">
                    <a:srgbClr val="000000">
                      <a:alpha val="43137"/>
                    </a:srgbClr>
                  </a:outerShdw>
                </a:effectLst>
                <a:latin typeface="+mn-ea"/>
              </a:rPr>
              <a:t>∨</a:t>
            </a:r>
            <a:r>
              <a:rPr lang="en-US" altLang="ko-KR" sz="500" dirty="0">
                <a:effectLst>
                  <a:outerShdw blurRad="38100" dist="38100" dir="2700000" algn="tl">
                    <a:srgbClr val="000000">
                      <a:alpha val="43137"/>
                    </a:srgbClr>
                  </a:outerShdw>
                </a:effectLst>
                <a:latin typeface="+mn-ea"/>
              </a:rPr>
              <a:t>     </a:t>
            </a:r>
            <a:r>
              <a:rPr lang="en-US" altLang="ko-KR" sz="500" dirty="0">
                <a:effectLst>
                  <a:outerShdw blurRad="38100" dist="38100" dir="2700000" algn="tl">
                    <a:srgbClr val="000000">
                      <a:alpha val="43137"/>
                    </a:srgbClr>
                  </a:outerShdw>
                </a:effectLst>
                <a:latin typeface="+mn-ea"/>
                <a:cs typeface="Modern H Medium" charset="0"/>
              </a:rPr>
              <a:t>What is GTradePay?</a:t>
            </a:r>
            <a:r>
              <a:rPr lang="ko-KR" altLang="en-US" sz="500" dirty="0">
                <a:effectLst>
                  <a:outerShdw blurRad="38100" dist="38100" dir="2700000" algn="tl">
                    <a:srgbClr val="000000">
                      <a:alpha val="43137"/>
                    </a:srgbClr>
                  </a:outerShdw>
                </a:effectLst>
                <a:latin typeface="+mn-ea"/>
              </a:rPr>
              <a:t> ∨</a:t>
            </a:r>
            <a:r>
              <a:rPr lang="en-US" altLang="ko-KR" sz="500" dirty="0">
                <a:effectLst>
                  <a:outerShdw blurRad="38100" dist="38100" dir="2700000" algn="tl">
                    <a:srgbClr val="000000">
                      <a:alpha val="43137"/>
                    </a:srgbClr>
                  </a:outerShdw>
                </a:effectLst>
                <a:latin typeface="+mn-ea"/>
                <a:cs typeface="Modern H Medium" charset="0"/>
              </a:rPr>
              <a:t>        IR</a:t>
            </a:r>
            <a:r>
              <a:rPr lang="ko-KR" altLang="en-US" sz="500" dirty="0">
                <a:effectLst>
                  <a:outerShdw blurRad="38100" dist="38100" dir="2700000" algn="tl">
                    <a:srgbClr val="000000">
                      <a:alpha val="43137"/>
                    </a:srgbClr>
                  </a:outerShdw>
                </a:effectLst>
                <a:latin typeface="+mn-ea"/>
              </a:rPr>
              <a:t> ∨</a:t>
            </a:r>
            <a:r>
              <a:rPr lang="ko-KR" altLang="en-US" sz="500" dirty="0">
                <a:effectLst>
                  <a:outerShdw blurRad="38100" dist="38100" dir="2700000" algn="tl">
                    <a:srgbClr val="000000">
                      <a:alpha val="43137"/>
                    </a:srgbClr>
                  </a:outerShdw>
                </a:effectLst>
                <a:latin typeface="+mn-ea"/>
                <a:cs typeface="Modern H Medium" charset="0"/>
              </a:rPr>
              <a:t>        </a:t>
            </a:r>
            <a:r>
              <a:rPr lang="en-US" altLang="ko-KR" sz="500" dirty="0">
                <a:effectLst>
                  <a:outerShdw blurRad="38100" dist="38100" dir="2700000" algn="tl">
                    <a:srgbClr val="000000">
                      <a:alpha val="43137"/>
                    </a:srgbClr>
                  </a:outerShdw>
                </a:effectLst>
                <a:latin typeface="+mn-ea"/>
                <a:cs typeface="Modern H Medium" charset="0"/>
              </a:rPr>
              <a:t>HELP</a:t>
            </a:r>
            <a:r>
              <a:rPr lang="ko-KR" altLang="en-US" sz="500" dirty="0">
                <a:effectLst>
                  <a:outerShdw blurRad="38100" dist="38100" dir="2700000" algn="tl">
                    <a:srgbClr val="000000">
                      <a:alpha val="43137"/>
                    </a:srgbClr>
                  </a:outerShdw>
                </a:effectLst>
                <a:latin typeface="+mn-ea"/>
              </a:rPr>
              <a:t> ∨</a:t>
            </a:r>
            <a:endParaRPr lang="en-US" altLang="ko-KR" sz="500" dirty="0">
              <a:effectLst>
                <a:outerShdw blurRad="38100" dist="38100" dir="2700000" algn="tl">
                  <a:srgbClr val="000000">
                    <a:alpha val="43137"/>
                  </a:srgbClr>
                </a:outerShdw>
              </a:effectLst>
              <a:latin typeface="+mn-ea"/>
              <a:cs typeface="Modern H Medium" charset="0"/>
            </a:endParaRPr>
          </a:p>
        </p:txBody>
      </p:sp>
      <p:sp>
        <p:nvSpPr>
          <p:cNvPr id="43" name="TextBox 42">
            <a:extLst>
              <a:ext uri="{FF2B5EF4-FFF2-40B4-BE49-F238E27FC236}">
                <a16:creationId xmlns:a16="http://schemas.microsoft.com/office/drawing/2014/main" id="{90334860-6ABF-43D8-A68F-D9846523BA12}"/>
              </a:ext>
            </a:extLst>
          </p:cNvPr>
          <p:cNvSpPr txBox="1"/>
          <p:nvPr/>
        </p:nvSpPr>
        <p:spPr>
          <a:xfrm>
            <a:off x="2523392" y="607396"/>
            <a:ext cx="792508" cy="200055"/>
          </a:xfrm>
          <a:prstGeom prst="rect">
            <a:avLst/>
          </a:prstGeom>
          <a:solidFill>
            <a:schemeClr val="accent5">
              <a:lumMod val="75000"/>
            </a:schemeClr>
          </a:solidFill>
          <a:ln>
            <a:noFill/>
          </a:ln>
        </p:spPr>
        <p:txBody>
          <a:bodyPr wrap="square" rtlCol="0">
            <a:spAutoFit/>
          </a:bodyPr>
          <a:lstStyle/>
          <a:p>
            <a:pPr algn="ctr"/>
            <a:r>
              <a:rPr lang="en-US" altLang="ko-KR" sz="700" dirty="0">
                <a:solidFill>
                  <a:schemeClr val="bg1"/>
                </a:solidFill>
                <a:latin typeface="맑은 고딕" pitchFamily="50" charset="-127"/>
                <a:ea typeface="맑은 고딕" pitchFamily="50" charset="-127"/>
              </a:rPr>
              <a:t>Start My Page</a:t>
            </a:r>
            <a:endParaRPr lang="ko-KR" altLang="en-US" sz="700" dirty="0">
              <a:solidFill>
                <a:schemeClr val="bg1"/>
              </a:solidFill>
              <a:latin typeface="맑은 고딕" pitchFamily="50" charset="-127"/>
              <a:ea typeface="맑은 고딕" pitchFamily="50" charset="-127"/>
            </a:endParaRPr>
          </a:p>
        </p:txBody>
      </p:sp>
      <p:sp>
        <p:nvSpPr>
          <p:cNvPr id="44" name="직사각형 43">
            <a:extLst>
              <a:ext uri="{FF2B5EF4-FFF2-40B4-BE49-F238E27FC236}">
                <a16:creationId xmlns:a16="http://schemas.microsoft.com/office/drawing/2014/main" id="{6D0B2634-6C9E-4B08-A9B7-8DED595BEDA3}"/>
              </a:ext>
            </a:extLst>
          </p:cNvPr>
          <p:cNvSpPr/>
          <p:nvPr/>
        </p:nvSpPr>
        <p:spPr bwMode="auto">
          <a:xfrm>
            <a:off x="176168" y="1118370"/>
            <a:ext cx="3235247" cy="96540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5" name="직사각형 44">
            <a:extLst>
              <a:ext uri="{FF2B5EF4-FFF2-40B4-BE49-F238E27FC236}">
                <a16:creationId xmlns:a16="http://schemas.microsoft.com/office/drawing/2014/main" id="{2FD84953-DD2F-4976-968E-D87CC14A494A}"/>
              </a:ext>
            </a:extLst>
          </p:cNvPr>
          <p:cNvSpPr/>
          <p:nvPr/>
        </p:nvSpPr>
        <p:spPr>
          <a:xfrm>
            <a:off x="329630" y="1226648"/>
            <a:ext cx="2928321" cy="246221"/>
          </a:xfrm>
          <a:prstGeom prst="rect">
            <a:avLst/>
          </a:prstGeom>
        </p:spPr>
        <p:txBody>
          <a:bodyPr wrap="square">
            <a:spAutoFit/>
          </a:bodyPr>
          <a:lstStyle/>
          <a:p>
            <a:pPr algn="ctr"/>
            <a:r>
              <a:rPr lang="ko-KR" altLang="en-US" sz="1000" dirty="0">
                <a:latin typeface="+mn-ea"/>
              </a:rPr>
              <a:t>​</a:t>
            </a:r>
            <a:r>
              <a:rPr lang="ko-KR" altLang="en-US" sz="1000" b="1" dirty="0" err="1">
                <a:latin typeface="+mn-ea"/>
              </a:rPr>
              <a:t>GTradePay</a:t>
            </a:r>
            <a:r>
              <a:rPr lang="ko-KR" altLang="en-US" sz="1000" b="1" dirty="0">
                <a:latin typeface="+mn-ea"/>
              </a:rPr>
              <a:t> </a:t>
            </a:r>
            <a:r>
              <a:rPr lang="ko-KR" altLang="en-US" sz="1000" b="1" dirty="0" err="1">
                <a:latin typeface="+mn-ea"/>
              </a:rPr>
              <a:t>Escrow</a:t>
            </a:r>
            <a:endParaRPr lang="ko-KR" altLang="en-US" sz="1000" b="1" dirty="0">
              <a:latin typeface="+mn-ea"/>
            </a:endParaRPr>
          </a:p>
        </p:txBody>
      </p:sp>
      <p:sp>
        <p:nvSpPr>
          <p:cNvPr id="47" name="직사각형 46">
            <a:extLst>
              <a:ext uri="{FF2B5EF4-FFF2-40B4-BE49-F238E27FC236}">
                <a16:creationId xmlns:a16="http://schemas.microsoft.com/office/drawing/2014/main" id="{5C160591-B94A-4E29-A361-5A1DAF2CBBB2}"/>
              </a:ext>
            </a:extLst>
          </p:cNvPr>
          <p:cNvSpPr/>
          <p:nvPr/>
        </p:nvSpPr>
        <p:spPr bwMode="auto">
          <a:xfrm>
            <a:off x="176166" y="2083777"/>
            <a:ext cx="3235247" cy="96540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48" name="직사각형 47">
            <a:extLst>
              <a:ext uri="{FF2B5EF4-FFF2-40B4-BE49-F238E27FC236}">
                <a16:creationId xmlns:a16="http://schemas.microsoft.com/office/drawing/2014/main" id="{1B06B18A-7FA4-4D15-BD2F-005133BC85B1}"/>
              </a:ext>
            </a:extLst>
          </p:cNvPr>
          <p:cNvSpPr/>
          <p:nvPr/>
        </p:nvSpPr>
        <p:spPr>
          <a:xfrm>
            <a:off x="329630" y="2190003"/>
            <a:ext cx="2928321" cy="246221"/>
          </a:xfrm>
          <a:prstGeom prst="rect">
            <a:avLst/>
          </a:prstGeom>
        </p:spPr>
        <p:txBody>
          <a:bodyPr wrap="square">
            <a:spAutoFit/>
          </a:bodyPr>
          <a:lstStyle/>
          <a:p>
            <a:pPr algn="ctr"/>
            <a:r>
              <a:rPr lang="ko-KR" altLang="en-US" sz="1000" dirty="0">
                <a:latin typeface="+mn-ea"/>
              </a:rPr>
              <a:t>거래절차</a:t>
            </a:r>
            <a:endParaRPr lang="ko-KR" altLang="en-US" sz="1000" b="1" dirty="0">
              <a:latin typeface="+mn-ea"/>
            </a:endParaRPr>
          </a:p>
        </p:txBody>
      </p:sp>
      <p:sp>
        <p:nvSpPr>
          <p:cNvPr id="49" name="직사각형 48">
            <a:extLst>
              <a:ext uri="{FF2B5EF4-FFF2-40B4-BE49-F238E27FC236}">
                <a16:creationId xmlns:a16="http://schemas.microsoft.com/office/drawing/2014/main" id="{885671D3-37F9-4CD0-905E-6938134298B5}"/>
              </a:ext>
            </a:extLst>
          </p:cNvPr>
          <p:cNvSpPr/>
          <p:nvPr/>
        </p:nvSpPr>
        <p:spPr bwMode="auto">
          <a:xfrm>
            <a:off x="176166" y="3055321"/>
            <a:ext cx="3235247" cy="96540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0" name="직사각형 49">
            <a:extLst>
              <a:ext uri="{FF2B5EF4-FFF2-40B4-BE49-F238E27FC236}">
                <a16:creationId xmlns:a16="http://schemas.microsoft.com/office/drawing/2014/main" id="{88F98A98-FEEB-4ECC-B426-9CB016C94172}"/>
              </a:ext>
            </a:extLst>
          </p:cNvPr>
          <p:cNvSpPr/>
          <p:nvPr/>
        </p:nvSpPr>
        <p:spPr>
          <a:xfrm>
            <a:off x="329630" y="3161547"/>
            <a:ext cx="2928321" cy="246221"/>
          </a:xfrm>
          <a:prstGeom prst="rect">
            <a:avLst/>
          </a:prstGeom>
        </p:spPr>
        <p:txBody>
          <a:bodyPr wrap="square">
            <a:spAutoFit/>
          </a:bodyPr>
          <a:lstStyle/>
          <a:p>
            <a:pPr algn="ctr"/>
            <a:r>
              <a:rPr lang="ko-KR" altLang="en-US" sz="1000" b="1" dirty="0">
                <a:latin typeface="+mn-ea"/>
              </a:rPr>
              <a:t>안전</a:t>
            </a:r>
          </a:p>
        </p:txBody>
      </p:sp>
      <p:sp>
        <p:nvSpPr>
          <p:cNvPr id="51" name="직사각형 50">
            <a:extLst>
              <a:ext uri="{FF2B5EF4-FFF2-40B4-BE49-F238E27FC236}">
                <a16:creationId xmlns:a16="http://schemas.microsoft.com/office/drawing/2014/main" id="{D36EF1EC-E938-4F10-B6E5-EE3D639E4118}"/>
              </a:ext>
            </a:extLst>
          </p:cNvPr>
          <p:cNvSpPr/>
          <p:nvPr/>
        </p:nvSpPr>
        <p:spPr bwMode="auto">
          <a:xfrm>
            <a:off x="176164" y="4014591"/>
            <a:ext cx="3235247" cy="96540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3" name="직사각형 52">
            <a:extLst>
              <a:ext uri="{FF2B5EF4-FFF2-40B4-BE49-F238E27FC236}">
                <a16:creationId xmlns:a16="http://schemas.microsoft.com/office/drawing/2014/main" id="{90F6BAC2-8E93-4780-BD15-8E71804075A2}"/>
              </a:ext>
            </a:extLst>
          </p:cNvPr>
          <p:cNvSpPr/>
          <p:nvPr/>
        </p:nvSpPr>
        <p:spPr>
          <a:xfrm>
            <a:off x="329628" y="4120817"/>
            <a:ext cx="2928321" cy="246221"/>
          </a:xfrm>
          <a:prstGeom prst="rect">
            <a:avLst/>
          </a:prstGeom>
        </p:spPr>
        <p:txBody>
          <a:bodyPr wrap="square">
            <a:spAutoFit/>
          </a:bodyPr>
          <a:lstStyle/>
          <a:p>
            <a:pPr algn="ctr"/>
            <a:r>
              <a:rPr lang="ko-KR" altLang="en-US" sz="1000" b="1" dirty="0">
                <a:latin typeface="+mn-ea"/>
              </a:rPr>
              <a:t>신뢰</a:t>
            </a:r>
          </a:p>
        </p:txBody>
      </p:sp>
      <p:sp>
        <p:nvSpPr>
          <p:cNvPr id="54" name="직사각형 53">
            <a:extLst>
              <a:ext uri="{FF2B5EF4-FFF2-40B4-BE49-F238E27FC236}">
                <a16:creationId xmlns:a16="http://schemas.microsoft.com/office/drawing/2014/main" id="{788E7329-0336-40EF-B1F5-1851367CBFE2}"/>
              </a:ext>
            </a:extLst>
          </p:cNvPr>
          <p:cNvSpPr/>
          <p:nvPr/>
        </p:nvSpPr>
        <p:spPr bwMode="auto">
          <a:xfrm>
            <a:off x="176165" y="4973861"/>
            <a:ext cx="3235247" cy="765769"/>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5" name="직사각형 54">
            <a:extLst>
              <a:ext uri="{FF2B5EF4-FFF2-40B4-BE49-F238E27FC236}">
                <a16:creationId xmlns:a16="http://schemas.microsoft.com/office/drawing/2014/main" id="{390BFBE7-7705-414C-95AC-CCCEF4D26990}"/>
              </a:ext>
            </a:extLst>
          </p:cNvPr>
          <p:cNvSpPr/>
          <p:nvPr/>
        </p:nvSpPr>
        <p:spPr>
          <a:xfrm>
            <a:off x="329629" y="5080087"/>
            <a:ext cx="2928321" cy="246221"/>
          </a:xfrm>
          <a:prstGeom prst="rect">
            <a:avLst/>
          </a:prstGeom>
        </p:spPr>
        <p:txBody>
          <a:bodyPr wrap="square">
            <a:spAutoFit/>
          </a:bodyPr>
          <a:lstStyle/>
          <a:p>
            <a:pPr algn="ctr"/>
            <a:r>
              <a:rPr lang="ko-KR" altLang="en-US" sz="1000" b="1" dirty="0">
                <a:latin typeface="+mn-ea"/>
              </a:rPr>
              <a:t>파트너</a:t>
            </a:r>
          </a:p>
        </p:txBody>
      </p:sp>
      <p:sp>
        <p:nvSpPr>
          <p:cNvPr id="56" name="직사각형 55">
            <a:extLst>
              <a:ext uri="{FF2B5EF4-FFF2-40B4-BE49-F238E27FC236}">
                <a16:creationId xmlns:a16="http://schemas.microsoft.com/office/drawing/2014/main" id="{B8B31D5A-9211-49AB-9324-037F56A0B801}"/>
              </a:ext>
            </a:extLst>
          </p:cNvPr>
          <p:cNvSpPr/>
          <p:nvPr/>
        </p:nvSpPr>
        <p:spPr bwMode="auto">
          <a:xfrm>
            <a:off x="176164" y="5737817"/>
            <a:ext cx="3235247" cy="496671"/>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7" name="직사각형 56">
            <a:extLst>
              <a:ext uri="{FF2B5EF4-FFF2-40B4-BE49-F238E27FC236}">
                <a16:creationId xmlns:a16="http://schemas.microsoft.com/office/drawing/2014/main" id="{ADA0A0F4-0976-4905-801F-16807941BFAC}"/>
              </a:ext>
            </a:extLst>
          </p:cNvPr>
          <p:cNvSpPr/>
          <p:nvPr/>
        </p:nvSpPr>
        <p:spPr>
          <a:xfrm>
            <a:off x="329628" y="5844043"/>
            <a:ext cx="2928321" cy="246221"/>
          </a:xfrm>
          <a:prstGeom prst="rect">
            <a:avLst/>
          </a:prstGeom>
        </p:spPr>
        <p:txBody>
          <a:bodyPr wrap="square">
            <a:spAutoFit/>
          </a:bodyPr>
          <a:lstStyle/>
          <a:p>
            <a:pPr algn="ctr"/>
            <a:r>
              <a:rPr lang="ko-KR" altLang="en-US" sz="1000" b="1" dirty="0">
                <a:latin typeface="+mn-ea"/>
              </a:rPr>
              <a:t>지금거래하세요</a:t>
            </a:r>
          </a:p>
        </p:txBody>
      </p:sp>
      <p:sp>
        <p:nvSpPr>
          <p:cNvPr id="58" name="직사각형 57">
            <a:extLst>
              <a:ext uri="{FF2B5EF4-FFF2-40B4-BE49-F238E27FC236}">
                <a16:creationId xmlns:a16="http://schemas.microsoft.com/office/drawing/2014/main" id="{599AB225-119C-41A7-979F-95BAE1A251F0}"/>
              </a:ext>
            </a:extLst>
          </p:cNvPr>
          <p:cNvSpPr/>
          <p:nvPr/>
        </p:nvSpPr>
        <p:spPr bwMode="auto">
          <a:xfrm>
            <a:off x="176164" y="6234489"/>
            <a:ext cx="3235247" cy="32457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solidFill>
                  <a:srgbClr val="262626"/>
                </a:solidFill>
                <a:effectLst/>
                <a:latin typeface="맑은 고딕" pitchFamily="50" charset="-127"/>
                <a:ea typeface="맑은 고딕" pitchFamily="50" charset="-127"/>
              </a:rPr>
              <a:t>Footer</a:t>
            </a:r>
            <a:endParaRPr lang="ko-KR" altLang="en-US" sz="800" dirty="0">
              <a:solidFill>
                <a:srgbClr val="262626"/>
              </a:solidFill>
              <a:effectLst/>
              <a:latin typeface="맑은 고딕" pitchFamily="50" charset="-127"/>
              <a:ea typeface="맑은 고딕" pitchFamily="50" charset="-127"/>
            </a:endParaRPr>
          </a:p>
        </p:txBody>
      </p:sp>
      <p:sp>
        <p:nvSpPr>
          <p:cNvPr id="59" name="TextBox 58">
            <a:extLst>
              <a:ext uri="{FF2B5EF4-FFF2-40B4-BE49-F238E27FC236}">
                <a16:creationId xmlns:a16="http://schemas.microsoft.com/office/drawing/2014/main" id="{D7C437ED-86E3-41CF-98F3-421F77B646CD}"/>
              </a:ext>
            </a:extLst>
          </p:cNvPr>
          <p:cNvSpPr txBox="1"/>
          <p:nvPr/>
        </p:nvSpPr>
        <p:spPr>
          <a:xfrm>
            <a:off x="1004659" y="1681763"/>
            <a:ext cx="765597" cy="238462"/>
          </a:xfrm>
          <a:prstGeom prst="rect">
            <a:avLst/>
          </a:prstGeom>
          <a:solidFill>
            <a:srgbClr val="00B050"/>
          </a:solidFill>
          <a:ln>
            <a:noFill/>
          </a:ln>
        </p:spPr>
        <p:txBody>
          <a:bodyPr wrap="square" rtlCol="0" anchor="ctr" anchorCtr="0">
            <a:noAutofit/>
          </a:bodyPr>
          <a:lstStyle/>
          <a:p>
            <a:pPr algn="ctr"/>
            <a:r>
              <a:rPr lang="ko-KR" altLang="en-US" sz="700" b="1" dirty="0">
                <a:solidFill>
                  <a:schemeClr val="bg1"/>
                </a:solidFill>
                <a:latin typeface="맑은 고딕" pitchFamily="50" charset="-127"/>
                <a:ea typeface="맑은 고딕" pitchFamily="50" charset="-127"/>
              </a:rPr>
              <a:t>회원가입</a:t>
            </a:r>
          </a:p>
        </p:txBody>
      </p:sp>
      <p:sp>
        <p:nvSpPr>
          <p:cNvPr id="60" name="TextBox 59">
            <a:extLst>
              <a:ext uri="{FF2B5EF4-FFF2-40B4-BE49-F238E27FC236}">
                <a16:creationId xmlns:a16="http://schemas.microsoft.com/office/drawing/2014/main" id="{3C4FCACE-AA6F-4219-AC35-94723BF25EA0}"/>
              </a:ext>
            </a:extLst>
          </p:cNvPr>
          <p:cNvSpPr txBox="1"/>
          <p:nvPr/>
        </p:nvSpPr>
        <p:spPr>
          <a:xfrm>
            <a:off x="1857930" y="1681190"/>
            <a:ext cx="765597" cy="238462"/>
          </a:xfrm>
          <a:prstGeom prst="rect">
            <a:avLst/>
          </a:prstGeom>
          <a:solidFill>
            <a:srgbClr val="FFC000"/>
          </a:solidFill>
          <a:ln>
            <a:noFill/>
          </a:ln>
        </p:spPr>
        <p:txBody>
          <a:bodyPr wrap="square" rtlCol="0" anchor="ctr" anchorCtr="0">
            <a:noAutofit/>
          </a:bodyPr>
          <a:lstStyle/>
          <a:p>
            <a:pPr algn="ctr"/>
            <a:r>
              <a:rPr lang="ko-KR" altLang="en-US" sz="700" b="1" dirty="0">
                <a:solidFill>
                  <a:schemeClr val="bg1"/>
                </a:solidFill>
                <a:latin typeface="맑은 고딕" pitchFamily="50" charset="-127"/>
                <a:ea typeface="맑은 고딕" pitchFamily="50" charset="-127"/>
              </a:rPr>
              <a:t>서비스 수수료</a:t>
            </a:r>
          </a:p>
        </p:txBody>
      </p:sp>
      <p:sp>
        <p:nvSpPr>
          <p:cNvPr id="82" name="직사각형 81">
            <a:extLst>
              <a:ext uri="{FF2B5EF4-FFF2-40B4-BE49-F238E27FC236}">
                <a16:creationId xmlns:a16="http://schemas.microsoft.com/office/drawing/2014/main" id="{5730BB4D-22E8-46AB-8773-1889BE8F4DF0}"/>
              </a:ext>
            </a:extLst>
          </p:cNvPr>
          <p:cNvSpPr/>
          <p:nvPr/>
        </p:nvSpPr>
        <p:spPr bwMode="auto">
          <a:xfrm>
            <a:off x="4610902" y="550405"/>
            <a:ext cx="2426711" cy="39778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3" name="직사각형 82">
            <a:extLst>
              <a:ext uri="{FF2B5EF4-FFF2-40B4-BE49-F238E27FC236}">
                <a16:creationId xmlns:a16="http://schemas.microsoft.com/office/drawing/2014/main" id="{D360C37B-3467-48EC-B8B3-C111F3F09274}"/>
              </a:ext>
            </a:extLst>
          </p:cNvPr>
          <p:cNvSpPr/>
          <p:nvPr/>
        </p:nvSpPr>
        <p:spPr>
          <a:xfrm>
            <a:off x="4618721" y="554351"/>
            <a:ext cx="681796" cy="323165"/>
          </a:xfrm>
          <a:prstGeom prst="rect">
            <a:avLst/>
          </a:prstGeom>
        </p:spPr>
        <p:txBody>
          <a:bodyPr wrap="square">
            <a:spAutoFit/>
          </a:bodyPr>
          <a:lstStyle/>
          <a:p>
            <a:r>
              <a:rPr lang="en-US" altLang="ko-KR" sz="1500" dirty="0">
                <a:solidFill>
                  <a:srgbClr val="262626"/>
                </a:solidFill>
                <a:latin typeface="맑은 고딕" pitchFamily="50" charset="-127"/>
              </a:rPr>
              <a:t>Logo</a:t>
            </a:r>
            <a:endParaRPr lang="ko-KR" altLang="en-US" sz="1500" dirty="0"/>
          </a:p>
        </p:txBody>
      </p:sp>
      <p:sp>
        <p:nvSpPr>
          <p:cNvPr id="84" name="TextBox 83">
            <a:extLst>
              <a:ext uri="{FF2B5EF4-FFF2-40B4-BE49-F238E27FC236}">
                <a16:creationId xmlns:a16="http://schemas.microsoft.com/office/drawing/2014/main" id="{3766F25B-FE8C-43C1-A61D-BF34A6FFC553}"/>
              </a:ext>
            </a:extLst>
          </p:cNvPr>
          <p:cNvSpPr txBox="1"/>
          <p:nvPr/>
        </p:nvSpPr>
        <p:spPr>
          <a:xfrm>
            <a:off x="6575417" y="648434"/>
            <a:ext cx="460847" cy="215444"/>
          </a:xfrm>
          <a:prstGeom prst="rect">
            <a:avLst/>
          </a:prstGeom>
          <a:noFill/>
        </p:spPr>
        <p:txBody>
          <a:bodyPr wrap="square" rtlCol="0">
            <a:spAutoFit/>
          </a:bodyPr>
          <a:lstStyle/>
          <a:p>
            <a:r>
              <a:rPr lang="en-US" altLang="ko-KR" sz="800" dirty="0">
                <a:latin typeface="맑은 고딕" pitchFamily="50" charset="-127"/>
                <a:ea typeface="맑은 고딕" pitchFamily="50" charset="-127"/>
              </a:rPr>
              <a:t>Menu</a:t>
            </a:r>
          </a:p>
        </p:txBody>
      </p:sp>
      <p:sp>
        <p:nvSpPr>
          <p:cNvPr id="85" name="직사각형 84">
            <a:extLst>
              <a:ext uri="{FF2B5EF4-FFF2-40B4-BE49-F238E27FC236}">
                <a16:creationId xmlns:a16="http://schemas.microsoft.com/office/drawing/2014/main" id="{E93C75E1-56CE-48F6-A9A8-712C05BFF09C}"/>
              </a:ext>
            </a:extLst>
          </p:cNvPr>
          <p:cNvSpPr/>
          <p:nvPr/>
        </p:nvSpPr>
        <p:spPr bwMode="auto">
          <a:xfrm>
            <a:off x="4610902" y="550404"/>
            <a:ext cx="2426711" cy="616665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pic>
        <p:nvPicPr>
          <p:cNvPr id="86" name="그림 85">
            <a:extLst>
              <a:ext uri="{FF2B5EF4-FFF2-40B4-BE49-F238E27FC236}">
                <a16:creationId xmlns:a16="http://schemas.microsoft.com/office/drawing/2014/main" id="{113B61F1-1B44-412A-9DF0-FCC23817EB01}"/>
              </a:ext>
            </a:extLst>
          </p:cNvPr>
          <p:cNvPicPr>
            <a:picLocks noChangeAspect="1"/>
          </p:cNvPicPr>
          <p:nvPr/>
        </p:nvPicPr>
        <p:blipFill>
          <a:blip r:embed="rId2"/>
          <a:stretch>
            <a:fillRect/>
          </a:stretch>
        </p:blipFill>
        <p:spPr>
          <a:xfrm>
            <a:off x="6342036" y="653960"/>
            <a:ext cx="164478" cy="180975"/>
          </a:xfrm>
          <a:prstGeom prst="rect">
            <a:avLst/>
          </a:prstGeom>
        </p:spPr>
      </p:pic>
      <p:sp>
        <p:nvSpPr>
          <p:cNvPr id="87" name="직사각형 86">
            <a:extLst>
              <a:ext uri="{FF2B5EF4-FFF2-40B4-BE49-F238E27FC236}">
                <a16:creationId xmlns:a16="http://schemas.microsoft.com/office/drawing/2014/main" id="{5DB46D0B-4986-444F-9D49-65F613C60455}"/>
              </a:ext>
            </a:extLst>
          </p:cNvPr>
          <p:cNvSpPr/>
          <p:nvPr/>
        </p:nvSpPr>
        <p:spPr bwMode="auto">
          <a:xfrm>
            <a:off x="4603218" y="948192"/>
            <a:ext cx="2430628" cy="9272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88" name="직사각형 87">
            <a:extLst>
              <a:ext uri="{FF2B5EF4-FFF2-40B4-BE49-F238E27FC236}">
                <a16:creationId xmlns:a16="http://schemas.microsoft.com/office/drawing/2014/main" id="{4CE5C0C2-BB8B-4325-BC43-DAD7D7AF7B7E}"/>
              </a:ext>
            </a:extLst>
          </p:cNvPr>
          <p:cNvSpPr/>
          <p:nvPr/>
        </p:nvSpPr>
        <p:spPr>
          <a:xfrm>
            <a:off x="4606840" y="1003023"/>
            <a:ext cx="2407920" cy="246221"/>
          </a:xfrm>
          <a:prstGeom prst="rect">
            <a:avLst/>
          </a:prstGeom>
        </p:spPr>
        <p:txBody>
          <a:bodyPr wrap="square">
            <a:spAutoFit/>
          </a:bodyPr>
          <a:lstStyle/>
          <a:p>
            <a:pPr algn="ctr"/>
            <a:r>
              <a:rPr lang="ko-KR" altLang="en-US" sz="1000" dirty="0">
                <a:latin typeface="+mn-ea"/>
              </a:rPr>
              <a:t>​</a:t>
            </a:r>
            <a:r>
              <a:rPr lang="ko-KR" altLang="en-US" sz="1000" b="1" dirty="0" err="1">
                <a:latin typeface="+mn-ea"/>
              </a:rPr>
              <a:t>GTradePay</a:t>
            </a:r>
            <a:r>
              <a:rPr lang="ko-KR" altLang="en-US" sz="1000" b="1" dirty="0">
                <a:latin typeface="+mn-ea"/>
              </a:rPr>
              <a:t> </a:t>
            </a:r>
            <a:r>
              <a:rPr lang="ko-KR" altLang="en-US" sz="1000" b="1" dirty="0" err="1">
                <a:latin typeface="+mn-ea"/>
              </a:rPr>
              <a:t>Escrow</a:t>
            </a:r>
            <a:endParaRPr lang="ko-KR" altLang="en-US" sz="1000" b="1" dirty="0">
              <a:latin typeface="+mn-ea"/>
            </a:endParaRPr>
          </a:p>
        </p:txBody>
      </p:sp>
      <p:sp>
        <p:nvSpPr>
          <p:cNvPr id="89" name="TextBox 88">
            <a:extLst>
              <a:ext uri="{FF2B5EF4-FFF2-40B4-BE49-F238E27FC236}">
                <a16:creationId xmlns:a16="http://schemas.microsoft.com/office/drawing/2014/main" id="{C152CB5C-1E87-4DD6-9250-4E04D14A390F}"/>
              </a:ext>
            </a:extLst>
          </p:cNvPr>
          <p:cNvSpPr txBox="1"/>
          <p:nvPr/>
        </p:nvSpPr>
        <p:spPr>
          <a:xfrm>
            <a:off x="5070419" y="1314171"/>
            <a:ext cx="765597" cy="238462"/>
          </a:xfrm>
          <a:prstGeom prst="rect">
            <a:avLst/>
          </a:prstGeom>
          <a:solidFill>
            <a:srgbClr val="00B050"/>
          </a:solidFill>
          <a:ln>
            <a:noFill/>
          </a:ln>
        </p:spPr>
        <p:txBody>
          <a:bodyPr wrap="square" rtlCol="0" anchor="ctr" anchorCtr="0">
            <a:noAutofit/>
          </a:bodyPr>
          <a:lstStyle/>
          <a:p>
            <a:pPr algn="ctr"/>
            <a:r>
              <a:rPr lang="ko-KR" altLang="en-US" sz="700" b="1" dirty="0">
                <a:solidFill>
                  <a:schemeClr val="bg1"/>
                </a:solidFill>
                <a:latin typeface="맑은 고딕" pitchFamily="50" charset="-127"/>
                <a:ea typeface="맑은 고딕" pitchFamily="50" charset="-127"/>
              </a:rPr>
              <a:t>회원가입</a:t>
            </a:r>
          </a:p>
        </p:txBody>
      </p:sp>
      <p:sp>
        <p:nvSpPr>
          <p:cNvPr id="90" name="TextBox 89">
            <a:extLst>
              <a:ext uri="{FF2B5EF4-FFF2-40B4-BE49-F238E27FC236}">
                <a16:creationId xmlns:a16="http://schemas.microsoft.com/office/drawing/2014/main" id="{0FAC0013-5F83-43FB-AD90-566AE7286928}"/>
              </a:ext>
            </a:extLst>
          </p:cNvPr>
          <p:cNvSpPr txBox="1"/>
          <p:nvPr/>
        </p:nvSpPr>
        <p:spPr>
          <a:xfrm>
            <a:off x="5070419" y="1592987"/>
            <a:ext cx="765597" cy="238462"/>
          </a:xfrm>
          <a:prstGeom prst="rect">
            <a:avLst/>
          </a:prstGeom>
          <a:solidFill>
            <a:srgbClr val="FFC000"/>
          </a:solidFill>
          <a:ln>
            <a:noFill/>
          </a:ln>
        </p:spPr>
        <p:txBody>
          <a:bodyPr wrap="square" rtlCol="0" anchor="ctr" anchorCtr="0">
            <a:noAutofit/>
          </a:bodyPr>
          <a:lstStyle/>
          <a:p>
            <a:pPr algn="ctr"/>
            <a:r>
              <a:rPr lang="ko-KR" altLang="en-US" sz="700" b="1" dirty="0">
                <a:solidFill>
                  <a:schemeClr val="bg1"/>
                </a:solidFill>
                <a:latin typeface="맑은 고딕" pitchFamily="50" charset="-127"/>
                <a:ea typeface="맑은 고딕" pitchFamily="50" charset="-127"/>
              </a:rPr>
              <a:t>서비스 수수료</a:t>
            </a:r>
          </a:p>
        </p:txBody>
      </p:sp>
      <p:sp>
        <p:nvSpPr>
          <p:cNvPr id="91" name="직사각형 90">
            <a:extLst>
              <a:ext uri="{FF2B5EF4-FFF2-40B4-BE49-F238E27FC236}">
                <a16:creationId xmlns:a16="http://schemas.microsoft.com/office/drawing/2014/main" id="{64CC6EB0-D04F-486A-931C-2DB3C05427E8}"/>
              </a:ext>
            </a:extLst>
          </p:cNvPr>
          <p:cNvSpPr/>
          <p:nvPr/>
        </p:nvSpPr>
        <p:spPr bwMode="auto">
          <a:xfrm>
            <a:off x="4610662" y="1875409"/>
            <a:ext cx="2425603" cy="9272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2" name="직사각형 91">
            <a:extLst>
              <a:ext uri="{FF2B5EF4-FFF2-40B4-BE49-F238E27FC236}">
                <a16:creationId xmlns:a16="http://schemas.microsoft.com/office/drawing/2014/main" id="{A8D321A6-E27D-4D73-9ABC-CD9EABB4E444}"/>
              </a:ext>
            </a:extLst>
          </p:cNvPr>
          <p:cNvSpPr/>
          <p:nvPr/>
        </p:nvSpPr>
        <p:spPr>
          <a:xfrm>
            <a:off x="4760304" y="1981635"/>
            <a:ext cx="2407920" cy="246221"/>
          </a:xfrm>
          <a:prstGeom prst="rect">
            <a:avLst/>
          </a:prstGeom>
        </p:spPr>
        <p:txBody>
          <a:bodyPr wrap="square">
            <a:spAutoFit/>
          </a:bodyPr>
          <a:lstStyle/>
          <a:p>
            <a:pPr algn="ctr"/>
            <a:r>
              <a:rPr lang="ko-KR" altLang="en-US" sz="1000" dirty="0">
                <a:latin typeface="+mn-ea"/>
              </a:rPr>
              <a:t>거래절차</a:t>
            </a:r>
            <a:endParaRPr lang="ko-KR" altLang="en-US" sz="1000" b="1" dirty="0">
              <a:latin typeface="+mn-ea"/>
            </a:endParaRPr>
          </a:p>
        </p:txBody>
      </p:sp>
      <p:sp>
        <p:nvSpPr>
          <p:cNvPr id="93" name="직사각형 92">
            <a:extLst>
              <a:ext uri="{FF2B5EF4-FFF2-40B4-BE49-F238E27FC236}">
                <a16:creationId xmlns:a16="http://schemas.microsoft.com/office/drawing/2014/main" id="{383E0DF0-A3B9-49BE-82F8-3541F1524CA0}"/>
              </a:ext>
            </a:extLst>
          </p:cNvPr>
          <p:cNvSpPr/>
          <p:nvPr/>
        </p:nvSpPr>
        <p:spPr bwMode="auto">
          <a:xfrm>
            <a:off x="4607169" y="2808197"/>
            <a:ext cx="2429097" cy="174621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4" name="직사각형 93">
            <a:extLst>
              <a:ext uri="{FF2B5EF4-FFF2-40B4-BE49-F238E27FC236}">
                <a16:creationId xmlns:a16="http://schemas.microsoft.com/office/drawing/2014/main" id="{E02E64CF-F015-4A5C-9A40-2B6C847AF85B}"/>
              </a:ext>
            </a:extLst>
          </p:cNvPr>
          <p:cNvSpPr/>
          <p:nvPr/>
        </p:nvSpPr>
        <p:spPr>
          <a:xfrm>
            <a:off x="4539474" y="2869062"/>
            <a:ext cx="2407920" cy="246221"/>
          </a:xfrm>
          <a:prstGeom prst="rect">
            <a:avLst/>
          </a:prstGeom>
        </p:spPr>
        <p:txBody>
          <a:bodyPr wrap="square">
            <a:spAutoFit/>
          </a:bodyPr>
          <a:lstStyle/>
          <a:p>
            <a:pPr algn="ctr"/>
            <a:r>
              <a:rPr lang="ko-KR" altLang="en-US" sz="1000" b="1" dirty="0">
                <a:latin typeface="+mn-ea"/>
              </a:rPr>
              <a:t>안전</a:t>
            </a:r>
          </a:p>
        </p:txBody>
      </p:sp>
      <p:sp>
        <p:nvSpPr>
          <p:cNvPr id="2" name="타원 1">
            <a:extLst>
              <a:ext uri="{FF2B5EF4-FFF2-40B4-BE49-F238E27FC236}">
                <a16:creationId xmlns:a16="http://schemas.microsoft.com/office/drawing/2014/main" id="{C86EE1CE-7588-4D05-82B9-557E6F3A3795}"/>
              </a:ext>
            </a:extLst>
          </p:cNvPr>
          <p:cNvSpPr/>
          <p:nvPr/>
        </p:nvSpPr>
        <p:spPr bwMode="auto">
          <a:xfrm>
            <a:off x="344185" y="3460693"/>
            <a:ext cx="440316" cy="481178"/>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5" name="타원 94">
            <a:extLst>
              <a:ext uri="{FF2B5EF4-FFF2-40B4-BE49-F238E27FC236}">
                <a16:creationId xmlns:a16="http://schemas.microsoft.com/office/drawing/2014/main" id="{86C85F9C-3CB1-4560-B177-F7684D119A42}"/>
              </a:ext>
            </a:extLst>
          </p:cNvPr>
          <p:cNvSpPr/>
          <p:nvPr/>
        </p:nvSpPr>
        <p:spPr bwMode="auto">
          <a:xfrm>
            <a:off x="991196" y="3468719"/>
            <a:ext cx="440316" cy="481178"/>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6" name="타원 95">
            <a:extLst>
              <a:ext uri="{FF2B5EF4-FFF2-40B4-BE49-F238E27FC236}">
                <a16:creationId xmlns:a16="http://schemas.microsoft.com/office/drawing/2014/main" id="{C0831328-A433-4D9E-A61A-714C64630230}"/>
              </a:ext>
            </a:extLst>
          </p:cNvPr>
          <p:cNvSpPr/>
          <p:nvPr/>
        </p:nvSpPr>
        <p:spPr bwMode="auto">
          <a:xfrm>
            <a:off x="1653526" y="3480488"/>
            <a:ext cx="440316" cy="481178"/>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7" name="타원 96">
            <a:extLst>
              <a:ext uri="{FF2B5EF4-FFF2-40B4-BE49-F238E27FC236}">
                <a16:creationId xmlns:a16="http://schemas.microsoft.com/office/drawing/2014/main" id="{0E4FDDB8-6AC0-46D9-8F08-BC263A39E28F}"/>
              </a:ext>
            </a:extLst>
          </p:cNvPr>
          <p:cNvSpPr/>
          <p:nvPr/>
        </p:nvSpPr>
        <p:spPr bwMode="auto">
          <a:xfrm>
            <a:off x="2282232" y="3457317"/>
            <a:ext cx="440316" cy="481178"/>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8" name="타원 97">
            <a:extLst>
              <a:ext uri="{FF2B5EF4-FFF2-40B4-BE49-F238E27FC236}">
                <a16:creationId xmlns:a16="http://schemas.microsoft.com/office/drawing/2014/main" id="{BF2D9707-3485-453D-A61D-80BC86A290F7}"/>
              </a:ext>
            </a:extLst>
          </p:cNvPr>
          <p:cNvSpPr/>
          <p:nvPr/>
        </p:nvSpPr>
        <p:spPr bwMode="auto">
          <a:xfrm>
            <a:off x="2936514" y="3459967"/>
            <a:ext cx="440316" cy="481178"/>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99" name="타원 98">
            <a:extLst>
              <a:ext uri="{FF2B5EF4-FFF2-40B4-BE49-F238E27FC236}">
                <a16:creationId xmlns:a16="http://schemas.microsoft.com/office/drawing/2014/main" id="{1DF70E06-E88B-459A-B305-5C45F5C67CDB}"/>
              </a:ext>
            </a:extLst>
          </p:cNvPr>
          <p:cNvSpPr/>
          <p:nvPr/>
        </p:nvSpPr>
        <p:spPr bwMode="auto">
          <a:xfrm>
            <a:off x="5453217" y="3166718"/>
            <a:ext cx="644422" cy="585601"/>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0" name="타원 99">
            <a:extLst>
              <a:ext uri="{FF2B5EF4-FFF2-40B4-BE49-F238E27FC236}">
                <a16:creationId xmlns:a16="http://schemas.microsoft.com/office/drawing/2014/main" id="{D85D9C1A-F86C-4360-B219-578FA1234D82}"/>
              </a:ext>
            </a:extLst>
          </p:cNvPr>
          <p:cNvSpPr/>
          <p:nvPr/>
        </p:nvSpPr>
        <p:spPr bwMode="auto">
          <a:xfrm>
            <a:off x="5453217" y="3818563"/>
            <a:ext cx="644422" cy="585601"/>
          </a:xfrm>
          <a:prstGeom prst="ellipse">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1" name="직사각형 100">
            <a:extLst>
              <a:ext uri="{FF2B5EF4-FFF2-40B4-BE49-F238E27FC236}">
                <a16:creationId xmlns:a16="http://schemas.microsoft.com/office/drawing/2014/main" id="{ACB38624-BFBB-49C7-B639-60D4300F655A}"/>
              </a:ext>
            </a:extLst>
          </p:cNvPr>
          <p:cNvSpPr/>
          <p:nvPr/>
        </p:nvSpPr>
        <p:spPr bwMode="auto">
          <a:xfrm>
            <a:off x="4610663" y="4554086"/>
            <a:ext cx="2423183" cy="710927"/>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2" name="직사각형 101">
            <a:extLst>
              <a:ext uri="{FF2B5EF4-FFF2-40B4-BE49-F238E27FC236}">
                <a16:creationId xmlns:a16="http://schemas.microsoft.com/office/drawing/2014/main" id="{48B067CD-905C-4207-857E-E96DF6A95F03}"/>
              </a:ext>
            </a:extLst>
          </p:cNvPr>
          <p:cNvSpPr/>
          <p:nvPr/>
        </p:nvSpPr>
        <p:spPr>
          <a:xfrm>
            <a:off x="4311267" y="4562372"/>
            <a:ext cx="2928321" cy="246221"/>
          </a:xfrm>
          <a:prstGeom prst="rect">
            <a:avLst/>
          </a:prstGeom>
        </p:spPr>
        <p:txBody>
          <a:bodyPr wrap="square">
            <a:spAutoFit/>
          </a:bodyPr>
          <a:lstStyle/>
          <a:p>
            <a:pPr algn="ctr"/>
            <a:r>
              <a:rPr lang="ko-KR" altLang="en-US" sz="1000" b="1" dirty="0">
                <a:latin typeface="+mn-ea"/>
              </a:rPr>
              <a:t>신뢰</a:t>
            </a:r>
          </a:p>
        </p:txBody>
      </p:sp>
      <p:sp>
        <p:nvSpPr>
          <p:cNvPr id="103" name="직사각형 102">
            <a:extLst>
              <a:ext uri="{FF2B5EF4-FFF2-40B4-BE49-F238E27FC236}">
                <a16:creationId xmlns:a16="http://schemas.microsoft.com/office/drawing/2014/main" id="{8AF7BCA6-6659-47F3-8550-6442A72EA247}"/>
              </a:ext>
            </a:extLst>
          </p:cNvPr>
          <p:cNvSpPr/>
          <p:nvPr/>
        </p:nvSpPr>
        <p:spPr bwMode="auto">
          <a:xfrm>
            <a:off x="4609931" y="5265014"/>
            <a:ext cx="2423183" cy="734750"/>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4" name="직사각형 103">
            <a:extLst>
              <a:ext uri="{FF2B5EF4-FFF2-40B4-BE49-F238E27FC236}">
                <a16:creationId xmlns:a16="http://schemas.microsoft.com/office/drawing/2014/main" id="{95BE6A8E-A71D-4BF7-AE37-E88F6B872AEE}"/>
              </a:ext>
            </a:extLst>
          </p:cNvPr>
          <p:cNvSpPr/>
          <p:nvPr/>
        </p:nvSpPr>
        <p:spPr>
          <a:xfrm>
            <a:off x="4311267" y="5257704"/>
            <a:ext cx="2928321" cy="246221"/>
          </a:xfrm>
          <a:prstGeom prst="rect">
            <a:avLst/>
          </a:prstGeom>
        </p:spPr>
        <p:txBody>
          <a:bodyPr wrap="square">
            <a:spAutoFit/>
          </a:bodyPr>
          <a:lstStyle/>
          <a:p>
            <a:pPr algn="ctr"/>
            <a:r>
              <a:rPr lang="ko-KR" altLang="en-US" sz="1000" b="1" dirty="0">
                <a:latin typeface="+mn-ea"/>
              </a:rPr>
              <a:t>파트너</a:t>
            </a:r>
          </a:p>
        </p:txBody>
      </p:sp>
      <p:sp>
        <p:nvSpPr>
          <p:cNvPr id="105" name="직사각형 104">
            <a:extLst>
              <a:ext uri="{FF2B5EF4-FFF2-40B4-BE49-F238E27FC236}">
                <a16:creationId xmlns:a16="http://schemas.microsoft.com/office/drawing/2014/main" id="{778F8090-5A49-4DDA-940D-B44BBB603FA4}"/>
              </a:ext>
            </a:extLst>
          </p:cNvPr>
          <p:cNvSpPr/>
          <p:nvPr/>
        </p:nvSpPr>
        <p:spPr bwMode="auto">
          <a:xfrm>
            <a:off x="4609930" y="5994236"/>
            <a:ext cx="2423916" cy="398248"/>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6" name="직사각형 105">
            <a:extLst>
              <a:ext uri="{FF2B5EF4-FFF2-40B4-BE49-F238E27FC236}">
                <a16:creationId xmlns:a16="http://schemas.microsoft.com/office/drawing/2014/main" id="{702366BC-B5E9-40C2-9F25-3D25CF3E277F}"/>
              </a:ext>
            </a:extLst>
          </p:cNvPr>
          <p:cNvSpPr/>
          <p:nvPr/>
        </p:nvSpPr>
        <p:spPr>
          <a:xfrm>
            <a:off x="4628366" y="6066780"/>
            <a:ext cx="2621295" cy="246221"/>
          </a:xfrm>
          <a:prstGeom prst="rect">
            <a:avLst/>
          </a:prstGeom>
        </p:spPr>
        <p:txBody>
          <a:bodyPr wrap="square">
            <a:spAutoFit/>
          </a:bodyPr>
          <a:lstStyle/>
          <a:p>
            <a:pPr algn="ctr"/>
            <a:r>
              <a:rPr lang="ko-KR" altLang="en-US" sz="1000" b="1" dirty="0">
                <a:latin typeface="+mn-ea"/>
              </a:rPr>
              <a:t>지금거래하세요</a:t>
            </a:r>
          </a:p>
        </p:txBody>
      </p:sp>
      <p:sp>
        <p:nvSpPr>
          <p:cNvPr id="107" name="직사각형 106">
            <a:extLst>
              <a:ext uri="{FF2B5EF4-FFF2-40B4-BE49-F238E27FC236}">
                <a16:creationId xmlns:a16="http://schemas.microsoft.com/office/drawing/2014/main" id="{EE83AA2A-9266-4FC7-BA02-C69497B86D60}"/>
              </a:ext>
            </a:extLst>
          </p:cNvPr>
          <p:cNvSpPr/>
          <p:nvPr/>
        </p:nvSpPr>
        <p:spPr bwMode="auto">
          <a:xfrm>
            <a:off x="4609930" y="6392484"/>
            <a:ext cx="2423916" cy="324574"/>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dirty="0">
                <a:solidFill>
                  <a:srgbClr val="262626"/>
                </a:solidFill>
                <a:effectLst/>
                <a:latin typeface="맑은 고딕" pitchFamily="50" charset="-127"/>
                <a:ea typeface="맑은 고딕" pitchFamily="50" charset="-127"/>
              </a:rPr>
              <a:t>Footer</a:t>
            </a:r>
            <a:endParaRPr lang="ko-KR" altLang="en-US" sz="800" dirty="0">
              <a:solidFill>
                <a:srgbClr val="262626"/>
              </a:solidFill>
              <a:effectLst/>
              <a:latin typeface="맑은 고딕" pitchFamily="50" charset="-127"/>
              <a:ea typeface="맑은 고딕" pitchFamily="50" charset="-127"/>
            </a:endParaRPr>
          </a:p>
        </p:txBody>
      </p:sp>
      <p:sp>
        <p:nvSpPr>
          <p:cNvPr id="108" name="타원 107">
            <a:extLst>
              <a:ext uri="{FF2B5EF4-FFF2-40B4-BE49-F238E27FC236}">
                <a16:creationId xmlns:a16="http://schemas.microsoft.com/office/drawing/2014/main" id="{76E17E8F-BA13-4B37-9872-3E206CB2AAA3}"/>
              </a:ext>
            </a:extLst>
          </p:cNvPr>
          <p:cNvSpPr/>
          <p:nvPr/>
        </p:nvSpPr>
        <p:spPr bwMode="auto">
          <a:xfrm>
            <a:off x="3126215" y="3199954"/>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
        <p:nvSpPr>
          <p:cNvPr id="109" name="타원 108">
            <a:extLst>
              <a:ext uri="{FF2B5EF4-FFF2-40B4-BE49-F238E27FC236}">
                <a16:creationId xmlns:a16="http://schemas.microsoft.com/office/drawing/2014/main" id="{721F08D0-88B8-4DE3-9A0A-C207E13F04FD}"/>
              </a:ext>
            </a:extLst>
          </p:cNvPr>
          <p:cNvSpPr/>
          <p:nvPr/>
        </p:nvSpPr>
        <p:spPr bwMode="auto">
          <a:xfrm>
            <a:off x="988456" y="552766"/>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110" name="타원 109">
            <a:extLst>
              <a:ext uri="{FF2B5EF4-FFF2-40B4-BE49-F238E27FC236}">
                <a16:creationId xmlns:a16="http://schemas.microsoft.com/office/drawing/2014/main" id="{1B272CAE-109A-4399-ABBC-D0A0D621BA38}"/>
              </a:ext>
            </a:extLst>
          </p:cNvPr>
          <p:cNvSpPr/>
          <p:nvPr/>
        </p:nvSpPr>
        <p:spPr bwMode="auto">
          <a:xfrm>
            <a:off x="4628366" y="286257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5764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Gtradepay</a:t>
            </a:r>
            <a:r>
              <a:rPr lang="en-US" altLang="ko-KR" dirty="0"/>
              <a:t> </a:t>
            </a:r>
            <a:r>
              <a:rPr lang="ko-KR" altLang="en-US" dirty="0"/>
              <a:t>사용자 페이지</a:t>
            </a:r>
          </a:p>
        </p:txBody>
      </p:sp>
      <p:sp>
        <p:nvSpPr>
          <p:cNvPr id="20" name="제목 2">
            <a:extLst>
              <a:ext uri="{FF2B5EF4-FFF2-40B4-BE49-F238E27FC236}">
                <a16:creationId xmlns:a16="http://schemas.microsoft.com/office/drawing/2014/main" id="{8750ED0D-7153-46B4-9FE9-631051288181}"/>
              </a:ext>
            </a:extLst>
          </p:cNvPr>
          <p:cNvSpPr txBox="1">
            <a:spLocks/>
          </p:cNvSpPr>
          <p:nvPr/>
        </p:nvSpPr>
        <p:spPr>
          <a:xfrm>
            <a:off x="919569" y="228600"/>
            <a:ext cx="2972263" cy="216000"/>
          </a:xfrm>
          <a:prstGeom prst="rect">
            <a:avLst/>
          </a:prstGeom>
        </p:spPr>
        <p:txBody>
          <a:bodyPr lIns="36000" tIns="36000" rIns="36000" bIns="36000" anchor="ctr">
            <a:noAutofit/>
          </a:bodyPr>
          <a:lstStyle>
            <a:lvl1pPr algn="l" defTabSz="914400" rtl="0" eaLnBrk="1" latinLnBrk="1" hangingPunct="1">
              <a:lnSpc>
                <a:spcPct val="90000"/>
              </a:lnSpc>
              <a:spcBef>
                <a:spcPct val="0"/>
              </a:spcBef>
              <a:buNone/>
              <a:defRPr sz="900" kern="1200">
                <a:solidFill>
                  <a:schemeClr val="tx1"/>
                </a:solidFill>
                <a:latin typeface="맑은 고딕" pitchFamily="50" charset="-127"/>
                <a:ea typeface="맑은 고딕" pitchFamily="50" charset="-127"/>
                <a:cs typeface="+mj-cs"/>
              </a:defRPr>
            </a:lvl1pPr>
          </a:lstStyle>
          <a:p>
            <a:r>
              <a:rPr lang="en-US" altLang="ko-KR" dirty="0" err="1"/>
              <a:t>Gtradepay</a:t>
            </a:r>
            <a:r>
              <a:rPr lang="en-US" altLang="ko-KR" dirty="0"/>
              <a:t> &gt; main</a:t>
            </a:r>
            <a:endParaRPr lang="ko-KR" altLang="en-US" dirty="0"/>
          </a:p>
        </p:txBody>
      </p:sp>
      <p:sp>
        <p:nvSpPr>
          <p:cNvPr id="7" name="직사각형 6">
            <a:extLst>
              <a:ext uri="{FF2B5EF4-FFF2-40B4-BE49-F238E27FC236}">
                <a16:creationId xmlns:a16="http://schemas.microsoft.com/office/drawing/2014/main" id="{B799CF2B-102A-439B-8D8C-6BDC593C1C10}"/>
              </a:ext>
            </a:extLst>
          </p:cNvPr>
          <p:cNvSpPr/>
          <p:nvPr/>
        </p:nvSpPr>
        <p:spPr bwMode="auto">
          <a:xfrm>
            <a:off x="176168" y="545285"/>
            <a:ext cx="7180977" cy="77879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10" name="직사각형 9">
            <a:extLst>
              <a:ext uri="{FF2B5EF4-FFF2-40B4-BE49-F238E27FC236}">
                <a16:creationId xmlns:a16="http://schemas.microsoft.com/office/drawing/2014/main" id="{F3FE6A1E-E4B5-42CC-96C3-D2769C5056C1}"/>
              </a:ext>
            </a:extLst>
          </p:cNvPr>
          <p:cNvSpPr/>
          <p:nvPr/>
        </p:nvSpPr>
        <p:spPr>
          <a:xfrm>
            <a:off x="250059" y="576710"/>
            <a:ext cx="710451" cy="369332"/>
          </a:xfrm>
          <a:prstGeom prst="rect">
            <a:avLst/>
          </a:prstGeom>
        </p:spPr>
        <p:txBody>
          <a:bodyPr wrap="none">
            <a:spAutoFit/>
          </a:bodyPr>
          <a:lstStyle/>
          <a:p>
            <a:r>
              <a:rPr lang="en-US" altLang="ko-KR" dirty="0">
                <a:solidFill>
                  <a:srgbClr val="262626"/>
                </a:solidFill>
                <a:latin typeface="맑은 고딕" pitchFamily="50" charset="-127"/>
              </a:rPr>
              <a:t>Logo</a:t>
            </a:r>
            <a:endParaRPr lang="ko-KR" altLang="en-US" dirty="0"/>
          </a:p>
        </p:txBody>
      </p:sp>
      <p:graphicFrame>
        <p:nvGraphicFramePr>
          <p:cNvPr id="31" name="표 30">
            <a:extLst>
              <a:ext uri="{FF2B5EF4-FFF2-40B4-BE49-F238E27FC236}">
                <a16:creationId xmlns:a16="http://schemas.microsoft.com/office/drawing/2014/main" id="{BA3BF008-F1CC-4119-B832-BD8E7D582D20}"/>
              </a:ext>
            </a:extLst>
          </p:cNvPr>
          <p:cNvGraphicFramePr>
            <a:graphicFrameLocks noGrp="1"/>
          </p:cNvGraphicFramePr>
          <p:nvPr>
            <p:extLst>
              <p:ext uri="{D42A27DB-BD31-4B8C-83A1-F6EECF244321}">
                <p14:modId xmlns:p14="http://schemas.microsoft.com/office/powerpoint/2010/main" val="2833440740"/>
              </p:ext>
            </p:extLst>
          </p:nvPr>
        </p:nvGraphicFramePr>
        <p:xfrm>
          <a:off x="7498080" y="465516"/>
          <a:ext cx="2407920" cy="4954376"/>
        </p:xfrm>
        <a:graphic>
          <a:graphicData uri="http://schemas.openxmlformats.org/drawingml/2006/table">
            <a:tbl>
              <a:tblPr/>
              <a:tblGrid>
                <a:gridCol w="385495">
                  <a:extLst>
                    <a:ext uri="{9D8B030D-6E8A-4147-A177-3AD203B41FA5}">
                      <a16:colId xmlns:a16="http://schemas.microsoft.com/office/drawing/2014/main" val="3393088905"/>
                    </a:ext>
                  </a:extLst>
                </a:gridCol>
                <a:gridCol w="2022425">
                  <a:extLst>
                    <a:ext uri="{9D8B030D-6E8A-4147-A177-3AD203B41FA5}">
                      <a16:colId xmlns:a16="http://schemas.microsoft.com/office/drawing/2014/main" val="3866234900"/>
                    </a:ext>
                  </a:extLst>
                </a:gridCol>
              </a:tblGrid>
              <a:tr h="182880">
                <a:tc gridSpan="2">
                  <a:txBody>
                    <a:bodyPr/>
                    <a:lstStyle/>
                    <a:p>
                      <a:pPr algn="ctr" latinLnBrk="1"/>
                      <a:r>
                        <a:rPr lang="en-US" altLang="ko-KR" sz="1000" b="1" dirty="0">
                          <a:latin typeface="+mn-ea"/>
                          <a:ea typeface="+mn-ea"/>
                        </a:rPr>
                        <a:t>Description</a:t>
                      </a:r>
                      <a:endParaRPr lang="ko-KR" altLang="en-US" sz="1000" b="1" dirty="0">
                        <a:latin typeface="+mn-ea"/>
                        <a:ea typeface="+mn-ea"/>
                      </a:endParaRPr>
                    </a:p>
                  </a:txBody>
                  <a:tcPr>
                    <a:lnL w="6350" cmpd="sng">
                      <a:solidFill>
                        <a:schemeClr val="bg1">
                          <a:lumMod val="75000"/>
                        </a:schemeClr>
                      </a:solidFill>
                      <a:prstDash val="solid"/>
                    </a:lnL>
                    <a:lnR w="6350" cap="flat" cmpd="sng" algn="ctr">
                      <a:solidFill>
                        <a:schemeClr val="bg1">
                          <a:lumMod val="75000"/>
                        </a:schemeClr>
                      </a:solidFill>
                      <a:prstDash val="solid"/>
                      <a:round/>
                      <a:headEnd type="none" w="med" len="med"/>
                      <a:tailEnd type="none" w="med" len="med"/>
                    </a:lnR>
                    <a:lnT w="6350" cmpd="sng">
                      <a:solidFill>
                        <a:schemeClr val="bg1">
                          <a:lumMod val="75000"/>
                        </a:schemeClr>
                      </a:solidFill>
                      <a:prstDash val="soli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tc>
                <a:extLst>
                  <a:ext uri="{0D108BD9-81ED-4DB2-BD59-A6C34878D82A}">
                    <a16:rowId xmlns:a16="http://schemas.microsoft.com/office/drawing/2014/main" val="4095920254"/>
                  </a:ext>
                </a:extLst>
              </a:tr>
              <a:tr h="241069">
                <a:tc>
                  <a:txBody>
                    <a:bodyPr/>
                    <a:lstStyle/>
                    <a:p>
                      <a:pPr algn="ctr" latinLnBrk="1"/>
                      <a:r>
                        <a:rPr lang="en-US" altLang="ko-KR" sz="800" dirty="0">
                          <a:latin typeface="+mn-ea"/>
                          <a:ea typeface="+mn-ea"/>
                        </a:rPr>
                        <a:t>1</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로그인 상태인 경우</a:t>
                      </a:r>
                      <a:r>
                        <a:rPr lang="en-US" altLang="ko-KR" sz="800" dirty="0">
                          <a:latin typeface="+mn-ea"/>
                          <a:ea typeface="+mn-ea"/>
                        </a:rPr>
                        <a:t>, </a:t>
                      </a:r>
                      <a:r>
                        <a:rPr lang="ko-KR" altLang="en-US" sz="800" dirty="0">
                          <a:latin typeface="+mn-ea"/>
                          <a:ea typeface="+mn-ea"/>
                        </a:rPr>
                        <a:t>로그아웃으로 표시</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93185342"/>
                  </a:ext>
                </a:extLst>
              </a:tr>
              <a:tr h="207819">
                <a:tc>
                  <a:txBody>
                    <a:bodyPr/>
                    <a:lstStyle/>
                    <a:p>
                      <a:pPr algn="ctr" latinLnBrk="1"/>
                      <a:r>
                        <a:rPr lang="en-US" altLang="ko-KR" sz="800" dirty="0">
                          <a:latin typeface="+mn-ea"/>
                          <a:ea typeface="+mn-ea"/>
                        </a:rPr>
                        <a:t>2</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클릭 시</a:t>
                      </a:r>
                      <a:endParaRPr lang="en-US" altLang="ko-KR" sz="800" dirty="0">
                        <a:latin typeface="+mn-ea"/>
                        <a:ea typeface="+mn-ea"/>
                      </a:endParaRPr>
                    </a:p>
                    <a:p>
                      <a:pPr latinLnBrk="1"/>
                      <a:endParaRPr lang="en-US" altLang="ko-KR" sz="800" dirty="0">
                        <a:latin typeface="+mn-ea"/>
                        <a:ea typeface="+mn-ea"/>
                      </a:endParaRPr>
                    </a:p>
                    <a:p>
                      <a:pPr latinLnBrk="1"/>
                      <a:r>
                        <a:rPr lang="ko-KR" altLang="en-US" sz="800" dirty="0">
                          <a:latin typeface="+mn-ea"/>
                          <a:ea typeface="+mn-ea"/>
                        </a:rPr>
                        <a:t>로그인 전 </a:t>
                      </a:r>
                      <a:r>
                        <a:rPr lang="en-US" altLang="ko-KR" sz="800" dirty="0">
                          <a:latin typeface="+mn-ea"/>
                          <a:ea typeface="+mn-ea"/>
                        </a:rPr>
                        <a:t>– </a:t>
                      </a:r>
                      <a:r>
                        <a:rPr lang="ko-KR" altLang="en-US" sz="800" dirty="0">
                          <a:latin typeface="+mn-ea"/>
                          <a:ea typeface="+mn-ea"/>
                        </a:rPr>
                        <a:t>로그인 페이지로 이동</a:t>
                      </a:r>
                      <a:endParaRPr lang="en-US" altLang="ko-KR" sz="800" dirty="0">
                        <a:latin typeface="+mn-ea"/>
                        <a:ea typeface="+mn-ea"/>
                      </a:endParaRPr>
                    </a:p>
                    <a:p>
                      <a:pPr latinLnBrk="1"/>
                      <a:r>
                        <a:rPr lang="ko-KR" altLang="en-US" sz="800" dirty="0">
                          <a:latin typeface="+mn-ea"/>
                          <a:ea typeface="+mn-ea"/>
                        </a:rPr>
                        <a:t>로그인 후 </a:t>
                      </a:r>
                      <a:r>
                        <a:rPr lang="en-US" altLang="ko-KR" sz="800" dirty="0">
                          <a:latin typeface="+mn-ea"/>
                          <a:ea typeface="+mn-ea"/>
                        </a:rPr>
                        <a:t>– </a:t>
                      </a:r>
                      <a:r>
                        <a:rPr lang="ko-KR" altLang="en-US" sz="800" dirty="0">
                          <a:latin typeface="+mn-ea"/>
                          <a:ea typeface="+mn-ea"/>
                        </a:rPr>
                        <a:t>마이페이지로</a:t>
                      </a:r>
                      <a:r>
                        <a:rPr lang="en-US" altLang="ko-KR" sz="800" dirty="0">
                          <a:latin typeface="+mn-ea"/>
                          <a:ea typeface="+mn-ea"/>
                        </a:rPr>
                        <a:t> </a:t>
                      </a:r>
                      <a:r>
                        <a:rPr lang="ko-KR" altLang="en-US" sz="800" dirty="0">
                          <a:latin typeface="+mn-ea"/>
                          <a:ea typeface="+mn-ea"/>
                        </a:rPr>
                        <a:t>이동</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19959382"/>
                  </a:ext>
                </a:extLst>
              </a:tr>
              <a:tr h="207819">
                <a:tc>
                  <a:txBody>
                    <a:bodyPr/>
                    <a:lstStyle/>
                    <a:p>
                      <a:pPr algn="ctr" latinLnBrk="1"/>
                      <a:r>
                        <a:rPr lang="en-US" altLang="ko-KR" sz="800" dirty="0">
                          <a:latin typeface="+mn-ea"/>
                          <a:ea typeface="+mn-ea"/>
                        </a:rPr>
                        <a:t>3</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로그인 전 </a:t>
                      </a:r>
                      <a:r>
                        <a:rPr lang="en-US" altLang="ko-KR" sz="800" dirty="0">
                          <a:latin typeface="+mn-ea"/>
                          <a:ea typeface="+mn-ea"/>
                        </a:rPr>
                        <a:t>– </a:t>
                      </a:r>
                      <a:r>
                        <a:rPr lang="ko-KR" altLang="en-US" sz="800" dirty="0">
                          <a:latin typeface="+mn-ea"/>
                          <a:ea typeface="+mn-ea"/>
                        </a:rPr>
                        <a:t>회원가입 페이지 이동</a:t>
                      </a:r>
                      <a:endParaRPr lang="en-US" altLang="ko-KR" sz="800" dirty="0">
                        <a:latin typeface="+mn-ea"/>
                        <a:ea typeface="+mn-ea"/>
                      </a:endParaRPr>
                    </a:p>
                    <a:p>
                      <a:pPr latinLnBrk="1"/>
                      <a:r>
                        <a:rPr lang="ko-KR" altLang="en-US" sz="800" dirty="0">
                          <a:latin typeface="+mn-ea"/>
                          <a:ea typeface="+mn-ea"/>
                        </a:rPr>
                        <a:t>로그인 후 </a:t>
                      </a:r>
                      <a:r>
                        <a:rPr lang="en-US" altLang="ko-KR" sz="800" dirty="0">
                          <a:latin typeface="+mn-ea"/>
                          <a:ea typeface="+mn-ea"/>
                        </a:rPr>
                        <a:t>– </a:t>
                      </a:r>
                      <a:r>
                        <a:rPr lang="ko-KR" altLang="en-US" sz="800" dirty="0">
                          <a:latin typeface="+mn-ea"/>
                          <a:ea typeface="+mn-ea"/>
                        </a:rPr>
                        <a:t>에스크로 신청 페이지로 이동</a:t>
                      </a:r>
                      <a:endParaRPr lang="en-US" altLang="ko-KR" sz="800" dirty="0">
                        <a:latin typeface="+mn-ea"/>
                        <a:ea typeface="+mn-ea"/>
                      </a:endParaRPr>
                    </a:p>
                    <a:p>
                      <a:pPr latinLnBrk="1"/>
                      <a:r>
                        <a:rPr lang="en-US" altLang="ko-KR" sz="800" dirty="0">
                          <a:latin typeface="+mn-ea"/>
                          <a:ea typeface="+mn-ea"/>
                        </a:rPr>
                        <a:t>(</a:t>
                      </a:r>
                      <a:r>
                        <a:rPr lang="ko-KR" altLang="en-US" sz="800" dirty="0">
                          <a:latin typeface="+mn-ea"/>
                          <a:ea typeface="+mn-ea"/>
                        </a:rPr>
                        <a:t>회원가입 → 신청하기</a:t>
                      </a:r>
                      <a:r>
                        <a:rPr lang="en-US" altLang="ko-KR" sz="800" dirty="0">
                          <a:latin typeface="+mn-ea"/>
                          <a:ea typeface="+mn-ea"/>
                        </a:rPr>
                        <a:t> </a:t>
                      </a:r>
                      <a:r>
                        <a:rPr lang="ko-KR" altLang="en-US" sz="800" dirty="0">
                          <a:latin typeface="+mn-ea"/>
                          <a:ea typeface="+mn-ea"/>
                        </a:rPr>
                        <a:t>텍스트 변경</a:t>
                      </a:r>
                      <a:r>
                        <a:rPr lang="en-US" altLang="ko-KR" sz="800" dirty="0">
                          <a:latin typeface="+mn-ea"/>
                          <a:ea typeface="+mn-ea"/>
                        </a:rPr>
                        <a:t>)</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49115014"/>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3311337"/>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66188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0322264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224355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7893329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02011512"/>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911810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6694610"/>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92832139"/>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89644601"/>
                  </a:ext>
                </a:extLst>
              </a:tr>
              <a:tr h="207818">
                <a:tc>
                  <a:txBody>
                    <a:bodyPr/>
                    <a:lstStyle/>
                    <a:p>
                      <a:pPr algn="ct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9046956"/>
                  </a:ext>
                </a:extLst>
              </a:tr>
              <a:tr h="257695">
                <a:tc gridSpan="2">
                  <a:txBody>
                    <a:bodyPr/>
                    <a:lstStyle/>
                    <a:p>
                      <a:pPr algn="ctr" latinLnBrk="1"/>
                      <a:r>
                        <a:rPr lang="en-US" altLang="ko-KR" sz="1000" b="1" dirty="0">
                          <a:latin typeface="+mn-ea"/>
                          <a:ea typeface="+mn-ea"/>
                        </a:rPr>
                        <a:t>Issue</a:t>
                      </a:r>
                      <a:endParaRPr lang="ko-KR" altLang="en-US" sz="1000" b="1" dirty="0">
                        <a:latin typeface="+mn-ea"/>
                        <a:ea typeface="+mn-ea"/>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75000"/>
                      </a:schemeClr>
                    </a:solidFill>
                  </a:tcPr>
                </a:tc>
                <a:tc h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66436750"/>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r>
                        <a:rPr lang="ko-KR" altLang="en-US" sz="800" dirty="0">
                          <a:latin typeface="+mn-ea"/>
                          <a:ea typeface="+mn-ea"/>
                        </a:rPr>
                        <a:t>반응형 </a:t>
                      </a:r>
                      <a:r>
                        <a:rPr lang="ko-KR" altLang="en-US" sz="800" dirty="0" err="1">
                          <a:latin typeface="+mn-ea"/>
                          <a:ea typeface="+mn-ea"/>
                        </a:rPr>
                        <a:t>모바일웹</a:t>
                      </a:r>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28893617"/>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9211136"/>
                  </a:ext>
                </a:extLst>
              </a:tr>
              <a:tr h="235524">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mpd="sng">
                      <a:solidFill>
                        <a:schemeClr val="bg1">
                          <a:lumMod val="75000"/>
                        </a:schemeClr>
                      </a:solidFill>
                      <a:prstDash val="solid"/>
                    </a:lnB>
                  </a:tcPr>
                </a:tc>
                <a:tc>
                  <a:txBody>
                    <a:bodyPr/>
                    <a:lstStyle/>
                    <a:p>
                      <a:pPr latinLnBrk="1"/>
                      <a:endParaRPr lang="ko-KR" altLang="en-US" sz="800" dirty="0">
                        <a:latin typeface="+mn-ea"/>
                        <a:ea typeface="+mn-ea"/>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7790310"/>
                  </a:ext>
                </a:extLst>
              </a:tr>
            </a:tbl>
          </a:graphicData>
        </a:graphic>
      </p:graphicFrame>
      <p:sp>
        <p:nvSpPr>
          <p:cNvPr id="41" name="TextBox 40">
            <a:extLst>
              <a:ext uri="{FF2B5EF4-FFF2-40B4-BE49-F238E27FC236}">
                <a16:creationId xmlns:a16="http://schemas.microsoft.com/office/drawing/2014/main" id="{2D9760B9-2E1A-4D23-984D-9F6C2F842405}"/>
              </a:ext>
            </a:extLst>
          </p:cNvPr>
          <p:cNvSpPr txBox="1"/>
          <p:nvPr/>
        </p:nvSpPr>
        <p:spPr>
          <a:xfrm>
            <a:off x="5511272" y="608199"/>
            <a:ext cx="492443" cy="215444"/>
          </a:xfrm>
          <a:prstGeom prst="rect">
            <a:avLst/>
          </a:prstGeom>
          <a:noFill/>
        </p:spPr>
        <p:txBody>
          <a:bodyPr wrap="none" rtlCol="0">
            <a:spAutoFit/>
          </a:bodyPr>
          <a:lstStyle/>
          <a:p>
            <a:r>
              <a:rPr lang="ko-KR" altLang="en-US" sz="800" dirty="0">
                <a:latin typeface="맑은 고딕" pitchFamily="50" charset="-127"/>
                <a:ea typeface="맑은 고딕" pitchFamily="50" charset="-127"/>
              </a:rPr>
              <a:t>로그인</a:t>
            </a:r>
          </a:p>
        </p:txBody>
      </p:sp>
      <p:pic>
        <p:nvPicPr>
          <p:cNvPr id="51" name="Picture 5">
            <a:extLst>
              <a:ext uri="{FF2B5EF4-FFF2-40B4-BE49-F238E27FC236}">
                <a16:creationId xmlns:a16="http://schemas.microsoft.com/office/drawing/2014/main" id="{8AFF0DC9-3C9A-469E-BDB1-4B1E31EA3A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9220" y="3987002"/>
            <a:ext cx="4700363" cy="2143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직사각형 51">
            <a:extLst>
              <a:ext uri="{FF2B5EF4-FFF2-40B4-BE49-F238E27FC236}">
                <a16:creationId xmlns:a16="http://schemas.microsoft.com/office/drawing/2014/main" id="{DC4B723D-E656-488C-8302-6FBF722C11D4}"/>
              </a:ext>
            </a:extLst>
          </p:cNvPr>
          <p:cNvSpPr/>
          <p:nvPr/>
        </p:nvSpPr>
        <p:spPr bwMode="auto">
          <a:xfrm>
            <a:off x="176168" y="545285"/>
            <a:ext cx="7180977" cy="6023296"/>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3" name="직사각형 52">
            <a:extLst>
              <a:ext uri="{FF2B5EF4-FFF2-40B4-BE49-F238E27FC236}">
                <a16:creationId xmlns:a16="http://schemas.microsoft.com/office/drawing/2014/main" id="{AEF3A124-AAA9-485C-8B36-47E2AE6D175A}"/>
              </a:ext>
            </a:extLst>
          </p:cNvPr>
          <p:cNvSpPr/>
          <p:nvPr/>
        </p:nvSpPr>
        <p:spPr bwMode="auto">
          <a:xfrm>
            <a:off x="176167" y="1328844"/>
            <a:ext cx="7180977" cy="2100155"/>
          </a:xfrm>
          <a:prstGeom prst="rect">
            <a:avLst/>
          </a:prstGeom>
          <a:no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800" err="1">
              <a:solidFill>
                <a:srgbClr val="262626"/>
              </a:solidFill>
              <a:effectLst/>
              <a:latin typeface="맑은 고딕" pitchFamily="50" charset="-127"/>
              <a:ea typeface="맑은 고딕" pitchFamily="50" charset="-127"/>
            </a:endParaRPr>
          </a:p>
        </p:txBody>
      </p:sp>
      <p:sp>
        <p:nvSpPr>
          <p:cNvPr id="54" name="TextBox 53">
            <a:extLst>
              <a:ext uri="{FF2B5EF4-FFF2-40B4-BE49-F238E27FC236}">
                <a16:creationId xmlns:a16="http://schemas.microsoft.com/office/drawing/2014/main" id="{5D0D75A5-C40F-4A13-9F99-3AFF5A23DDD8}"/>
              </a:ext>
            </a:extLst>
          </p:cNvPr>
          <p:cNvSpPr txBox="1"/>
          <p:nvPr/>
        </p:nvSpPr>
        <p:spPr>
          <a:xfrm>
            <a:off x="2598548" y="2313159"/>
            <a:ext cx="958383" cy="276796"/>
          </a:xfrm>
          <a:prstGeom prst="rect">
            <a:avLst/>
          </a:prstGeom>
          <a:solidFill>
            <a:srgbClr val="00B050"/>
          </a:solidFill>
          <a:ln>
            <a:noFill/>
          </a:ln>
        </p:spPr>
        <p:txBody>
          <a:bodyPr wrap="square" rtlCol="0" anchor="ctr" anchorCtr="0">
            <a:noAutofit/>
          </a:bodyPr>
          <a:lstStyle/>
          <a:p>
            <a:pPr algn="ctr"/>
            <a:r>
              <a:rPr lang="ko-KR" altLang="en-US" sz="900" b="1" dirty="0">
                <a:solidFill>
                  <a:schemeClr val="bg1"/>
                </a:solidFill>
                <a:latin typeface="맑은 고딕" pitchFamily="50" charset="-127"/>
                <a:ea typeface="맑은 고딕" pitchFamily="50" charset="-127"/>
              </a:rPr>
              <a:t>회원가입</a:t>
            </a:r>
          </a:p>
        </p:txBody>
      </p:sp>
      <p:sp>
        <p:nvSpPr>
          <p:cNvPr id="56" name="TextBox 55">
            <a:extLst>
              <a:ext uri="{FF2B5EF4-FFF2-40B4-BE49-F238E27FC236}">
                <a16:creationId xmlns:a16="http://schemas.microsoft.com/office/drawing/2014/main" id="{506CDFC8-7183-4CB2-AC72-701785E5BA5A}"/>
              </a:ext>
            </a:extLst>
          </p:cNvPr>
          <p:cNvSpPr txBox="1"/>
          <p:nvPr/>
        </p:nvSpPr>
        <p:spPr>
          <a:xfrm>
            <a:off x="3654105" y="2303839"/>
            <a:ext cx="958383" cy="276796"/>
          </a:xfrm>
          <a:prstGeom prst="rect">
            <a:avLst/>
          </a:prstGeom>
          <a:solidFill>
            <a:srgbClr val="FFC000"/>
          </a:solidFill>
          <a:ln>
            <a:noFill/>
          </a:ln>
        </p:spPr>
        <p:txBody>
          <a:bodyPr wrap="square" rtlCol="0" anchor="ctr" anchorCtr="0">
            <a:noAutofit/>
          </a:bodyPr>
          <a:lstStyle/>
          <a:p>
            <a:pPr algn="ctr"/>
            <a:r>
              <a:rPr lang="ko-KR" altLang="en-US" sz="900" b="1" dirty="0">
                <a:solidFill>
                  <a:schemeClr val="bg1"/>
                </a:solidFill>
                <a:latin typeface="맑은 고딕" pitchFamily="50" charset="-127"/>
                <a:ea typeface="맑은 고딕" pitchFamily="50" charset="-127"/>
              </a:rPr>
              <a:t>서비스 수수료</a:t>
            </a:r>
          </a:p>
        </p:txBody>
      </p:sp>
      <p:sp>
        <p:nvSpPr>
          <p:cNvPr id="17" name="직사각형 16">
            <a:extLst>
              <a:ext uri="{FF2B5EF4-FFF2-40B4-BE49-F238E27FC236}">
                <a16:creationId xmlns:a16="http://schemas.microsoft.com/office/drawing/2014/main" id="{E04E8AA8-527E-462B-B14C-605BBD7EC3EA}"/>
              </a:ext>
            </a:extLst>
          </p:cNvPr>
          <p:cNvSpPr/>
          <p:nvPr/>
        </p:nvSpPr>
        <p:spPr>
          <a:xfrm>
            <a:off x="1133877" y="2681145"/>
            <a:ext cx="4953000" cy="461665"/>
          </a:xfrm>
          <a:prstGeom prst="rect">
            <a:avLst/>
          </a:prstGeom>
        </p:spPr>
        <p:txBody>
          <a:bodyPr>
            <a:spAutoFit/>
          </a:bodyPr>
          <a:lstStyle/>
          <a:p>
            <a:pPr algn="ctr"/>
            <a:r>
              <a:rPr lang="ko-KR" altLang="en-US" sz="800" dirty="0">
                <a:latin typeface="+mn-ea"/>
              </a:rPr>
              <a:t>GTradePay는 전세계 최초로 한중무역 에스크로 서비스를 제공합니다.</a:t>
            </a:r>
          </a:p>
          <a:p>
            <a:pPr algn="ctr"/>
            <a:r>
              <a:rPr lang="ko-KR" altLang="en-US" sz="800" dirty="0">
                <a:latin typeface="+mn-ea"/>
              </a:rPr>
              <a:t>전세계 무역사업자들에게 안전거래 서비스를 제공합니다.</a:t>
            </a:r>
          </a:p>
          <a:p>
            <a:pPr algn="ctr"/>
            <a:r>
              <a:rPr lang="ko-KR" altLang="en-US" sz="800" dirty="0">
                <a:latin typeface="+mn-ea"/>
              </a:rPr>
              <a:t>지금 이용해보세요!</a:t>
            </a:r>
          </a:p>
        </p:txBody>
      </p:sp>
      <p:sp>
        <p:nvSpPr>
          <p:cNvPr id="58" name="화살표: 아래쪽 57">
            <a:extLst>
              <a:ext uri="{FF2B5EF4-FFF2-40B4-BE49-F238E27FC236}">
                <a16:creationId xmlns:a16="http://schemas.microsoft.com/office/drawing/2014/main" id="{6F580C53-ABE0-439B-8976-B1521BFEDF22}"/>
              </a:ext>
            </a:extLst>
          </p:cNvPr>
          <p:cNvSpPr/>
          <p:nvPr/>
        </p:nvSpPr>
        <p:spPr bwMode="auto">
          <a:xfrm>
            <a:off x="2759889" y="6265875"/>
            <a:ext cx="1981569" cy="396727"/>
          </a:xfrm>
          <a:prstGeom prst="downArrow">
            <a:avLst/>
          </a:prstGeom>
          <a:solidFill>
            <a:schemeClr val="tx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800" b="1" dirty="0">
                <a:solidFill>
                  <a:schemeClr val="bg1"/>
                </a:solidFill>
                <a:effectLst/>
                <a:latin typeface="맑은 고딕" pitchFamily="50" charset="-127"/>
                <a:ea typeface="맑은 고딕" pitchFamily="50" charset="-127"/>
              </a:rPr>
              <a:t>페이지</a:t>
            </a:r>
            <a:endParaRPr lang="en-US" altLang="ko-KR" sz="800" b="1" dirty="0">
              <a:solidFill>
                <a:schemeClr val="bg1"/>
              </a:solidFill>
              <a:effectLst/>
              <a:latin typeface="맑은 고딕" pitchFamily="50" charset="-127"/>
              <a:ea typeface="맑은 고딕" pitchFamily="50" charset="-127"/>
            </a:endParaRPr>
          </a:p>
          <a:p>
            <a:pPr algn="ctr"/>
            <a:r>
              <a:rPr lang="ko-KR" altLang="en-US" sz="800" b="1" dirty="0">
                <a:solidFill>
                  <a:schemeClr val="bg1"/>
                </a:solidFill>
                <a:latin typeface="맑은 고딕" pitchFamily="50" charset="-127"/>
                <a:ea typeface="맑은 고딕" pitchFamily="50" charset="-127"/>
              </a:rPr>
              <a:t>연결</a:t>
            </a:r>
            <a:endParaRPr lang="ko-KR" altLang="en-US" sz="800" b="1" dirty="0">
              <a:solidFill>
                <a:schemeClr val="bg1"/>
              </a:solidFill>
              <a:effectLst/>
              <a:latin typeface="맑은 고딕" pitchFamily="50" charset="-127"/>
              <a:ea typeface="맑은 고딕" pitchFamily="50" charset="-127"/>
            </a:endParaRPr>
          </a:p>
        </p:txBody>
      </p:sp>
      <p:sp>
        <p:nvSpPr>
          <p:cNvPr id="59" name="직사각형 58">
            <a:extLst>
              <a:ext uri="{FF2B5EF4-FFF2-40B4-BE49-F238E27FC236}">
                <a16:creationId xmlns:a16="http://schemas.microsoft.com/office/drawing/2014/main" id="{9E9E15FC-DB23-4800-8664-C257C616B4DE}"/>
              </a:ext>
            </a:extLst>
          </p:cNvPr>
          <p:cNvSpPr/>
          <p:nvPr/>
        </p:nvSpPr>
        <p:spPr>
          <a:xfrm>
            <a:off x="993047" y="1665926"/>
            <a:ext cx="5171466" cy="553998"/>
          </a:xfrm>
          <a:prstGeom prst="rect">
            <a:avLst/>
          </a:prstGeom>
        </p:spPr>
        <p:txBody>
          <a:bodyPr wrap="square">
            <a:spAutoFit/>
          </a:bodyPr>
          <a:lstStyle/>
          <a:p>
            <a:pPr algn="ctr"/>
            <a:r>
              <a:rPr lang="ko-KR" altLang="en-US" dirty="0">
                <a:latin typeface="+mn-ea"/>
              </a:rPr>
              <a:t>​</a:t>
            </a:r>
            <a:r>
              <a:rPr lang="ko-KR" altLang="en-US" b="1" dirty="0" err="1">
                <a:latin typeface="+mn-ea"/>
              </a:rPr>
              <a:t>GTradePay</a:t>
            </a:r>
            <a:r>
              <a:rPr lang="ko-KR" altLang="en-US" b="1" dirty="0">
                <a:latin typeface="+mn-ea"/>
              </a:rPr>
              <a:t> </a:t>
            </a:r>
            <a:r>
              <a:rPr lang="ko-KR" altLang="en-US" b="1" dirty="0" err="1">
                <a:latin typeface="+mn-ea"/>
              </a:rPr>
              <a:t>Escrow</a:t>
            </a:r>
            <a:endParaRPr lang="ko-KR" altLang="en-US" b="1" dirty="0">
              <a:latin typeface="+mn-ea"/>
            </a:endParaRPr>
          </a:p>
          <a:p>
            <a:pPr algn="ctr"/>
            <a:r>
              <a:rPr lang="ko-KR" altLang="en-US" sz="1200" dirty="0">
                <a:latin typeface="+mn-ea"/>
              </a:rPr>
              <a:t>​가장 간단하며 가장 신속하고 가장 저렴한 비용의 무역 안전 거래 서비스</a:t>
            </a:r>
          </a:p>
        </p:txBody>
      </p:sp>
      <p:sp>
        <p:nvSpPr>
          <p:cNvPr id="60" name="직사각형 59">
            <a:extLst>
              <a:ext uri="{FF2B5EF4-FFF2-40B4-BE49-F238E27FC236}">
                <a16:creationId xmlns:a16="http://schemas.microsoft.com/office/drawing/2014/main" id="{C4CA9231-867C-4E61-ADDF-9D701F04F068}"/>
              </a:ext>
            </a:extLst>
          </p:cNvPr>
          <p:cNvSpPr/>
          <p:nvPr/>
        </p:nvSpPr>
        <p:spPr>
          <a:xfrm>
            <a:off x="1181098" y="3545356"/>
            <a:ext cx="4953000" cy="369332"/>
          </a:xfrm>
          <a:prstGeom prst="rect">
            <a:avLst/>
          </a:prstGeom>
        </p:spPr>
        <p:txBody>
          <a:bodyPr>
            <a:spAutoFit/>
          </a:bodyPr>
          <a:lstStyle/>
          <a:p>
            <a:pPr algn="ctr"/>
            <a:r>
              <a:rPr lang="ko-KR" altLang="en-US" b="1" dirty="0">
                <a:latin typeface="+mn-ea"/>
              </a:rPr>
              <a:t>거래 절차</a:t>
            </a:r>
          </a:p>
        </p:txBody>
      </p:sp>
      <p:sp>
        <p:nvSpPr>
          <p:cNvPr id="61" name="TextBox 60">
            <a:extLst>
              <a:ext uri="{FF2B5EF4-FFF2-40B4-BE49-F238E27FC236}">
                <a16:creationId xmlns:a16="http://schemas.microsoft.com/office/drawing/2014/main" id="{47A290F4-B639-4861-AF2F-AB6AE1684607}"/>
              </a:ext>
            </a:extLst>
          </p:cNvPr>
          <p:cNvSpPr txBox="1"/>
          <p:nvPr/>
        </p:nvSpPr>
        <p:spPr>
          <a:xfrm>
            <a:off x="3684492" y="1096521"/>
            <a:ext cx="3674404" cy="230832"/>
          </a:xfrm>
          <a:prstGeom prst="rect">
            <a:avLst/>
          </a:prstGeom>
          <a:noFill/>
        </p:spPr>
        <p:txBody>
          <a:bodyPr wrap="none" rtlCol="0">
            <a:spAutoFit/>
          </a:bodyPr>
          <a:lstStyle/>
          <a:p>
            <a:r>
              <a:rPr lang="en-US" altLang="ko-KR" sz="900" dirty="0">
                <a:effectLst>
                  <a:outerShdw blurRad="38100" dist="38100" dir="2700000" algn="tl">
                    <a:srgbClr val="000000">
                      <a:alpha val="43137"/>
                    </a:srgbClr>
                  </a:outerShdw>
                </a:effectLst>
                <a:latin typeface="+mn-ea"/>
              </a:rPr>
              <a:t>Escrow Service </a:t>
            </a:r>
            <a:r>
              <a:rPr lang="ko-KR" altLang="en-US" sz="900" dirty="0">
                <a:effectLst>
                  <a:outerShdw blurRad="38100" dist="38100" dir="2700000" algn="tl">
                    <a:srgbClr val="000000">
                      <a:alpha val="43137"/>
                    </a:srgbClr>
                  </a:outerShdw>
                </a:effectLst>
                <a:latin typeface="+mn-ea"/>
              </a:rPr>
              <a:t>∨</a:t>
            </a:r>
            <a:r>
              <a:rPr lang="en-US" altLang="ko-KR"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What is GTradePay?</a:t>
            </a:r>
            <a:r>
              <a:rPr lang="ko-KR" altLang="en-US" sz="900" dirty="0">
                <a:effectLst>
                  <a:outerShdw blurRad="38100" dist="38100" dir="2700000" algn="tl">
                    <a:srgbClr val="000000">
                      <a:alpha val="43137"/>
                    </a:srgbClr>
                  </a:outerShdw>
                </a:effectLst>
                <a:latin typeface="+mn-ea"/>
              </a:rPr>
              <a:t> ∨</a:t>
            </a:r>
            <a:r>
              <a:rPr lang="en-US" altLang="ko-KR" sz="900" dirty="0">
                <a:effectLst>
                  <a:outerShdw blurRad="38100" dist="38100" dir="2700000" algn="tl">
                    <a:srgbClr val="000000">
                      <a:alpha val="43137"/>
                    </a:srgbClr>
                  </a:outerShdw>
                </a:effectLst>
                <a:latin typeface="+mn-ea"/>
                <a:cs typeface="Modern H Medium" charset="0"/>
              </a:rPr>
              <a:t>        IR</a:t>
            </a:r>
            <a:r>
              <a:rPr lang="ko-KR" altLang="en-US" sz="900" dirty="0">
                <a:effectLst>
                  <a:outerShdw blurRad="38100" dist="38100" dir="2700000" algn="tl">
                    <a:srgbClr val="000000">
                      <a:alpha val="43137"/>
                    </a:srgbClr>
                  </a:outerShdw>
                </a:effectLst>
                <a:latin typeface="+mn-ea"/>
              </a:rPr>
              <a:t> ∨</a:t>
            </a:r>
            <a:r>
              <a:rPr lang="ko-KR" altLang="en-US" sz="900" dirty="0">
                <a:effectLst>
                  <a:outerShdw blurRad="38100" dist="38100" dir="2700000" algn="tl">
                    <a:srgbClr val="000000">
                      <a:alpha val="43137"/>
                    </a:srgbClr>
                  </a:outerShdw>
                </a:effectLst>
                <a:latin typeface="+mn-ea"/>
                <a:cs typeface="Modern H Medium" charset="0"/>
              </a:rPr>
              <a:t>        </a:t>
            </a:r>
            <a:r>
              <a:rPr lang="en-US" altLang="ko-KR" sz="900" dirty="0">
                <a:effectLst>
                  <a:outerShdw blurRad="38100" dist="38100" dir="2700000" algn="tl">
                    <a:srgbClr val="000000">
                      <a:alpha val="43137"/>
                    </a:srgbClr>
                  </a:outerShdw>
                </a:effectLst>
                <a:latin typeface="+mn-ea"/>
                <a:cs typeface="Modern H Medium" charset="0"/>
              </a:rPr>
              <a:t>HELP</a:t>
            </a:r>
            <a:r>
              <a:rPr lang="ko-KR" altLang="en-US" sz="900" dirty="0">
                <a:effectLst>
                  <a:outerShdw blurRad="38100" dist="38100" dir="2700000" algn="tl">
                    <a:srgbClr val="000000">
                      <a:alpha val="43137"/>
                    </a:srgbClr>
                  </a:outerShdw>
                </a:effectLst>
                <a:latin typeface="+mn-ea"/>
              </a:rPr>
              <a:t> ∨</a:t>
            </a:r>
            <a:endParaRPr lang="en-US" altLang="ko-KR" sz="900" dirty="0">
              <a:effectLst>
                <a:outerShdw blurRad="38100" dist="38100" dir="2700000" algn="tl">
                  <a:srgbClr val="000000">
                    <a:alpha val="43137"/>
                  </a:srgbClr>
                </a:outerShdw>
              </a:effectLst>
              <a:latin typeface="+mn-ea"/>
              <a:cs typeface="Modern H Medium" charset="0"/>
            </a:endParaRPr>
          </a:p>
        </p:txBody>
      </p:sp>
      <p:sp>
        <p:nvSpPr>
          <p:cNvPr id="19" name="타원 18">
            <a:extLst>
              <a:ext uri="{FF2B5EF4-FFF2-40B4-BE49-F238E27FC236}">
                <a16:creationId xmlns:a16="http://schemas.microsoft.com/office/drawing/2014/main" id="{FF624912-5BE2-4F5A-9695-DADE5AFB120E}"/>
              </a:ext>
            </a:extLst>
          </p:cNvPr>
          <p:cNvSpPr/>
          <p:nvPr/>
        </p:nvSpPr>
        <p:spPr bwMode="auto">
          <a:xfrm>
            <a:off x="5429415" y="543687"/>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1</a:t>
            </a:r>
            <a:endParaRPr lang="ko-KR" altLang="en-US" sz="800" b="1" dirty="0">
              <a:solidFill>
                <a:schemeClr val="bg1"/>
              </a:solidFill>
              <a:effectLst/>
              <a:latin typeface="맑은 고딕" pitchFamily="50" charset="-127"/>
              <a:ea typeface="맑은 고딕" pitchFamily="50" charset="-127"/>
            </a:endParaRPr>
          </a:p>
        </p:txBody>
      </p:sp>
      <p:sp>
        <p:nvSpPr>
          <p:cNvPr id="22" name="타원 21">
            <a:extLst>
              <a:ext uri="{FF2B5EF4-FFF2-40B4-BE49-F238E27FC236}">
                <a16:creationId xmlns:a16="http://schemas.microsoft.com/office/drawing/2014/main" id="{F90FEE74-C2AC-4118-A6EC-FC362625BAC4}"/>
              </a:ext>
            </a:extLst>
          </p:cNvPr>
          <p:cNvSpPr/>
          <p:nvPr/>
        </p:nvSpPr>
        <p:spPr bwMode="auto">
          <a:xfrm>
            <a:off x="2504518" y="2271406"/>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3</a:t>
            </a:r>
            <a:endParaRPr lang="ko-KR" altLang="en-US" sz="800" b="1" dirty="0">
              <a:solidFill>
                <a:schemeClr val="bg1"/>
              </a:solidFill>
              <a:effectLst/>
              <a:latin typeface="맑은 고딕" pitchFamily="50" charset="-127"/>
              <a:ea typeface="맑은 고딕" pitchFamily="50" charset="-127"/>
            </a:endParaRPr>
          </a:p>
        </p:txBody>
      </p:sp>
      <p:sp>
        <p:nvSpPr>
          <p:cNvPr id="23" name="타원 22">
            <a:extLst>
              <a:ext uri="{FF2B5EF4-FFF2-40B4-BE49-F238E27FC236}">
                <a16:creationId xmlns:a16="http://schemas.microsoft.com/office/drawing/2014/main" id="{12941D4F-C055-4ECB-B483-F0B961E1DEB9}"/>
              </a:ext>
            </a:extLst>
          </p:cNvPr>
          <p:cNvSpPr/>
          <p:nvPr/>
        </p:nvSpPr>
        <p:spPr bwMode="auto">
          <a:xfrm>
            <a:off x="3592213" y="2289918"/>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4</a:t>
            </a:r>
            <a:endParaRPr lang="ko-KR" altLang="en-US" sz="800" b="1" dirty="0">
              <a:solidFill>
                <a:schemeClr val="bg1"/>
              </a:solidFill>
              <a:effectLst/>
              <a:latin typeface="맑은 고딕" pitchFamily="50" charset="-127"/>
              <a:ea typeface="맑은 고딕" pitchFamily="50" charset="-127"/>
            </a:endParaRPr>
          </a:p>
        </p:txBody>
      </p:sp>
      <p:sp>
        <p:nvSpPr>
          <p:cNvPr id="24" name="TextBox 23">
            <a:extLst>
              <a:ext uri="{FF2B5EF4-FFF2-40B4-BE49-F238E27FC236}">
                <a16:creationId xmlns:a16="http://schemas.microsoft.com/office/drawing/2014/main" id="{8D575413-5FD1-4009-83BB-C2730B296E71}"/>
              </a:ext>
            </a:extLst>
          </p:cNvPr>
          <p:cNvSpPr txBox="1"/>
          <p:nvPr/>
        </p:nvSpPr>
        <p:spPr>
          <a:xfrm>
            <a:off x="6275377" y="608199"/>
            <a:ext cx="1005854" cy="215444"/>
          </a:xfrm>
          <a:prstGeom prst="rect">
            <a:avLst/>
          </a:prstGeom>
          <a:solidFill>
            <a:schemeClr val="accent5">
              <a:lumMod val="75000"/>
            </a:schemeClr>
          </a:solidFill>
          <a:ln>
            <a:noFill/>
          </a:ln>
        </p:spPr>
        <p:txBody>
          <a:bodyPr wrap="square" rtlCol="0">
            <a:spAutoFit/>
          </a:bodyPr>
          <a:lstStyle/>
          <a:p>
            <a:pPr algn="ctr"/>
            <a:r>
              <a:rPr lang="en-US" altLang="ko-KR" sz="800" dirty="0">
                <a:solidFill>
                  <a:schemeClr val="bg1"/>
                </a:solidFill>
                <a:latin typeface="맑은 고딕" pitchFamily="50" charset="-127"/>
                <a:ea typeface="맑은 고딕" pitchFamily="50" charset="-127"/>
              </a:rPr>
              <a:t>Start My Page</a:t>
            </a:r>
            <a:endParaRPr lang="ko-KR" altLang="en-US" sz="800" dirty="0">
              <a:solidFill>
                <a:schemeClr val="bg1"/>
              </a:solidFill>
              <a:latin typeface="맑은 고딕" pitchFamily="50" charset="-127"/>
              <a:ea typeface="맑은 고딕" pitchFamily="50" charset="-127"/>
            </a:endParaRPr>
          </a:p>
        </p:txBody>
      </p:sp>
      <p:sp>
        <p:nvSpPr>
          <p:cNvPr id="21" name="타원 20">
            <a:extLst>
              <a:ext uri="{FF2B5EF4-FFF2-40B4-BE49-F238E27FC236}">
                <a16:creationId xmlns:a16="http://schemas.microsoft.com/office/drawing/2014/main" id="{BF383FB6-E43D-4B94-B04F-67E999E61114}"/>
              </a:ext>
            </a:extLst>
          </p:cNvPr>
          <p:cNvSpPr/>
          <p:nvPr/>
        </p:nvSpPr>
        <p:spPr bwMode="auto">
          <a:xfrm>
            <a:off x="6185698" y="550443"/>
            <a:ext cx="184558" cy="183225"/>
          </a:xfrm>
          <a:prstGeom prst="ellipse">
            <a:avLst/>
          </a:prstGeom>
          <a:solidFill>
            <a:srgbClr val="FF0000"/>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800" b="1" dirty="0">
                <a:solidFill>
                  <a:schemeClr val="bg1"/>
                </a:solidFill>
                <a:effectLst/>
                <a:latin typeface="맑은 고딕" pitchFamily="50" charset="-127"/>
                <a:ea typeface="맑은 고딕" pitchFamily="50" charset="-127"/>
              </a:rPr>
              <a:t>2</a:t>
            </a:r>
            <a:endParaRPr lang="ko-KR" altLang="en-US" sz="800" b="1" dirty="0">
              <a:solidFill>
                <a:schemeClr val="bg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927538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0.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1.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2.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3.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14.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2.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3.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4.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5.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6.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ags/tag7.xml><?xml version="1.0" encoding="utf-8"?>
<p:tagLst xmlns:a="http://schemas.openxmlformats.org/drawingml/2006/main" xmlns:r="http://schemas.openxmlformats.org/officeDocument/2006/relationships" xmlns:p="http://schemas.openxmlformats.org/presentationml/2006/main">
  <p:tag name="SMARTRESIZEANCHORS" val="Absolute,Absolute,Absolute,Absolute"/>
</p:tagLst>
</file>

<file path=ppt/tags/tag8.xml><?xml version="1.0" encoding="utf-8"?>
<p:tagLst xmlns:a="http://schemas.openxmlformats.org/drawingml/2006/main" xmlns:r="http://schemas.openxmlformats.org/officeDocument/2006/relationships" xmlns:p="http://schemas.openxmlformats.org/presentationml/2006/main">
  <p:tag name="SMARTRESIZEANCHORS" val="Absolute,None,Absolute,Absolute"/>
</p:tagLst>
</file>

<file path=ppt/tags/tag9.xml><?xml version="1.0" encoding="utf-8"?>
<p:tagLst xmlns:a="http://schemas.openxmlformats.org/drawingml/2006/main" xmlns:r="http://schemas.openxmlformats.org/officeDocument/2006/relationships" xmlns:p="http://schemas.openxmlformats.org/presentationml/2006/main">
  <p:tag name="SMARTRESIZEANCHORS" val="Absolute,None,None,Absolute"/>
</p:tagLst>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2F2F2"/>
        </a:solidFill>
        <a:ln w="6350" cap="flat" cmpd="sng" algn="ctr">
          <a:solidFill>
            <a:srgbClr val="333333"/>
          </a:solidFill>
          <a:prstDash val="solid"/>
          <a:round/>
          <a:headEnd type="none" w="med" len="med"/>
          <a:tailEnd type="none" w="med" len="med"/>
        </a:ln>
        <a:effectLst/>
      </a:spPr>
      <a:bodyPr lIns="0" rIns="0" rtlCol="0" anchor="ctr"/>
      <a:lstStyle>
        <a:defPPr algn="ctr">
          <a:defRPr sz="800" err="1" smtClean="0">
            <a:solidFill>
              <a:srgbClr val="262626"/>
            </a:solidFill>
            <a:effectLst/>
            <a:latin typeface="맑은 고딕" pitchFamily="50" charset="-127"/>
            <a:ea typeface="맑은 고딕" pitchFamily="50"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800" smtClean="0">
            <a:latin typeface="맑은 고딕" pitchFamily="50" charset="-127"/>
            <a:ea typeface="맑은 고딕" pitchFamily="50" charset="-12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18858</TotalTime>
  <Words>8217</Words>
  <Application>Microsoft Office PowerPoint</Application>
  <PresentationFormat>A4 용지(210x297mm)</PresentationFormat>
  <Paragraphs>2986</Paragraphs>
  <Slides>75</Slides>
  <Notes>5</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75</vt:i4>
      </vt:variant>
    </vt:vector>
  </HeadingPairs>
  <TitlesOfParts>
    <vt:vector size="86" baseType="lpstr">
      <vt:lpstr>nanumgothic-regular</vt:lpstr>
      <vt:lpstr>나눔고딕</vt:lpstr>
      <vt:lpstr>맑은 고딕</vt:lpstr>
      <vt:lpstr>뫼비우스 Regular</vt:lpstr>
      <vt:lpstr>Arial</vt:lpstr>
      <vt:lpstr>Calibri</vt:lpstr>
      <vt:lpstr>Calibri Light</vt:lpstr>
      <vt:lpstr>Segoe UI</vt:lpstr>
      <vt:lpstr>Times New Roman</vt:lpstr>
      <vt:lpstr>Office 테마</vt:lpstr>
      <vt:lpstr>디자인 사용자 지정</vt:lpstr>
      <vt:lpstr>Gtradepay.com  화면 설계서 (2019 버전)</vt:lpstr>
      <vt:lpstr>화면설계서 작성 정보</vt:lpstr>
      <vt:lpstr>Sitemap</vt:lpstr>
      <vt:lpstr>Sitemap</vt:lpstr>
      <vt:lpstr>운영 Process</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lpstr>Gtradepay 사용자 페이지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sj.kang</dc:creator>
  <cp:lastModifiedBy>Cidow</cp:lastModifiedBy>
  <cp:revision>1779</cp:revision>
  <cp:lastPrinted>2019-02-12T00:29:47Z</cp:lastPrinted>
  <dcterms:created xsi:type="dcterms:W3CDTF">2014-11-17T00:39:59Z</dcterms:created>
  <dcterms:modified xsi:type="dcterms:W3CDTF">2019-02-25T07:59:43Z</dcterms:modified>
</cp:coreProperties>
</file>